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7" r:id="rId3"/>
    <p:sldId id="259" r:id="rId4"/>
    <p:sldId id="312" r:id="rId5"/>
    <p:sldId id="260" r:id="rId6"/>
    <p:sldId id="356" r:id="rId7"/>
    <p:sldId id="310" r:id="rId8"/>
    <p:sldId id="311" r:id="rId9"/>
    <p:sldId id="309"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262" r:id="rId23"/>
    <p:sldId id="292" r:id="rId24"/>
    <p:sldId id="269" r:id="rId25"/>
    <p:sldId id="328" r:id="rId26"/>
    <p:sldId id="329" r:id="rId27"/>
    <p:sldId id="330" r:id="rId28"/>
    <p:sldId id="331" r:id="rId29"/>
    <p:sldId id="332" r:id="rId30"/>
    <p:sldId id="274" r:id="rId31"/>
    <p:sldId id="275" r:id="rId32"/>
    <p:sldId id="276" r:id="rId33"/>
    <p:sldId id="279" r:id="rId34"/>
    <p:sldId id="281" r:id="rId35"/>
    <p:sldId id="314" r:id="rId36"/>
    <p:sldId id="315" r:id="rId37"/>
    <p:sldId id="277" r:id="rId38"/>
    <p:sldId id="293" r:id="rId39"/>
    <p:sldId id="294"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298" r:id="rId55"/>
    <p:sldId id="347" r:id="rId56"/>
    <p:sldId id="348" r:id="rId57"/>
    <p:sldId id="349" r:id="rId58"/>
    <p:sldId id="355" r:id="rId59"/>
    <p:sldId id="350" r:id="rId60"/>
    <p:sldId id="351" r:id="rId61"/>
    <p:sldId id="352" r:id="rId62"/>
    <p:sldId id="353" r:id="rId63"/>
    <p:sldId id="354" r:id="rId64"/>
    <p:sldId id="303" r:id="rId65"/>
    <p:sldId id="308" r:id="rId6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70" autoAdjust="0"/>
    <p:restoredTop sz="94660"/>
  </p:normalViewPr>
  <p:slideViewPr>
    <p:cSldViewPr>
      <p:cViewPr varScale="1">
        <p:scale>
          <a:sx n="66" d="100"/>
          <a:sy n="66" d="100"/>
        </p:scale>
        <p:origin x="-17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FengGuo\Desktop\20170811&#39640;&#36890;&#37327;&#36865;&#27979;&#20449;&#24687;&#25628;&#38598;&#349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val>
            <c:numRef>
              <c:f>Sheet1!$J$18:$J$22</c:f>
              <c:numCache>
                <c:formatCode>General</c:formatCode>
                <c:ptCount val="5"/>
                <c:pt idx="0">
                  <c:v>10</c:v>
                </c:pt>
                <c:pt idx="1">
                  <c:v>15</c:v>
                </c:pt>
                <c:pt idx="2">
                  <c:v>15</c:v>
                </c:pt>
                <c:pt idx="3">
                  <c:v>25</c:v>
                </c:pt>
                <c:pt idx="4">
                  <c:v>35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C06457-C8B8-46C9-96C7-15A11F40120A}"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zh-CN" altLang="en-US"/>
        </a:p>
      </dgm:t>
    </dgm:pt>
    <dgm:pt modelId="{A03FF1A3-08EE-4DDA-BA3C-C29F35D5ABA9}">
      <dgm:prSet phldrT="[文本]" custT="1"/>
      <dgm:spPr>
        <a:solidFill>
          <a:srgbClr val="7030A0"/>
        </a:solidFill>
        <a:scene3d>
          <a:camera prst="orthographicFront"/>
          <a:lightRig rig="threePt" dir="t"/>
        </a:scene3d>
        <a:sp3d>
          <a:bevelT/>
          <a:bevelB/>
        </a:sp3d>
      </dgm:spPr>
      <dgm:t>
        <a:bodyPr/>
        <a:lstStyle/>
        <a:p>
          <a:r>
            <a:rPr lang="en-US" altLang="zh-CN" sz="1400" b="1" dirty="0" smtClean="0">
              <a:effectLst>
                <a:outerShdw blurRad="38100" dist="38100" dir="2700000" algn="tl">
                  <a:srgbClr val="000000">
                    <a:alpha val="43137"/>
                  </a:srgbClr>
                </a:outerShdw>
              </a:effectLst>
            </a:rPr>
            <a:t>Modern microbiology</a:t>
          </a:r>
          <a:endParaRPr lang="zh-CN" altLang="en-US" sz="1400" b="1" dirty="0">
            <a:effectLst>
              <a:outerShdw blurRad="38100" dist="38100" dir="2700000" algn="tl">
                <a:srgbClr val="000000">
                  <a:alpha val="43137"/>
                </a:srgbClr>
              </a:outerShdw>
            </a:effectLst>
          </a:endParaRPr>
        </a:p>
      </dgm:t>
    </dgm:pt>
    <dgm:pt modelId="{2E5971D9-7483-4B37-B5D7-C097EA259870}" type="parTrans" cxnId="{2E2770A4-0ACE-441B-AC94-83BA7FB5E7A3}">
      <dgm:prSet/>
      <dgm:spPr/>
      <dgm:t>
        <a:bodyPr/>
        <a:lstStyle/>
        <a:p>
          <a:endParaRPr lang="zh-CN" altLang="en-US" sz="1400" b="1">
            <a:effectLst>
              <a:outerShdw blurRad="38100" dist="38100" dir="2700000" algn="tl">
                <a:srgbClr val="000000">
                  <a:alpha val="43137"/>
                </a:srgbClr>
              </a:outerShdw>
            </a:effectLst>
          </a:endParaRPr>
        </a:p>
      </dgm:t>
    </dgm:pt>
    <dgm:pt modelId="{B30FBE27-2DA8-4C42-9C29-88D63015C8ED}" type="sibTrans" cxnId="{2E2770A4-0ACE-441B-AC94-83BA7FB5E7A3}">
      <dgm:prSet/>
      <dgm:spPr/>
      <dgm:t>
        <a:bodyPr/>
        <a:lstStyle/>
        <a:p>
          <a:endParaRPr lang="zh-CN" altLang="en-US" sz="1400" b="1">
            <a:effectLst>
              <a:outerShdw blurRad="38100" dist="38100" dir="2700000" algn="tl">
                <a:srgbClr val="000000">
                  <a:alpha val="43137"/>
                </a:srgbClr>
              </a:outerShdw>
            </a:effectLst>
          </a:endParaRPr>
        </a:p>
      </dgm:t>
    </dgm:pt>
    <dgm:pt modelId="{399386A2-DACF-4EBC-ADA0-F31C8FA24B37}">
      <dgm:prSet phldrT="[文本]" custT="1"/>
      <dgm:spPr>
        <a:solidFill>
          <a:srgbClr val="FF0000"/>
        </a:solidFill>
        <a:scene3d>
          <a:camera prst="orthographicFront"/>
          <a:lightRig rig="threePt" dir="t"/>
        </a:scene3d>
        <a:sp3d>
          <a:bevelT/>
          <a:bevelB/>
        </a:sp3d>
      </dgm:spPr>
      <dgm:t>
        <a:bodyPr/>
        <a:lstStyle/>
        <a:p>
          <a:r>
            <a:rPr lang="en-US" altLang="en-US" sz="1400" b="1" dirty="0" smtClean="0">
              <a:effectLst>
                <a:outerShdw blurRad="38100" dist="38100" dir="2700000" algn="tl">
                  <a:srgbClr val="000000">
                    <a:alpha val="43137"/>
                  </a:srgbClr>
                </a:outerShdw>
              </a:effectLst>
            </a:rPr>
            <a:t>Medical microbiology</a:t>
          </a:r>
          <a:endParaRPr lang="zh-CN" altLang="en-US" sz="1400" b="1" dirty="0">
            <a:effectLst>
              <a:outerShdw blurRad="38100" dist="38100" dir="2700000" algn="tl">
                <a:srgbClr val="000000">
                  <a:alpha val="43137"/>
                </a:srgbClr>
              </a:outerShdw>
            </a:effectLst>
          </a:endParaRPr>
        </a:p>
      </dgm:t>
    </dgm:pt>
    <dgm:pt modelId="{8AB38A0B-FA7C-4911-9688-1B17ED8C3FEC}" type="parTrans" cxnId="{CC83CAE9-C363-419C-BA01-A3BE773FCA74}">
      <dgm:prSet/>
      <dgm:spPr/>
      <dgm:t>
        <a:bodyPr/>
        <a:lstStyle/>
        <a:p>
          <a:endParaRPr lang="zh-CN" altLang="en-US" sz="1400" b="1">
            <a:effectLst>
              <a:outerShdw blurRad="38100" dist="38100" dir="2700000" algn="tl">
                <a:srgbClr val="000000">
                  <a:alpha val="43137"/>
                </a:srgbClr>
              </a:outerShdw>
            </a:effectLst>
          </a:endParaRPr>
        </a:p>
      </dgm:t>
    </dgm:pt>
    <dgm:pt modelId="{33B2CA01-E8A7-450D-B5F6-C3D9311C8986}" type="sibTrans" cxnId="{CC83CAE9-C363-419C-BA01-A3BE773FCA74}">
      <dgm:prSet/>
      <dgm:spPr/>
      <dgm:t>
        <a:bodyPr/>
        <a:lstStyle/>
        <a:p>
          <a:endParaRPr lang="zh-CN" altLang="en-US" sz="1400" b="1">
            <a:effectLst>
              <a:outerShdw blurRad="38100" dist="38100" dir="2700000" algn="tl">
                <a:srgbClr val="000000">
                  <a:alpha val="43137"/>
                </a:srgbClr>
              </a:outerShdw>
            </a:effectLst>
          </a:endParaRPr>
        </a:p>
      </dgm:t>
    </dgm:pt>
    <dgm:pt modelId="{3CE32803-6DB2-4C88-B187-8716197FB300}">
      <dgm:prSet phldrT="[文本]" custT="1"/>
      <dgm:spPr>
        <a:solidFill>
          <a:srgbClr val="FFC000"/>
        </a:solidFill>
        <a:scene3d>
          <a:camera prst="orthographicFront"/>
          <a:lightRig rig="threePt" dir="t"/>
        </a:scene3d>
        <a:sp3d>
          <a:bevelT/>
          <a:bevelB/>
        </a:sp3d>
      </dgm:spPr>
      <dgm:t>
        <a:bodyPr/>
        <a:lstStyle/>
        <a:p>
          <a:r>
            <a:rPr lang="en-US" altLang="en-US" sz="1400" b="1" dirty="0" smtClean="0">
              <a:effectLst>
                <a:outerShdw blurRad="38100" dist="38100" dir="2700000" algn="tl">
                  <a:srgbClr val="000000">
                    <a:alpha val="43137"/>
                  </a:srgbClr>
                </a:outerShdw>
              </a:effectLst>
            </a:rPr>
            <a:t>Microbial ecology</a:t>
          </a:r>
          <a:endParaRPr lang="zh-CN" altLang="en-US" sz="1400" b="1" dirty="0">
            <a:effectLst>
              <a:outerShdw blurRad="38100" dist="38100" dir="2700000" algn="tl">
                <a:srgbClr val="000000">
                  <a:alpha val="43137"/>
                </a:srgbClr>
              </a:outerShdw>
            </a:effectLst>
          </a:endParaRPr>
        </a:p>
      </dgm:t>
    </dgm:pt>
    <dgm:pt modelId="{C4E019ED-A1E7-4FFA-AA56-560807A48FDF}" type="parTrans" cxnId="{E08D6905-9020-4D98-B8F5-9A14919B39E4}">
      <dgm:prSet/>
      <dgm:spPr/>
      <dgm:t>
        <a:bodyPr/>
        <a:lstStyle/>
        <a:p>
          <a:endParaRPr lang="zh-CN" altLang="en-US" sz="1400" b="1">
            <a:effectLst>
              <a:outerShdw blurRad="38100" dist="38100" dir="2700000" algn="tl">
                <a:srgbClr val="000000">
                  <a:alpha val="43137"/>
                </a:srgbClr>
              </a:outerShdw>
            </a:effectLst>
          </a:endParaRPr>
        </a:p>
      </dgm:t>
    </dgm:pt>
    <dgm:pt modelId="{DD334ECA-46FD-4B2C-9BAB-AC71DAD4D6BC}" type="sibTrans" cxnId="{E08D6905-9020-4D98-B8F5-9A14919B39E4}">
      <dgm:prSet/>
      <dgm:spPr/>
      <dgm:t>
        <a:bodyPr/>
        <a:lstStyle/>
        <a:p>
          <a:endParaRPr lang="zh-CN" altLang="en-US" sz="1400" b="1">
            <a:effectLst>
              <a:outerShdw blurRad="38100" dist="38100" dir="2700000" algn="tl">
                <a:srgbClr val="000000">
                  <a:alpha val="43137"/>
                </a:srgbClr>
              </a:outerShdw>
            </a:effectLst>
          </a:endParaRPr>
        </a:p>
      </dgm:t>
    </dgm:pt>
    <dgm:pt modelId="{A511ED01-B88F-4448-90C9-6967E3995A98}">
      <dgm:prSet phldrT="[文本]" custT="1"/>
      <dgm:spPr>
        <a:solidFill>
          <a:srgbClr val="92D050"/>
        </a:solidFill>
        <a:scene3d>
          <a:camera prst="orthographicFront"/>
          <a:lightRig rig="threePt" dir="t"/>
        </a:scene3d>
        <a:sp3d>
          <a:bevelT/>
          <a:bevelB/>
        </a:sp3d>
      </dgm:spPr>
      <dgm:t>
        <a:bodyPr/>
        <a:lstStyle/>
        <a:p>
          <a:r>
            <a:rPr lang="en-US" altLang="en-US" sz="1400" b="1" dirty="0" smtClean="0">
              <a:effectLst>
                <a:outerShdw blurRad="38100" dist="38100" dir="2700000" algn="tl">
                  <a:srgbClr val="000000">
                    <a:alpha val="43137"/>
                  </a:srgbClr>
                </a:outerShdw>
              </a:effectLst>
            </a:rPr>
            <a:t>Agricultural microbiology</a:t>
          </a:r>
          <a:endParaRPr lang="zh-CN" altLang="en-US" sz="1400" b="1" dirty="0">
            <a:effectLst>
              <a:outerShdw blurRad="38100" dist="38100" dir="2700000" algn="tl">
                <a:srgbClr val="000000">
                  <a:alpha val="43137"/>
                </a:srgbClr>
              </a:outerShdw>
            </a:effectLst>
          </a:endParaRPr>
        </a:p>
      </dgm:t>
    </dgm:pt>
    <dgm:pt modelId="{80D526EB-4361-4D88-ABD5-9EC68CD5148F}" type="parTrans" cxnId="{7A461D0F-288C-4FFD-9BE8-A9E489608241}">
      <dgm:prSet/>
      <dgm:spPr/>
      <dgm:t>
        <a:bodyPr/>
        <a:lstStyle/>
        <a:p>
          <a:endParaRPr lang="zh-CN" altLang="en-US" sz="1400" b="1">
            <a:effectLst>
              <a:outerShdw blurRad="38100" dist="38100" dir="2700000" algn="tl">
                <a:srgbClr val="000000">
                  <a:alpha val="43137"/>
                </a:srgbClr>
              </a:outerShdw>
            </a:effectLst>
          </a:endParaRPr>
        </a:p>
      </dgm:t>
    </dgm:pt>
    <dgm:pt modelId="{F1317CEE-87BA-4D23-B85B-9255CC272880}" type="sibTrans" cxnId="{7A461D0F-288C-4FFD-9BE8-A9E489608241}">
      <dgm:prSet/>
      <dgm:spPr/>
      <dgm:t>
        <a:bodyPr/>
        <a:lstStyle/>
        <a:p>
          <a:endParaRPr lang="zh-CN" altLang="en-US" sz="1400" b="1">
            <a:effectLst>
              <a:outerShdw blurRad="38100" dist="38100" dir="2700000" algn="tl">
                <a:srgbClr val="000000">
                  <a:alpha val="43137"/>
                </a:srgbClr>
              </a:outerShdw>
            </a:effectLst>
          </a:endParaRPr>
        </a:p>
      </dgm:t>
    </dgm:pt>
    <dgm:pt modelId="{9D20395D-C09A-447E-8C5A-2857BC178085}">
      <dgm:prSet phldrT="[文本]" custT="1"/>
      <dgm:spPr>
        <a:solidFill>
          <a:srgbClr val="0070C0"/>
        </a:solidFill>
        <a:scene3d>
          <a:camera prst="orthographicFront"/>
          <a:lightRig rig="threePt" dir="t"/>
        </a:scene3d>
        <a:sp3d>
          <a:bevelT/>
          <a:bevelB/>
        </a:sp3d>
      </dgm:spPr>
      <dgm:t>
        <a:bodyPr/>
        <a:lstStyle/>
        <a:p>
          <a:r>
            <a:rPr lang="en-US" altLang="en-US" sz="1400" b="1" dirty="0" smtClean="0">
              <a:effectLst>
                <a:outerShdw blurRad="38100" dist="38100" dir="2700000" algn="tl">
                  <a:srgbClr val="000000">
                    <a:alpha val="43137"/>
                  </a:srgbClr>
                </a:outerShdw>
              </a:effectLst>
            </a:rPr>
            <a:t>Industrial microbiology</a:t>
          </a:r>
          <a:endParaRPr lang="zh-CN" altLang="en-US" sz="1400" b="1" dirty="0">
            <a:effectLst>
              <a:outerShdw blurRad="38100" dist="38100" dir="2700000" algn="tl">
                <a:srgbClr val="000000">
                  <a:alpha val="43137"/>
                </a:srgbClr>
              </a:outerShdw>
            </a:effectLst>
          </a:endParaRPr>
        </a:p>
      </dgm:t>
    </dgm:pt>
    <dgm:pt modelId="{A9F20417-228F-4160-B536-1A3A187157D6}" type="parTrans" cxnId="{09F00834-4A78-48E4-9F43-F6CD115CE340}">
      <dgm:prSet/>
      <dgm:spPr/>
      <dgm:t>
        <a:bodyPr/>
        <a:lstStyle/>
        <a:p>
          <a:endParaRPr lang="zh-CN" altLang="en-US" sz="1400" b="1">
            <a:effectLst>
              <a:outerShdw blurRad="38100" dist="38100" dir="2700000" algn="tl">
                <a:srgbClr val="000000">
                  <a:alpha val="43137"/>
                </a:srgbClr>
              </a:outerShdw>
            </a:effectLst>
          </a:endParaRPr>
        </a:p>
      </dgm:t>
    </dgm:pt>
    <dgm:pt modelId="{F56E4123-763F-49D3-8716-85F1EEB195A4}" type="sibTrans" cxnId="{09F00834-4A78-48E4-9F43-F6CD115CE340}">
      <dgm:prSet/>
      <dgm:spPr/>
      <dgm:t>
        <a:bodyPr/>
        <a:lstStyle/>
        <a:p>
          <a:endParaRPr lang="zh-CN" altLang="en-US" sz="1400" b="1">
            <a:effectLst>
              <a:outerShdw blurRad="38100" dist="38100" dir="2700000" algn="tl">
                <a:srgbClr val="000000">
                  <a:alpha val="43137"/>
                </a:srgbClr>
              </a:outerShdw>
            </a:effectLst>
          </a:endParaRPr>
        </a:p>
      </dgm:t>
    </dgm:pt>
    <dgm:pt modelId="{1C39112E-2A6B-4FC0-9C93-105BFE6978D3}">
      <dgm:prSet phldrT="[文本]"/>
      <dgm:spPr/>
      <dgm:t>
        <a:bodyPr/>
        <a:lstStyle/>
        <a:p>
          <a:endParaRPr lang="zh-CN" altLang="en-US" sz="1400" b="1" dirty="0">
            <a:effectLst>
              <a:outerShdw blurRad="38100" dist="38100" dir="2700000" algn="tl">
                <a:srgbClr val="000000">
                  <a:alpha val="43137"/>
                </a:srgbClr>
              </a:outerShdw>
            </a:effectLst>
          </a:endParaRPr>
        </a:p>
      </dgm:t>
    </dgm:pt>
    <dgm:pt modelId="{540D16A6-D4AA-4360-B4AD-6074B5B1566F}" type="parTrans" cxnId="{CF47D95A-9632-4AFC-9AB2-25A27DFE268E}">
      <dgm:prSet/>
      <dgm:spPr/>
      <dgm:t>
        <a:bodyPr/>
        <a:lstStyle/>
        <a:p>
          <a:endParaRPr lang="zh-CN" altLang="en-US" sz="1400" b="1">
            <a:effectLst>
              <a:outerShdw blurRad="38100" dist="38100" dir="2700000" algn="tl">
                <a:srgbClr val="000000">
                  <a:alpha val="43137"/>
                </a:srgbClr>
              </a:outerShdw>
            </a:effectLst>
          </a:endParaRPr>
        </a:p>
      </dgm:t>
    </dgm:pt>
    <dgm:pt modelId="{1AE98932-C1EB-42B4-8AAE-B7C8829EE9F9}" type="sibTrans" cxnId="{CF47D95A-9632-4AFC-9AB2-25A27DFE268E}">
      <dgm:prSet/>
      <dgm:spPr/>
      <dgm:t>
        <a:bodyPr/>
        <a:lstStyle/>
        <a:p>
          <a:endParaRPr lang="zh-CN" altLang="en-US" sz="1400" b="1">
            <a:effectLst>
              <a:outerShdw blurRad="38100" dist="38100" dir="2700000" algn="tl">
                <a:srgbClr val="000000">
                  <a:alpha val="43137"/>
                </a:srgbClr>
              </a:outerShdw>
            </a:effectLst>
          </a:endParaRPr>
        </a:p>
      </dgm:t>
    </dgm:pt>
    <dgm:pt modelId="{570216CF-B1D5-4094-8E54-294A96A16F34}">
      <dgm:prSet phldrT="[文本]"/>
      <dgm:spPr/>
      <dgm:t>
        <a:bodyPr/>
        <a:lstStyle/>
        <a:p>
          <a:endParaRPr lang="zh-CN" altLang="en-US" sz="1400" b="1" dirty="0">
            <a:effectLst>
              <a:outerShdw blurRad="38100" dist="38100" dir="2700000" algn="tl">
                <a:srgbClr val="000000">
                  <a:alpha val="43137"/>
                </a:srgbClr>
              </a:outerShdw>
            </a:effectLst>
          </a:endParaRPr>
        </a:p>
      </dgm:t>
    </dgm:pt>
    <dgm:pt modelId="{769FE625-77BA-43C8-9C01-79F194A13491}" type="parTrans" cxnId="{BB495815-3206-4E3B-A7C3-C6C064F963F5}">
      <dgm:prSet/>
      <dgm:spPr/>
      <dgm:t>
        <a:bodyPr/>
        <a:lstStyle/>
        <a:p>
          <a:endParaRPr lang="zh-CN" altLang="en-US" sz="1400" b="1">
            <a:effectLst>
              <a:outerShdw blurRad="38100" dist="38100" dir="2700000" algn="tl">
                <a:srgbClr val="000000">
                  <a:alpha val="43137"/>
                </a:srgbClr>
              </a:outerShdw>
            </a:effectLst>
          </a:endParaRPr>
        </a:p>
      </dgm:t>
    </dgm:pt>
    <dgm:pt modelId="{A077CF7E-A320-49B6-9989-50E3F75BC2A0}" type="sibTrans" cxnId="{BB495815-3206-4E3B-A7C3-C6C064F963F5}">
      <dgm:prSet/>
      <dgm:spPr/>
      <dgm:t>
        <a:bodyPr/>
        <a:lstStyle/>
        <a:p>
          <a:endParaRPr lang="zh-CN" altLang="en-US" sz="1400" b="1">
            <a:effectLst>
              <a:outerShdw blurRad="38100" dist="38100" dir="2700000" algn="tl">
                <a:srgbClr val="000000">
                  <a:alpha val="43137"/>
                </a:srgbClr>
              </a:outerShdw>
            </a:effectLst>
          </a:endParaRPr>
        </a:p>
      </dgm:t>
    </dgm:pt>
    <dgm:pt modelId="{2FF11124-F0C8-4CA9-AC69-DBD2849955D8}" type="pres">
      <dgm:prSet presAssocID="{CFC06457-C8B8-46C9-96C7-15A11F40120A}" presName="Name0" presStyleCnt="0">
        <dgm:presLayoutVars>
          <dgm:chMax val="1"/>
          <dgm:chPref val="1"/>
          <dgm:dir/>
          <dgm:animOne val="branch"/>
          <dgm:animLvl val="lvl"/>
        </dgm:presLayoutVars>
      </dgm:prSet>
      <dgm:spPr/>
      <dgm:t>
        <a:bodyPr/>
        <a:lstStyle/>
        <a:p>
          <a:endParaRPr lang="zh-CN" altLang="en-US"/>
        </a:p>
      </dgm:t>
    </dgm:pt>
    <dgm:pt modelId="{D7D1BBF5-2B90-4113-80C2-789B8683A7C8}" type="pres">
      <dgm:prSet presAssocID="{A03FF1A3-08EE-4DDA-BA3C-C29F35D5ABA9}" presName="Parent" presStyleLbl="node0" presStyleIdx="0" presStyleCnt="1">
        <dgm:presLayoutVars>
          <dgm:chMax val="6"/>
          <dgm:chPref val="6"/>
        </dgm:presLayoutVars>
      </dgm:prSet>
      <dgm:spPr/>
      <dgm:t>
        <a:bodyPr/>
        <a:lstStyle/>
        <a:p>
          <a:endParaRPr lang="zh-CN" altLang="en-US"/>
        </a:p>
      </dgm:t>
    </dgm:pt>
    <dgm:pt modelId="{328D9884-40D4-4EE3-856B-0A5E5E389346}" type="pres">
      <dgm:prSet presAssocID="{399386A2-DACF-4EBC-ADA0-F31C8FA24B37}" presName="Accent1" presStyleCnt="0"/>
      <dgm:spPr>
        <a:scene3d>
          <a:camera prst="orthographicFront"/>
          <a:lightRig rig="threePt" dir="t"/>
        </a:scene3d>
        <a:sp3d>
          <a:bevelT/>
          <a:bevelB/>
        </a:sp3d>
      </dgm:spPr>
    </dgm:pt>
    <dgm:pt modelId="{D628E989-A496-4B5B-A102-661870ABCDC5}" type="pres">
      <dgm:prSet presAssocID="{399386A2-DACF-4EBC-ADA0-F31C8FA24B37}" presName="Accent" presStyleLbl="bgShp" presStyleIdx="0" presStyleCnt="4"/>
      <dgm:spPr>
        <a:scene3d>
          <a:camera prst="orthographicFront"/>
          <a:lightRig rig="threePt" dir="t"/>
        </a:scene3d>
        <a:sp3d>
          <a:bevelT/>
          <a:bevelB/>
        </a:sp3d>
      </dgm:spPr>
    </dgm:pt>
    <dgm:pt modelId="{1851617B-E7D0-454B-B84F-F3B475E587AF}" type="pres">
      <dgm:prSet presAssocID="{399386A2-DACF-4EBC-ADA0-F31C8FA24B37}" presName="Child1" presStyleLbl="node1" presStyleIdx="0" presStyleCnt="4">
        <dgm:presLayoutVars>
          <dgm:chMax val="0"/>
          <dgm:chPref val="0"/>
          <dgm:bulletEnabled val="1"/>
        </dgm:presLayoutVars>
      </dgm:prSet>
      <dgm:spPr/>
      <dgm:t>
        <a:bodyPr/>
        <a:lstStyle/>
        <a:p>
          <a:endParaRPr lang="zh-CN" altLang="en-US"/>
        </a:p>
      </dgm:t>
    </dgm:pt>
    <dgm:pt modelId="{9CC0FF98-5920-4A4D-A008-EFC149E6E963}" type="pres">
      <dgm:prSet presAssocID="{3CE32803-6DB2-4C88-B187-8716197FB300}" presName="Accent2" presStyleCnt="0"/>
      <dgm:spPr>
        <a:scene3d>
          <a:camera prst="orthographicFront"/>
          <a:lightRig rig="threePt" dir="t"/>
        </a:scene3d>
        <a:sp3d>
          <a:bevelT/>
          <a:bevelB/>
        </a:sp3d>
      </dgm:spPr>
    </dgm:pt>
    <dgm:pt modelId="{B4DB85ED-3AFA-4680-83B2-45CBDA882FD4}" type="pres">
      <dgm:prSet presAssocID="{3CE32803-6DB2-4C88-B187-8716197FB300}" presName="Accent" presStyleLbl="bgShp" presStyleIdx="1" presStyleCnt="4"/>
      <dgm:spPr>
        <a:scene3d>
          <a:camera prst="orthographicFront"/>
          <a:lightRig rig="threePt" dir="t"/>
        </a:scene3d>
        <a:sp3d>
          <a:bevelT/>
          <a:bevelB/>
        </a:sp3d>
      </dgm:spPr>
    </dgm:pt>
    <dgm:pt modelId="{9BAAC2AD-D479-4E71-9D4D-0E23512596FF}" type="pres">
      <dgm:prSet presAssocID="{3CE32803-6DB2-4C88-B187-8716197FB300}" presName="Child2" presStyleLbl="node1" presStyleIdx="1" presStyleCnt="4">
        <dgm:presLayoutVars>
          <dgm:chMax val="0"/>
          <dgm:chPref val="0"/>
          <dgm:bulletEnabled val="1"/>
        </dgm:presLayoutVars>
      </dgm:prSet>
      <dgm:spPr/>
      <dgm:t>
        <a:bodyPr/>
        <a:lstStyle/>
        <a:p>
          <a:endParaRPr lang="zh-CN" altLang="en-US"/>
        </a:p>
      </dgm:t>
    </dgm:pt>
    <dgm:pt modelId="{E07500CF-A5AD-4178-874E-5C356ECDB036}" type="pres">
      <dgm:prSet presAssocID="{A511ED01-B88F-4448-90C9-6967E3995A98}" presName="Accent3" presStyleCnt="0"/>
      <dgm:spPr>
        <a:scene3d>
          <a:camera prst="orthographicFront"/>
          <a:lightRig rig="threePt" dir="t"/>
        </a:scene3d>
        <a:sp3d>
          <a:bevelT/>
          <a:bevelB/>
        </a:sp3d>
      </dgm:spPr>
    </dgm:pt>
    <dgm:pt modelId="{3E9D6D6C-1065-4A07-B229-1D2D42482CC7}" type="pres">
      <dgm:prSet presAssocID="{A511ED01-B88F-4448-90C9-6967E3995A98}" presName="Accent" presStyleLbl="bgShp" presStyleIdx="2" presStyleCnt="4"/>
      <dgm:spPr>
        <a:scene3d>
          <a:camera prst="orthographicFront"/>
          <a:lightRig rig="threePt" dir="t"/>
        </a:scene3d>
        <a:sp3d>
          <a:bevelT/>
          <a:bevelB/>
        </a:sp3d>
      </dgm:spPr>
    </dgm:pt>
    <dgm:pt modelId="{B1DB210B-B1E9-4BE2-9AF0-22544EB4F605}" type="pres">
      <dgm:prSet presAssocID="{A511ED01-B88F-4448-90C9-6967E3995A98}" presName="Child3" presStyleLbl="node1" presStyleIdx="2" presStyleCnt="4">
        <dgm:presLayoutVars>
          <dgm:chMax val="0"/>
          <dgm:chPref val="0"/>
          <dgm:bulletEnabled val="1"/>
        </dgm:presLayoutVars>
      </dgm:prSet>
      <dgm:spPr/>
      <dgm:t>
        <a:bodyPr/>
        <a:lstStyle/>
        <a:p>
          <a:endParaRPr lang="zh-CN" altLang="en-US"/>
        </a:p>
      </dgm:t>
    </dgm:pt>
    <dgm:pt modelId="{6327EAC7-F759-4565-A212-05083A7E3566}" type="pres">
      <dgm:prSet presAssocID="{9D20395D-C09A-447E-8C5A-2857BC178085}" presName="Accent4" presStyleCnt="0"/>
      <dgm:spPr>
        <a:scene3d>
          <a:camera prst="orthographicFront"/>
          <a:lightRig rig="threePt" dir="t"/>
        </a:scene3d>
        <a:sp3d>
          <a:bevelT/>
          <a:bevelB/>
        </a:sp3d>
      </dgm:spPr>
    </dgm:pt>
    <dgm:pt modelId="{F6755F7B-6197-4977-92EC-5DEE0EC32A0E}" type="pres">
      <dgm:prSet presAssocID="{9D20395D-C09A-447E-8C5A-2857BC178085}" presName="Accent" presStyleLbl="bgShp" presStyleIdx="3" presStyleCnt="4"/>
      <dgm:spPr>
        <a:scene3d>
          <a:camera prst="orthographicFront"/>
          <a:lightRig rig="threePt" dir="t"/>
        </a:scene3d>
        <a:sp3d>
          <a:bevelT/>
          <a:bevelB/>
        </a:sp3d>
      </dgm:spPr>
    </dgm:pt>
    <dgm:pt modelId="{E55E2AFD-53CD-4123-888E-96E3F916E6DA}" type="pres">
      <dgm:prSet presAssocID="{9D20395D-C09A-447E-8C5A-2857BC178085}" presName="Child4" presStyleLbl="node1" presStyleIdx="3" presStyleCnt="4">
        <dgm:presLayoutVars>
          <dgm:chMax val="0"/>
          <dgm:chPref val="0"/>
          <dgm:bulletEnabled val="1"/>
        </dgm:presLayoutVars>
      </dgm:prSet>
      <dgm:spPr/>
      <dgm:t>
        <a:bodyPr/>
        <a:lstStyle/>
        <a:p>
          <a:endParaRPr lang="zh-CN" altLang="en-US"/>
        </a:p>
      </dgm:t>
    </dgm:pt>
  </dgm:ptLst>
  <dgm:cxnLst>
    <dgm:cxn modelId="{CF47D95A-9632-4AFC-9AB2-25A27DFE268E}" srcId="{CFC06457-C8B8-46C9-96C7-15A11F40120A}" destId="{1C39112E-2A6B-4FC0-9C93-105BFE6978D3}" srcOrd="1" destOrd="0" parTransId="{540D16A6-D4AA-4360-B4AD-6074B5B1566F}" sibTransId="{1AE98932-C1EB-42B4-8AAE-B7C8829EE9F9}"/>
    <dgm:cxn modelId="{CE8753F7-A5DD-4EF0-8E9E-FB5526861CDA}" type="presOf" srcId="{399386A2-DACF-4EBC-ADA0-F31C8FA24B37}" destId="{1851617B-E7D0-454B-B84F-F3B475E587AF}" srcOrd="0" destOrd="0" presId="urn:microsoft.com/office/officeart/2011/layout/HexagonRadial"/>
    <dgm:cxn modelId="{CFEC037D-5432-4F46-9F33-B909FD18DEEB}" type="presOf" srcId="{9D20395D-C09A-447E-8C5A-2857BC178085}" destId="{E55E2AFD-53CD-4123-888E-96E3F916E6DA}" srcOrd="0" destOrd="0" presId="urn:microsoft.com/office/officeart/2011/layout/HexagonRadial"/>
    <dgm:cxn modelId="{CC83CAE9-C363-419C-BA01-A3BE773FCA74}" srcId="{A03FF1A3-08EE-4DDA-BA3C-C29F35D5ABA9}" destId="{399386A2-DACF-4EBC-ADA0-F31C8FA24B37}" srcOrd="0" destOrd="0" parTransId="{8AB38A0B-FA7C-4911-9688-1B17ED8C3FEC}" sibTransId="{33B2CA01-E8A7-450D-B5F6-C3D9311C8986}"/>
    <dgm:cxn modelId="{BB495815-3206-4E3B-A7C3-C6C064F963F5}" srcId="{CFC06457-C8B8-46C9-96C7-15A11F40120A}" destId="{570216CF-B1D5-4094-8E54-294A96A16F34}" srcOrd="2" destOrd="0" parTransId="{769FE625-77BA-43C8-9C01-79F194A13491}" sibTransId="{A077CF7E-A320-49B6-9989-50E3F75BC2A0}"/>
    <dgm:cxn modelId="{0F904CE7-750A-4EFA-9A70-EE39625E080B}" type="presOf" srcId="{CFC06457-C8B8-46C9-96C7-15A11F40120A}" destId="{2FF11124-F0C8-4CA9-AC69-DBD2849955D8}" srcOrd="0" destOrd="0" presId="urn:microsoft.com/office/officeart/2011/layout/HexagonRadial"/>
    <dgm:cxn modelId="{09F00834-4A78-48E4-9F43-F6CD115CE340}" srcId="{A03FF1A3-08EE-4DDA-BA3C-C29F35D5ABA9}" destId="{9D20395D-C09A-447E-8C5A-2857BC178085}" srcOrd="3" destOrd="0" parTransId="{A9F20417-228F-4160-B536-1A3A187157D6}" sibTransId="{F56E4123-763F-49D3-8716-85F1EEB195A4}"/>
    <dgm:cxn modelId="{E08D6905-9020-4D98-B8F5-9A14919B39E4}" srcId="{A03FF1A3-08EE-4DDA-BA3C-C29F35D5ABA9}" destId="{3CE32803-6DB2-4C88-B187-8716197FB300}" srcOrd="1" destOrd="0" parTransId="{C4E019ED-A1E7-4FFA-AA56-560807A48FDF}" sibTransId="{DD334ECA-46FD-4B2C-9BAB-AC71DAD4D6BC}"/>
    <dgm:cxn modelId="{2E2770A4-0ACE-441B-AC94-83BA7FB5E7A3}" srcId="{CFC06457-C8B8-46C9-96C7-15A11F40120A}" destId="{A03FF1A3-08EE-4DDA-BA3C-C29F35D5ABA9}" srcOrd="0" destOrd="0" parTransId="{2E5971D9-7483-4B37-B5D7-C097EA259870}" sibTransId="{B30FBE27-2DA8-4C42-9C29-88D63015C8ED}"/>
    <dgm:cxn modelId="{7A461D0F-288C-4FFD-9BE8-A9E489608241}" srcId="{A03FF1A3-08EE-4DDA-BA3C-C29F35D5ABA9}" destId="{A511ED01-B88F-4448-90C9-6967E3995A98}" srcOrd="2" destOrd="0" parTransId="{80D526EB-4361-4D88-ABD5-9EC68CD5148F}" sibTransId="{F1317CEE-87BA-4D23-B85B-9255CC272880}"/>
    <dgm:cxn modelId="{42B90F9A-88DA-4E9E-8F16-C757A92E06B2}" type="presOf" srcId="{A511ED01-B88F-4448-90C9-6967E3995A98}" destId="{B1DB210B-B1E9-4BE2-9AF0-22544EB4F605}" srcOrd="0" destOrd="0" presId="urn:microsoft.com/office/officeart/2011/layout/HexagonRadial"/>
    <dgm:cxn modelId="{F2DBC069-615F-4D7B-85DA-C1A65D4D2220}" type="presOf" srcId="{3CE32803-6DB2-4C88-B187-8716197FB300}" destId="{9BAAC2AD-D479-4E71-9D4D-0E23512596FF}" srcOrd="0" destOrd="0" presId="urn:microsoft.com/office/officeart/2011/layout/HexagonRadial"/>
    <dgm:cxn modelId="{870A5D12-0BA8-4B3B-B8AE-8C242C45D1E0}" type="presOf" srcId="{A03FF1A3-08EE-4DDA-BA3C-C29F35D5ABA9}" destId="{D7D1BBF5-2B90-4113-80C2-789B8683A7C8}" srcOrd="0" destOrd="0" presId="urn:microsoft.com/office/officeart/2011/layout/HexagonRadial"/>
    <dgm:cxn modelId="{334F9836-1DF0-4013-B147-3067331854B0}" type="presParOf" srcId="{2FF11124-F0C8-4CA9-AC69-DBD2849955D8}" destId="{D7D1BBF5-2B90-4113-80C2-789B8683A7C8}" srcOrd="0" destOrd="0" presId="urn:microsoft.com/office/officeart/2011/layout/HexagonRadial"/>
    <dgm:cxn modelId="{30975236-7472-4C47-907A-E655D9EEB7E9}" type="presParOf" srcId="{2FF11124-F0C8-4CA9-AC69-DBD2849955D8}" destId="{328D9884-40D4-4EE3-856B-0A5E5E389346}" srcOrd="1" destOrd="0" presId="urn:microsoft.com/office/officeart/2011/layout/HexagonRadial"/>
    <dgm:cxn modelId="{0D9351A5-ACB0-4B55-B5B6-6058D226D418}" type="presParOf" srcId="{328D9884-40D4-4EE3-856B-0A5E5E389346}" destId="{D628E989-A496-4B5B-A102-661870ABCDC5}" srcOrd="0" destOrd="0" presId="urn:microsoft.com/office/officeart/2011/layout/HexagonRadial"/>
    <dgm:cxn modelId="{C186C36B-8FE8-4E1F-A0B1-B63180914AF1}" type="presParOf" srcId="{2FF11124-F0C8-4CA9-AC69-DBD2849955D8}" destId="{1851617B-E7D0-454B-B84F-F3B475E587AF}" srcOrd="2" destOrd="0" presId="urn:microsoft.com/office/officeart/2011/layout/HexagonRadial"/>
    <dgm:cxn modelId="{DF5425BD-BE54-48B9-B14E-2F4242E041AE}" type="presParOf" srcId="{2FF11124-F0C8-4CA9-AC69-DBD2849955D8}" destId="{9CC0FF98-5920-4A4D-A008-EFC149E6E963}" srcOrd="3" destOrd="0" presId="urn:microsoft.com/office/officeart/2011/layout/HexagonRadial"/>
    <dgm:cxn modelId="{ADF72F9B-2897-417E-A1D0-330EA1597943}" type="presParOf" srcId="{9CC0FF98-5920-4A4D-A008-EFC149E6E963}" destId="{B4DB85ED-3AFA-4680-83B2-45CBDA882FD4}" srcOrd="0" destOrd="0" presId="urn:microsoft.com/office/officeart/2011/layout/HexagonRadial"/>
    <dgm:cxn modelId="{EB5FCE40-E733-4967-82F3-A5A473597011}" type="presParOf" srcId="{2FF11124-F0C8-4CA9-AC69-DBD2849955D8}" destId="{9BAAC2AD-D479-4E71-9D4D-0E23512596FF}" srcOrd="4" destOrd="0" presId="urn:microsoft.com/office/officeart/2011/layout/HexagonRadial"/>
    <dgm:cxn modelId="{7D0BB688-6914-4BAD-9B3D-6F1C95D02B7E}" type="presParOf" srcId="{2FF11124-F0C8-4CA9-AC69-DBD2849955D8}" destId="{E07500CF-A5AD-4178-874E-5C356ECDB036}" srcOrd="5" destOrd="0" presId="urn:microsoft.com/office/officeart/2011/layout/HexagonRadial"/>
    <dgm:cxn modelId="{364D4B87-37ED-4735-A3C7-023CCD87DA02}" type="presParOf" srcId="{E07500CF-A5AD-4178-874E-5C356ECDB036}" destId="{3E9D6D6C-1065-4A07-B229-1D2D42482CC7}" srcOrd="0" destOrd="0" presId="urn:microsoft.com/office/officeart/2011/layout/HexagonRadial"/>
    <dgm:cxn modelId="{45953565-71C9-450C-8539-FB48FE55310B}" type="presParOf" srcId="{2FF11124-F0C8-4CA9-AC69-DBD2849955D8}" destId="{B1DB210B-B1E9-4BE2-9AF0-22544EB4F605}" srcOrd="6" destOrd="0" presId="urn:microsoft.com/office/officeart/2011/layout/HexagonRadial"/>
    <dgm:cxn modelId="{CE604C20-A83C-4D33-B2DC-9B3C02497E00}" type="presParOf" srcId="{2FF11124-F0C8-4CA9-AC69-DBD2849955D8}" destId="{6327EAC7-F759-4565-A212-05083A7E3566}" srcOrd="7" destOrd="0" presId="urn:microsoft.com/office/officeart/2011/layout/HexagonRadial"/>
    <dgm:cxn modelId="{A16D07C4-FF30-4BE1-ADA7-EBEB8DE91EF0}" type="presParOf" srcId="{6327EAC7-F759-4565-A212-05083A7E3566}" destId="{F6755F7B-6197-4977-92EC-5DEE0EC32A0E}" srcOrd="0" destOrd="0" presId="urn:microsoft.com/office/officeart/2011/layout/HexagonRadial"/>
    <dgm:cxn modelId="{AAA9643B-3D60-4EE9-9386-418FCA0E8173}" type="presParOf" srcId="{2FF11124-F0C8-4CA9-AC69-DBD2849955D8}" destId="{E55E2AFD-53CD-4123-888E-96E3F916E6DA}" srcOrd="8"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1BBF5-2B90-4113-80C2-789B8683A7C8}">
      <dsp:nvSpPr>
        <dsp:cNvPr id="0" name=""/>
        <dsp:cNvSpPr/>
      </dsp:nvSpPr>
      <dsp:spPr>
        <a:xfrm>
          <a:off x="1838118" y="1496884"/>
          <a:ext cx="1902828" cy="1645830"/>
        </a:xfrm>
        <a:prstGeom prst="hexagon">
          <a:avLst>
            <a:gd name="adj" fmla="val 28570"/>
            <a:gd name="vf" fmla="val 115470"/>
          </a:avLst>
        </a:prstGeom>
        <a:solidFill>
          <a:srgbClr val="7030A0"/>
        </a:solidFill>
        <a:ln w="25400" cap="flat" cmpd="sng" algn="ctr">
          <a:solidFill>
            <a:schemeClr val="lt1">
              <a:hueOff val="0"/>
              <a:satOff val="0"/>
              <a:lumOff val="0"/>
              <a:alphaOff val="0"/>
            </a:schemeClr>
          </a:solidFill>
          <a:prstDash val="solid"/>
        </a:ln>
        <a:effectLst/>
        <a:scene3d>
          <a:camera prst="orthographicFront"/>
          <a:lightRig rig="threePt" dir="t"/>
        </a:scene3d>
        <a:sp3d>
          <a:bevelT/>
          <a:bevelB/>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effectLst>
                <a:outerShdw blurRad="38100" dist="38100" dir="2700000" algn="tl">
                  <a:srgbClr val="000000">
                    <a:alpha val="43137"/>
                  </a:srgbClr>
                </a:outerShdw>
              </a:effectLst>
            </a:rPr>
            <a:t>Modern microbiology</a:t>
          </a:r>
          <a:endParaRPr lang="zh-CN" altLang="en-US" sz="1400" b="1" kern="1200" dirty="0">
            <a:effectLst>
              <a:outerShdw blurRad="38100" dist="38100" dir="2700000" algn="tl">
                <a:srgbClr val="000000">
                  <a:alpha val="43137"/>
                </a:srgbClr>
              </a:outerShdw>
            </a:effectLst>
          </a:endParaRPr>
        </a:p>
      </dsp:txBody>
      <dsp:txXfrm>
        <a:off x="2153425" y="1769605"/>
        <a:ext cx="1272214" cy="1100388"/>
      </dsp:txXfrm>
    </dsp:sp>
    <dsp:sp modelId="{B4DB85ED-3AFA-4680-83B2-45CBDA882FD4}">
      <dsp:nvSpPr>
        <dsp:cNvPr id="0" name=""/>
        <dsp:cNvSpPr/>
      </dsp:nvSpPr>
      <dsp:spPr>
        <a:xfrm>
          <a:off x="3029561" y="709465"/>
          <a:ext cx="718030" cy="618520"/>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threePt" dir="t"/>
        </a:scene3d>
        <a:sp3d>
          <a:bevelT/>
          <a:bevelB/>
        </a:sp3d>
      </dsp:spPr>
      <dsp:style>
        <a:lnRef idx="0">
          <a:scrgbClr r="0" g="0" b="0"/>
        </a:lnRef>
        <a:fillRef idx="1">
          <a:scrgbClr r="0" g="0" b="0"/>
        </a:fillRef>
        <a:effectRef idx="0">
          <a:scrgbClr r="0" g="0" b="0"/>
        </a:effectRef>
        <a:fontRef idx="minor"/>
      </dsp:style>
    </dsp:sp>
    <dsp:sp modelId="{1851617B-E7D0-454B-B84F-F3B475E587AF}">
      <dsp:nvSpPr>
        <dsp:cNvPr id="0" name=""/>
        <dsp:cNvSpPr/>
      </dsp:nvSpPr>
      <dsp:spPr>
        <a:xfrm>
          <a:off x="2013432" y="0"/>
          <a:ext cx="1559160" cy="1348866"/>
        </a:xfrm>
        <a:prstGeom prst="hexagon">
          <a:avLst>
            <a:gd name="adj" fmla="val 28570"/>
            <a:gd name="vf" fmla="val 115470"/>
          </a:avLst>
        </a:prstGeom>
        <a:solidFill>
          <a:srgbClr val="FF0000"/>
        </a:solidFill>
        <a:ln w="25400" cap="flat" cmpd="sng" algn="ctr">
          <a:solidFill>
            <a:schemeClr val="lt1">
              <a:hueOff val="0"/>
              <a:satOff val="0"/>
              <a:lumOff val="0"/>
              <a:alphaOff val="0"/>
            </a:schemeClr>
          </a:solidFill>
          <a:prstDash val="solid"/>
        </a:ln>
        <a:effectLst/>
        <a:scene3d>
          <a:camera prst="orthographicFront"/>
          <a:lightRig rig="threePt" dir="t"/>
        </a:scene3d>
        <a:sp3d>
          <a:bevelT/>
          <a:bevelB/>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en-US" sz="1400" b="1" kern="1200" dirty="0" smtClean="0">
              <a:effectLst>
                <a:outerShdw blurRad="38100" dist="38100" dir="2700000" algn="tl">
                  <a:srgbClr val="000000">
                    <a:alpha val="43137"/>
                  </a:srgbClr>
                </a:outerShdw>
              </a:effectLst>
            </a:rPr>
            <a:t>Medical microbiology</a:t>
          </a:r>
          <a:endParaRPr lang="zh-CN" altLang="en-US" sz="1400" b="1" kern="1200" dirty="0">
            <a:effectLst>
              <a:outerShdw blurRad="38100" dist="38100" dir="2700000" algn="tl">
                <a:srgbClr val="000000">
                  <a:alpha val="43137"/>
                </a:srgbClr>
              </a:outerShdw>
            </a:effectLst>
          </a:endParaRPr>
        </a:p>
      </dsp:txBody>
      <dsp:txXfrm>
        <a:off x="2271819" y="223537"/>
        <a:ext cx="1042386" cy="901792"/>
      </dsp:txXfrm>
    </dsp:sp>
    <dsp:sp modelId="{3E9D6D6C-1065-4A07-B229-1D2D42482CC7}">
      <dsp:nvSpPr>
        <dsp:cNvPr id="0" name=""/>
        <dsp:cNvSpPr/>
      </dsp:nvSpPr>
      <dsp:spPr>
        <a:xfrm>
          <a:off x="3867527" y="1865769"/>
          <a:ext cx="718030" cy="618520"/>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threePt" dir="t"/>
        </a:scene3d>
        <a:sp3d>
          <a:bevelT/>
          <a:bevelB/>
        </a:sp3d>
      </dsp:spPr>
      <dsp:style>
        <a:lnRef idx="0">
          <a:scrgbClr r="0" g="0" b="0"/>
        </a:lnRef>
        <a:fillRef idx="1">
          <a:scrgbClr r="0" g="0" b="0"/>
        </a:fillRef>
        <a:effectRef idx="0">
          <a:scrgbClr r="0" g="0" b="0"/>
        </a:effectRef>
        <a:fontRef idx="minor"/>
      </dsp:style>
    </dsp:sp>
    <dsp:sp modelId="{9BAAC2AD-D479-4E71-9D4D-0E23512596FF}">
      <dsp:nvSpPr>
        <dsp:cNvPr id="0" name=""/>
        <dsp:cNvSpPr/>
      </dsp:nvSpPr>
      <dsp:spPr>
        <a:xfrm>
          <a:off x="3443481" y="829643"/>
          <a:ext cx="1559160" cy="1348866"/>
        </a:xfrm>
        <a:prstGeom prst="hexagon">
          <a:avLst>
            <a:gd name="adj" fmla="val 28570"/>
            <a:gd name="vf" fmla="val 115470"/>
          </a:avLst>
        </a:prstGeom>
        <a:solidFill>
          <a:srgbClr val="FFC000"/>
        </a:solidFill>
        <a:ln w="25400" cap="flat" cmpd="sng" algn="ctr">
          <a:solidFill>
            <a:schemeClr val="lt1">
              <a:hueOff val="0"/>
              <a:satOff val="0"/>
              <a:lumOff val="0"/>
              <a:alphaOff val="0"/>
            </a:schemeClr>
          </a:solidFill>
          <a:prstDash val="solid"/>
        </a:ln>
        <a:effectLst/>
        <a:scene3d>
          <a:camera prst="orthographicFront"/>
          <a:lightRig rig="threePt" dir="t"/>
        </a:scene3d>
        <a:sp3d>
          <a:bevelT/>
          <a:bevelB/>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en-US" sz="1400" b="1" kern="1200" dirty="0" smtClean="0">
              <a:effectLst>
                <a:outerShdw blurRad="38100" dist="38100" dir="2700000" algn="tl">
                  <a:srgbClr val="000000">
                    <a:alpha val="43137"/>
                  </a:srgbClr>
                </a:outerShdw>
              </a:effectLst>
            </a:rPr>
            <a:t>Microbial ecology</a:t>
          </a:r>
          <a:endParaRPr lang="zh-CN" altLang="en-US" sz="1400" b="1" kern="1200" dirty="0">
            <a:effectLst>
              <a:outerShdw blurRad="38100" dist="38100" dir="2700000" algn="tl">
                <a:srgbClr val="000000">
                  <a:alpha val="43137"/>
                </a:srgbClr>
              </a:outerShdw>
            </a:effectLst>
          </a:endParaRPr>
        </a:p>
      </dsp:txBody>
      <dsp:txXfrm>
        <a:off x="3701868" y="1053180"/>
        <a:ext cx="1042386" cy="901792"/>
      </dsp:txXfrm>
    </dsp:sp>
    <dsp:sp modelId="{F6755F7B-6197-4977-92EC-5DEE0EC32A0E}">
      <dsp:nvSpPr>
        <dsp:cNvPr id="0" name=""/>
        <dsp:cNvSpPr/>
      </dsp:nvSpPr>
      <dsp:spPr>
        <a:xfrm>
          <a:off x="3285254" y="3171019"/>
          <a:ext cx="718030" cy="618520"/>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threePt" dir="t"/>
        </a:scene3d>
        <a:sp3d>
          <a:bevelT/>
          <a:bevelB/>
        </a:sp3d>
      </dsp:spPr>
      <dsp:style>
        <a:lnRef idx="0">
          <a:scrgbClr r="0" g="0" b="0"/>
        </a:lnRef>
        <a:fillRef idx="1">
          <a:scrgbClr r="0" g="0" b="0"/>
        </a:fillRef>
        <a:effectRef idx="0">
          <a:scrgbClr r="0" g="0" b="0"/>
        </a:effectRef>
        <a:fontRef idx="minor"/>
      </dsp:style>
    </dsp:sp>
    <dsp:sp modelId="{B1DB210B-B1E9-4BE2-9AF0-22544EB4F605}">
      <dsp:nvSpPr>
        <dsp:cNvPr id="0" name=""/>
        <dsp:cNvSpPr/>
      </dsp:nvSpPr>
      <dsp:spPr>
        <a:xfrm>
          <a:off x="3443481" y="2460625"/>
          <a:ext cx="1559160" cy="1348866"/>
        </a:xfrm>
        <a:prstGeom prst="hexagon">
          <a:avLst>
            <a:gd name="adj" fmla="val 28570"/>
            <a:gd name="vf" fmla="val 115470"/>
          </a:avLst>
        </a:prstGeom>
        <a:solidFill>
          <a:srgbClr val="92D050"/>
        </a:solidFill>
        <a:ln w="25400" cap="flat" cmpd="sng" algn="ctr">
          <a:solidFill>
            <a:schemeClr val="lt1">
              <a:hueOff val="0"/>
              <a:satOff val="0"/>
              <a:lumOff val="0"/>
              <a:alphaOff val="0"/>
            </a:schemeClr>
          </a:solidFill>
          <a:prstDash val="solid"/>
        </a:ln>
        <a:effectLst/>
        <a:scene3d>
          <a:camera prst="orthographicFront"/>
          <a:lightRig rig="threePt" dir="t"/>
        </a:scene3d>
        <a:sp3d>
          <a:bevelT/>
          <a:bevelB/>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en-US" sz="1400" b="1" kern="1200" dirty="0" smtClean="0">
              <a:effectLst>
                <a:outerShdw blurRad="38100" dist="38100" dir="2700000" algn="tl">
                  <a:srgbClr val="000000">
                    <a:alpha val="43137"/>
                  </a:srgbClr>
                </a:outerShdw>
              </a:effectLst>
            </a:rPr>
            <a:t>Agricultural microbiology</a:t>
          </a:r>
          <a:endParaRPr lang="zh-CN" altLang="en-US" sz="1400" b="1" kern="1200" dirty="0">
            <a:effectLst>
              <a:outerShdw blurRad="38100" dist="38100" dir="2700000" algn="tl">
                <a:srgbClr val="000000">
                  <a:alpha val="43137"/>
                </a:srgbClr>
              </a:outerShdw>
            </a:effectLst>
          </a:endParaRPr>
        </a:p>
      </dsp:txBody>
      <dsp:txXfrm>
        <a:off x="3701868" y="2684162"/>
        <a:ext cx="1042386" cy="901792"/>
      </dsp:txXfrm>
    </dsp:sp>
    <dsp:sp modelId="{E55E2AFD-53CD-4123-888E-96E3F916E6DA}">
      <dsp:nvSpPr>
        <dsp:cNvPr id="0" name=""/>
        <dsp:cNvSpPr/>
      </dsp:nvSpPr>
      <dsp:spPr>
        <a:xfrm>
          <a:off x="2013432" y="3291197"/>
          <a:ext cx="1559160" cy="1348866"/>
        </a:xfrm>
        <a:prstGeom prst="hexagon">
          <a:avLst>
            <a:gd name="adj" fmla="val 28570"/>
            <a:gd name="vf" fmla="val 115470"/>
          </a:avLst>
        </a:prstGeom>
        <a:solidFill>
          <a:srgbClr val="0070C0"/>
        </a:solidFill>
        <a:ln w="25400" cap="flat" cmpd="sng" algn="ctr">
          <a:solidFill>
            <a:schemeClr val="lt1">
              <a:hueOff val="0"/>
              <a:satOff val="0"/>
              <a:lumOff val="0"/>
              <a:alphaOff val="0"/>
            </a:schemeClr>
          </a:solidFill>
          <a:prstDash val="solid"/>
        </a:ln>
        <a:effectLst/>
        <a:scene3d>
          <a:camera prst="orthographicFront"/>
          <a:lightRig rig="threePt" dir="t"/>
        </a:scene3d>
        <a:sp3d>
          <a:bevelT/>
          <a:bevelB/>
        </a:sp3d>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en-US" sz="1400" b="1" kern="1200" dirty="0" smtClean="0">
              <a:effectLst>
                <a:outerShdw blurRad="38100" dist="38100" dir="2700000" algn="tl">
                  <a:srgbClr val="000000">
                    <a:alpha val="43137"/>
                  </a:srgbClr>
                </a:outerShdw>
              </a:effectLst>
            </a:rPr>
            <a:t>Industrial microbiology</a:t>
          </a:r>
          <a:endParaRPr lang="zh-CN" altLang="en-US" sz="1400" b="1" kern="1200" dirty="0">
            <a:effectLst>
              <a:outerShdw blurRad="38100" dist="38100" dir="2700000" algn="tl">
                <a:srgbClr val="000000">
                  <a:alpha val="43137"/>
                </a:srgbClr>
              </a:outerShdw>
            </a:effectLst>
          </a:endParaRPr>
        </a:p>
      </dsp:txBody>
      <dsp:txXfrm>
        <a:off x="2271819" y="3514734"/>
        <a:ext cx="1042386" cy="901792"/>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六边形射线"/>
  <dgm:desc val="用于显示与中心观点或主题相关的顺序流程。限制为六个级别 2 形状。非常适合于少量文本。不使用的文本不出现，但是在切换版式后仍然可用。"/>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8843E7-A882-468A-AA90-13E1893015FB}" type="datetimeFigureOut">
              <a:rPr lang="zh-CN" altLang="en-US" smtClean="0"/>
              <a:t>2017/9/18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D65B0F-36EB-44BF-9932-98E0835CEC11}" type="slidenum">
              <a:rPr lang="zh-CN" altLang="en-US" smtClean="0"/>
              <a:t>‹#›</a:t>
            </a:fld>
            <a:endParaRPr lang="zh-CN" altLang="en-US"/>
          </a:p>
        </p:txBody>
      </p:sp>
    </p:spTree>
    <p:extLst>
      <p:ext uri="{BB962C8B-B14F-4D97-AF65-F5344CB8AC3E}">
        <p14:creationId xmlns:p14="http://schemas.microsoft.com/office/powerpoint/2010/main" val="3014887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3D65B0F-36EB-44BF-9932-98E0835CEC11}" type="slidenum">
              <a:rPr lang="zh-CN" altLang="en-US" smtClean="0"/>
              <a:t>37</a:t>
            </a:fld>
            <a:endParaRPr lang="zh-CN" altLang="en-US"/>
          </a:p>
        </p:txBody>
      </p:sp>
    </p:spTree>
    <p:extLst>
      <p:ext uri="{BB962C8B-B14F-4D97-AF65-F5344CB8AC3E}">
        <p14:creationId xmlns:p14="http://schemas.microsoft.com/office/powerpoint/2010/main" val="196517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CFC654-B46F-4598-938B-DACD79F7D156}" type="slidenum">
              <a:rPr lang="zh-CN" altLang="en-US" smtClean="0"/>
              <a:t>45</a:t>
            </a:fld>
            <a:endParaRPr lang="zh-CN" altLang="en-US"/>
          </a:p>
        </p:txBody>
      </p:sp>
    </p:spTree>
    <p:extLst>
      <p:ext uri="{BB962C8B-B14F-4D97-AF65-F5344CB8AC3E}">
        <p14:creationId xmlns:p14="http://schemas.microsoft.com/office/powerpoint/2010/main" val="3804413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In his research campaign against disease Pasteur first worked on expanding what was known about anthrax, but his attention was quickly drawn to fowl cholera. This investigation led to his discovery of how to make vaccines by attenuating, or weakening, the microbe involved. Pasteur usually “refreshed” the laboratory cultures he was studying—in this case, fowl cholera—every few days; that is, he returned them to virulence by reintroducing them into laboratory chickens with the resulting onslaught of disease and the birds’ death. Months into the experiments, Pasteur let cultures of fowl cholera stand idle while he went on vacation. When he returned and the same procedure was attempted, the chickens did not become diseased as before. Pasteur could easily have deduced that the culture was dead and could not be revived, but instead he was inspired to inoculate the experimental chickens with a virulent culture. Amazingly, the chickens survived and did not become diseased; they were protected by a microbe attenuated over time.</a:t>
            </a:r>
          </a:p>
          <a:p>
            <a:endParaRPr lang="zh-CN" altLang="en-US" dirty="0"/>
          </a:p>
        </p:txBody>
      </p:sp>
      <p:sp>
        <p:nvSpPr>
          <p:cNvPr id="4" name="灯片编号占位符 3"/>
          <p:cNvSpPr>
            <a:spLocks noGrp="1"/>
          </p:cNvSpPr>
          <p:nvPr>
            <p:ph type="sldNum" sz="quarter" idx="10"/>
          </p:nvPr>
        </p:nvSpPr>
        <p:spPr/>
        <p:txBody>
          <a:bodyPr/>
          <a:lstStyle/>
          <a:p>
            <a:fld id="{F0CFC654-B46F-4598-938B-DACD79F7D156}" type="slidenum">
              <a:rPr lang="zh-CN" altLang="en-US" smtClean="0"/>
              <a:t>46</a:t>
            </a:fld>
            <a:endParaRPr lang="zh-CN" altLang="en-US"/>
          </a:p>
        </p:txBody>
      </p:sp>
    </p:spTree>
    <p:extLst>
      <p:ext uri="{BB962C8B-B14F-4D97-AF65-F5344CB8AC3E}">
        <p14:creationId xmlns:p14="http://schemas.microsoft.com/office/powerpoint/2010/main" val="109892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2017/9/18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2017/9/18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9" Type="http://schemas.openxmlformats.org/officeDocument/2006/relationships/image" Target="../media/image101.png"/><Relationship Id="rId3" Type="http://schemas.openxmlformats.org/officeDocument/2006/relationships/image" Target="../media/image65.png"/><Relationship Id="rId21" Type="http://schemas.openxmlformats.org/officeDocument/2006/relationships/image" Target="../media/image83.png"/><Relationship Id="rId34" Type="http://schemas.openxmlformats.org/officeDocument/2006/relationships/image" Target="../media/image96.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png"/><Relationship Id="rId33" Type="http://schemas.openxmlformats.org/officeDocument/2006/relationships/image" Target="../media/image95.png"/><Relationship Id="rId38" Type="http://schemas.openxmlformats.org/officeDocument/2006/relationships/image" Target="../media/image100.png"/><Relationship Id="rId2" Type="http://schemas.openxmlformats.org/officeDocument/2006/relationships/notesSlide" Target="../notesSlides/notesSlide2.xml"/><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png"/><Relationship Id="rId32" Type="http://schemas.openxmlformats.org/officeDocument/2006/relationships/image" Target="../media/image94.png"/><Relationship Id="rId37" Type="http://schemas.openxmlformats.org/officeDocument/2006/relationships/image" Target="../media/image99.png"/><Relationship Id="rId40" Type="http://schemas.openxmlformats.org/officeDocument/2006/relationships/image" Target="../media/image102.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png"/><Relationship Id="rId36" Type="http://schemas.openxmlformats.org/officeDocument/2006/relationships/image" Target="../media/image98.pn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93.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png"/><Relationship Id="rId30" Type="http://schemas.openxmlformats.org/officeDocument/2006/relationships/image" Target="../media/image92.png"/><Relationship Id="rId35" Type="http://schemas.openxmlformats.org/officeDocument/2006/relationships/image" Target="../media/image97.png"/></Relationships>
</file>

<file path=ppt/slides/_rels/slide46.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103.png"/><Relationship Id="rId7" Type="http://schemas.openxmlformats.org/officeDocument/2006/relationships/image" Target="../media/image107.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 Id="rId6" Type="http://schemas.openxmlformats.org/officeDocument/2006/relationships/image" Target="../media/image118.emf"/><Relationship Id="rId5" Type="http://schemas.openxmlformats.org/officeDocument/2006/relationships/image" Target="../media/image117.emf"/><Relationship Id="rId4" Type="http://schemas.openxmlformats.org/officeDocument/2006/relationships/image" Target="../media/image116.emf"/></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51.xml.rels><?xml version="1.0" encoding="UTF-8" standalone="yes"?>
<Relationships xmlns="http://schemas.openxmlformats.org/package/2006/relationships"><Relationship Id="rId3" Type="http://schemas.openxmlformats.org/officeDocument/2006/relationships/image" Target="../media/image123.emf"/><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emf"/></Relationships>
</file>

<file path=ppt/slides/_rels/slide5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11560" y="2636912"/>
            <a:ext cx="7772400" cy="1470025"/>
          </a:xfrm>
        </p:spPr>
        <p:txBody>
          <a:bodyPr>
            <a:normAutofit/>
          </a:bodyPr>
          <a:lstStyle/>
          <a:p>
            <a:r>
              <a:rPr lang="en-US" altLang="zh-CN" dirty="0" err="1" smtClean="0"/>
              <a:t>Lecuture</a:t>
            </a:r>
            <a:r>
              <a:rPr lang="en-US" altLang="zh-CN" dirty="0"/>
              <a:t> 1</a:t>
            </a:r>
            <a:br>
              <a:rPr lang="en-US" altLang="zh-CN" dirty="0"/>
            </a:br>
            <a:r>
              <a:rPr lang="en-US" altLang="zh-CN" dirty="0" smtClean="0"/>
              <a:t>Introduction to Microbiology</a:t>
            </a:r>
            <a:endParaRPr lang="zh-CN" altLang="en-US" dirty="0"/>
          </a:p>
        </p:txBody>
      </p:sp>
      <p:sp>
        <p:nvSpPr>
          <p:cNvPr id="4" name="矩形 3"/>
          <p:cNvSpPr/>
          <p:nvPr/>
        </p:nvSpPr>
        <p:spPr>
          <a:xfrm>
            <a:off x="-21084" y="1451856"/>
            <a:ext cx="8604448" cy="216024"/>
          </a:xfrm>
          <a:prstGeom prst="rect">
            <a:avLst/>
          </a:prstGeom>
          <a:ln w="19050">
            <a:noFill/>
          </a:ln>
          <a:effectLst>
            <a:outerShdw blurRad="50800" dist="38100" dir="5400000" algn="t" rotWithShape="0">
              <a:prstClr val="black">
                <a:alpha val="40000"/>
              </a:prstClr>
            </a:outerShdw>
          </a:effectLst>
          <a:scene3d>
            <a:camera prst="orthographicFront"/>
            <a:lightRig rig="threePt" dir="t"/>
          </a:scene3d>
          <a:sp3d prstMaterial="metal">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179512" y="376788"/>
            <a:ext cx="6840760" cy="1107996"/>
          </a:xfrm>
          <a:prstGeom prst="rect">
            <a:avLst/>
          </a:prstGeom>
          <a:noFill/>
        </p:spPr>
        <p:txBody>
          <a:bodyPr wrap="square" rtlCol="0">
            <a:spAutoFit/>
          </a:bodyPr>
          <a:lstStyle/>
          <a:p>
            <a:r>
              <a:rPr lang="en-US" altLang="zh-CN" sz="6600" b="1" dirty="0" smtClean="0">
                <a:effectLst>
                  <a:outerShdw blurRad="38100" dist="38100" dir="2700000" algn="tl">
                    <a:srgbClr val="000000">
                      <a:alpha val="43137"/>
                    </a:srgbClr>
                  </a:outerShdw>
                </a:effectLst>
              </a:rPr>
              <a:t>Microbiology</a:t>
            </a:r>
            <a:endParaRPr lang="zh-CN" altLang="en-US" sz="6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23979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6671"/>
            <a:ext cx="8568952" cy="646331"/>
          </a:xfrm>
          <a:prstGeom prst="rect">
            <a:avLst/>
          </a:prstGeom>
          <a:noFill/>
        </p:spPr>
        <p:txBody>
          <a:bodyPr wrap="square" rtlCol="0">
            <a:spAutoFit/>
          </a:bodyPr>
          <a:lstStyle/>
          <a:p>
            <a:r>
              <a:rPr lang="en-US" altLang="zh-CN" b="1" dirty="0" smtClean="0">
                <a:solidFill>
                  <a:schemeClr val="bg1">
                    <a:lumMod val="50000"/>
                  </a:schemeClr>
                </a:solidFill>
                <a:latin typeface="华文楷体" panose="02010600040101010101" pitchFamily="2" charset="-122"/>
                <a:ea typeface="华文楷体" panose="02010600040101010101" pitchFamily="2" charset="-122"/>
              </a:rPr>
              <a:t>1.</a:t>
            </a:r>
            <a:r>
              <a:rPr lang="zh-CN" altLang="en-US" b="1" dirty="0" smtClean="0">
                <a:solidFill>
                  <a:schemeClr val="bg1">
                    <a:lumMod val="50000"/>
                  </a:schemeClr>
                </a:solidFill>
                <a:latin typeface="华文楷体" panose="02010600040101010101" pitchFamily="2" charset="-122"/>
                <a:ea typeface="华文楷体" panose="02010600040101010101" pitchFamily="2" charset="-122"/>
              </a:rPr>
              <a:t>登录与身份认证</a:t>
            </a:r>
            <a:endParaRPr lang="en-US" altLang="zh-CN" b="1" dirty="0" smtClean="0">
              <a:solidFill>
                <a:schemeClr val="bg1">
                  <a:lumMod val="50000"/>
                </a:schemeClr>
              </a:solidFill>
              <a:latin typeface="华文楷体" panose="02010600040101010101" pitchFamily="2" charset="-122"/>
              <a:ea typeface="华文楷体" panose="02010600040101010101" pitchFamily="2" charset="-122"/>
            </a:endParaRPr>
          </a:p>
          <a:p>
            <a:r>
              <a:rPr lang="zh-CN" altLang="zh-CN" b="1" dirty="0">
                <a:solidFill>
                  <a:schemeClr val="bg1">
                    <a:lumMod val="50000"/>
                  </a:schemeClr>
                </a:solidFill>
                <a:latin typeface="华文楷体" panose="02010600040101010101" pitchFamily="2" charset="-122"/>
                <a:ea typeface="华文楷体" panose="02010600040101010101" pitchFamily="2" charset="-122"/>
              </a:rPr>
              <a:t>登录爱课程（</a:t>
            </a:r>
            <a:r>
              <a:rPr lang="en-US" altLang="zh-CN" b="1" dirty="0">
                <a:solidFill>
                  <a:schemeClr val="bg1">
                    <a:lumMod val="50000"/>
                  </a:schemeClr>
                </a:solidFill>
                <a:latin typeface="华文楷体" panose="02010600040101010101" pitchFamily="2" charset="-122"/>
                <a:ea typeface="华文楷体" panose="02010600040101010101" pitchFamily="2" charset="-122"/>
              </a:rPr>
              <a:t>www.icourses.cn</a:t>
            </a:r>
            <a:r>
              <a:rPr lang="zh-CN" altLang="zh-CN" b="1" dirty="0">
                <a:solidFill>
                  <a:schemeClr val="bg1">
                    <a:lumMod val="50000"/>
                  </a:schemeClr>
                </a:solidFill>
                <a:latin typeface="华文楷体" panose="02010600040101010101" pitchFamily="2" charset="-122"/>
                <a:ea typeface="华文楷体" panose="02010600040101010101" pitchFamily="2" charset="-122"/>
              </a:rPr>
              <a:t>）， 点击“学校云”</a:t>
            </a:r>
            <a:r>
              <a:rPr lang="zh-CN" altLang="zh-CN" b="1" dirty="0" smtClean="0">
                <a:solidFill>
                  <a:schemeClr val="bg1">
                    <a:lumMod val="50000"/>
                  </a:schemeClr>
                </a:solidFill>
                <a:latin typeface="华文楷体" panose="02010600040101010101" pitchFamily="2" charset="-122"/>
                <a:ea typeface="华文楷体" panose="02010600040101010101" pitchFamily="2" charset="-122"/>
              </a:rPr>
              <a:t>，</a:t>
            </a:r>
            <a:r>
              <a:rPr lang="zh-CN" altLang="en-US" b="1" dirty="0" smtClean="0">
                <a:solidFill>
                  <a:schemeClr val="bg1">
                    <a:lumMod val="50000"/>
                  </a:schemeClr>
                </a:solidFill>
                <a:latin typeface="华文楷体" panose="02010600040101010101" pitchFamily="2" charset="-122"/>
                <a:ea typeface="华文楷体" panose="02010600040101010101" pitchFamily="2" charset="-122"/>
              </a:rPr>
              <a:t>输入“厦门大学”</a:t>
            </a:r>
            <a:r>
              <a:rPr lang="zh-CN" altLang="zh-CN" b="1" dirty="0" smtClean="0">
                <a:solidFill>
                  <a:schemeClr val="bg1">
                    <a:lumMod val="50000"/>
                  </a:schemeClr>
                </a:solidFill>
                <a:latin typeface="华文楷体" panose="02010600040101010101" pitchFamily="2" charset="-122"/>
                <a:ea typeface="华文楷体" panose="02010600040101010101" pitchFamily="2" charset="-122"/>
              </a:rPr>
              <a:t>并</a:t>
            </a:r>
            <a:r>
              <a:rPr lang="zh-CN" altLang="zh-CN" b="1" dirty="0">
                <a:solidFill>
                  <a:schemeClr val="bg1">
                    <a:lumMod val="50000"/>
                  </a:schemeClr>
                </a:solidFill>
                <a:latin typeface="华文楷体" panose="02010600040101010101" pitchFamily="2" charset="-122"/>
                <a:ea typeface="华文楷体" panose="02010600040101010101" pitchFamily="2" charset="-122"/>
              </a:rPr>
              <a:t>点击</a:t>
            </a:r>
            <a:r>
              <a:rPr lang="zh-CN" altLang="zh-CN" b="1" dirty="0" smtClean="0">
                <a:solidFill>
                  <a:schemeClr val="bg1">
                    <a:lumMod val="50000"/>
                  </a:schemeClr>
                </a:solidFill>
                <a:latin typeface="华文楷体" panose="02010600040101010101" pitchFamily="2" charset="-122"/>
                <a:ea typeface="华文楷体" panose="02010600040101010101" pitchFamily="2" charset="-122"/>
              </a:rPr>
              <a:t>进入</a:t>
            </a:r>
            <a:r>
              <a:rPr lang="zh-CN" altLang="en-US" b="1" dirty="0" smtClean="0">
                <a:solidFill>
                  <a:schemeClr val="bg1">
                    <a:lumMod val="50000"/>
                  </a:schemeClr>
                </a:solidFill>
                <a:latin typeface="华文楷体" panose="02010600040101010101" pitchFamily="2" charset="-122"/>
                <a:ea typeface="华文楷体" panose="02010600040101010101" pitchFamily="2" charset="-122"/>
              </a:rPr>
              <a:t>。</a:t>
            </a:r>
            <a:endParaRPr lang="zh-CN" altLang="en-US" b="1" dirty="0">
              <a:solidFill>
                <a:schemeClr val="bg1">
                  <a:lumMod val="50000"/>
                </a:schemeClr>
              </a:solidFill>
              <a:latin typeface="华文楷体" panose="02010600040101010101" pitchFamily="2" charset="-122"/>
              <a:ea typeface="华文楷体" panose="02010600040101010101" pitchFamily="2" charset="-122"/>
            </a:endParaRPr>
          </a:p>
        </p:txBody>
      </p:sp>
      <p:pic>
        <p:nvPicPr>
          <p:cNvPr id="1026"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8064896" cy="491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7404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320" y="158534"/>
            <a:ext cx="4536504" cy="369332"/>
          </a:xfrm>
          <a:prstGeom prst="rect">
            <a:avLst/>
          </a:prstGeom>
          <a:noFill/>
        </p:spPr>
        <p:txBody>
          <a:bodyPr wrap="square" rtlCol="0">
            <a:spAutoFit/>
          </a:bodyPr>
          <a:lstStyle/>
          <a:p>
            <a:r>
              <a:rPr lang="zh-CN" altLang="en-US" b="1" dirty="0">
                <a:solidFill>
                  <a:schemeClr val="bg1">
                    <a:lumMod val="50000"/>
                  </a:schemeClr>
                </a:solidFill>
                <a:latin typeface="华文楷体" panose="02010600040101010101" pitchFamily="2" charset="-122"/>
                <a:ea typeface="华文楷体" panose="02010600040101010101" pitchFamily="2" charset="-122"/>
              </a:rPr>
              <a:t>点击“学生入口”</a:t>
            </a:r>
            <a:r>
              <a:rPr lang="en-US" altLang="zh-CN" b="1" dirty="0">
                <a:solidFill>
                  <a:schemeClr val="bg1">
                    <a:lumMod val="50000"/>
                  </a:schemeClr>
                </a:solidFill>
                <a:latin typeface="华文楷体" panose="02010600040101010101" pitchFamily="2" charset="-122"/>
                <a:ea typeface="华文楷体" panose="02010600040101010101" pitchFamily="2" charset="-122"/>
              </a:rPr>
              <a:t>——</a:t>
            </a:r>
            <a:r>
              <a:rPr lang="zh-CN" altLang="en-US" b="1" dirty="0">
                <a:solidFill>
                  <a:schemeClr val="bg1">
                    <a:lumMod val="50000"/>
                  </a:schemeClr>
                </a:solidFill>
                <a:latin typeface="华文楷体" panose="02010600040101010101" pitchFamily="2" charset="-122"/>
                <a:ea typeface="华文楷体" panose="02010600040101010101" pitchFamily="2" charset="-122"/>
              </a:rPr>
              <a:t>点击“学生认证”</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21359"/>
            <a:ext cx="6912768" cy="2792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861048"/>
            <a:ext cx="6912768" cy="277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0847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188640"/>
            <a:ext cx="8712968" cy="1200329"/>
          </a:xfrm>
          <a:prstGeom prst="rect">
            <a:avLst/>
          </a:prstGeom>
        </p:spPr>
        <p:txBody>
          <a:bodyPr wrap="square">
            <a:spAutoFit/>
          </a:bodyPr>
          <a:lstStyle/>
          <a:p>
            <a:r>
              <a:rPr lang="zh-CN" altLang="en-US" b="1" dirty="0">
                <a:solidFill>
                  <a:schemeClr val="bg1">
                    <a:lumMod val="50000"/>
                  </a:schemeClr>
                </a:solidFill>
                <a:latin typeface="华文楷体" panose="02010600040101010101" pitchFamily="2" charset="-122"/>
                <a:ea typeface="华文楷体" panose="02010600040101010101" pitchFamily="2" charset="-122"/>
              </a:rPr>
              <a:t>平台支持多种账号登录方式，可以选择注册账户登录或者直接使用第三方账号登录。</a:t>
            </a:r>
          </a:p>
          <a:p>
            <a:r>
              <a:rPr lang="zh-CN" altLang="en-US" b="1" dirty="0">
                <a:solidFill>
                  <a:schemeClr val="bg1">
                    <a:lumMod val="50000"/>
                  </a:schemeClr>
                </a:solidFill>
                <a:latin typeface="华文楷体" panose="02010600040101010101" pitchFamily="2" charset="-122"/>
                <a:ea typeface="华文楷体" panose="02010600040101010101" pitchFamily="2" charset="-122"/>
              </a:rPr>
              <a:t>注意：</a:t>
            </a:r>
          </a:p>
          <a:p>
            <a:r>
              <a:rPr lang="en-US" altLang="zh-CN" b="1" dirty="0">
                <a:solidFill>
                  <a:schemeClr val="bg1">
                    <a:lumMod val="50000"/>
                  </a:schemeClr>
                </a:solidFill>
                <a:latin typeface="华文楷体" panose="02010600040101010101" pitchFamily="2" charset="-122"/>
                <a:ea typeface="华文楷体" panose="02010600040101010101" pitchFamily="2" charset="-122"/>
              </a:rPr>
              <a:t>1.</a:t>
            </a:r>
            <a:r>
              <a:rPr lang="zh-CN" altLang="en-US" b="1" dirty="0">
                <a:solidFill>
                  <a:schemeClr val="bg1">
                    <a:lumMod val="50000"/>
                  </a:schemeClr>
                </a:solidFill>
                <a:latin typeface="华文楷体" panose="02010600040101010101" pitchFamily="2" charset="-122"/>
                <a:ea typeface="华文楷体" panose="02010600040101010101" pitchFamily="2" charset="-122"/>
              </a:rPr>
              <a:t>如果没有注册账号，建议使用第三方账号登录方式。</a:t>
            </a:r>
          </a:p>
          <a:p>
            <a:r>
              <a:rPr lang="en-US" altLang="zh-CN" b="1" dirty="0">
                <a:solidFill>
                  <a:schemeClr val="bg1">
                    <a:lumMod val="50000"/>
                  </a:schemeClr>
                </a:solidFill>
                <a:latin typeface="华文楷体" panose="02010600040101010101" pitchFamily="2" charset="-122"/>
                <a:ea typeface="华文楷体" panose="02010600040101010101" pitchFamily="2" charset="-122"/>
              </a:rPr>
              <a:t>2.</a:t>
            </a:r>
            <a:r>
              <a:rPr lang="zh-CN" altLang="en-US" b="1" dirty="0">
                <a:solidFill>
                  <a:schemeClr val="bg1">
                    <a:lumMod val="50000"/>
                  </a:schemeClr>
                </a:solidFill>
                <a:latin typeface="华文楷体" panose="02010600040101010101" pitchFamily="2" charset="-122"/>
                <a:ea typeface="华文楷体" panose="02010600040101010101" pitchFamily="2" charset="-122"/>
              </a:rPr>
              <a:t>务必记住本次进入的方式，身份认证后，只能以该方式登录学习本校的专属课程。</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16" t="3234"/>
          <a:stretch/>
        </p:blipFill>
        <p:spPr bwMode="auto">
          <a:xfrm>
            <a:off x="995082" y="1761564"/>
            <a:ext cx="7215307" cy="397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097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764" y="344469"/>
            <a:ext cx="7968643" cy="646331"/>
          </a:xfrm>
          <a:prstGeom prst="rect">
            <a:avLst/>
          </a:prstGeom>
          <a:noFill/>
        </p:spPr>
        <p:txBody>
          <a:bodyPr wrap="square" rtlCol="0">
            <a:spAutoFit/>
          </a:bodyPr>
          <a:lstStyle/>
          <a:p>
            <a:r>
              <a:rPr lang="zh-CN" altLang="zh-CN" b="1" dirty="0">
                <a:solidFill>
                  <a:schemeClr val="bg1">
                    <a:lumMod val="50000"/>
                  </a:schemeClr>
                </a:solidFill>
                <a:latin typeface="华文楷体" panose="02010600040101010101" pitchFamily="2" charset="-122"/>
                <a:ea typeface="华文楷体" panose="02010600040101010101" pitchFamily="2" charset="-122"/>
              </a:rPr>
              <a:t>登录后，进行身份</a:t>
            </a:r>
            <a:r>
              <a:rPr lang="zh-CN" altLang="zh-CN" b="1" dirty="0" smtClean="0">
                <a:solidFill>
                  <a:schemeClr val="bg1">
                    <a:lumMod val="50000"/>
                  </a:schemeClr>
                </a:solidFill>
                <a:latin typeface="华文楷体" panose="02010600040101010101" pitchFamily="2" charset="-122"/>
                <a:ea typeface="华文楷体" panose="02010600040101010101" pitchFamily="2" charset="-122"/>
              </a:rPr>
              <a:t>认证</a:t>
            </a:r>
            <a:r>
              <a:rPr lang="en-US" altLang="zh-CN" b="1" dirty="0" smtClean="0">
                <a:solidFill>
                  <a:srgbClr val="FF0000"/>
                </a:solidFill>
                <a:latin typeface="华文楷体" panose="02010600040101010101" pitchFamily="2" charset="-122"/>
                <a:ea typeface="华文楷体" panose="02010600040101010101" pitchFamily="2" charset="-122"/>
              </a:rPr>
              <a:t>(</a:t>
            </a:r>
            <a:r>
              <a:rPr lang="zh-CN" altLang="en-US" b="1" dirty="0" smtClean="0">
                <a:solidFill>
                  <a:srgbClr val="FF0000"/>
                </a:solidFill>
                <a:latin typeface="华文楷体" panose="02010600040101010101" pitchFamily="2" charset="-122"/>
                <a:ea typeface="华文楷体" panose="02010600040101010101" pitchFamily="2" charset="-122"/>
              </a:rPr>
              <a:t>后台认证，需提前提供学号</a:t>
            </a:r>
            <a:r>
              <a:rPr lang="en-US" altLang="zh-CN" b="1" dirty="0" smtClean="0">
                <a:solidFill>
                  <a:srgbClr val="FF0000"/>
                </a:solidFill>
                <a:latin typeface="华文楷体" panose="02010600040101010101" pitchFamily="2" charset="-122"/>
                <a:ea typeface="华文楷体" panose="02010600040101010101" pitchFamily="2" charset="-122"/>
              </a:rPr>
              <a:t>/</a:t>
            </a:r>
            <a:r>
              <a:rPr lang="zh-CN" altLang="en-US" b="1" dirty="0" smtClean="0">
                <a:solidFill>
                  <a:srgbClr val="FF0000"/>
                </a:solidFill>
                <a:latin typeface="华文楷体" panose="02010600040101010101" pitchFamily="2" charset="-122"/>
                <a:ea typeface="华文楷体" panose="02010600040101010101" pitchFamily="2" charset="-122"/>
              </a:rPr>
              <a:t>姓名</a:t>
            </a:r>
            <a:r>
              <a:rPr lang="en-US" altLang="zh-CN" b="1" dirty="0" smtClean="0">
                <a:solidFill>
                  <a:srgbClr val="FF0000"/>
                </a:solidFill>
                <a:latin typeface="华文楷体" panose="02010600040101010101" pitchFamily="2" charset="-122"/>
                <a:ea typeface="华文楷体" panose="02010600040101010101" pitchFamily="2" charset="-122"/>
              </a:rPr>
              <a:t>/</a:t>
            </a:r>
            <a:r>
              <a:rPr lang="zh-CN" altLang="en-US" b="1" dirty="0" smtClean="0">
                <a:solidFill>
                  <a:srgbClr val="FF0000"/>
                </a:solidFill>
                <a:latin typeface="华文楷体" panose="02010600040101010101" pitchFamily="2" charset="-122"/>
                <a:ea typeface="华文楷体" panose="02010600040101010101" pitchFamily="2" charset="-122"/>
              </a:rPr>
              <a:t>身份证后六位信息</a:t>
            </a:r>
            <a:r>
              <a:rPr lang="en-US" altLang="zh-CN" b="1" dirty="0" smtClean="0">
                <a:solidFill>
                  <a:srgbClr val="FF0000"/>
                </a:solidFill>
                <a:latin typeface="华文楷体" panose="02010600040101010101" pitchFamily="2" charset="-122"/>
                <a:ea typeface="华文楷体" panose="02010600040101010101" pitchFamily="2" charset="-122"/>
              </a:rPr>
              <a:t>)</a:t>
            </a:r>
            <a:r>
              <a:rPr lang="zh-CN" altLang="zh-CN" b="1" dirty="0" smtClean="0">
                <a:solidFill>
                  <a:schemeClr val="bg1">
                    <a:lumMod val="50000"/>
                  </a:schemeClr>
                </a:solidFill>
                <a:latin typeface="华文楷体" panose="02010600040101010101" pitchFamily="2" charset="-122"/>
                <a:ea typeface="华文楷体" panose="02010600040101010101" pitchFamily="2" charset="-122"/>
              </a:rPr>
              <a:t>：</a:t>
            </a:r>
            <a:endParaRPr lang="zh-CN" altLang="zh-CN" b="1" dirty="0">
              <a:solidFill>
                <a:schemeClr val="bg1">
                  <a:lumMod val="50000"/>
                </a:schemeClr>
              </a:solidFill>
              <a:latin typeface="华文楷体" panose="02010600040101010101" pitchFamily="2" charset="-122"/>
              <a:ea typeface="华文楷体" panose="02010600040101010101" pitchFamily="2" charset="-122"/>
            </a:endParaRPr>
          </a:p>
          <a:p>
            <a:endParaRPr lang="zh-CN" alt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17" b="2587"/>
          <a:stretch/>
        </p:blipFill>
        <p:spPr bwMode="auto">
          <a:xfrm>
            <a:off x="1427310" y="836712"/>
            <a:ext cx="6120680" cy="288326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074"/>
          <a:stretch/>
        </p:blipFill>
        <p:spPr bwMode="auto">
          <a:xfrm>
            <a:off x="1427311" y="3861048"/>
            <a:ext cx="6120680" cy="284767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471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31"/>
          <a:stretch/>
        </p:blipFill>
        <p:spPr bwMode="auto">
          <a:xfrm>
            <a:off x="1691680" y="980728"/>
            <a:ext cx="5688632" cy="42890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5764" y="344469"/>
            <a:ext cx="5016315" cy="646331"/>
          </a:xfrm>
          <a:prstGeom prst="rect">
            <a:avLst/>
          </a:prstGeom>
          <a:noFill/>
        </p:spPr>
        <p:txBody>
          <a:bodyPr wrap="square" rtlCol="0">
            <a:spAutoFit/>
          </a:bodyPr>
          <a:lstStyle/>
          <a:p>
            <a:r>
              <a:rPr lang="zh-CN" altLang="zh-CN" b="1" dirty="0" smtClean="0">
                <a:solidFill>
                  <a:schemeClr val="bg1">
                    <a:lumMod val="50000"/>
                  </a:schemeClr>
                </a:solidFill>
                <a:latin typeface="华文楷体" panose="02010600040101010101" pitchFamily="2" charset="-122"/>
                <a:ea typeface="华文楷体" panose="02010600040101010101" pitchFamily="2" charset="-122"/>
              </a:rPr>
              <a:t>身份认证</a:t>
            </a:r>
            <a:r>
              <a:rPr lang="zh-CN" altLang="en-US" b="1" dirty="0" smtClean="0">
                <a:solidFill>
                  <a:schemeClr val="bg1">
                    <a:lumMod val="50000"/>
                  </a:schemeClr>
                </a:solidFill>
                <a:latin typeface="华文楷体" panose="02010600040101010101" pitchFamily="2" charset="-122"/>
                <a:ea typeface="华文楷体" panose="02010600040101010101" pitchFamily="2" charset="-122"/>
              </a:rPr>
              <a:t>后，进入我的学校云，准备选课。</a:t>
            </a:r>
            <a:endParaRPr lang="zh-CN" altLang="zh-CN" b="1" dirty="0">
              <a:solidFill>
                <a:schemeClr val="bg1">
                  <a:lumMod val="50000"/>
                </a:schemeClr>
              </a:solidFill>
              <a:latin typeface="华文楷体" panose="02010600040101010101" pitchFamily="2" charset="-122"/>
              <a:ea typeface="华文楷体" panose="02010600040101010101" pitchFamily="2" charset="-122"/>
            </a:endParaRPr>
          </a:p>
          <a:p>
            <a:endParaRPr lang="zh-CN" altLang="en-US" dirty="0"/>
          </a:p>
        </p:txBody>
      </p:sp>
    </p:spTree>
    <p:extLst>
      <p:ext uri="{BB962C8B-B14F-4D97-AF65-F5344CB8AC3E}">
        <p14:creationId xmlns:p14="http://schemas.microsoft.com/office/powerpoint/2010/main" val="1699580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016" y="255113"/>
            <a:ext cx="8856984" cy="646331"/>
          </a:xfrm>
          <a:prstGeom prst="rect">
            <a:avLst/>
          </a:prstGeom>
          <a:noFill/>
        </p:spPr>
        <p:txBody>
          <a:bodyPr wrap="square" rtlCol="0">
            <a:spAutoFit/>
          </a:bodyPr>
          <a:lstStyle/>
          <a:p>
            <a:r>
              <a:rPr lang="zh-CN" altLang="en-US" b="1" dirty="0">
                <a:solidFill>
                  <a:schemeClr val="bg1">
                    <a:lumMod val="50000"/>
                  </a:schemeClr>
                </a:solidFill>
                <a:latin typeface="华文楷体" panose="02010600040101010101" pitchFamily="2" charset="-122"/>
                <a:ea typeface="华文楷体" panose="02010600040101010101" pitchFamily="2" charset="-122"/>
              </a:rPr>
              <a:t>附：认证后，学生进入本校的“在线课程中心”还可在</a:t>
            </a:r>
            <a:r>
              <a:rPr lang="en-US" altLang="zh-CN" b="1" dirty="0">
                <a:solidFill>
                  <a:schemeClr val="bg1">
                    <a:lumMod val="50000"/>
                  </a:schemeClr>
                </a:solidFill>
                <a:latin typeface="华文楷体" panose="02010600040101010101" pitchFamily="2" charset="-122"/>
                <a:ea typeface="华文楷体" panose="02010600040101010101" pitchFamily="2" charset="-122"/>
              </a:rPr>
              <a:t>MOOC</a:t>
            </a:r>
            <a:r>
              <a:rPr lang="zh-CN" altLang="en-US" b="1" dirty="0">
                <a:solidFill>
                  <a:schemeClr val="bg1">
                    <a:lumMod val="50000"/>
                  </a:schemeClr>
                </a:solidFill>
                <a:latin typeface="华文楷体" panose="02010600040101010101" pitchFamily="2" charset="-122"/>
                <a:ea typeface="华文楷体" panose="02010600040101010101" pitchFamily="2" charset="-122"/>
              </a:rPr>
              <a:t>平台任意界面右上角，点击 “个人中心”，从页面上的“我的学校云”进入</a:t>
            </a:r>
          </a:p>
        </p:txBody>
      </p:sp>
      <p:pic>
        <p:nvPicPr>
          <p:cNvPr id="6147" name="图片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16" y="1484784"/>
            <a:ext cx="8707233" cy="42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059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332656"/>
            <a:ext cx="8208912" cy="646331"/>
          </a:xfrm>
          <a:prstGeom prst="rect">
            <a:avLst/>
          </a:prstGeom>
          <a:noFill/>
        </p:spPr>
        <p:txBody>
          <a:bodyPr wrap="square" rtlCol="0">
            <a:spAutoFit/>
          </a:bodyPr>
          <a:lstStyle/>
          <a:p>
            <a:r>
              <a:rPr lang="en-US" altLang="zh-CN" b="1" dirty="0">
                <a:solidFill>
                  <a:schemeClr val="bg1">
                    <a:lumMod val="50000"/>
                  </a:schemeClr>
                </a:solidFill>
                <a:latin typeface="华文楷体" panose="02010600040101010101" pitchFamily="2" charset="-122"/>
                <a:ea typeface="华文楷体" panose="02010600040101010101" pitchFamily="2" charset="-122"/>
              </a:rPr>
              <a:t>2.</a:t>
            </a:r>
            <a:r>
              <a:rPr lang="zh-CN" altLang="en-US" b="1" dirty="0">
                <a:solidFill>
                  <a:schemeClr val="bg1">
                    <a:lumMod val="50000"/>
                  </a:schemeClr>
                </a:solidFill>
                <a:latin typeface="华文楷体" panose="02010600040101010101" pitchFamily="2" charset="-122"/>
                <a:ea typeface="华文楷体" panose="02010600040101010101" pitchFamily="2" charset="-122"/>
              </a:rPr>
              <a:t>“微生物学”课程选课与学习</a:t>
            </a:r>
            <a:endParaRPr lang="en-US" altLang="zh-CN" b="1" dirty="0">
              <a:solidFill>
                <a:schemeClr val="bg1">
                  <a:lumMod val="50000"/>
                </a:schemeClr>
              </a:solidFill>
              <a:latin typeface="华文楷体" panose="02010600040101010101" pitchFamily="2" charset="-122"/>
              <a:ea typeface="华文楷体" panose="02010600040101010101" pitchFamily="2" charset="-122"/>
            </a:endParaRPr>
          </a:p>
          <a:p>
            <a:r>
              <a:rPr lang="zh-CN" altLang="en-US" b="1" dirty="0">
                <a:solidFill>
                  <a:schemeClr val="bg1">
                    <a:lumMod val="50000"/>
                  </a:schemeClr>
                </a:solidFill>
                <a:latin typeface="华文楷体" panose="02010600040101010101" pitchFamily="2" charset="-122"/>
                <a:ea typeface="华文楷体" panose="02010600040101010101" pitchFamily="2" charset="-122"/>
              </a:rPr>
              <a:t>认证以后，在我的学校云就能够看见本校专属课程，选定“微生物学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24744"/>
            <a:ext cx="8524875"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323528" y="4725144"/>
            <a:ext cx="1800200" cy="16288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Tree>
    <p:extLst>
      <p:ext uri="{BB962C8B-B14F-4D97-AF65-F5344CB8AC3E}">
        <p14:creationId xmlns:p14="http://schemas.microsoft.com/office/powerpoint/2010/main" val="3148559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809625"/>
            <a:ext cx="694372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1560" y="260648"/>
            <a:ext cx="6552728" cy="369332"/>
          </a:xfrm>
          <a:prstGeom prst="rect">
            <a:avLst/>
          </a:prstGeom>
          <a:noFill/>
        </p:spPr>
        <p:txBody>
          <a:bodyPr wrap="square" rtlCol="0">
            <a:spAutoFit/>
          </a:bodyPr>
          <a:lstStyle/>
          <a:p>
            <a:r>
              <a:rPr lang="zh-CN" altLang="en-US" b="1" dirty="0">
                <a:solidFill>
                  <a:schemeClr val="bg1">
                    <a:lumMod val="50000"/>
                  </a:schemeClr>
                </a:solidFill>
                <a:latin typeface="华文楷体" panose="02010600040101010101" pitchFamily="2" charset="-122"/>
                <a:ea typeface="华文楷体" panose="02010600040101010101" pitchFamily="2" charset="-122"/>
              </a:rPr>
              <a:t>输入课程密码“</a:t>
            </a:r>
            <a:r>
              <a:rPr lang="en-US" altLang="zh-CN" b="1" dirty="0" err="1">
                <a:solidFill>
                  <a:schemeClr val="bg1">
                    <a:lumMod val="50000"/>
                  </a:schemeClr>
                </a:solidFill>
                <a:latin typeface="华文楷体" panose="02010600040101010101" pitchFamily="2" charset="-122"/>
                <a:ea typeface="华文楷体" panose="02010600040101010101" pitchFamily="2" charset="-122"/>
              </a:rPr>
              <a:t>life_xmu</a:t>
            </a:r>
            <a:r>
              <a:rPr lang="zh-CN" altLang="en-US" b="1" dirty="0">
                <a:solidFill>
                  <a:schemeClr val="bg1">
                    <a:lumMod val="50000"/>
                  </a:schemeClr>
                </a:solidFill>
                <a:latin typeface="华文楷体" panose="02010600040101010101" pitchFamily="2" charset="-122"/>
                <a:ea typeface="华文楷体" panose="02010600040101010101" pitchFamily="2" charset="-122"/>
              </a:rPr>
              <a:t>”，点击 “报名参加”该课程的学习</a:t>
            </a:r>
          </a:p>
        </p:txBody>
      </p:sp>
    </p:spTree>
    <p:extLst>
      <p:ext uri="{BB962C8B-B14F-4D97-AF65-F5344CB8AC3E}">
        <p14:creationId xmlns:p14="http://schemas.microsoft.com/office/powerpoint/2010/main" val="1811400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1764" y="260648"/>
            <a:ext cx="8820472" cy="369332"/>
          </a:xfrm>
          <a:prstGeom prst="rect">
            <a:avLst/>
          </a:prstGeom>
          <a:noFill/>
        </p:spPr>
        <p:txBody>
          <a:bodyPr wrap="square" rtlCol="0">
            <a:spAutoFit/>
          </a:bodyPr>
          <a:lstStyle/>
          <a:p>
            <a:r>
              <a:rPr lang="zh-CN" altLang="en-US" b="1" dirty="0" smtClean="0">
                <a:solidFill>
                  <a:schemeClr val="bg1">
                    <a:lumMod val="50000"/>
                  </a:schemeClr>
                </a:solidFill>
                <a:latin typeface="华文楷体" panose="02010600040101010101" pitchFamily="2" charset="-122"/>
                <a:ea typeface="华文楷体" panose="02010600040101010101" pitchFamily="2" charset="-122"/>
              </a:rPr>
              <a:t>加入课程以后，课程界面如图所示，点击“开始学习”即可参与该门课程的在线学习。</a:t>
            </a:r>
            <a:endParaRPr lang="zh-CN" altLang="en-US" b="1" dirty="0">
              <a:solidFill>
                <a:schemeClr val="bg1">
                  <a:lumMod val="50000"/>
                </a:schemeClr>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519129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332656"/>
            <a:ext cx="8712968" cy="646331"/>
          </a:xfrm>
          <a:prstGeom prst="rect">
            <a:avLst/>
          </a:prstGeom>
          <a:noFill/>
        </p:spPr>
        <p:txBody>
          <a:bodyPr wrap="square" rtlCol="0">
            <a:spAutoFit/>
          </a:bodyPr>
          <a:lstStyle/>
          <a:p>
            <a:r>
              <a:rPr lang="en-US" altLang="zh-CN" b="1" dirty="0" smtClean="0">
                <a:solidFill>
                  <a:schemeClr val="bg1">
                    <a:lumMod val="50000"/>
                  </a:schemeClr>
                </a:solidFill>
                <a:latin typeface="华文楷体" panose="02010600040101010101" pitchFamily="2" charset="-122"/>
                <a:ea typeface="华文楷体" panose="02010600040101010101" pitchFamily="2" charset="-122"/>
              </a:rPr>
              <a:t>3.</a:t>
            </a:r>
            <a:r>
              <a:rPr lang="zh-CN" altLang="en-US" b="1" dirty="0" smtClean="0">
                <a:solidFill>
                  <a:schemeClr val="bg1">
                    <a:lumMod val="50000"/>
                  </a:schemeClr>
                </a:solidFill>
                <a:latin typeface="华文楷体" panose="02010600040101010101" pitchFamily="2" charset="-122"/>
                <a:ea typeface="华文楷体" panose="02010600040101010101" pitchFamily="2" charset="-122"/>
              </a:rPr>
              <a:t>昵称</a:t>
            </a:r>
            <a:r>
              <a:rPr lang="zh-CN" altLang="en-US" b="1" dirty="0">
                <a:solidFill>
                  <a:schemeClr val="bg1">
                    <a:lumMod val="50000"/>
                  </a:schemeClr>
                </a:solidFill>
                <a:latin typeface="华文楷体" panose="02010600040101010101" pitchFamily="2" charset="-122"/>
                <a:ea typeface="华文楷体" panose="02010600040101010101" pitchFamily="2" charset="-122"/>
              </a:rPr>
              <a:t>修改</a:t>
            </a:r>
            <a:endParaRPr lang="en-US" altLang="zh-CN" b="1" dirty="0">
              <a:solidFill>
                <a:schemeClr val="bg1">
                  <a:lumMod val="50000"/>
                </a:schemeClr>
              </a:solidFill>
              <a:latin typeface="华文楷体" panose="02010600040101010101" pitchFamily="2" charset="-122"/>
              <a:ea typeface="华文楷体" panose="02010600040101010101" pitchFamily="2" charset="-122"/>
            </a:endParaRPr>
          </a:p>
          <a:p>
            <a:r>
              <a:rPr lang="zh-CN" altLang="en-US" b="1" dirty="0" smtClean="0">
                <a:solidFill>
                  <a:schemeClr val="bg1">
                    <a:lumMod val="50000"/>
                  </a:schemeClr>
                </a:solidFill>
                <a:latin typeface="华文楷体" panose="02010600040101010101" pitchFamily="2" charset="-122"/>
                <a:ea typeface="华文楷体" panose="02010600040101010101" pitchFamily="2" charset="-122"/>
              </a:rPr>
              <a:t>指针</a:t>
            </a:r>
            <a:r>
              <a:rPr lang="zh-CN" altLang="en-US" b="1" dirty="0">
                <a:solidFill>
                  <a:schemeClr val="bg1">
                    <a:lumMod val="50000"/>
                  </a:schemeClr>
                </a:solidFill>
                <a:latin typeface="华文楷体" panose="02010600040101010101" pitchFamily="2" charset="-122"/>
                <a:ea typeface="华文楷体" panose="02010600040101010101" pitchFamily="2" charset="-122"/>
              </a:rPr>
              <a:t>放置于右上角头像上，会出现设置与退出按钮，选择“设置”，进入个人设置。</a:t>
            </a:r>
          </a:p>
        </p:txBody>
      </p:sp>
      <p:pic>
        <p:nvPicPr>
          <p:cNvPr id="4" name="图片 3"/>
          <p:cNvPicPr/>
          <p:nvPr/>
        </p:nvPicPr>
        <p:blipFill>
          <a:blip r:embed="rId2"/>
          <a:stretch>
            <a:fillRect/>
          </a:stretch>
        </p:blipFill>
        <p:spPr>
          <a:xfrm>
            <a:off x="412014" y="1268760"/>
            <a:ext cx="8424935" cy="5112568"/>
          </a:xfrm>
          <a:prstGeom prst="rect">
            <a:avLst/>
          </a:prstGeom>
        </p:spPr>
      </p:pic>
      <p:sp>
        <p:nvSpPr>
          <p:cNvPr id="5" name="椭圆 4"/>
          <p:cNvSpPr/>
          <p:nvPr/>
        </p:nvSpPr>
        <p:spPr>
          <a:xfrm>
            <a:off x="6876255" y="1268760"/>
            <a:ext cx="1960693" cy="14401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Tree>
    <p:extLst>
      <p:ext uri="{BB962C8B-B14F-4D97-AF65-F5344CB8AC3E}">
        <p14:creationId xmlns:p14="http://schemas.microsoft.com/office/powerpoint/2010/main" val="19582650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4327"/>
            <a:ext cx="8229600" cy="1143000"/>
          </a:xfrm>
        </p:spPr>
        <p:txBody>
          <a:bodyPr/>
          <a:lstStyle/>
          <a:p>
            <a:r>
              <a:rPr lang="en-US" altLang="zh-CN" dirty="0" smtClean="0"/>
              <a:t>Lecturers of microbiology</a:t>
            </a:r>
            <a:endParaRPr lang="zh-CN"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395" y="1134842"/>
            <a:ext cx="2880320" cy="198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713" y="3933056"/>
            <a:ext cx="2880320" cy="216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田蕴教授"/>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1063189"/>
            <a:ext cx="2734749" cy="20510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1322" y="3882850"/>
            <a:ext cx="2088232" cy="2324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87624" y="3183359"/>
            <a:ext cx="2285550" cy="461665"/>
          </a:xfrm>
          <a:prstGeom prst="rect">
            <a:avLst/>
          </a:prstGeom>
          <a:noFill/>
        </p:spPr>
        <p:txBody>
          <a:bodyPr wrap="square" rtlCol="0">
            <a:spAutoFit/>
          </a:bodyPr>
          <a:lstStyle/>
          <a:p>
            <a:pPr algn="ctr"/>
            <a:r>
              <a:rPr lang="zh-CN" altLang="en-US" sz="2400" b="1" dirty="0" smtClean="0"/>
              <a:t>张连茹 </a:t>
            </a:r>
            <a:endParaRPr lang="zh-CN" altLang="en-US" sz="2400" b="1" dirty="0"/>
          </a:p>
        </p:txBody>
      </p:sp>
      <p:sp>
        <p:nvSpPr>
          <p:cNvPr id="9" name="TextBox 8"/>
          <p:cNvSpPr txBox="1"/>
          <p:nvPr/>
        </p:nvSpPr>
        <p:spPr>
          <a:xfrm>
            <a:off x="5372663" y="3183358"/>
            <a:ext cx="2285550" cy="461665"/>
          </a:xfrm>
          <a:prstGeom prst="rect">
            <a:avLst/>
          </a:prstGeom>
          <a:noFill/>
        </p:spPr>
        <p:txBody>
          <a:bodyPr wrap="square" rtlCol="0">
            <a:spAutoFit/>
          </a:bodyPr>
          <a:lstStyle/>
          <a:p>
            <a:pPr algn="ctr"/>
            <a:r>
              <a:rPr lang="zh-CN" altLang="en-US" sz="2400" b="1" dirty="0" smtClean="0"/>
              <a:t>田蕴</a:t>
            </a:r>
            <a:endParaRPr lang="zh-CN" altLang="en-US" sz="2400" b="1" dirty="0"/>
          </a:p>
        </p:txBody>
      </p:sp>
      <p:sp>
        <p:nvSpPr>
          <p:cNvPr id="10" name="TextBox 9"/>
          <p:cNvSpPr txBox="1"/>
          <p:nvPr/>
        </p:nvSpPr>
        <p:spPr>
          <a:xfrm>
            <a:off x="1179780" y="6100764"/>
            <a:ext cx="2285550" cy="461665"/>
          </a:xfrm>
          <a:prstGeom prst="rect">
            <a:avLst/>
          </a:prstGeom>
          <a:noFill/>
        </p:spPr>
        <p:txBody>
          <a:bodyPr wrap="square" rtlCol="0">
            <a:spAutoFit/>
          </a:bodyPr>
          <a:lstStyle/>
          <a:p>
            <a:pPr algn="ctr"/>
            <a:r>
              <a:rPr lang="zh-CN" altLang="en-US" sz="2400" b="1" dirty="0" smtClean="0"/>
              <a:t>袁晶</a:t>
            </a:r>
            <a:endParaRPr lang="zh-CN" altLang="en-US" sz="2400" b="1" dirty="0"/>
          </a:p>
        </p:txBody>
      </p:sp>
      <p:sp>
        <p:nvSpPr>
          <p:cNvPr id="11" name="TextBox 10"/>
          <p:cNvSpPr txBox="1"/>
          <p:nvPr/>
        </p:nvSpPr>
        <p:spPr>
          <a:xfrm>
            <a:off x="5067451" y="6147501"/>
            <a:ext cx="2895974" cy="461665"/>
          </a:xfrm>
          <a:prstGeom prst="rect">
            <a:avLst/>
          </a:prstGeom>
          <a:noFill/>
        </p:spPr>
        <p:txBody>
          <a:bodyPr wrap="square" rtlCol="0">
            <a:spAutoFit/>
          </a:bodyPr>
          <a:lstStyle/>
          <a:p>
            <a:pPr algn="ctr"/>
            <a:r>
              <a:rPr lang="zh-CN" altLang="en-US" sz="2400" b="1" dirty="0" smtClean="0"/>
              <a:t>郭峰</a:t>
            </a:r>
            <a:endParaRPr lang="zh-CN" altLang="en-US" sz="2400" b="1" dirty="0"/>
          </a:p>
        </p:txBody>
      </p:sp>
    </p:spTree>
    <p:extLst>
      <p:ext uri="{BB962C8B-B14F-4D97-AF65-F5344CB8AC3E}">
        <p14:creationId xmlns:p14="http://schemas.microsoft.com/office/powerpoint/2010/main" val="3782786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144" y="476672"/>
            <a:ext cx="7452320" cy="646331"/>
          </a:xfrm>
          <a:prstGeom prst="rect">
            <a:avLst/>
          </a:prstGeom>
          <a:noFill/>
        </p:spPr>
        <p:txBody>
          <a:bodyPr wrap="square" rtlCol="0">
            <a:spAutoFit/>
          </a:bodyPr>
          <a:lstStyle/>
          <a:p>
            <a:r>
              <a:rPr lang="en-US" altLang="zh-CN" b="1" dirty="0">
                <a:solidFill>
                  <a:schemeClr val="bg1">
                    <a:lumMod val="50000"/>
                  </a:schemeClr>
                </a:solidFill>
                <a:latin typeface="华文楷体" panose="02010600040101010101" pitchFamily="2" charset="-122"/>
                <a:ea typeface="华文楷体" panose="02010600040101010101" pitchFamily="2" charset="-122"/>
              </a:rPr>
              <a:t>2.</a:t>
            </a:r>
            <a:r>
              <a:rPr lang="zh-CN" altLang="en-US" b="1" dirty="0">
                <a:solidFill>
                  <a:schemeClr val="bg1">
                    <a:lumMod val="50000"/>
                  </a:schemeClr>
                </a:solidFill>
                <a:latin typeface="华文楷体" panose="02010600040101010101" pitchFamily="2" charset="-122"/>
                <a:ea typeface="华文楷体" panose="02010600040101010101" pitchFamily="2" charset="-122"/>
              </a:rPr>
              <a:t>规范昵称，昵称统一为“</a:t>
            </a:r>
            <a:r>
              <a:rPr lang="en-US" altLang="zh-CN" b="1" dirty="0" err="1">
                <a:solidFill>
                  <a:schemeClr val="bg1">
                    <a:lumMod val="50000"/>
                  </a:schemeClr>
                </a:solidFill>
                <a:latin typeface="华文楷体" panose="02010600040101010101" pitchFamily="2" charset="-122"/>
                <a:ea typeface="华文楷体" panose="02010600040101010101" pitchFamily="2" charset="-122"/>
              </a:rPr>
              <a:t>xmu</a:t>
            </a:r>
            <a:r>
              <a:rPr lang="en-US" altLang="zh-CN" b="1" dirty="0">
                <a:solidFill>
                  <a:schemeClr val="bg1">
                    <a:lumMod val="50000"/>
                  </a:schemeClr>
                </a:solidFill>
                <a:latin typeface="华文楷体" panose="02010600040101010101" pitchFamily="2" charset="-122"/>
                <a:ea typeface="华文楷体" panose="02010600040101010101" pitchFamily="2" charset="-122"/>
              </a:rPr>
              <a:t>_</a:t>
            </a:r>
            <a:r>
              <a:rPr lang="zh-CN" altLang="en-US" b="1" dirty="0">
                <a:solidFill>
                  <a:schemeClr val="bg1">
                    <a:lumMod val="50000"/>
                  </a:schemeClr>
                </a:solidFill>
                <a:latin typeface="华文楷体" panose="02010600040101010101" pitchFamily="2" charset="-122"/>
                <a:ea typeface="华文楷体" panose="02010600040101010101" pitchFamily="2" charset="-122"/>
              </a:rPr>
              <a:t>学号”（如红框内所示），并填写真实姓名。填写完毕后，下拉到底端，单击“保存”按钮。</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39026"/>
            <a:ext cx="7776864" cy="534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1619672" y="4221088"/>
            <a:ext cx="4070350" cy="469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
        <p:nvSpPr>
          <p:cNvPr id="6" name="矩形 5"/>
          <p:cNvSpPr/>
          <p:nvPr/>
        </p:nvSpPr>
        <p:spPr>
          <a:xfrm>
            <a:off x="1619672" y="5949280"/>
            <a:ext cx="4070350" cy="469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spTree>
    <p:extLst>
      <p:ext uri="{BB962C8B-B14F-4D97-AF65-F5344CB8AC3E}">
        <p14:creationId xmlns:p14="http://schemas.microsoft.com/office/powerpoint/2010/main" val="1248340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420888"/>
            <a:ext cx="8229600" cy="1143000"/>
          </a:xfrm>
        </p:spPr>
        <p:txBody>
          <a:bodyPr>
            <a:normAutofit fontScale="90000"/>
          </a:bodyPr>
          <a:lstStyle/>
          <a:p>
            <a:r>
              <a:rPr lang="en-US" altLang="zh-CN" dirty="0" smtClean="0"/>
              <a:t>MOOC</a:t>
            </a:r>
            <a:r>
              <a:rPr lang="zh-CN" altLang="en-US" dirty="0" smtClean="0"/>
              <a:t>学习</a:t>
            </a:r>
            <a:r>
              <a:rPr lang="en-US" altLang="zh-CN" dirty="0" smtClean="0"/>
              <a:t>+</a:t>
            </a:r>
            <a:r>
              <a:rPr lang="zh-CN" altLang="en-US" dirty="0" smtClean="0"/>
              <a:t>平时考勤</a:t>
            </a:r>
            <a:r>
              <a:rPr lang="en-US" altLang="zh-CN" dirty="0" smtClean="0"/>
              <a:t>+</a:t>
            </a:r>
            <a:r>
              <a:rPr lang="zh-CN" altLang="en-US" dirty="0" smtClean="0"/>
              <a:t>讨论认真准备</a:t>
            </a:r>
            <a:r>
              <a:rPr lang="en-US" altLang="zh-CN" dirty="0" smtClean="0"/>
              <a:t/>
            </a:r>
            <a:br>
              <a:rPr lang="en-US" altLang="zh-CN" dirty="0" smtClean="0"/>
            </a:br>
            <a:r>
              <a:rPr lang="zh-CN" altLang="zh-CN" dirty="0" smtClean="0"/>
              <a:t>≈</a:t>
            </a:r>
            <a:r>
              <a:rPr lang="en-US" altLang="zh-CN" dirty="0" smtClean="0"/>
              <a:t> 60-70</a:t>
            </a:r>
            <a:r>
              <a:rPr lang="zh-CN" altLang="en-US" dirty="0" smtClean="0"/>
              <a:t>分</a:t>
            </a:r>
            <a:endParaRPr lang="zh-CN" altLang="en-US" dirty="0"/>
          </a:p>
        </p:txBody>
      </p:sp>
    </p:spTree>
    <p:extLst>
      <p:ext uri="{BB962C8B-B14F-4D97-AF65-F5344CB8AC3E}">
        <p14:creationId xmlns:p14="http://schemas.microsoft.com/office/powerpoint/2010/main" val="33649873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2708920"/>
            <a:ext cx="8676456" cy="1143000"/>
          </a:xfrm>
        </p:spPr>
        <p:txBody>
          <a:bodyPr>
            <a:normAutofit fontScale="90000"/>
          </a:bodyPr>
          <a:lstStyle/>
          <a:p>
            <a:r>
              <a:rPr lang="en-US" altLang="zh-CN" dirty="0" smtClean="0"/>
              <a:t>Chap. 1 The Evolution of </a:t>
            </a:r>
            <a:br>
              <a:rPr lang="en-US" altLang="zh-CN" dirty="0" smtClean="0"/>
            </a:br>
            <a:r>
              <a:rPr lang="en-US" altLang="zh-CN" dirty="0" smtClean="0"/>
              <a:t>Microorganisms and </a:t>
            </a:r>
            <a:r>
              <a:rPr lang="en-US" altLang="zh-CN" dirty="0"/>
              <a:t>Microbiology</a:t>
            </a:r>
            <a:endParaRPr lang="zh-CN" altLang="en-US" dirty="0"/>
          </a:p>
        </p:txBody>
      </p:sp>
    </p:spTree>
    <p:extLst>
      <p:ext uri="{BB962C8B-B14F-4D97-AF65-F5344CB8AC3E}">
        <p14:creationId xmlns:p14="http://schemas.microsoft.com/office/powerpoint/2010/main" val="2757855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Outline</a:t>
            </a:r>
            <a:endParaRPr lang="zh-CN" altLang="en-US" dirty="0"/>
          </a:p>
        </p:txBody>
      </p:sp>
      <p:sp>
        <p:nvSpPr>
          <p:cNvPr id="3" name="内容占位符 2"/>
          <p:cNvSpPr>
            <a:spLocks noGrp="1"/>
          </p:cNvSpPr>
          <p:nvPr>
            <p:ph idx="1"/>
          </p:nvPr>
        </p:nvSpPr>
        <p:spPr/>
        <p:txBody>
          <a:bodyPr>
            <a:normAutofit fontScale="92500" lnSpcReduction="20000"/>
          </a:bodyPr>
          <a:lstStyle/>
          <a:p>
            <a:pPr marL="514350" indent="-514350">
              <a:buAutoNum type="arabicPeriod"/>
            </a:pPr>
            <a:r>
              <a:rPr lang="en-US" altLang="zh-CN" dirty="0" smtClean="0"/>
              <a:t>What is microbiology and what does it study?</a:t>
            </a:r>
          </a:p>
          <a:p>
            <a:pPr marL="514350" indent="-514350">
              <a:buAutoNum type="arabicPeriod"/>
            </a:pPr>
            <a:endParaRPr lang="en-US" altLang="zh-CN" dirty="0"/>
          </a:p>
          <a:p>
            <a:pPr marL="514350" indent="-514350">
              <a:buAutoNum type="arabicPeriod"/>
            </a:pPr>
            <a:r>
              <a:rPr lang="en-US" altLang="zh-CN" dirty="0" smtClean="0"/>
              <a:t>Primary features of microbes</a:t>
            </a:r>
          </a:p>
          <a:p>
            <a:pPr marL="514350" indent="-514350">
              <a:buAutoNum type="arabicPeriod"/>
            </a:pPr>
            <a:endParaRPr lang="en-US" altLang="zh-CN" dirty="0"/>
          </a:p>
          <a:p>
            <a:pPr marL="514350" indent="-514350">
              <a:buAutoNum type="arabicPeriod"/>
            </a:pPr>
            <a:r>
              <a:rPr lang="en-US" altLang="zh-CN" dirty="0" smtClean="0"/>
              <a:t>Microbes in the evolution of life</a:t>
            </a:r>
          </a:p>
          <a:p>
            <a:pPr marL="514350" indent="-514350">
              <a:buAutoNum type="arabicPeriod"/>
            </a:pPr>
            <a:endParaRPr lang="en-US" altLang="zh-CN" dirty="0"/>
          </a:p>
          <a:p>
            <a:pPr marL="514350" indent="-514350">
              <a:buAutoNum type="arabicPeriod"/>
            </a:pPr>
            <a:r>
              <a:rPr lang="en-US" altLang="zh-CN" dirty="0" smtClean="0"/>
              <a:t>History of microbiology</a:t>
            </a:r>
          </a:p>
          <a:p>
            <a:pPr marL="514350" indent="-514350">
              <a:buAutoNum type="arabicPeriod"/>
            </a:pPr>
            <a:endParaRPr lang="en-US" altLang="zh-CN" dirty="0"/>
          </a:p>
          <a:p>
            <a:pPr marL="514350" indent="-514350">
              <a:buAutoNum type="arabicPeriod"/>
            </a:pPr>
            <a:r>
              <a:rPr lang="en-US" altLang="zh-CN" dirty="0" smtClean="0"/>
              <a:t>Modern microbiology and its branches</a:t>
            </a:r>
          </a:p>
        </p:txBody>
      </p:sp>
    </p:spTree>
    <p:extLst>
      <p:ext uri="{BB962C8B-B14F-4D97-AF65-F5344CB8AC3E}">
        <p14:creationId xmlns:p14="http://schemas.microsoft.com/office/powerpoint/2010/main" val="3920257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What is microbiology?</a:t>
            </a:r>
            <a:endParaRPr lang="zh-CN" altLang="en-US" dirty="0"/>
          </a:p>
        </p:txBody>
      </p:sp>
      <p:sp>
        <p:nvSpPr>
          <p:cNvPr id="4" name="矩形 3"/>
          <p:cNvSpPr/>
          <p:nvPr/>
        </p:nvSpPr>
        <p:spPr>
          <a:xfrm>
            <a:off x="539552" y="2492896"/>
            <a:ext cx="8046640" cy="1815882"/>
          </a:xfrm>
          <a:prstGeom prst="rect">
            <a:avLst/>
          </a:prstGeom>
        </p:spPr>
        <p:txBody>
          <a:bodyPr wrap="square">
            <a:spAutoFit/>
          </a:bodyPr>
          <a:lstStyle/>
          <a:p>
            <a:pPr algn="just"/>
            <a:r>
              <a:rPr lang="en-US" altLang="zh-CN" sz="2800" dirty="0" smtClean="0"/>
              <a:t>From Wikipedia: </a:t>
            </a:r>
          </a:p>
          <a:p>
            <a:pPr algn="just"/>
            <a:r>
              <a:rPr lang="en-US" altLang="zh-CN" sz="2800" b="1" dirty="0" smtClean="0"/>
              <a:t>Microbiology is </a:t>
            </a:r>
            <a:r>
              <a:rPr lang="en-US" altLang="zh-CN" sz="2800" b="1" dirty="0"/>
              <a:t>the study of microscopic organisms, those being </a:t>
            </a:r>
            <a:r>
              <a:rPr lang="en-US" altLang="zh-CN" sz="2800" b="1" dirty="0">
                <a:solidFill>
                  <a:srgbClr val="FF0000"/>
                </a:solidFill>
              </a:rPr>
              <a:t>unicellular</a:t>
            </a:r>
            <a:r>
              <a:rPr lang="en-US" altLang="zh-CN" sz="2800" b="1" dirty="0"/>
              <a:t> (single cell), </a:t>
            </a:r>
            <a:r>
              <a:rPr lang="en-US" altLang="zh-CN" sz="2800" b="1" u="sng" dirty="0">
                <a:solidFill>
                  <a:srgbClr val="FF0000"/>
                </a:solidFill>
                <a:effectLst>
                  <a:outerShdw blurRad="38100" dist="38100" dir="2700000" algn="tl">
                    <a:srgbClr val="000000">
                      <a:alpha val="43137"/>
                    </a:srgbClr>
                  </a:outerShdw>
                </a:effectLst>
              </a:rPr>
              <a:t>multicellular</a:t>
            </a:r>
            <a:r>
              <a:rPr lang="en-US" altLang="zh-CN" sz="2800" b="1" dirty="0"/>
              <a:t> (cell colony), or </a:t>
            </a:r>
            <a:r>
              <a:rPr lang="en-US" altLang="zh-CN" sz="2800" b="1" dirty="0">
                <a:solidFill>
                  <a:srgbClr val="FF0000"/>
                </a:solidFill>
              </a:rPr>
              <a:t>acellular</a:t>
            </a:r>
            <a:r>
              <a:rPr lang="en-US" altLang="zh-CN" sz="2800" b="1" dirty="0"/>
              <a:t> (lacking cells).</a:t>
            </a:r>
            <a:endParaRPr lang="zh-CN" altLang="en-US" sz="2800" b="1" dirty="0"/>
          </a:p>
        </p:txBody>
      </p:sp>
    </p:spTree>
    <p:extLst>
      <p:ext uri="{BB962C8B-B14F-4D97-AF65-F5344CB8AC3E}">
        <p14:creationId xmlns:p14="http://schemas.microsoft.com/office/powerpoint/2010/main" val="2636042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8144" y="-155575"/>
            <a:ext cx="8229600" cy="1143000"/>
          </a:xfrm>
        </p:spPr>
        <p:txBody>
          <a:bodyPr/>
          <a:lstStyle/>
          <a:p>
            <a:r>
              <a:rPr lang="en-US" altLang="zh-CN" b="1" dirty="0" smtClean="0">
                <a:effectLst>
                  <a:outerShdw blurRad="38100" dist="38100" dir="2700000" algn="tl">
                    <a:srgbClr val="000000">
                      <a:alpha val="43137"/>
                    </a:srgbClr>
                  </a:outerShdw>
                </a:effectLst>
              </a:rPr>
              <a:t>Objects of Microbiology</a:t>
            </a:r>
            <a:endParaRPr lang="zh-CN" altLang="en-US" b="1" dirty="0">
              <a:effectLst>
                <a:outerShdw blurRad="38100" dist="38100" dir="2700000" algn="tl">
                  <a:srgbClr val="000000">
                    <a:alpha val="43137"/>
                  </a:srgbClr>
                </a:outerShdw>
              </a:effectLst>
            </a:endParaRPr>
          </a:p>
        </p:txBody>
      </p:sp>
      <p:sp>
        <p:nvSpPr>
          <p:cNvPr id="4" name="TextBox 3"/>
          <p:cNvSpPr txBox="1"/>
          <p:nvPr/>
        </p:nvSpPr>
        <p:spPr>
          <a:xfrm rot="5400000">
            <a:off x="2244836" y="3446369"/>
            <a:ext cx="1832722" cy="369332"/>
          </a:xfrm>
          <a:prstGeom prst="rect">
            <a:avLst/>
          </a:prstGeom>
          <a:noFill/>
        </p:spPr>
        <p:txBody>
          <a:bodyPr wrap="square" rtlCol="0">
            <a:spAutoFit/>
          </a:bodyPr>
          <a:lstStyle/>
          <a:p>
            <a:r>
              <a:rPr lang="en-US" altLang="zh-CN" dirty="0" smtClean="0">
                <a:solidFill>
                  <a:srgbClr val="FF0000"/>
                </a:solidFill>
              </a:rPr>
              <a:t>Bacteriology</a:t>
            </a:r>
            <a:endParaRPr lang="zh-CN" altLang="en-US" dirty="0">
              <a:solidFill>
                <a:srgbClr val="FF0000"/>
              </a:solidFill>
            </a:endParaRPr>
          </a:p>
        </p:txBody>
      </p:sp>
      <p:sp>
        <p:nvSpPr>
          <p:cNvPr id="5" name="矩形 4"/>
          <p:cNvSpPr/>
          <p:nvPr/>
        </p:nvSpPr>
        <p:spPr>
          <a:xfrm rot="5400000">
            <a:off x="753934" y="3235140"/>
            <a:ext cx="1088696" cy="369332"/>
          </a:xfrm>
          <a:prstGeom prst="rect">
            <a:avLst/>
          </a:prstGeom>
        </p:spPr>
        <p:txBody>
          <a:bodyPr wrap="none">
            <a:spAutoFit/>
          </a:bodyPr>
          <a:lstStyle/>
          <a:p>
            <a:r>
              <a:rPr lang="en-US" altLang="zh-CN" dirty="0">
                <a:solidFill>
                  <a:srgbClr val="FF0000"/>
                </a:solidFill>
              </a:rPr>
              <a:t>Mycology</a:t>
            </a:r>
            <a:endParaRPr lang="zh-CN" altLang="en-US" dirty="0">
              <a:solidFill>
                <a:srgbClr val="FF0000"/>
              </a:solidFill>
            </a:endParaRPr>
          </a:p>
        </p:txBody>
      </p:sp>
      <p:sp>
        <p:nvSpPr>
          <p:cNvPr id="6" name="矩形 5"/>
          <p:cNvSpPr/>
          <p:nvPr/>
        </p:nvSpPr>
        <p:spPr>
          <a:xfrm rot="5400000">
            <a:off x="6266842" y="2530008"/>
            <a:ext cx="1008096" cy="369332"/>
          </a:xfrm>
          <a:prstGeom prst="rect">
            <a:avLst/>
          </a:prstGeom>
        </p:spPr>
        <p:txBody>
          <a:bodyPr wrap="none">
            <a:spAutoFit/>
          </a:bodyPr>
          <a:lstStyle/>
          <a:p>
            <a:r>
              <a:rPr lang="en-US" altLang="zh-CN" dirty="0">
                <a:solidFill>
                  <a:srgbClr val="FF0000"/>
                </a:solidFill>
              </a:rPr>
              <a:t> </a:t>
            </a:r>
            <a:r>
              <a:rPr lang="en-US" altLang="zh-CN" dirty="0" smtClean="0">
                <a:solidFill>
                  <a:srgbClr val="FF0000"/>
                </a:solidFill>
              </a:rPr>
              <a:t>Virology</a:t>
            </a:r>
            <a:endParaRPr lang="zh-CN" altLang="en-US" dirty="0">
              <a:solidFill>
                <a:srgbClr val="FF0000"/>
              </a:solidFill>
            </a:endParaRPr>
          </a:p>
        </p:txBody>
      </p:sp>
      <p:sp>
        <p:nvSpPr>
          <p:cNvPr id="7" name="矩形 6"/>
          <p:cNvSpPr/>
          <p:nvPr/>
        </p:nvSpPr>
        <p:spPr>
          <a:xfrm rot="5400000">
            <a:off x="1455902" y="2962641"/>
            <a:ext cx="1412951" cy="646331"/>
          </a:xfrm>
          <a:prstGeom prst="rect">
            <a:avLst/>
          </a:prstGeom>
        </p:spPr>
        <p:txBody>
          <a:bodyPr wrap="none">
            <a:spAutoFit/>
          </a:bodyPr>
          <a:lstStyle/>
          <a:p>
            <a:r>
              <a:rPr lang="en-US" altLang="zh-CN" dirty="0" smtClean="0">
                <a:solidFill>
                  <a:srgbClr val="FF0000"/>
                </a:solidFill>
              </a:rPr>
              <a:t>Protozoology</a:t>
            </a:r>
          </a:p>
          <a:p>
            <a:r>
              <a:rPr lang="en-US" altLang="zh-CN" dirty="0" smtClean="0">
                <a:solidFill>
                  <a:srgbClr val="FF0000"/>
                </a:solidFill>
              </a:rPr>
              <a:t>Phycology</a:t>
            </a:r>
            <a:endParaRPr lang="zh-CN" altLang="en-US" dirty="0">
              <a:solidFill>
                <a:srgbClr val="FF0000"/>
              </a:solidFill>
            </a:endParaRPr>
          </a:p>
        </p:txBody>
      </p:sp>
      <p:sp>
        <p:nvSpPr>
          <p:cNvPr id="8" name="矩形 7"/>
          <p:cNvSpPr/>
          <p:nvPr/>
        </p:nvSpPr>
        <p:spPr>
          <a:xfrm>
            <a:off x="539552" y="5623456"/>
            <a:ext cx="4320093" cy="523220"/>
          </a:xfrm>
          <a:prstGeom prst="rect">
            <a:avLst/>
          </a:prstGeom>
        </p:spPr>
        <p:txBody>
          <a:bodyPr wrap="none">
            <a:spAutoFit/>
          </a:bodyPr>
          <a:lstStyle/>
          <a:p>
            <a:pPr algn="ctr"/>
            <a:r>
              <a:rPr lang="en-US" altLang="zh-CN" sz="2800" dirty="0" smtClean="0"/>
              <a:t>Eukaryotes  vs</a:t>
            </a:r>
            <a:r>
              <a:rPr lang="en-US" altLang="zh-CN" sz="2800" dirty="0"/>
              <a:t>. </a:t>
            </a:r>
            <a:r>
              <a:rPr lang="en-US" altLang="zh-CN" sz="2800" dirty="0" smtClean="0"/>
              <a:t>Prokaryotes</a:t>
            </a:r>
            <a:endParaRPr lang="zh-CN" altLang="en-US" sz="2800" dirty="0"/>
          </a:p>
        </p:txBody>
      </p:sp>
      <p:sp>
        <p:nvSpPr>
          <p:cNvPr id="9" name="矩形 8"/>
          <p:cNvSpPr/>
          <p:nvPr/>
        </p:nvSpPr>
        <p:spPr>
          <a:xfrm>
            <a:off x="718329" y="4149502"/>
            <a:ext cx="1919858" cy="19971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16"/>
          <p:cNvSpPr/>
          <p:nvPr/>
        </p:nvSpPr>
        <p:spPr>
          <a:xfrm>
            <a:off x="2771800" y="4149502"/>
            <a:ext cx="1919858" cy="19971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AutoShape 114"/>
          <p:cNvSpPr>
            <a:spLocks noChangeAspect="1" noChangeArrowheads="1" noTextEdit="1"/>
          </p:cNvSpPr>
          <p:nvPr/>
        </p:nvSpPr>
        <p:spPr bwMode="auto">
          <a:xfrm>
            <a:off x="979993" y="620688"/>
            <a:ext cx="756285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943"/>
          <p:cNvSpPr>
            <a:spLocks/>
          </p:cNvSpPr>
          <p:nvPr/>
        </p:nvSpPr>
        <p:spPr bwMode="auto">
          <a:xfrm>
            <a:off x="3430275" y="865162"/>
            <a:ext cx="1920874" cy="754063"/>
          </a:xfrm>
          <a:custGeom>
            <a:avLst/>
            <a:gdLst>
              <a:gd name="T0" fmla="*/ 729 w 729"/>
              <a:gd name="T1" fmla="*/ 330 h 475"/>
              <a:gd name="T2" fmla="*/ 726 w 729"/>
              <a:gd name="T3" fmla="*/ 360 h 475"/>
              <a:gd name="T4" fmla="*/ 718 w 729"/>
              <a:gd name="T5" fmla="*/ 386 h 475"/>
              <a:gd name="T6" fmla="*/ 704 w 729"/>
              <a:gd name="T7" fmla="*/ 411 h 475"/>
              <a:gd name="T8" fmla="*/ 687 w 729"/>
              <a:gd name="T9" fmla="*/ 433 h 475"/>
              <a:gd name="T10" fmla="*/ 665 w 729"/>
              <a:gd name="T11" fmla="*/ 450 h 475"/>
              <a:gd name="T12" fmla="*/ 640 w 729"/>
              <a:gd name="T13" fmla="*/ 464 h 475"/>
              <a:gd name="T14" fmla="*/ 614 w 729"/>
              <a:gd name="T15" fmla="*/ 472 h 475"/>
              <a:gd name="T16" fmla="*/ 584 w 729"/>
              <a:gd name="T17" fmla="*/ 475 h 475"/>
              <a:gd name="T18" fmla="*/ 144 w 729"/>
              <a:gd name="T19" fmla="*/ 475 h 475"/>
              <a:gd name="T20" fmla="*/ 114 w 729"/>
              <a:gd name="T21" fmla="*/ 472 h 475"/>
              <a:gd name="T22" fmla="*/ 87 w 729"/>
              <a:gd name="T23" fmla="*/ 464 h 475"/>
              <a:gd name="T24" fmla="*/ 63 w 729"/>
              <a:gd name="T25" fmla="*/ 450 h 475"/>
              <a:gd name="T26" fmla="*/ 42 w 729"/>
              <a:gd name="T27" fmla="*/ 433 h 475"/>
              <a:gd name="T28" fmla="*/ 23 w 729"/>
              <a:gd name="T29" fmla="*/ 411 h 475"/>
              <a:gd name="T30" fmla="*/ 11 w 729"/>
              <a:gd name="T31" fmla="*/ 386 h 475"/>
              <a:gd name="T32" fmla="*/ 1 w 729"/>
              <a:gd name="T33" fmla="*/ 360 h 475"/>
              <a:gd name="T34" fmla="*/ 0 w 729"/>
              <a:gd name="T35" fmla="*/ 330 h 475"/>
              <a:gd name="T36" fmla="*/ 0 w 729"/>
              <a:gd name="T37" fmla="*/ 144 h 475"/>
              <a:gd name="T38" fmla="*/ 1 w 729"/>
              <a:gd name="T39" fmla="*/ 115 h 475"/>
              <a:gd name="T40" fmla="*/ 11 w 729"/>
              <a:gd name="T41" fmla="*/ 87 h 475"/>
              <a:gd name="T42" fmla="*/ 23 w 729"/>
              <a:gd name="T43" fmla="*/ 64 h 475"/>
              <a:gd name="T44" fmla="*/ 42 w 729"/>
              <a:gd name="T45" fmla="*/ 42 h 475"/>
              <a:gd name="T46" fmla="*/ 63 w 729"/>
              <a:gd name="T47" fmla="*/ 23 h 475"/>
              <a:gd name="T48" fmla="*/ 87 w 729"/>
              <a:gd name="T49" fmla="*/ 11 h 475"/>
              <a:gd name="T50" fmla="*/ 114 w 729"/>
              <a:gd name="T51" fmla="*/ 2 h 475"/>
              <a:gd name="T52" fmla="*/ 144 w 729"/>
              <a:gd name="T53" fmla="*/ 0 h 475"/>
              <a:gd name="T54" fmla="*/ 584 w 729"/>
              <a:gd name="T55" fmla="*/ 0 h 475"/>
              <a:gd name="T56" fmla="*/ 614 w 729"/>
              <a:gd name="T57" fmla="*/ 2 h 475"/>
              <a:gd name="T58" fmla="*/ 640 w 729"/>
              <a:gd name="T59" fmla="*/ 11 h 475"/>
              <a:gd name="T60" fmla="*/ 665 w 729"/>
              <a:gd name="T61" fmla="*/ 23 h 475"/>
              <a:gd name="T62" fmla="*/ 687 w 729"/>
              <a:gd name="T63" fmla="*/ 42 h 475"/>
              <a:gd name="T64" fmla="*/ 704 w 729"/>
              <a:gd name="T65" fmla="*/ 64 h 475"/>
              <a:gd name="T66" fmla="*/ 718 w 729"/>
              <a:gd name="T67" fmla="*/ 87 h 475"/>
              <a:gd name="T68" fmla="*/ 726 w 729"/>
              <a:gd name="T69" fmla="*/ 115 h 475"/>
              <a:gd name="T70" fmla="*/ 729 w 729"/>
              <a:gd name="T71" fmla="*/ 144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9" h="475">
                <a:moveTo>
                  <a:pt x="729" y="330"/>
                </a:moveTo>
                <a:lnTo>
                  <a:pt x="729" y="330"/>
                </a:lnTo>
                <a:lnTo>
                  <a:pt x="729" y="344"/>
                </a:lnTo>
                <a:lnTo>
                  <a:pt x="726" y="360"/>
                </a:lnTo>
                <a:lnTo>
                  <a:pt x="722" y="372"/>
                </a:lnTo>
                <a:lnTo>
                  <a:pt x="718" y="386"/>
                </a:lnTo>
                <a:lnTo>
                  <a:pt x="712" y="399"/>
                </a:lnTo>
                <a:lnTo>
                  <a:pt x="704" y="411"/>
                </a:lnTo>
                <a:lnTo>
                  <a:pt x="696" y="422"/>
                </a:lnTo>
                <a:lnTo>
                  <a:pt x="687" y="433"/>
                </a:lnTo>
                <a:lnTo>
                  <a:pt x="676" y="442"/>
                </a:lnTo>
                <a:lnTo>
                  <a:pt x="665" y="450"/>
                </a:lnTo>
                <a:lnTo>
                  <a:pt x="654" y="458"/>
                </a:lnTo>
                <a:lnTo>
                  <a:pt x="640" y="464"/>
                </a:lnTo>
                <a:lnTo>
                  <a:pt x="628" y="468"/>
                </a:lnTo>
                <a:lnTo>
                  <a:pt x="614" y="472"/>
                </a:lnTo>
                <a:lnTo>
                  <a:pt x="600" y="473"/>
                </a:lnTo>
                <a:lnTo>
                  <a:pt x="584" y="475"/>
                </a:lnTo>
                <a:lnTo>
                  <a:pt x="144" y="475"/>
                </a:lnTo>
                <a:lnTo>
                  <a:pt x="144" y="475"/>
                </a:lnTo>
                <a:lnTo>
                  <a:pt x="128" y="473"/>
                </a:lnTo>
                <a:lnTo>
                  <a:pt x="114" y="472"/>
                </a:lnTo>
                <a:lnTo>
                  <a:pt x="100" y="468"/>
                </a:lnTo>
                <a:lnTo>
                  <a:pt x="87" y="464"/>
                </a:lnTo>
                <a:lnTo>
                  <a:pt x="74" y="458"/>
                </a:lnTo>
                <a:lnTo>
                  <a:pt x="63" y="450"/>
                </a:lnTo>
                <a:lnTo>
                  <a:pt x="51" y="442"/>
                </a:lnTo>
                <a:lnTo>
                  <a:pt x="42" y="433"/>
                </a:lnTo>
                <a:lnTo>
                  <a:pt x="32" y="422"/>
                </a:lnTo>
                <a:lnTo>
                  <a:pt x="23" y="411"/>
                </a:lnTo>
                <a:lnTo>
                  <a:pt x="17" y="399"/>
                </a:lnTo>
                <a:lnTo>
                  <a:pt x="11" y="386"/>
                </a:lnTo>
                <a:lnTo>
                  <a:pt x="6" y="372"/>
                </a:lnTo>
                <a:lnTo>
                  <a:pt x="1" y="360"/>
                </a:lnTo>
                <a:lnTo>
                  <a:pt x="0" y="344"/>
                </a:lnTo>
                <a:lnTo>
                  <a:pt x="0" y="330"/>
                </a:lnTo>
                <a:lnTo>
                  <a:pt x="0" y="144"/>
                </a:lnTo>
                <a:lnTo>
                  <a:pt x="0" y="144"/>
                </a:lnTo>
                <a:lnTo>
                  <a:pt x="0" y="129"/>
                </a:lnTo>
                <a:lnTo>
                  <a:pt x="1" y="115"/>
                </a:lnTo>
                <a:lnTo>
                  <a:pt x="6" y="101"/>
                </a:lnTo>
                <a:lnTo>
                  <a:pt x="11" y="87"/>
                </a:lnTo>
                <a:lnTo>
                  <a:pt x="17" y="74"/>
                </a:lnTo>
                <a:lnTo>
                  <a:pt x="23" y="64"/>
                </a:lnTo>
                <a:lnTo>
                  <a:pt x="32" y="51"/>
                </a:lnTo>
                <a:lnTo>
                  <a:pt x="42" y="42"/>
                </a:lnTo>
                <a:lnTo>
                  <a:pt x="51" y="33"/>
                </a:lnTo>
                <a:lnTo>
                  <a:pt x="63" y="23"/>
                </a:lnTo>
                <a:lnTo>
                  <a:pt x="74" y="17"/>
                </a:lnTo>
                <a:lnTo>
                  <a:pt x="87" y="11"/>
                </a:lnTo>
                <a:lnTo>
                  <a:pt x="100" y="6"/>
                </a:lnTo>
                <a:lnTo>
                  <a:pt x="114" y="2"/>
                </a:lnTo>
                <a:lnTo>
                  <a:pt x="128" y="0"/>
                </a:lnTo>
                <a:lnTo>
                  <a:pt x="144" y="0"/>
                </a:lnTo>
                <a:lnTo>
                  <a:pt x="584" y="0"/>
                </a:lnTo>
                <a:lnTo>
                  <a:pt x="584" y="0"/>
                </a:lnTo>
                <a:lnTo>
                  <a:pt x="600" y="0"/>
                </a:lnTo>
                <a:lnTo>
                  <a:pt x="614" y="2"/>
                </a:lnTo>
                <a:lnTo>
                  <a:pt x="628" y="6"/>
                </a:lnTo>
                <a:lnTo>
                  <a:pt x="640" y="11"/>
                </a:lnTo>
                <a:lnTo>
                  <a:pt x="654" y="17"/>
                </a:lnTo>
                <a:lnTo>
                  <a:pt x="665" y="23"/>
                </a:lnTo>
                <a:lnTo>
                  <a:pt x="676" y="33"/>
                </a:lnTo>
                <a:lnTo>
                  <a:pt x="687" y="42"/>
                </a:lnTo>
                <a:lnTo>
                  <a:pt x="696" y="51"/>
                </a:lnTo>
                <a:lnTo>
                  <a:pt x="704" y="64"/>
                </a:lnTo>
                <a:lnTo>
                  <a:pt x="712" y="74"/>
                </a:lnTo>
                <a:lnTo>
                  <a:pt x="718" y="87"/>
                </a:lnTo>
                <a:lnTo>
                  <a:pt x="722" y="101"/>
                </a:lnTo>
                <a:lnTo>
                  <a:pt x="726" y="115"/>
                </a:lnTo>
                <a:lnTo>
                  <a:pt x="729" y="129"/>
                </a:lnTo>
                <a:lnTo>
                  <a:pt x="729" y="144"/>
                </a:lnTo>
                <a:lnTo>
                  <a:pt x="729" y="330"/>
                </a:lnTo>
                <a:close/>
              </a:path>
            </a:pathLst>
          </a:custGeom>
          <a:solidFill>
            <a:srgbClr val="36A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400" b="1"/>
          </a:p>
        </p:txBody>
      </p:sp>
      <p:sp>
        <p:nvSpPr>
          <p:cNvPr id="14" name="Rectangle 944"/>
          <p:cNvSpPr>
            <a:spLocks noChangeArrowheads="1"/>
          </p:cNvSpPr>
          <p:nvPr/>
        </p:nvSpPr>
        <p:spPr bwMode="auto">
          <a:xfrm>
            <a:off x="1026031" y="4295750"/>
            <a:ext cx="528638" cy="234950"/>
          </a:xfrm>
          <a:prstGeom prst="rect">
            <a:avLst/>
          </a:prstGeom>
          <a:solidFill>
            <a:srgbClr val="3FCA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15" name="Rectangle 945"/>
          <p:cNvSpPr>
            <a:spLocks noChangeArrowheads="1"/>
          </p:cNvSpPr>
          <p:nvPr/>
        </p:nvSpPr>
        <p:spPr bwMode="auto">
          <a:xfrm>
            <a:off x="1141918" y="4332262"/>
            <a:ext cx="3141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Fungi</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9" name="Rectangle 950"/>
          <p:cNvSpPr>
            <a:spLocks noChangeArrowheads="1"/>
          </p:cNvSpPr>
          <p:nvPr/>
        </p:nvSpPr>
        <p:spPr bwMode="auto">
          <a:xfrm>
            <a:off x="1114931" y="5168875"/>
            <a:ext cx="7694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Y</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0" name="Rectangle 951"/>
          <p:cNvSpPr>
            <a:spLocks noChangeArrowheads="1"/>
          </p:cNvSpPr>
          <p:nvPr/>
        </p:nvSpPr>
        <p:spPr bwMode="auto">
          <a:xfrm>
            <a:off x="1183193" y="5168875"/>
            <a:ext cx="2949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easts</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1" name="Rectangle 952"/>
          <p:cNvSpPr>
            <a:spLocks noChangeArrowheads="1"/>
          </p:cNvSpPr>
          <p:nvPr/>
        </p:nvSpPr>
        <p:spPr bwMode="auto">
          <a:xfrm>
            <a:off x="1114931" y="5267846"/>
            <a:ext cx="36548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 Molds</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2" name="Rectangle 953"/>
          <p:cNvSpPr>
            <a:spLocks noChangeArrowheads="1"/>
          </p:cNvSpPr>
          <p:nvPr/>
        </p:nvSpPr>
        <p:spPr bwMode="auto">
          <a:xfrm>
            <a:off x="2043618" y="5168875"/>
            <a:ext cx="3141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Algae</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3" name="Rectangle 954"/>
          <p:cNvSpPr>
            <a:spLocks noChangeArrowheads="1"/>
          </p:cNvSpPr>
          <p:nvPr/>
        </p:nvSpPr>
        <p:spPr bwMode="auto">
          <a:xfrm>
            <a:off x="1884868" y="5286350"/>
            <a:ext cx="5578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  Protozoa</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4" name="Rectangle 955"/>
          <p:cNvSpPr>
            <a:spLocks noChangeArrowheads="1"/>
          </p:cNvSpPr>
          <p:nvPr/>
        </p:nvSpPr>
        <p:spPr bwMode="auto">
          <a:xfrm>
            <a:off x="1884868" y="5402237"/>
            <a:ext cx="6796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Slime molds</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5" name="Rectangle 956"/>
          <p:cNvSpPr>
            <a:spLocks noChangeArrowheads="1"/>
          </p:cNvSpPr>
          <p:nvPr/>
        </p:nvSpPr>
        <p:spPr bwMode="auto">
          <a:xfrm>
            <a:off x="2754818" y="5168875"/>
            <a:ext cx="64761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Escherichia</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 name="Rectangle 957"/>
          <p:cNvSpPr>
            <a:spLocks noChangeArrowheads="1"/>
          </p:cNvSpPr>
          <p:nvPr/>
        </p:nvSpPr>
        <p:spPr bwMode="auto">
          <a:xfrm>
            <a:off x="2754818" y="5286350"/>
            <a:ext cx="4231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       coli</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7" name="Rectangle 958"/>
          <p:cNvSpPr>
            <a:spLocks noChangeArrowheads="1"/>
          </p:cNvSpPr>
          <p:nvPr/>
        </p:nvSpPr>
        <p:spPr bwMode="auto">
          <a:xfrm>
            <a:off x="3759706" y="4718025"/>
            <a:ext cx="19877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e.g.</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8" name="Rectangle 959"/>
          <p:cNvSpPr>
            <a:spLocks noChangeArrowheads="1"/>
          </p:cNvSpPr>
          <p:nvPr/>
        </p:nvSpPr>
        <p:spPr bwMode="auto">
          <a:xfrm>
            <a:off x="3488243" y="5168875"/>
            <a:ext cx="74379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Methanogens</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9" name="Rectangle 960"/>
          <p:cNvSpPr>
            <a:spLocks noChangeArrowheads="1"/>
          </p:cNvSpPr>
          <p:nvPr/>
        </p:nvSpPr>
        <p:spPr bwMode="auto">
          <a:xfrm>
            <a:off x="1942018" y="4295750"/>
            <a:ext cx="528638" cy="234950"/>
          </a:xfrm>
          <a:prstGeom prst="rect">
            <a:avLst/>
          </a:prstGeom>
          <a:solidFill>
            <a:srgbClr val="3FCA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30" name="Rectangle 961"/>
          <p:cNvSpPr>
            <a:spLocks noChangeArrowheads="1"/>
          </p:cNvSpPr>
          <p:nvPr/>
        </p:nvSpPr>
        <p:spPr bwMode="auto">
          <a:xfrm>
            <a:off x="2008693" y="4332262"/>
            <a:ext cx="42960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Protists</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1" name="Rectangle 962"/>
          <p:cNvSpPr>
            <a:spLocks noChangeArrowheads="1"/>
          </p:cNvSpPr>
          <p:nvPr/>
        </p:nvSpPr>
        <p:spPr bwMode="auto">
          <a:xfrm>
            <a:off x="2796093" y="4295750"/>
            <a:ext cx="530225" cy="234950"/>
          </a:xfrm>
          <a:prstGeom prst="rect">
            <a:avLst/>
          </a:prstGeom>
          <a:solidFill>
            <a:srgbClr val="3FCA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32" name="Rectangle 963"/>
          <p:cNvSpPr>
            <a:spLocks noChangeArrowheads="1"/>
          </p:cNvSpPr>
          <p:nvPr/>
        </p:nvSpPr>
        <p:spPr bwMode="auto">
          <a:xfrm>
            <a:off x="2843718" y="4332262"/>
            <a:ext cx="4552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Bacteria</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3" name="Rectangle 964"/>
          <p:cNvSpPr>
            <a:spLocks noChangeArrowheads="1"/>
          </p:cNvSpPr>
          <p:nvPr/>
        </p:nvSpPr>
        <p:spPr bwMode="auto">
          <a:xfrm>
            <a:off x="3581906" y="4295750"/>
            <a:ext cx="528638" cy="234950"/>
          </a:xfrm>
          <a:prstGeom prst="rect">
            <a:avLst/>
          </a:prstGeom>
          <a:solidFill>
            <a:srgbClr val="3FCA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34" name="Rectangle 965"/>
          <p:cNvSpPr>
            <a:spLocks noChangeArrowheads="1"/>
          </p:cNvSpPr>
          <p:nvPr/>
        </p:nvSpPr>
        <p:spPr bwMode="auto">
          <a:xfrm>
            <a:off x="3626356" y="4332262"/>
            <a:ext cx="4552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Archaea</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5" name="Rectangle 966"/>
          <p:cNvSpPr>
            <a:spLocks noChangeArrowheads="1"/>
          </p:cNvSpPr>
          <p:nvPr/>
        </p:nvSpPr>
        <p:spPr bwMode="auto">
          <a:xfrm>
            <a:off x="4797931" y="4295750"/>
            <a:ext cx="530225" cy="234950"/>
          </a:xfrm>
          <a:prstGeom prst="rect">
            <a:avLst/>
          </a:prstGeom>
          <a:solidFill>
            <a:srgbClr val="FF8BD5"/>
          </a:solidFill>
          <a:ln w="6">
            <a:solidFill>
              <a:srgbClr val="172A88"/>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b="1"/>
          </a:p>
        </p:txBody>
      </p:sp>
      <p:sp>
        <p:nvSpPr>
          <p:cNvPr id="36" name="Rectangle 968"/>
          <p:cNvSpPr>
            <a:spLocks noChangeArrowheads="1"/>
          </p:cNvSpPr>
          <p:nvPr/>
        </p:nvSpPr>
        <p:spPr bwMode="auto">
          <a:xfrm>
            <a:off x="4858032" y="4332262"/>
            <a:ext cx="41678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V</a:t>
            </a: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iruses</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38" name="Rectangle 970"/>
          <p:cNvSpPr>
            <a:spLocks noChangeArrowheads="1"/>
          </p:cNvSpPr>
          <p:nvPr/>
        </p:nvSpPr>
        <p:spPr bwMode="auto">
          <a:xfrm>
            <a:off x="3718307" y="908720"/>
            <a:ext cx="13529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smtClean="0">
                <a:ln>
                  <a:noFill/>
                </a:ln>
                <a:solidFill>
                  <a:srgbClr val="FFFFFF"/>
                </a:solidFill>
                <a:effectLst/>
                <a:latin typeface="Arial" pitchFamily="34" charset="0"/>
                <a:ea typeface="宋体" pitchFamily="2" charset="-122"/>
                <a:cs typeface="宋体" pitchFamily="2" charset="-122"/>
              </a:rPr>
              <a:t> Organisms and</a:t>
            </a:r>
            <a:endParaRPr kumimoji="0" lang="zh-CN" altLang="zh-CN" sz="14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39" name="Rectangle 971"/>
          <p:cNvSpPr>
            <a:spLocks noChangeArrowheads="1"/>
          </p:cNvSpPr>
          <p:nvPr/>
        </p:nvSpPr>
        <p:spPr bwMode="auto">
          <a:xfrm>
            <a:off x="3718307" y="1064295"/>
            <a:ext cx="15084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dirty="0" smtClean="0">
                <a:ln>
                  <a:noFill/>
                </a:ln>
                <a:solidFill>
                  <a:srgbClr val="FFFFFF"/>
                </a:solidFill>
                <a:effectLst/>
                <a:latin typeface="Arial" pitchFamily="34" charset="0"/>
                <a:ea typeface="宋体" pitchFamily="2" charset="-122"/>
                <a:cs typeface="宋体" pitchFamily="2" charset="-122"/>
              </a:rPr>
              <a:t>biological entities</a:t>
            </a:r>
            <a:endParaRPr kumimoji="0" lang="zh-CN" altLang="zh-CN" sz="14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0" name="Rectangle 972"/>
          <p:cNvSpPr>
            <a:spLocks noChangeArrowheads="1"/>
          </p:cNvSpPr>
          <p:nvPr/>
        </p:nvSpPr>
        <p:spPr bwMode="auto">
          <a:xfrm>
            <a:off x="3718307" y="1218282"/>
            <a:ext cx="11413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dirty="0" smtClean="0">
                <a:ln>
                  <a:noFill/>
                </a:ln>
                <a:solidFill>
                  <a:srgbClr val="FFFFFF"/>
                </a:solidFill>
                <a:effectLst/>
                <a:latin typeface="Arial" pitchFamily="34" charset="0"/>
                <a:ea typeface="宋体" pitchFamily="2" charset="-122"/>
                <a:cs typeface="宋体" pitchFamily="2" charset="-122"/>
              </a:rPr>
              <a:t>     studied by</a:t>
            </a:r>
            <a:endParaRPr kumimoji="0" lang="zh-CN" altLang="zh-CN" sz="14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1" name="Rectangle 973"/>
          <p:cNvSpPr>
            <a:spLocks noChangeArrowheads="1"/>
          </p:cNvSpPr>
          <p:nvPr/>
        </p:nvSpPr>
        <p:spPr bwMode="auto">
          <a:xfrm>
            <a:off x="3718307" y="1373857"/>
            <a:ext cx="14314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dirty="0" smtClean="0">
                <a:ln>
                  <a:noFill/>
                </a:ln>
                <a:solidFill>
                  <a:srgbClr val="FFFFFF"/>
                </a:solidFill>
                <a:effectLst/>
                <a:latin typeface="Arial" pitchFamily="34" charset="0"/>
                <a:ea typeface="宋体" pitchFamily="2" charset="-122"/>
                <a:cs typeface="宋体" pitchFamily="2" charset="-122"/>
              </a:rPr>
              <a:t>  microbiologists</a:t>
            </a:r>
            <a:endParaRPr kumimoji="0" lang="zh-CN" altLang="zh-CN" sz="14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3" name="Rectangle 975"/>
          <p:cNvSpPr>
            <a:spLocks noChangeArrowheads="1"/>
          </p:cNvSpPr>
          <p:nvPr/>
        </p:nvSpPr>
        <p:spPr bwMode="auto">
          <a:xfrm>
            <a:off x="5652006" y="4295750"/>
            <a:ext cx="530225" cy="234950"/>
          </a:xfrm>
          <a:prstGeom prst="rect">
            <a:avLst/>
          </a:prstGeom>
          <a:solidFill>
            <a:srgbClr val="FF8BD5"/>
          </a:solidFill>
          <a:ln w="6">
            <a:solidFill>
              <a:srgbClr val="172A88"/>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b="1"/>
          </a:p>
        </p:txBody>
      </p:sp>
      <p:sp>
        <p:nvSpPr>
          <p:cNvPr id="44" name="Rectangle 977"/>
          <p:cNvSpPr>
            <a:spLocks noChangeArrowheads="1"/>
          </p:cNvSpPr>
          <p:nvPr/>
        </p:nvSpPr>
        <p:spPr bwMode="auto">
          <a:xfrm>
            <a:off x="5729507" y="4332262"/>
            <a:ext cx="3911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V</a:t>
            </a: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iroids</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5" name="Rectangle 978"/>
          <p:cNvSpPr>
            <a:spLocks noChangeArrowheads="1"/>
          </p:cNvSpPr>
          <p:nvPr/>
        </p:nvSpPr>
        <p:spPr bwMode="auto">
          <a:xfrm>
            <a:off x="6507668" y="4295750"/>
            <a:ext cx="528638" cy="234950"/>
          </a:xfrm>
          <a:prstGeom prst="rect">
            <a:avLst/>
          </a:prstGeom>
          <a:solidFill>
            <a:srgbClr val="FF8BD5"/>
          </a:solidFill>
          <a:ln w="6">
            <a:solidFill>
              <a:srgbClr val="172A88"/>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b="1"/>
          </a:p>
        </p:txBody>
      </p:sp>
      <p:sp>
        <p:nvSpPr>
          <p:cNvPr id="46" name="Rectangle 979"/>
          <p:cNvSpPr>
            <a:spLocks noChangeArrowheads="1"/>
          </p:cNvSpPr>
          <p:nvPr/>
        </p:nvSpPr>
        <p:spPr bwMode="auto">
          <a:xfrm>
            <a:off x="6548943" y="4332262"/>
            <a:ext cx="4744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Satelites</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7" name="Rectangle 980"/>
          <p:cNvSpPr>
            <a:spLocks noChangeArrowheads="1"/>
          </p:cNvSpPr>
          <p:nvPr/>
        </p:nvSpPr>
        <p:spPr bwMode="auto">
          <a:xfrm>
            <a:off x="7363331" y="4295750"/>
            <a:ext cx="530225" cy="234950"/>
          </a:xfrm>
          <a:prstGeom prst="rect">
            <a:avLst/>
          </a:prstGeom>
          <a:solidFill>
            <a:srgbClr val="FF8BD5"/>
          </a:solidFill>
          <a:ln w="6">
            <a:solidFill>
              <a:srgbClr val="172A88"/>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b="1"/>
          </a:p>
        </p:txBody>
      </p:sp>
      <p:sp>
        <p:nvSpPr>
          <p:cNvPr id="48" name="Rectangle 981"/>
          <p:cNvSpPr>
            <a:spLocks noChangeArrowheads="1"/>
          </p:cNvSpPr>
          <p:nvPr/>
        </p:nvSpPr>
        <p:spPr bwMode="auto">
          <a:xfrm>
            <a:off x="7456993" y="4332262"/>
            <a:ext cx="35907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Prions</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9" name="Rectangle 982"/>
          <p:cNvSpPr>
            <a:spLocks noChangeArrowheads="1"/>
          </p:cNvSpPr>
          <p:nvPr/>
        </p:nvSpPr>
        <p:spPr bwMode="auto">
          <a:xfrm>
            <a:off x="7268081" y="4718025"/>
            <a:ext cx="7181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composed of</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0" name="Rectangle 983"/>
          <p:cNvSpPr>
            <a:spLocks noChangeArrowheads="1"/>
          </p:cNvSpPr>
          <p:nvPr/>
        </p:nvSpPr>
        <p:spPr bwMode="auto">
          <a:xfrm>
            <a:off x="6414006" y="4718025"/>
            <a:ext cx="7181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composed of</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1" name="Rectangle 984"/>
          <p:cNvSpPr>
            <a:spLocks noChangeArrowheads="1"/>
          </p:cNvSpPr>
          <p:nvPr/>
        </p:nvSpPr>
        <p:spPr bwMode="auto">
          <a:xfrm>
            <a:off x="5556756" y="4718025"/>
            <a:ext cx="7181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composed of</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2" name="Rectangle 985"/>
          <p:cNvSpPr>
            <a:spLocks noChangeArrowheads="1"/>
          </p:cNvSpPr>
          <p:nvPr/>
        </p:nvSpPr>
        <p:spPr bwMode="auto">
          <a:xfrm>
            <a:off x="4702681" y="4718025"/>
            <a:ext cx="7181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composed of</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3" name="Rectangle 986"/>
          <p:cNvSpPr>
            <a:spLocks noChangeArrowheads="1"/>
          </p:cNvSpPr>
          <p:nvPr/>
        </p:nvSpPr>
        <p:spPr bwMode="auto">
          <a:xfrm>
            <a:off x="7282368" y="5092675"/>
            <a:ext cx="692150" cy="300038"/>
          </a:xfrm>
          <a:prstGeom prst="rect">
            <a:avLst/>
          </a:prstGeom>
          <a:solidFill>
            <a:srgbClr val="EB9BA9"/>
          </a:solidFill>
          <a:ln w="6">
            <a:solidFill>
              <a:srgbClr val="601986"/>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b="1"/>
          </a:p>
        </p:txBody>
      </p:sp>
      <p:sp>
        <p:nvSpPr>
          <p:cNvPr id="54" name="Rectangle 987"/>
          <p:cNvSpPr>
            <a:spLocks noChangeArrowheads="1"/>
          </p:cNvSpPr>
          <p:nvPr/>
        </p:nvSpPr>
        <p:spPr bwMode="auto">
          <a:xfrm>
            <a:off x="7444293" y="5173637"/>
            <a:ext cx="3975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601986"/>
                </a:solidFill>
                <a:effectLst/>
                <a:latin typeface="Arial" pitchFamily="34" charset="0"/>
                <a:ea typeface="宋体" pitchFamily="2" charset="-122"/>
                <a:cs typeface="宋体" pitchFamily="2" charset="-122"/>
              </a:rPr>
              <a:t>Protein</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5" name="Rectangle 988"/>
          <p:cNvSpPr>
            <a:spLocks noChangeArrowheads="1"/>
          </p:cNvSpPr>
          <p:nvPr/>
        </p:nvSpPr>
        <p:spPr bwMode="auto">
          <a:xfrm>
            <a:off x="6425118" y="5092675"/>
            <a:ext cx="692150" cy="300038"/>
          </a:xfrm>
          <a:prstGeom prst="rect">
            <a:avLst/>
          </a:prstGeom>
          <a:solidFill>
            <a:srgbClr val="EB9BA9"/>
          </a:solidFill>
          <a:ln w="6">
            <a:solidFill>
              <a:srgbClr val="601986"/>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b="1"/>
          </a:p>
        </p:txBody>
      </p:sp>
      <p:sp>
        <p:nvSpPr>
          <p:cNvPr id="56" name="Rectangle 989"/>
          <p:cNvSpPr>
            <a:spLocks noChangeArrowheads="1"/>
          </p:cNvSpPr>
          <p:nvPr/>
        </p:nvSpPr>
        <p:spPr bwMode="auto">
          <a:xfrm>
            <a:off x="6447343" y="5124425"/>
            <a:ext cx="67326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601986"/>
                </a:solidFill>
                <a:effectLst/>
                <a:latin typeface="Arial" pitchFamily="34" charset="0"/>
                <a:ea typeface="宋体" pitchFamily="2" charset="-122"/>
                <a:cs typeface="宋体" pitchFamily="2" charset="-122"/>
              </a:rPr>
              <a:t>Nucleic acid</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7" name="Rectangle 990"/>
          <p:cNvSpPr>
            <a:spLocks noChangeArrowheads="1"/>
          </p:cNvSpPr>
          <p:nvPr/>
        </p:nvSpPr>
        <p:spPr bwMode="auto">
          <a:xfrm>
            <a:off x="6447343" y="5243487"/>
            <a:ext cx="545021"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dirty="0" smtClean="0">
                <a:ln>
                  <a:noFill/>
                </a:ln>
                <a:solidFill>
                  <a:srgbClr val="601986"/>
                </a:solidFill>
                <a:effectLst/>
                <a:latin typeface="Arial" pitchFamily="34" charset="0"/>
                <a:ea typeface="宋体" pitchFamily="2" charset="-122"/>
                <a:cs typeface="宋体" pitchFamily="2" charset="-122"/>
              </a:rPr>
              <a:t>  often RN</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8" name="Rectangle 991"/>
          <p:cNvSpPr>
            <a:spLocks noChangeArrowheads="1"/>
          </p:cNvSpPr>
          <p:nvPr/>
        </p:nvSpPr>
        <p:spPr bwMode="auto">
          <a:xfrm>
            <a:off x="6977568" y="5243487"/>
            <a:ext cx="833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601986"/>
                </a:solidFill>
                <a:effectLst/>
                <a:latin typeface="Arial" pitchFamily="34" charset="0"/>
                <a:ea typeface="宋体" pitchFamily="2" charset="-122"/>
                <a:cs typeface="宋体" pitchFamily="2" charset="-122"/>
              </a:rPr>
              <a:t>A</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59" name="Rectangle 992"/>
          <p:cNvSpPr>
            <a:spLocks noChangeArrowheads="1"/>
          </p:cNvSpPr>
          <p:nvPr/>
        </p:nvSpPr>
        <p:spPr bwMode="auto">
          <a:xfrm>
            <a:off x="4716968" y="5092675"/>
            <a:ext cx="692150" cy="300038"/>
          </a:xfrm>
          <a:prstGeom prst="rect">
            <a:avLst/>
          </a:prstGeom>
          <a:solidFill>
            <a:srgbClr val="EB9BA9"/>
          </a:solidFill>
          <a:ln w="6">
            <a:solidFill>
              <a:srgbClr val="601986"/>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b="1"/>
          </a:p>
        </p:txBody>
      </p:sp>
      <p:sp>
        <p:nvSpPr>
          <p:cNvPr id="60" name="Rectangle 993"/>
          <p:cNvSpPr>
            <a:spLocks noChangeArrowheads="1"/>
          </p:cNvSpPr>
          <p:nvPr/>
        </p:nvSpPr>
        <p:spPr bwMode="auto">
          <a:xfrm>
            <a:off x="4770943" y="5124425"/>
            <a:ext cx="6347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601986"/>
                </a:solidFill>
                <a:effectLst/>
                <a:latin typeface="Arial" pitchFamily="34" charset="0"/>
                <a:ea typeface="宋体" pitchFamily="2" charset="-122"/>
                <a:cs typeface="宋体" pitchFamily="2" charset="-122"/>
              </a:rPr>
              <a:t>Protein and</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1" name="Rectangle 994"/>
          <p:cNvSpPr>
            <a:spLocks noChangeArrowheads="1"/>
          </p:cNvSpPr>
          <p:nvPr/>
        </p:nvSpPr>
        <p:spPr bwMode="auto">
          <a:xfrm>
            <a:off x="4770943" y="5243487"/>
            <a:ext cx="66043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601986"/>
                </a:solidFill>
                <a:effectLst/>
                <a:latin typeface="Arial" pitchFamily="34" charset="0"/>
                <a:ea typeface="宋体" pitchFamily="2" charset="-122"/>
                <a:cs typeface="宋体" pitchFamily="2" charset="-122"/>
              </a:rPr>
              <a:t>nucleic acid</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2" name="Rectangle 995"/>
          <p:cNvSpPr>
            <a:spLocks noChangeArrowheads="1"/>
          </p:cNvSpPr>
          <p:nvPr/>
        </p:nvSpPr>
        <p:spPr bwMode="auto">
          <a:xfrm>
            <a:off x="5571043" y="5092675"/>
            <a:ext cx="692150" cy="300038"/>
          </a:xfrm>
          <a:prstGeom prst="rect">
            <a:avLst/>
          </a:prstGeom>
          <a:solidFill>
            <a:srgbClr val="EB9BA9"/>
          </a:solidFill>
          <a:ln w="6">
            <a:solidFill>
              <a:srgbClr val="601986"/>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b="1"/>
          </a:p>
        </p:txBody>
      </p:sp>
      <p:sp>
        <p:nvSpPr>
          <p:cNvPr id="63" name="Rectangle 996"/>
          <p:cNvSpPr>
            <a:spLocks noChangeArrowheads="1"/>
          </p:cNvSpPr>
          <p:nvPr/>
        </p:nvSpPr>
        <p:spPr bwMode="auto">
          <a:xfrm>
            <a:off x="5777418" y="5183162"/>
            <a:ext cx="1667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601986"/>
                </a:solidFill>
                <a:effectLst/>
                <a:latin typeface="Arial" pitchFamily="34" charset="0"/>
                <a:ea typeface="宋体" pitchFamily="2" charset="-122"/>
                <a:cs typeface="宋体" pitchFamily="2" charset="-122"/>
              </a:rPr>
              <a:t>RN</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4" name="Rectangle 997"/>
          <p:cNvSpPr>
            <a:spLocks noChangeArrowheads="1"/>
          </p:cNvSpPr>
          <p:nvPr/>
        </p:nvSpPr>
        <p:spPr bwMode="auto">
          <a:xfrm>
            <a:off x="5947281" y="5183162"/>
            <a:ext cx="83356"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601986"/>
                </a:solidFill>
                <a:effectLst/>
                <a:latin typeface="Arial" pitchFamily="34" charset="0"/>
                <a:ea typeface="宋体" pitchFamily="2" charset="-122"/>
                <a:cs typeface="宋体" pitchFamily="2" charset="-122"/>
              </a:rPr>
              <a:t>A</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65" name="Rectangle 998"/>
          <p:cNvSpPr>
            <a:spLocks noChangeArrowheads="1"/>
          </p:cNvSpPr>
          <p:nvPr/>
        </p:nvSpPr>
        <p:spPr bwMode="auto">
          <a:xfrm>
            <a:off x="6067931" y="3346425"/>
            <a:ext cx="530225" cy="455612"/>
          </a:xfrm>
          <a:prstGeom prst="rect">
            <a:avLst/>
          </a:prstGeom>
          <a:solidFill>
            <a:srgbClr val="FF738C"/>
          </a:solidFill>
          <a:ln w="6">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6" name="Rectangle 999"/>
          <p:cNvSpPr>
            <a:spLocks noChangeArrowheads="1"/>
          </p:cNvSpPr>
          <p:nvPr/>
        </p:nvSpPr>
        <p:spPr bwMode="auto">
          <a:xfrm>
            <a:off x="6090156" y="3471242"/>
            <a:ext cx="53860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0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Acellular</a:t>
            </a:r>
            <a:endParaRPr kumimoji="0" lang="zh-CN" altLang="zh-CN" sz="1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67" name="Rectangle 1000"/>
          <p:cNvSpPr>
            <a:spLocks noChangeArrowheads="1"/>
          </p:cNvSpPr>
          <p:nvPr/>
        </p:nvSpPr>
        <p:spPr bwMode="auto">
          <a:xfrm>
            <a:off x="2378581" y="3346425"/>
            <a:ext cx="528638" cy="455612"/>
          </a:xfrm>
          <a:prstGeom prst="rect">
            <a:avLst/>
          </a:prstGeom>
          <a:solidFill>
            <a:srgbClr val="23BE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400"/>
          </a:p>
        </p:txBody>
      </p:sp>
      <p:sp>
        <p:nvSpPr>
          <p:cNvPr id="68" name="Rectangle 1001"/>
          <p:cNvSpPr>
            <a:spLocks noChangeArrowheads="1"/>
          </p:cNvSpPr>
          <p:nvPr/>
        </p:nvSpPr>
        <p:spPr bwMode="auto">
          <a:xfrm>
            <a:off x="2388550" y="3475747"/>
            <a:ext cx="56425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Cellular</a:t>
            </a:r>
            <a:endParaRPr kumimoji="0" lang="zh-CN" altLang="zh-CN"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69" name="Rectangle 1002"/>
          <p:cNvSpPr>
            <a:spLocks noChangeArrowheads="1"/>
          </p:cNvSpPr>
          <p:nvPr/>
        </p:nvSpPr>
        <p:spPr bwMode="auto">
          <a:xfrm>
            <a:off x="4150355" y="1772816"/>
            <a:ext cx="5658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1" i="0" u="none" strike="noStrike" cap="none" normalizeH="0" baseline="0" dirty="0" smtClean="0">
                <a:ln>
                  <a:noFill/>
                </a:ln>
                <a:solidFill>
                  <a:srgbClr val="172A88"/>
                </a:solidFill>
                <a:effectLst/>
                <a:latin typeface="Arial" pitchFamily="34" charset="0"/>
                <a:ea typeface="宋体" pitchFamily="2" charset="-122"/>
                <a:cs typeface="宋体" pitchFamily="2" charset="-122"/>
              </a:rPr>
              <a:t>can be</a:t>
            </a:r>
            <a:endParaRPr kumimoji="0" lang="zh-CN" altLang="zh-CN" sz="24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0" name="Freeform 1003"/>
          <p:cNvSpPr>
            <a:spLocks/>
          </p:cNvSpPr>
          <p:nvPr/>
        </p:nvSpPr>
        <p:spPr bwMode="auto">
          <a:xfrm>
            <a:off x="2591306" y="2205012"/>
            <a:ext cx="3792538" cy="1127125"/>
          </a:xfrm>
          <a:custGeom>
            <a:avLst/>
            <a:gdLst>
              <a:gd name="T0" fmla="*/ 2361 w 2389"/>
              <a:gd name="T1" fmla="*/ 664 h 710"/>
              <a:gd name="T2" fmla="*/ 2361 w 2389"/>
              <a:gd name="T3" fmla="*/ 0 h 710"/>
              <a:gd name="T4" fmla="*/ 28 w 2389"/>
              <a:gd name="T5" fmla="*/ 0 h 710"/>
              <a:gd name="T6" fmla="*/ 28 w 2389"/>
              <a:gd name="T7" fmla="*/ 664 h 710"/>
              <a:gd name="T8" fmla="*/ 0 w 2389"/>
              <a:gd name="T9" fmla="*/ 664 h 710"/>
              <a:gd name="T10" fmla="*/ 33 w 2389"/>
              <a:gd name="T11" fmla="*/ 710 h 710"/>
              <a:gd name="T12" fmla="*/ 64 w 2389"/>
              <a:gd name="T13" fmla="*/ 664 h 710"/>
              <a:gd name="T14" fmla="*/ 36 w 2389"/>
              <a:gd name="T15" fmla="*/ 664 h 710"/>
              <a:gd name="T16" fmla="*/ 36 w 2389"/>
              <a:gd name="T17" fmla="*/ 8 h 710"/>
              <a:gd name="T18" fmla="*/ 2353 w 2389"/>
              <a:gd name="T19" fmla="*/ 8 h 710"/>
              <a:gd name="T20" fmla="*/ 2353 w 2389"/>
              <a:gd name="T21" fmla="*/ 664 h 710"/>
              <a:gd name="T22" fmla="*/ 2325 w 2389"/>
              <a:gd name="T23" fmla="*/ 664 h 710"/>
              <a:gd name="T24" fmla="*/ 2358 w 2389"/>
              <a:gd name="T25" fmla="*/ 710 h 710"/>
              <a:gd name="T26" fmla="*/ 2389 w 2389"/>
              <a:gd name="T27" fmla="*/ 664 h 710"/>
              <a:gd name="T28" fmla="*/ 2361 w 2389"/>
              <a:gd name="T29" fmla="*/ 664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9" h="710">
                <a:moveTo>
                  <a:pt x="2361" y="664"/>
                </a:moveTo>
                <a:lnTo>
                  <a:pt x="2361" y="0"/>
                </a:lnTo>
                <a:lnTo>
                  <a:pt x="28" y="0"/>
                </a:lnTo>
                <a:lnTo>
                  <a:pt x="28" y="664"/>
                </a:lnTo>
                <a:lnTo>
                  <a:pt x="0" y="664"/>
                </a:lnTo>
                <a:lnTo>
                  <a:pt x="33" y="710"/>
                </a:lnTo>
                <a:lnTo>
                  <a:pt x="64" y="664"/>
                </a:lnTo>
                <a:lnTo>
                  <a:pt x="36" y="664"/>
                </a:lnTo>
                <a:lnTo>
                  <a:pt x="36" y="8"/>
                </a:lnTo>
                <a:lnTo>
                  <a:pt x="2353" y="8"/>
                </a:lnTo>
                <a:lnTo>
                  <a:pt x="2353" y="664"/>
                </a:lnTo>
                <a:lnTo>
                  <a:pt x="2325" y="664"/>
                </a:lnTo>
                <a:lnTo>
                  <a:pt x="2358" y="710"/>
                </a:lnTo>
                <a:lnTo>
                  <a:pt x="2389" y="664"/>
                </a:lnTo>
                <a:lnTo>
                  <a:pt x="2361" y="664"/>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Rectangle 1004"/>
          <p:cNvSpPr>
            <a:spLocks noChangeArrowheads="1"/>
          </p:cNvSpPr>
          <p:nvPr/>
        </p:nvSpPr>
        <p:spPr bwMode="auto">
          <a:xfrm>
            <a:off x="4439156" y="1619225"/>
            <a:ext cx="11113" cy="196850"/>
          </a:xfrm>
          <a:prstGeom prst="rect">
            <a:avLst/>
          </a:prstGeom>
          <a:solidFill>
            <a:srgbClr val="171C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400" b="1"/>
          </a:p>
        </p:txBody>
      </p:sp>
      <p:sp>
        <p:nvSpPr>
          <p:cNvPr id="72" name="Rectangle 1005"/>
          <p:cNvSpPr>
            <a:spLocks noChangeArrowheads="1"/>
          </p:cNvSpPr>
          <p:nvPr/>
        </p:nvSpPr>
        <p:spPr bwMode="auto">
          <a:xfrm>
            <a:off x="4439156" y="2014512"/>
            <a:ext cx="11113" cy="196850"/>
          </a:xfrm>
          <a:prstGeom prst="rect">
            <a:avLst/>
          </a:prstGeom>
          <a:solidFill>
            <a:srgbClr val="171C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1007"/>
          <p:cNvSpPr>
            <a:spLocks/>
          </p:cNvSpPr>
          <p:nvPr/>
        </p:nvSpPr>
        <p:spPr bwMode="auto">
          <a:xfrm>
            <a:off x="1240343" y="3867125"/>
            <a:ext cx="2655888" cy="417513"/>
          </a:xfrm>
          <a:custGeom>
            <a:avLst/>
            <a:gdLst>
              <a:gd name="T0" fmla="*/ 1646 w 1673"/>
              <a:gd name="T1" fmla="*/ 217 h 263"/>
              <a:gd name="T2" fmla="*/ 1646 w 1673"/>
              <a:gd name="T3" fmla="*/ 96 h 263"/>
              <a:gd name="T4" fmla="*/ 887 w 1673"/>
              <a:gd name="T5" fmla="*/ 96 h 263"/>
              <a:gd name="T6" fmla="*/ 887 w 1673"/>
              <a:gd name="T7" fmla="*/ 0 h 263"/>
              <a:gd name="T8" fmla="*/ 879 w 1673"/>
              <a:gd name="T9" fmla="*/ 0 h 263"/>
              <a:gd name="T10" fmla="*/ 879 w 1673"/>
              <a:gd name="T11" fmla="*/ 96 h 263"/>
              <a:gd name="T12" fmla="*/ 28 w 1673"/>
              <a:gd name="T13" fmla="*/ 96 h 263"/>
              <a:gd name="T14" fmla="*/ 28 w 1673"/>
              <a:gd name="T15" fmla="*/ 217 h 263"/>
              <a:gd name="T16" fmla="*/ 0 w 1673"/>
              <a:gd name="T17" fmla="*/ 217 h 263"/>
              <a:gd name="T18" fmla="*/ 33 w 1673"/>
              <a:gd name="T19" fmla="*/ 263 h 263"/>
              <a:gd name="T20" fmla="*/ 64 w 1673"/>
              <a:gd name="T21" fmla="*/ 217 h 263"/>
              <a:gd name="T22" fmla="*/ 36 w 1673"/>
              <a:gd name="T23" fmla="*/ 217 h 263"/>
              <a:gd name="T24" fmla="*/ 36 w 1673"/>
              <a:gd name="T25" fmla="*/ 104 h 263"/>
              <a:gd name="T26" fmla="*/ 605 w 1673"/>
              <a:gd name="T27" fmla="*/ 104 h 263"/>
              <a:gd name="T28" fmla="*/ 605 w 1673"/>
              <a:gd name="T29" fmla="*/ 217 h 263"/>
              <a:gd name="T30" fmla="*/ 577 w 1673"/>
              <a:gd name="T31" fmla="*/ 217 h 263"/>
              <a:gd name="T32" fmla="*/ 608 w 1673"/>
              <a:gd name="T33" fmla="*/ 263 h 263"/>
              <a:gd name="T34" fmla="*/ 641 w 1673"/>
              <a:gd name="T35" fmla="*/ 217 h 263"/>
              <a:gd name="T36" fmla="*/ 613 w 1673"/>
              <a:gd name="T37" fmla="*/ 217 h 263"/>
              <a:gd name="T38" fmla="*/ 613 w 1673"/>
              <a:gd name="T39" fmla="*/ 104 h 263"/>
              <a:gd name="T40" fmla="*/ 1143 w 1673"/>
              <a:gd name="T41" fmla="*/ 104 h 263"/>
              <a:gd name="T42" fmla="*/ 1143 w 1673"/>
              <a:gd name="T43" fmla="*/ 217 h 263"/>
              <a:gd name="T44" fmla="*/ 1114 w 1673"/>
              <a:gd name="T45" fmla="*/ 217 h 263"/>
              <a:gd name="T46" fmla="*/ 1146 w 1673"/>
              <a:gd name="T47" fmla="*/ 263 h 263"/>
              <a:gd name="T48" fmla="*/ 1179 w 1673"/>
              <a:gd name="T49" fmla="*/ 217 h 263"/>
              <a:gd name="T50" fmla="*/ 1151 w 1673"/>
              <a:gd name="T51" fmla="*/ 217 h 263"/>
              <a:gd name="T52" fmla="*/ 1151 w 1673"/>
              <a:gd name="T53" fmla="*/ 104 h 263"/>
              <a:gd name="T54" fmla="*/ 1638 w 1673"/>
              <a:gd name="T55" fmla="*/ 104 h 263"/>
              <a:gd name="T56" fmla="*/ 1638 w 1673"/>
              <a:gd name="T57" fmla="*/ 217 h 263"/>
              <a:gd name="T58" fmla="*/ 1610 w 1673"/>
              <a:gd name="T59" fmla="*/ 217 h 263"/>
              <a:gd name="T60" fmla="*/ 1641 w 1673"/>
              <a:gd name="T61" fmla="*/ 263 h 263"/>
              <a:gd name="T62" fmla="*/ 1673 w 1673"/>
              <a:gd name="T63" fmla="*/ 217 h 263"/>
              <a:gd name="T64" fmla="*/ 1646 w 1673"/>
              <a:gd name="T65" fmla="*/ 21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3" h="263">
                <a:moveTo>
                  <a:pt x="1646" y="217"/>
                </a:moveTo>
                <a:lnTo>
                  <a:pt x="1646" y="96"/>
                </a:lnTo>
                <a:lnTo>
                  <a:pt x="887" y="96"/>
                </a:lnTo>
                <a:lnTo>
                  <a:pt x="887" y="0"/>
                </a:lnTo>
                <a:lnTo>
                  <a:pt x="879" y="0"/>
                </a:lnTo>
                <a:lnTo>
                  <a:pt x="879" y="96"/>
                </a:lnTo>
                <a:lnTo>
                  <a:pt x="28" y="96"/>
                </a:lnTo>
                <a:lnTo>
                  <a:pt x="28" y="217"/>
                </a:lnTo>
                <a:lnTo>
                  <a:pt x="0" y="217"/>
                </a:lnTo>
                <a:lnTo>
                  <a:pt x="33" y="263"/>
                </a:lnTo>
                <a:lnTo>
                  <a:pt x="64" y="217"/>
                </a:lnTo>
                <a:lnTo>
                  <a:pt x="36" y="217"/>
                </a:lnTo>
                <a:lnTo>
                  <a:pt x="36" y="104"/>
                </a:lnTo>
                <a:lnTo>
                  <a:pt x="605" y="104"/>
                </a:lnTo>
                <a:lnTo>
                  <a:pt x="605" y="217"/>
                </a:lnTo>
                <a:lnTo>
                  <a:pt x="577" y="217"/>
                </a:lnTo>
                <a:lnTo>
                  <a:pt x="608" y="263"/>
                </a:lnTo>
                <a:lnTo>
                  <a:pt x="641" y="217"/>
                </a:lnTo>
                <a:lnTo>
                  <a:pt x="613" y="217"/>
                </a:lnTo>
                <a:lnTo>
                  <a:pt x="613" y="104"/>
                </a:lnTo>
                <a:lnTo>
                  <a:pt x="1143" y="104"/>
                </a:lnTo>
                <a:lnTo>
                  <a:pt x="1143" y="217"/>
                </a:lnTo>
                <a:lnTo>
                  <a:pt x="1114" y="217"/>
                </a:lnTo>
                <a:lnTo>
                  <a:pt x="1146" y="263"/>
                </a:lnTo>
                <a:lnTo>
                  <a:pt x="1179" y="217"/>
                </a:lnTo>
                <a:lnTo>
                  <a:pt x="1151" y="217"/>
                </a:lnTo>
                <a:lnTo>
                  <a:pt x="1151" y="104"/>
                </a:lnTo>
                <a:lnTo>
                  <a:pt x="1638" y="104"/>
                </a:lnTo>
                <a:lnTo>
                  <a:pt x="1638" y="217"/>
                </a:lnTo>
                <a:lnTo>
                  <a:pt x="1610" y="217"/>
                </a:lnTo>
                <a:lnTo>
                  <a:pt x="1641" y="263"/>
                </a:lnTo>
                <a:lnTo>
                  <a:pt x="1673" y="217"/>
                </a:lnTo>
                <a:lnTo>
                  <a:pt x="1646" y="217"/>
                </a:lnTo>
                <a:close/>
              </a:path>
            </a:pathLst>
          </a:custGeom>
          <a:solidFill>
            <a:srgbClr val="172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Rectangle 1008"/>
          <p:cNvSpPr>
            <a:spLocks noChangeArrowheads="1"/>
          </p:cNvSpPr>
          <p:nvPr/>
        </p:nvSpPr>
        <p:spPr bwMode="auto">
          <a:xfrm>
            <a:off x="2964368" y="4718025"/>
            <a:ext cx="19877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e.g.</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6" name="Rectangle 1009"/>
          <p:cNvSpPr>
            <a:spLocks noChangeArrowheads="1"/>
          </p:cNvSpPr>
          <p:nvPr/>
        </p:nvSpPr>
        <p:spPr bwMode="auto">
          <a:xfrm>
            <a:off x="2119818" y="4718025"/>
            <a:ext cx="19877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e.g.</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7" name="Rectangle 1010"/>
          <p:cNvSpPr>
            <a:spLocks noChangeArrowheads="1"/>
          </p:cNvSpPr>
          <p:nvPr/>
        </p:nvSpPr>
        <p:spPr bwMode="auto">
          <a:xfrm>
            <a:off x="1203831" y="4718025"/>
            <a:ext cx="19877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900" b="1" i="0" u="none" strike="noStrike" cap="none" normalizeH="0" baseline="0" smtClean="0">
                <a:ln>
                  <a:noFill/>
                </a:ln>
                <a:solidFill>
                  <a:srgbClr val="172A88"/>
                </a:solidFill>
                <a:effectLst/>
                <a:latin typeface="Arial" pitchFamily="34" charset="0"/>
                <a:ea typeface="宋体" pitchFamily="2" charset="-122"/>
                <a:cs typeface="宋体" pitchFamily="2" charset="-122"/>
              </a:rPr>
              <a:t>e.g.</a:t>
            </a:r>
            <a:endParaRPr kumimoji="0" lang="zh-CN" altLang="zh-CN" sz="1800" b="1"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78" name="Rectangle 1011"/>
          <p:cNvSpPr>
            <a:spLocks noChangeArrowheads="1"/>
          </p:cNvSpPr>
          <p:nvPr/>
        </p:nvSpPr>
        <p:spPr bwMode="auto">
          <a:xfrm>
            <a:off x="3840668" y="4575150"/>
            <a:ext cx="12700" cy="177800"/>
          </a:xfrm>
          <a:prstGeom prst="rect">
            <a:avLst/>
          </a:prstGeom>
          <a:solidFill>
            <a:srgbClr val="171C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79" name="Rectangle 1012"/>
          <p:cNvSpPr>
            <a:spLocks noChangeArrowheads="1"/>
          </p:cNvSpPr>
          <p:nvPr/>
        </p:nvSpPr>
        <p:spPr bwMode="auto">
          <a:xfrm>
            <a:off x="3045331" y="4575150"/>
            <a:ext cx="12700" cy="177800"/>
          </a:xfrm>
          <a:prstGeom prst="rect">
            <a:avLst/>
          </a:prstGeom>
          <a:solidFill>
            <a:srgbClr val="171C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80" name="Rectangle 1013"/>
          <p:cNvSpPr>
            <a:spLocks noChangeArrowheads="1"/>
          </p:cNvSpPr>
          <p:nvPr/>
        </p:nvSpPr>
        <p:spPr bwMode="auto">
          <a:xfrm>
            <a:off x="2200781" y="4575150"/>
            <a:ext cx="12700" cy="177800"/>
          </a:xfrm>
          <a:prstGeom prst="rect">
            <a:avLst/>
          </a:prstGeom>
          <a:solidFill>
            <a:srgbClr val="171C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81" name="Rectangle 1014"/>
          <p:cNvSpPr>
            <a:spLocks noChangeArrowheads="1"/>
          </p:cNvSpPr>
          <p:nvPr/>
        </p:nvSpPr>
        <p:spPr bwMode="auto">
          <a:xfrm>
            <a:off x="1284793" y="4575150"/>
            <a:ext cx="12700" cy="177800"/>
          </a:xfrm>
          <a:prstGeom prst="rect">
            <a:avLst/>
          </a:prstGeom>
          <a:solidFill>
            <a:srgbClr val="171C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82" name="Freeform 1015"/>
          <p:cNvSpPr>
            <a:spLocks/>
          </p:cNvSpPr>
          <p:nvPr/>
        </p:nvSpPr>
        <p:spPr bwMode="auto">
          <a:xfrm>
            <a:off x="3796218" y="4895825"/>
            <a:ext cx="100013" cy="250825"/>
          </a:xfrm>
          <a:custGeom>
            <a:avLst/>
            <a:gdLst>
              <a:gd name="T0" fmla="*/ 36 w 63"/>
              <a:gd name="T1" fmla="*/ 112 h 158"/>
              <a:gd name="T2" fmla="*/ 36 w 63"/>
              <a:gd name="T3" fmla="*/ 0 h 158"/>
              <a:gd name="T4" fmla="*/ 28 w 63"/>
              <a:gd name="T5" fmla="*/ 0 h 158"/>
              <a:gd name="T6" fmla="*/ 28 w 63"/>
              <a:gd name="T7" fmla="*/ 112 h 158"/>
              <a:gd name="T8" fmla="*/ 0 w 63"/>
              <a:gd name="T9" fmla="*/ 112 h 158"/>
              <a:gd name="T10" fmla="*/ 31 w 63"/>
              <a:gd name="T11" fmla="*/ 158 h 158"/>
              <a:gd name="T12" fmla="*/ 63 w 63"/>
              <a:gd name="T13" fmla="*/ 112 h 158"/>
              <a:gd name="T14" fmla="*/ 36 w 63"/>
              <a:gd name="T15" fmla="*/ 11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58">
                <a:moveTo>
                  <a:pt x="36" y="112"/>
                </a:moveTo>
                <a:lnTo>
                  <a:pt x="36" y="0"/>
                </a:lnTo>
                <a:lnTo>
                  <a:pt x="28" y="0"/>
                </a:lnTo>
                <a:lnTo>
                  <a:pt x="28" y="112"/>
                </a:lnTo>
                <a:lnTo>
                  <a:pt x="0" y="112"/>
                </a:lnTo>
                <a:lnTo>
                  <a:pt x="31" y="158"/>
                </a:lnTo>
                <a:lnTo>
                  <a:pt x="63" y="112"/>
                </a:lnTo>
                <a:lnTo>
                  <a:pt x="36" y="112"/>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83" name="Freeform 1016"/>
          <p:cNvSpPr>
            <a:spLocks/>
          </p:cNvSpPr>
          <p:nvPr/>
        </p:nvSpPr>
        <p:spPr bwMode="auto">
          <a:xfrm>
            <a:off x="3000881" y="4895825"/>
            <a:ext cx="100013" cy="250825"/>
          </a:xfrm>
          <a:custGeom>
            <a:avLst/>
            <a:gdLst>
              <a:gd name="T0" fmla="*/ 36 w 63"/>
              <a:gd name="T1" fmla="*/ 0 h 158"/>
              <a:gd name="T2" fmla="*/ 28 w 63"/>
              <a:gd name="T3" fmla="*/ 0 h 158"/>
              <a:gd name="T4" fmla="*/ 28 w 63"/>
              <a:gd name="T5" fmla="*/ 112 h 158"/>
              <a:gd name="T6" fmla="*/ 0 w 63"/>
              <a:gd name="T7" fmla="*/ 112 h 158"/>
              <a:gd name="T8" fmla="*/ 32 w 63"/>
              <a:gd name="T9" fmla="*/ 158 h 158"/>
              <a:gd name="T10" fmla="*/ 63 w 63"/>
              <a:gd name="T11" fmla="*/ 112 h 158"/>
              <a:gd name="T12" fmla="*/ 36 w 63"/>
              <a:gd name="T13" fmla="*/ 112 h 158"/>
              <a:gd name="T14" fmla="*/ 36 w 63"/>
              <a:gd name="T15" fmla="*/ 0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58">
                <a:moveTo>
                  <a:pt x="36" y="0"/>
                </a:moveTo>
                <a:lnTo>
                  <a:pt x="28" y="0"/>
                </a:lnTo>
                <a:lnTo>
                  <a:pt x="28" y="112"/>
                </a:lnTo>
                <a:lnTo>
                  <a:pt x="0" y="112"/>
                </a:lnTo>
                <a:lnTo>
                  <a:pt x="32" y="158"/>
                </a:lnTo>
                <a:lnTo>
                  <a:pt x="63" y="112"/>
                </a:lnTo>
                <a:lnTo>
                  <a:pt x="36" y="112"/>
                </a:lnTo>
                <a:lnTo>
                  <a:pt x="36" y="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84" name="Freeform 1017"/>
          <p:cNvSpPr>
            <a:spLocks/>
          </p:cNvSpPr>
          <p:nvPr/>
        </p:nvSpPr>
        <p:spPr bwMode="auto">
          <a:xfrm>
            <a:off x="2156331" y="4895825"/>
            <a:ext cx="103188" cy="250825"/>
          </a:xfrm>
          <a:custGeom>
            <a:avLst/>
            <a:gdLst>
              <a:gd name="T0" fmla="*/ 36 w 65"/>
              <a:gd name="T1" fmla="*/ 0 h 158"/>
              <a:gd name="T2" fmla="*/ 28 w 65"/>
              <a:gd name="T3" fmla="*/ 0 h 158"/>
              <a:gd name="T4" fmla="*/ 28 w 65"/>
              <a:gd name="T5" fmla="*/ 112 h 158"/>
              <a:gd name="T6" fmla="*/ 0 w 65"/>
              <a:gd name="T7" fmla="*/ 112 h 158"/>
              <a:gd name="T8" fmla="*/ 32 w 65"/>
              <a:gd name="T9" fmla="*/ 158 h 158"/>
              <a:gd name="T10" fmla="*/ 65 w 65"/>
              <a:gd name="T11" fmla="*/ 112 h 158"/>
              <a:gd name="T12" fmla="*/ 36 w 65"/>
              <a:gd name="T13" fmla="*/ 112 h 158"/>
              <a:gd name="T14" fmla="*/ 36 w 65"/>
              <a:gd name="T15" fmla="*/ 0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58">
                <a:moveTo>
                  <a:pt x="36" y="0"/>
                </a:moveTo>
                <a:lnTo>
                  <a:pt x="28" y="0"/>
                </a:lnTo>
                <a:lnTo>
                  <a:pt x="28" y="112"/>
                </a:lnTo>
                <a:lnTo>
                  <a:pt x="0" y="112"/>
                </a:lnTo>
                <a:lnTo>
                  <a:pt x="32" y="158"/>
                </a:lnTo>
                <a:lnTo>
                  <a:pt x="65" y="112"/>
                </a:lnTo>
                <a:lnTo>
                  <a:pt x="36" y="112"/>
                </a:lnTo>
                <a:lnTo>
                  <a:pt x="36" y="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85" name="Freeform 1018"/>
          <p:cNvSpPr>
            <a:spLocks/>
          </p:cNvSpPr>
          <p:nvPr/>
        </p:nvSpPr>
        <p:spPr bwMode="auto">
          <a:xfrm>
            <a:off x="1240343" y="4895825"/>
            <a:ext cx="101600" cy="250825"/>
          </a:xfrm>
          <a:custGeom>
            <a:avLst/>
            <a:gdLst>
              <a:gd name="T0" fmla="*/ 36 w 64"/>
              <a:gd name="T1" fmla="*/ 0 h 158"/>
              <a:gd name="T2" fmla="*/ 28 w 64"/>
              <a:gd name="T3" fmla="*/ 0 h 158"/>
              <a:gd name="T4" fmla="*/ 28 w 64"/>
              <a:gd name="T5" fmla="*/ 112 h 158"/>
              <a:gd name="T6" fmla="*/ 0 w 64"/>
              <a:gd name="T7" fmla="*/ 112 h 158"/>
              <a:gd name="T8" fmla="*/ 33 w 64"/>
              <a:gd name="T9" fmla="*/ 158 h 158"/>
              <a:gd name="T10" fmla="*/ 64 w 64"/>
              <a:gd name="T11" fmla="*/ 112 h 158"/>
              <a:gd name="T12" fmla="*/ 36 w 64"/>
              <a:gd name="T13" fmla="*/ 112 h 158"/>
              <a:gd name="T14" fmla="*/ 36 w 64"/>
              <a:gd name="T15" fmla="*/ 0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58">
                <a:moveTo>
                  <a:pt x="36" y="0"/>
                </a:moveTo>
                <a:lnTo>
                  <a:pt x="28" y="0"/>
                </a:lnTo>
                <a:lnTo>
                  <a:pt x="28" y="112"/>
                </a:lnTo>
                <a:lnTo>
                  <a:pt x="0" y="112"/>
                </a:lnTo>
                <a:lnTo>
                  <a:pt x="33" y="158"/>
                </a:lnTo>
                <a:lnTo>
                  <a:pt x="64" y="112"/>
                </a:lnTo>
                <a:lnTo>
                  <a:pt x="36" y="112"/>
                </a:lnTo>
                <a:lnTo>
                  <a:pt x="36" y="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87" name="Freeform 1020"/>
          <p:cNvSpPr>
            <a:spLocks/>
          </p:cNvSpPr>
          <p:nvPr/>
        </p:nvSpPr>
        <p:spPr bwMode="auto">
          <a:xfrm>
            <a:off x="5029706" y="3867125"/>
            <a:ext cx="2655888" cy="417513"/>
          </a:xfrm>
          <a:custGeom>
            <a:avLst/>
            <a:gdLst>
              <a:gd name="T0" fmla="*/ 1646 w 1673"/>
              <a:gd name="T1" fmla="*/ 217 h 263"/>
              <a:gd name="T2" fmla="*/ 1646 w 1673"/>
              <a:gd name="T3" fmla="*/ 96 h 263"/>
              <a:gd name="T4" fmla="*/ 828 w 1673"/>
              <a:gd name="T5" fmla="*/ 96 h 263"/>
              <a:gd name="T6" fmla="*/ 828 w 1673"/>
              <a:gd name="T7" fmla="*/ 0 h 263"/>
              <a:gd name="T8" fmla="*/ 820 w 1673"/>
              <a:gd name="T9" fmla="*/ 0 h 263"/>
              <a:gd name="T10" fmla="*/ 820 w 1673"/>
              <a:gd name="T11" fmla="*/ 96 h 263"/>
              <a:gd name="T12" fmla="*/ 28 w 1673"/>
              <a:gd name="T13" fmla="*/ 96 h 263"/>
              <a:gd name="T14" fmla="*/ 28 w 1673"/>
              <a:gd name="T15" fmla="*/ 217 h 263"/>
              <a:gd name="T16" fmla="*/ 0 w 1673"/>
              <a:gd name="T17" fmla="*/ 217 h 263"/>
              <a:gd name="T18" fmla="*/ 31 w 1673"/>
              <a:gd name="T19" fmla="*/ 263 h 263"/>
              <a:gd name="T20" fmla="*/ 64 w 1673"/>
              <a:gd name="T21" fmla="*/ 217 h 263"/>
              <a:gd name="T22" fmla="*/ 36 w 1673"/>
              <a:gd name="T23" fmla="*/ 217 h 263"/>
              <a:gd name="T24" fmla="*/ 36 w 1673"/>
              <a:gd name="T25" fmla="*/ 104 h 263"/>
              <a:gd name="T26" fmla="*/ 555 w 1673"/>
              <a:gd name="T27" fmla="*/ 104 h 263"/>
              <a:gd name="T28" fmla="*/ 555 w 1673"/>
              <a:gd name="T29" fmla="*/ 217 h 263"/>
              <a:gd name="T30" fmla="*/ 527 w 1673"/>
              <a:gd name="T31" fmla="*/ 217 h 263"/>
              <a:gd name="T32" fmla="*/ 560 w 1673"/>
              <a:gd name="T33" fmla="*/ 263 h 263"/>
              <a:gd name="T34" fmla="*/ 591 w 1673"/>
              <a:gd name="T35" fmla="*/ 217 h 263"/>
              <a:gd name="T36" fmla="*/ 563 w 1673"/>
              <a:gd name="T37" fmla="*/ 217 h 263"/>
              <a:gd name="T38" fmla="*/ 563 w 1673"/>
              <a:gd name="T39" fmla="*/ 104 h 263"/>
              <a:gd name="T40" fmla="*/ 1095 w 1673"/>
              <a:gd name="T41" fmla="*/ 104 h 263"/>
              <a:gd name="T42" fmla="*/ 1095 w 1673"/>
              <a:gd name="T43" fmla="*/ 217 h 263"/>
              <a:gd name="T44" fmla="*/ 1065 w 1673"/>
              <a:gd name="T45" fmla="*/ 217 h 263"/>
              <a:gd name="T46" fmla="*/ 1098 w 1673"/>
              <a:gd name="T47" fmla="*/ 263 h 263"/>
              <a:gd name="T48" fmla="*/ 1131 w 1673"/>
              <a:gd name="T49" fmla="*/ 217 h 263"/>
              <a:gd name="T50" fmla="*/ 1101 w 1673"/>
              <a:gd name="T51" fmla="*/ 217 h 263"/>
              <a:gd name="T52" fmla="*/ 1101 w 1673"/>
              <a:gd name="T53" fmla="*/ 104 h 263"/>
              <a:gd name="T54" fmla="*/ 1638 w 1673"/>
              <a:gd name="T55" fmla="*/ 104 h 263"/>
              <a:gd name="T56" fmla="*/ 1638 w 1673"/>
              <a:gd name="T57" fmla="*/ 217 h 263"/>
              <a:gd name="T58" fmla="*/ 1608 w 1673"/>
              <a:gd name="T59" fmla="*/ 217 h 263"/>
              <a:gd name="T60" fmla="*/ 1641 w 1673"/>
              <a:gd name="T61" fmla="*/ 263 h 263"/>
              <a:gd name="T62" fmla="*/ 1673 w 1673"/>
              <a:gd name="T63" fmla="*/ 217 h 263"/>
              <a:gd name="T64" fmla="*/ 1646 w 1673"/>
              <a:gd name="T65" fmla="*/ 21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3" h="263">
                <a:moveTo>
                  <a:pt x="1646" y="217"/>
                </a:moveTo>
                <a:lnTo>
                  <a:pt x="1646" y="96"/>
                </a:lnTo>
                <a:lnTo>
                  <a:pt x="828" y="96"/>
                </a:lnTo>
                <a:lnTo>
                  <a:pt x="828" y="0"/>
                </a:lnTo>
                <a:lnTo>
                  <a:pt x="820" y="0"/>
                </a:lnTo>
                <a:lnTo>
                  <a:pt x="820" y="96"/>
                </a:lnTo>
                <a:lnTo>
                  <a:pt x="28" y="96"/>
                </a:lnTo>
                <a:lnTo>
                  <a:pt x="28" y="217"/>
                </a:lnTo>
                <a:lnTo>
                  <a:pt x="0" y="217"/>
                </a:lnTo>
                <a:lnTo>
                  <a:pt x="31" y="263"/>
                </a:lnTo>
                <a:lnTo>
                  <a:pt x="64" y="217"/>
                </a:lnTo>
                <a:lnTo>
                  <a:pt x="36" y="217"/>
                </a:lnTo>
                <a:lnTo>
                  <a:pt x="36" y="104"/>
                </a:lnTo>
                <a:lnTo>
                  <a:pt x="555" y="104"/>
                </a:lnTo>
                <a:lnTo>
                  <a:pt x="555" y="217"/>
                </a:lnTo>
                <a:lnTo>
                  <a:pt x="527" y="217"/>
                </a:lnTo>
                <a:lnTo>
                  <a:pt x="560" y="263"/>
                </a:lnTo>
                <a:lnTo>
                  <a:pt x="591" y="217"/>
                </a:lnTo>
                <a:lnTo>
                  <a:pt x="563" y="217"/>
                </a:lnTo>
                <a:lnTo>
                  <a:pt x="563" y="104"/>
                </a:lnTo>
                <a:lnTo>
                  <a:pt x="1095" y="104"/>
                </a:lnTo>
                <a:lnTo>
                  <a:pt x="1095" y="217"/>
                </a:lnTo>
                <a:lnTo>
                  <a:pt x="1065" y="217"/>
                </a:lnTo>
                <a:lnTo>
                  <a:pt x="1098" y="263"/>
                </a:lnTo>
                <a:lnTo>
                  <a:pt x="1131" y="217"/>
                </a:lnTo>
                <a:lnTo>
                  <a:pt x="1101" y="217"/>
                </a:lnTo>
                <a:lnTo>
                  <a:pt x="1101" y="104"/>
                </a:lnTo>
                <a:lnTo>
                  <a:pt x="1638" y="104"/>
                </a:lnTo>
                <a:lnTo>
                  <a:pt x="1638" y="217"/>
                </a:lnTo>
                <a:lnTo>
                  <a:pt x="1608" y="217"/>
                </a:lnTo>
                <a:lnTo>
                  <a:pt x="1641" y="263"/>
                </a:lnTo>
                <a:lnTo>
                  <a:pt x="1673" y="217"/>
                </a:lnTo>
                <a:lnTo>
                  <a:pt x="1646" y="217"/>
                </a:lnTo>
                <a:close/>
              </a:path>
            </a:pathLst>
          </a:custGeom>
          <a:solidFill>
            <a:srgbClr val="172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Rectangle 1021"/>
          <p:cNvSpPr>
            <a:spLocks noChangeArrowheads="1"/>
          </p:cNvSpPr>
          <p:nvPr/>
        </p:nvSpPr>
        <p:spPr bwMode="auto">
          <a:xfrm>
            <a:off x="7630031" y="4575150"/>
            <a:ext cx="12700" cy="177800"/>
          </a:xfrm>
          <a:prstGeom prst="rect">
            <a:avLst/>
          </a:prstGeom>
          <a:solidFill>
            <a:srgbClr val="171C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89" name="Rectangle 1022"/>
          <p:cNvSpPr>
            <a:spLocks noChangeArrowheads="1"/>
          </p:cNvSpPr>
          <p:nvPr/>
        </p:nvSpPr>
        <p:spPr bwMode="auto">
          <a:xfrm>
            <a:off x="6768018" y="4575150"/>
            <a:ext cx="9525" cy="177800"/>
          </a:xfrm>
          <a:prstGeom prst="rect">
            <a:avLst/>
          </a:prstGeom>
          <a:solidFill>
            <a:srgbClr val="171C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90" name="Rectangle 1023"/>
          <p:cNvSpPr>
            <a:spLocks noChangeArrowheads="1"/>
          </p:cNvSpPr>
          <p:nvPr/>
        </p:nvSpPr>
        <p:spPr bwMode="auto">
          <a:xfrm>
            <a:off x="5910768" y="4575150"/>
            <a:ext cx="12700" cy="177800"/>
          </a:xfrm>
          <a:prstGeom prst="rect">
            <a:avLst/>
          </a:prstGeom>
          <a:solidFill>
            <a:srgbClr val="171C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91" name="Rectangle 1024"/>
          <p:cNvSpPr>
            <a:spLocks noChangeArrowheads="1"/>
          </p:cNvSpPr>
          <p:nvPr/>
        </p:nvSpPr>
        <p:spPr bwMode="auto">
          <a:xfrm>
            <a:off x="5056693" y="4575150"/>
            <a:ext cx="12700" cy="177800"/>
          </a:xfrm>
          <a:prstGeom prst="rect">
            <a:avLst/>
          </a:prstGeom>
          <a:solidFill>
            <a:srgbClr val="171C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92" name="Freeform 1025"/>
          <p:cNvSpPr>
            <a:spLocks/>
          </p:cNvSpPr>
          <p:nvPr/>
        </p:nvSpPr>
        <p:spPr bwMode="auto">
          <a:xfrm>
            <a:off x="7582406" y="4873600"/>
            <a:ext cx="103188" cy="214313"/>
          </a:xfrm>
          <a:custGeom>
            <a:avLst/>
            <a:gdLst>
              <a:gd name="T0" fmla="*/ 38 w 65"/>
              <a:gd name="T1" fmla="*/ 89 h 135"/>
              <a:gd name="T2" fmla="*/ 38 w 65"/>
              <a:gd name="T3" fmla="*/ 0 h 135"/>
              <a:gd name="T4" fmla="*/ 30 w 65"/>
              <a:gd name="T5" fmla="*/ 0 h 135"/>
              <a:gd name="T6" fmla="*/ 30 w 65"/>
              <a:gd name="T7" fmla="*/ 89 h 135"/>
              <a:gd name="T8" fmla="*/ 0 w 65"/>
              <a:gd name="T9" fmla="*/ 89 h 135"/>
              <a:gd name="T10" fmla="*/ 33 w 65"/>
              <a:gd name="T11" fmla="*/ 135 h 135"/>
              <a:gd name="T12" fmla="*/ 65 w 65"/>
              <a:gd name="T13" fmla="*/ 89 h 135"/>
              <a:gd name="T14" fmla="*/ 38 w 65"/>
              <a:gd name="T15" fmla="*/ 89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35">
                <a:moveTo>
                  <a:pt x="38" y="89"/>
                </a:moveTo>
                <a:lnTo>
                  <a:pt x="38" y="0"/>
                </a:lnTo>
                <a:lnTo>
                  <a:pt x="30" y="0"/>
                </a:lnTo>
                <a:lnTo>
                  <a:pt x="30" y="89"/>
                </a:lnTo>
                <a:lnTo>
                  <a:pt x="0" y="89"/>
                </a:lnTo>
                <a:lnTo>
                  <a:pt x="33" y="135"/>
                </a:lnTo>
                <a:lnTo>
                  <a:pt x="65" y="89"/>
                </a:lnTo>
                <a:lnTo>
                  <a:pt x="38" y="89"/>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93" name="Freeform 1026"/>
          <p:cNvSpPr>
            <a:spLocks/>
          </p:cNvSpPr>
          <p:nvPr/>
        </p:nvSpPr>
        <p:spPr bwMode="auto">
          <a:xfrm>
            <a:off x="6720393" y="4873600"/>
            <a:ext cx="104775" cy="214313"/>
          </a:xfrm>
          <a:custGeom>
            <a:avLst/>
            <a:gdLst>
              <a:gd name="T0" fmla="*/ 36 w 66"/>
              <a:gd name="T1" fmla="*/ 0 h 135"/>
              <a:gd name="T2" fmla="*/ 30 w 66"/>
              <a:gd name="T3" fmla="*/ 0 h 135"/>
              <a:gd name="T4" fmla="*/ 30 w 66"/>
              <a:gd name="T5" fmla="*/ 89 h 135"/>
              <a:gd name="T6" fmla="*/ 0 w 66"/>
              <a:gd name="T7" fmla="*/ 89 h 135"/>
              <a:gd name="T8" fmla="*/ 33 w 66"/>
              <a:gd name="T9" fmla="*/ 135 h 135"/>
              <a:gd name="T10" fmla="*/ 66 w 66"/>
              <a:gd name="T11" fmla="*/ 89 h 135"/>
              <a:gd name="T12" fmla="*/ 36 w 66"/>
              <a:gd name="T13" fmla="*/ 89 h 135"/>
              <a:gd name="T14" fmla="*/ 36 w 66"/>
              <a:gd name="T15" fmla="*/ 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35">
                <a:moveTo>
                  <a:pt x="36" y="0"/>
                </a:moveTo>
                <a:lnTo>
                  <a:pt x="30" y="0"/>
                </a:lnTo>
                <a:lnTo>
                  <a:pt x="30" y="89"/>
                </a:lnTo>
                <a:lnTo>
                  <a:pt x="0" y="89"/>
                </a:lnTo>
                <a:lnTo>
                  <a:pt x="33" y="135"/>
                </a:lnTo>
                <a:lnTo>
                  <a:pt x="66" y="89"/>
                </a:lnTo>
                <a:lnTo>
                  <a:pt x="36" y="89"/>
                </a:lnTo>
                <a:lnTo>
                  <a:pt x="36" y="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94" name="Freeform 1027"/>
          <p:cNvSpPr>
            <a:spLocks/>
          </p:cNvSpPr>
          <p:nvPr/>
        </p:nvSpPr>
        <p:spPr bwMode="auto">
          <a:xfrm>
            <a:off x="5866318" y="4873600"/>
            <a:ext cx="101600" cy="214313"/>
          </a:xfrm>
          <a:custGeom>
            <a:avLst/>
            <a:gdLst>
              <a:gd name="T0" fmla="*/ 36 w 64"/>
              <a:gd name="T1" fmla="*/ 0 h 135"/>
              <a:gd name="T2" fmla="*/ 28 w 64"/>
              <a:gd name="T3" fmla="*/ 0 h 135"/>
              <a:gd name="T4" fmla="*/ 28 w 64"/>
              <a:gd name="T5" fmla="*/ 89 h 135"/>
              <a:gd name="T6" fmla="*/ 0 w 64"/>
              <a:gd name="T7" fmla="*/ 89 h 135"/>
              <a:gd name="T8" fmla="*/ 33 w 64"/>
              <a:gd name="T9" fmla="*/ 135 h 135"/>
              <a:gd name="T10" fmla="*/ 64 w 64"/>
              <a:gd name="T11" fmla="*/ 89 h 135"/>
              <a:gd name="T12" fmla="*/ 36 w 64"/>
              <a:gd name="T13" fmla="*/ 89 h 135"/>
              <a:gd name="T14" fmla="*/ 36 w 64"/>
              <a:gd name="T15" fmla="*/ 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35">
                <a:moveTo>
                  <a:pt x="36" y="0"/>
                </a:moveTo>
                <a:lnTo>
                  <a:pt x="28" y="0"/>
                </a:lnTo>
                <a:lnTo>
                  <a:pt x="28" y="89"/>
                </a:lnTo>
                <a:lnTo>
                  <a:pt x="0" y="89"/>
                </a:lnTo>
                <a:lnTo>
                  <a:pt x="33" y="135"/>
                </a:lnTo>
                <a:lnTo>
                  <a:pt x="64" y="89"/>
                </a:lnTo>
                <a:lnTo>
                  <a:pt x="36" y="89"/>
                </a:lnTo>
                <a:lnTo>
                  <a:pt x="36" y="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95" name="Freeform 1028"/>
          <p:cNvSpPr>
            <a:spLocks/>
          </p:cNvSpPr>
          <p:nvPr/>
        </p:nvSpPr>
        <p:spPr bwMode="auto">
          <a:xfrm>
            <a:off x="5010656" y="4873600"/>
            <a:ext cx="103188" cy="214313"/>
          </a:xfrm>
          <a:custGeom>
            <a:avLst/>
            <a:gdLst>
              <a:gd name="T0" fmla="*/ 37 w 65"/>
              <a:gd name="T1" fmla="*/ 0 h 135"/>
              <a:gd name="T2" fmla="*/ 29 w 65"/>
              <a:gd name="T3" fmla="*/ 0 h 135"/>
              <a:gd name="T4" fmla="*/ 29 w 65"/>
              <a:gd name="T5" fmla="*/ 89 h 135"/>
              <a:gd name="T6" fmla="*/ 0 w 65"/>
              <a:gd name="T7" fmla="*/ 89 h 135"/>
              <a:gd name="T8" fmla="*/ 32 w 65"/>
              <a:gd name="T9" fmla="*/ 135 h 135"/>
              <a:gd name="T10" fmla="*/ 65 w 65"/>
              <a:gd name="T11" fmla="*/ 89 h 135"/>
              <a:gd name="T12" fmla="*/ 37 w 65"/>
              <a:gd name="T13" fmla="*/ 89 h 135"/>
              <a:gd name="T14" fmla="*/ 37 w 65"/>
              <a:gd name="T15" fmla="*/ 0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135">
                <a:moveTo>
                  <a:pt x="37" y="0"/>
                </a:moveTo>
                <a:lnTo>
                  <a:pt x="29" y="0"/>
                </a:lnTo>
                <a:lnTo>
                  <a:pt x="29" y="89"/>
                </a:lnTo>
                <a:lnTo>
                  <a:pt x="0" y="89"/>
                </a:lnTo>
                <a:lnTo>
                  <a:pt x="32" y="135"/>
                </a:lnTo>
                <a:lnTo>
                  <a:pt x="65" y="89"/>
                </a:lnTo>
                <a:lnTo>
                  <a:pt x="37" y="89"/>
                </a:lnTo>
                <a:lnTo>
                  <a:pt x="37" y="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1"/>
          </a:p>
        </p:txBody>
      </p:sp>
      <p:sp>
        <p:nvSpPr>
          <p:cNvPr id="3" name="矩形 2"/>
          <p:cNvSpPr/>
          <p:nvPr/>
        </p:nvSpPr>
        <p:spPr>
          <a:xfrm>
            <a:off x="912377" y="6331342"/>
            <a:ext cx="7894536" cy="369332"/>
          </a:xfrm>
          <a:prstGeom prst="rect">
            <a:avLst/>
          </a:prstGeom>
        </p:spPr>
        <p:txBody>
          <a:bodyPr wrap="square">
            <a:spAutoFit/>
          </a:bodyPr>
          <a:lstStyle/>
          <a:p>
            <a:r>
              <a:rPr lang="en-US" altLang="zh-CN" b="1" dirty="0" smtClean="0"/>
              <a:t>*A </a:t>
            </a:r>
            <a:r>
              <a:rPr lang="en-US" altLang="zh-CN" b="1" dirty="0" err="1"/>
              <a:t>protist</a:t>
            </a:r>
            <a:r>
              <a:rPr lang="en-US" altLang="zh-CN" b="1" dirty="0"/>
              <a:t> </a:t>
            </a:r>
            <a:r>
              <a:rPr lang="en-US" altLang="zh-CN" b="1" dirty="0" smtClean="0"/>
              <a:t>is </a:t>
            </a:r>
            <a:r>
              <a:rPr lang="en-US" altLang="zh-CN" b="1" dirty="0"/>
              <a:t>any eukaryotic organism that is not an animal, plant or fungus.</a:t>
            </a:r>
            <a:endParaRPr lang="zh-CN" altLang="en-US" b="1" dirty="0"/>
          </a:p>
        </p:txBody>
      </p:sp>
    </p:spTree>
    <p:extLst>
      <p:ext uri="{BB962C8B-B14F-4D97-AF65-F5344CB8AC3E}">
        <p14:creationId xmlns:p14="http://schemas.microsoft.com/office/powerpoint/2010/main" val="325932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4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5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52"/>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53"/>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55"/>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56"/>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57"/>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5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59"/>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60"/>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61"/>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62"/>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63"/>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6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65"/>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6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7"/>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8"/>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89"/>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90"/>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91"/>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92"/>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93"/>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94"/>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7" grpId="0" animBg="1"/>
      <p:bldP spid="13" grpId="0" animBg="1"/>
      <p:bldP spid="14" grpId="0" animBg="1"/>
      <p:bldP spid="15" grpId="0"/>
      <p:bldP spid="19" grpId="0"/>
      <p:bldP spid="20" grpId="0"/>
      <p:bldP spid="21" grpId="0"/>
      <p:bldP spid="22" grpId="0"/>
      <p:bldP spid="23" grpId="0"/>
      <p:bldP spid="24" grpId="0"/>
      <p:bldP spid="25" grpId="0"/>
      <p:bldP spid="26" grpId="0"/>
      <p:bldP spid="27" grpId="0"/>
      <p:bldP spid="28" grpId="0"/>
      <p:bldP spid="29" grpId="0" animBg="1"/>
      <p:bldP spid="30" grpId="0"/>
      <p:bldP spid="31" grpId="0" animBg="1"/>
      <p:bldP spid="32" grpId="0"/>
      <p:bldP spid="33" grpId="0" animBg="1"/>
      <p:bldP spid="34" grpId="0"/>
      <p:bldP spid="35" grpId="0" animBg="1"/>
      <p:bldP spid="36" grpId="0"/>
      <p:bldP spid="38" grpId="0"/>
      <p:bldP spid="39" grpId="0"/>
      <p:bldP spid="40" grpId="0"/>
      <p:bldP spid="41" grpId="0"/>
      <p:bldP spid="43" grpId="0" animBg="1"/>
      <p:bldP spid="44" grpId="0"/>
      <p:bldP spid="45" grpId="0" animBg="1"/>
      <p:bldP spid="46" grpId="0"/>
      <p:bldP spid="47" grpId="0" animBg="1"/>
      <p:bldP spid="48" grpId="0"/>
      <p:bldP spid="49" grpId="0"/>
      <p:bldP spid="50" grpId="0"/>
      <p:bldP spid="51" grpId="0"/>
      <p:bldP spid="52" grpId="0"/>
      <p:bldP spid="53" grpId="0" animBg="1"/>
      <p:bldP spid="54" grpId="0"/>
      <p:bldP spid="55" grpId="0" animBg="1"/>
      <p:bldP spid="56" grpId="0"/>
      <p:bldP spid="57" grpId="0"/>
      <p:bldP spid="58" grpId="0"/>
      <p:bldP spid="59" grpId="0" animBg="1"/>
      <p:bldP spid="60" grpId="0"/>
      <p:bldP spid="61" grpId="0"/>
      <p:bldP spid="62" grpId="0" animBg="1"/>
      <p:bldP spid="63" grpId="0"/>
      <p:bldP spid="64" grpId="0"/>
      <p:bldP spid="65" grpId="0" animBg="1"/>
      <p:bldP spid="66" grpId="0"/>
      <p:bldP spid="67" grpId="0" animBg="1"/>
      <p:bldP spid="68" grpId="0"/>
      <p:bldP spid="69" grpId="0"/>
      <p:bldP spid="70" grpId="0" animBg="1"/>
      <p:bldP spid="71" grpId="0" animBg="1"/>
      <p:bldP spid="72" grpId="0" animBg="1"/>
      <p:bldP spid="74" grpId="0" animBg="1"/>
      <p:bldP spid="75" grpId="0"/>
      <p:bldP spid="76" grpId="0"/>
      <p:bldP spid="77" grpId="0"/>
      <p:bldP spid="78" grpId="0" animBg="1"/>
      <p:bldP spid="79" grpId="0" animBg="1"/>
      <p:bldP spid="80" grpId="0" animBg="1"/>
      <p:bldP spid="81" grpId="0" animBg="1"/>
      <p:bldP spid="82" grpId="0" animBg="1"/>
      <p:bldP spid="83" grpId="0" animBg="1"/>
      <p:bldP spid="84" grpId="0" animBg="1"/>
      <p:bldP spid="85" grpId="0" animBg="1"/>
      <p:bldP spid="87" grpId="0" animBg="1"/>
      <p:bldP spid="88" grpId="0" animBg="1"/>
      <p:bldP spid="89" grpId="0" animBg="1"/>
      <p:bldP spid="90" grpId="0" animBg="1"/>
      <p:bldP spid="91" grpId="0" animBg="1"/>
      <p:bldP spid="92" grpId="0" animBg="1"/>
      <p:bldP spid="93" grpId="0" animBg="1"/>
      <p:bldP spid="94" grpId="0" animBg="1"/>
      <p:bldP spid="95"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Prokaryote vs. Eukaryotes</a:t>
            </a:r>
            <a:endParaRPr lang="zh-CN" altLang="en-US" dirty="0"/>
          </a:p>
        </p:txBody>
      </p:sp>
      <p:grpSp>
        <p:nvGrpSpPr>
          <p:cNvPr id="17" name="组合 16"/>
          <p:cNvGrpSpPr/>
          <p:nvPr/>
        </p:nvGrpSpPr>
        <p:grpSpPr>
          <a:xfrm>
            <a:off x="610096" y="1378753"/>
            <a:ext cx="8306884" cy="3300769"/>
            <a:chOff x="1257301" y="2813636"/>
            <a:chExt cx="6607478" cy="2286824"/>
          </a:xfrm>
        </p:grpSpPr>
        <p:pic>
          <p:nvPicPr>
            <p:cNvPr id="4" name="Picture 93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5807" y="3528729"/>
              <a:ext cx="2260106" cy="102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5636" y="3136975"/>
              <a:ext cx="1652376"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831"/>
            <p:cNvSpPr>
              <a:spLocks noChangeArrowheads="1"/>
            </p:cNvSpPr>
            <p:nvPr/>
          </p:nvSpPr>
          <p:spPr bwMode="auto">
            <a:xfrm>
              <a:off x="1955636" y="2814638"/>
              <a:ext cx="744637" cy="19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rgbClr val="601986"/>
                  </a:solidFill>
                  <a:effectLst/>
                  <a:latin typeface="Arial" pitchFamily="34" charset="0"/>
                  <a:ea typeface="宋体" pitchFamily="2" charset="-122"/>
                  <a:cs typeface="宋体" pitchFamily="2" charset="-122"/>
                </a:rPr>
                <a:t>Nucleolis</a:t>
              </a:r>
              <a:endParaRPr kumimoji="0" lang="zh-CN" alt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7" name="Rectangle 832"/>
            <p:cNvSpPr>
              <a:spLocks noChangeArrowheads="1"/>
            </p:cNvSpPr>
            <p:nvPr/>
          </p:nvSpPr>
          <p:spPr bwMode="auto">
            <a:xfrm>
              <a:off x="1257301" y="3652838"/>
              <a:ext cx="714036" cy="19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1" i="0" u="none" strike="noStrike" cap="none" normalizeH="0" baseline="0" dirty="0" smtClean="0">
                  <a:ln>
                    <a:noFill/>
                  </a:ln>
                  <a:solidFill>
                    <a:srgbClr val="FF0000"/>
                  </a:solidFill>
                  <a:effectLst/>
                  <a:latin typeface="Arial" pitchFamily="34" charset="0"/>
                  <a:ea typeface="宋体" pitchFamily="2" charset="-122"/>
                  <a:cs typeface="宋体" pitchFamily="2" charset="-122"/>
                </a:rPr>
                <a:t>Nucleus</a:t>
              </a:r>
              <a:endParaRPr kumimoji="0" lang="zh-CN" altLang="zh-CN" sz="3200" b="1"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sp>
          <p:nvSpPr>
            <p:cNvPr id="8" name="Rectangle 833"/>
            <p:cNvSpPr>
              <a:spLocks noChangeArrowheads="1"/>
            </p:cNvSpPr>
            <p:nvPr/>
          </p:nvSpPr>
          <p:spPr bwMode="auto">
            <a:xfrm>
              <a:off x="2880876" y="2813636"/>
              <a:ext cx="1050652" cy="19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rgbClr val="601986"/>
                  </a:solidFill>
                  <a:effectLst/>
                  <a:latin typeface="Arial" pitchFamily="34" charset="0"/>
                  <a:ea typeface="宋体" pitchFamily="2" charset="-122"/>
                  <a:cs typeface="宋体" pitchFamily="2" charset="-122"/>
                </a:rPr>
                <a:t>Mitochondria</a:t>
              </a:r>
              <a:endParaRPr kumimoji="0" lang="zh-CN" alt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9" name="Rectangle 834"/>
            <p:cNvSpPr>
              <a:spLocks noChangeArrowheads="1"/>
            </p:cNvSpPr>
            <p:nvPr/>
          </p:nvSpPr>
          <p:spPr bwMode="auto">
            <a:xfrm>
              <a:off x="4921251" y="2814638"/>
              <a:ext cx="775239" cy="19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1" i="0" u="none" strike="noStrike" cap="none" normalizeH="0" baseline="0" dirty="0" smtClean="0">
                  <a:ln>
                    <a:noFill/>
                  </a:ln>
                  <a:solidFill>
                    <a:srgbClr val="FF0000"/>
                  </a:solidFill>
                  <a:effectLst/>
                  <a:latin typeface="Arial" pitchFamily="34" charset="0"/>
                  <a:ea typeface="宋体" pitchFamily="2" charset="-122"/>
                  <a:cs typeface="宋体" pitchFamily="2" charset="-122"/>
                </a:rPr>
                <a:t>Nucleo</a:t>
              </a:r>
              <a:r>
                <a:rPr kumimoji="0" lang="en-US" altLang="zh-CN" b="1" i="0" u="none" strike="noStrike" cap="none" normalizeH="0" baseline="0" dirty="0" err="1" smtClean="0">
                  <a:ln>
                    <a:noFill/>
                  </a:ln>
                  <a:solidFill>
                    <a:srgbClr val="FF0000"/>
                  </a:solidFill>
                  <a:effectLst/>
                  <a:latin typeface="Arial" pitchFamily="34" charset="0"/>
                  <a:ea typeface="宋体" pitchFamily="2" charset="-122"/>
                  <a:cs typeface="宋体" pitchFamily="2" charset="-122"/>
                </a:rPr>
                <a:t>i</a:t>
              </a:r>
              <a:r>
                <a:rPr kumimoji="0" lang="zh-CN" altLang="zh-CN" b="1" i="0" u="none" strike="noStrike" cap="none" normalizeH="0" baseline="0" dirty="0" smtClean="0">
                  <a:ln>
                    <a:noFill/>
                  </a:ln>
                  <a:solidFill>
                    <a:srgbClr val="FF0000"/>
                  </a:solidFill>
                  <a:effectLst/>
                  <a:latin typeface="Arial" pitchFamily="34" charset="0"/>
                  <a:ea typeface="宋体" pitchFamily="2" charset="-122"/>
                  <a:cs typeface="宋体" pitchFamily="2" charset="-122"/>
                </a:rPr>
                <a:t>d</a:t>
              </a:r>
              <a:endParaRPr kumimoji="0" lang="zh-CN" altLang="zh-CN" sz="3200" b="1" i="0" u="none" strike="noStrike" cap="none" normalizeH="0" baseline="0" dirty="0" smtClean="0">
                <a:ln>
                  <a:noFill/>
                </a:ln>
                <a:solidFill>
                  <a:srgbClr val="FF0000"/>
                </a:solidFill>
                <a:effectLst/>
                <a:latin typeface="Arial" pitchFamily="34" charset="0"/>
                <a:ea typeface="宋体" pitchFamily="2" charset="-122"/>
                <a:cs typeface="宋体" pitchFamily="2" charset="-122"/>
              </a:endParaRPr>
            </a:p>
          </p:txBody>
        </p:sp>
        <p:sp>
          <p:nvSpPr>
            <p:cNvPr id="10" name="Rectangle 835"/>
            <p:cNvSpPr>
              <a:spLocks noChangeArrowheads="1"/>
            </p:cNvSpPr>
            <p:nvPr/>
          </p:nvSpPr>
          <p:spPr bwMode="auto">
            <a:xfrm>
              <a:off x="3708401" y="4559301"/>
              <a:ext cx="918046" cy="19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rgbClr val="601986"/>
                  </a:solidFill>
                  <a:effectLst/>
                  <a:latin typeface="Arial" pitchFamily="34" charset="0"/>
                  <a:ea typeface="宋体" pitchFamily="2" charset="-122"/>
                  <a:cs typeface="宋体" pitchFamily="2" charset="-122"/>
                </a:rPr>
                <a:t>Ribosomes</a:t>
              </a:r>
              <a:endParaRPr kumimoji="0" lang="zh-CN" alt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 name="Line 852"/>
            <p:cNvSpPr>
              <a:spLocks noChangeShapeType="1"/>
            </p:cNvSpPr>
            <p:nvPr/>
          </p:nvSpPr>
          <p:spPr bwMode="auto">
            <a:xfrm>
              <a:off x="2946401" y="34051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12" name="Line 853"/>
            <p:cNvSpPr>
              <a:spLocks noChangeShapeType="1"/>
            </p:cNvSpPr>
            <p:nvPr/>
          </p:nvSpPr>
          <p:spPr bwMode="auto">
            <a:xfrm>
              <a:off x="2946401" y="340518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13" name="Rectangle 867"/>
            <p:cNvSpPr>
              <a:spLocks noChangeArrowheads="1"/>
            </p:cNvSpPr>
            <p:nvPr/>
          </p:nvSpPr>
          <p:spPr bwMode="auto">
            <a:xfrm>
              <a:off x="5803177" y="2814638"/>
              <a:ext cx="673234" cy="19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rgbClr val="601986"/>
                  </a:solidFill>
                  <a:effectLst/>
                  <a:latin typeface="Arial" pitchFamily="34" charset="0"/>
                  <a:ea typeface="宋体" pitchFamily="2" charset="-122"/>
                  <a:cs typeface="宋体" pitchFamily="2" charset="-122"/>
                </a:rPr>
                <a:t>Capsule</a:t>
              </a:r>
              <a:endParaRPr kumimoji="0" lang="zh-CN" altLang="zh-CN" sz="32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4" name="Rectangle 868"/>
            <p:cNvSpPr>
              <a:spLocks noChangeArrowheads="1"/>
            </p:cNvSpPr>
            <p:nvPr/>
          </p:nvSpPr>
          <p:spPr bwMode="auto">
            <a:xfrm>
              <a:off x="7069139" y="3790951"/>
              <a:ext cx="795640" cy="19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smtClean="0">
                  <a:ln>
                    <a:noFill/>
                  </a:ln>
                  <a:solidFill>
                    <a:srgbClr val="601986"/>
                  </a:solidFill>
                  <a:effectLst/>
                  <a:latin typeface="Arial" pitchFamily="34" charset="0"/>
                  <a:ea typeface="宋体" pitchFamily="2" charset="-122"/>
                  <a:cs typeface="宋体" pitchFamily="2" charset="-122"/>
                </a:rPr>
                <a:t>Flagellum</a:t>
              </a:r>
              <a:endParaRPr kumimoji="0" lang="zh-CN" altLang="zh-CN" sz="32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5" name="Rectangle 869"/>
            <p:cNvSpPr>
              <a:spLocks noChangeArrowheads="1"/>
            </p:cNvSpPr>
            <p:nvPr/>
          </p:nvSpPr>
          <p:spPr bwMode="auto">
            <a:xfrm>
              <a:off x="7069139" y="4176713"/>
              <a:ext cx="316216" cy="19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smtClean="0">
                  <a:ln>
                    <a:noFill/>
                  </a:ln>
                  <a:solidFill>
                    <a:srgbClr val="601986"/>
                  </a:solidFill>
                  <a:effectLst/>
                  <a:latin typeface="Arial" pitchFamily="34" charset="0"/>
                  <a:ea typeface="宋体" pitchFamily="2" charset="-122"/>
                  <a:cs typeface="宋体" pitchFamily="2" charset="-122"/>
                </a:rPr>
                <a:t>Cell</a:t>
              </a:r>
              <a:endParaRPr kumimoji="0" lang="zh-CN" altLang="zh-CN" sz="32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6" name="Rectangle 872"/>
            <p:cNvSpPr>
              <a:spLocks noChangeArrowheads="1"/>
            </p:cNvSpPr>
            <p:nvPr/>
          </p:nvSpPr>
          <p:spPr bwMode="auto">
            <a:xfrm>
              <a:off x="4849814" y="4908551"/>
              <a:ext cx="1244462" cy="19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smtClean="0">
                  <a:ln>
                    <a:noFill/>
                  </a:ln>
                  <a:solidFill>
                    <a:srgbClr val="601986"/>
                  </a:solidFill>
                  <a:effectLst/>
                  <a:latin typeface="Arial" pitchFamily="34" charset="0"/>
                  <a:ea typeface="宋体" pitchFamily="2" charset="-122"/>
                  <a:cs typeface="宋体" pitchFamily="2" charset="-122"/>
                </a:rPr>
                <a:t>Cell Membrane</a:t>
              </a:r>
              <a:endParaRPr kumimoji="0" lang="zh-CN" altLang="zh-CN" sz="3200" b="0" i="0"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18" name="Freeform 927"/>
            <p:cNvSpPr>
              <a:spLocks/>
            </p:cNvSpPr>
            <p:nvPr/>
          </p:nvSpPr>
          <p:spPr bwMode="auto">
            <a:xfrm>
              <a:off x="3386138" y="4062413"/>
              <a:ext cx="206375" cy="590550"/>
            </a:xfrm>
            <a:custGeom>
              <a:avLst/>
              <a:gdLst>
                <a:gd name="T0" fmla="*/ 0 w 130"/>
                <a:gd name="T1" fmla="*/ 0 h 372"/>
                <a:gd name="T2" fmla="*/ 0 w 130"/>
                <a:gd name="T3" fmla="*/ 372 h 372"/>
                <a:gd name="T4" fmla="*/ 130 w 130"/>
                <a:gd name="T5" fmla="*/ 372 h 372"/>
              </a:gdLst>
              <a:ahLst/>
              <a:cxnLst>
                <a:cxn ang="0">
                  <a:pos x="T0" y="T1"/>
                </a:cxn>
                <a:cxn ang="0">
                  <a:pos x="T2" y="T3"/>
                </a:cxn>
                <a:cxn ang="0">
                  <a:pos x="T4" y="T5"/>
                </a:cxn>
              </a:cxnLst>
              <a:rect l="0" t="0" r="r" b="b"/>
              <a:pathLst>
                <a:path w="130" h="372">
                  <a:moveTo>
                    <a:pt x="0" y="0"/>
                  </a:moveTo>
                  <a:lnTo>
                    <a:pt x="0" y="372"/>
                  </a:lnTo>
                  <a:lnTo>
                    <a:pt x="130" y="372"/>
                  </a:lnTo>
                </a:path>
              </a:pathLst>
            </a:custGeom>
            <a:noFill/>
            <a:ln w="17">
              <a:solidFill>
                <a:srgbClr val="60198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19" name="Freeform 928"/>
            <p:cNvSpPr>
              <a:spLocks/>
            </p:cNvSpPr>
            <p:nvPr/>
          </p:nvSpPr>
          <p:spPr bwMode="auto">
            <a:xfrm>
              <a:off x="4465638" y="4216401"/>
              <a:ext cx="436563" cy="427038"/>
            </a:xfrm>
            <a:custGeom>
              <a:avLst/>
              <a:gdLst>
                <a:gd name="T0" fmla="*/ 0 w 275"/>
                <a:gd name="T1" fmla="*/ 269 h 269"/>
                <a:gd name="T2" fmla="*/ 275 w 275"/>
                <a:gd name="T3" fmla="*/ 269 h 269"/>
                <a:gd name="T4" fmla="*/ 275 w 275"/>
                <a:gd name="T5" fmla="*/ 0 h 269"/>
              </a:gdLst>
              <a:ahLst/>
              <a:cxnLst>
                <a:cxn ang="0">
                  <a:pos x="T0" y="T1"/>
                </a:cxn>
                <a:cxn ang="0">
                  <a:pos x="T2" y="T3"/>
                </a:cxn>
                <a:cxn ang="0">
                  <a:pos x="T4" y="T5"/>
                </a:cxn>
              </a:cxnLst>
              <a:rect l="0" t="0" r="r" b="b"/>
              <a:pathLst>
                <a:path w="275" h="269">
                  <a:moveTo>
                    <a:pt x="0" y="269"/>
                  </a:moveTo>
                  <a:lnTo>
                    <a:pt x="275" y="269"/>
                  </a:lnTo>
                  <a:lnTo>
                    <a:pt x="275" y="0"/>
                  </a:lnTo>
                </a:path>
              </a:pathLst>
            </a:custGeom>
            <a:noFill/>
            <a:ln w="17">
              <a:solidFill>
                <a:srgbClr val="60198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20" name="Line 929"/>
            <p:cNvSpPr>
              <a:spLocks noChangeShapeType="1"/>
            </p:cNvSpPr>
            <p:nvPr/>
          </p:nvSpPr>
          <p:spPr bwMode="auto">
            <a:xfrm>
              <a:off x="5310188" y="4332288"/>
              <a:ext cx="0" cy="473075"/>
            </a:xfrm>
            <a:prstGeom prst="line">
              <a:avLst/>
            </a:prstGeom>
            <a:noFill/>
            <a:ln w="17">
              <a:solidFill>
                <a:srgbClr val="60198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21" name="Line 930"/>
            <p:cNvSpPr>
              <a:spLocks noChangeShapeType="1"/>
            </p:cNvSpPr>
            <p:nvPr/>
          </p:nvSpPr>
          <p:spPr bwMode="auto">
            <a:xfrm>
              <a:off x="5932488" y="3041651"/>
              <a:ext cx="0" cy="636588"/>
            </a:xfrm>
            <a:prstGeom prst="line">
              <a:avLst/>
            </a:prstGeom>
            <a:noFill/>
            <a:ln w="17">
              <a:solidFill>
                <a:srgbClr val="60198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22" name="Line 931"/>
            <p:cNvSpPr>
              <a:spLocks noChangeShapeType="1"/>
            </p:cNvSpPr>
            <p:nvPr/>
          </p:nvSpPr>
          <p:spPr bwMode="auto">
            <a:xfrm>
              <a:off x="5130801" y="3041651"/>
              <a:ext cx="0" cy="857250"/>
            </a:xfrm>
            <a:prstGeom prst="line">
              <a:avLst/>
            </a:prstGeom>
            <a:noFill/>
            <a:ln w="17">
              <a:solidFill>
                <a:srgbClr val="60198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23" name="Line 932"/>
            <p:cNvSpPr>
              <a:spLocks noChangeShapeType="1"/>
            </p:cNvSpPr>
            <p:nvPr/>
          </p:nvSpPr>
          <p:spPr bwMode="auto">
            <a:xfrm>
              <a:off x="5675313" y="4273551"/>
              <a:ext cx="1262063" cy="0"/>
            </a:xfrm>
            <a:prstGeom prst="line">
              <a:avLst/>
            </a:prstGeom>
            <a:noFill/>
            <a:ln w="17">
              <a:solidFill>
                <a:srgbClr val="60198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24" name="Line 933"/>
            <p:cNvSpPr>
              <a:spLocks noChangeShapeType="1"/>
            </p:cNvSpPr>
            <p:nvPr/>
          </p:nvSpPr>
          <p:spPr bwMode="auto">
            <a:xfrm flipH="1">
              <a:off x="1797051" y="3743326"/>
              <a:ext cx="817563" cy="0"/>
            </a:xfrm>
            <a:prstGeom prst="line">
              <a:avLst/>
            </a:prstGeom>
            <a:noFill/>
            <a:ln w="17">
              <a:solidFill>
                <a:srgbClr val="23181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25" name="Line 934"/>
            <p:cNvSpPr>
              <a:spLocks noChangeShapeType="1"/>
            </p:cNvSpPr>
            <p:nvPr/>
          </p:nvSpPr>
          <p:spPr bwMode="auto">
            <a:xfrm flipV="1">
              <a:off x="2635251" y="2992438"/>
              <a:ext cx="0" cy="571500"/>
            </a:xfrm>
            <a:prstGeom prst="line">
              <a:avLst/>
            </a:prstGeom>
            <a:noFill/>
            <a:ln w="17">
              <a:solidFill>
                <a:srgbClr val="60198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26" name="Line 935"/>
            <p:cNvSpPr>
              <a:spLocks noChangeShapeType="1"/>
            </p:cNvSpPr>
            <p:nvPr/>
          </p:nvSpPr>
          <p:spPr bwMode="auto">
            <a:xfrm flipV="1">
              <a:off x="2995613" y="2992438"/>
              <a:ext cx="0" cy="269875"/>
            </a:xfrm>
            <a:prstGeom prst="line">
              <a:avLst/>
            </a:prstGeom>
            <a:noFill/>
            <a:ln w="17">
              <a:solidFill>
                <a:srgbClr val="60198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3200"/>
            </a:p>
          </p:txBody>
        </p:sp>
        <p:sp>
          <p:nvSpPr>
            <p:cNvPr id="27" name="Line 938"/>
            <p:cNvSpPr>
              <a:spLocks noChangeShapeType="1"/>
            </p:cNvSpPr>
            <p:nvPr/>
          </p:nvSpPr>
          <p:spPr bwMode="auto">
            <a:xfrm>
              <a:off x="6610351" y="3889376"/>
              <a:ext cx="327025" cy="0"/>
            </a:xfrm>
            <a:prstGeom prst="line">
              <a:avLst/>
            </a:prstGeom>
            <a:noFill/>
            <a:ln w="17">
              <a:solidFill>
                <a:srgbClr val="60198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sz="3200"/>
            </a:p>
          </p:txBody>
        </p:sp>
      </p:grpSp>
      <p:sp>
        <p:nvSpPr>
          <p:cNvPr id="3" name="TextBox 2"/>
          <p:cNvSpPr txBox="1"/>
          <p:nvPr/>
        </p:nvSpPr>
        <p:spPr>
          <a:xfrm>
            <a:off x="-62236" y="3788969"/>
            <a:ext cx="2242345" cy="523220"/>
          </a:xfrm>
          <a:prstGeom prst="rect">
            <a:avLst/>
          </a:prstGeom>
          <a:noFill/>
        </p:spPr>
        <p:txBody>
          <a:bodyPr wrap="square" rtlCol="0">
            <a:spAutoFit/>
          </a:bodyPr>
          <a:lstStyle/>
          <a:p>
            <a:pPr algn="ctr"/>
            <a:r>
              <a:rPr lang="en-US" altLang="zh-CN" sz="2800" b="1" dirty="0" smtClean="0"/>
              <a:t>Eukaryotes</a:t>
            </a:r>
            <a:endParaRPr lang="zh-CN" altLang="en-US" sz="2800" b="1" dirty="0"/>
          </a:p>
        </p:txBody>
      </p:sp>
      <p:sp>
        <p:nvSpPr>
          <p:cNvPr id="29" name="TextBox 28"/>
          <p:cNvSpPr txBox="1"/>
          <p:nvPr/>
        </p:nvSpPr>
        <p:spPr>
          <a:xfrm>
            <a:off x="6748339" y="3775310"/>
            <a:ext cx="2242345" cy="523220"/>
          </a:xfrm>
          <a:prstGeom prst="rect">
            <a:avLst/>
          </a:prstGeom>
          <a:noFill/>
        </p:spPr>
        <p:txBody>
          <a:bodyPr wrap="square" rtlCol="0">
            <a:spAutoFit/>
          </a:bodyPr>
          <a:lstStyle/>
          <a:p>
            <a:pPr algn="ctr"/>
            <a:r>
              <a:rPr lang="en-US" altLang="zh-CN" sz="2800" b="1" dirty="0" smtClean="0"/>
              <a:t>Prokaryotes</a:t>
            </a:r>
            <a:endParaRPr lang="zh-CN" altLang="en-US" sz="2800" b="1" dirty="0"/>
          </a:p>
        </p:txBody>
      </p:sp>
      <p:sp>
        <p:nvSpPr>
          <p:cNvPr id="28" name="TextBox 27"/>
          <p:cNvSpPr txBox="1"/>
          <p:nvPr/>
        </p:nvSpPr>
        <p:spPr>
          <a:xfrm>
            <a:off x="2817959" y="5215949"/>
            <a:ext cx="5925815"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400" b="1" dirty="0" smtClean="0"/>
              <a:t>Nucleus enclosed with membrane</a:t>
            </a:r>
          </a:p>
          <a:p>
            <a:pPr marL="285750" indent="-285750">
              <a:buFont typeface="Wingdings" panose="05000000000000000000" pitchFamily="2" charset="2"/>
              <a:buChar char="Ø"/>
            </a:pPr>
            <a:r>
              <a:rPr lang="en-US" altLang="zh-CN" sz="2400" b="1" dirty="0" smtClean="0"/>
              <a:t>Typical cell organelles with membrane</a:t>
            </a:r>
          </a:p>
          <a:p>
            <a:pPr marL="285750" indent="-285750">
              <a:buFont typeface="Wingdings" panose="05000000000000000000" pitchFamily="2" charset="2"/>
              <a:buChar char="Ø"/>
            </a:pPr>
            <a:r>
              <a:rPr lang="en-US" altLang="zh-CN" sz="2400" b="1" dirty="0" err="1" smtClean="0"/>
              <a:t>Planctomycetes</a:t>
            </a:r>
            <a:r>
              <a:rPr lang="en-US" altLang="zh-CN" sz="2400" b="1" dirty="0" smtClean="0"/>
              <a:t> bacterium?</a:t>
            </a:r>
            <a:endParaRPr lang="en-US" altLang="zh-CN" sz="2400" b="1" dirty="0"/>
          </a:p>
        </p:txBody>
      </p:sp>
      <p:pic>
        <p:nvPicPr>
          <p:cNvPr id="3078" name="Picture 6" descr="C:\Users\Feng Guo\AppData\Roaming\Tencent\Users\415162192\QQ\WinTemp\RichOle\M8I(WJYN6{99_)~UW6L84B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76" y="4402523"/>
            <a:ext cx="2496620" cy="2328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45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txBox="1">
            <a:spLocks noGrp="1"/>
          </p:cNvSpPr>
          <p:nvPr>
            <p:ph type="title"/>
          </p:nvPr>
        </p:nvSpPr>
        <p:spPr>
          <a:xfrm>
            <a:off x="467544" y="206084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b="1" dirty="0" smtClean="0"/>
              <a:t>Diversity of microorganisms</a:t>
            </a:r>
            <a:br>
              <a:rPr lang="en-US" altLang="zh-CN" b="1" dirty="0" smtClean="0"/>
            </a:br>
            <a:r>
              <a:rPr lang="en-US" altLang="zh-CN" b="1" dirty="0" smtClean="0"/>
              <a:t> (from small size </a:t>
            </a:r>
            <a:r>
              <a:rPr lang="en-US" altLang="zh-CN" b="1" dirty="0"/>
              <a:t>to large size )</a:t>
            </a:r>
            <a:endParaRPr lang="zh-CN" altLang="en-US" b="1" dirty="0"/>
          </a:p>
        </p:txBody>
      </p:sp>
    </p:spTree>
    <p:extLst>
      <p:ext uri="{BB962C8B-B14F-4D97-AF65-F5344CB8AC3E}">
        <p14:creationId xmlns:p14="http://schemas.microsoft.com/office/powerpoint/2010/main" val="3220013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67"/>
          <a:stretch/>
        </p:blipFill>
        <p:spPr bwMode="auto">
          <a:xfrm>
            <a:off x="1259632" y="1916832"/>
            <a:ext cx="6879323"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标题 1"/>
          <p:cNvSpPr txBox="1">
            <a:spLocks/>
          </p:cNvSpPr>
          <p:nvPr/>
        </p:nvSpPr>
        <p:spPr>
          <a:xfrm>
            <a:off x="609599" y="773832"/>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dirty="0" err="1" smtClean="0"/>
              <a:t>Acellular</a:t>
            </a:r>
            <a:r>
              <a:rPr lang="en-US" altLang="zh-CN" sz="3200" dirty="0" smtClean="0"/>
              <a:t> entities (nanometer scale) </a:t>
            </a:r>
            <a:endParaRPr lang="zh-CN" altLang="en-US" sz="3200" dirty="0"/>
          </a:p>
        </p:txBody>
      </p:sp>
      <p:sp>
        <p:nvSpPr>
          <p:cNvPr id="2" name="TextBox 1"/>
          <p:cNvSpPr txBox="1"/>
          <p:nvPr/>
        </p:nvSpPr>
        <p:spPr>
          <a:xfrm>
            <a:off x="3563888" y="6165304"/>
            <a:ext cx="2520280" cy="584775"/>
          </a:xfrm>
          <a:prstGeom prst="rect">
            <a:avLst/>
          </a:prstGeom>
          <a:noFill/>
        </p:spPr>
        <p:txBody>
          <a:bodyPr wrap="square" rtlCol="0">
            <a:spAutoFit/>
          </a:bodyPr>
          <a:lstStyle/>
          <a:p>
            <a:pPr algn="ctr"/>
            <a:r>
              <a:rPr lang="en-US" altLang="zh-CN" sz="3200" b="1" dirty="0" smtClean="0"/>
              <a:t>Prion</a:t>
            </a:r>
            <a:endParaRPr lang="zh-CN" altLang="en-US" sz="3200" b="1" dirty="0"/>
          </a:p>
        </p:txBody>
      </p:sp>
    </p:spTree>
    <p:extLst>
      <p:ext uri="{BB962C8B-B14F-4D97-AF65-F5344CB8AC3E}">
        <p14:creationId xmlns:p14="http://schemas.microsoft.com/office/powerpoint/2010/main" val="264299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779912" y="3573016"/>
            <a:ext cx="1080120" cy="159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932312" y="3157581"/>
            <a:ext cx="1080120" cy="159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623252" y="2109440"/>
            <a:ext cx="4389180" cy="4127872"/>
            <a:chOff x="2146300" y="1546607"/>
            <a:chExt cx="2619375" cy="2890505"/>
          </a:xfrm>
        </p:grpSpPr>
        <p:pic>
          <p:nvPicPr>
            <p:cNvPr id="8" name="Picture 1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300" y="1960612"/>
              <a:ext cx="2619375"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98"/>
            <p:cNvSpPr>
              <a:spLocks noChangeArrowheads="1"/>
            </p:cNvSpPr>
            <p:nvPr/>
          </p:nvSpPr>
          <p:spPr bwMode="auto">
            <a:xfrm>
              <a:off x="2354187" y="1546607"/>
              <a:ext cx="1547844" cy="21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20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Bacteriophage</a:t>
              </a:r>
              <a:r>
                <a:rPr kumimoji="0" lang="en-US" altLang="zh-CN" sz="20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a:t>
              </a:r>
              <a:r>
                <a:rPr kumimoji="0" lang="zh-CN" altLang="en-US" sz="20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噬菌体</a:t>
              </a:r>
              <a:r>
                <a:rPr kumimoji="0" lang="en-US" altLang="zh-CN" sz="20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a:t>
              </a:r>
              <a:endParaRPr kumimoji="0" lang="zh-CN" altLang="zh-CN" sz="5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 name="Rectangle 99"/>
            <p:cNvSpPr>
              <a:spLocks noChangeArrowheads="1"/>
            </p:cNvSpPr>
            <p:nvPr/>
          </p:nvSpPr>
          <p:spPr bwMode="auto">
            <a:xfrm>
              <a:off x="3944186" y="1762125"/>
              <a:ext cx="488843" cy="12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Protein coat</a:t>
              </a:r>
              <a:endParaRPr kumimoji="0" lang="zh-CN" altLang="zh-CN" sz="3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 name="Rectangle 100"/>
            <p:cNvSpPr>
              <a:spLocks noChangeArrowheads="1"/>
            </p:cNvSpPr>
            <p:nvPr/>
          </p:nvSpPr>
          <p:spPr bwMode="auto">
            <a:xfrm>
              <a:off x="3944186" y="2051050"/>
              <a:ext cx="492670" cy="12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Nucleic acid</a:t>
              </a:r>
              <a:endParaRPr kumimoji="0" lang="zh-CN" altLang="zh-CN" sz="3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Rectangle 101"/>
            <p:cNvSpPr>
              <a:spLocks noChangeArrowheads="1"/>
            </p:cNvSpPr>
            <p:nvPr/>
          </p:nvSpPr>
          <p:spPr bwMode="auto">
            <a:xfrm>
              <a:off x="3944186" y="2359025"/>
              <a:ext cx="193242" cy="12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DN</a:t>
              </a:r>
              <a:r>
                <a:rPr kumimoji="0" lang="en-US"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A</a:t>
              </a:r>
              <a:endParaRPr kumimoji="0" lang="zh-CN" altLang="zh-CN" sz="3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106"/>
            <p:cNvSpPr>
              <a:spLocks noChangeArrowheads="1"/>
            </p:cNvSpPr>
            <p:nvPr/>
          </p:nvSpPr>
          <p:spPr bwMode="auto">
            <a:xfrm>
              <a:off x="3851275" y="2996952"/>
              <a:ext cx="137144" cy="12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lang="en-US" altLang="zh-CN" sz="1200" dirty="0">
                  <a:solidFill>
                    <a:srgbClr val="000000"/>
                  </a:solidFill>
                  <a:latin typeface="Arial" panose="020B0604020202020204" pitchFamily="34" charset="0"/>
                  <a:ea typeface="宋体" panose="02010600030101010101" pitchFamily="2" charset="-122"/>
                  <a:cs typeface="宋体" panose="02010600030101010101" pitchFamily="2" charset="-122"/>
                </a:rPr>
                <a:t>T</a:t>
              </a:r>
              <a:r>
                <a:rPr kumimoji="0" lang="zh-CN"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ail</a:t>
              </a:r>
              <a:endParaRPr kumimoji="0" lang="zh-CN" altLang="zh-CN" sz="3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 name="Rectangle 107"/>
            <p:cNvSpPr>
              <a:spLocks noChangeArrowheads="1"/>
            </p:cNvSpPr>
            <p:nvPr/>
          </p:nvSpPr>
          <p:spPr bwMode="auto">
            <a:xfrm>
              <a:off x="4070350" y="3775075"/>
              <a:ext cx="254466" cy="129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Fibres</a:t>
              </a:r>
              <a:endParaRPr kumimoji="0" lang="zh-CN" altLang="zh-CN" sz="3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Freeform 111"/>
            <p:cNvSpPr/>
            <p:nvPr/>
          </p:nvSpPr>
          <p:spPr bwMode="auto">
            <a:xfrm>
              <a:off x="3232150" y="1879600"/>
              <a:ext cx="1533525" cy="180975"/>
            </a:xfrm>
            <a:custGeom>
              <a:avLst/>
              <a:gdLst>
                <a:gd name="T0" fmla="*/ 0 w 966"/>
                <a:gd name="T1" fmla="*/ 114 h 114"/>
                <a:gd name="T2" fmla="*/ 0 w 966"/>
                <a:gd name="T3" fmla="*/ 0 h 114"/>
                <a:gd name="T4" fmla="*/ 966 w 966"/>
                <a:gd name="T5" fmla="*/ 0 h 114"/>
              </a:gdLst>
              <a:ahLst/>
              <a:cxnLst>
                <a:cxn ang="0">
                  <a:pos x="T0" y="T1"/>
                </a:cxn>
                <a:cxn ang="0">
                  <a:pos x="T2" y="T3"/>
                </a:cxn>
                <a:cxn ang="0">
                  <a:pos x="T4" y="T5"/>
                </a:cxn>
              </a:cxnLst>
              <a:rect l="0" t="0" r="r" b="b"/>
              <a:pathLst>
                <a:path w="966" h="114">
                  <a:moveTo>
                    <a:pt x="0" y="114"/>
                  </a:moveTo>
                  <a:lnTo>
                    <a:pt x="0" y="0"/>
                  </a:lnTo>
                  <a:lnTo>
                    <a:pt x="966" y="0"/>
                  </a:lnTo>
                </a:path>
              </a:pathLst>
            </a:custGeom>
            <a:noFill/>
            <a:ln w="8">
              <a:solidFill>
                <a:srgbClr val="171C6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3600"/>
            </a:p>
          </p:txBody>
        </p:sp>
        <p:sp>
          <p:nvSpPr>
            <p:cNvPr id="16" name="Line 112"/>
            <p:cNvSpPr>
              <a:spLocks noChangeShapeType="1"/>
            </p:cNvSpPr>
            <p:nvPr/>
          </p:nvSpPr>
          <p:spPr bwMode="auto">
            <a:xfrm>
              <a:off x="3197225" y="2514600"/>
              <a:ext cx="1057275" cy="0"/>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a:p>
          </p:txBody>
        </p:sp>
        <p:sp>
          <p:nvSpPr>
            <p:cNvPr id="17" name="Line 113"/>
            <p:cNvSpPr>
              <a:spLocks noChangeShapeType="1"/>
            </p:cNvSpPr>
            <p:nvPr/>
          </p:nvSpPr>
          <p:spPr bwMode="auto">
            <a:xfrm>
              <a:off x="3171825" y="3152775"/>
              <a:ext cx="796925" cy="0"/>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a:p>
          </p:txBody>
        </p:sp>
        <p:sp>
          <p:nvSpPr>
            <p:cNvPr id="18" name="Line 114"/>
            <p:cNvSpPr>
              <a:spLocks noChangeShapeType="1"/>
            </p:cNvSpPr>
            <p:nvPr/>
          </p:nvSpPr>
          <p:spPr bwMode="auto">
            <a:xfrm>
              <a:off x="3660775" y="3930650"/>
              <a:ext cx="692150" cy="0"/>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a:p>
          </p:txBody>
        </p:sp>
        <p:sp>
          <p:nvSpPr>
            <p:cNvPr id="19" name="Line 115"/>
            <p:cNvSpPr>
              <a:spLocks noChangeShapeType="1"/>
            </p:cNvSpPr>
            <p:nvPr/>
          </p:nvSpPr>
          <p:spPr bwMode="auto">
            <a:xfrm flipV="1">
              <a:off x="3711575" y="3717925"/>
              <a:ext cx="0" cy="212725"/>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a:p>
          </p:txBody>
        </p:sp>
        <p:sp>
          <p:nvSpPr>
            <p:cNvPr id="20" name="Line 116"/>
            <p:cNvSpPr>
              <a:spLocks noChangeShapeType="1"/>
            </p:cNvSpPr>
            <p:nvPr/>
          </p:nvSpPr>
          <p:spPr bwMode="auto">
            <a:xfrm>
              <a:off x="3197225" y="2305050"/>
              <a:ext cx="76200" cy="0"/>
            </a:xfrm>
            <a:prstGeom prst="line">
              <a:avLst/>
            </a:prstGeom>
            <a:noFill/>
            <a:ln w="8">
              <a:solidFill>
                <a:srgbClr val="601986"/>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a:p>
          </p:txBody>
        </p:sp>
        <p:sp>
          <p:nvSpPr>
            <p:cNvPr id="21" name="Freeform 117"/>
            <p:cNvSpPr/>
            <p:nvPr/>
          </p:nvSpPr>
          <p:spPr bwMode="auto">
            <a:xfrm>
              <a:off x="3232150" y="2244725"/>
              <a:ext cx="1533525" cy="60325"/>
            </a:xfrm>
            <a:custGeom>
              <a:avLst/>
              <a:gdLst>
                <a:gd name="T0" fmla="*/ 0 w 966"/>
                <a:gd name="T1" fmla="*/ 38 h 38"/>
                <a:gd name="T2" fmla="*/ 0 w 966"/>
                <a:gd name="T3" fmla="*/ 0 h 38"/>
                <a:gd name="T4" fmla="*/ 966 w 966"/>
                <a:gd name="T5" fmla="*/ 0 h 38"/>
              </a:gdLst>
              <a:ahLst/>
              <a:cxnLst>
                <a:cxn ang="0">
                  <a:pos x="T0" y="T1"/>
                </a:cxn>
                <a:cxn ang="0">
                  <a:pos x="T2" y="T3"/>
                </a:cxn>
                <a:cxn ang="0">
                  <a:pos x="T4" y="T5"/>
                </a:cxn>
              </a:cxnLst>
              <a:rect l="0" t="0" r="r" b="b"/>
              <a:pathLst>
                <a:path w="966" h="38">
                  <a:moveTo>
                    <a:pt x="0" y="38"/>
                  </a:moveTo>
                  <a:lnTo>
                    <a:pt x="0" y="0"/>
                  </a:lnTo>
                  <a:lnTo>
                    <a:pt x="966" y="0"/>
                  </a:lnTo>
                </a:path>
              </a:pathLst>
            </a:custGeom>
            <a:noFill/>
            <a:ln w="8">
              <a:solidFill>
                <a:srgbClr val="171C6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3600"/>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962293"/>
            <a:ext cx="3719115" cy="2421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3547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16632"/>
            <a:ext cx="8229600" cy="1143000"/>
          </a:xfrm>
        </p:spPr>
        <p:txBody>
          <a:bodyPr/>
          <a:lstStyle/>
          <a:p>
            <a:r>
              <a:rPr lang="en-US" altLang="zh-CN" dirty="0" smtClean="0"/>
              <a:t>Textbook and reference books</a:t>
            </a:r>
            <a:endParaRPr lang="zh-CN"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633" y="1238195"/>
            <a:ext cx="4376926" cy="5294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678" y="3861048"/>
            <a:ext cx="2097666" cy="2766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199" y="1124744"/>
            <a:ext cx="2760785" cy="2760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876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Bacteria and Archaea (0.1</a:t>
            </a:r>
            <a:r>
              <a:rPr lang="el-GR" altLang="zh-CN" dirty="0" smtClean="0">
                <a:ea typeface="宋体"/>
              </a:rPr>
              <a:t>μ</a:t>
            </a:r>
            <a:r>
              <a:rPr lang="en-US" altLang="zh-CN" dirty="0" smtClean="0"/>
              <a:t>m-?)</a:t>
            </a:r>
            <a:endParaRPr lang="zh-CN" alt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5364014" y="2006104"/>
            <a:ext cx="3179836"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34" t="67419" r="46867"/>
          <a:stretch/>
        </p:blipFill>
        <p:spPr bwMode="auto">
          <a:xfrm>
            <a:off x="611560" y="2222128"/>
            <a:ext cx="392412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57499" y="5246464"/>
            <a:ext cx="2232248" cy="369332"/>
          </a:xfrm>
          <a:prstGeom prst="rect">
            <a:avLst/>
          </a:prstGeom>
          <a:noFill/>
        </p:spPr>
        <p:txBody>
          <a:bodyPr wrap="square" rtlCol="0">
            <a:spAutoFit/>
          </a:bodyPr>
          <a:lstStyle/>
          <a:p>
            <a:pPr algn="ctr"/>
            <a:r>
              <a:rPr lang="en-US" altLang="zh-CN" b="1" dirty="0" smtClean="0"/>
              <a:t>Mycoplasma </a:t>
            </a:r>
            <a:r>
              <a:rPr lang="zh-CN" altLang="en-US" b="1" dirty="0" smtClean="0"/>
              <a:t>支原体</a:t>
            </a:r>
            <a:endParaRPr lang="zh-CN" altLang="en-US" b="1" dirty="0"/>
          </a:p>
        </p:txBody>
      </p:sp>
      <p:sp>
        <p:nvSpPr>
          <p:cNvPr id="6" name="TextBox 5"/>
          <p:cNvSpPr txBox="1"/>
          <p:nvPr/>
        </p:nvSpPr>
        <p:spPr>
          <a:xfrm>
            <a:off x="5724128" y="5214198"/>
            <a:ext cx="2232248" cy="646331"/>
          </a:xfrm>
          <a:prstGeom prst="rect">
            <a:avLst/>
          </a:prstGeom>
          <a:noFill/>
        </p:spPr>
        <p:txBody>
          <a:bodyPr wrap="square" rtlCol="0">
            <a:spAutoFit/>
          </a:bodyPr>
          <a:lstStyle/>
          <a:p>
            <a:pPr algn="ctr"/>
            <a:r>
              <a:rPr lang="en-US" altLang="zh-CN" b="1" dirty="0" smtClean="0"/>
              <a:t>Unknown ultra-small microorganism</a:t>
            </a:r>
            <a:endParaRPr lang="zh-CN" altLang="en-US" b="1" dirty="0"/>
          </a:p>
        </p:txBody>
      </p:sp>
    </p:spTree>
    <p:extLst>
      <p:ext uri="{BB962C8B-B14F-4D97-AF65-F5344CB8AC3E}">
        <p14:creationId xmlns:p14="http://schemas.microsoft.com/office/powerpoint/2010/main" val="25649501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8934" y="764704"/>
            <a:ext cx="8229600" cy="1143000"/>
          </a:xfrm>
        </p:spPr>
        <p:txBody>
          <a:bodyPr/>
          <a:lstStyle/>
          <a:p>
            <a:endParaRPr lang="zh-CN" alt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69" y="332656"/>
            <a:ext cx="4213351" cy="286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763" y="332656"/>
            <a:ext cx="4210692" cy="286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34" y="3948772"/>
            <a:ext cx="3884870" cy="2572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3356992"/>
            <a:ext cx="3096344" cy="400110"/>
          </a:xfrm>
          <a:prstGeom prst="rect">
            <a:avLst/>
          </a:prstGeom>
          <a:noFill/>
        </p:spPr>
        <p:txBody>
          <a:bodyPr wrap="square" rtlCol="0">
            <a:spAutoFit/>
          </a:bodyPr>
          <a:lstStyle/>
          <a:p>
            <a:r>
              <a:rPr lang="en-US" altLang="zh-CN" sz="2000" i="1" dirty="0" smtClean="0"/>
              <a:t>Escherichia coli (</a:t>
            </a:r>
            <a:r>
              <a:rPr lang="zh-CN" altLang="en-US" sz="2000" i="1" dirty="0" smtClean="0"/>
              <a:t>大肠杆菌</a:t>
            </a:r>
            <a:r>
              <a:rPr lang="en-US" altLang="zh-CN" sz="2000" i="1" dirty="0" smtClean="0"/>
              <a:t>)</a:t>
            </a:r>
            <a:endParaRPr lang="zh-CN" altLang="en-US" sz="2000" i="1" dirty="0"/>
          </a:p>
        </p:txBody>
      </p:sp>
      <p:sp>
        <p:nvSpPr>
          <p:cNvPr id="7" name="TextBox 6"/>
          <p:cNvSpPr txBox="1"/>
          <p:nvPr/>
        </p:nvSpPr>
        <p:spPr>
          <a:xfrm>
            <a:off x="5004049" y="3356992"/>
            <a:ext cx="3888406" cy="400110"/>
          </a:xfrm>
          <a:prstGeom prst="rect">
            <a:avLst/>
          </a:prstGeom>
          <a:noFill/>
        </p:spPr>
        <p:txBody>
          <a:bodyPr wrap="square" rtlCol="0">
            <a:spAutoFit/>
          </a:bodyPr>
          <a:lstStyle/>
          <a:p>
            <a:pPr algn="ctr"/>
            <a:r>
              <a:rPr lang="en-US" altLang="zh-CN" sz="2000" i="1" dirty="0" smtClean="0"/>
              <a:t>Bacillus </a:t>
            </a:r>
            <a:r>
              <a:rPr lang="en-US" altLang="zh-CN" sz="2000" i="1" dirty="0" err="1" smtClean="0"/>
              <a:t>subtilis</a:t>
            </a:r>
            <a:r>
              <a:rPr lang="zh-CN" altLang="en-US" sz="2000" i="1" dirty="0" smtClean="0"/>
              <a:t>（枯草芽孢杆菌）</a:t>
            </a:r>
            <a:endParaRPr lang="zh-CN" altLang="en-US" sz="2000" i="1" dirty="0"/>
          </a:p>
        </p:txBody>
      </p:sp>
      <p:sp>
        <p:nvSpPr>
          <p:cNvPr id="8" name="TextBox 7"/>
          <p:cNvSpPr txBox="1"/>
          <p:nvPr/>
        </p:nvSpPr>
        <p:spPr>
          <a:xfrm>
            <a:off x="325398" y="6520825"/>
            <a:ext cx="3888406" cy="400110"/>
          </a:xfrm>
          <a:prstGeom prst="rect">
            <a:avLst/>
          </a:prstGeom>
          <a:noFill/>
        </p:spPr>
        <p:txBody>
          <a:bodyPr wrap="square" rtlCol="0">
            <a:spAutoFit/>
          </a:bodyPr>
          <a:lstStyle/>
          <a:p>
            <a:pPr algn="ctr"/>
            <a:r>
              <a:rPr lang="zh-CN" altLang="en-US" sz="2000" i="1" dirty="0" smtClean="0"/>
              <a:t>八叠产甲烷球古菌</a:t>
            </a:r>
            <a:endParaRPr lang="zh-CN" altLang="en-US" sz="2000" i="1" dirty="0"/>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167" y="3780413"/>
            <a:ext cx="3653883" cy="2740412"/>
          </a:xfrm>
          <a:prstGeom prst="rect">
            <a:avLst/>
          </a:prstGeom>
        </p:spPr>
      </p:pic>
      <p:sp>
        <p:nvSpPr>
          <p:cNvPr id="10" name="TextBox 7"/>
          <p:cNvSpPr txBox="1"/>
          <p:nvPr/>
        </p:nvSpPr>
        <p:spPr>
          <a:xfrm>
            <a:off x="4725644" y="6520825"/>
            <a:ext cx="3888406" cy="400110"/>
          </a:xfrm>
          <a:prstGeom prst="rect">
            <a:avLst/>
          </a:prstGeom>
          <a:noFill/>
        </p:spPr>
        <p:txBody>
          <a:bodyPr wrap="square" rtlCol="0">
            <a:spAutoFit/>
          </a:bodyPr>
          <a:lstStyle/>
          <a:p>
            <a:pPr algn="ctr"/>
            <a:r>
              <a:rPr lang="en-US" altLang="zh-CN" sz="2000" i="1" dirty="0" smtClean="0"/>
              <a:t>Unknown bacteria in a bio-</a:t>
            </a:r>
            <a:r>
              <a:rPr lang="en-US" altLang="zh-CN" sz="2000" i="1" dirty="0" err="1" smtClean="0"/>
              <a:t>reator</a:t>
            </a:r>
            <a:endParaRPr lang="zh-CN" altLang="en-US" sz="2000" i="1" dirty="0"/>
          </a:p>
        </p:txBody>
      </p:sp>
    </p:spTree>
    <p:extLst>
      <p:ext uri="{BB962C8B-B14F-4D97-AF65-F5344CB8AC3E}">
        <p14:creationId xmlns:p14="http://schemas.microsoft.com/office/powerpoint/2010/main" val="2376671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204864"/>
            <a:ext cx="4698255" cy="279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57" y="2204864"/>
            <a:ext cx="3746462" cy="279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614741" y="5209470"/>
            <a:ext cx="3594254" cy="523220"/>
          </a:xfrm>
          <a:prstGeom prst="rect">
            <a:avLst/>
          </a:prstGeom>
        </p:spPr>
        <p:txBody>
          <a:bodyPr wrap="none">
            <a:spAutoFit/>
          </a:bodyPr>
          <a:lstStyle/>
          <a:p>
            <a:r>
              <a:rPr lang="en-US" altLang="zh-CN" sz="2800" i="1" dirty="0" err="1"/>
              <a:t>Epulopiscium</a:t>
            </a:r>
            <a:r>
              <a:rPr lang="en-US" altLang="zh-CN" sz="2800" i="1" dirty="0"/>
              <a:t> </a:t>
            </a:r>
            <a:r>
              <a:rPr lang="en-US" altLang="zh-CN" sz="2800" i="1" dirty="0" err="1"/>
              <a:t>fishelsoni</a:t>
            </a:r>
            <a:endParaRPr lang="zh-CN" altLang="en-US" sz="2800" i="1" dirty="0"/>
          </a:p>
        </p:txBody>
      </p:sp>
      <p:sp>
        <p:nvSpPr>
          <p:cNvPr id="5" name="矩形 4"/>
          <p:cNvSpPr/>
          <p:nvPr/>
        </p:nvSpPr>
        <p:spPr>
          <a:xfrm>
            <a:off x="4668391" y="5210036"/>
            <a:ext cx="4073423" cy="523220"/>
          </a:xfrm>
          <a:prstGeom prst="rect">
            <a:avLst/>
          </a:prstGeom>
        </p:spPr>
        <p:txBody>
          <a:bodyPr wrap="none">
            <a:spAutoFit/>
          </a:bodyPr>
          <a:lstStyle/>
          <a:p>
            <a:r>
              <a:rPr lang="en-US" altLang="zh-CN" sz="2800" i="1" dirty="0" err="1"/>
              <a:t>Thiomargarita</a:t>
            </a:r>
            <a:r>
              <a:rPr lang="en-US" altLang="zh-CN" sz="2800" i="1" dirty="0"/>
              <a:t> </a:t>
            </a:r>
            <a:r>
              <a:rPr lang="en-US" altLang="zh-CN" sz="2800" i="1" dirty="0" err="1"/>
              <a:t>namibiensis</a:t>
            </a:r>
            <a:endParaRPr lang="zh-CN" altLang="en-US" sz="2800" i="1" dirty="0"/>
          </a:p>
        </p:txBody>
      </p:sp>
    </p:spTree>
    <p:extLst>
      <p:ext uri="{BB962C8B-B14F-4D97-AF65-F5344CB8AC3E}">
        <p14:creationId xmlns:p14="http://schemas.microsoft.com/office/powerpoint/2010/main" val="27459738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29" y="155679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71" y="3897597"/>
            <a:ext cx="2466975" cy="1708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350" y="2974516"/>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9689" y="885076"/>
            <a:ext cx="254317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1115" y="4725144"/>
            <a:ext cx="26003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9669" y="825165"/>
            <a:ext cx="2592587" cy="1655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4429" y="2872252"/>
            <a:ext cx="2824609" cy="1879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755" y="89019"/>
            <a:ext cx="3238870" cy="1508105"/>
          </a:xfrm>
          <a:prstGeom prst="rect">
            <a:avLst/>
          </a:prstGeom>
          <a:noFill/>
        </p:spPr>
        <p:txBody>
          <a:bodyPr wrap="square" rtlCol="0">
            <a:spAutoFit/>
          </a:bodyPr>
          <a:lstStyle/>
          <a:p>
            <a:pPr algn="ctr"/>
            <a:r>
              <a:rPr lang="en-US" altLang="zh-CN" sz="3200" b="1" dirty="0" smtClean="0"/>
              <a:t>Eukaryotic microorganisms</a:t>
            </a:r>
          </a:p>
          <a:p>
            <a:pPr algn="ctr"/>
            <a:r>
              <a:rPr lang="en-US" altLang="zh-CN" sz="2800" b="1" i="1" dirty="0" smtClean="0">
                <a:solidFill>
                  <a:srgbClr val="FF0000"/>
                </a:solidFill>
              </a:rPr>
              <a:t>Several </a:t>
            </a:r>
            <a:r>
              <a:rPr lang="el-GR" altLang="zh-CN" sz="2800" b="1" i="1" dirty="0" smtClean="0">
                <a:solidFill>
                  <a:srgbClr val="FF0000"/>
                </a:solidFill>
              </a:rPr>
              <a:t>μ</a:t>
            </a:r>
            <a:r>
              <a:rPr lang="en-US" altLang="zh-CN" sz="2800" b="1" i="1" dirty="0" smtClean="0">
                <a:solidFill>
                  <a:srgbClr val="FF0000"/>
                </a:solidFill>
              </a:rPr>
              <a:t>m to ?</a:t>
            </a:r>
            <a:endParaRPr lang="zh-CN" altLang="en-US" sz="2800" b="1" i="1" dirty="0">
              <a:solidFill>
                <a:srgbClr val="FF0000"/>
              </a:solidFill>
            </a:endParaRPr>
          </a:p>
        </p:txBody>
      </p:sp>
      <p:sp>
        <p:nvSpPr>
          <p:cNvPr id="3" name="文本框 2"/>
          <p:cNvSpPr txBox="1"/>
          <p:nvPr/>
        </p:nvSpPr>
        <p:spPr>
          <a:xfrm>
            <a:off x="1016682" y="5661248"/>
            <a:ext cx="1368152" cy="646331"/>
          </a:xfrm>
          <a:prstGeom prst="rect">
            <a:avLst/>
          </a:prstGeom>
          <a:noFill/>
        </p:spPr>
        <p:txBody>
          <a:bodyPr wrap="square" rtlCol="0">
            <a:spAutoFit/>
          </a:bodyPr>
          <a:lstStyle/>
          <a:p>
            <a:pPr algn="ctr"/>
            <a:r>
              <a:rPr lang="en-US" altLang="zh-CN" b="1" dirty="0" smtClean="0">
                <a:solidFill>
                  <a:srgbClr val="7030A0"/>
                </a:solidFill>
              </a:rPr>
              <a:t>Microalgae</a:t>
            </a:r>
            <a:r>
              <a:rPr lang="zh-CN" altLang="en-US" b="1" dirty="0" smtClean="0">
                <a:solidFill>
                  <a:srgbClr val="7030A0"/>
                </a:solidFill>
              </a:rPr>
              <a:t>单细胞藻类</a:t>
            </a:r>
            <a:endParaRPr lang="zh-CN" altLang="en-US" b="1" dirty="0">
              <a:solidFill>
                <a:srgbClr val="7030A0"/>
              </a:solidFill>
            </a:endParaRPr>
          </a:p>
        </p:txBody>
      </p:sp>
      <p:sp>
        <p:nvSpPr>
          <p:cNvPr id="12" name="文本框 11"/>
          <p:cNvSpPr txBox="1"/>
          <p:nvPr/>
        </p:nvSpPr>
        <p:spPr>
          <a:xfrm>
            <a:off x="3870261" y="859383"/>
            <a:ext cx="1368152" cy="646331"/>
          </a:xfrm>
          <a:prstGeom prst="rect">
            <a:avLst/>
          </a:prstGeom>
          <a:noFill/>
        </p:spPr>
        <p:txBody>
          <a:bodyPr wrap="square" rtlCol="0">
            <a:spAutoFit/>
          </a:bodyPr>
          <a:lstStyle/>
          <a:p>
            <a:pPr algn="ctr"/>
            <a:r>
              <a:rPr lang="en-US" altLang="zh-CN" b="1" dirty="0" smtClean="0">
                <a:solidFill>
                  <a:srgbClr val="FF0000"/>
                </a:solidFill>
              </a:rPr>
              <a:t>Flagellate</a:t>
            </a:r>
          </a:p>
          <a:p>
            <a:pPr algn="ctr"/>
            <a:r>
              <a:rPr lang="zh-CN" altLang="en-US" b="1" dirty="0">
                <a:solidFill>
                  <a:srgbClr val="FF0000"/>
                </a:solidFill>
              </a:rPr>
              <a:t>鞭毛虫</a:t>
            </a:r>
          </a:p>
        </p:txBody>
      </p:sp>
      <p:sp>
        <p:nvSpPr>
          <p:cNvPr id="13" name="文本框 12"/>
          <p:cNvSpPr txBox="1"/>
          <p:nvPr/>
        </p:nvSpPr>
        <p:spPr>
          <a:xfrm>
            <a:off x="6841886" y="689184"/>
            <a:ext cx="1368152" cy="646331"/>
          </a:xfrm>
          <a:prstGeom prst="rect">
            <a:avLst/>
          </a:prstGeom>
          <a:noFill/>
        </p:spPr>
        <p:txBody>
          <a:bodyPr wrap="square" rtlCol="0">
            <a:spAutoFit/>
          </a:bodyPr>
          <a:lstStyle/>
          <a:p>
            <a:pPr algn="ctr"/>
            <a:r>
              <a:rPr lang="en-US" altLang="zh-CN" b="1" dirty="0" smtClean="0">
                <a:solidFill>
                  <a:srgbClr val="FF0000"/>
                </a:solidFill>
              </a:rPr>
              <a:t>Yeast</a:t>
            </a:r>
          </a:p>
          <a:p>
            <a:pPr algn="ctr"/>
            <a:r>
              <a:rPr lang="zh-CN" altLang="en-US" b="1" dirty="0">
                <a:solidFill>
                  <a:srgbClr val="FF0000"/>
                </a:solidFill>
              </a:rPr>
              <a:t>酵母</a:t>
            </a:r>
          </a:p>
        </p:txBody>
      </p:sp>
      <p:sp>
        <p:nvSpPr>
          <p:cNvPr id="14" name="文本框 13"/>
          <p:cNvSpPr txBox="1"/>
          <p:nvPr/>
        </p:nvSpPr>
        <p:spPr>
          <a:xfrm>
            <a:off x="6036987" y="2907114"/>
            <a:ext cx="1368152" cy="646331"/>
          </a:xfrm>
          <a:prstGeom prst="rect">
            <a:avLst/>
          </a:prstGeom>
          <a:noFill/>
        </p:spPr>
        <p:txBody>
          <a:bodyPr wrap="square" rtlCol="0">
            <a:spAutoFit/>
          </a:bodyPr>
          <a:lstStyle/>
          <a:p>
            <a:pPr algn="ctr"/>
            <a:r>
              <a:rPr lang="en-US" altLang="zh-CN" b="1" dirty="0" smtClean="0">
                <a:solidFill>
                  <a:srgbClr val="FF0000"/>
                </a:solidFill>
              </a:rPr>
              <a:t>Mold</a:t>
            </a:r>
          </a:p>
          <a:p>
            <a:pPr algn="ctr"/>
            <a:r>
              <a:rPr lang="zh-CN" altLang="en-US" b="1" dirty="0">
                <a:solidFill>
                  <a:srgbClr val="FF0000"/>
                </a:solidFill>
              </a:rPr>
              <a:t>霉菌</a:t>
            </a:r>
          </a:p>
        </p:txBody>
      </p:sp>
      <p:sp>
        <p:nvSpPr>
          <p:cNvPr id="15" name="文本框 14"/>
          <p:cNvSpPr txBox="1"/>
          <p:nvPr/>
        </p:nvSpPr>
        <p:spPr>
          <a:xfrm>
            <a:off x="6572673" y="126457"/>
            <a:ext cx="1906578" cy="646331"/>
          </a:xfrm>
          <a:prstGeom prst="rect">
            <a:avLst/>
          </a:prstGeom>
          <a:noFill/>
        </p:spPr>
        <p:txBody>
          <a:bodyPr wrap="square" rtlCol="0">
            <a:spAutoFit/>
          </a:bodyPr>
          <a:lstStyle/>
          <a:p>
            <a:pPr algn="ctr"/>
            <a:r>
              <a:rPr lang="en-US" altLang="zh-CN" b="1" dirty="0" smtClean="0">
                <a:solidFill>
                  <a:srgbClr val="7030A0"/>
                </a:solidFill>
              </a:rPr>
              <a:t>Fungus (Fungi)</a:t>
            </a:r>
          </a:p>
          <a:p>
            <a:pPr algn="ctr"/>
            <a:r>
              <a:rPr lang="zh-CN" altLang="en-US" b="1" dirty="0" smtClean="0">
                <a:solidFill>
                  <a:srgbClr val="7030A0"/>
                </a:solidFill>
              </a:rPr>
              <a:t>真菌</a:t>
            </a:r>
            <a:endParaRPr lang="zh-CN" altLang="en-US" b="1" dirty="0">
              <a:solidFill>
                <a:srgbClr val="7030A0"/>
              </a:solidFill>
            </a:endParaRPr>
          </a:p>
        </p:txBody>
      </p:sp>
      <p:sp>
        <p:nvSpPr>
          <p:cNvPr id="16" name="文本框 15"/>
          <p:cNvSpPr txBox="1"/>
          <p:nvPr/>
        </p:nvSpPr>
        <p:spPr>
          <a:xfrm>
            <a:off x="3329047" y="543180"/>
            <a:ext cx="2239850" cy="369332"/>
          </a:xfrm>
          <a:prstGeom prst="rect">
            <a:avLst/>
          </a:prstGeom>
          <a:noFill/>
        </p:spPr>
        <p:txBody>
          <a:bodyPr wrap="square" rtlCol="0">
            <a:spAutoFit/>
          </a:bodyPr>
          <a:lstStyle/>
          <a:p>
            <a:pPr algn="ctr"/>
            <a:r>
              <a:rPr lang="en-US" altLang="zh-CN" b="1" dirty="0" smtClean="0">
                <a:solidFill>
                  <a:srgbClr val="7030A0"/>
                </a:solidFill>
              </a:rPr>
              <a:t>Protozoa </a:t>
            </a:r>
            <a:r>
              <a:rPr lang="zh-CN" altLang="en-US" b="1" dirty="0" smtClean="0">
                <a:solidFill>
                  <a:srgbClr val="7030A0"/>
                </a:solidFill>
              </a:rPr>
              <a:t>原生动物</a:t>
            </a:r>
            <a:endParaRPr lang="zh-CN" altLang="en-US" b="1" dirty="0">
              <a:solidFill>
                <a:srgbClr val="7030A0"/>
              </a:solidFill>
            </a:endParaRPr>
          </a:p>
        </p:txBody>
      </p:sp>
      <p:sp>
        <p:nvSpPr>
          <p:cNvPr id="17" name="文本框 16"/>
          <p:cNvSpPr txBox="1"/>
          <p:nvPr/>
        </p:nvSpPr>
        <p:spPr>
          <a:xfrm>
            <a:off x="4461154" y="2907114"/>
            <a:ext cx="1368152" cy="646331"/>
          </a:xfrm>
          <a:prstGeom prst="rect">
            <a:avLst/>
          </a:prstGeom>
          <a:noFill/>
        </p:spPr>
        <p:txBody>
          <a:bodyPr wrap="square" rtlCol="0">
            <a:spAutoFit/>
          </a:bodyPr>
          <a:lstStyle/>
          <a:p>
            <a:pPr algn="ctr"/>
            <a:r>
              <a:rPr lang="en-US" altLang="zh-CN" b="1" dirty="0" smtClean="0">
                <a:solidFill>
                  <a:srgbClr val="FF0000"/>
                </a:solidFill>
              </a:rPr>
              <a:t>Ciliate</a:t>
            </a:r>
          </a:p>
          <a:p>
            <a:pPr algn="ctr"/>
            <a:r>
              <a:rPr lang="zh-CN" altLang="en-US" b="1" dirty="0" smtClean="0">
                <a:solidFill>
                  <a:srgbClr val="FF0000"/>
                </a:solidFill>
              </a:rPr>
              <a:t>纤毛虫</a:t>
            </a:r>
            <a:endParaRPr lang="zh-CN" altLang="en-US" b="1" dirty="0">
              <a:solidFill>
                <a:srgbClr val="FF0000"/>
              </a:solidFill>
            </a:endParaRPr>
          </a:p>
        </p:txBody>
      </p:sp>
      <p:sp>
        <p:nvSpPr>
          <p:cNvPr id="18" name="文本框 17"/>
          <p:cNvSpPr txBox="1"/>
          <p:nvPr/>
        </p:nvSpPr>
        <p:spPr>
          <a:xfrm>
            <a:off x="3032265" y="4706920"/>
            <a:ext cx="1368152" cy="646331"/>
          </a:xfrm>
          <a:prstGeom prst="rect">
            <a:avLst/>
          </a:prstGeom>
          <a:noFill/>
        </p:spPr>
        <p:txBody>
          <a:bodyPr wrap="square" rtlCol="0">
            <a:spAutoFit/>
          </a:bodyPr>
          <a:lstStyle/>
          <a:p>
            <a:pPr algn="ctr"/>
            <a:r>
              <a:rPr lang="en-US" altLang="zh-CN" b="1" dirty="0" smtClean="0">
                <a:solidFill>
                  <a:srgbClr val="FF0000"/>
                </a:solidFill>
              </a:rPr>
              <a:t>Ameba</a:t>
            </a:r>
          </a:p>
          <a:p>
            <a:pPr algn="ctr"/>
            <a:r>
              <a:rPr lang="zh-CN" altLang="en-US" b="1" dirty="0" smtClean="0">
                <a:solidFill>
                  <a:srgbClr val="FF0000"/>
                </a:solidFill>
              </a:rPr>
              <a:t>变形虫</a:t>
            </a:r>
            <a:endParaRPr lang="zh-CN" altLang="en-US" b="1" dirty="0">
              <a:solidFill>
                <a:srgbClr val="FF0000"/>
              </a:solidFill>
            </a:endParaRPr>
          </a:p>
        </p:txBody>
      </p:sp>
      <p:sp>
        <p:nvSpPr>
          <p:cNvPr id="19" name="文本框 18"/>
          <p:cNvSpPr txBox="1"/>
          <p:nvPr/>
        </p:nvSpPr>
        <p:spPr>
          <a:xfrm>
            <a:off x="377247" y="1489688"/>
            <a:ext cx="1368152" cy="646331"/>
          </a:xfrm>
          <a:prstGeom prst="rect">
            <a:avLst/>
          </a:prstGeom>
          <a:noFill/>
        </p:spPr>
        <p:txBody>
          <a:bodyPr wrap="square" rtlCol="0">
            <a:spAutoFit/>
          </a:bodyPr>
          <a:lstStyle/>
          <a:p>
            <a:pPr algn="ctr"/>
            <a:r>
              <a:rPr lang="en-US" altLang="zh-CN" b="1" dirty="0" smtClean="0">
                <a:solidFill>
                  <a:srgbClr val="FF0000"/>
                </a:solidFill>
              </a:rPr>
              <a:t>Green algae</a:t>
            </a:r>
          </a:p>
          <a:p>
            <a:pPr algn="ctr"/>
            <a:r>
              <a:rPr lang="zh-CN" altLang="en-US" b="1" dirty="0">
                <a:solidFill>
                  <a:srgbClr val="FF0000"/>
                </a:solidFill>
              </a:rPr>
              <a:t>绿藻</a:t>
            </a:r>
          </a:p>
        </p:txBody>
      </p:sp>
      <p:sp>
        <p:nvSpPr>
          <p:cNvPr id="20" name="文本框 19"/>
          <p:cNvSpPr txBox="1"/>
          <p:nvPr/>
        </p:nvSpPr>
        <p:spPr>
          <a:xfrm>
            <a:off x="332606" y="3874955"/>
            <a:ext cx="1368152" cy="646331"/>
          </a:xfrm>
          <a:prstGeom prst="rect">
            <a:avLst/>
          </a:prstGeom>
          <a:noFill/>
        </p:spPr>
        <p:txBody>
          <a:bodyPr wrap="square" rtlCol="0">
            <a:spAutoFit/>
          </a:bodyPr>
          <a:lstStyle/>
          <a:p>
            <a:pPr algn="ctr"/>
            <a:r>
              <a:rPr lang="en-US" altLang="zh-CN" b="1" dirty="0" smtClean="0">
                <a:solidFill>
                  <a:srgbClr val="FF0000"/>
                </a:solidFill>
              </a:rPr>
              <a:t>Diatom</a:t>
            </a:r>
          </a:p>
          <a:p>
            <a:pPr algn="ctr"/>
            <a:r>
              <a:rPr lang="zh-CN" altLang="en-US" b="1" dirty="0">
                <a:solidFill>
                  <a:srgbClr val="FF0000"/>
                </a:solidFill>
              </a:rPr>
              <a:t>硅</a:t>
            </a:r>
            <a:r>
              <a:rPr lang="zh-CN" altLang="en-US" b="1" dirty="0" smtClean="0">
                <a:solidFill>
                  <a:srgbClr val="FF0000"/>
                </a:solidFill>
              </a:rPr>
              <a:t>藻</a:t>
            </a:r>
            <a:endParaRPr lang="zh-CN" altLang="en-US" b="1" dirty="0">
              <a:solidFill>
                <a:srgbClr val="FF0000"/>
              </a:solidFill>
            </a:endParaRPr>
          </a:p>
        </p:txBody>
      </p:sp>
      <p:pic>
        <p:nvPicPr>
          <p:cNvPr id="2050" name="Picture 2" descr="Armillaria ostoya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0546" y="4859405"/>
            <a:ext cx="2499565" cy="1942845"/>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p:cNvSpPr txBox="1"/>
          <p:nvPr/>
        </p:nvSpPr>
        <p:spPr>
          <a:xfrm>
            <a:off x="6057896" y="4751901"/>
            <a:ext cx="1826472" cy="646331"/>
          </a:xfrm>
          <a:prstGeom prst="rect">
            <a:avLst/>
          </a:prstGeom>
          <a:noFill/>
        </p:spPr>
        <p:txBody>
          <a:bodyPr wrap="square" rtlCol="0">
            <a:spAutoFit/>
          </a:bodyPr>
          <a:lstStyle/>
          <a:p>
            <a:pPr algn="ctr"/>
            <a:r>
              <a:rPr lang="en-US" altLang="zh-CN" b="1" dirty="0" smtClean="0">
                <a:solidFill>
                  <a:srgbClr val="FF0000"/>
                </a:solidFill>
              </a:rPr>
              <a:t>Mushroom</a:t>
            </a:r>
          </a:p>
          <a:p>
            <a:pPr algn="ctr"/>
            <a:r>
              <a:rPr lang="zh-CN" altLang="en-US" b="1" dirty="0">
                <a:solidFill>
                  <a:srgbClr val="FF0000"/>
                </a:solidFill>
              </a:rPr>
              <a:t>大型真菌</a:t>
            </a:r>
          </a:p>
        </p:txBody>
      </p:sp>
    </p:spTree>
    <p:extLst>
      <p:ext uri="{BB962C8B-B14F-4D97-AF65-F5344CB8AC3E}">
        <p14:creationId xmlns:p14="http://schemas.microsoft.com/office/powerpoint/2010/main" val="37800795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344588"/>
            <a:ext cx="6153060" cy="452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3563888" y="6021288"/>
            <a:ext cx="4077719" cy="369332"/>
          </a:xfrm>
          <a:prstGeom prst="rect">
            <a:avLst/>
          </a:prstGeom>
        </p:spPr>
        <p:txBody>
          <a:bodyPr wrap="none">
            <a:spAutoFit/>
          </a:bodyPr>
          <a:lstStyle/>
          <a:p>
            <a:r>
              <a:rPr lang="en-US" altLang="zh-CN" b="1" dirty="0" err="1" smtClean="0"/>
              <a:t>Xenophyophore</a:t>
            </a:r>
            <a:r>
              <a:rPr lang="en-US" altLang="zh-CN" b="1" dirty="0" smtClean="0"/>
              <a:t> (a protozoa over 10 cm)</a:t>
            </a:r>
            <a:endParaRPr lang="zh-CN" altLang="en-US" b="1" dirty="0"/>
          </a:p>
        </p:txBody>
      </p:sp>
    </p:spTree>
    <p:extLst>
      <p:ext uri="{BB962C8B-B14F-4D97-AF65-F5344CB8AC3E}">
        <p14:creationId xmlns:p14="http://schemas.microsoft.com/office/powerpoint/2010/main" val="13633713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What is </a:t>
            </a:r>
            <a:r>
              <a:rPr lang="en-US" altLang="zh-CN" dirty="0"/>
              <a:t>a </a:t>
            </a:r>
            <a:r>
              <a:rPr lang="en-US" altLang="zh-CN" b="1" dirty="0" smtClean="0">
                <a:solidFill>
                  <a:srgbClr val="FF0000"/>
                </a:solidFill>
              </a:rPr>
              <a:t>lichen(</a:t>
            </a:r>
            <a:r>
              <a:rPr lang="zh-CN" altLang="en-US" b="1" dirty="0" smtClean="0">
                <a:solidFill>
                  <a:srgbClr val="FF0000"/>
                </a:solidFill>
              </a:rPr>
              <a:t>地衣</a:t>
            </a:r>
            <a:r>
              <a:rPr lang="en-US" altLang="zh-CN" b="1" dirty="0" smtClean="0">
                <a:solidFill>
                  <a:srgbClr val="FF0000"/>
                </a:solidFill>
              </a:rPr>
              <a:t>)</a:t>
            </a:r>
            <a:r>
              <a:rPr lang="en-US" altLang="zh-CN" dirty="0" smtClean="0"/>
              <a:t>?</a:t>
            </a:r>
            <a:endParaRPr lang="zh-CN" altLang="en-US" dirty="0"/>
          </a:p>
        </p:txBody>
      </p:sp>
      <p:sp>
        <p:nvSpPr>
          <p:cNvPr id="4" name="AutoShape 2" descr="https://timgsa.baidu.com/timg?image&amp;quality=80&amp;size=b9999_10000&amp;sec=1503641388356&amp;di=d90a6e5e86e59178ff54747cbfd7e13f&amp;imgtype=0&amp;src=http%3A%2F%2Fqzhi5.com%2Fd%2Ffile%2F201305%2Fc0e4767e983a7b5c8b61e71f00762ca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5" name="图片 4"/>
          <p:cNvPicPr>
            <a:picLocks noChangeAspect="1"/>
          </p:cNvPicPr>
          <p:nvPr/>
        </p:nvPicPr>
        <p:blipFill>
          <a:blip r:embed="rId2"/>
          <a:stretch>
            <a:fillRect/>
          </a:stretch>
        </p:blipFill>
        <p:spPr>
          <a:xfrm>
            <a:off x="230774" y="1519521"/>
            <a:ext cx="2416700" cy="2973884"/>
          </a:xfrm>
          <a:prstGeom prst="rect">
            <a:avLst/>
          </a:prstGeom>
        </p:spPr>
      </p:pic>
      <p:pic>
        <p:nvPicPr>
          <p:cNvPr id="1028" name="Picture 4" descr="https://ss1.bdstatic.com/70cFuXSh_Q1YnxGkpoWK1HF6hhy/it/u=478636777,2544096166&amp;fm=26&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201" y="1519521"/>
            <a:ext cx="3168352" cy="302894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755576" y="5013176"/>
            <a:ext cx="7931224" cy="1200329"/>
          </a:xfrm>
          <a:prstGeom prst="rect">
            <a:avLst/>
          </a:prstGeom>
        </p:spPr>
        <p:txBody>
          <a:bodyPr wrap="square">
            <a:spAutoFit/>
          </a:bodyPr>
          <a:lstStyle/>
          <a:p>
            <a:pPr algn="just"/>
            <a:r>
              <a:rPr lang="en-US" altLang="zh-CN" sz="2400" dirty="0"/>
              <a:t>A lichen is a </a:t>
            </a:r>
            <a:r>
              <a:rPr lang="en-US" altLang="zh-CN" sz="2400" b="1" dirty="0" smtClean="0">
                <a:solidFill>
                  <a:srgbClr val="7030A0"/>
                </a:solidFill>
              </a:rPr>
              <a:t>composite organism </a:t>
            </a:r>
            <a:r>
              <a:rPr lang="en-US" altLang="zh-CN" sz="2400" dirty="0" smtClean="0"/>
              <a:t>that </a:t>
            </a:r>
            <a:r>
              <a:rPr lang="en-US" altLang="zh-CN" sz="2400" dirty="0"/>
              <a:t>arises from algae or cyanobacteria living </a:t>
            </a:r>
            <a:r>
              <a:rPr lang="en-US" altLang="zh-CN" sz="2400" dirty="0" smtClean="0"/>
              <a:t>among </a:t>
            </a:r>
            <a:r>
              <a:rPr lang="en-US" altLang="zh-CN" sz="2400" dirty="0"/>
              <a:t>filaments of multiple </a:t>
            </a:r>
            <a:r>
              <a:rPr lang="en-US" altLang="zh-CN" sz="2400" dirty="0" smtClean="0"/>
              <a:t>fungi </a:t>
            </a:r>
            <a:r>
              <a:rPr lang="en-US" altLang="zh-CN" sz="2400" dirty="0"/>
              <a:t>in a symbiotic relationship.</a:t>
            </a:r>
            <a:endParaRPr lang="zh-CN" altLang="en-US" sz="2400" dirty="0"/>
          </a:p>
        </p:txBody>
      </p:sp>
      <p:pic>
        <p:nvPicPr>
          <p:cNvPr id="1030" name="Picture 6" descr="https://upload.wikimedia.org/wikipedia/commons/thumb/8/86/Lichen_Cross_Section_Diagram.svg/220px-Lichen_Cross_Section_Diagram.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135" y="2204864"/>
            <a:ext cx="3334853" cy="183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446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2348880"/>
            <a:ext cx="8229600" cy="1143000"/>
          </a:xfrm>
        </p:spPr>
        <p:txBody>
          <a:bodyPr>
            <a:normAutofit fontScale="90000"/>
          </a:bodyPr>
          <a:lstStyle/>
          <a:p>
            <a:r>
              <a:rPr lang="en-US" altLang="zh-CN" dirty="0" smtClean="0"/>
              <a:t>Microbes have so diverse types and so many shapes!</a:t>
            </a:r>
            <a:endParaRPr lang="zh-CN" altLang="en-US" dirty="0"/>
          </a:p>
        </p:txBody>
      </p:sp>
    </p:spTree>
    <p:extLst>
      <p:ext uri="{BB962C8B-B14F-4D97-AF65-F5344CB8AC3E}">
        <p14:creationId xmlns:p14="http://schemas.microsoft.com/office/powerpoint/2010/main" val="2091832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Huge number of microorganisms</a:t>
            </a:r>
            <a:br>
              <a:rPr lang="en-US" altLang="zh-CN" dirty="0" smtClean="0"/>
            </a:br>
            <a:r>
              <a:rPr lang="en-US" altLang="zh-CN" dirty="0" smtClean="0"/>
              <a:t> on our planet</a:t>
            </a:r>
            <a:endParaRPr lang="zh-CN" altLang="en-US" dirty="0"/>
          </a:p>
        </p:txBody>
      </p:sp>
      <p:graphicFrame>
        <p:nvGraphicFramePr>
          <p:cNvPr id="6" name="表格 5"/>
          <p:cNvGraphicFramePr>
            <a:graphicFrameLocks noGrp="1"/>
          </p:cNvGraphicFramePr>
          <p:nvPr>
            <p:extLst>
              <p:ext uri="{D42A27DB-BD31-4B8C-83A1-F6EECF244321}">
                <p14:modId xmlns:p14="http://schemas.microsoft.com/office/powerpoint/2010/main" val="3270999228"/>
              </p:ext>
            </p:extLst>
          </p:nvPr>
        </p:nvGraphicFramePr>
        <p:xfrm>
          <a:off x="1835696" y="1772816"/>
          <a:ext cx="6096000" cy="4104456"/>
        </p:xfrm>
        <a:graphic>
          <a:graphicData uri="http://schemas.openxmlformats.org/drawingml/2006/table">
            <a:tbl>
              <a:tblPr firstRow="1" bandRow="1">
                <a:tableStyleId>{5C22544A-7EE6-4342-B048-85BDC9FD1C3A}</a:tableStyleId>
              </a:tblPr>
              <a:tblGrid>
                <a:gridCol w="3048000"/>
                <a:gridCol w="3048000"/>
              </a:tblGrid>
              <a:tr h="513057">
                <a:tc>
                  <a:txBody>
                    <a:bodyPr/>
                    <a:lstStyle/>
                    <a:p>
                      <a:pPr algn="ctr"/>
                      <a:r>
                        <a:rPr lang="en-US" altLang="zh-CN" dirty="0" smtClean="0"/>
                        <a:t>Sample</a:t>
                      </a:r>
                      <a:endParaRPr lang="zh-CN" altLang="en-US" dirty="0"/>
                    </a:p>
                  </a:txBody>
                  <a:tcPr anchor="ctr"/>
                </a:tc>
                <a:tc>
                  <a:txBody>
                    <a:bodyPr/>
                    <a:lstStyle/>
                    <a:p>
                      <a:pPr algn="ctr"/>
                      <a:r>
                        <a:rPr lang="en-US" altLang="zh-CN" dirty="0" smtClean="0"/>
                        <a:t>No.</a:t>
                      </a:r>
                      <a:r>
                        <a:rPr lang="en-US" altLang="zh-CN" baseline="0" dirty="0" smtClean="0"/>
                        <a:t> of prokaryotic cells</a:t>
                      </a:r>
                      <a:endParaRPr lang="zh-CN" altLang="en-US" dirty="0"/>
                    </a:p>
                  </a:txBody>
                  <a:tcPr anchor="ctr"/>
                </a:tc>
              </a:tr>
              <a:tr h="513057">
                <a:tc>
                  <a:txBody>
                    <a:bodyPr/>
                    <a:lstStyle/>
                    <a:p>
                      <a:pPr algn="ctr"/>
                      <a:r>
                        <a:rPr lang="en-US" altLang="zh-CN" dirty="0" smtClean="0"/>
                        <a:t>Soil (per gram)</a:t>
                      </a:r>
                      <a:endParaRPr lang="zh-CN" altLang="en-US" dirty="0"/>
                    </a:p>
                  </a:txBody>
                  <a:tcPr anchor="ctr"/>
                </a:tc>
                <a:tc>
                  <a:txBody>
                    <a:bodyPr/>
                    <a:lstStyle/>
                    <a:p>
                      <a:pPr algn="ctr"/>
                      <a:r>
                        <a:rPr lang="en-US" altLang="zh-CN" dirty="0" smtClean="0"/>
                        <a:t>10</a:t>
                      </a:r>
                      <a:r>
                        <a:rPr lang="en-US" altLang="zh-CN" baseline="30000" dirty="0" smtClean="0"/>
                        <a:t>9</a:t>
                      </a:r>
                      <a:endParaRPr lang="zh-CN" altLang="en-US" baseline="30000" dirty="0"/>
                    </a:p>
                  </a:txBody>
                  <a:tcPr anchor="ctr"/>
                </a:tc>
              </a:tr>
              <a:tr h="513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Seawater (per mL)</a:t>
                      </a:r>
                      <a:endParaRPr lang="zh-CN" altLang="en-US" dirty="0" smtClean="0"/>
                    </a:p>
                  </a:txBody>
                  <a:tcPr anchor="ctr"/>
                </a:tc>
                <a:tc>
                  <a:txBody>
                    <a:bodyPr/>
                    <a:lstStyle/>
                    <a:p>
                      <a:pPr algn="ctr"/>
                      <a:r>
                        <a:rPr lang="en-US" altLang="zh-CN" dirty="0" smtClean="0"/>
                        <a:t>10</a:t>
                      </a:r>
                      <a:r>
                        <a:rPr lang="en-US" altLang="zh-CN" baseline="30000" dirty="0" smtClean="0"/>
                        <a:t>4</a:t>
                      </a:r>
                      <a:r>
                        <a:rPr lang="en-US" altLang="zh-CN" baseline="0" dirty="0" smtClean="0"/>
                        <a:t>-10</a:t>
                      </a:r>
                      <a:r>
                        <a:rPr lang="en-US" altLang="zh-CN" baseline="30000" dirty="0" smtClean="0"/>
                        <a:t>6</a:t>
                      </a:r>
                      <a:endParaRPr lang="zh-CN" altLang="en-US" baseline="30000" dirty="0"/>
                    </a:p>
                  </a:txBody>
                  <a:tcPr anchor="ctr"/>
                </a:tc>
              </a:tr>
              <a:tr h="513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Freshwater (per mL)</a:t>
                      </a:r>
                      <a:endParaRPr lang="zh-CN" altLang="en-US"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10</a:t>
                      </a:r>
                      <a:r>
                        <a:rPr lang="en-US" altLang="zh-CN" baseline="30000" dirty="0" smtClean="0"/>
                        <a:t>4</a:t>
                      </a:r>
                      <a:r>
                        <a:rPr lang="en-US" altLang="zh-CN" baseline="0" dirty="0" smtClean="0"/>
                        <a:t>-10</a:t>
                      </a:r>
                      <a:r>
                        <a:rPr lang="en-US" altLang="zh-CN" baseline="30000" dirty="0" smtClean="0"/>
                        <a:t>6</a:t>
                      </a:r>
                      <a:endParaRPr lang="zh-CN" altLang="en-US" baseline="30000" dirty="0" smtClean="0"/>
                    </a:p>
                  </a:txBody>
                  <a:tcPr anchor="ctr"/>
                </a:tc>
              </a:tr>
              <a:tr h="513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Tap water (per mL)</a:t>
                      </a:r>
                      <a:endParaRPr lang="zh-CN" altLang="en-US" dirty="0" smtClean="0"/>
                    </a:p>
                  </a:txBody>
                  <a:tcPr anchor="ctr"/>
                </a:tc>
                <a:tc>
                  <a:txBody>
                    <a:bodyPr/>
                    <a:lstStyle/>
                    <a:p>
                      <a:pPr algn="ctr"/>
                      <a:r>
                        <a:rPr lang="en-US" altLang="zh-CN" dirty="0" smtClean="0"/>
                        <a:t>10</a:t>
                      </a:r>
                      <a:r>
                        <a:rPr lang="en-US" altLang="zh-CN" baseline="30000" dirty="0" smtClean="0"/>
                        <a:t>3</a:t>
                      </a:r>
                      <a:endParaRPr lang="zh-CN" altLang="en-US" baseline="30000" dirty="0"/>
                    </a:p>
                  </a:txBody>
                  <a:tcPr anchor="ctr"/>
                </a:tc>
              </a:tr>
              <a:tr h="513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t>Clean</a:t>
                      </a:r>
                      <a:r>
                        <a:rPr lang="en-US" altLang="zh-CN" baseline="0" dirty="0" smtClean="0"/>
                        <a:t> air </a:t>
                      </a:r>
                      <a:r>
                        <a:rPr lang="en-US" altLang="zh-CN" dirty="0" smtClean="0"/>
                        <a:t>(per m</a:t>
                      </a:r>
                      <a:r>
                        <a:rPr lang="en-US" altLang="zh-CN" baseline="30000" dirty="0" smtClean="0"/>
                        <a:t>3</a:t>
                      </a:r>
                      <a:r>
                        <a:rPr lang="en-US" altLang="zh-CN" dirty="0" smtClean="0"/>
                        <a:t>)</a:t>
                      </a:r>
                      <a:endParaRPr lang="zh-CN" altLang="en-US" dirty="0" smtClean="0"/>
                    </a:p>
                  </a:txBody>
                  <a:tcPr anchor="ctr"/>
                </a:tc>
                <a:tc>
                  <a:txBody>
                    <a:bodyPr/>
                    <a:lstStyle/>
                    <a:p>
                      <a:pPr algn="ctr"/>
                      <a:r>
                        <a:rPr lang="en-US" altLang="zh-CN" dirty="0" smtClean="0"/>
                        <a:t>10</a:t>
                      </a:r>
                      <a:r>
                        <a:rPr lang="en-US" altLang="zh-CN" baseline="30000" dirty="0" smtClean="0"/>
                        <a:t>5</a:t>
                      </a:r>
                      <a:endParaRPr lang="zh-CN" altLang="en-US" baseline="30000" dirty="0"/>
                    </a:p>
                  </a:txBody>
                  <a:tcPr anchor="ctr"/>
                </a:tc>
              </a:tr>
              <a:tr h="513057">
                <a:tc>
                  <a:txBody>
                    <a:bodyPr/>
                    <a:lstStyle/>
                    <a:p>
                      <a:pPr algn="ctr"/>
                      <a:r>
                        <a:rPr lang="en-US" altLang="zh-CN" dirty="0" smtClean="0"/>
                        <a:t>Human</a:t>
                      </a:r>
                      <a:r>
                        <a:rPr lang="en-US" altLang="zh-CN" baseline="0" dirty="0" smtClean="0"/>
                        <a:t> feces (per gram)</a:t>
                      </a:r>
                      <a:endParaRPr lang="zh-CN" altLang="en-US" dirty="0"/>
                    </a:p>
                  </a:txBody>
                  <a:tcPr anchor="ctr"/>
                </a:tc>
                <a:tc>
                  <a:txBody>
                    <a:bodyPr/>
                    <a:lstStyle/>
                    <a:p>
                      <a:pPr algn="ctr"/>
                      <a:r>
                        <a:rPr lang="en-US" altLang="zh-CN" dirty="0" smtClean="0"/>
                        <a:t>10</a:t>
                      </a:r>
                      <a:r>
                        <a:rPr lang="en-US" altLang="zh-CN" baseline="30000" dirty="0" smtClean="0"/>
                        <a:t>11</a:t>
                      </a:r>
                      <a:endParaRPr lang="zh-CN" altLang="en-US" baseline="30000" dirty="0"/>
                    </a:p>
                  </a:txBody>
                  <a:tcPr anchor="ctr"/>
                </a:tc>
              </a:tr>
              <a:tr h="513057">
                <a:tc>
                  <a:txBody>
                    <a:bodyPr/>
                    <a:lstStyle/>
                    <a:p>
                      <a:pPr algn="ctr"/>
                      <a:r>
                        <a:rPr lang="en-US" altLang="zh-CN" dirty="0" smtClean="0"/>
                        <a:t>Skin (per person)</a:t>
                      </a:r>
                      <a:endParaRPr lang="zh-CN" altLang="en-US" dirty="0"/>
                    </a:p>
                  </a:txBody>
                  <a:tcPr anchor="ctr"/>
                </a:tc>
                <a:tc>
                  <a:txBody>
                    <a:bodyPr/>
                    <a:lstStyle/>
                    <a:p>
                      <a:pPr algn="ctr"/>
                      <a:r>
                        <a:rPr lang="en-US" altLang="zh-CN" dirty="0" smtClean="0"/>
                        <a:t>10</a:t>
                      </a:r>
                      <a:r>
                        <a:rPr lang="en-US" altLang="zh-CN" baseline="30000" dirty="0" smtClean="0"/>
                        <a:t>12</a:t>
                      </a:r>
                      <a:endParaRPr lang="zh-CN" altLang="en-US" baseline="30000" dirty="0"/>
                    </a:p>
                  </a:txBody>
                  <a:tcPr anchor="ctr"/>
                </a:tc>
              </a:tr>
            </a:tbl>
          </a:graphicData>
        </a:graphic>
      </p:graphicFrame>
    </p:spTree>
    <p:extLst>
      <p:ext uri="{BB962C8B-B14F-4D97-AF65-F5344CB8AC3E}">
        <p14:creationId xmlns:p14="http://schemas.microsoft.com/office/powerpoint/2010/main" val="207241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68213"/>
            <a:ext cx="8229600" cy="1143000"/>
          </a:xfrm>
        </p:spPr>
        <p:txBody>
          <a:bodyPr/>
          <a:lstStyle/>
          <a:p>
            <a:pPr marL="514350" indent="-514350"/>
            <a:r>
              <a:rPr lang="en-US" altLang="zh-CN" dirty="0"/>
              <a:t>Microbes in the evolution of life</a:t>
            </a:r>
          </a:p>
        </p:txBody>
      </p:sp>
      <p:sp>
        <p:nvSpPr>
          <p:cNvPr id="7" name="矩形 6"/>
          <p:cNvSpPr/>
          <p:nvPr/>
        </p:nvSpPr>
        <p:spPr>
          <a:xfrm>
            <a:off x="4860032" y="1700808"/>
            <a:ext cx="2958502" cy="400110"/>
          </a:xfrm>
          <a:prstGeom prst="rect">
            <a:avLst/>
          </a:prstGeom>
        </p:spPr>
        <p:txBody>
          <a:bodyPr wrap="none">
            <a:spAutoFit/>
          </a:bodyPr>
          <a:lstStyle/>
          <a:p>
            <a:r>
              <a:rPr lang="en-US" altLang="zh-CN" sz="2000" b="1" dirty="0" smtClean="0">
                <a:solidFill>
                  <a:srgbClr val="FF0000"/>
                </a:solidFill>
              </a:rPr>
              <a:t>The Three </a:t>
            </a:r>
            <a:r>
              <a:rPr lang="en-US" altLang="zh-CN" sz="2000" b="1" dirty="0">
                <a:solidFill>
                  <a:srgbClr val="FF0000"/>
                </a:solidFill>
              </a:rPr>
              <a:t>Domains of Life</a:t>
            </a:r>
            <a:endParaRPr lang="zh-CN" altLang="en-US" sz="2000" b="1" dirty="0">
              <a:solidFill>
                <a:srgbClr val="FF0000"/>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26" y="859366"/>
            <a:ext cx="4850196" cy="599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5540948" y="2670274"/>
            <a:ext cx="3528392" cy="1200329"/>
          </a:xfrm>
          <a:prstGeom prst="rect">
            <a:avLst/>
          </a:prstGeom>
        </p:spPr>
        <p:txBody>
          <a:bodyPr wrap="square">
            <a:spAutoFit/>
          </a:bodyPr>
          <a:lstStyle/>
          <a:p>
            <a:r>
              <a:rPr lang="en-US" altLang="zh-CN" b="1" dirty="0" smtClean="0">
                <a:solidFill>
                  <a:srgbClr val="7030A0"/>
                </a:solidFill>
              </a:rPr>
              <a:t>The six kingdoms:</a:t>
            </a:r>
          </a:p>
          <a:p>
            <a:r>
              <a:rPr lang="en-US" altLang="zh-CN" b="1" dirty="0" smtClean="0">
                <a:solidFill>
                  <a:srgbClr val="7030A0"/>
                </a:solidFill>
              </a:rPr>
              <a:t>Animalia</a:t>
            </a:r>
            <a:r>
              <a:rPr lang="en-US" altLang="zh-CN" b="1" dirty="0">
                <a:solidFill>
                  <a:srgbClr val="7030A0"/>
                </a:solidFill>
              </a:rPr>
              <a:t>, Plantae, Fungi, Protista, </a:t>
            </a:r>
            <a:r>
              <a:rPr lang="en-US" altLang="zh-CN" b="1" dirty="0" smtClean="0">
                <a:solidFill>
                  <a:srgbClr val="7030A0"/>
                </a:solidFill>
              </a:rPr>
              <a:t>Archaea/</a:t>
            </a:r>
            <a:r>
              <a:rPr lang="en-US" altLang="zh-CN" b="1" dirty="0" err="1" smtClean="0"/>
              <a:t>Archaeabacteria</a:t>
            </a:r>
            <a:r>
              <a:rPr lang="en-US" altLang="zh-CN" b="1" dirty="0" smtClean="0">
                <a:solidFill>
                  <a:srgbClr val="7030A0"/>
                </a:solidFill>
              </a:rPr>
              <a:t>, </a:t>
            </a:r>
            <a:r>
              <a:rPr lang="en-US" altLang="zh-CN" b="1" dirty="0">
                <a:solidFill>
                  <a:srgbClr val="7030A0"/>
                </a:solidFill>
              </a:rPr>
              <a:t>and Bacteria/</a:t>
            </a:r>
            <a:r>
              <a:rPr lang="en-US" altLang="zh-CN" b="1" dirty="0"/>
              <a:t>Eubacteria</a:t>
            </a:r>
            <a:endParaRPr lang="zh-CN" altLang="en-US" b="1" dirty="0"/>
          </a:p>
        </p:txBody>
      </p:sp>
      <p:sp>
        <p:nvSpPr>
          <p:cNvPr id="6" name="内容占位符 2"/>
          <p:cNvSpPr>
            <a:spLocks noGrp="1"/>
          </p:cNvSpPr>
          <p:nvPr>
            <p:ph idx="1"/>
          </p:nvPr>
        </p:nvSpPr>
        <p:spPr>
          <a:xfrm>
            <a:off x="6084168" y="4834705"/>
            <a:ext cx="2808312" cy="1760917"/>
          </a:xfrm>
        </p:spPr>
        <p:txBody>
          <a:bodyPr>
            <a:normAutofit lnSpcReduction="10000"/>
          </a:bodyPr>
          <a:lstStyle/>
          <a:p>
            <a:pPr marL="0" indent="0">
              <a:buNone/>
            </a:pPr>
            <a:r>
              <a:rPr kumimoji="1" lang="en-US" altLang="zh-CN" sz="1400" dirty="0" smtClean="0"/>
              <a:t>&lt;K&gt;Kingdom (</a:t>
            </a:r>
            <a:r>
              <a:rPr kumimoji="1" lang="zh-CN" altLang="en-US" sz="1400" dirty="0" smtClean="0"/>
              <a:t>界</a:t>
            </a:r>
            <a:r>
              <a:rPr kumimoji="1" lang="en-US" altLang="zh-CN" sz="1400" dirty="0" smtClean="0"/>
              <a:t>)</a:t>
            </a:r>
          </a:p>
          <a:p>
            <a:pPr marL="0" indent="0">
              <a:buNone/>
            </a:pPr>
            <a:r>
              <a:rPr kumimoji="1" lang="en-US" altLang="zh-CN" sz="1400" dirty="0" smtClean="0"/>
              <a:t>      &lt;P&gt;Phylum (</a:t>
            </a:r>
            <a:r>
              <a:rPr kumimoji="1" lang="zh-CN" altLang="en-US" sz="1400" dirty="0" smtClean="0"/>
              <a:t>门</a:t>
            </a:r>
            <a:r>
              <a:rPr kumimoji="1" lang="en-US" altLang="zh-CN" sz="1400" dirty="0" smtClean="0"/>
              <a:t>)</a:t>
            </a:r>
          </a:p>
          <a:p>
            <a:pPr marL="0" indent="0">
              <a:buNone/>
            </a:pPr>
            <a:r>
              <a:rPr kumimoji="1" lang="en-US" altLang="zh-CN" sz="1400" dirty="0" smtClean="0"/>
              <a:t>           &lt;C&gt;Class (</a:t>
            </a:r>
            <a:r>
              <a:rPr kumimoji="1" lang="zh-CN" altLang="en-US" sz="1400" dirty="0" smtClean="0"/>
              <a:t>纲</a:t>
            </a:r>
            <a:r>
              <a:rPr kumimoji="1" lang="en-US" altLang="zh-CN" sz="1400" dirty="0" smtClean="0"/>
              <a:t>)</a:t>
            </a:r>
          </a:p>
          <a:p>
            <a:pPr marL="0" indent="0">
              <a:buNone/>
            </a:pPr>
            <a:r>
              <a:rPr kumimoji="1" lang="en-US" altLang="zh-CN" sz="1400" dirty="0" smtClean="0"/>
              <a:t>               &lt;O&gt;Order (</a:t>
            </a:r>
            <a:r>
              <a:rPr kumimoji="1" lang="zh-CN" altLang="en-US" sz="1400" dirty="0" smtClean="0"/>
              <a:t>目</a:t>
            </a:r>
            <a:r>
              <a:rPr kumimoji="1" lang="en-US" altLang="zh-CN" sz="1400" dirty="0" smtClean="0"/>
              <a:t>)</a:t>
            </a:r>
          </a:p>
          <a:p>
            <a:pPr marL="0" indent="0">
              <a:buNone/>
            </a:pPr>
            <a:r>
              <a:rPr kumimoji="1" lang="en-US" altLang="zh-CN" sz="1400" dirty="0" smtClean="0"/>
              <a:t>                      &lt;F&gt;Family (</a:t>
            </a:r>
            <a:r>
              <a:rPr kumimoji="1" lang="zh-CN" altLang="en-US" sz="1400" dirty="0" smtClean="0"/>
              <a:t>科</a:t>
            </a:r>
            <a:r>
              <a:rPr kumimoji="1" lang="en-US" altLang="zh-CN" sz="1400" dirty="0" smtClean="0"/>
              <a:t>)</a:t>
            </a:r>
          </a:p>
          <a:p>
            <a:pPr marL="0" indent="0">
              <a:buNone/>
            </a:pPr>
            <a:r>
              <a:rPr kumimoji="1" lang="en-US" altLang="zh-CN" sz="1400" dirty="0" smtClean="0"/>
              <a:t>                            &lt;G&gt;Genus (</a:t>
            </a:r>
            <a:r>
              <a:rPr kumimoji="1" lang="zh-CN" altLang="en-US" sz="1400" dirty="0" smtClean="0"/>
              <a:t>属</a:t>
            </a:r>
            <a:r>
              <a:rPr kumimoji="1" lang="en-US" altLang="zh-CN" sz="1400" dirty="0" smtClean="0"/>
              <a:t>)</a:t>
            </a:r>
          </a:p>
          <a:p>
            <a:pPr marL="0" indent="0">
              <a:buNone/>
            </a:pPr>
            <a:r>
              <a:rPr kumimoji="1" lang="en-US" altLang="zh-CN" sz="1400" dirty="0" smtClean="0"/>
              <a:t>                                   &lt;S&gt;Species (</a:t>
            </a:r>
            <a:r>
              <a:rPr kumimoji="1" lang="zh-CN" altLang="en-US" sz="1400" dirty="0" smtClean="0"/>
              <a:t>种</a:t>
            </a:r>
            <a:r>
              <a:rPr kumimoji="1" lang="en-US" altLang="zh-CN" sz="1400" dirty="0" smtClean="0"/>
              <a:t>)  </a:t>
            </a:r>
          </a:p>
        </p:txBody>
      </p:sp>
      <p:sp>
        <p:nvSpPr>
          <p:cNvPr id="8" name="矩形 7"/>
          <p:cNvSpPr/>
          <p:nvPr/>
        </p:nvSpPr>
        <p:spPr>
          <a:xfrm>
            <a:off x="6022222" y="4202995"/>
            <a:ext cx="1741182" cy="369332"/>
          </a:xfrm>
          <a:prstGeom prst="rect">
            <a:avLst/>
          </a:prstGeom>
        </p:spPr>
        <p:txBody>
          <a:bodyPr wrap="none">
            <a:spAutoFit/>
          </a:bodyPr>
          <a:lstStyle/>
          <a:p>
            <a:r>
              <a:rPr lang="en-US" altLang="zh-CN" b="1" dirty="0" smtClean="0">
                <a:solidFill>
                  <a:srgbClr val="FF0000"/>
                </a:solidFill>
              </a:rPr>
              <a:t>&lt;D&gt;Domain (</a:t>
            </a:r>
            <a:r>
              <a:rPr lang="zh-CN" altLang="en-US" b="1" dirty="0" smtClean="0">
                <a:solidFill>
                  <a:srgbClr val="FF0000"/>
                </a:solidFill>
              </a:rPr>
              <a:t>域</a:t>
            </a:r>
            <a:r>
              <a:rPr lang="en-US" altLang="zh-CN" b="1" dirty="0" smtClean="0">
                <a:solidFill>
                  <a:srgbClr val="FF0000"/>
                </a:solidFill>
              </a:rPr>
              <a:t>)</a:t>
            </a:r>
            <a:endParaRPr lang="en-US" altLang="zh-CN" b="1" dirty="0">
              <a:solidFill>
                <a:srgbClr val="FF0000"/>
              </a:solidFill>
            </a:endParaRPr>
          </a:p>
        </p:txBody>
      </p:sp>
    </p:spTree>
    <p:extLst>
      <p:ext uri="{BB962C8B-B14F-4D97-AF65-F5344CB8AC3E}">
        <p14:creationId xmlns:p14="http://schemas.microsoft.com/office/powerpoint/2010/main" val="2808469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60648"/>
            <a:ext cx="5328592" cy="638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6" y="2420888"/>
            <a:ext cx="3760787"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9554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0"/>
            <a:ext cx="8229600" cy="1143000"/>
          </a:xfrm>
        </p:spPr>
        <p:txBody>
          <a:bodyPr/>
          <a:lstStyle/>
          <a:p>
            <a:r>
              <a:rPr lang="en-US" altLang="zh-CN" dirty="0" smtClean="0"/>
              <a:t>Outline for this course</a:t>
            </a:r>
            <a:endParaRPr lang="zh-CN" altLang="en-US" dirty="0"/>
          </a:p>
        </p:txBody>
      </p:sp>
      <p:sp>
        <p:nvSpPr>
          <p:cNvPr id="3" name="TextBox 2"/>
          <p:cNvSpPr txBox="1"/>
          <p:nvPr/>
        </p:nvSpPr>
        <p:spPr>
          <a:xfrm>
            <a:off x="395536" y="1151980"/>
            <a:ext cx="8496944" cy="5262979"/>
          </a:xfrm>
          <a:prstGeom prst="rect">
            <a:avLst/>
          </a:prstGeom>
          <a:noFill/>
        </p:spPr>
        <p:txBody>
          <a:bodyPr wrap="square" rtlCol="0">
            <a:spAutoFit/>
          </a:bodyPr>
          <a:lstStyle/>
          <a:p>
            <a:pPr marL="457200" indent="-457200">
              <a:buAutoNum type="arabicPeriod"/>
            </a:pPr>
            <a:r>
              <a:rPr lang="en-US" altLang="zh-CN" sz="2800" dirty="0" smtClean="0"/>
              <a:t>Brief introduction to microbiology (2, GF)</a:t>
            </a:r>
          </a:p>
          <a:p>
            <a:pPr marL="457200" indent="-457200">
              <a:buAutoNum type="arabicPeriod"/>
            </a:pPr>
            <a:r>
              <a:rPr lang="en-US" altLang="zh-CN" sz="2800" dirty="0" smtClean="0"/>
              <a:t>General structure of bacteria, archaea, fungi and </a:t>
            </a:r>
            <a:r>
              <a:rPr lang="en-US" altLang="zh-CN" sz="2800" dirty="0" err="1" smtClean="0"/>
              <a:t>acellular</a:t>
            </a:r>
            <a:r>
              <a:rPr lang="en-US" altLang="zh-CN" sz="2800" dirty="0" smtClean="0"/>
              <a:t> microbes (10, ZLR)</a:t>
            </a:r>
          </a:p>
          <a:p>
            <a:pPr marL="457200" indent="-457200">
              <a:buAutoNum type="arabicPeriod"/>
            </a:pPr>
            <a:r>
              <a:rPr lang="en-US" altLang="zh-CN" sz="2800" dirty="0" smtClean="0"/>
              <a:t>Microbial nutrition, growth and control (6, GF)</a:t>
            </a:r>
          </a:p>
          <a:p>
            <a:r>
              <a:rPr lang="en-US" altLang="zh-CN" sz="2800" dirty="0" smtClean="0"/>
              <a:t> </a:t>
            </a:r>
            <a:r>
              <a:rPr lang="en-US" altLang="zh-CN" sz="2800" b="1" dirty="0" smtClean="0">
                <a:solidFill>
                  <a:srgbClr val="FF0000"/>
                </a:solidFill>
              </a:rPr>
              <a:t>Mid-term examination</a:t>
            </a:r>
          </a:p>
          <a:p>
            <a:endParaRPr lang="en-US" altLang="zh-CN" sz="2800" dirty="0"/>
          </a:p>
          <a:p>
            <a:r>
              <a:rPr lang="en-US" altLang="zh-CN" sz="2800" dirty="0" smtClean="0"/>
              <a:t>4. Microbial metabolism (10, TY)</a:t>
            </a:r>
          </a:p>
          <a:p>
            <a:r>
              <a:rPr lang="en-US" altLang="zh-CN" sz="2800" dirty="0" smtClean="0"/>
              <a:t>5. Microbial molecular biology and genetics (12, YJ)</a:t>
            </a:r>
          </a:p>
          <a:p>
            <a:r>
              <a:rPr lang="en-US" altLang="zh-CN" sz="2800" dirty="0" smtClean="0"/>
              <a:t>6. The diversity of the microbial world (3, GF)</a:t>
            </a:r>
          </a:p>
          <a:p>
            <a:r>
              <a:rPr lang="en-US" altLang="zh-CN" sz="2800" dirty="0" smtClean="0"/>
              <a:t>7. Microbial ecology and applied microbiology (3, GF)</a:t>
            </a:r>
          </a:p>
          <a:p>
            <a:r>
              <a:rPr lang="en-US" altLang="zh-CN" sz="2800" b="1" dirty="0" smtClean="0">
                <a:solidFill>
                  <a:srgbClr val="FF0000"/>
                </a:solidFill>
              </a:rPr>
              <a:t>Final examination</a:t>
            </a:r>
            <a:endParaRPr lang="en-US" altLang="zh-CN" sz="2800" b="1" dirty="0">
              <a:solidFill>
                <a:srgbClr val="FF0000"/>
              </a:solidFill>
            </a:endParaRPr>
          </a:p>
          <a:p>
            <a:pPr marL="457200" indent="-457200">
              <a:buAutoNum type="arabicPeriod"/>
            </a:pPr>
            <a:endParaRPr lang="zh-CN" altLang="en-US" sz="2800" dirty="0"/>
          </a:p>
        </p:txBody>
      </p:sp>
    </p:spTree>
    <p:extLst>
      <p:ext uri="{BB962C8B-B14F-4D97-AF65-F5344CB8AC3E}">
        <p14:creationId xmlns:p14="http://schemas.microsoft.com/office/powerpoint/2010/main" val="25872812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矩形 64"/>
          <p:cNvSpPr/>
          <p:nvPr/>
        </p:nvSpPr>
        <p:spPr>
          <a:xfrm>
            <a:off x="2859195" y="2749570"/>
            <a:ext cx="3917825" cy="48435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effectLst>
                  <a:outerShdw blurRad="38100" dist="38100" dir="2700000" algn="tl">
                    <a:srgbClr val="000000">
                      <a:alpha val="43137"/>
                    </a:srgbClr>
                  </a:outerShdw>
                </a:effectLst>
              </a:rPr>
              <a:t>Timeline of Microbiology</a:t>
            </a:r>
            <a:endParaRPr lang="zh-CN" altLang="en-US" sz="2400" b="1" dirty="0">
              <a:solidFill>
                <a:schemeClr val="tx1"/>
              </a:solidFill>
              <a:effectLst>
                <a:outerShdw blurRad="38100" dist="38100" dir="2700000" algn="tl">
                  <a:srgbClr val="000000">
                    <a:alpha val="43137"/>
                  </a:srgbClr>
                </a:outerShdw>
              </a:effectLst>
            </a:endParaRPr>
          </a:p>
        </p:txBody>
      </p:sp>
      <p:cxnSp>
        <p:nvCxnSpPr>
          <p:cNvPr id="5" name="直接连接符 4"/>
          <p:cNvCxnSpPr/>
          <p:nvPr/>
        </p:nvCxnSpPr>
        <p:spPr>
          <a:xfrm>
            <a:off x="1331640" y="1340768"/>
            <a:ext cx="6552728"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6447" y="33950"/>
            <a:ext cx="1497351" cy="2183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直接连接符 26"/>
          <p:cNvCxnSpPr>
            <a:stCxn id="1027" idx="1"/>
          </p:cNvCxnSpPr>
          <p:nvPr/>
        </p:nvCxnSpPr>
        <p:spPr>
          <a:xfrm flipH="1">
            <a:off x="2387987" y="1125941"/>
            <a:ext cx="3468460" cy="16365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183" y="33733"/>
            <a:ext cx="2250303" cy="2695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直接连接符 9"/>
          <p:cNvCxnSpPr/>
          <p:nvPr/>
        </p:nvCxnSpPr>
        <p:spPr>
          <a:xfrm flipH="1">
            <a:off x="1354708" y="3491942"/>
            <a:ext cx="3276364" cy="215117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354708" y="5643116"/>
            <a:ext cx="655272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74620" y="325906"/>
            <a:ext cx="1386800" cy="646331"/>
          </a:xfrm>
          <a:prstGeom prst="rect">
            <a:avLst/>
          </a:prstGeom>
          <a:noFill/>
        </p:spPr>
        <p:txBody>
          <a:bodyPr wrap="square" rtlCol="0">
            <a:spAutoFit/>
          </a:bodyPr>
          <a:lstStyle/>
          <a:p>
            <a:r>
              <a:rPr lang="en-US" altLang="zh-CN" sz="1200" i="1" dirty="0" smtClean="0">
                <a:latin typeface="Segoe UI Black" panose="020B0A02040204020203" pitchFamily="34" charset="0"/>
                <a:ea typeface="Segoe UI Black" panose="020B0A02040204020203" pitchFamily="34" charset="0"/>
                <a:cs typeface="Segoe UI Black" panose="020B0A02040204020203" pitchFamily="34" charset="0"/>
              </a:rPr>
              <a:t>1665, Hook published </a:t>
            </a:r>
            <a:r>
              <a:rPr lang="en-US" altLang="zh-CN" sz="1200" i="1" dirty="0" err="1" smtClean="0">
                <a:latin typeface="Segoe UI Black" panose="020B0A02040204020203" pitchFamily="34" charset="0"/>
                <a:ea typeface="Segoe UI Black" panose="020B0A02040204020203" pitchFamily="34" charset="0"/>
                <a:cs typeface="Segoe UI Black" panose="020B0A02040204020203" pitchFamily="34" charset="0"/>
              </a:rPr>
              <a:t>Micrographia</a:t>
            </a:r>
            <a:endParaRPr lang="zh-CN" altLang="en-US" sz="1200" i="1" dirty="0">
              <a:latin typeface="Segoe UI Black" panose="020B0A02040204020203" pitchFamily="34" charset="0"/>
              <a:ea typeface="Malgun Gothic Semilight" panose="020B0502040204020203" pitchFamily="34" charset="-122"/>
              <a:cs typeface="Segoe UI Black" panose="020B0A02040204020203" pitchFamily="34" charset="0"/>
            </a:endParaRPr>
          </a:p>
        </p:txBody>
      </p:sp>
      <p:cxnSp>
        <p:nvCxnSpPr>
          <p:cNvPr id="24" name="直接连接符 23"/>
          <p:cNvCxnSpPr/>
          <p:nvPr/>
        </p:nvCxnSpPr>
        <p:spPr>
          <a:xfrm flipH="1">
            <a:off x="1374620" y="1026663"/>
            <a:ext cx="360040" cy="28315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257224" y="233574"/>
            <a:ext cx="1871605" cy="830997"/>
          </a:xfrm>
          <a:prstGeom prst="rect">
            <a:avLst/>
          </a:prstGeom>
          <a:noFill/>
        </p:spPr>
        <p:txBody>
          <a:bodyPr wrap="square" rtlCol="0">
            <a:spAutoFit/>
          </a:bodyPr>
          <a:lstStyle/>
          <a:p>
            <a:r>
              <a:rPr lang="en-US" altLang="zh-CN" sz="1200" i="1" dirty="0" smtClean="0">
                <a:latin typeface="Segoe UI Black" panose="020B0A02040204020203" pitchFamily="34" charset="0"/>
                <a:ea typeface="Segoe UI Black" panose="020B0A02040204020203" pitchFamily="34" charset="0"/>
                <a:cs typeface="Segoe UI Black" panose="020B0A02040204020203" pitchFamily="34" charset="0"/>
              </a:rPr>
              <a:t>1674-1676, Leeuwenhoek discovered </a:t>
            </a:r>
            <a:r>
              <a:rPr lang="en-US" altLang="zh-CN" sz="1200" i="1" dirty="0" err="1" smtClean="0">
                <a:latin typeface="Segoe UI Black" panose="020B0A02040204020203" pitchFamily="34" charset="0"/>
                <a:ea typeface="Segoe UI Black" panose="020B0A02040204020203" pitchFamily="34" charset="0"/>
                <a:cs typeface="Segoe UI Black" panose="020B0A02040204020203" pitchFamily="34" charset="0"/>
              </a:rPr>
              <a:t>microorgansims</a:t>
            </a:r>
            <a:endParaRPr lang="zh-CN" altLang="en-US" sz="1200" i="1" dirty="0">
              <a:latin typeface="Segoe UI Black" panose="020B0A02040204020203" pitchFamily="34" charset="0"/>
              <a:ea typeface="Malgun Gothic Semilight" panose="020B0502040204020203" pitchFamily="34" charset="-122"/>
              <a:cs typeface="Segoe UI Black" panose="020B0A02040204020203" pitchFamily="34" charset="0"/>
            </a:endParaRPr>
          </a:p>
        </p:txBody>
      </p:sp>
      <p:cxnSp>
        <p:nvCxnSpPr>
          <p:cNvPr id="38" name="直接连接符 37"/>
          <p:cNvCxnSpPr/>
          <p:nvPr/>
        </p:nvCxnSpPr>
        <p:spPr>
          <a:xfrm>
            <a:off x="2236845" y="3452761"/>
            <a:ext cx="247054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2236845" y="3676608"/>
            <a:ext cx="524575" cy="105147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91" y="2265504"/>
            <a:ext cx="1425154" cy="193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401406" y="4219857"/>
            <a:ext cx="2168390" cy="646331"/>
          </a:xfrm>
          <a:prstGeom prst="rect">
            <a:avLst/>
          </a:prstGeom>
          <a:noFill/>
        </p:spPr>
        <p:txBody>
          <a:bodyPr wrap="square" rtlCol="0">
            <a:spAutoFit/>
          </a:bodyPr>
          <a:lstStyle/>
          <a:p>
            <a:r>
              <a:rPr lang="en-US" altLang="zh-CN" sz="1200" dirty="0" smtClean="0">
                <a:latin typeface="Segoe UI Black" panose="020B0A02040204020203" pitchFamily="34" charset="0"/>
                <a:ea typeface="Segoe UI Black" panose="020B0A02040204020203" pitchFamily="34" charset="0"/>
                <a:cs typeface="Segoe UI Black" panose="020B0A02040204020203" pitchFamily="34" charset="0"/>
              </a:rPr>
              <a:t>Pasteur’s </a:t>
            </a:r>
            <a:r>
              <a:rPr lang="en-US" altLang="zh-CN" sz="1200" b="1" dirty="0" smtClean="0">
                <a:solidFill>
                  <a:srgbClr val="FF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three </a:t>
            </a:r>
            <a:r>
              <a:rPr lang="en-US" altLang="zh-CN" sz="1200" dirty="0" smtClean="0">
                <a:latin typeface="Segoe UI Black" panose="020B0A02040204020203" pitchFamily="34" charset="0"/>
                <a:ea typeface="Segoe UI Black" panose="020B0A02040204020203" pitchFamily="34" charset="0"/>
                <a:cs typeface="Segoe UI Black" panose="020B0A02040204020203" pitchFamily="34" charset="0"/>
              </a:rPr>
              <a:t>main contributions to microbiology</a:t>
            </a:r>
            <a:endParaRPr lang="zh-CN" altLang="en-US" sz="1200" dirty="0">
              <a:latin typeface="Segoe UI Black" panose="020B0A02040204020203" pitchFamily="34" charset="0"/>
              <a:cs typeface="Segoe UI Black" panose="020B0A02040204020203" pitchFamily="34" charset="0"/>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1848" y="3752077"/>
            <a:ext cx="1072209" cy="176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 name="直接连接符 50"/>
          <p:cNvCxnSpPr/>
          <p:nvPr/>
        </p:nvCxnSpPr>
        <p:spPr>
          <a:xfrm>
            <a:off x="4106497" y="3829008"/>
            <a:ext cx="1486227" cy="10404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2248277" y="4194300"/>
            <a:ext cx="3252972" cy="8844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664933" y="4177607"/>
            <a:ext cx="2168390" cy="646331"/>
          </a:xfrm>
          <a:prstGeom prst="rect">
            <a:avLst/>
          </a:prstGeom>
          <a:noFill/>
        </p:spPr>
        <p:txBody>
          <a:bodyPr wrap="square" rtlCol="0">
            <a:spAutoFit/>
          </a:bodyPr>
          <a:lstStyle/>
          <a:p>
            <a:r>
              <a:rPr lang="en-US" altLang="zh-CN" sz="1200" b="1" dirty="0" smtClean="0">
                <a:latin typeface="Segoe UI Black" panose="020B0A02040204020203" pitchFamily="34" charset="0"/>
                <a:ea typeface="Segoe UI Black" panose="020B0A02040204020203" pitchFamily="34" charset="0"/>
                <a:cs typeface="Segoe UI Black" panose="020B0A02040204020203" pitchFamily="34" charset="0"/>
              </a:rPr>
              <a:t>Koch’s </a:t>
            </a:r>
            <a:r>
              <a:rPr lang="en-US" altLang="zh-CN" sz="1200" b="1" dirty="0" smtClean="0">
                <a:solidFill>
                  <a:srgbClr val="FF0000"/>
                </a:solidFill>
                <a:latin typeface="Segoe UI Black" panose="020B0A02040204020203" pitchFamily="34" charset="0"/>
                <a:ea typeface="Segoe UI Black" panose="020B0A02040204020203" pitchFamily="34" charset="0"/>
                <a:cs typeface="Segoe UI Black" panose="020B0A02040204020203" pitchFamily="34" charset="0"/>
              </a:rPr>
              <a:t>two</a:t>
            </a:r>
            <a:r>
              <a:rPr lang="en-US" altLang="zh-CN" sz="1200" b="1" dirty="0" smtClean="0">
                <a:latin typeface="Segoe UI Black" panose="020B0A02040204020203" pitchFamily="34" charset="0"/>
                <a:ea typeface="Segoe UI Black" panose="020B0A02040204020203" pitchFamily="34" charset="0"/>
                <a:cs typeface="Segoe UI Black" panose="020B0A02040204020203" pitchFamily="34" charset="0"/>
              </a:rPr>
              <a:t> main contributions to microbiology</a:t>
            </a:r>
            <a:endParaRPr lang="zh-CN" altLang="en-US" sz="1200" b="1" dirty="0">
              <a:latin typeface="Segoe UI Black" panose="020B0A02040204020203" pitchFamily="34" charset="0"/>
              <a:cs typeface="Segoe UI Black" panose="020B0A02040204020203" pitchFamily="34" charset="0"/>
            </a:endParaRPr>
          </a:p>
        </p:txBody>
      </p:sp>
      <p:cxnSp>
        <p:nvCxnSpPr>
          <p:cNvPr id="58" name="直接连接符 57"/>
          <p:cNvCxnSpPr/>
          <p:nvPr/>
        </p:nvCxnSpPr>
        <p:spPr>
          <a:xfrm flipH="1">
            <a:off x="2436108" y="5667804"/>
            <a:ext cx="479708" cy="67155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3059832" y="5662124"/>
            <a:ext cx="0" cy="38029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246845" y="5931819"/>
            <a:ext cx="1394473" cy="830997"/>
          </a:xfrm>
          <a:prstGeom prst="rect">
            <a:avLst/>
          </a:prstGeom>
          <a:noFill/>
        </p:spPr>
        <p:txBody>
          <a:bodyPr wrap="square" rtlCol="0">
            <a:spAutoFit/>
          </a:bodyPr>
          <a:lstStyle/>
          <a:p>
            <a:r>
              <a:rPr lang="en-US" altLang="zh-CN" sz="1200" dirty="0" smtClean="0">
                <a:latin typeface="Segoe UI Black" panose="020B0A02040204020203" pitchFamily="34" charset="0"/>
                <a:ea typeface="Segoe UI Black" panose="020B0A02040204020203" pitchFamily="34" charset="0"/>
                <a:cs typeface="Segoe UI Black" panose="020B0A02040204020203" pitchFamily="34" charset="0"/>
              </a:rPr>
              <a:t>1928, Griffith discovers bacterial transformation </a:t>
            </a:r>
            <a:endParaRPr lang="zh-CN" altLang="en-US" sz="1200" dirty="0">
              <a:latin typeface="Segoe UI Black" panose="020B0A02040204020203" pitchFamily="34" charset="0"/>
              <a:cs typeface="Segoe UI Black" panose="020B0A02040204020203" pitchFamily="34" charset="0"/>
            </a:endParaRPr>
          </a:p>
        </p:txBody>
      </p:sp>
      <p:sp>
        <p:nvSpPr>
          <p:cNvPr id="64" name="TextBox 63"/>
          <p:cNvSpPr txBox="1"/>
          <p:nvPr/>
        </p:nvSpPr>
        <p:spPr>
          <a:xfrm>
            <a:off x="2641318" y="6042416"/>
            <a:ext cx="1201293" cy="830997"/>
          </a:xfrm>
          <a:prstGeom prst="rect">
            <a:avLst/>
          </a:prstGeom>
          <a:noFill/>
        </p:spPr>
        <p:txBody>
          <a:bodyPr wrap="square" rtlCol="0">
            <a:spAutoFit/>
          </a:bodyPr>
          <a:lstStyle/>
          <a:p>
            <a:r>
              <a:rPr lang="en-US" altLang="zh-CN" sz="1200" dirty="0" smtClean="0">
                <a:latin typeface="Segoe UI Black" panose="020B0A02040204020203" pitchFamily="34" charset="0"/>
                <a:ea typeface="Segoe UI Black" panose="020B0A02040204020203" pitchFamily="34" charset="0"/>
                <a:cs typeface="Segoe UI Black" panose="020B0A02040204020203" pitchFamily="34" charset="0"/>
              </a:rPr>
              <a:t>1929, Fleming discovered penicillin</a:t>
            </a:r>
            <a:endParaRPr lang="zh-CN" altLang="en-US" sz="1200" dirty="0">
              <a:latin typeface="Segoe UI Black" panose="020B0A02040204020203" pitchFamily="34" charset="0"/>
              <a:cs typeface="Segoe UI Black" panose="020B0A02040204020203" pitchFamily="34" charset="0"/>
            </a:endParaRPr>
          </a:p>
        </p:txBody>
      </p:sp>
      <p:sp>
        <p:nvSpPr>
          <p:cNvPr id="66" name="TextBox 65"/>
          <p:cNvSpPr txBox="1"/>
          <p:nvPr/>
        </p:nvSpPr>
        <p:spPr>
          <a:xfrm>
            <a:off x="3874763" y="6003580"/>
            <a:ext cx="1201293" cy="830997"/>
          </a:xfrm>
          <a:prstGeom prst="rect">
            <a:avLst/>
          </a:prstGeom>
          <a:noFill/>
        </p:spPr>
        <p:txBody>
          <a:bodyPr wrap="square" rtlCol="0">
            <a:spAutoFit/>
          </a:bodyPr>
          <a:lstStyle/>
          <a:p>
            <a:r>
              <a:rPr lang="en-US" altLang="zh-CN" sz="1200" dirty="0" smtClean="0">
                <a:latin typeface="Segoe UI Black" panose="020B0A02040204020203" pitchFamily="34" charset="0"/>
                <a:ea typeface="Segoe UI Black" panose="020B0A02040204020203" pitchFamily="34" charset="0"/>
                <a:cs typeface="Segoe UI Black" panose="020B0A02040204020203" pitchFamily="34" charset="0"/>
              </a:rPr>
              <a:t>1944, Avery </a:t>
            </a:r>
            <a:r>
              <a:rPr lang="en-US" altLang="zh-CN" sz="1200" dirty="0">
                <a:latin typeface="Segoe UI Black" panose="020B0A02040204020203" pitchFamily="34" charset="0"/>
                <a:ea typeface="Segoe UI Black" panose="020B0A02040204020203" pitchFamily="34" charset="0"/>
                <a:cs typeface="Segoe UI Black" panose="020B0A02040204020203" pitchFamily="34" charset="0"/>
              </a:rPr>
              <a:t>verified was the carrier of genes in cells</a:t>
            </a:r>
          </a:p>
        </p:txBody>
      </p:sp>
      <p:cxnSp>
        <p:nvCxnSpPr>
          <p:cNvPr id="68" name="直接连接符 67"/>
          <p:cNvCxnSpPr/>
          <p:nvPr/>
        </p:nvCxnSpPr>
        <p:spPr>
          <a:xfrm>
            <a:off x="4499992" y="5667804"/>
            <a:ext cx="0" cy="38029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6013177" y="5667804"/>
            <a:ext cx="0" cy="38029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592724" y="6067110"/>
            <a:ext cx="1499556" cy="830997"/>
          </a:xfrm>
          <a:prstGeom prst="rect">
            <a:avLst/>
          </a:prstGeom>
          <a:noFill/>
        </p:spPr>
        <p:txBody>
          <a:bodyPr wrap="square" rtlCol="0">
            <a:spAutoFit/>
          </a:bodyPr>
          <a:lstStyle/>
          <a:p>
            <a:r>
              <a:rPr lang="en-US" altLang="zh-CN" sz="1200" dirty="0" smtClean="0">
                <a:latin typeface="Segoe UI Black" panose="020B0A02040204020203" pitchFamily="34" charset="0"/>
                <a:ea typeface="Segoe UI Black" panose="020B0A02040204020203" pitchFamily="34" charset="0"/>
                <a:cs typeface="Segoe UI Black" panose="020B0A02040204020203" pitchFamily="34" charset="0"/>
              </a:rPr>
              <a:t>1977, </a:t>
            </a:r>
            <a:r>
              <a:rPr lang="en-US" altLang="zh-CN" sz="1200" dirty="0" err="1" smtClean="0">
                <a:latin typeface="Segoe UI Black" panose="020B0A02040204020203" pitchFamily="34" charset="0"/>
                <a:ea typeface="Segoe UI Black" panose="020B0A02040204020203" pitchFamily="34" charset="0"/>
                <a:cs typeface="Segoe UI Black" panose="020B0A02040204020203" pitchFamily="34" charset="0"/>
              </a:rPr>
              <a:t>Woese</a:t>
            </a:r>
            <a:r>
              <a:rPr lang="en-US" altLang="zh-CN" sz="1200" dirty="0" smtClean="0">
                <a:latin typeface="Segoe UI Black" panose="020B0A02040204020203" pitchFamily="34" charset="0"/>
                <a:ea typeface="Segoe UI Black" panose="020B0A02040204020203" pitchFamily="34" charset="0"/>
                <a:cs typeface="Segoe UI Black" panose="020B0A02040204020203" pitchFamily="34" charset="0"/>
              </a:rPr>
              <a:t> separated </a:t>
            </a:r>
            <a:r>
              <a:rPr lang="en-US" altLang="zh-CN" sz="1200" i="1" dirty="0" smtClean="0">
                <a:latin typeface="Segoe UI Black" panose="020B0A02040204020203" pitchFamily="34" charset="0"/>
                <a:ea typeface="Segoe UI Black" panose="020B0A02040204020203" pitchFamily="34" charset="0"/>
                <a:cs typeface="Segoe UI Black" panose="020B0A02040204020203" pitchFamily="34" charset="0"/>
              </a:rPr>
              <a:t>Archaea</a:t>
            </a:r>
            <a:r>
              <a:rPr lang="en-US" altLang="zh-CN" sz="1200" dirty="0" smtClean="0">
                <a:latin typeface="Segoe UI Black" panose="020B0A02040204020203" pitchFamily="34" charset="0"/>
                <a:ea typeface="Segoe UI Black" panose="020B0A02040204020203" pitchFamily="34" charset="0"/>
                <a:cs typeface="Segoe UI Black" panose="020B0A02040204020203" pitchFamily="34" charset="0"/>
              </a:rPr>
              <a:t> from </a:t>
            </a:r>
            <a:r>
              <a:rPr lang="en-US" altLang="zh-CN" sz="1200" i="1" dirty="0" smtClean="0">
                <a:latin typeface="Segoe UI Black" panose="020B0A02040204020203" pitchFamily="34" charset="0"/>
                <a:ea typeface="Segoe UI Black" panose="020B0A02040204020203" pitchFamily="34" charset="0"/>
                <a:cs typeface="Segoe UI Black" panose="020B0A02040204020203" pitchFamily="34" charset="0"/>
              </a:rPr>
              <a:t>Bacteria</a:t>
            </a:r>
            <a:endParaRPr lang="en-US" altLang="zh-CN" sz="1200" i="1" dirty="0">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71" name="直接连接符 70"/>
          <p:cNvCxnSpPr/>
          <p:nvPr/>
        </p:nvCxnSpPr>
        <p:spPr>
          <a:xfrm>
            <a:off x="6970216" y="5262824"/>
            <a:ext cx="0" cy="38029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6977657" y="5281832"/>
            <a:ext cx="111575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7775848" y="4812429"/>
            <a:ext cx="1368152" cy="830997"/>
          </a:xfrm>
          <a:prstGeom prst="rect">
            <a:avLst/>
          </a:prstGeom>
          <a:noFill/>
        </p:spPr>
        <p:txBody>
          <a:bodyPr wrap="square" rtlCol="0">
            <a:spAutoFit/>
          </a:bodyPr>
          <a:lstStyle/>
          <a:p>
            <a:r>
              <a:rPr lang="en-US" altLang="zh-CN" sz="1200" i="1" dirty="0" smtClean="0">
                <a:latin typeface="Segoe UI Black" panose="020B0A02040204020203" pitchFamily="34" charset="0"/>
                <a:ea typeface="Segoe UI Black" panose="020B0A02040204020203" pitchFamily="34" charset="0"/>
                <a:cs typeface="Segoe UI Black" panose="020B0A02040204020203" pitchFamily="34" charset="0"/>
              </a:rPr>
              <a:t>1995 the first prokaryotic genome was sequences</a:t>
            </a:r>
            <a:endParaRPr lang="en-US" altLang="zh-CN" sz="1200" i="1" dirty="0">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78" name="直接连接符 77"/>
          <p:cNvCxnSpPr/>
          <p:nvPr/>
        </p:nvCxnSpPr>
        <p:spPr>
          <a:xfrm flipH="1">
            <a:off x="4597328" y="1348484"/>
            <a:ext cx="3276364" cy="215117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2" name="椭圆 1"/>
          <p:cNvSpPr/>
          <p:nvPr/>
        </p:nvSpPr>
        <p:spPr>
          <a:xfrm>
            <a:off x="4588613" y="3326421"/>
            <a:ext cx="229494" cy="2526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a:off x="4928982" y="3353442"/>
            <a:ext cx="2168390" cy="307777"/>
          </a:xfrm>
          <a:prstGeom prst="rect">
            <a:avLst/>
          </a:prstGeom>
          <a:noFill/>
        </p:spPr>
        <p:txBody>
          <a:bodyPr wrap="square" rtlCol="0">
            <a:spAutoFit/>
          </a:bodyPr>
          <a:lstStyle/>
          <a:p>
            <a:r>
              <a:rPr lang="en-US" altLang="zh-CN" sz="1400" b="1" dirty="0" smtClean="0">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Mid-late 19</a:t>
            </a:r>
            <a:r>
              <a:rPr lang="en-US" altLang="zh-CN" sz="1400" b="1" baseline="30000" dirty="0" smtClean="0">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th</a:t>
            </a:r>
            <a:r>
              <a:rPr lang="en-US" altLang="zh-CN" sz="1400" b="1" dirty="0" smtClean="0">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century</a:t>
            </a:r>
            <a:endParaRPr lang="zh-CN" altLang="en-US" sz="1400" b="1" dirty="0">
              <a:solidFill>
                <a:srgbClr val="7030A0"/>
              </a:solidFill>
              <a:effectLst>
                <a:outerShdw blurRad="38100" dist="38100" dir="2700000" algn="tl">
                  <a:srgbClr val="000000">
                    <a:alpha val="43137"/>
                  </a:srgbClr>
                </a:outerShdw>
              </a:effectLst>
              <a:latin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38069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27"/>
                                        </p:tgtEl>
                                        <p:attrNameLst>
                                          <p:attrName>style.visibility</p:attrName>
                                        </p:attrNameLst>
                                      </p:cBhvr>
                                      <p:to>
                                        <p:strVal val="visible"/>
                                      </p:to>
                                    </p:set>
                                    <p:animEffect transition="in" filter="fade">
                                      <p:cBhvr>
                                        <p:cTn id="43" dur="1000"/>
                                        <p:tgtEl>
                                          <p:spTgt spid="1027"/>
                                        </p:tgtEl>
                                      </p:cBhvr>
                                    </p:animEffect>
                                    <p:anim calcmode="lin" valueType="num">
                                      <p:cBhvr>
                                        <p:cTn id="44" dur="1000" fill="hold"/>
                                        <p:tgtEl>
                                          <p:spTgt spid="1027"/>
                                        </p:tgtEl>
                                        <p:attrNameLst>
                                          <p:attrName>ppt_x</p:attrName>
                                        </p:attrNameLst>
                                      </p:cBhvr>
                                      <p:tavLst>
                                        <p:tav tm="0">
                                          <p:val>
                                            <p:strVal val="#ppt_x"/>
                                          </p:val>
                                        </p:tav>
                                        <p:tav tm="100000">
                                          <p:val>
                                            <p:strVal val="#ppt_x"/>
                                          </p:val>
                                        </p:tav>
                                      </p:tavLst>
                                    </p:anim>
                                    <p:anim calcmode="lin" valueType="num">
                                      <p:cBhvr>
                                        <p:cTn id="45"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2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02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64"/>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7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69"/>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6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58"/>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71"/>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72"/>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3" grpId="0"/>
      <p:bldP spid="42" grpId="0"/>
      <p:bldP spid="56" grpId="0"/>
      <p:bldP spid="63" grpId="0"/>
      <p:bldP spid="64" grpId="0"/>
      <p:bldP spid="66" grpId="0"/>
      <p:bldP spid="70" grpId="0"/>
      <p:bldP spid="7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5301208"/>
            <a:ext cx="8229600" cy="1143000"/>
          </a:xfrm>
        </p:spPr>
        <p:txBody>
          <a:bodyPr>
            <a:normAutofit/>
          </a:bodyPr>
          <a:lstStyle/>
          <a:p>
            <a:r>
              <a:rPr lang="en-US" altLang="zh-CN" dirty="0"/>
              <a:t>Pasteur ‘s </a:t>
            </a:r>
            <a:r>
              <a:rPr lang="en-US" altLang="zh-CN" dirty="0" smtClean="0"/>
              <a:t>contributions</a:t>
            </a:r>
            <a:r>
              <a:rPr lang="en-US" altLang="zh-CN" dirty="0"/>
              <a:t>: </a:t>
            </a:r>
            <a:endParaRPr lang="zh-CN" altLang="en-US" dirty="0"/>
          </a:p>
        </p:txBody>
      </p:sp>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067498"/>
            <a:ext cx="338437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3419872" y="4581127"/>
            <a:ext cx="2296679" cy="954107"/>
          </a:xfrm>
          <a:prstGeom prst="rect">
            <a:avLst/>
          </a:prstGeom>
        </p:spPr>
        <p:txBody>
          <a:bodyPr wrap="square">
            <a:spAutoFit/>
          </a:bodyPr>
          <a:lstStyle/>
          <a:p>
            <a:pPr algn="ctr"/>
            <a:r>
              <a:rPr lang="en-US" altLang="zh-CN" sz="2800" b="1" dirty="0"/>
              <a:t>Louis </a:t>
            </a:r>
            <a:r>
              <a:rPr lang="en-US" altLang="zh-CN" sz="2800" b="1" dirty="0" smtClean="0"/>
              <a:t>Pasteur</a:t>
            </a:r>
          </a:p>
          <a:p>
            <a:pPr algn="ctr"/>
            <a:r>
              <a:rPr lang="en-US" altLang="zh-CN" sz="2800" b="1" dirty="0" smtClean="0"/>
              <a:t>1822-1895</a:t>
            </a:r>
            <a:endParaRPr lang="zh-CN" altLang="en-US" sz="2800" b="1" dirty="0"/>
          </a:p>
        </p:txBody>
      </p:sp>
    </p:spTree>
    <p:extLst>
      <p:ext uri="{BB962C8B-B14F-4D97-AF65-F5344CB8AC3E}">
        <p14:creationId xmlns:p14="http://schemas.microsoft.com/office/powerpoint/2010/main" val="25362466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6615" y="0"/>
            <a:ext cx="8893188" cy="1200329"/>
          </a:xfrm>
          <a:prstGeom prst="rect">
            <a:avLst/>
          </a:prstGeom>
        </p:spPr>
        <p:txBody>
          <a:bodyPr wrap="square">
            <a:spAutoFit/>
          </a:bodyPr>
          <a:lstStyle/>
          <a:p>
            <a:r>
              <a:rPr lang="en-US" altLang="zh-CN" sz="2400" b="1" dirty="0" smtClean="0"/>
              <a:t>I. Settle (refute) the </a:t>
            </a:r>
            <a:r>
              <a:rPr lang="en-US" altLang="zh-CN" sz="2400" b="1" dirty="0"/>
              <a:t>matter of </a:t>
            </a:r>
            <a:r>
              <a:rPr lang="en-US" altLang="zh-CN" sz="2400" b="1" i="1" dirty="0" smtClean="0"/>
              <a:t>spontaneous generation </a:t>
            </a:r>
            <a:r>
              <a:rPr lang="en-US" altLang="zh-CN" sz="2400" b="1" dirty="0" smtClean="0"/>
              <a:t>(</a:t>
            </a:r>
            <a:r>
              <a:rPr lang="zh-CN" altLang="en-US" sz="2400" b="1" dirty="0" smtClean="0"/>
              <a:t>生命</a:t>
            </a:r>
            <a:r>
              <a:rPr lang="en-US" altLang="zh-CN" sz="2400" b="1" dirty="0" smtClean="0"/>
              <a:t>”</a:t>
            </a:r>
            <a:r>
              <a:rPr lang="zh-CN" altLang="en-US" sz="2400" b="1" dirty="0" smtClean="0"/>
              <a:t>自然发生说</a:t>
            </a:r>
            <a:r>
              <a:rPr lang="en-US" altLang="zh-CN" sz="2400" b="1" dirty="0" smtClean="0"/>
              <a:t>”, </a:t>
            </a:r>
            <a:r>
              <a:rPr lang="en-US" altLang="zh-CN" sz="2400" b="1" i="1" dirty="0" smtClean="0">
                <a:solidFill>
                  <a:srgbClr val="FF0000"/>
                </a:solidFill>
              </a:rPr>
              <a:t>living </a:t>
            </a:r>
            <a:r>
              <a:rPr lang="en-US" altLang="zh-CN" sz="2400" b="1" i="1" dirty="0">
                <a:solidFill>
                  <a:srgbClr val="FF0000"/>
                </a:solidFill>
              </a:rPr>
              <a:t>organisms could </a:t>
            </a:r>
            <a:r>
              <a:rPr lang="en-US" altLang="zh-CN" sz="2400" b="1" i="1" dirty="0" smtClean="0">
                <a:solidFill>
                  <a:srgbClr val="FF0000"/>
                </a:solidFill>
              </a:rPr>
              <a:t>be directly generated from nonliving matters</a:t>
            </a:r>
            <a:r>
              <a:rPr lang="en-US" altLang="zh-CN" sz="2400" b="1" dirty="0" smtClean="0"/>
              <a:t>)  </a:t>
            </a:r>
            <a:endParaRPr lang="zh-CN" altLang="en-US" sz="24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915" y="1287536"/>
            <a:ext cx="1760984" cy="176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4809349" y="3048520"/>
            <a:ext cx="1600118" cy="646331"/>
          </a:xfrm>
          <a:prstGeom prst="rect">
            <a:avLst/>
          </a:prstGeom>
        </p:spPr>
        <p:txBody>
          <a:bodyPr wrap="none">
            <a:spAutoFit/>
          </a:bodyPr>
          <a:lstStyle/>
          <a:p>
            <a:pPr algn="ctr"/>
            <a:r>
              <a:rPr lang="en-US" altLang="zh-CN" b="1" dirty="0">
                <a:solidFill>
                  <a:srgbClr val="7030A0"/>
                </a:solidFill>
                <a:effectLst>
                  <a:outerShdw blurRad="38100" dist="38100" dir="2700000" algn="tl">
                    <a:srgbClr val="000000">
                      <a:alpha val="43137"/>
                    </a:srgbClr>
                  </a:outerShdw>
                </a:effectLst>
              </a:rPr>
              <a:t>Francesco </a:t>
            </a:r>
            <a:r>
              <a:rPr lang="en-US" altLang="zh-CN" b="1" dirty="0" err="1" smtClean="0">
                <a:solidFill>
                  <a:srgbClr val="7030A0"/>
                </a:solidFill>
                <a:effectLst>
                  <a:outerShdw blurRad="38100" dist="38100" dir="2700000" algn="tl">
                    <a:srgbClr val="000000">
                      <a:alpha val="43137"/>
                    </a:srgbClr>
                  </a:outerShdw>
                </a:effectLst>
              </a:rPr>
              <a:t>Redi</a:t>
            </a:r>
            <a:endParaRPr lang="en-US" altLang="zh-CN" b="1" dirty="0" smtClean="0">
              <a:solidFill>
                <a:srgbClr val="7030A0"/>
              </a:solidFill>
              <a:effectLst>
                <a:outerShdw blurRad="38100" dist="38100" dir="2700000" algn="tl">
                  <a:srgbClr val="000000">
                    <a:alpha val="43137"/>
                  </a:srgbClr>
                </a:outerShdw>
              </a:effectLst>
            </a:endParaRPr>
          </a:p>
          <a:p>
            <a:pPr algn="ctr"/>
            <a:r>
              <a:rPr lang="en-US" altLang="zh-CN" b="1" dirty="0" smtClean="0">
                <a:solidFill>
                  <a:srgbClr val="7030A0"/>
                </a:solidFill>
                <a:effectLst>
                  <a:outerShdw blurRad="38100" dist="38100" dir="2700000" algn="tl">
                    <a:srgbClr val="000000">
                      <a:alpha val="43137"/>
                    </a:srgbClr>
                  </a:outerShdw>
                </a:effectLst>
              </a:rPr>
              <a:t>1626-1697</a:t>
            </a:r>
            <a:endParaRPr lang="zh-CN" altLang="en-US" b="1" dirty="0">
              <a:solidFill>
                <a:srgbClr val="7030A0"/>
              </a:solidFill>
              <a:effectLst>
                <a:outerShdw blurRad="38100" dist="38100" dir="2700000" algn="tl">
                  <a:srgbClr val="000000">
                    <a:alpha val="43137"/>
                  </a:srgbClr>
                </a:outerShdw>
              </a:effectLst>
            </a:endParaRP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3146"/>
          <a:stretch/>
        </p:blipFill>
        <p:spPr bwMode="auto">
          <a:xfrm>
            <a:off x="6614170" y="1418547"/>
            <a:ext cx="2068463" cy="1498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500" y="1288978"/>
            <a:ext cx="1324121" cy="176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矩形 9"/>
          <p:cNvSpPr/>
          <p:nvPr/>
        </p:nvSpPr>
        <p:spPr>
          <a:xfrm>
            <a:off x="890232" y="3058485"/>
            <a:ext cx="1056700" cy="369332"/>
          </a:xfrm>
          <a:prstGeom prst="rect">
            <a:avLst/>
          </a:prstGeom>
        </p:spPr>
        <p:txBody>
          <a:bodyPr wrap="none">
            <a:spAutoFit/>
          </a:bodyPr>
          <a:lstStyle/>
          <a:p>
            <a:r>
              <a:rPr lang="en-US" altLang="zh-CN" b="1" dirty="0">
                <a:solidFill>
                  <a:srgbClr val="7030A0"/>
                </a:solidFill>
                <a:effectLst>
                  <a:outerShdw blurRad="38100" dist="38100" dir="2700000" algn="tl">
                    <a:srgbClr val="000000">
                      <a:alpha val="43137"/>
                    </a:srgbClr>
                  </a:outerShdw>
                </a:effectLst>
              </a:rPr>
              <a:t>Aristotle </a:t>
            </a:r>
            <a:endParaRPr lang="zh-CN" altLang="en-US" b="1" dirty="0">
              <a:solidFill>
                <a:srgbClr val="7030A0"/>
              </a:solidFill>
              <a:effectLst>
                <a:outerShdw blurRad="38100" dist="38100" dir="2700000" algn="tl">
                  <a:srgbClr val="000000">
                    <a:alpha val="43137"/>
                  </a:srgbClr>
                </a:outerShdw>
              </a:effectLst>
            </a:endParaRP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6234" y="1288978"/>
            <a:ext cx="24669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590747" y="2966152"/>
            <a:ext cx="1717947" cy="923330"/>
          </a:xfrm>
          <a:prstGeom prst="rect">
            <a:avLst/>
          </a:prstGeom>
          <a:noFill/>
        </p:spPr>
        <p:txBody>
          <a:bodyPr wrap="square" rtlCol="0">
            <a:spAutoFit/>
          </a:bodyPr>
          <a:lstStyle/>
          <a:p>
            <a:pPr algn="just"/>
            <a:r>
              <a:rPr lang="en-US" altLang="zh-CN" dirty="0" smtClean="0"/>
              <a:t>Larvae of fly generated from rotten meat</a:t>
            </a:r>
            <a:endParaRPr lang="zh-CN" altLang="en-US" dirty="0"/>
          </a:p>
        </p:txBody>
      </p:sp>
      <p:sp>
        <p:nvSpPr>
          <p:cNvPr id="16" name="TextBox 15"/>
          <p:cNvSpPr txBox="1"/>
          <p:nvPr/>
        </p:nvSpPr>
        <p:spPr>
          <a:xfrm>
            <a:off x="7020273" y="2966152"/>
            <a:ext cx="1656184" cy="923330"/>
          </a:xfrm>
          <a:prstGeom prst="rect">
            <a:avLst/>
          </a:prstGeom>
          <a:noFill/>
        </p:spPr>
        <p:txBody>
          <a:bodyPr wrap="square" rtlCol="0">
            <a:spAutoFit/>
          </a:bodyPr>
          <a:lstStyle/>
          <a:p>
            <a:pPr algn="just"/>
            <a:r>
              <a:rPr lang="en-US" altLang="zh-CN" dirty="0" smtClean="0"/>
              <a:t>Seal the rotten food and larvae do not present</a:t>
            </a:r>
            <a:endParaRPr lang="zh-CN" altLang="en-US" dirty="0"/>
          </a:p>
        </p:txBody>
      </p:sp>
      <p:pic>
        <p:nvPicPr>
          <p:cNvPr id="410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r="44344"/>
          <a:stretch/>
        </p:blipFill>
        <p:spPr bwMode="auto">
          <a:xfrm>
            <a:off x="1186798" y="4968467"/>
            <a:ext cx="726269"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流程图: 手动操作 12"/>
          <p:cNvSpPr/>
          <p:nvPr/>
        </p:nvSpPr>
        <p:spPr>
          <a:xfrm rot="10800000">
            <a:off x="1167746" y="5521147"/>
            <a:ext cx="745320" cy="283634"/>
          </a:xfrm>
          <a:prstGeom prst="flowChartManualOperation">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805433" y="5844767"/>
            <a:ext cx="1510524" cy="523220"/>
          </a:xfrm>
          <a:prstGeom prst="rect">
            <a:avLst/>
          </a:prstGeom>
          <a:noFill/>
        </p:spPr>
        <p:txBody>
          <a:bodyPr wrap="square" rtlCol="0">
            <a:spAutoFit/>
          </a:bodyPr>
          <a:lstStyle/>
          <a:p>
            <a:pPr algn="ctr"/>
            <a:r>
              <a:rPr lang="en-US" altLang="zh-CN" sz="1400" dirty="0" smtClean="0"/>
              <a:t>Freshly boiled and sealed broth</a:t>
            </a:r>
            <a:endParaRPr lang="zh-CN" altLang="en-US" sz="1400" dirty="0"/>
          </a:p>
        </p:txBody>
      </p:sp>
      <p:sp>
        <p:nvSpPr>
          <p:cNvPr id="15" name="矩形 14"/>
          <p:cNvSpPr/>
          <p:nvPr/>
        </p:nvSpPr>
        <p:spPr>
          <a:xfrm>
            <a:off x="1365068" y="4987517"/>
            <a:ext cx="35068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r="44344"/>
          <a:stretch/>
        </p:blipFill>
        <p:spPr bwMode="auto">
          <a:xfrm>
            <a:off x="2722309" y="4968467"/>
            <a:ext cx="726269"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流程图: 手动操作 23"/>
          <p:cNvSpPr/>
          <p:nvPr/>
        </p:nvSpPr>
        <p:spPr>
          <a:xfrm rot="10800000">
            <a:off x="2703257" y="5521147"/>
            <a:ext cx="745320" cy="283634"/>
          </a:xfrm>
          <a:prstGeom prst="flowChartManualOperation">
            <a:avLst/>
          </a:prstGeom>
          <a:solidFill>
            <a:srgbClr val="FFC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2900579" y="4987517"/>
            <a:ext cx="35068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864579" y="5594166"/>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016979" y="5746566"/>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2864579" y="5674575"/>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3140697" y="5551337"/>
            <a:ext cx="7200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3076002" y="5662964"/>
            <a:ext cx="209930" cy="72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293097" y="5703737"/>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2999008" y="5626964"/>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2900579" y="5551337"/>
            <a:ext cx="2213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p:nvPr/>
        </p:nvCxnSpPr>
        <p:spPr>
          <a:xfrm>
            <a:off x="2054055" y="5406617"/>
            <a:ext cx="635815"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406162" y="5844767"/>
            <a:ext cx="1510524" cy="738664"/>
          </a:xfrm>
          <a:prstGeom prst="rect">
            <a:avLst/>
          </a:prstGeom>
          <a:noFill/>
        </p:spPr>
        <p:txBody>
          <a:bodyPr wrap="square" rtlCol="0">
            <a:spAutoFit/>
          </a:bodyPr>
          <a:lstStyle/>
          <a:p>
            <a:pPr algn="ctr"/>
            <a:r>
              <a:rPr lang="en-US" altLang="zh-CN" sz="1400" dirty="0" smtClean="0"/>
              <a:t>Cloudy because of presence of microorganisms</a:t>
            </a:r>
            <a:endParaRPr lang="zh-CN" altLang="en-US" sz="1400" dirty="0"/>
          </a:p>
        </p:txBody>
      </p:sp>
      <p:sp>
        <p:nvSpPr>
          <p:cNvPr id="21" name="矩形 20"/>
          <p:cNvSpPr/>
          <p:nvPr/>
        </p:nvSpPr>
        <p:spPr>
          <a:xfrm>
            <a:off x="1274584" y="4367920"/>
            <a:ext cx="2196435" cy="369332"/>
          </a:xfrm>
          <a:prstGeom prst="rect">
            <a:avLst/>
          </a:prstGeom>
        </p:spPr>
        <p:txBody>
          <a:bodyPr wrap="none">
            <a:spAutoFit/>
          </a:bodyPr>
          <a:lstStyle/>
          <a:p>
            <a:r>
              <a:rPr lang="en-US" altLang="zh-CN" b="1" dirty="0">
                <a:solidFill>
                  <a:srgbClr val="7030A0"/>
                </a:solidFill>
                <a:effectLst>
                  <a:outerShdw blurRad="38100" dist="38100" dir="2700000" algn="tl">
                    <a:srgbClr val="000000">
                      <a:alpha val="43137"/>
                    </a:srgbClr>
                  </a:outerShdw>
                </a:effectLst>
              </a:rPr>
              <a:t>1745, John Needham</a:t>
            </a:r>
            <a:endParaRPr lang="zh-CN" altLang="en-US" b="1" dirty="0">
              <a:solidFill>
                <a:srgbClr val="7030A0"/>
              </a:solidFill>
              <a:effectLst>
                <a:outerShdw blurRad="38100" dist="38100" dir="2700000" algn="tl">
                  <a:srgbClr val="000000">
                    <a:alpha val="43137"/>
                  </a:srgbClr>
                </a:outerShdw>
              </a:effectLst>
            </a:endParaRPr>
          </a:p>
        </p:txBody>
      </p:sp>
      <p:sp>
        <p:nvSpPr>
          <p:cNvPr id="34" name="TextBox 33"/>
          <p:cNvSpPr txBox="1"/>
          <p:nvPr/>
        </p:nvSpPr>
        <p:spPr>
          <a:xfrm>
            <a:off x="1776372" y="4768560"/>
            <a:ext cx="1299630" cy="430887"/>
          </a:xfrm>
          <a:prstGeom prst="rect">
            <a:avLst/>
          </a:prstGeom>
          <a:noFill/>
        </p:spPr>
        <p:txBody>
          <a:bodyPr wrap="square" rtlCol="0">
            <a:spAutoFit/>
          </a:bodyPr>
          <a:lstStyle/>
          <a:p>
            <a:r>
              <a:rPr lang="en-US" altLang="zh-CN" sz="1100" dirty="0" smtClean="0"/>
              <a:t>Because of contamination</a:t>
            </a:r>
            <a:endParaRPr lang="zh-CN" altLang="en-US" sz="1100" dirty="0"/>
          </a:p>
        </p:txBody>
      </p:sp>
      <p:sp>
        <p:nvSpPr>
          <p:cNvPr id="7" name="TextBox 6"/>
          <p:cNvSpPr txBox="1"/>
          <p:nvPr/>
        </p:nvSpPr>
        <p:spPr>
          <a:xfrm>
            <a:off x="6013989" y="4109906"/>
            <a:ext cx="2668644" cy="923330"/>
          </a:xfrm>
          <a:prstGeom prst="rect">
            <a:avLst/>
          </a:prstGeom>
          <a:noFill/>
        </p:spPr>
        <p:txBody>
          <a:bodyPr wrap="square" rtlCol="0">
            <a:spAutoFit/>
          </a:bodyPr>
          <a:lstStyle/>
          <a:p>
            <a:r>
              <a:rPr lang="en-US" altLang="zh-CN" dirty="0" smtClean="0"/>
              <a:t>Use tightly sealed flask</a:t>
            </a:r>
          </a:p>
          <a:p>
            <a:r>
              <a:rPr lang="en-US" altLang="zh-CN" b="1" dirty="0" smtClean="0">
                <a:solidFill>
                  <a:srgbClr val="FF0000"/>
                </a:solidFill>
                <a:effectLst>
                  <a:outerShdw blurRad="38100" dist="38100" dir="2700000" algn="tl">
                    <a:srgbClr val="000000">
                      <a:alpha val="43137"/>
                    </a:srgbClr>
                  </a:outerShdw>
                </a:effectLst>
              </a:rPr>
              <a:t>No growth</a:t>
            </a:r>
            <a:r>
              <a:rPr lang="zh-CN" altLang="en-US" b="1" dirty="0" smtClean="0">
                <a:solidFill>
                  <a:srgbClr val="FF0000"/>
                </a:solidFill>
                <a:effectLst>
                  <a:outerShdw blurRad="38100" dist="38100" dir="2700000" algn="tl">
                    <a:srgbClr val="000000">
                      <a:alpha val="43137"/>
                    </a:srgbClr>
                  </a:outerShdw>
                </a:effectLst>
              </a:rPr>
              <a:t>！</a:t>
            </a:r>
            <a:endParaRPr lang="en-US" altLang="zh-CN" b="1" dirty="0" smtClean="0">
              <a:solidFill>
                <a:srgbClr val="FF0000"/>
              </a:solidFill>
              <a:effectLst>
                <a:outerShdw blurRad="38100" dist="38100" dir="2700000" algn="tl">
                  <a:srgbClr val="000000">
                    <a:alpha val="43137"/>
                  </a:srgbClr>
                </a:outerShdw>
              </a:effectLst>
            </a:endParaRPr>
          </a:p>
          <a:p>
            <a:r>
              <a:rPr lang="en-US" altLang="zh-CN" b="1" dirty="0" smtClean="0">
                <a:solidFill>
                  <a:srgbClr val="FF0000"/>
                </a:solidFill>
                <a:effectLst>
                  <a:outerShdw blurRad="38100" dist="38100" dir="2700000" algn="tl">
                    <a:srgbClr val="000000">
                      <a:alpha val="43137"/>
                    </a:srgbClr>
                  </a:outerShdw>
                </a:effectLst>
              </a:rPr>
              <a:t>Need air for change?</a:t>
            </a:r>
            <a:endParaRPr lang="zh-CN" altLang="en-US" b="1" dirty="0">
              <a:solidFill>
                <a:srgbClr val="FF0000"/>
              </a:solidFill>
              <a:effectLst>
                <a:outerShdw blurRad="38100" dist="38100" dir="2700000" algn="tl">
                  <a:srgbClr val="000000">
                    <a:alpha val="43137"/>
                  </a:srgbClr>
                </a:outerShdw>
              </a:effectLst>
            </a:endParaRPr>
          </a:p>
        </p:txBody>
      </p:sp>
      <p:sp>
        <p:nvSpPr>
          <p:cNvPr id="38" name="TextBox 37"/>
          <p:cNvSpPr txBox="1"/>
          <p:nvPr/>
        </p:nvSpPr>
        <p:spPr>
          <a:xfrm>
            <a:off x="4495951" y="5844767"/>
            <a:ext cx="1624201" cy="646331"/>
          </a:xfrm>
          <a:prstGeom prst="rect">
            <a:avLst/>
          </a:prstGeom>
          <a:noFill/>
        </p:spPr>
        <p:txBody>
          <a:bodyPr wrap="square" rtlCol="0">
            <a:spAutoFit/>
          </a:bodyPr>
          <a:lstStyle/>
          <a:p>
            <a:r>
              <a:rPr lang="en-US" altLang="zh-CN" b="1" dirty="0" smtClean="0"/>
              <a:t>Use cotton to filtrate air</a:t>
            </a:r>
          </a:p>
        </p:txBody>
      </p:sp>
      <p:cxnSp>
        <p:nvCxnSpPr>
          <p:cNvPr id="12" name="直接箭头连接符 11"/>
          <p:cNvCxnSpPr/>
          <p:nvPr/>
        </p:nvCxnSpPr>
        <p:spPr>
          <a:xfrm flipV="1">
            <a:off x="5932895" y="5662964"/>
            <a:ext cx="468011" cy="28631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a:off x="5886146" y="6367987"/>
            <a:ext cx="603753" cy="21544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515075" y="5489909"/>
            <a:ext cx="1441301"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No growth</a:t>
            </a:r>
            <a:r>
              <a:rPr lang="zh-CN" altLang="en-US" b="1" dirty="0" smtClean="0">
                <a:solidFill>
                  <a:srgbClr val="FF0000"/>
                </a:solidFill>
                <a:effectLst>
                  <a:outerShdw blurRad="38100" dist="38100" dir="2700000" algn="tl">
                    <a:srgbClr val="000000">
                      <a:alpha val="43137"/>
                    </a:srgbClr>
                  </a:outerShdw>
                </a:effectLst>
              </a:rPr>
              <a:t>！</a:t>
            </a:r>
            <a:endParaRPr lang="en-US" altLang="zh-CN" b="1" dirty="0" smtClean="0">
              <a:solidFill>
                <a:srgbClr val="FF0000"/>
              </a:solidFill>
              <a:effectLst>
                <a:outerShdw blurRad="38100" dist="38100" dir="2700000" algn="tl">
                  <a:srgbClr val="000000">
                    <a:alpha val="43137"/>
                  </a:srgbClr>
                </a:outerShdw>
              </a:effectLst>
            </a:endParaRPr>
          </a:p>
        </p:txBody>
      </p:sp>
      <p:sp>
        <p:nvSpPr>
          <p:cNvPr id="44" name="TextBox 43"/>
          <p:cNvSpPr txBox="1"/>
          <p:nvPr/>
        </p:nvSpPr>
        <p:spPr>
          <a:xfrm>
            <a:off x="6515075" y="6398765"/>
            <a:ext cx="2668644"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Growth!</a:t>
            </a:r>
          </a:p>
        </p:txBody>
      </p:sp>
      <p:sp>
        <p:nvSpPr>
          <p:cNvPr id="20" name="矩形 19"/>
          <p:cNvSpPr/>
          <p:nvPr/>
        </p:nvSpPr>
        <p:spPr>
          <a:xfrm>
            <a:off x="7470576" y="6398765"/>
            <a:ext cx="1493912" cy="369332"/>
          </a:xfrm>
          <a:prstGeom prst="rect">
            <a:avLst/>
          </a:prstGeom>
        </p:spPr>
        <p:txBody>
          <a:bodyPr wrap="square">
            <a:spAutoFit/>
          </a:bodyPr>
          <a:lstStyle/>
          <a:p>
            <a:r>
              <a:rPr lang="en-US" altLang="zh-CN" b="1" dirty="0" smtClean="0">
                <a:solidFill>
                  <a:srgbClr val="7030A0"/>
                </a:solidFill>
                <a:effectLst>
                  <a:outerShdw blurRad="38100" dist="38100" dir="2700000" algn="tl">
                    <a:srgbClr val="000000">
                      <a:alpha val="43137"/>
                    </a:srgbClr>
                  </a:outerShdw>
                </a:effectLst>
              </a:rPr>
              <a:t>Felix </a:t>
            </a:r>
            <a:r>
              <a:rPr lang="en-US" altLang="zh-CN" b="1" dirty="0" err="1" smtClean="0">
                <a:solidFill>
                  <a:srgbClr val="7030A0"/>
                </a:solidFill>
                <a:effectLst>
                  <a:outerShdw blurRad="38100" dist="38100" dir="2700000" algn="tl">
                    <a:srgbClr val="000000">
                      <a:alpha val="43137"/>
                    </a:srgbClr>
                  </a:outerShdw>
                </a:effectLst>
              </a:rPr>
              <a:t>Pouchet</a:t>
            </a:r>
            <a:endParaRPr lang="zh-CN" altLang="en-US" b="1" dirty="0">
              <a:solidFill>
                <a:srgbClr val="7030A0"/>
              </a:solidFill>
              <a:effectLst>
                <a:outerShdw blurRad="38100" dist="38100" dir="2700000" algn="tl">
                  <a:srgbClr val="000000">
                    <a:alpha val="43137"/>
                  </a:srgbClr>
                </a:outerShdw>
              </a:effectLst>
            </a:endParaRPr>
          </a:p>
        </p:txBody>
      </p:sp>
      <p:sp>
        <p:nvSpPr>
          <p:cNvPr id="35" name="矩形 34"/>
          <p:cNvSpPr/>
          <p:nvPr/>
        </p:nvSpPr>
        <p:spPr>
          <a:xfrm>
            <a:off x="7868101" y="5303798"/>
            <a:ext cx="1138264" cy="646331"/>
          </a:xfrm>
          <a:prstGeom prst="rect">
            <a:avLst/>
          </a:prstGeom>
        </p:spPr>
        <p:txBody>
          <a:bodyPr wrap="square">
            <a:spAutoFit/>
          </a:bodyPr>
          <a:lstStyle/>
          <a:p>
            <a:r>
              <a:rPr lang="en-US" altLang="zh-CN" b="1" dirty="0">
                <a:solidFill>
                  <a:srgbClr val="7030A0"/>
                </a:solidFill>
                <a:effectLst>
                  <a:outerShdw blurRad="38100" dist="38100" dir="2700000" algn="tl">
                    <a:srgbClr val="000000">
                      <a:alpha val="43137"/>
                    </a:srgbClr>
                  </a:outerShdw>
                </a:effectLst>
              </a:rPr>
              <a:t>Georg </a:t>
            </a:r>
            <a:r>
              <a:rPr lang="en-US" altLang="zh-CN" b="1" dirty="0" smtClean="0">
                <a:solidFill>
                  <a:srgbClr val="7030A0"/>
                </a:solidFill>
                <a:effectLst>
                  <a:outerShdw blurRad="38100" dist="38100" dir="2700000" algn="tl">
                    <a:srgbClr val="000000">
                      <a:alpha val="43137"/>
                    </a:srgbClr>
                  </a:outerShdw>
                </a:effectLst>
              </a:rPr>
              <a:t>Schroder</a:t>
            </a:r>
            <a:endParaRPr lang="zh-CN" altLang="en-US" b="1" dirty="0">
              <a:solidFill>
                <a:srgbClr val="7030A0"/>
              </a:solidFill>
              <a:effectLst>
                <a:outerShdw blurRad="38100" dist="38100" dir="2700000" algn="tl">
                  <a:srgbClr val="000000">
                    <a:alpha val="43137"/>
                  </a:srgbClr>
                </a:outerShdw>
              </a:effectLst>
            </a:endParaRPr>
          </a:p>
        </p:txBody>
      </p:sp>
      <p:sp>
        <p:nvSpPr>
          <p:cNvPr id="2" name="矩形 1"/>
          <p:cNvSpPr/>
          <p:nvPr/>
        </p:nvSpPr>
        <p:spPr>
          <a:xfrm>
            <a:off x="4535895" y="4229420"/>
            <a:ext cx="1421904" cy="646331"/>
          </a:xfrm>
          <a:prstGeom prst="rect">
            <a:avLst/>
          </a:prstGeom>
        </p:spPr>
        <p:txBody>
          <a:bodyPr wrap="square">
            <a:spAutoFit/>
          </a:bodyPr>
          <a:lstStyle/>
          <a:p>
            <a:r>
              <a:rPr lang="en-US" altLang="zh-CN" b="1" dirty="0" err="1">
                <a:solidFill>
                  <a:srgbClr val="7030A0"/>
                </a:solidFill>
                <a:effectLst>
                  <a:outerShdw blurRad="38100" dist="38100" dir="2700000" algn="tl">
                    <a:srgbClr val="000000">
                      <a:alpha val="43137"/>
                    </a:srgbClr>
                  </a:outerShdw>
                </a:effectLst>
              </a:rPr>
              <a:t>Lazzaro</a:t>
            </a:r>
            <a:endParaRPr lang="en-US" altLang="zh-CN" b="1" dirty="0">
              <a:solidFill>
                <a:srgbClr val="7030A0"/>
              </a:solidFill>
              <a:effectLst>
                <a:outerShdw blurRad="38100" dist="38100" dir="2700000" algn="tl">
                  <a:srgbClr val="000000">
                    <a:alpha val="43137"/>
                  </a:srgbClr>
                </a:outerShdw>
              </a:effectLst>
            </a:endParaRPr>
          </a:p>
          <a:p>
            <a:r>
              <a:rPr lang="en-US" altLang="zh-CN" b="1" dirty="0" err="1">
                <a:solidFill>
                  <a:srgbClr val="7030A0"/>
                </a:solidFill>
                <a:effectLst>
                  <a:outerShdw blurRad="38100" dist="38100" dir="2700000" algn="tl">
                    <a:srgbClr val="000000">
                      <a:alpha val="43137"/>
                    </a:srgbClr>
                  </a:outerShdw>
                </a:effectLst>
              </a:rPr>
              <a:t>Spallanzani</a:t>
            </a:r>
            <a:endParaRPr lang="zh-CN" altLang="en-US"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61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500" fill="hold"/>
                                        <p:tgtEl>
                                          <p:spTgt spid="7"/>
                                        </p:tgtEl>
                                        <p:attrNameLst>
                                          <p:attrName>ppt_x</p:attrName>
                                        </p:attrNameLst>
                                      </p:cBhvr>
                                      <p:tavLst>
                                        <p:tav tm="0">
                                          <p:val>
                                            <p:strVal val="#ppt_x"/>
                                          </p:val>
                                        </p:tav>
                                        <p:tav tm="100000">
                                          <p:val>
                                            <p:strVal val="#ppt_x"/>
                                          </p:val>
                                        </p:tav>
                                      </p:tavLst>
                                    </p:anim>
                                    <p:anim calcmode="lin" valueType="num">
                                      <p:cBhvr additive="base">
                                        <p:cTn id="72" dur="500" fill="hold"/>
                                        <p:tgtEl>
                                          <p:spTgt spid="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additive="base">
                                        <p:cTn id="75" dur="500" fill="hold"/>
                                        <p:tgtEl>
                                          <p:spTgt spid="2"/>
                                        </p:tgtEl>
                                        <p:attrNameLst>
                                          <p:attrName>ppt_x</p:attrName>
                                        </p:attrNameLst>
                                      </p:cBhvr>
                                      <p:tavLst>
                                        <p:tav tm="0">
                                          <p:val>
                                            <p:strVal val="#ppt_x"/>
                                          </p:val>
                                        </p:tav>
                                        <p:tav tm="100000">
                                          <p:val>
                                            <p:strVal val="#ppt_x"/>
                                          </p:val>
                                        </p:tav>
                                      </p:tavLst>
                                    </p:anim>
                                    <p:anim calcmode="lin" valueType="num">
                                      <p:cBhvr additive="base">
                                        <p:cTn id="7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6" grpId="0"/>
      <p:bldP spid="13" grpId="0" animBg="1"/>
      <p:bldP spid="14" grpId="0"/>
      <p:bldP spid="15" grpId="0" animBg="1"/>
      <p:bldP spid="24" grpId="0" animBg="1"/>
      <p:bldP spid="25" grpId="0" animBg="1"/>
      <p:bldP spid="17" grpId="0" animBg="1"/>
      <p:bldP spid="27" grpId="0" animBg="1"/>
      <p:bldP spid="28" grpId="0" animBg="1"/>
      <p:bldP spid="29" grpId="0" animBg="1"/>
      <p:bldP spid="30" grpId="0" animBg="1"/>
      <p:bldP spid="31" grpId="0" animBg="1"/>
      <p:bldP spid="32" grpId="0" animBg="1"/>
      <p:bldP spid="33" grpId="0" animBg="1"/>
      <p:bldP spid="36" grpId="0"/>
      <p:bldP spid="21" grpId="0"/>
      <p:bldP spid="34" grpId="0"/>
      <p:bldP spid="7" grpId="0"/>
      <p:bldP spid="38" grpId="0"/>
      <p:bldP spid="43" grpId="0"/>
      <p:bldP spid="44" grpId="0"/>
      <p:bldP spid="20" grpId="0"/>
      <p:bldP spid="35"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988840"/>
            <a:ext cx="4133736" cy="3796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26435" y="5769484"/>
            <a:ext cx="4294088" cy="646331"/>
          </a:xfrm>
          <a:prstGeom prst="rect">
            <a:avLst/>
          </a:prstGeom>
          <a:noFill/>
        </p:spPr>
        <p:txBody>
          <a:bodyPr wrap="square" rtlCol="0">
            <a:spAutoFit/>
          </a:bodyPr>
          <a:lstStyle/>
          <a:p>
            <a:r>
              <a:rPr lang="en-US" altLang="zh-CN" b="1" i="1" dirty="0" smtClean="0">
                <a:solidFill>
                  <a:srgbClr val="FF0000"/>
                </a:solidFill>
              </a:rPr>
              <a:t>Only rigorous and well-designed experiments give reliable conclusions!</a:t>
            </a:r>
            <a:endParaRPr lang="zh-CN" altLang="en-US" b="1" i="1" dirty="0">
              <a:solidFill>
                <a:srgbClr val="FF0000"/>
              </a:solidFill>
            </a:endParaRPr>
          </a:p>
        </p:txBody>
      </p:sp>
      <p:sp>
        <p:nvSpPr>
          <p:cNvPr id="9" name="TextBox 8"/>
          <p:cNvSpPr txBox="1"/>
          <p:nvPr/>
        </p:nvSpPr>
        <p:spPr>
          <a:xfrm>
            <a:off x="4355976" y="1988840"/>
            <a:ext cx="4248472" cy="3785652"/>
          </a:xfrm>
          <a:prstGeom prst="rect">
            <a:avLst/>
          </a:prstGeom>
          <a:noFill/>
        </p:spPr>
        <p:txBody>
          <a:bodyPr wrap="square" rtlCol="0">
            <a:spAutoFit/>
          </a:bodyPr>
          <a:lstStyle/>
          <a:p>
            <a:pPr algn="just"/>
            <a:r>
              <a:rPr lang="en-US" altLang="zh-CN" sz="2000" b="1" dirty="0" smtClean="0">
                <a:solidFill>
                  <a:srgbClr val="7030A0"/>
                </a:solidFill>
              </a:rPr>
              <a:t>Significances of this contribution:</a:t>
            </a:r>
          </a:p>
          <a:p>
            <a:pPr algn="just"/>
            <a:endParaRPr lang="en-US" altLang="zh-CN" sz="2000" b="1" dirty="0" smtClean="0">
              <a:solidFill>
                <a:srgbClr val="7030A0"/>
              </a:solidFill>
            </a:endParaRPr>
          </a:p>
          <a:p>
            <a:pPr marL="457200" indent="-457200" algn="just">
              <a:buAutoNum type="arabicPeriod"/>
            </a:pPr>
            <a:r>
              <a:rPr lang="en-US" altLang="zh-CN" sz="2000" b="1" dirty="0" smtClean="0">
                <a:solidFill>
                  <a:srgbClr val="7030A0"/>
                </a:solidFill>
              </a:rPr>
              <a:t>Break the obstacle to the development </a:t>
            </a:r>
            <a:r>
              <a:rPr lang="en-US" altLang="zh-CN" sz="2000" b="1" dirty="0">
                <a:solidFill>
                  <a:srgbClr val="7030A0"/>
                </a:solidFill>
              </a:rPr>
              <a:t>of microbiology as a scientific </a:t>
            </a:r>
            <a:r>
              <a:rPr lang="en-US" altLang="zh-CN" sz="2000" b="1" dirty="0" smtClean="0">
                <a:solidFill>
                  <a:srgbClr val="7030A0"/>
                </a:solidFill>
              </a:rPr>
              <a:t>discipline</a:t>
            </a:r>
          </a:p>
          <a:p>
            <a:pPr marL="457200" indent="-457200" algn="just">
              <a:buAutoNum type="arabicPeriod"/>
            </a:pPr>
            <a:endParaRPr lang="en-US" altLang="zh-CN" sz="2000" b="1" dirty="0">
              <a:solidFill>
                <a:srgbClr val="7030A0"/>
              </a:solidFill>
            </a:endParaRPr>
          </a:p>
          <a:p>
            <a:pPr marL="457200" indent="-457200" algn="just">
              <a:buAutoNum type="arabicPeriod"/>
            </a:pPr>
            <a:r>
              <a:rPr lang="en-US" altLang="zh-CN" sz="2000" b="1" dirty="0" smtClean="0">
                <a:solidFill>
                  <a:srgbClr val="7030A0"/>
                </a:solidFill>
              </a:rPr>
              <a:t>Developed </a:t>
            </a:r>
            <a:r>
              <a:rPr lang="en-US" altLang="zh-CN" sz="2000" b="1" dirty="0">
                <a:solidFill>
                  <a:srgbClr val="7030A0"/>
                </a:solidFill>
              </a:rPr>
              <a:t>liquid media for culturing </a:t>
            </a:r>
            <a:r>
              <a:rPr lang="en-US" altLang="zh-CN" sz="2000" b="1" dirty="0" smtClean="0">
                <a:solidFill>
                  <a:srgbClr val="7030A0"/>
                </a:solidFill>
              </a:rPr>
              <a:t>microbes and methods </a:t>
            </a:r>
            <a:r>
              <a:rPr lang="en-US" altLang="zh-CN" sz="2000" b="1" dirty="0">
                <a:solidFill>
                  <a:srgbClr val="7030A0"/>
                </a:solidFill>
              </a:rPr>
              <a:t>for sterilizing media </a:t>
            </a:r>
            <a:r>
              <a:rPr lang="en-US" altLang="zh-CN" sz="2000" b="1" dirty="0" smtClean="0">
                <a:solidFill>
                  <a:srgbClr val="7030A0"/>
                </a:solidFill>
              </a:rPr>
              <a:t>and maintaining </a:t>
            </a:r>
            <a:r>
              <a:rPr lang="en-US" altLang="zh-CN" sz="2000" b="1" dirty="0">
                <a:solidFill>
                  <a:srgbClr val="7030A0"/>
                </a:solidFill>
              </a:rPr>
              <a:t>their sterility</a:t>
            </a:r>
            <a:endParaRPr lang="en-US" altLang="zh-CN" sz="2000" b="1" dirty="0" smtClean="0">
              <a:solidFill>
                <a:srgbClr val="7030A0"/>
              </a:solidFill>
            </a:endParaRPr>
          </a:p>
          <a:p>
            <a:pPr marL="457200" indent="-457200" algn="just">
              <a:buAutoNum type="arabicPeriod"/>
            </a:pPr>
            <a:endParaRPr lang="en-US" altLang="zh-CN" sz="2000" b="1" dirty="0">
              <a:solidFill>
                <a:srgbClr val="7030A0"/>
              </a:solidFill>
            </a:endParaRPr>
          </a:p>
          <a:p>
            <a:pPr marL="457200" indent="-457200" algn="just">
              <a:buAutoNum type="arabicPeriod"/>
            </a:pPr>
            <a:endParaRPr lang="en-US" altLang="zh-CN" sz="2000" b="1" dirty="0">
              <a:solidFill>
                <a:srgbClr val="7030A0"/>
              </a:solidFill>
            </a:endParaRPr>
          </a:p>
        </p:txBody>
      </p:sp>
    </p:spTree>
    <p:extLst>
      <p:ext uri="{BB962C8B-B14F-4D97-AF65-F5344CB8AC3E}">
        <p14:creationId xmlns:p14="http://schemas.microsoft.com/office/powerpoint/2010/main" val="107693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2207" y="521387"/>
            <a:ext cx="8353636" cy="523220"/>
          </a:xfrm>
          <a:prstGeom prst="rect">
            <a:avLst/>
          </a:prstGeom>
        </p:spPr>
        <p:txBody>
          <a:bodyPr wrap="square">
            <a:spAutoFit/>
          </a:bodyPr>
          <a:lstStyle/>
          <a:p>
            <a:r>
              <a:rPr lang="en-US" altLang="zh-CN" sz="2800" b="1" dirty="0" smtClean="0"/>
              <a:t>II. Fermentation by microorganisms</a:t>
            </a:r>
            <a:endParaRPr lang="en-US" altLang="zh-CN" sz="2800" b="1"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140" y="2447384"/>
            <a:ext cx="3385895" cy="3501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469" y="2459341"/>
            <a:ext cx="3489939" cy="348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4987270" y="2603358"/>
            <a:ext cx="3024336" cy="646331"/>
          </a:xfrm>
          <a:prstGeom prst="rect">
            <a:avLst/>
          </a:prstGeom>
          <a:solidFill>
            <a:schemeClr val="bg1"/>
          </a:solidFill>
        </p:spPr>
        <p:txBody>
          <a:bodyPr wrap="square">
            <a:spAutoFit/>
          </a:bodyPr>
          <a:lstStyle/>
          <a:p>
            <a:pPr algn="just"/>
            <a:r>
              <a:rPr lang="en-US" altLang="zh-CN" b="1" dirty="0" smtClean="0"/>
              <a:t>Yeast cells contaminated with bacteria</a:t>
            </a:r>
            <a:endParaRPr lang="en-US" altLang="zh-CN" b="1" dirty="0"/>
          </a:p>
        </p:txBody>
      </p:sp>
      <p:sp>
        <p:nvSpPr>
          <p:cNvPr id="2" name="矩形 1"/>
          <p:cNvSpPr/>
          <p:nvPr/>
        </p:nvSpPr>
        <p:spPr>
          <a:xfrm>
            <a:off x="1547664" y="1268760"/>
            <a:ext cx="5970571" cy="830997"/>
          </a:xfrm>
          <a:prstGeom prst="rect">
            <a:avLst/>
          </a:prstGeom>
        </p:spPr>
        <p:txBody>
          <a:bodyPr wrap="square">
            <a:spAutoFit/>
          </a:bodyPr>
          <a:lstStyle/>
          <a:p>
            <a:r>
              <a:rPr lang="en-US" altLang="zh-CN" sz="2400" b="1" dirty="0">
                <a:solidFill>
                  <a:srgbClr val="FF0000"/>
                </a:solidFill>
              </a:rPr>
              <a:t>Fermentation is a metabolic process that consumes sugar in the absence of oxygen</a:t>
            </a:r>
            <a:endParaRPr lang="zh-CN" altLang="en-US" sz="2400" b="1" dirty="0">
              <a:solidFill>
                <a:srgbClr val="FF0000"/>
              </a:solidFill>
            </a:endParaRPr>
          </a:p>
        </p:txBody>
      </p:sp>
    </p:spTree>
    <p:extLst>
      <p:ext uri="{BB962C8B-B14F-4D97-AF65-F5344CB8AC3E}">
        <p14:creationId xmlns:p14="http://schemas.microsoft.com/office/powerpoint/2010/main" val="384939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75838" y="215062"/>
            <a:ext cx="8317020" cy="523220"/>
          </a:xfrm>
          <a:prstGeom prst="rect">
            <a:avLst/>
          </a:prstGeom>
        </p:spPr>
        <p:txBody>
          <a:bodyPr wrap="none">
            <a:spAutoFit/>
          </a:bodyPr>
          <a:lstStyle/>
          <a:p>
            <a:r>
              <a:rPr lang="en-US" altLang="zh-CN" sz="2800" b="1" dirty="0" smtClean="0"/>
              <a:t>Fermentation products from different microorganisms </a:t>
            </a:r>
            <a:endParaRPr lang="zh-CN" altLang="en-US" sz="2800" dirty="0"/>
          </a:p>
        </p:txBody>
      </p:sp>
      <p:grpSp>
        <p:nvGrpSpPr>
          <p:cNvPr id="5" name="组合 4"/>
          <p:cNvGrpSpPr/>
          <p:nvPr/>
        </p:nvGrpSpPr>
        <p:grpSpPr>
          <a:xfrm>
            <a:off x="532142" y="986700"/>
            <a:ext cx="7652400" cy="5305782"/>
            <a:chOff x="2878818" y="1499431"/>
            <a:chExt cx="6085670" cy="4282310"/>
          </a:xfrm>
        </p:grpSpPr>
        <p:sp>
          <p:nvSpPr>
            <p:cNvPr id="6" name="Rectangle 6"/>
            <p:cNvSpPr>
              <a:spLocks noChangeArrowheads="1"/>
            </p:cNvSpPr>
            <p:nvPr/>
          </p:nvSpPr>
          <p:spPr bwMode="auto">
            <a:xfrm>
              <a:off x="5004016" y="3598958"/>
              <a:ext cx="887692" cy="1898700"/>
            </a:xfrm>
            <a:prstGeom prst="rect">
              <a:avLst/>
            </a:prstGeom>
            <a:solidFill>
              <a:srgbClr val="3FCA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 name="Rectangle 7"/>
            <p:cNvSpPr>
              <a:spLocks noChangeArrowheads="1"/>
            </p:cNvSpPr>
            <p:nvPr/>
          </p:nvSpPr>
          <p:spPr bwMode="auto">
            <a:xfrm>
              <a:off x="5004016" y="3598958"/>
              <a:ext cx="887692" cy="18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8" name="Rectangle 8"/>
            <p:cNvSpPr>
              <a:spLocks noChangeArrowheads="1"/>
            </p:cNvSpPr>
            <p:nvPr/>
          </p:nvSpPr>
          <p:spPr bwMode="auto">
            <a:xfrm>
              <a:off x="5015132" y="2859163"/>
              <a:ext cx="887692" cy="407998"/>
            </a:xfrm>
            <a:prstGeom prst="rect">
              <a:avLst/>
            </a:prstGeom>
            <a:solidFill>
              <a:srgbClr val="23BE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9" name="Rectangle 9"/>
            <p:cNvSpPr>
              <a:spLocks noChangeArrowheads="1"/>
            </p:cNvSpPr>
            <p:nvPr/>
          </p:nvSpPr>
          <p:spPr bwMode="auto">
            <a:xfrm>
              <a:off x="3890828" y="2859163"/>
              <a:ext cx="889280" cy="407998"/>
            </a:xfrm>
            <a:prstGeom prst="rect">
              <a:avLst/>
            </a:prstGeom>
            <a:solidFill>
              <a:srgbClr val="23BE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10" name="Rectangle 10"/>
            <p:cNvSpPr>
              <a:spLocks noChangeArrowheads="1"/>
            </p:cNvSpPr>
            <p:nvPr/>
          </p:nvSpPr>
          <p:spPr bwMode="auto">
            <a:xfrm>
              <a:off x="6061624" y="2859163"/>
              <a:ext cx="887692" cy="407998"/>
            </a:xfrm>
            <a:prstGeom prst="rect">
              <a:avLst/>
            </a:prstGeom>
            <a:solidFill>
              <a:srgbClr val="23BE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11" name="Rectangle 11"/>
            <p:cNvSpPr>
              <a:spLocks noChangeArrowheads="1"/>
            </p:cNvSpPr>
            <p:nvPr/>
          </p:nvSpPr>
          <p:spPr bwMode="auto">
            <a:xfrm>
              <a:off x="7047772" y="2859163"/>
              <a:ext cx="889280" cy="407998"/>
            </a:xfrm>
            <a:prstGeom prst="rect">
              <a:avLst/>
            </a:prstGeom>
            <a:solidFill>
              <a:srgbClr val="23BE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12" name="Rectangle 12"/>
            <p:cNvSpPr>
              <a:spLocks noChangeArrowheads="1"/>
            </p:cNvSpPr>
            <p:nvPr/>
          </p:nvSpPr>
          <p:spPr bwMode="auto">
            <a:xfrm>
              <a:off x="8076796" y="2859163"/>
              <a:ext cx="887692" cy="407998"/>
            </a:xfrm>
            <a:prstGeom prst="rect">
              <a:avLst/>
            </a:prstGeom>
            <a:solidFill>
              <a:srgbClr val="23BE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13" name="Rectangle 13"/>
            <p:cNvSpPr>
              <a:spLocks noChangeArrowheads="1"/>
            </p:cNvSpPr>
            <p:nvPr/>
          </p:nvSpPr>
          <p:spPr bwMode="auto">
            <a:xfrm>
              <a:off x="6050508" y="3598958"/>
              <a:ext cx="887692" cy="1898700"/>
            </a:xfrm>
            <a:prstGeom prst="rect">
              <a:avLst/>
            </a:prstGeom>
            <a:solidFill>
              <a:srgbClr val="3FCA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 name="Rectangle 14"/>
            <p:cNvSpPr>
              <a:spLocks noChangeArrowheads="1"/>
            </p:cNvSpPr>
            <p:nvPr/>
          </p:nvSpPr>
          <p:spPr bwMode="auto">
            <a:xfrm>
              <a:off x="6050508" y="3598958"/>
              <a:ext cx="887692" cy="18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 name="Rectangle 15"/>
            <p:cNvSpPr>
              <a:spLocks noChangeArrowheads="1"/>
            </p:cNvSpPr>
            <p:nvPr/>
          </p:nvSpPr>
          <p:spPr bwMode="auto">
            <a:xfrm>
              <a:off x="7036656" y="3598958"/>
              <a:ext cx="889280" cy="1898700"/>
            </a:xfrm>
            <a:prstGeom prst="rect">
              <a:avLst/>
            </a:prstGeom>
            <a:solidFill>
              <a:srgbClr val="3FCA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 name="Rectangle 16"/>
            <p:cNvSpPr>
              <a:spLocks noChangeArrowheads="1"/>
            </p:cNvSpPr>
            <p:nvPr/>
          </p:nvSpPr>
          <p:spPr bwMode="auto">
            <a:xfrm>
              <a:off x="7036656" y="3598958"/>
              <a:ext cx="889280" cy="18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 name="Rectangle 17"/>
            <p:cNvSpPr>
              <a:spLocks noChangeArrowheads="1"/>
            </p:cNvSpPr>
            <p:nvPr/>
          </p:nvSpPr>
          <p:spPr bwMode="auto">
            <a:xfrm>
              <a:off x="8076796" y="3598958"/>
              <a:ext cx="887692" cy="1898700"/>
            </a:xfrm>
            <a:prstGeom prst="rect">
              <a:avLst/>
            </a:prstGeom>
            <a:solidFill>
              <a:srgbClr val="3FCA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 name="Rectangle 18"/>
            <p:cNvSpPr>
              <a:spLocks noChangeArrowheads="1"/>
            </p:cNvSpPr>
            <p:nvPr/>
          </p:nvSpPr>
          <p:spPr bwMode="auto">
            <a:xfrm>
              <a:off x="3882888" y="3598958"/>
              <a:ext cx="887692" cy="1898700"/>
            </a:xfrm>
            <a:prstGeom prst="rect">
              <a:avLst/>
            </a:prstGeom>
            <a:solidFill>
              <a:srgbClr val="3FCA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9" name="Rectangle 19"/>
            <p:cNvSpPr>
              <a:spLocks noChangeArrowheads="1"/>
            </p:cNvSpPr>
            <p:nvPr/>
          </p:nvSpPr>
          <p:spPr bwMode="auto">
            <a:xfrm>
              <a:off x="3882888" y="3598958"/>
              <a:ext cx="887692" cy="18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0" name="Freeform 20"/>
            <p:cNvSpPr>
              <a:spLocks/>
            </p:cNvSpPr>
            <p:nvPr/>
          </p:nvSpPr>
          <p:spPr bwMode="auto">
            <a:xfrm>
              <a:off x="8449976" y="4508619"/>
              <a:ext cx="281076" cy="677880"/>
            </a:xfrm>
            <a:custGeom>
              <a:avLst/>
              <a:gdLst>
                <a:gd name="T0" fmla="*/ 176 w 177"/>
                <a:gd name="T1" fmla="*/ 234 h 427"/>
                <a:gd name="T2" fmla="*/ 174 w 177"/>
                <a:gd name="T3" fmla="*/ 210 h 427"/>
                <a:gd name="T4" fmla="*/ 168 w 177"/>
                <a:gd name="T5" fmla="*/ 184 h 427"/>
                <a:gd name="T6" fmla="*/ 163 w 177"/>
                <a:gd name="T7" fmla="*/ 172 h 427"/>
                <a:gd name="T8" fmla="*/ 141 w 177"/>
                <a:gd name="T9" fmla="*/ 133 h 427"/>
                <a:gd name="T10" fmla="*/ 129 w 177"/>
                <a:gd name="T11" fmla="*/ 109 h 427"/>
                <a:gd name="T12" fmla="*/ 121 w 177"/>
                <a:gd name="T13" fmla="*/ 85 h 427"/>
                <a:gd name="T14" fmla="*/ 119 w 177"/>
                <a:gd name="T15" fmla="*/ 57 h 427"/>
                <a:gd name="T16" fmla="*/ 117 w 177"/>
                <a:gd name="T17" fmla="*/ 29 h 427"/>
                <a:gd name="T18" fmla="*/ 116 w 177"/>
                <a:gd name="T19" fmla="*/ 14 h 427"/>
                <a:gd name="T20" fmla="*/ 110 w 177"/>
                <a:gd name="T21" fmla="*/ 5 h 427"/>
                <a:gd name="T22" fmla="*/ 106 w 177"/>
                <a:gd name="T23" fmla="*/ 3 h 427"/>
                <a:gd name="T24" fmla="*/ 91 w 177"/>
                <a:gd name="T25" fmla="*/ 0 h 427"/>
                <a:gd name="T26" fmla="*/ 76 w 177"/>
                <a:gd name="T27" fmla="*/ 3 h 427"/>
                <a:gd name="T28" fmla="*/ 72 w 177"/>
                <a:gd name="T29" fmla="*/ 5 h 427"/>
                <a:gd name="T30" fmla="*/ 69 w 177"/>
                <a:gd name="T31" fmla="*/ 6 h 427"/>
                <a:gd name="T32" fmla="*/ 68 w 177"/>
                <a:gd name="T33" fmla="*/ 9 h 427"/>
                <a:gd name="T34" fmla="*/ 63 w 177"/>
                <a:gd name="T35" fmla="*/ 33 h 427"/>
                <a:gd name="T36" fmla="*/ 61 w 177"/>
                <a:gd name="T37" fmla="*/ 85 h 427"/>
                <a:gd name="T38" fmla="*/ 56 w 177"/>
                <a:gd name="T39" fmla="*/ 109 h 427"/>
                <a:gd name="T40" fmla="*/ 52 w 177"/>
                <a:gd name="T41" fmla="*/ 119 h 427"/>
                <a:gd name="T42" fmla="*/ 36 w 177"/>
                <a:gd name="T43" fmla="*/ 146 h 427"/>
                <a:gd name="T44" fmla="*/ 15 w 177"/>
                <a:gd name="T45" fmla="*/ 182 h 427"/>
                <a:gd name="T46" fmla="*/ 10 w 177"/>
                <a:gd name="T47" fmla="*/ 193 h 427"/>
                <a:gd name="T48" fmla="*/ 4 w 177"/>
                <a:gd name="T49" fmla="*/ 216 h 427"/>
                <a:gd name="T50" fmla="*/ 0 w 177"/>
                <a:gd name="T51" fmla="*/ 252 h 427"/>
                <a:gd name="T52" fmla="*/ 2 w 177"/>
                <a:gd name="T53" fmla="*/ 276 h 427"/>
                <a:gd name="T54" fmla="*/ 5 w 177"/>
                <a:gd name="T55" fmla="*/ 329 h 427"/>
                <a:gd name="T56" fmla="*/ 13 w 177"/>
                <a:gd name="T57" fmla="*/ 380 h 427"/>
                <a:gd name="T58" fmla="*/ 16 w 177"/>
                <a:gd name="T59" fmla="*/ 391 h 427"/>
                <a:gd name="T60" fmla="*/ 24 w 177"/>
                <a:gd name="T61" fmla="*/ 405 h 427"/>
                <a:gd name="T62" fmla="*/ 31 w 177"/>
                <a:gd name="T63" fmla="*/ 411 h 427"/>
                <a:gd name="T64" fmla="*/ 36 w 177"/>
                <a:gd name="T65" fmla="*/ 413 h 427"/>
                <a:gd name="T66" fmla="*/ 59 w 177"/>
                <a:gd name="T67" fmla="*/ 422 h 427"/>
                <a:gd name="T68" fmla="*/ 83 w 177"/>
                <a:gd name="T69" fmla="*/ 426 h 427"/>
                <a:gd name="T70" fmla="*/ 95 w 177"/>
                <a:gd name="T71" fmla="*/ 427 h 427"/>
                <a:gd name="T72" fmla="*/ 119 w 177"/>
                <a:gd name="T73" fmla="*/ 423 h 427"/>
                <a:gd name="T74" fmla="*/ 132 w 177"/>
                <a:gd name="T75" fmla="*/ 421 h 427"/>
                <a:gd name="T76" fmla="*/ 152 w 177"/>
                <a:gd name="T77" fmla="*/ 410 h 427"/>
                <a:gd name="T78" fmla="*/ 165 w 177"/>
                <a:gd name="T79" fmla="*/ 390 h 427"/>
                <a:gd name="T80" fmla="*/ 168 w 177"/>
                <a:gd name="T81" fmla="*/ 378 h 427"/>
                <a:gd name="T82" fmla="*/ 173 w 177"/>
                <a:gd name="T83" fmla="*/ 340 h 427"/>
                <a:gd name="T84" fmla="*/ 176 w 177"/>
                <a:gd name="T85" fmla="*/ 288 h 427"/>
                <a:gd name="T86" fmla="*/ 177 w 177"/>
                <a:gd name="T87" fmla="*/ 261 h 427"/>
                <a:gd name="T88" fmla="*/ 176 w 177"/>
                <a:gd name="T89" fmla="*/ 234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7" h="427">
                  <a:moveTo>
                    <a:pt x="176" y="234"/>
                  </a:moveTo>
                  <a:lnTo>
                    <a:pt x="176" y="234"/>
                  </a:lnTo>
                  <a:lnTo>
                    <a:pt x="176" y="222"/>
                  </a:lnTo>
                  <a:lnTo>
                    <a:pt x="174" y="210"/>
                  </a:lnTo>
                  <a:lnTo>
                    <a:pt x="172" y="196"/>
                  </a:lnTo>
                  <a:lnTo>
                    <a:pt x="168" y="184"/>
                  </a:lnTo>
                  <a:lnTo>
                    <a:pt x="168" y="184"/>
                  </a:lnTo>
                  <a:lnTo>
                    <a:pt x="163" y="172"/>
                  </a:lnTo>
                  <a:lnTo>
                    <a:pt x="156" y="158"/>
                  </a:lnTo>
                  <a:lnTo>
                    <a:pt x="141" y="133"/>
                  </a:lnTo>
                  <a:lnTo>
                    <a:pt x="141" y="133"/>
                  </a:lnTo>
                  <a:lnTo>
                    <a:pt x="129" y="109"/>
                  </a:lnTo>
                  <a:lnTo>
                    <a:pt x="124" y="97"/>
                  </a:lnTo>
                  <a:lnTo>
                    <a:pt x="121" y="85"/>
                  </a:lnTo>
                  <a:lnTo>
                    <a:pt x="121" y="85"/>
                  </a:lnTo>
                  <a:lnTo>
                    <a:pt x="119" y="57"/>
                  </a:lnTo>
                  <a:lnTo>
                    <a:pt x="117" y="29"/>
                  </a:lnTo>
                  <a:lnTo>
                    <a:pt x="117" y="29"/>
                  </a:lnTo>
                  <a:lnTo>
                    <a:pt x="117" y="21"/>
                  </a:lnTo>
                  <a:lnTo>
                    <a:pt x="116" y="14"/>
                  </a:lnTo>
                  <a:lnTo>
                    <a:pt x="112" y="8"/>
                  </a:lnTo>
                  <a:lnTo>
                    <a:pt x="110" y="5"/>
                  </a:lnTo>
                  <a:lnTo>
                    <a:pt x="106" y="3"/>
                  </a:lnTo>
                  <a:lnTo>
                    <a:pt x="106" y="3"/>
                  </a:lnTo>
                  <a:lnTo>
                    <a:pt x="99" y="2"/>
                  </a:lnTo>
                  <a:lnTo>
                    <a:pt x="91" y="0"/>
                  </a:lnTo>
                  <a:lnTo>
                    <a:pt x="84" y="2"/>
                  </a:lnTo>
                  <a:lnTo>
                    <a:pt x="76" y="3"/>
                  </a:lnTo>
                  <a:lnTo>
                    <a:pt x="76" y="3"/>
                  </a:lnTo>
                  <a:lnTo>
                    <a:pt x="72" y="5"/>
                  </a:lnTo>
                  <a:lnTo>
                    <a:pt x="72" y="5"/>
                  </a:lnTo>
                  <a:lnTo>
                    <a:pt x="69" y="6"/>
                  </a:lnTo>
                  <a:lnTo>
                    <a:pt x="68" y="9"/>
                  </a:lnTo>
                  <a:lnTo>
                    <a:pt x="68" y="9"/>
                  </a:lnTo>
                  <a:lnTo>
                    <a:pt x="64" y="21"/>
                  </a:lnTo>
                  <a:lnTo>
                    <a:pt x="63" y="33"/>
                  </a:lnTo>
                  <a:lnTo>
                    <a:pt x="62" y="59"/>
                  </a:lnTo>
                  <a:lnTo>
                    <a:pt x="61" y="85"/>
                  </a:lnTo>
                  <a:lnTo>
                    <a:pt x="59" y="97"/>
                  </a:lnTo>
                  <a:lnTo>
                    <a:pt x="56" y="109"/>
                  </a:lnTo>
                  <a:lnTo>
                    <a:pt x="56" y="109"/>
                  </a:lnTo>
                  <a:lnTo>
                    <a:pt x="52" y="119"/>
                  </a:lnTo>
                  <a:lnTo>
                    <a:pt x="47" y="128"/>
                  </a:lnTo>
                  <a:lnTo>
                    <a:pt x="36" y="146"/>
                  </a:lnTo>
                  <a:lnTo>
                    <a:pt x="25" y="163"/>
                  </a:lnTo>
                  <a:lnTo>
                    <a:pt x="15" y="182"/>
                  </a:lnTo>
                  <a:lnTo>
                    <a:pt x="15" y="182"/>
                  </a:lnTo>
                  <a:lnTo>
                    <a:pt x="10" y="193"/>
                  </a:lnTo>
                  <a:lnTo>
                    <a:pt x="7" y="205"/>
                  </a:lnTo>
                  <a:lnTo>
                    <a:pt x="4" y="216"/>
                  </a:lnTo>
                  <a:lnTo>
                    <a:pt x="2" y="228"/>
                  </a:lnTo>
                  <a:lnTo>
                    <a:pt x="0" y="252"/>
                  </a:lnTo>
                  <a:lnTo>
                    <a:pt x="2" y="276"/>
                  </a:lnTo>
                  <a:lnTo>
                    <a:pt x="2" y="276"/>
                  </a:lnTo>
                  <a:lnTo>
                    <a:pt x="3" y="302"/>
                  </a:lnTo>
                  <a:lnTo>
                    <a:pt x="5" y="329"/>
                  </a:lnTo>
                  <a:lnTo>
                    <a:pt x="9" y="355"/>
                  </a:lnTo>
                  <a:lnTo>
                    <a:pt x="13" y="380"/>
                  </a:lnTo>
                  <a:lnTo>
                    <a:pt x="13" y="380"/>
                  </a:lnTo>
                  <a:lnTo>
                    <a:pt x="16" y="391"/>
                  </a:lnTo>
                  <a:lnTo>
                    <a:pt x="20" y="400"/>
                  </a:lnTo>
                  <a:lnTo>
                    <a:pt x="24" y="405"/>
                  </a:lnTo>
                  <a:lnTo>
                    <a:pt x="27" y="409"/>
                  </a:lnTo>
                  <a:lnTo>
                    <a:pt x="31" y="411"/>
                  </a:lnTo>
                  <a:lnTo>
                    <a:pt x="36" y="413"/>
                  </a:lnTo>
                  <a:lnTo>
                    <a:pt x="36" y="413"/>
                  </a:lnTo>
                  <a:lnTo>
                    <a:pt x="47" y="418"/>
                  </a:lnTo>
                  <a:lnTo>
                    <a:pt x="59" y="422"/>
                  </a:lnTo>
                  <a:lnTo>
                    <a:pt x="70" y="424"/>
                  </a:lnTo>
                  <a:lnTo>
                    <a:pt x="83" y="426"/>
                  </a:lnTo>
                  <a:lnTo>
                    <a:pt x="83" y="426"/>
                  </a:lnTo>
                  <a:lnTo>
                    <a:pt x="95" y="427"/>
                  </a:lnTo>
                  <a:lnTo>
                    <a:pt x="107" y="426"/>
                  </a:lnTo>
                  <a:lnTo>
                    <a:pt x="119" y="423"/>
                  </a:lnTo>
                  <a:lnTo>
                    <a:pt x="132" y="421"/>
                  </a:lnTo>
                  <a:lnTo>
                    <a:pt x="132" y="421"/>
                  </a:lnTo>
                  <a:lnTo>
                    <a:pt x="143" y="416"/>
                  </a:lnTo>
                  <a:lnTo>
                    <a:pt x="152" y="410"/>
                  </a:lnTo>
                  <a:lnTo>
                    <a:pt x="159" y="401"/>
                  </a:lnTo>
                  <a:lnTo>
                    <a:pt x="165" y="390"/>
                  </a:lnTo>
                  <a:lnTo>
                    <a:pt x="165" y="390"/>
                  </a:lnTo>
                  <a:lnTo>
                    <a:pt x="168" y="378"/>
                  </a:lnTo>
                  <a:lnTo>
                    <a:pt x="170" y="366"/>
                  </a:lnTo>
                  <a:lnTo>
                    <a:pt x="173" y="340"/>
                  </a:lnTo>
                  <a:lnTo>
                    <a:pt x="173" y="340"/>
                  </a:lnTo>
                  <a:lnTo>
                    <a:pt x="176" y="288"/>
                  </a:lnTo>
                  <a:lnTo>
                    <a:pt x="176" y="288"/>
                  </a:lnTo>
                  <a:lnTo>
                    <a:pt x="177" y="261"/>
                  </a:lnTo>
                  <a:lnTo>
                    <a:pt x="176" y="234"/>
                  </a:lnTo>
                  <a:lnTo>
                    <a:pt x="176" y="234"/>
                  </a:lnTo>
                  <a:close/>
                </a:path>
              </a:pathLst>
            </a:custGeom>
            <a:solidFill>
              <a:srgbClr val="A8E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 name="Freeform 21"/>
            <p:cNvSpPr>
              <a:spLocks/>
            </p:cNvSpPr>
            <p:nvPr/>
          </p:nvSpPr>
          <p:spPr bwMode="auto">
            <a:xfrm>
              <a:off x="8478560" y="4513382"/>
              <a:ext cx="241376" cy="647717"/>
            </a:xfrm>
            <a:custGeom>
              <a:avLst/>
              <a:gdLst>
                <a:gd name="T0" fmla="*/ 152 w 152"/>
                <a:gd name="T1" fmla="*/ 274 h 408"/>
                <a:gd name="T2" fmla="*/ 152 w 152"/>
                <a:gd name="T3" fmla="*/ 227 h 408"/>
                <a:gd name="T4" fmla="*/ 148 w 152"/>
                <a:gd name="T5" fmla="*/ 203 h 408"/>
                <a:gd name="T6" fmla="*/ 142 w 152"/>
                <a:gd name="T7" fmla="*/ 180 h 408"/>
                <a:gd name="T8" fmla="*/ 136 w 152"/>
                <a:gd name="T9" fmla="*/ 169 h 408"/>
                <a:gd name="T10" fmla="*/ 116 w 152"/>
                <a:gd name="T11" fmla="*/ 136 h 408"/>
                <a:gd name="T12" fmla="*/ 104 w 152"/>
                <a:gd name="T13" fmla="*/ 114 h 408"/>
                <a:gd name="T14" fmla="*/ 96 w 152"/>
                <a:gd name="T15" fmla="*/ 89 h 408"/>
                <a:gd name="T16" fmla="*/ 94 w 152"/>
                <a:gd name="T17" fmla="*/ 76 h 408"/>
                <a:gd name="T18" fmla="*/ 90 w 152"/>
                <a:gd name="T19" fmla="*/ 37 h 408"/>
                <a:gd name="T20" fmla="*/ 90 w 152"/>
                <a:gd name="T21" fmla="*/ 23 h 408"/>
                <a:gd name="T22" fmla="*/ 89 w 152"/>
                <a:gd name="T23" fmla="*/ 10 h 408"/>
                <a:gd name="T24" fmla="*/ 88 w 152"/>
                <a:gd name="T25" fmla="*/ 7 h 408"/>
                <a:gd name="T26" fmla="*/ 83 w 152"/>
                <a:gd name="T27" fmla="*/ 2 h 408"/>
                <a:gd name="T28" fmla="*/ 72 w 152"/>
                <a:gd name="T29" fmla="*/ 0 h 408"/>
                <a:gd name="T30" fmla="*/ 66 w 152"/>
                <a:gd name="T31" fmla="*/ 0 h 408"/>
                <a:gd name="T32" fmla="*/ 63 w 152"/>
                <a:gd name="T33" fmla="*/ 1 h 408"/>
                <a:gd name="T34" fmla="*/ 58 w 152"/>
                <a:gd name="T35" fmla="*/ 1 h 408"/>
                <a:gd name="T36" fmla="*/ 55 w 152"/>
                <a:gd name="T37" fmla="*/ 5 h 408"/>
                <a:gd name="T38" fmla="*/ 54 w 152"/>
                <a:gd name="T39" fmla="*/ 28 h 408"/>
                <a:gd name="T40" fmla="*/ 52 w 152"/>
                <a:gd name="T41" fmla="*/ 75 h 408"/>
                <a:gd name="T42" fmla="*/ 49 w 152"/>
                <a:gd name="T43" fmla="*/ 98 h 408"/>
                <a:gd name="T44" fmla="*/ 46 w 152"/>
                <a:gd name="T45" fmla="*/ 109 h 408"/>
                <a:gd name="T46" fmla="*/ 33 w 152"/>
                <a:gd name="T47" fmla="*/ 140 h 408"/>
                <a:gd name="T48" fmla="*/ 12 w 152"/>
                <a:gd name="T49" fmla="*/ 180 h 408"/>
                <a:gd name="T50" fmla="*/ 8 w 152"/>
                <a:gd name="T51" fmla="*/ 191 h 408"/>
                <a:gd name="T52" fmla="*/ 2 w 152"/>
                <a:gd name="T53" fmla="*/ 225 h 408"/>
                <a:gd name="T54" fmla="*/ 0 w 152"/>
                <a:gd name="T55" fmla="*/ 272 h 408"/>
                <a:gd name="T56" fmla="*/ 0 w 152"/>
                <a:gd name="T57" fmla="*/ 296 h 408"/>
                <a:gd name="T58" fmla="*/ 2 w 152"/>
                <a:gd name="T59" fmla="*/ 345 h 408"/>
                <a:gd name="T60" fmla="*/ 6 w 152"/>
                <a:gd name="T61" fmla="*/ 370 h 408"/>
                <a:gd name="T62" fmla="*/ 12 w 152"/>
                <a:gd name="T63" fmla="*/ 390 h 408"/>
                <a:gd name="T64" fmla="*/ 18 w 152"/>
                <a:gd name="T65" fmla="*/ 397 h 408"/>
                <a:gd name="T66" fmla="*/ 28 w 152"/>
                <a:gd name="T67" fmla="*/ 403 h 408"/>
                <a:gd name="T68" fmla="*/ 38 w 152"/>
                <a:gd name="T69" fmla="*/ 406 h 408"/>
                <a:gd name="T70" fmla="*/ 61 w 152"/>
                <a:gd name="T71" fmla="*/ 408 h 408"/>
                <a:gd name="T72" fmla="*/ 72 w 152"/>
                <a:gd name="T73" fmla="*/ 408 h 408"/>
                <a:gd name="T74" fmla="*/ 96 w 152"/>
                <a:gd name="T75" fmla="*/ 406 h 408"/>
                <a:gd name="T76" fmla="*/ 121 w 152"/>
                <a:gd name="T77" fmla="*/ 399 h 408"/>
                <a:gd name="T78" fmla="*/ 131 w 152"/>
                <a:gd name="T79" fmla="*/ 396 h 408"/>
                <a:gd name="T80" fmla="*/ 143 w 152"/>
                <a:gd name="T81" fmla="*/ 386 h 408"/>
                <a:gd name="T82" fmla="*/ 148 w 152"/>
                <a:gd name="T83" fmla="*/ 376 h 408"/>
                <a:gd name="T84" fmla="*/ 150 w 152"/>
                <a:gd name="T85" fmla="*/ 370 h 408"/>
                <a:gd name="T86" fmla="*/ 152 w 152"/>
                <a:gd name="T87" fmla="*/ 348 h 408"/>
                <a:gd name="T88" fmla="*/ 152 w 152"/>
                <a:gd name="T89" fmla="*/ 325 h 408"/>
                <a:gd name="T90" fmla="*/ 152 w 152"/>
                <a:gd name="T91" fmla="*/ 274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408">
                  <a:moveTo>
                    <a:pt x="152" y="274"/>
                  </a:moveTo>
                  <a:lnTo>
                    <a:pt x="152" y="274"/>
                  </a:lnTo>
                  <a:lnTo>
                    <a:pt x="152" y="251"/>
                  </a:lnTo>
                  <a:lnTo>
                    <a:pt x="152" y="227"/>
                  </a:lnTo>
                  <a:lnTo>
                    <a:pt x="150" y="216"/>
                  </a:lnTo>
                  <a:lnTo>
                    <a:pt x="148" y="203"/>
                  </a:lnTo>
                  <a:lnTo>
                    <a:pt x="145" y="192"/>
                  </a:lnTo>
                  <a:lnTo>
                    <a:pt x="142" y="180"/>
                  </a:lnTo>
                  <a:lnTo>
                    <a:pt x="142" y="180"/>
                  </a:lnTo>
                  <a:lnTo>
                    <a:pt x="136" y="169"/>
                  </a:lnTo>
                  <a:lnTo>
                    <a:pt x="130" y="158"/>
                  </a:lnTo>
                  <a:lnTo>
                    <a:pt x="116" y="136"/>
                  </a:lnTo>
                  <a:lnTo>
                    <a:pt x="110" y="125"/>
                  </a:lnTo>
                  <a:lnTo>
                    <a:pt x="104" y="114"/>
                  </a:lnTo>
                  <a:lnTo>
                    <a:pt x="100" y="102"/>
                  </a:lnTo>
                  <a:lnTo>
                    <a:pt x="96" y="89"/>
                  </a:lnTo>
                  <a:lnTo>
                    <a:pt x="96" y="89"/>
                  </a:lnTo>
                  <a:lnTo>
                    <a:pt x="94" y="76"/>
                  </a:lnTo>
                  <a:lnTo>
                    <a:pt x="92" y="64"/>
                  </a:lnTo>
                  <a:lnTo>
                    <a:pt x="90" y="37"/>
                  </a:lnTo>
                  <a:lnTo>
                    <a:pt x="90" y="37"/>
                  </a:lnTo>
                  <a:lnTo>
                    <a:pt x="90" y="23"/>
                  </a:lnTo>
                  <a:lnTo>
                    <a:pt x="90" y="17"/>
                  </a:lnTo>
                  <a:lnTo>
                    <a:pt x="89" y="10"/>
                  </a:lnTo>
                  <a:lnTo>
                    <a:pt x="89" y="10"/>
                  </a:lnTo>
                  <a:lnTo>
                    <a:pt x="88" y="7"/>
                  </a:lnTo>
                  <a:lnTo>
                    <a:pt x="85" y="5"/>
                  </a:lnTo>
                  <a:lnTo>
                    <a:pt x="83" y="2"/>
                  </a:lnTo>
                  <a:lnTo>
                    <a:pt x="79" y="1"/>
                  </a:lnTo>
                  <a:lnTo>
                    <a:pt x="72" y="0"/>
                  </a:lnTo>
                  <a:lnTo>
                    <a:pt x="66" y="0"/>
                  </a:lnTo>
                  <a:lnTo>
                    <a:pt x="66" y="0"/>
                  </a:lnTo>
                  <a:lnTo>
                    <a:pt x="63" y="1"/>
                  </a:lnTo>
                  <a:lnTo>
                    <a:pt x="63" y="1"/>
                  </a:lnTo>
                  <a:lnTo>
                    <a:pt x="61" y="0"/>
                  </a:lnTo>
                  <a:lnTo>
                    <a:pt x="58" y="1"/>
                  </a:lnTo>
                  <a:lnTo>
                    <a:pt x="56" y="2"/>
                  </a:lnTo>
                  <a:lnTo>
                    <a:pt x="55" y="5"/>
                  </a:lnTo>
                  <a:lnTo>
                    <a:pt x="55" y="5"/>
                  </a:lnTo>
                  <a:lnTo>
                    <a:pt x="54" y="28"/>
                  </a:lnTo>
                  <a:lnTo>
                    <a:pt x="54" y="51"/>
                  </a:lnTo>
                  <a:lnTo>
                    <a:pt x="52" y="75"/>
                  </a:lnTo>
                  <a:lnTo>
                    <a:pt x="51" y="87"/>
                  </a:lnTo>
                  <a:lnTo>
                    <a:pt x="49" y="98"/>
                  </a:lnTo>
                  <a:lnTo>
                    <a:pt x="49" y="98"/>
                  </a:lnTo>
                  <a:lnTo>
                    <a:pt x="46" y="109"/>
                  </a:lnTo>
                  <a:lnTo>
                    <a:pt x="43" y="120"/>
                  </a:lnTo>
                  <a:lnTo>
                    <a:pt x="33" y="140"/>
                  </a:lnTo>
                  <a:lnTo>
                    <a:pt x="22" y="160"/>
                  </a:lnTo>
                  <a:lnTo>
                    <a:pt x="12" y="180"/>
                  </a:lnTo>
                  <a:lnTo>
                    <a:pt x="12" y="180"/>
                  </a:lnTo>
                  <a:lnTo>
                    <a:pt x="8" y="191"/>
                  </a:lnTo>
                  <a:lnTo>
                    <a:pt x="6" y="202"/>
                  </a:lnTo>
                  <a:lnTo>
                    <a:pt x="2" y="225"/>
                  </a:lnTo>
                  <a:lnTo>
                    <a:pt x="0" y="249"/>
                  </a:lnTo>
                  <a:lnTo>
                    <a:pt x="0" y="272"/>
                  </a:lnTo>
                  <a:lnTo>
                    <a:pt x="0" y="272"/>
                  </a:lnTo>
                  <a:lnTo>
                    <a:pt x="0" y="296"/>
                  </a:lnTo>
                  <a:lnTo>
                    <a:pt x="0" y="321"/>
                  </a:lnTo>
                  <a:lnTo>
                    <a:pt x="2" y="345"/>
                  </a:lnTo>
                  <a:lnTo>
                    <a:pt x="6" y="370"/>
                  </a:lnTo>
                  <a:lnTo>
                    <a:pt x="6" y="370"/>
                  </a:lnTo>
                  <a:lnTo>
                    <a:pt x="8" y="381"/>
                  </a:lnTo>
                  <a:lnTo>
                    <a:pt x="12" y="390"/>
                  </a:lnTo>
                  <a:lnTo>
                    <a:pt x="14" y="394"/>
                  </a:lnTo>
                  <a:lnTo>
                    <a:pt x="18" y="397"/>
                  </a:lnTo>
                  <a:lnTo>
                    <a:pt x="22" y="401"/>
                  </a:lnTo>
                  <a:lnTo>
                    <a:pt x="28" y="403"/>
                  </a:lnTo>
                  <a:lnTo>
                    <a:pt x="28" y="403"/>
                  </a:lnTo>
                  <a:lnTo>
                    <a:pt x="38" y="406"/>
                  </a:lnTo>
                  <a:lnTo>
                    <a:pt x="49" y="408"/>
                  </a:lnTo>
                  <a:lnTo>
                    <a:pt x="61" y="408"/>
                  </a:lnTo>
                  <a:lnTo>
                    <a:pt x="72" y="408"/>
                  </a:lnTo>
                  <a:lnTo>
                    <a:pt x="72" y="408"/>
                  </a:lnTo>
                  <a:lnTo>
                    <a:pt x="84" y="407"/>
                  </a:lnTo>
                  <a:lnTo>
                    <a:pt x="96" y="406"/>
                  </a:lnTo>
                  <a:lnTo>
                    <a:pt x="109" y="403"/>
                  </a:lnTo>
                  <a:lnTo>
                    <a:pt x="121" y="399"/>
                  </a:lnTo>
                  <a:lnTo>
                    <a:pt x="121" y="399"/>
                  </a:lnTo>
                  <a:lnTo>
                    <a:pt x="131" y="396"/>
                  </a:lnTo>
                  <a:lnTo>
                    <a:pt x="139" y="390"/>
                  </a:lnTo>
                  <a:lnTo>
                    <a:pt x="143" y="386"/>
                  </a:lnTo>
                  <a:lnTo>
                    <a:pt x="145" y="381"/>
                  </a:lnTo>
                  <a:lnTo>
                    <a:pt x="148" y="376"/>
                  </a:lnTo>
                  <a:lnTo>
                    <a:pt x="150" y="370"/>
                  </a:lnTo>
                  <a:lnTo>
                    <a:pt x="150" y="370"/>
                  </a:lnTo>
                  <a:lnTo>
                    <a:pt x="152" y="359"/>
                  </a:lnTo>
                  <a:lnTo>
                    <a:pt x="152" y="348"/>
                  </a:lnTo>
                  <a:lnTo>
                    <a:pt x="152" y="325"/>
                  </a:lnTo>
                  <a:lnTo>
                    <a:pt x="152" y="325"/>
                  </a:lnTo>
                  <a:lnTo>
                    <a:pt x="152" y="274"/>
                  </a:lnTo>
                  <a:lnTo>
                    <a:pt x="152" y="274"/>
                  </a:lnTo>
                  <a:close/>
                </a:path>
              </a:pathLst>
            </a:custGeom>
            <a:solidFill>
              <a:srgbClr val="E6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 name="Freeform 22"/>
            <p:cNvSpPr>
              <a:spLocks/>
            </p:cNvSpPr>
            <p:nvPr/>
          </p:nvSpPr>
          <p:spPr bwMode="auto">
            <a:xfrm>
              <a:off x="8542080" y="4418130"/>
              <a:ext cx="100044" cy="98428"/>
            </a:xfrm>
            <a:custGeom>
              <a:avLst/>
              <a:gdLst>
                <a:gd name="T0" fmla="*/ 63 w 63"/>
                <a:gd name="T1" fmla="*/ 29 h 62"/>
                <a:gd name="T2" fmla="*/ 63 w 63"/>
                <a:gd name="T3" fmla="*/ 29 h 62"/>
                <a:gd name="T4" fmla="*/ 63 w 63"/>
                <a:gd name="T5" fmla="*/ 19 h 62"/>
                <a:gd name="T6" fmla="*/ 61 w 63"/>
                <a:gd name="T7" fmla="*/ 14 h 62"/>
                <a:gd name="T8" fmla="*/ 60 w 63"/>
                <a:gd name="T9" fmla="*/ 11 h 62"/>
                <a:gd name="T10" fmla="*/ 60 w 63"/>
                <a:gd name="T11" fmla="*/ 11 h 62"/>
                <a:gd name="T12" fmla="*/ 58 w 63"/>
                <a:gd name="T13" fmla="*/ 7 h 62"/>
                <a:gd name="T14" fmla="*/ 54 w 63"/>
                <a:gd name="T15" fmla="*/ 5 h 62"/>
                <a:gd name="T16" fmla="*/ 49 w 63"/>
                <a:gd name="T17" fmla="*/ 2 h 62"/>
                <a:gd name="T18" fmla="*/ 45 w 63"/>
                <a:gd name="T19" fmla="*/ 1 h 62"/>
                <a:gd name="T20" fmla="*/ 34 w 63"/>
                <a:gd name="T21" fmla="*/ 0 h 62"/>
                <a:gd name="T22" fmla="*/ 26 w 63"/>
                <a:gd name="T23" fmla="*/ 0 h 62"/>
                <a:gd name="T24" fmla="*/ 26 w 63"/>
                <a:gd name="T25" fmla="*/ 0 h 62"/>
                <a:gd name="T26" fmla="*/ 17 w 63"/>
                <a:gd name="T27" fmla="*/ 1 h 62"/>
                <a:gd name="T28" fmla="*/ 9 w 63"/>
                <a:gd name="T29" fmla="*/ 6 h 62"/>
                <a:gd name="T30" fmla="*/ 9 w 63"/>
                <a:gd name="T31" fmla="*/ 6 h 62"/>
                <a:gd name="T32" fmla="*/ 7 w 63"/>
                <a:gd name="T33" fmla="*/ 7 h 62"/>
                <a:gd name="T34" fmla="*/ 6 w 63"/>
                <a:gd name="T35" fmla="*/ 8 h 62"/>
                <a:gd name="T36" fmla="*/ 5 w 63"/>
                <a:gd name="T37" fmla="*/ 10 h 62"/>
                <a:gd name="T38" fmla="*/ 5 w 63"/>
                <a:gd name="T39" fmla="*/ 10 h 62"/>
                <a:gd name="T40" fmla="*/ 3 w 63"/>
                <a:gd name="T41" fmla="*/ 14 h 62"/>
                <a:gd name="T42" fmla="*/ 1 w 63"/>
                <a:gd name="T43" fmla="*/ 18 h 62"/>
                <a:gd name="T44" fmla="*/ 3 w 63"/>
                <a:gd name="T45" fmla="*/ 21 h 62"/>
                <a:gd name="T46" fmla="*/ 3 w 63"/>
                <a:gd name="T47" fmla="*/ 21 h 62"/>
                <a:gd name="T48" fmla="*/ 1 w 63"/>
                <a:gd name="T49" fmla="*/ 29 h 62"/>
                <a:gd name="T50" fmla="*/ 1 w 63"/>
                <a:gd name="T51" fmla="*/ 29 h 62"/>
                <a:gd name="T52" fmla="*/ 0 w 63"/>
                <a:gd name="T53" fmla="*/ 52 h 62"/>
                <a:gd name="T54" fmla="*/ 0 w 63"/>
                <a:gd name="T55" fmla="*/ 52 h 62"/>
                <a:gd name="T56" fmla="*/ 1 w 63"/>
                <a:gd name="T57" fmla="*/ 57 h 62"/>
                <a:gd name="T58" fmla="*/ 4 w 63"/>
                <a:gd name="T59" fmla="*/ 60 h 62"/>
                <a:gd name="T60" fmla="*/ 7 w 63"/>
                <a:gd name="T61" fmla="*/ 62 h 62"/>
                <a:gd name="T62" fmla="*/ 12 w 63"/>
                <a:gd name="T63" fmla="*/ 62 h 62"/>
                <a:gd name="T64" fmla="*/ 12 w 63"/>
                <a:gd name="T65" fmla="*/ 62 h 62"/>
                <a:gd name="T66" fmla="*/ 21 w 63"/>
                <a:gd name="T67" fmla="*/ 60 h 62"/>
                <a:gd name="T68" fmla="*/ 31 w 63"/>
                <a:gd name="T69" fmla="*/ 59 h 62"/>
                <a:gd name="T70" fmla="*/ 41 w 63"/>
                <a:gd name="T71" fmla="*/ 60 h 62"/>
                <a:gd name="T72" fmla="*/ 50 w 63"/>
                <a:gd name="T73" fmla="*/ 62 h 62"/>
                <a:gd name="T74" fmla="*/ 50 w 63"/>
                <a:gd name="T75" fmla="*/ 62 h 62"/>
                <a:gd name="T76" fmla="*/ 55 w 63"/>
                <a:gd name="T77" fmla="*/ 62 h 62"/>
                <a:gd name="T78" fmla="*/ 59 w 63"/>
                <a:gd name="T79" fmla="*/ 60 h 62"/>
                <a:gd name="T80" fmla="*/ 61 w 63"/>
                <a:gd name="T81" fmla="*/ 57 h 62"/>
                <a:gd name="T82" fmla="*/ 63 w 63"/>
                <a:gd name="T83" fmla="*/ 52 h 62"/>
                <a:gd name="T84" fmla="*/ 63 w 63"/>
                <a:gd name="T85" fmla="*/ 52 h 62"/>
                <a:gd name="T86" fmla="*/ 63 w 63"/>
                <a:gd name="T87" fmla="*/ 29 h 62"/>
                <a:gd name="T88" fmla="*/ 63 w 63"/>
                <a:gd name="T8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62">
                  <a:moveTo>
                    <a:pt x="63" y="29"/>
                  </a:moveTo>
                  <a:lnTo>
                    <a:pt x="63" y="29"/>
                  </a:lnTo>
                  <a:lnTo>
                    <a:pt x="63" y="19"/>
                  </a:lnTo>
                  <a:lnTo>
                    <a:pt x="61" y="14"/>
                  </a:lnTo>
                  <a:lnTo>
                    <a:pt x="60" y="11"/>
                  </a:lnTo>
                  <a:lnTo>
                    <a:pt x="60" y="11"/>
                  </a:lnTo>
                  <a:lnTo>
                    <a:pt x="58" y="7"/>
                  </a:lnTo>
                  <a:lnTo>
                    <a:pt x="54" y="5"/>
                  </a:lnTo>
                  <a:lnTo>
                    <a:pt x="49" y="2"/>
                  </a:lnTo>
                  <a:lnTo>
                    <a:pt x="45" y="1"/>
                  </a:lnTo>
                  <a:lnTo>
                    <a:pt x="34" y="0"/>
                  </a:lnTo>
                  <a:lnTo>
                    <a:pt x="26" y="0"/>
                  </a:lnTo>
                  <a:lnTo>
                    <a:pt x="26" y="0"/>
                  </a:lnTo>
                  <a:lnTo>
                    <a:pt x="17" y="1"/>
                  </a:lnTo>
                  <a:lnTo>
                    <a:pt x="9" y="6"/>
                  </a:lnTo>
                  <a:lnTo>
                    <a:pt x="9" y="6"/>
                  </a:lnTo>
                  <a:lnTo>
                    <a:pt x="7" y="7"/>
                  </a:lnTo>
                  <a:lnTo>
                    <a:pt x="6" y="8"/>
                  </a:lnTo>
                  <a:lnTo>
                    <a:pt x="5" y="10"/>
                  </a:lnTo>
                  <a:lnTo>
                    <a:pt x="5" y="10"/>
                  </a:lnTo>
                  <a:lnTo>
                    <a:pt x="3" y="14"/>
                  </a:lnTo>
                  <a:lnTo>
                    <a:pt x="1" y="18"/>
                  </a:lnTo>
                  <a:lnTo>
                    <a:pt x="3" y="21"/>
                  </a:lnTo>
                  <a:lnTo>
                    <a:pt x="3" y="21"/>
                  </a:lnTo>
                  <a:lnTo>
                    <a:pt x="1" y="29"/>
                  </a:lnTo>
                  <a:lnTo>
                    <a:pt x="1" y="29"/>
                  </a:lnTo>
                  <a:lnTo>
                    <a:pt x="0" y="52"/>
                  </a:lnTo>
                  <a:lnTo>
                    <a:pt x="0" y="52"/>
                  </a:lnTo>
                  <a:lnTo>
                    <a:pt x="1" y="57"/>
                  </a:lnTo>
                  <a:lnTo>
                    <a:pt x="4" y="60"/>
                  </a:lnTo>
                  <a:lnTo>
                    <a:pt x="7" y="62"/>
                  </a:lnTo>
                  <a:lnTo>
                    <a:pt x="12" y="62"/>
                  </a:lnTo>
                  <a:lnTo>
                    <a:pt x="12" y="62"/>
                  </a:lnTo>
                  <a:lnTo>
                    <a:pt x="21" y="60"/>
                  </a:lnTo>
                  <a:lnTo>
                    <a:pt x="31" y="59"/>
                  </a:lnTo>
                  <a:lnTo>
                    <a:pt x="41" y="60"/>
                  </a:lnTo>
                  <a:lnTo>
                    <a:pt x="50" y="62"/>
                  </a:lnTo>
                  <a:lnTo>
                    <a:pt x="50" y="62"/>
                  </a:lnTo>
                  <a:lnTo>
                    <a:pt x="55" y="62"/>
                  </a:lnTo>
                  <a:lnTo>
                    <a:pt x="59" y="60"/>
                  </a:lnTo>
                  <a:lnTo>
                    <a:pt x="61" y="57"/>
                  </a:lnTo>
                  <a:lnTo>
                    <a:pt x="63" y="52"/>
                  </a:lnTo>
                  <a:lnTo>
                    <a:pt x="63" y="52"/>
                  </a:lnTo>
                  <a:lnTo>
                    <a:pt x="63" y="29"/>
                  </a:lnTo>
                  <a:lnTo>
                    <a:pt x="63" y="29"/>
                  </a:lnTo>
                  <a:close/>
                </a:path>
              </a:pathLst>
            </a:custGeom>
            <a:solidFill>
              <a:srgbClr val="FF8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3" name="Freeform 23"/>
            <p:cNvSpPr>
              <a:spLocks/>
            </p:cNvSpPr>
            <p:nvPr/>
          </p:nvSpPr>
          <p:spPr bwMode="auto">
            <a:xfrm>
              <a:off x="8599248" y="4413367"/>
              <a:ext cx="31760" cy="101603"/>
            </a:xfrm>
            <a:custGeom>
              <a:avLst/>
              <a:gdLst>
                <a:gd name="T0" fmla="*/ 19 w 20"/>
                <a:gd name="T1" fmla="*/ 48 h 64"/>
                <a:gd name="T2" fmla="*/ 19 w 20"/>
                <a:gd name="T3" fmla="*/ 48 h 64"/>
                <a:gd name="T4" fmla="*/ 18 w 20"/>
                <a:gd name="T5" fmla="*/ 37 h 64"/>
                <a:gd name="T6" fmla="*/ 18 w 20"/>
                <a:gd name="T7" fmla="*/ 26 h 64"/>
                <a:gd name="T8" fmla="*/ 18 w 20"/>
                <a:gd name="T9" fmla="*/ 15 h 64"/>
                <a:gd name="T10" fmla="*/ 17 w 20"/>
                <a:gd name="T11" fmla="*/ 10 h 64"/>
                <a:gd name="T12" fmla="*/ 16 w 20"/>
                <a:gd name="T13" fmla="*/ 5 h 64"/>
                <a:gd name="T14" fmla="*/ 16 w 20"/>
                <a:gd name="T15" fmla="*/ 5 h 64"/>
                <a:gd name="T16" fmla="*/ 14 w 20"/>
                <a:gd name="T17" fmla="*/ 3 h 64"/>
                <a:gd name="T18" fmla="*/ 13 w 20"/>
                <a:gd name="T19" fmla="*/ 2 h 64"/>
                <a:gd name="T20" fmla="*/ 8 w 20"/>
                <a:gd name="T21" fmla="*/ 0 h 64"/>
                <a:gd name="T22" fmla="*/ 5 w 20"/>
                <a:gd name="T23" fmla="*/ 2 h 64"/>
                <a:gd name="T24" fmla="*/ 3 w 20"/>
                <a:gd name="T25" fmla="*/ 3 h 64"/>
                <a:gd name="T26" fmla="*/ 2 w 20"/>
                <a:gd name="T27" fmla="*/ 5 h 64"/>
                <a:gd name="T28" fmla="*/ 2 w 20"/>
                <a:gd name="T29" fmla="*/ 5 h 64"/>
                <a:gd name="T30" fmla="*/ 1 w 20"/>
                <a:gd name="T31" fmla="*/ 13 h 64"/>
                <a:gd name="T32" fmla="*/ 0 w 20"/>
                <a:gd name="T33" fmla="*/ 20 h 64"/>
                <a:gd name="T34" fmla="*/ 1 w 20"/>
                <a:gd name="T35" fmla="*/ 36 h 64"/>
                <a:gd name="T36" fmla="*/ 1 w 20"/>
                <a:gd name="T37" fmla="*/ 36 h 64"/>
                <a:gd name="T38" fmla="*/ 1 w 20"/>
                <a:gd name="T39" fmla="*/ 49 h 64"/>
                <a:gd name="T40" fmla="*/ 1 w 20"/>
                <a:gd name="T41" fmla="*/ 55 h 64"/>
                <a:gd name="T42" fmla="*/ 2 w 20"/>
                <a:gd name="T43" fmla="*/ 59 h 64"/>
                <a:gd name="T44" fmla="*/ 5 w 20"/>
                <a:gd name="T45" fmla="*/ 62 h 64"/>
                <a:gd name="T46" fmla="*/ 5 w 20"/>
                <a:gd name="T47" fmla="*/ 62 h 64"/>
                <a:gd name="T48" fmla="*/ 8 w 20"/>
                <a:gd name="T49" fmla="*/ 63 h 64"/>
                <a:gd name="T50" fmla="*/ 12 w 20"/>
                <a:gd name="T51" fmla="*/ 64 h 64"/>
                <a:gd name="T52" fmla="*/ 14 w 20"/>
                <a:gd name="T53" fmla="*/ 63 h 64"/>
                <a:gd name="T54" fmla="*/ 18 w 20"/>
                <a:gd name="T55" fmla="*/ 62 h 64"/>
                <a:gd name="T56" fmla="*/ 18 w 20"/>
                <a:gd name="T57" fmla="*/ 60 h 64"/>
                <a:gd name="T58" fmla="*/ 18 w 20"/>
                <a:gd name="T59" fmla="*/ 60 h 64"/>
                <a:gd name="T60" fmla="*/ 20 w 20"/>
                <a:gd name="T61" fmla="*/ 58 h 64"/>
                <a:gd name="T62" fmla="*/ 20 w 20"/>
                <a:gd name="T63" fmla="*/ 54 h 64"/>
                <a:gd name="T64" fmla="*/ 20 w 20"/>
                <a:gd name="T65" fmla="*/ 52 h 64"/>
                <a:gd name="T66" fmla="*/ 19 w 20"/>
                <a:gd name="T67" fmla="*/ 48 h 64"/>
                <a:gd name="T68" fmla="*/ 19 w 20"/>
                <a:gd name="T69"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 h="64">
                  <a:moveTo>
                    <a:pt x="19" y="48"/>
                  </a:moveTo>
                  <a:lnTo>
                    <a:pt x="19" y="48"/>
                  </a:lnTo>
                  <a:lnTo>
                    <a:pt x="18" y="37"/>
                  </a:lnTo>
                  <a:lnTo>
                    <a:pt x="18" y="26"/>
                  </a:lnTo>
                  <a:lnTo>
                    <a:pt x="18" y="15"/>
                  </a:lnTo>
                  <a:lnTo>
                    <a:pt x="17" y="10"/>
                  </a:lnTo>
                  <a:lnTo>
                    <a:pt x="16" y="5"/>
                  </a:lnTo>
                  <a:lnTo>
                    <a:pt x="16" y="5"/>
                  </a:lnTo>
                  <a:lnTo>
                    <a:pt x="14" y="3"/>
                  </a:lnTo>
                  <a:lnTo>
                    <a:pt x="13" y="2"/>
                  </a:lnTo>
                  <a:lnTo>
                    <a:pt x="8" y="0"/>
                  </a:lnTo>
                  <a:lnTo>
                    <a:pt x="5" y="2"/>
                  </a:lnTo>
                  <a:lnTo>
                    <a:pt x="3" y="3"/>
                  </a:lnTo>
                  <a:lnTo>
                    <a:pt x="2" y="5"/>
                  </a:lnTo>
                  <a:lnTo>
                    <a:pt x="2" y="5"/>
                  </a:lnTo>
                  <a:lnTo>
                    <a:pt x="1" y="13"/>
                  </a:lnTo>
                  <a:lnTo>
                    <a:pt x="0" y="20"/>
                  </a:lnTo>
                  <a:lnTo>
                    <a:pt x="1" y="36"/>
                  </a:lnTo>
                  <a:lnTo>
                    <a:pt x="1" y="36"/>
                  </a:lnTo>
                  <a:lnTo>
                    <a:pt x="1" y="49"/>
                  </a:lnTo>
                  <a:lnTo>
                    <a:pt x="1" y="55"/>
                  </a:lnTo>
                  <a:lnTo>
                    <a:pt x="2" y="59"/>
                  </a:lnTo>
                  <a:lnTo>
                    <a:pt x="5" y="62"/>
                  </a:lnTo>
                  <a:lnTo>
                    <a:pt x="5" y="62"/>
                  </a:lnTo>
                  <a:lnTo>
                    <a:pt x="8" y="63"/>
                  </a:lnTo>
                  <a:lnTo>
                    <a:pt x="12" y="64"/>
                  </a:lnTo>
                  <a:lnTo>
                    <a:pt x="14" y="63"/>
                  </a:lnTo>
                  <a:lnTo>
                    <a:pt x="18" y="62"/>
                  </a:lnTo>
                  <a:lnTo>
                    <a:pt x="18" y="60"/>
                  </a:lnTo>
                  <a:lnTo>
                    <a:pt x="18" y="60"/>
                  </a:lnTo>
                  <a:lnTo>
                    <a:pt x="20" y="58"/>
                  </a:lnTo>
                  <a:lnTo>
                    <a:pt x="20" y="54"/>
                  </a:lnTo>
                  <a:lnTo>
                    <a:pt x="20" y="52"/>
                  </a:lnTo>
                  <a:lnTo>
                    <a:pt x="19" y="48"/>
                  </a:lnTo>
                  <a:lnTo>
                    <a:pt x="19" y="48"/>
                  </a:lnTo>
                  <a:close/>
                </a:path>
              </a:pathLst>
            </a:custGeom>
            <a:solidFill>
              <a:srgbClr val="FFB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4" name="Freeform 24"/>
            <p:cNvSpPr>
              <a:spLocks/>
            </p:cNvSpPr>
            <p:nvPr/>
          </p:nvSpPr>
          <p:spPr bwMode="auto">
            <a:xfrm>
              <a:off x="8470620" y="4835653"/>
              <a:ext cx="250904" cy="317508"/>
            </a:xfrm>
            <a:custGeom>
              <a:avLst/>
              <a:gdLst>
                <a:gd name="T0" fmla="*/ 157 w 158"/>
                <a:gd name="T1" fmla="*/ 25 h 200"/>
                <a:gd name="T2" fmla="*/ 150 w 158"/>
                <a:gd name="T3" fmla="*/ 11 h 200"/>
                <a:gd name="T4" fmla="*/ 144 w 158"/>
                <a:gd name="T5" fmla="*/ 8 h 200"/>
                <a:gd name="T6" fmla="*/ 137 w 158"/>
                <a:gd name="T7" fmla="*/ 5 h 200"/>
                <a:gd name="T8" fmla="*/ 131 w 158"/>
                <a:gd name="T9" fmla="*/ 5 h 200"/>
                <a:gd name="T10" fmla="*/ 128 w 158"/>
                <a:gd name="T11" fmla="*/ 5 h 200"/>
                <a:gd name="T12" fmla="*/ 128 w 158"/>
                <a:gd name="T13" fmla="*/ 5 h 200"/>
                <a:gd name="T14" fmla="*/ 99 w 158"/>
                <a:gd name="T15" fmla="*/ 1 h 200"/>
                <a:gd name="T16" fmla="*/ 70 w 158"/>
                <a:gd name="T17" fmla="*/ 0 h 200"/>
                <a:gd name="T18" fmla="*/ 40 w 158"/>
                <a:gd name="T19" fmla="*/ 1 h 200"/>
                <a:gd name="T20" fmla="*/ 19 w 158"/>
                <a:gd name="T21" fmla="*/ 5 h 200"/>
                <a:gd name="T22" fmla="*/ 13 w 158"/>
                <a:gd name="T23" fmla="*/ 8 h 200"/>
                <a:gd name="T24" fmla="*/ 11 w 158"/>
                <a:gd name="T25" fmla="*/ 6 h 200"/>
                <a:gd name="T26" fmla="*/ 7 w 158"/>
                <a:gd name="T27" fmla="*/ 9 h 200"/>
                <a:gd name="T28" fmla="*/ 5 w 158"/>
                <a:gd name="T29" fmla="*/ 11 h 200"/>
                <a:gd name="T30" fmla="*/ 0 w 158"/>
                <a:gd name="T31" fmla="*/ 95 h 200"/>
                <a:gd name="T32" fmla="*/ 1 w 158"/>
                <a:gd name="T33" fmla="*/ 123 h 200"/>
                <a:gd name="T34" fmla="*/ 6 w 158"/>
                <a:gd name="T35" fmla="*/ 150 h 200"/>
                <a:gd name="T36" fmla="*/ 11 w 158"/>
                <a:gd name="T37" fmla="*/ 171 h 200"/>
                <a:gd name="T38" fmla="*/ 17 w 158"/>
                <a:gd name="T39" fmla="*/ 180 h 200"/>
                <a:gd name="T40" fmla="*/ 25 w 158"/>
                <a:gd name="T41" fmla="*/ 188 h 200"/>
                <a:gd name="T42" fmla="*/ 35 w 158"/>
                <a:gd name="T43" fmla="*/ 193 h 200"/>
                <a:gd name="T44" fmla="*/ 57 w 158"/>
                <a:gd name="T45" fmla="*/ 199 h 200"/>
                <a:gd name="T46" fmla="*/ 68 w 158"/>
                <a:gd name="T47" fmla="*/ 200 h 200"/>
                <a:gd name="T48" fmla="*/ 90 w 158"/>
                <a:gd name="T49" fmla="*/ 200 h 200"/>
                <a:gd name="T50" fmla="*/ 112 w 158"/>
                <a:gd name="T51" fmla="*/ 198 h 200"/>
                <a:gd name="T52" fmla="*/ 125 w 158"/>
                <a:gd name="T53" fmla="*/ 194 h 200"/>
                <a:gd name="T54" fmla="*/ 138 w 158"/>
                <a:gd name="T55" fmla="*/ 185 h 200"/>
                <a:gd name="T56" fmla="*/ 146 w 158"/>
                <a:gd name="T57" fmla="*/ 177 h 200"/>
                <a:gd name="T58" fmla="*/ 148 w 158"/>
                <a:gd name="T59" fmla="*/ 171 h 200"/>
                <a:gd name="T60" fmla="*/ 153 w 158"/>
                <a:gd name="T61" fmla="*/ 150 h 200"/>
                <a:gd name="T62" fmla="*/ 153 w 158"/>
                <a:gd name="T63" fmla="*/ 129 h 200"/>
                <a:gd name="T64" fmla="*/ 158 w 158"/>
                <a:gd name="T65" fmla="*/ 51 h 200"/>
                <a:gd name="T66" fmla="*/ 157 w 158"/>
                <a:gd name="T67" fmla="*/ 2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8" h="200">
                  <a:moveTo>
                    <a:pt x="157" y="25"/>
                  </a:moveTo>
                  <a:lnTo>
                    <a:pt x="157" y="25"/>
                  </a:lnTo>
                  <a:lnTo>
                    <a:pt x="154" y="17"/>
                  </a:lnTo>
                  <a:lnTo>
                    <a:pt x="150" y="11"/>
                  </a:lnTo>
                  <a:lnTo>
                    <a:pt x="148" y="9"/>
                  </a:lnTo>
                  <a:lnTo>
                    <a:pt x="144" y="8"/>
                  </a:lnTo>
                  <a:lnTo>
                    <a:pt x="141" y="6"/>
                  </a:lnTo>
                  <a:lnTo>
                    <a:pt x="137" y="5"/>
                  </a:lnTo>
                  <a:lnTo>
                    <a:pt x="137" y="5"/>
                  </a:lnTo>
                  <a:lnTo>
                    <a:pt x="131" y="5"/>
                  </a:lnTo>
                  <a:lnTo>
                    <a:pt x="131" y="5"/>
                  </a:lnTo>
                  <a:lnTo>
                    <a:pt x="128" y="5"/>
                  </a:lnTo>
                  <a:lnTo>
                    <a:pt x="128" y="5"/>
                  </a:lnTo>
                  <a:lnTo>
                    <a:pt x="128" y="5"/>
                  </a:lnTo>
                  <a:lnTo>
                    <a:pt x="128" y="5"/>
                  </a:lnTo>
                  <a:lnTo>
                    <a:pt x="99" y="1"/>
                  </a:lnTo>
                  <a:lnTo>
                    <a:pt x="70" y="0"/>
                  </a:lnTo>
                  <a:lnTo>
                    <a:pt x="70" y="0"/>
                  </a:lnTo>
                  <a:lnTo>
                    <a:pt x="40" y="1"/>
                  </a:lnTo>
                  <a:lnTo>
                    <a:pt x="40" y="1"/>
                  </a:lnTo>
                  <a:lnTo>
                    <a:pt x="27" y="3"/>
                  </a:lnTo>
                  <a:lnTo>
                    <a:pt x="19" y="5"/>
                  </a:lnTo>
                  <a:lnTo>
                    <a:pt x="13" y="8"/>
                  </a:lnTo>
                  <a:lnTo>
                    <a:pt x="13" y="8"/>
                  </a:lnTo>
                  <a:lnTo>
                    <a:pt x="11" y="6"/>
                  </a:lnTo>
                  <a:lnTo>
                    <a:pt x="11" y="6"/>
                  </a:lnTo>
                  <a:lnTo>
                    <a:pt x="7" y="9"/>
                  </a:lnTo>
                  <a:lnTo>
                    <a:pt x="7" y="9"/>
                  </a:lnTo>
                  <a:lnTo>
                    <a:pt x="5" y="11"/>
                  </a:lnTo>
                  <a:lnTo>
                    <a:pt x="5" y="11"/>
                  </a:lnTo>
                  <a:lnTo>
                    <a:pt x="1" y="66"/>
                  </a:lnTo>
                  <a:lnTo>
                    <a:pt x="0" y="95"/>
                  </a:lnTo>
                  <a:lnTo>
                    <a:pt x="1" y="123"/>
                  </a:lnTo>
                  <a:lnTo>
                    <a:pt x="1" y="123"/>
                  </a:lnTo>
                  <a:lnTo>
                    <a:pt x="6" y="150"/>
                  </a:lnTo>
                  <a:lnTo>
                    <a:pt x="6" y="150"/>
                  </a:lnTo>
                  <a:lnTo>
                    <a:pt x="7" y="161"/>
                  </a:lnTo>
                  <a:lnTo>
                    <a:pt x="11" y="171"/>
                  </a:lnTo>
                  <a:lnTo>
                    <a:pt x="13" y="176"/>
                  </a:lnTo>
                  <a:lnTo>
                    <a:pt x="17" y="180"/>
                  </a:lnTo>
                  <a:lnTo>
                    <a:pt x="21" y="184"/>
                  </a:lnTo>
                  <a:lnTo>
                    <a:pt x="25" y="188"/>
                  </a:lnTo>
                  <a:lnTo>
                    <a:pt x="25" y="188"/>
                  </a:lnTo>
                  <a:lnTo>
                    <a:pt x="35" y="193"/>
                  </a:lnTo>
                  <a:lnTo>
                    <a:pt x="46" y="196"/>
                  </a:lnTo>
                  <a:lnTo>
                    <a:pt x="57" y="199"/>
                  </a:lnTo>
                  <a:lnTo>
                    <a:pt x="68" y="200"/>
                  </a:lnTo>
                  <a:lnTo>
                    <a:pt x="68" y="200"/>
                  </a:lnTo>
                  <a:lnTo>
                    <a:pt x="79" y="200"/>
                  </a:lnTo>
                  <a:lnTo>
                    <a:pt x="90" y="200"/>
                  </a:lnTo>
                  <a:lnTo>
                    <a:pt x="101" y="200"/>
                  </a:lnTo>
                  <a:lnTo>
                    <a:pt x="112" y="198"/>
                  </a:lnTo>
                  <a:lnTo>
                    <a:pt x="112" y="198"/>
                  </a:lnTo>
                  <a:lnTo>
                    <a:pt x="125" y="194"/>
                  </a:lnTo>
                  <a:lnTo>
                    <a:pt x="135" y="189"/>
                  </a:lnTo>
                  <a:lnTo>
                    <a:pt x="138" y="185"/>
                  </a:lnTo>
                  <a:lnTo>
                    <a:pt x="142" y="182"/>
                  </a:lnTo>
                  <a:lnTo>
                    <a:pt x="146" y="177"/>
                  </a:lnTo>
                  <a:lnTo>
                    <a:pt x="148" y="171"/>
                  </a:lnTo>
                  <a:lnTo>
                    <a:pt x="148" y="171"/>
                  </a:lnTo>
                  <a:lnTo>
                    <a:pt x="150" y="161"/>
                  </a:lnTo>
                  <a:lnTo>
                    <a:pt x="153" y="150"/>
                  </a:lnTo>
                  <a:lnTo>
                    <a:pt x="153" y="129"/>
                  </a:lnTo>
                  <a:lnTo>
                    <a:pt x="153" y="129"/>
                  </a:lnTo>
                  <a:lnTo>
                    <a:pt x="157" y="77"/>
                  </a:lnTo>
                  <a:lnTo>
                    <a:pt x="158" y="51"/>
                  </a:lnTo>
                  <a:lnTo>
                    <a:pt x="157" y="25"/>
                  </a:lnTo>
                  <a:lnTo>
                    <a:pt x="157" y="25"/>
                  </a:lnTo>
                  <a:close/>
                </a:path>
              </a:pathLst>
            </a:custGeom>
            <a:solidFill>
              <a:srgbClr val="35D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 name="Freeform 25"/>
            <p:cNvSpPr>
              <a:spLocks/>
            </p:cNvSpPr>
            <p:nvPr/>
          </p:nvSpPr>
          <p:spPr bwMode="auto">
            <a:xfrm>
              <a:off x="8481736" y="4835653"/>
              <a:ext cx="225496" cy="39689"/>
            </a:xfrm>
            <a:custGeom>
              <a:avLst/>
              <a:gdLst>
                <a:gd name="T0" fmla="*/ 141 w 142"/>
                <a:gd name="T1" fmla="*/ 10 h 25"/>
                <a:gd name="T2" fmla="*/ 141 w 142"/>
                <a:gd name="T3" fmla="*/ 10 h 25"/>
                <a:gd name="T4" fmla="*/ 140 w 142"/>
                <a:gd name="T5" fmla="*/ 8 h 25"/>
                <a:gd name="T6" fmla="*/ 136 w 142"/>
                <a:gd name="T7" fmla="*/ 6 h 25"/>
                <a:gd name="T8" fmla="*/ 131 w 142"/>
                <a:gd name="T9" fmla="*/ 6 h 25"/>
                <a:gd name="T10" fmla="*/ 131 w 142"/>
                <a:gd name="T11" fmla="*/ 6 h 25"/>
                <a:gd name="T12" fmla="*/ 124 w 142"/>
                <a:gd name="T13" fmla="*/ 4 h 25"/>
                <a:gd name="T14" fmla="*/ 116 w 142"/>
                <a:gd name="T15" fmla="*/ 1 h 25"/>
                <a:gd name="T16" fmla="*/ 103 w 142"/>
                <a:gd name="T17" fmla="*/ 1 h 25"/>
                <a:gd name="T18" fmla="*/ 103 w 142"/>
                <a:gd name="T19" fmla="*/ 1 h 25"/>
                <a:gd name="T20" fmla="*/ 87 w 142"/>
                <a:gd name="T21" fmla="*/ 0 h 25"/>
                <a:gd name="T22" fmla="*/ 72 w 142"/>
                <a:gd name="T23" fmla="*/ 1 h 25"/>
                <a:gd name="T24" fmla="*/ 72 w 142"/>
                <a:gd name="T25" fmla="*/ 1 h 25"/>
                <a:gd name="T26" fmla="*/ 41 w 142"/>
                <a:gd name="T27" fmla="*/ 1 h 25"/>
                <a:gd name="T28" fmla="*/ 41 w 142"/>
                <a:gd name="T29" fmla="*/ 1 h 25"/>
                <a:gd name="T30" fmla="*/ 31 w 142"/>
                <a:gd name="T31" fmla="*/ 3 h 25"/>
                <a:gd name="T32" fmla="*/ 20 w 142"/>
                <a:gd name="T33" fmla="*/ 4 h 25"/>
                <a:gd name="T34" fmla="*/ 9 w 142"/>
                <a:gd name="T35" fmla="*/ 6 h 25"/>
                <a:gd name="T36" fmla="*/ 5 w 142"/>
                <a:gd name="T37" fmla="*/ 9 h 25"/>
                <a:gd name="T38" fmla="*/ 5 w 142"/>
                <a:gd name="T39" fmla="*/ 9 h 25"/>
                <a:gd name="T40" fmla="*/ 3 w 142"/>
                <a:gd name="T41" fmla="*/ 9 h 25"/>
                <a:gd name="T42" fmla="*/ 1 w 142"/>
                <a:gd name="T43" fmla="*/ 10 h 25"/>
                <a:gd name="T44" fmla="*/ 1 w 142"/>
                <a:gd name="T45" fmla="*/ 10 h 25"/>
                <a:gd name="T46" fmla="*/ 0 w 142"/>
                <a:gd name="T47" fmla="*/ 13 h 25"/>
                <a:gd name="T48" fmla="*/ 0 w 142"/>
                <a:gd name="T49" fmla="*/ 14 h 25"/>
                <a:gd name="T50" fmla="*/ 0 w 142"/>
                <a:gd name="T51" fmla="*/ 14 h 25"/>
                <a:gd name="T52" fmla="*/ 1 w 142"/>
                <a:gd name="T53" fmla="*/ 15 h 25"/>
                <a:gd name="T54" fmla="*/ 4 w 142"/>
                <a:gd name="T55" fmla="*/ 16 h 25"/>
                <a:gd name="T56" fmla="*/ 4 w 142"/>
                <a:gd name="T57" fmla="*/ 16 h 25"/>
                <a:gd name="T58" fmla="*/ 18 w 142"/>
                <a:gd name="T59" fmla="*/ 21 h 25"/>
                <a:gd name="T60" fmla="*/ 34 w 142"/>
                <a:gd name="T61" fmla="*/ 24 h 25"/>
                <a:gd name="T62" fmla="*/ 49 w 142"/>
                <a:gd name="T63" fmla="*/ 25 h 25"/>
                <a:gd name="T64" fmla="*/ 65 w 142"/>
                <a:gd name="T65" fmla="*/ 25 h 25"/>
                <a:gd name="T66" fmla="*/ 65 w 142"/>
                <a:gd name="T67" fmla="*/ 25 h 25"/>
                <a:gd name="T68" fmla="*/ 101 w 142"/>
                <a:gd name="T69" fmla="*/ 24 h 25"/>
                <a:gd name="T70" fmla="*/ 129 w 142"/>
                <a:gd name="T71" fmla="*/ 20 h 25"/>
                <a:gd name="T72" fmla="*/ 129 w 142"/>
                <a:gd name="T73" fmla="*/ 20 h 25"/>
                <a:gd name="T74" fmla="*/ 130 w 142"/>
                <a:gd name="T75" fmla="*/ 20 h 25"/>
                <a:gd name="T76" fmla="*/ 130 w 142"/>
                <a:gd name="T77" fmla="*/ 20 h 25"/>
                <a:gd name="T78" fmla="*/ 137 w 142"/>
                <a:gd name="T79" fmla="*/ 19 h 25"/>
                <a:gd name="T80" fmla="*/ 140 w 142"/>
                <a:gd name="T81" fmla="*/ 17 h 25"/>
                <a:gd name="T82" fmla="*/ 142 w 142"/>
                <a:gd name="T83" fmla="*/ 15 h 25"/>
                <a:gd name="T84" fmla="*/ 142 w 142"/>
                <a:gd name="T85" fmla="*/ 15 h 25"/>
                <a:gd name="T86" fmla="*/ 142 w 142"/>
                <a:gd name="T87" fmla="*/ 13 h 25"/>
                <a:gd name="T88" fmla="*/ 141 w 142"/>
                <a:gd name="T89" fmla="*/ 10 h 25"/>
                <a:gd name="T90" fmla="*/ 141 w 142"/>
                <a:gd name="T91"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2" h="25">
                  <a:moveTo>
                    <a:pt x="141" y="10"/>
                  </a:moveTo>
                  <a:lnTo>
                    <a:pt x="141" y="10"/>
                  </a:lnTo>
                  <a:lnTo>
                    <a:pt x="140" y="8"/>
                  </a:lnTo>
                  <a:lnTo>
                    <a:pt x="136" y="6"/>
                  </a:lnTo>
                  <a:lnTo>
                    <a:pt x="131" y="6"/>
                  </a:lnTo>
                  <a:lnTo>
                    <a:pt x="131" y="6"/>
                  </a:lnTo>
                  <a:lnTo>
                    <a:pt x="124" y="4"/>
                  </a:lnTo>
                  <a:lnTo>
                    <a:pt x="116" y="1"/>
                  </a:lnTo>
                  <a:lnTo>
                    <a:pt x="103" y="1"/>
                  </a:lnTo>
                  <a:lnTo>
                    <a:pt x="103" y="1"/>
                  </a:lnTo>
                  <a:lnTo>
                    <a:pt x="87" y="0"/>
                  </a:lnTo>
                  <a:lnTo>
                    <a:pt x="72" y="1"/>
                  </a:lnTo>
                  <a:lnTo>
                    <a:pt x="72" y="1"/>
                  </a:lnTo>
                  <a:lnTo>
                    <a:pt x="41" y="1"/>
                  </a:lnTo>
                  <a:lnTo>
                    <a:pt x="41" y="1"/>
                  </a:lnTo>
                  <a:lnTo>
                    <a:pt x="31" y="3"/>
                  </a:lnTo>
                  <a:lnTo>
                    <a:pt x="20" y="4"/>
                  </a:lnTo>
                  <a:lnTo>
                    <a:pt x="9" y="6"/>
                  </a:lnTo>
                  <a:lnTo>
                    <a:pt x="5" y="9"/>
                  </a:lnTo>
                  <a:lnTo>
                    <a:pt x="5" y="9"/>
                  </a:lnTo>
                  <a:lnTo>
                    <a:pt x="3" y="9"/>
                  </a:lnTo>
                  <a:lnTo>
                    <a:pt x="1" y="10"/>
                  </a:lnTo>
                  <a:lnTo>
                    <a:pt x="1" y="10"/>
                  </a:lnTo>
                  <a:lnTo>
                    <a:pt x="0" y="13"/>
                  </a:lnTo>
                  <a:lnTo>
                    <a:pt x="0" y="14"/>
                  </a:lnTo>
                  <a:lnTo>
                    <a:pt x="0" y="14"/>
                  </a:lnTo>
                  <a:lnTo>
                    <a:pt x="1" y="15"/>
                  </a:lnTo>
                  <a:lnTo>
                    <a:pt x="4" y="16"/>
                  </a:lnTo>
                  <a:lnTo>
                    <a:pt x="4" y="16"/>
                  </a:lnTo>
                  <a:lnTo>
                    <a:pt x="18" y="21"/>
                  </a:lnTo>
                  <a:lnTo>
                    <a:pt x="34" y="24"/>
                  </a:lnTo>
                  <a:lnTo>
                    <a:pt x="49" y="25"/>
                  </a:lnTo>
                  <a:lnTo>
                    <a:pt x="65" y="25"/>
                  </a:lnTo>
                  <a:lnTo>
                    <a:pt x="65" y="25"/>
                  </a:lnTo>
                  <a:lnTo>
                    <a:pt x="101" y="24"/>
                  </a:lnTo>
                  <a:lnTo>
                    <a:pt x="129" y="20"/>
                  </a:lnTo>
                  <a:lnTo>
                    <a:pt x="129" y="20"/>
                  </a:lnTo>
                  <a:lnTo>
                    <a:pt x="130" y="20"/>
                  </a:lnTo>
                  <a:lnTo>
                    <a:pt x="130" y="20"/>
                  </a:lnTo>
                  <a:lnTo>
                    <a:pt x="137" y="19"/>
                  </a:lnTo>
                  <a:lnTo>
                    <a:pt x="140" y="17"/>
                  </a:lnTo>
                  <a:lnTo>
                    <a:pt x="142" y="15"/>
                  </a:lnTo>
                  <a:lnTo>
                    <a:pt x="142" y="15"/>
                  </a:lnTo>
                  <a:lnTo>
                    <a:pt x="142" y="13"/>
                  </a:lnTo>
                  <a:lnTo>
                    <a:pt x="141" y="10"/>
                  </a:lnTo>
                  <a:lnTo>
                    <a:pt x="141" y="10"/>
                  </a:lnTo>
                  <a:close/>
                </a:path>
              </a:pathLst>
            </a:custGeom>
            <a:solidFill>
              <a:srgbClr val="A7F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6" name="Freeform 26"/>
            <p:cNvSpPr>
              <a:spLocks/>
            </p:cNvSpPr>
            <p:nvPr/>
          </p:nvSpPr>
          <p:spPr bwMode="auto">
            <a:xfrm>
              <a:off x="8659592" y="4843591"/>
              <a:ext cx="44464" cy="288933"/>
            </a:xfrm>
            <a:custGeom>
              <a:avLst/>
              <a:gdLst>
                <a:gd name="T0" fmla="*/ 25 w 28"/>
                <a:gd name="T1" fmla="*/ 9 h 182"/>
                <a:gd name="T2" fmla="*/ 25 w 28"/>
                <a:gd name="T3" fmla="*/ 9 h 182"/>
                <a:gd name="T4" fmla="*/ 23 w 28"/>
                <a:gd name="T5" fmla="*/ 4 h 182"/>
                <a:gd name="T6" fmla="*/ 19 w 28"/>
                <a:gd name="T7" fmla="*/ 1 h 182"/>
                <a:gd name="T8" fmla="*/ 16 w 28"/>
                <a:gd name="T9" fmla="*/ 0 h 182"/>
                <a:gd name="T10" fmla="*/ 11 w 28"/>
                <a:gd name="T11" fmla="*/ 0 h 182"/>
                <a:gd name="T12" fmla="*/ 7 w 28"/>
                <a:gd name="T13" fmla="*/ 3 h 182"/>
                <a:gd name="T14" fmla="*/ 4 w 28"/>
                <a:gd name="T15" fmla="*/ 5 h 182"/>
                <a:gd name="T16" fmla="*/ 2 w 28"/>
                <a:gd name="T17" fmla="*/ 10 h 182"/>
                <a:gd name="T18" fmla="*/ 2 w 28"/>
                <a:gd name="T19" fmla="*/ 15 h 182"/>
                <a:gd name="T20" fmla="*/ 2 w 28"/>
                <a:gd name="T21" fmla="*/ 15 h 182"/>
                <a:gd name="T22" fmla="*/ 4 w 28"/>
                <a:gd name="T23" fmla="*/ 25 h 182"/>
                <a:gd name="T24" fmla="*/ 4 w 28"/>
                <a:gd name="T25" fmla="*/ 36 h 182"/>
                <a:gd name="T26" fmla="*/ 4 w 28"/>
                <a:gd name="T27" fmla="*/ 57 h 182"/>
                <a:gd name="T28" fmla="*/ 4 w 28"/>
                <a:gd name="T29" fmla="*/ 57 h 182"/>
                <a:gd name="T30" fmla="*/ 6 w 28"/>
                <a:gd name="T31" fmla="*/ 102 h 182"/>
                <a:gd name="T32" fmla="*/ 6 w 28"/>
                <a:gd name="T33" fmla="*/ 102 h 182"/>
                <a:gd name="T34" fmla="*/ 6 w 28"/>
                <a:gd name="T35" fmla="*/ 146 h 182"/>
                <a:gd name="T36" fmla="*/ 6 w 28"/>
                <a:gd name="T37" fmla="*/ 146 h 182"/>
                <a:gd name="T38" fmla="*/ 4 w 28"/>
                <a:gd name="T39" fmla="*/ 164 h 182"/>
                <a:gd name="T40" fmla="*/ 4 w 28"/>
                <a:gd name="T41" fmla="*/ 164 h 182"/>
                <a:gd name="T42" fmla="*/ 4 w 28"/>
                <a:gd name="T43" fmla="*/ 172 h 182"/>
                <a:gd name="T44" fmla="*/ 2 w 28"/>
                <a:gd name="T45" fmla="*/ 178 h 182"/>
                <a:gd name="T46" fmla="*/ 0 w 28"/>
                <a:gd name="T47" fmla="*/ 180 h 182"/>
                <a:gd name="T48" fmla="*/ 0 w 28"/>
                <a:gd name="T49" fmla="*/ 182 h 182"/>
                <a:gd name="T50" fmla="*/ 0 w 28"/>
                <a:gd name="T51" fmla="*/ 182 h 182"/>
                <a:gd name="T52" fmla="*/ 3 w 28"/>
                <a:gd name="T53" fmla="*/ 182 h 182"/>
                <a:gd name="T54" fmla="*/ 7 w 28"/>
                <a:gd name="T55" fmla="*/ 180 h 182"/>
                <a:gd name="T56" fmla="*/ 11 w 28"/>
                <a:gd name="T57" fmla="*/ 178 h 182"/>
                <a:gd name="T58" fmla="*/ 14 w 28"/>
                <a:gd name="T59" fmla="*/ 175 h 182"/>
                <a:gd name="T60" fmla="*/ 14 w 28"/>
                <a:gd name="T61" fmla="*/ 175 h 182"/>
                <a:gd name="T62" fmla="*/ 19 w 28"/>
                <a:gd name="T63" fmla="*/ 169 h 182"/>
                <a:gd name="T64" fmla="*/ 22 w 28"/>
                <a:gd name="T65" fmla="*/ 161 h 182"/>
                <a:gd name="T66" fmla="*/ 22 w 28"/>
                <a:gd name="T67" fmla="*/ 161 h 182"/>
                <a:gd name="T68" fmla="*/ 24 w 28"/>
                <a:gd name="T69" fmla="*/ 155 h 182"/>
                <a:gd name="T70" fmla="*/ 25 w 28"/>
                <a:gd name="T71" fmla="*/ 150 h 182"/>
                <a:gd name="T72" fmla="*/ 25 w 28"/>
                <a:gd name="T73" fmla="*/ 137 h 182"/>
                <a:gd name="T74" fmla="*/ 25 w 28"/>
                <a:gd name="T75" fmla="*/ 137 h 182"/>
                <a:gd name="T76" fmla="*/ 27 w 28"/>
                <a:gd name="T77" fmla="*/ 110 h 182"/>
                <a:gd name="T78" fmla="*/ 27 w 28"/>
                <a:gd name="T79" fmla="*/ 110 h 182"/>
                <a:gd name="T80" fmla="*/ 28 w 28"/>
                <a:gd name="T81" fmla="*/ 59 h 182"/>
                <a:gd name="T82" fmla="*/ 28 w 28"/>
                <a:gd name="T83" fmla="*/ 59 h 182"/>
                <a:gd name="T84" fmla="*/ 28 w 28"/>
                <a:gd name="T85" fmla="*/ 33 h 182"/>
                <a:gd name="T86" fmla="*/ 28 w 28"/>
                <a:gd name="T87" fmla="*/ 21 h 182"/>
                <a:gd name="T88" fmla="*/ 25 w 28"/>
                <a:gd name="T89" fmla="*/ 9 h 182"/>
                <a:gd name="T90" fmla="*/ 25 w 28"/>
                <a:gd name="T91" fmla="*/ 9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 h="182">
                  <a:moveTo>
                    <a:pt x="25" y="9"/>
                  </a:moveTo>
                  <a:lnTo>
                    <a:pt x="25" y="9"/>
                  </a:lnTo>
                  <a:lnTo>
                    <a:pt x="23" y="4"/>
                  </a:lnTo>
                  <a:lnTo>
                    <a:pt x="19" y="1"/>
                  </a:lnTo>
                  <a:lnTo>
                    <a:pt x="16" y="0"/>
                  </a:lnTo>
                  <a:lnTo>
                    <a:pt x="11" y="0"/>
                  </a:lnTo>
                  <a:lnTo>
                    <a:pt x="7" y="3"/>
                  </a:lnTo>
                  <a:lnTo>
                    <a:pt x="4" y="5"/>
                  </a:lnTo>
                  <a:lnTo>
                    <a:pt x="2" y="10"/>
                  </a:lnTo>
                  <a:lnTo>
                    <a:pt x="2" y="15"/>
                  </a:lnTo>
                  <a:lnTo>
                    <a:pt x="2" y="15"/>
                  </a:lnTo>
                  <a:lnTo>
                    <a:pt x="4" y="25"/>
                  </a:lnTo>
                  <a:lnTo>
                    <a:pt x="4" y="36"/>
                  </a:lnTo>
                  <a:lnTo>
                    <a:pt x="4" y="57"/>
                  </a:lnTo>
                  <a:lnTo>
                    <a:pt x="4" y="57"/>
                  </a:lnTo>
                  <a:lnTo>
                    <a:pt x="6" y="102"/>
                  </a:lnTo>
                  <a:lnTo>
                    <a:pt x="6" y="102"/>
                  </a:lnTo>
                  <a:lnTo>
                    <a:pt x="6" y="146"/>
                  </a:lnTo>
                  <a:lnTo>
                    <a:pt x="6" y="146"/>
                  </a:lnTo>
                  <a:lnTo>
                    <a:pt x="4" y="164"/>
                  </a:lnTo>
                  <a:lnTo>
                    <a:pt x="4" y="164"/>
                  </a:lnTo>
                  <a:lnTo>
                    <a:pt x="4" y="172"/>
                  </a:lnTo>
                  <a:lnTo>
                    <a:pt x="2" y="178"/>
                  </a:lnTo>
                  <a:lnTo>
                    <a:pt x="0" y="180"/>
                  </a:lnTo>
                  <a:lnTo>
                    <a:pt x="0" y="182"/>
                  </a:lnTo>
                  <a:lnTo>
                    <a:pt x="0" y="182"/>
                  </a:lnTo>
                  <a:lnTo>
                    <a:pt x="3" y="182"/>
                  </a:lnTo>
                  <a:lnTo>
                    <a:pt x="7" y="180"/>
                  </a:lnTo>
                  <a:lnTo>
                    <a:pt x="11" y="178"/>
                  </a:lnTo>
                  <a:lnTo>
                    <a:pt x="14" y="175"/>
                  </a:lnTo>
                  <a:lnTo>
                    <a:pt x="14" y="175"/>
                  </a:lnTo>
                  <a:lnTo>
                    <a:pt x="19" y="169"/>
                  </a:lnTo>
                  <a:lnTo>
                    <a:pt x="22" y="161"/>
                  </a:lnTo>
                  <a:lnTo>
                    <a:pt x="22" y="161"/>
                  </a:lnTo>
                  <a:lnTo>
                    <a:pt x="24" y="155"/>
                  </a:lnTo>
                  <a:lnTo>
                    <a:pt x="25" y="150"/>
                  </a:lnTo>
                  <a:lnTo>
                    <a:pt x="25" y="137"/>
                  </a:lnTo>
                  <a:lnTo>
                    <a:pt x="25" y="137"/>
                  </a:lnTo>
                  <a:lnTo>
                    <a:pt x="27" y="110"/>
                  </a:lnTo>
                  <a:lnTo>
                    <a:pt x="27" y="110"/>
                  </a:lnTo>
                  <a:lnTo>
                    <a:pt x="28" y="59"/>
                  </a:lnTo>
                  <a:lnTo>
                    <a:pt x="28" y="59"/>
                  </a:lnTo>
                  <a:lnTo>
                    <a:pt x="28" y="33"/>
                  </a:lnTo>
                  <a:lnTo>
                    <a:pt x="28" y="21"/>
                  </a:lnTo>
                  <a:lnTo>
                    <a:pt x="25" y="9"/>
                  </a:lnTo>
                  <a:lnTo>
                    <a:pt x="25" y="9"/>
                  </a:lnTo>
                  <a:close/>
                </a:path>
              </a:pathLst>
            </a:custGeom>
            <a:solidFill>
              <a:srgbClr val="A7F3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7" name="Freeform 27"/>
            <p:cNvSpPr>
              <a:spLocks/>
            </p:cNvSpPr>
            <p:nvPr/>
          </p:nvSpPr>
          <p:spPr bwMode="auto">
            <a:xfrm>
              <a:off x="8527788" y="4735638"/>
              <a:ext cx="134980" cy="55564"/>
            </a:xfrm>
            <a:custGeom>
              <a:avLst/>
              <a:gdLst>
                <a:gd name="T0" fmla="*/ 46 w 85"/>
                <a:gd name="T1" fmla="*/ 0 h 35"/>
                <a:gd name="T2" fmla="*/ 46 w 85"/>
                <a:gd name="T3" fmla="*/ 0 h 35"/>
                <a:gd name="T4" fmla="*/ 38 w 85"/>
                <a:gd name="T5" fmla="*/ 0 h 35"/>
                <a:gd name="T6" fmla="*/ 32 w 85"/>
                <a:gd name="T7" fmla="*/ 2 h 35"/>
                <a:gd name="T8" fmla="*/ 26 w 85"/>
                <a:gd name="T9" fmla="*/ 3 h 35"/>
                <a:gd name="T10" fmla="*/ 20 w 85"/>
                <a:gd name="T11" fmla="*/ 7 h 35"/>
                <a:gd name="T12" fmla="*/ 14 w 85"/>
                <a:gd name="T13" fmla="*/ 11 h 35"/>
                <a:gd name="T14" fmla="*/ 9 w 85"/>
                <a:gd name="T15" fmla="*/ 14 h 35"/>
                <a:gd name="T16" fmla="*/ 4 w 85"/>
                <a:gd name="T17" fmla="*/ 19 h 35"/>
                <a:gd name="T18" fmla="*/ 0 w 85"/>
                <a:gd name="T19" fmla="*/ 25 h 35"/>
                <a:gd name="T20" fmla="*/ 0 w 85"/>
                <a:gd name="T21" fmla="*/ 25 h 35"/>
                <a:gd name="T22" fmla="*/ 0 w 85"/>
                <a:gd name="T23" fmla="*/ 28 h 35"/>
                <a:gd name="T24" fmla="*/ 0 w 85"/>
                <a:gd name="T25" fmla="*/ 29 h 35"/>
                <a:gd name="T26" fmla="*/ 3 w 85"/>
                <a:gd name="T27" fmla="*/ 34 h 35"/>
                <a:gd name="T28" fmla="*/ 3 w 85"/>
                <a:gd name="T29" fmla="*/ 34 h 35"/>
                <a:gd name="T30" fmla="*/ 3 w 85"/>
                <a:gd name="T31" fmla="*/ 35 h 35"/>
                <a:gd name="T32" fmla="*/ 5 w 85"/>
                <a:gd name="T33" fmla="*/ 35 h 35"/>
                <a:gd name="T34" fmla="*/ 5 w 85"/>
                <a:gd name="T35" fmla="*/ 35 h 35"/>
                <a:gd name="T36" fmla="*/ 14 w 85"/>
                <a:gd name="T37" fmla="*/ 35 h 35"/>
                <a:gd name="T38" fmla="*/ 23 w 85"/>
                <a:gd name="T39" fmla="*/ 33 h 35"/>
                <a:gd name="T40" fmla="*/ 40 w 85"/>
                <a:gd name="T41" fmla="*/ 30 h 35"/>
                <a:gd name="T42" fmla="*/ 40 w 85"/>
                <a:gd name="T43" fmla="*/ 30 h 35"/>
                <a:gd name="T44" fmla="*/ 58 w 85"/>
                <a:gd name="T45" fmla="*/ 30 h 35"/>
                <a:gd name="T46" fmla="*/ 76 w 85"/>
                <a:gd name="T47" fmla="*/ 33 h 35"/>
                <a:gd name="T48" fmla="*/ 76 w 85"/>
                <a:gd name="T49" fmla="*/ 33 h 35"/>
                <a:gd name="T50" fmla="*/ 80 w 85"/>
                <a:gd name="T51" fmla="*/ 33 h 35"/>
                <a:gd name="T52" fmla="*/ 83 w 85"/>
                <a:gd name="T53" fmla="*/ 31 h 35"/>
                <a:gd name="T54" fmla="*/ 84 w 85"/>
                <a:gd name="T55" fmla="*/ 29 h 35"/>
                <a:gd name="T56" fmla="*/ 85 w 85"/>
                <a:gd name="T57" fmla="*/ 26 h 35"/>
                <a:gd name="T58" fmla="*/ 85 w 85"/>
                <a:gd name="T59" fmla="*/ 26 h 35"/>
                <a:gd name="T60" fmla="*/ 84 w 85"/>
                <a:gd name="T61" fmla="*/ 19 h 35"/>
                <a:gd name="T62" fmla="*/ 81 w 85"/>
                <a:gd name="T63" fmla="*/ 13 h 35"/>
                <a:gd name="T64" fmla="*/ 78 w 85"/>
                <a:gd name="T65" fmla="*/ 8 h 35"/>
                <a:gd name="T66" fmla="*/ 72 w 85"/>
                <a:gd name="T67" fmla="*/ 4 h 35"/>
                <a:gd name="T68" fmla="*/ 65 w 85"/>
                <a:gd name="T69" fmla="*/ 2 h 35"/>
                <a:gd name="T70" fmla="*/ 59 w 85"/>
                <a:gd name="T71" fmla="*/ 0 h 35"/>
                <a:gd name="T72" fmla="*/ 52 w 85"/>
                <a:gd name="T73" fmla="*/ 0 h 35"/>
                <a:gd name="T74" fmla="*/ 46 w 85"/>
                <a:gd name="T75" fmla="*/ 0 h 35"/>
                <a:gd name="T76" fmla="*/ 46 w 85"/>
                <a:gd name="T7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5" h="35">
                  <a:moveTo>
                    <a:pt x="46" y="0"/>
                  </a:moveTo>
                  <a:lnTo>
                    <a:pt x="46" y="0"/>
                  </a:lnTo>
                  <a:lnTo>
                    <a:pt x="38" y="0"/>
                  </a:lnTo>
                  <a:lnTo>
                    <a:pt x="32" y="2"/>
                  </a:lnTo>
                  <a:lnTo>
                    <a:pt x="26" y="3"/>
                  </a:lnTo>
                  <a:lnTo>
                    <a:pt x="20" y="7"/>
                  </a:lnTo>
                  <a:lnTo>
                    <a:pt x="14" y="11"/>
                  </a:lnTo>
                  <a:lnTo>
                    <a:pt x="9" y="14"/>
                  </a:lnTo>
                  <a:lnTo>
                    <a:pt x="4" y="19"/>
                  </a:lnTo>
                  <a:lnTo>
                    <a:pt x="0" y="25"/>
                  </a:lnTo>
                  <a:lnTo>
                    <a:pt x="0" y="25"/>
                  </a:lnTo>
                  <a:lnTo>
                    <a:pt x="0" y="28"/>
                  </a:lnTo>
                  <a:lnTo>
                    <a:pt x="0" y="29"/>
                  </a:lnTo>
                  <a:lnTo>
                    <a:pt x="3" y="34"/>
                  </a:lnTo>
                  <a:lnTo>
                    <a:pt x="3" y="34"/>
                  </a:lnTo>
                  <a:lnTo>
                    <a:pt x="3" y="35"/>
                  </a:lnTo>
                  <a:lnTo>
                    <a:pt x="5" y="35"/>
                  </a:lnTo>
                  <a:lnTo>
                    <a:pt x="5" y="35"/>
                  </a:lnTo>
                  <a:lnTo>
                    <a:pt x="14" y="35"/>
                  </a:lnTo>
                  <a:lnTo>
                    <a:pt x="23" y="33"/>
                  </a:lnTo>
                  <a:lnTo>
                    <a:pt x="40" y="30"/>
                  </a:lnTo>
                  <a:lnTo>
                    <a:pt x="40" y="30"/>
                  </a:lnTo>
                  <a:lnTo>
                    <a:pt x="58" y="30"/>
                  </a:lnTo>
                  <a:lnTo>
                    <a:pt x="76" y="33"/>
                  </a:lnTo>
                  <a:lnTo>
                    <a:pt x="76" y="33"/>
                  </a:lnTo>
                  <a:lnTo>
                    <a:pt x="80" y="33"/>
                  </a:lnTo>
                  <a:lnTo>
                    <a:pt x="83" y="31"/>
                  </a:lnTo>
                  <a:lnTo>
                    <a:pt x="84" y="29"/>
                  </a:lnTo>
                  <a:lnTo>
                    <a:pt x="85" y="26"/>
                  </a:lnTo>
                  <a:lnTo>
                    <a:pt x="85" y="26"/>
                  </a:lnTo>
                  <a:lnTo>
                    <a:pt x="84" y="19"/>
                  </a:lnTo>
                  <a:lnTo>
                    <a:pt x="81" y="13"/>
                  </a:lnTo>
                  <a:lnTo>
                    <a:pt x="78" y="8"/>
                  </a:lnTo>
                  <a:lnTo>
                    <a:pt x="72" y="4"/>
                  </a:lnTo>
                  <a:lnTo>
                    <a:pt x="65" y="2"/>
                  </a:lnTo>
                  <a:lnTo>
                    <a:pt x="59" y="0"/>
                  </a:lnTo>
                  <a:lnTo>
                    <a:pt x="52" y="0"/>
                  </a:lnTo>
                  <a:lnTo>
                    <a:pt x="46" y="0"/>
                  </a:lnTo>
                  <a:lnTo>
                    <a:pt x="4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8" name="Freeform 28"/>
            <p:cNvSpPr>
              <a:spLocks/>
            </p:cNvSpPr>
            <p:nvPr/>
          </p:nvSpPr>
          <p:spPr bwMode="auto">
            <a:xfrm>
              <a:off x="8673884" y="4815015"/>
              <a:ext cx="20644" cy="277820"/>
            </a:xfrm>
            <a:custGeom>
              <a:avLst/>
              <a:gdLst>
                <a:gd name="T0" fmla="*/ 11 w 13"/>
                <a:gd name="T1" fmla="*/ 86 h 175"/>
                <a:gd name="T2" fmla="*/ 11 w 13"/>
                <a:gd name="T3" fmla="*/ 86 h 175"/>
                <a:gd name="T4" fmla="*/ 10 w 13"/>
                <a:gd name="T5" fmla="*/ 65 h 175"/>
                <a:gd name="T6" fmla="*/ 8 w 13"/>
                <a:gd name="T7" fmla="*/ 43 h 175"/>
                <a:gd name="T8" fmla="*/ 8 w 13"/>
                <a:gd name="T9" fmla="*/ 43 h 175"/>
                <a:gd name="T10" fmla="*/ 7 w 13"/>
                <a:gd name="T11" fmla="*/ 21 h 175"/>
                <a:gd name="T12" fmla="*/ 5 w 13"/>
                <a:gd name="T13" fmla="*/ 11 h 175"/>
                <a:gd name="T14" fmla="*/ 3 w 13"/>
                <a:gd name="T15" fmla="*/ 0 h 175"/>
                <a:gd name="T16" fmla="*/ 3 w 13"/>
                <a:gd name="T17" fmla="*/ 0 h 175"/>
                <a:gd name="T18" fmla="*/ 2 w 13"/>
                <a:gd name="T19" fmla="*/ 0 h 175"/>
                <a:gd name="T20" fmla="*/ 0 w 13"/>
                <a:gd name="T21" fmla="*/ 1 h 175"/>
                <a:gd name="T22" fmla="*/ 0 w 13"/>
                <a:gd name="T23" fmla="*/ 1 h 175"/>
                <a:gd name="T24" fmla="*/ 2 w 13"/>
                <a:gd name="T25" fmla="*/ 22 h 175"/>
                <a:gd name="T26" fmla="*/ 3 w 13"/>
                <a:gd name="T27" fmla="*/ 43 h 175"/>
                <a:gd name="T28" fmla="*/ 3 w 13"/>
                <a:gd name="T29" fmla="*/ 43 h 175"/>
                <a:gd name="T30" fmla="*/ 3 w 13"/>
                <a:gd name="T31" fmla="*/ 86 h 175"/>
                <a:gd name="T32" fmla="*/ 3 w 13"/>
                <a:gd name="T33" fmla="*/ 86 h 175"/>
                <a:gd name="T34" fmla="*/ 3 w 13"/>
                <a:gd name="T35" fmla="*/ 128 h 175"/>
                <a:gd name="T36" fmla="*/ 3 w 13"/>
                <a:gd name="T37" fmla="*/ 128 h 175"/>
                <a:gd name="T38" fmla="*/ 3 w 13"/>
                <a:gd name="T39" fmla="*/ 151 h 175"/>
                <a:gd name="T40" fmla="*/ 3 w 13"/>
                <a:gd name="T41" fmla="*/ 173 h 175"/>
                <a:gd name="T42" fmla="*/ 3 w 13"/>
                <a:gd name="T43" fmla="*/ 173 h 175"/>
                <a:gd name="T44" fmla="*/ 4 w 13"/>
                <a:gd name="T45" fmla="*/ 174 h 175"/>
                <a:gd name="T46" fmla="*/ 5 w 13"/>
                <a:gd name="T47" fmla="*/ 175 h 175"/>
                <a:gd name="T48" fmla="*/ 7 w 13"/>
                <a:gd name="T49" fmla="*/ 174 h 175"/>
                <a:gd name="T50" fmla="*/ 8 w 13"/>
                <a:gd name="T51" fmla="*/ 173 h 175"/>
                <a:gd name="T52" fmla="*/ 8 w 13"/>
                <a:gd name="T53" fmla="*/ 173 h 175"/>
                <a:gd name="T54" fmla="*/ 11 w 13"/>
                <a:gd name="T55" fmla="*/ 152 h 175"/>
                <a:gd name="T56" fmla="*/ 13 w 13"/>
                <a:gd name="T57" fmla="*/ 130 h 175"/>
                <a:gd name="T58" fmla="*/ 11 w 13"/>
                <a:gd name="T59" fmla="*/ 108 h 175"/>
                <a:gd name="T60" fmla="*/ 11 w 13"/>
                <a:gd name="T61" fmla="*/ 86 h 175"/>
                <a:gd name="T62" fmla="*/ 11 w 13"/>
                <a:gd name="T63" fmla="*/ 8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 h="175">
                  <a:moveTo>
                    <a:pt x="11" y="86"/>
                  </a:moveTo>
                  <a:lnTo>
                    <a:pt x="11" y="86"/>
                  </a:lnTo>
                  <a:lnTo>
                    <a:pt x="10" y="65"/>
                  </a:lnTo>
                  <a:lnTo>
                    <a:pt x="8" y="43"/>
                  </a:lnTo>
                  <a:lnTo>
                    <a:pt x="8" y="43"/>
                  </a:lnTo>
                  <a:lnTo>
                    <a:pt x="7" y="21"/>
                  </a:lnTo>
                  <a:lnTo>
                    <a:pt x="5" y="11"/>
                  </a:lnTo>
                  <a:lnTo>
                    <a:pt x="3" y="0"/>
                  </a:lnTo>
                  <a:lnTo>
                    <a:pt x="3" y="0"/>
                  </a:lnTo>
                  <a:lnTo>
                    <a:pt x="2" y="0"/>
                  </a:lnTo>
                  <a:lnTo>
                    <a:pt x="0" y="1"/>
                  </a:lnTo>
                  <a:lnTo>
                    <a:pt x="0" y="1"/>
                  </a:lnTo>
                  <a:lnTo>
                    <a:pt x="2" y="22"/>
                  </a:lnTo>
                  <a:lnTo>
                    <a:pt x="3" y="43"/>
                  </a:lnTo>
                  <a:lnTo>
                    <a:pt x="3" y="43"/>
                  </a:lnTo>
                  <a:lnTo>
                    <a:pt x="3" y="86"/>
                  </a:lnTo>
                  <a:lnTo>
                    <a:pt x="3" y="86"/>
                  </a:lnTo>
                  <a:lnTo>
                    <a:pt x="3" y="128"/>
                  </a:lnTo>
                  <a:lnTo>
                    <a:pt x="3" y="128"/>
                  </a:lnTo>
                  <a:lnTo>
                    <a:pt x="3" y="151"/>
                  </a:lnTo>
                  <a:lnTo>
                    <a:pt x="3" y="173"/>
                  </a:lnTo>
                  <a:lnTo>
                    <a:pt x="3" y="173"/>
                  </a:lnTo>
                  <a:lnTo>
                    <a:pt x="4" y="174"/>
                  </a:lnTo>
                  <a:lnTo>
                    <a:pt x="5" y="175"/>
                  </a:lnTo>
                  <a:lnTo>
                    <a:pt x="7" y="174"/>
                  </a:lnTo>
                  <a:lnTo>
                    <a:pt x="8" y="173"/>
                  </a:lnTo>
                  <a:lnTo>
                    <a:pt x="8" y="173"/>
                  </a:lnTo>
                  <a:lnTo>
                    <a:pt x="11" y="152"/>
                  </a:lnTo>
                  <a:lnTo>
                    <a:pt x="13" y="130"/>
                  </a:lnTo>
                  <a:lnTo>
                    <a:pt x="11" y="108"/>
                  </a:lnTo>
                  <a:lnTo>
                    <a:pt x="11" y="86"/>
                  </a:lnTo>
                  <a:lnTo>
                    <a:pt x="11"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 name="Freeform 29"/>
            <p:cNvSpPr>
              <a:spLocks/>
            </p:cNvSpPr>
            <p:nvPr/>
          </p:nvSpPr>
          <p:spPr bwMode="auto">
            <a:xfrm>
              <a:off x="8496028" y="4980119"/>
              <a:ext cx="25408" cy="182567"/>
            </a:xfrm>
            <a:custGeom>
              <a:avLst/>
              <a:gdLst>
                <a:gd name="T0" fmla="*/ 13 w 16"/>
                <a:gd name="T1" fmla="*/ 87 h 115"/>
                <a:gd name="T2" fmla="*/ 13 w 16"/>
                <a:gd name="T3" fmla="*/ 87 h 115"/>
                <a:gd name="T4" fmla="*/ 9 w 16"/>
                <a:gd name="T5" fmla="*/ 58 h 115"/>
                <a:gd name="T6" fmla="*/ 9 w 16"/>
                <a:gd name="T7" fmla="*/ 58 h 115"/>
                <a:gd name="T8" fmla="*/ 7 w 16"/>
                <a:gd name="T9" fmla="*/ 44 h 115"/>
                <a:gd name="T10" fmla="*/ 6 w 16"/>
                <a:gd name="T11" fmla="*/ 29 h 115"/>
                <a:gd name="T12" fmla="*/ 5 w 16"/>
                <a:gd name="T13" fmla="*/ 15 h 115"/>
                <a:gd name="T14" fmla="*/ 2 w 16"/>
                <a:gd name="T15" fmla="*/ 0 h 115"/>
                <a:gd name="T16" fmla="*/ 2 w 16"/>
                <a:gd name="T17" fmla="*/ 0 h 115"/>
                <a:gd name="T18" fmla="*/ 2 w 16"/>
                <a:gd name="T19" fmla="*/ 0 h 115"/>
                <a:gd name="T20" fmla="*/ 1 w 16"/>
                <a:gd name="T21" fmla="*/ 0 h 115"/>
                <a:gd name="T22" fmla="*/ 1 w 16"/>
                <a:gd name="T23" fmla="*/ 0 h 115"/>
                <a:gd name="T24" fmla="*/ 0 w 16"/>
                <a:gd name="T25" fmla="*/ 15 h 115"/>
                <a:gd name="T26" fmla="*/ 1 w 16"/>
                <a:gd name="T27" fmla="*/ 29 h 115"/>
                <a:gd name="T28" fmla="*/ 2 w 16"/>
                <a:gd name="T29" fmla="*/ 59 h 115"/>
                <a:gd name="T30" fmla="*/ 2 w 16"/>
                <a:gd name="T31" fmla="*/ 59 h 115"/>
                <a:gd name="T32" fmla="*/ 3 w 16"/>
                <a:gd name="T33" fmla="*/ 87 h 115"/>
                <a:gd name="T34" fmla="*/ 3 w 16"/>
                <a:gd name="T35" fmla="*/ 87 h 115"/>
                <a:gd name="T36" fmla="*/ 5 w 16"/>
                <a:gd name="T37" fmla="*/ 100 h 115"/>
                <a:gd name="T38" fmla="*/ 6 w 16"/>
                <a:gd name="T39" fmla="*/ 108 h 115"/>
                <a:gd name="T40" fmla="*/ 8 w 16"/>
                <a:gd name="T41" fmla="*/ 114 h 115"/>
                <a:gd name="T42" fmla="*/ 8 w 16"/>
                <a:gd name="T43" fmla="*/ 114 h 115"/>
                <a:gd name="T44" fmla="*/ 11 w 16"/>
                <a:gd name="T45" fmla="*/ 115 h 115"/>
                <a:gd name="T46" fmla="*/ 12 w 16"/>
                <a:gd name="T47" fmla="*/ 115 h 115"/>
                <a:gd name="T48" fmla="*/ 13 w 16"/>
                <a:gd name="T49" fmla="*/ 114 h 115"/>
                <a:gd name="T50" fmla="*/ 14 w 16"/>
                <a:gd name="T51" fmla="*/ 113 h 115"/>
                <a:gd name="T52" fmla="*/ 14 w 16"/>
                <a:gd name="T53" fmla="*/ 113 h 115"/>
                <a:gd name="T54" fmla="*/ 16 w 16"/>
                <a:gd name="T55" fmla="*/ 107 h 115"/>
                <a:gd name="T56" fmla="*/ 16 w 16"/>
                <a:gd name="T57" fmla="*/ 100 h 115"/>
                <a:gd name="T58" fmla="*/ 13 w 16"/>
                <a:gd name="T59" fmla="*/ 87 h 115"/>
                <a:gd name="T60" fmla="*/ 13 w 16"/>
                <a:gd name="T61" fmla="*/ 8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 h="115">
                  <a:moveTo>
                    <a:pt x="13" y="87"/>
                  </a:moveTo>
                  <a:lnTo>
                    <a:pt x="13" y="87"/>
                  </a:lnTo>
                  <a:lnTo>
                    <a:pt x="9" y="58"/>
                  </a:lnTo>
                  <a:lnTo>
                    <a:pt x="9" y="58"/>
                  </a:lnTo>
                  <a:lnTo>
                    <a:pt x="7" y="44"/>
                  </a:lnTo>
                  <a:lnTo>
                    <a:pt x="6" y="29"/>
                  </a:lnTo>
                  <a:lnTo>
                    <a:pt x="5" y="15"/>
                  </a:lnTo>
                  <a:lnTo>
                    <a:pt x="2" y="0"/>
                  </a:lnTo>
                  <a:lnTo>
                    <a:pt x="2" y="0"/>
                  </a:lnTo>
                  <a:lnTo>
                    <a:pt x="2" y="0"/>
                  </a:lnTo>
                  <a:lnTo>
                    <a:pt x="1" y="0"/>
                  </a:lnTo>
                  <a:lnTo>
                    <a:pt x="1" y="0"/>
                  </a:lnTo>
                  <a:lnTo>
                    <a:pt x="0" y="15"/>
                  </a:lnTo>
                  <a:lnTo>
                    <a:pt x="1" y="29"/>
                  </a:lnTo>
                  <a:lnTo>
                    <a:pt x="2" y="59"/>
                  </a:lnTo>
                  <a:lnTo>
                    <a:pt x="2" y="59"/>
                  </a:lnTo>
                  <a:lnTo>
                    <a:pt x="3" y="87"/>
                  </a:lnTo>
                  <a:lnTo>
                    <a:pt x="3" y="87"/>
                  </a:lnTo>
                  <a:lnTo>
                    <a:pt x="5" y="100"/>
                  </a:lnTo>
                  <a:lnTo>
                    <a:pt x="6" y="108"/>
                  </a:lnTo>
                  <a:lnTo>
                    <a:pt x="8" y="114"/>
                  </a:lnTo>
                  <a:lnTo>
                    <a:pt x="8" y="114"/>
                  </a:lnTo>
                  <a:lnTo>
                    <a:pt x="11" y="115"/>
                  </a:lnTo>
                  <a:lnTo>
                    <a:pt x="12" y="115"/>
                  </a:lnTo>
                  <a:lnTo>
                    <a:pt x="13" y="114"/>
                  </a:lnTo>
                  <a:lnTo>
                    <a:pt x="14" y="113"/>
                  </a:lnTo>
                  <a:lnTo>
                    <a:pt x="14" y="113"/>
                  </a:lnTo>
                  <a:lnTo>
                    <a:pt x="16" y="107"/>
                  </a:lnTo>
                  <a:lnTo>
                    <a:pt x="16" y="100"/>
                  </a:lnTo>
                  <a:lnTo>
                    <a:pt x="13" y="87"/>
                  </a:lnTo>
                  <a:lnTo>
                    <a:pt x="13"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 name="Freeform 30"/>
            <p:cNvSpPr>
              <a:spLocks/>
            </p:cNvSpPr>
            <p:nvPr/>
          </p:nvSpPr>
          <p:spPr bwMode="auto">
            <a:xfrm>
              <a:off x="8521436" y="5054734"/>
              <a:ext cx="11116" cy="38101"/>
            </a:xfrm>
            <a:custGeom>
              <a:avLst/>
              <a:gdLst>
                <a:gd name="T0" fmla="*/ 7 w 7"/>
                <a:gd name="T1" fmla="*/ 12 h 24"/>
                <a:gd name="T2" fmla="*/ 7 w 7"/>
                <a:gd name="T3" fmla="*/ 12 h 24"/>
                <a:gd name="T4" fmla="*/ 7 w 7"/>
                <a:gd name="T5" fmla="*/ 6 h 24"/>
                <a:gd name="T6" fmla="*/ 4 w 7"/>
                <a:gd name="T7" fmla="*/ 1 h 24"/>
                <a:gd name="T8" fmla="*/ 4 w 7"/>
                <a:gd name="T9" fmla="*/ 1 h 24"/>
                <a:gd name="T10" fmla="*/ 3 w 7"/>
                <a:gd name="T11" fmla="*/ 0 h 24"/>
                <a:gd name="T12" fmla="*/ 2 w 7"/>
                <a:gd name="T13" fmla="*/ 1 h 24"/>
                <a:gd name="T14" fmla="*/ 2 w 7"/>
                <a:gd name="T15" fmla="*/ 1 h 24"/>
                <a:gd name="T16" fmla="*/ 0 w 7"/>
                <a:gd name="T17" fmla="*/ 6 h 24"/>
                <a:gd name="T18" fmla="*/ 0 w 7"/>
                <a:gd name="T19" fmla="*/ 12 h 24"/>
                <a:gd name="T20" fmla="*/ 0 w 7"/>
                <a:gd name="T21" fmla="*/ 12 h 24"/>
                <a:gd name="T22" fmla="*/ 0 w 7"/>
                <a:gd name="T23" fmla="*/ 18 h 24"/>
                <a:gd name="T24" fmla="*/ 0 w 7"/>
                <a:gd name="T25" fmla="*/ 20 h 24"/>
                <a:gd name="T26" fmla="*/ 1 w 7"/>
                <a:gd name="T27" fmla="*/ 23 h 24"/>
                <a:gd name="T28" fmla="*/ 1 w 7"/>
                <a:gd name="T29" fmla="*/ 23 h 24"/>
                <a:gd name="T30" fmla="*/ 3 w 7"/>
                <a:gd name="T31" fmla="*/ 24 h 24"/>
                <a:gd name="T32" fmla="*/ 4 w 7"/>
                <a:gd name="T33" fmla="*/ 23 h 24"/>
                <a:gd name="T34" fmla="*/ 4 w 7"/>
                <a:gd name="T35" fmla="*/ 23 h 24"/>
                <a:gd name="T36" fmla="*/ 6 w 7"/>
                <a:gd name="T37" fmla="*/ 20 h 24"/>
                <a:gd name="T38" fmla="*/ 7 w 7"/>
                <a:gd name="T39" fmla="*/ 18 h 24"/>
                <a:gd name="T40" fmla="*/ 7 w 7"/>
                <a:gd name="T41" fmla="*/ 12 h 24"/>
                <a:gd name="T42" fmla="*/ 7 w 7"/>
                <a:gd name="T4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 h="24">
                  <a:moveTo>
                    <a:pt x="7" y="12"/>
                  </a:moveTo>
                  <a:lnTo>
                    <a:pt x="7" y="12"/>
                  </a:lnTo>
                  <a:lnTo>
                    <a:pt x="7" y="6"/>
                  </a:lnTo>
                  <a:lnTo>
                    <a:pt x="4" y="1"/>
                  </a:lnTo>
                  <a:lnTo>
                    <a:pt x="4" y="1"/>
                  </a:lnTo>
                  <a:lnTo>
                    <a:pt x="3" y="0"/>
                  </a:lnTo>
                  <a:lnTo>
                    <a:pt x="2" y="1"/>
                  </a:lnTo>
                  <a:lnTo>
                    <a:pt x="2" y="1"/>
                  </a:lnTo>
                  <a:lnTo>
                    <a:pt x="0" y="6"/>
                  </a:lnTo>
                  <a:lnTo>
                    <a:pt x="0" y="12"/>
                  </a:lnTo>
                  <a:lnTo>
                    <a:pt x="0" y="12"/>
                  </a:lnTo>
                  <a:lnTo>
                    <a:pt x="0" y="18"/>
                  </a:lnTo>
                  <a:lnTo>
                    <a:pt x="0" y="20"/>
                  </a:lnTo>
                  <a:lnTo>
                    <a:pt x="1" y="23"/>
                  </a:lnTo>
                  <a:lnTo>
                    <a:pt x="1" y="23"/>
                  </a:lnTo>
                  <a:lnTo>
                    <a:pt x="3" y="24"/>
                  </a:lnTo>
                  <a:lnTo>
                    <a:pt x="4" y="23"/>
                  </a:lnTo>
                  <a:lnTo>
                    <a:pt x="4" y="23"/>
                  </a:lnTo>
                  <a:lnTo>
                    <a:pt x="6" y="20"/>
                  </a:lnTo>
                  <a:lnTo>
                    <a:pt x="7" y="18"/>
                  </a:lnTo>
                  <a:lnTo>
                    <a:pt x="7" y="12"/>
                  </a:lnTo>
                  <a:lnTo>
                    <a:pt x="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 name="Freeform 31"/>
            <p:cNvSpPr>
              <a:spLocks/>
            </p:cNvSpPr>
            <p:nvPr/>
          </p:nvSpPr>
          <p:spPr bwMode="auto">
            <a:xfrm>
              <a:off x="8610364" y="4430830"/>
              <a:ext cx="9528" cy="60327"/>
            </a:xfrm>
            <a:custGeom>
              <a:avLst/>
              <a:gdLst>
                <a:gd name="T0" fmla="*/ 6 w 6"/>
                <a:gd name="T1" fmla="*/ 21 h 38"/>
                <a:gd name="T2" fmla="*/ 6 w 6"/>
                <a:gd name="T3" fmla="*/ 21 h 38"/>
                <a:gd name="T4" fmla="*/ 6 w 6"/>
                <a:gd name="T5" fmla="*/ 11 h 38"/>
                <a:gd name="T6" fmla="*/ 4 w 6"/>
                <a:gd name="T7" fmla="*/ 2 h 38"/>
                <a:gd name="T8" fmla="*/ 4 w 6"/>
                <a:gd name="T9" fmla="*/ 2 h 38"/>
                <a:gd name="T10" fmla="*/ 2 w 6"/>
                <a:gd name="T11" fmla="*/ 0 h 38"/>
                <a:gd name="T12" fmla="*/ 2 w 6"/>
                <a:gd name="T13" fmla="*/ 2 h 38"/>
                <a:gd name="T14" fmla="*/ 2 w 6"/>
                <a:gd name="T15" fmla="*/ 2 h 38"/>
                <a:gd name="T16" fmla="*/ 0 w 6"/>
                <a:gd name="T17" fmla="*/ 11 h 38"/>
                <a:gd name="T18" fmla="*/ 0 w 6"/>
                <a:gd name="T19" fmla="*/ 21 h 38"/>
                <a:gd name="T20" fmla="*/ 0 w 6"/>
                <a:gd name="T21" fmla="*/ 21 h 38"/>
                <a:gd name="T22" fmla="*/ 0 w 6"/>
                <a:gd name="T23" fmla="*/ 29 h 38"/>
                <a:gd name="T24" fmla="*/ 0 w 6"/>
                <a:gd name="T25" fmla="*/ 33 h 38"/>
                <a:gd name="T26" fmla="*/ 1 w 6"/>
                <a:gd name="T27" fmla="*/ 37 h 38"/>
                <a:gd name="T28" fmla="*/ 1 w 6"/>
                <a:gd name="T29" fmla="*/ 37 h 38"/>
                <a:gd name="T30" fmla="*/ 2 w 6"/>
                <a:gd name="T31" fmla="*/ 38 h 38"/>
                <a:gd name="T32" fmla="*/ 4 w 6"/>
                <a:gd name="T33" fmla="*/ 37 h 38"/>
                <a:gd name="T34" fmla="*/ 4 w 6"/>
                <a:gd name="T35" fmla="*/ 37 h 38"/>
                <a:gd name="T36" fmla="*/ 5 w 6"/>
                <a:gd name="T37" fmla="*/ 33 h 38"/>
                <a:gd name="T38" fmla="*/ 6 w 6"/>
                <a:gd name="T39" fmla="*/ 29 h 38"/>
                <a:gd name="T40" fmla="*/ 6 w 6"/>
                <a:gd name="T41" fmla="*/ 21 h 38"/>
                <a:gd name="T42" fmla="*/ 6 w 6"/>
                <a:gd name="T43"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38">
                  <a:moveTo>
                    <a:pt x="6" y="21"/>
                  </a:moveTo>
                  <a:lnTo>
                    <a:pt x="6" y="21"/>
                  </a:lnTo>
                  <a:lnTo>
                    <a:pt x="6" y="11"/>
                  </a:lnTo>
                  <a:lnTo>
                    <a:pt x="4" y="2"/>
                  </a:lnTo>
                  <a:lnTo>
                    <a:pt x="4" y="2"/>
                  </a:lnTo>
                  <a:lnTo>
                    <a:pt x="2" y="0"/>
                  </a:lnTo>
                  <a:lnTo>
                    <a:pt x="2" y="2"/>
                  </a:lnTo>
                  <a:lnTo>
                    <a:pt x="2" y="2"/>
                  </a:lnTo>
                  <a:lnTo>
                    <a:pt x="0" y="11"/>
                  </a:lnTo>
                  <a:lnTo>
                    <a:pt x="0" y="21"/>
                  </a:lnTo>
                  <a:lnTo>
                    <a:pt x="0" y="21"/>
                  </a:lnTo>
                  <a:lnTo>
                    <a:pt x="0" y="29"/>
                  </a:lnTo>
                  <a:lnTo>
                    <a:pt x="0" y="33"/>
                  </a:lnTo>
                  <a:lnTo>
                    <a:pt x="1" y="37"/>
                  </a:lnTo>
                  <a:lnTo>
                    <a:pt x="1" y="37"/>
                  </a:lnTo>
                  <a:lnTo>
                    <a:pt x="2" y="38"/>
                  </a:lnTo>
                  <a:lnTo>
                    <a:pt x="4" y="37"/>
                  </a:lnTo>
                  <a:lnTo>
                    <a:pt x="4" y="37"/>
                  </a:lnTo>
                  <a:lnTo>
                    <a:pt x="5" y="33"/>
                  </a:lnTo>
                  <a:lnTo>
                    <a:pt x="6" y="29"/>
                  </a:lnTo>
                  <a:lnTo>
                    <a:pt x="6" y="21"/>
                  </a:lnTo>
                  <a:lnTo>
                    <a:pt x="6"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32" name="Freeform 32"/>
            <p:cNvSpPr>
              <a:spLocks/>
            </p:cNvSpPr>
            <p:nvPr/>
          </p:nvSpPr>
          <p:spPr bwMode="auto">
            <a:xfrm>
              <a:off x="8602424" y="4508619"/>
              <a:ext cx="14292" cy="171455"/>
            </a:xfrm>
            <a:custGeom>
              <a:avLst/>
              <a:gdLst>
                <a:gd name="T0" fmla="*/ 7 w 9"/>
                <a:gd name="T1" fmla="*/ 84 h 108"/>
                <a:gd name="T2" fmla="*/ 7 w 9"/>
                <a:gd name="T3" fmla="*/ 84 h 108"/>
                <a:gd name="T4" fmla="*/ 6 w 9"/>
                <a:gd name="T5" fmla="*/ 57 h 108"/>
                <a:gd name="T6" fmla="*/ 6 w 9"/>
                <a:gd name="T7" fmla="*/ 57 h 108"/>
                <a:gd name="T8" fmla="*/ 6 w 9"/>
                <a:gd name="T9" fmla="*/ 30 h 108"/>
                <a:gd name="T10" fmla="*/ 7 w 9"/>
                <a:gd name="T11" fmla="*/ 3 h 108"/>
                <a:gd name="T12" fmla="*/ 7 w 9"/>
                <a:gd name="T13" fmla="*/ 3 h 108"/>
                <a:gd name="T14" fmla="*/ 6 w 9"/>
                <a:gd name="T15" fmla="*/ 2 h 108"/>
                <a:gd name="T16" fmla="*/ 5 w 9"/>
                <a:gd name="T17" fmla="*/ 0 h 108"/>
                <a:gd name="T18" fmla="*/ 3 w 9"/>
                <a:gd name="T19" fmla="*/ 0 h 108"/>
                <a:gd name="T20" fmla="*/ 3 w 9"/>
                <a:gd name="T21" fmla="*/ 2 h 108"/>
                <a:gd name="T22" fmla="*/ 3 w 9"/>
                <a:gd name="T23" fmla="*/ 2 h 108"/>
                <a:gd name="T24" fmla="*/ 0 w 9"/>
                <a:gd name="T25" fmla="*/ 15 h 108"/>
                <a:gd name="T26" fmla="*/ 0 w 9"/>
                <a:gd name="T27" fmla="*/ 30 h 108"/>
                <a:gd name="T28" fmla="*/ 0 w 9"/>
                <a:gd name="T29" fmla="*/ 57 h 108"/>
                <a:gd name="T30" fmla="*/ 0 w 9"/>
                <a:gd name="T31" fmla="*/ 57 h 108"/>
                <a:gd name="T32" fmla="*/ 1 w 9"/>
                <a:gd name="T33" fmla="*/ 84 h 108"/>
                <a:gd name="T34" fmla="*/ 1 w 9"/>
                <a:gd name="T35" fmla="*/ 84 h 108"/>
                <a:gd name="T36" fmla="*/ 3 w 9"/>
                <a:gd name="T37" fmla="*/ 96 h 108"/>
                <a:gd name="T38" fmla="*/ 4 w 9"/>
                <a:gd name="T39" fmla="*/ 102 h 108"/>
                <a:gd name="T40" fmla="*/ 6 w 9"/>
                <a:gd name="T41" fmla="*/ 108 h 108"/>
                <a:gd name="T42" fmla="*/ 6 w 9"/>
                <a:gd name="T43" fmla="*/ 108 h 108"/>
                <a:gd name="T44" fmla="*/ 7 w 9"/>
                <a:gd name="T45" fmla="*/ 108 h 108"/>
                <a:gd name="T46" fmla="*/ 9 w 9"/>
                <a:gd name="T47" fmla="*/ 108 h 108"/>
                <a:gd name="T48" fmla="*/ 9 w 9"/>
                <a:gd name="T49" fmla="*/ 108 h 108"/>
                <a:gd name="T50" fmla="*/ 9 w 9"/>
                <a:gd name="T51" fmla="*/ 102 h 108"/>
                <a:gd name="T52" fmla="*/ 9 w 9"/>
                <a:gd name="T53" fmla="*/ 96 h 108"/>
                <a:gd name="T54" fmla="*/ 7 w 9"/>
                <a:gd name="T55" fmla="*/ 84 h 108"/>
                <a:gd name="T56" fmla="*/ 7 w 9"/>
                <a:gd name="T57" fmla="*/ 8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 h="108">
                  <a:moveTo>
                    <a:pt x="7" y="84"/>
                  </a:moveTo>
                  <a:lnTo>
                    <a:pt x="7" y="84"/>
                  </a:lnTo>
                  <a:lnTo>
                    <a:pt x="6" y="57"/>
                  </a:lnTo>
                  <a:lnTo>
                    <a:pt x="6" y="57"/>
                  </a:lnTo>
                  <a:lnTo>
                    <a:pt x="6" y="30"/>
                  </a:lnTo>
                  <a:lnTo>
                    <a:pt x="7" y="3"/>
                  </a:lnTo>
                  <a:lnTo>
                    <a:pt x="7" y="3"/>
                  </a:lnTo>
                  <a:lnTo>
                    <a:pt x="6" y="2"/>
                  </a:lnTo>
                  <a:lnTo>
                    <a:pt x="5" y="0"/>
                  </a:lnTo>
                  <a:lnTo>
                    <a:pt x="3" y="0"/>
                  </a:lnTo>
                  <a:lnTo>
                    <a:pt x="3" y="2"/>
                  </a:lnTo>
                  <a:lnTo>
                    <a:pt x="3" y="2"/>
                  </a:lnTo>
                  <a:lnTo>
                    <a:pt x="0" y="15"/>
                  </a:lnTo>
                  <a:lnTo>
                    <a:pt x="0" y="30"/>
                  </a:lnTo>
                  <a:lnTo>
                    <a:pt x="0" y="57"/>
                  </a:lnTo>
                  <a:lnTo>
                    <a:pt x="0" y="57"/>
                  </a:lnTo>
                  <a:lnTo>
                    <a:pt x="1" y="84"/>
                  </a:lnTo>
                  <a:lnTo>
                    <a:pt x="1" y="84"/>
                  </a:lnTo>
                  <a:lnTo>
                    <a:pt x="3" y="96"/>
                  </a:lnTo>
                  <a:lnTo>
                    <a:pt x="4" y="102"/>
                  </a:lnTo>
                  <a:lnTo>
                    <a:pt x="6" y="108"/>
                  </a:lnTo>
                  <a:lnTo>
                    <a:pt x="6" y="108"/>
                  </a:lnTo>
                  <a:lnTo>
                    <a:pt x="7" y="108"/>
                  </a:lnTo>
                  <a:lnTo>
                    <a:pt x="9" y="108"/>
                  </a:lnTo>
                  <a:lnTo>
                    <a:pt x="9" y="108"/>
                  </a:lnTo>
                  <a:lnTo>
                    <a:pt x="9" y="102"/>
                  </a:lnTo>
                  <a:lnTo>
                    <a:pt x="9" y="96"/>
                  </a:lnTo>
                  <a:lnTo>
                    <a:pt x="7" y="84"/>
                  </a:lnTo>
                  <a:lnTo>
                    <a:pt x="7"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 name="Freeform 33"/>
            <p:cNvSpPr>
              <a:spLocks noEditPoints="1"/>
            </p:cNvSpPr>
            <p:nvPr/>
          </p:nvSpPr>
          <p:spPr bwMode="auto">
            <a:xfrm>
              <a:off x="8443624" y="4410192"/>
              <a:ext cx="298544" cy="803296"/>
            </a:xfrm>
            <a:custGeom>
              <a:avLst/>
              <a:gdLst>
                <a:gd name="T0" fmla="*/ 153 w 188"/>
                <a:gd name="T1" fmla="*/ 229 h 506"/>
                <a:gd name="T2" fmla="*/ 123 w 188"/>
                <a:gd name="T3" fmla="*/ 173 h 506"/>
                <a:gd name="T4" fmla="*/ 111 w 188"/>
                <a:gd name="T5" fmla="*/ 89 h 506"/>
                <a:gd name="T6" fmla="*/ 95 w 188"/>
                <a:gd name="T7" fmla="*/ 67 h 506"/>
                <a:gd name="T8" fmla="*/ 74 w 188"/>
                <a:gd name="T9" fmla="*/ 73 h 506"/>
                <a:gd name="T10" fmla="*/ 69 w 188"/>
                <a:gd name="T11" fmla="*/ 167 h 506"/>
                <a:gd name="T12" fmla="*/ 42 w 188"/>
                <a:gd name="T13" fmla="*/ 223 h 506"/>
                <a:gd name="T14" fmla="*/ 20 w 188"/>
                <a:gd name="T15" fmla="*/ 292 h 506"/>
                <a:gd name="T16" fmla="*/ 18 w 188"/>
                <a:gd name="T17" fmla="*/ 278 h 506"/>
                <a:gd name="T18" fmla="*/ 41 w 188"/>
                <a:gd name="T19" fmla="*/ 212 h 506"/>
                <a:gd name="T20" fmla="*/ 71 w 188"/>
                <a:gd name="T21" fmla="*/ 119 h 506"/>
                <a:gd name="T22" fmla="*/ 69 w 188"/>
                <a:gd name="T23" fmla="*/ 72 h 506"/>
                <a:gd name="T24" fmla="*/ 66 w 188"/>
                <a:gd name="T25" fmla="*/ 89 h 506"/>
                <a:gd name="T26" fmla="*/ 53 w 188"/>
                <a:gd name="T27" fmla="*/ 170 h 506"/>
                <a:gd name="T28" fmla="*/ 20 w 188"/>
                <a:gd name="T29" fmla="*/ 231 h 506"/>
                <a:gd name="T30" fmla="*/ 7 w 188"/>
                <a:gd name="T31" fmla="*/ 279 h 506"/>
                <a:gd name="T32" fmla="*/ 8 w 188"/>
                <a:gd name="T33" fmla="*/ 397 h 506"/>
                <a:gd name="T34" fmla="*/ 15 w 188"/>
                <a:gd name="T35" fmla="*/ 467 h 506"/>
                <a:gd name="T36" fmla="*/ 17 w 188"/>
                <a:gd name="T37" fmla="*/ 479 h 506"/>
                <a:gd name="T38" fmla="*/ 7 w 188"/>
                <a:gd name="T39" fmla="*/ 458 h 506"/>
                <a:gd name="T40" fmla="*/ 0 w 188"/>
                <a:gd name="T41" fmla="*/ 341 h 506"/>
                <a:gd name="T42" fmla="*/ 12 w 188"/>
                <a:gd name="T43" fmla="*/ 239 h 506"/>
                <a:gd name="T44" fmla="*/ 44 w 188"/>
                <a:gd name="T45" fmla="*/ 178 h 506"/>
                <a:gd name="T46" fmla="*/ 61 w 188"/>
                <a:gd name="T47" fmla="*/ 91 h 506"/>
                <a:gd name="T48" fmla="*/ 61 w 188"/>
                <a:gd name="T49" fmla="*/ 21 h 506"/>
                <a:gd name="T50" fmla="*/ 78 w 188"/>
                <a:gd name="T51" fmla="*/ 2 h 506"/>
                <a:gd name="T52" fmla="*/ 117 w 188"/>
                <a:gd name="T53" fmla="*/ 5 h 506"/>
                <a:gd name="T54" fmla="*/ 127 w 188"/>
                <a:gd name="T55" fmla="*/ 43 h 506"/>
                <a:gd name="T56" fmla="*/ 127 w 188"/>
                <a:gd name="T57" fmla="*/ 115 h 506"/>
                <a:gd name="T58" fmla="*/ 158 w 188"/>
                <a:gd name="T59" fmla="*/ 208 h 506"/>
                <a:gd name="T60" fmla="*/ 181 w 188"/>
                <a:gd name="T61" fmla="*/ 257 h 506"/>
                <a:gd name="T62" fmla="*/ 188 w 188"/>
                <a:gd name="T63" fmla="*/ 350 h 506"/>
                <a:gd name="T64" fmla="*/ 177 w 188"/>
                <a:gd name="T65" fmla="*/ 469 h 506"/>
                <a:gd name="T66" fmla="*/ 144 w 188"/>
                <a:gd name="T67" fmla="*/ 497 h 506"/>
                <a:gd name="T68" fmla="*/ 87 w 188"/>
                <a:gd name="T69" fmla="*/ 506 h 506"/>
                <a:gd name="T70" fmla="*/ 41 w 188"/>
                <a:gd name="T71" fmla="*/ 497 h 506"/>
                <a:gd name="T72" fmla="*/ 22 w 188"/>
                <a:gd name="T73" fmla="*/ 483 h 506"/>
                <a:gd name="T74" fmla="*/ 33 w 188"/>
                <a:gd name="T75" fmla="*/ 486 h 506"/>
                <a:gd name="T76" fmla="*/ 77 w 188"/>
                <a:gd name="T77" fmla="*/ 500 h 506"/>
                <a:gd name="T78" fmla="*/ 152 w 188"/>
                <a:gd name="T79" fmla="*/ 490 h 506"/>
                <a:gd name="T80" fmla="*/ 175 w 188"/>
                <a:gd name="T81" fmla="*/ 453 h 506"/>
                <a:gd name="T82" fmla="*/ 182 w 188"/>
                <a:gd name="T83" fmla="*/ 319 h 506"/>
                <a:gd name="T84" fmla="*/ 178 w 188"/>
                <a:gd name="T85" fmla="*/ 271 h 506"/>
                <a:gd name="T86" fmla="*/ 155 w 188"/>
                <a:gd name="T87" fmla="*/ 213 h 506"/>
                <a:gd name="T88" fmla="*/ 126 w 188"/>
                <a:gd name="T89" fmla="*/ 149 h 506"/>
                <a:gd name="T90" fmla="*/ 121 w 188"/>
                <a:gd name="T91" fmla="*/ 75 h 506"/>
                <a:gd name="T92" fmla="*/ 117 w 188"/>
                <a:gd name="T93" fmla="*/ 71 h 506"/>
                <a:gd name="T94" fmla="*/ 117 w 188"/>
                <a:gd name="T95" fmla="*/ 132 h 506"/>
                <a:gd name="T96" fmla="*/ 140 w 188"/>
                <a:gd name="T97" fmla="*/ 202 h 506"/>
                <a:gd name="T98" fmla="*/ 164 w 188"/>
                <a:gd name="T99" fmla="*/ 241 h 506"/>
                <a:gd name="T100" fmla="*/ 120 w 188"/>
                <a:gd name="T101" fmla="*/ 38 h 506"/>
                <a:gd name="T102" fmla="*/ 117 w 188"/>
                <a:gd name="T103" fmla="*/ 12 h 506"/>
                <a:gd name="T104" fmla="*/ 71 w 188"/>
                <a:gd name="T105" fmla="*/ 12 h 506"/>
                <a:gd name="T106" fmla="*/ 67 w 188"/>
                <a:gd name="T107" fmla="*/ 61 h 506"/>
                <a:gd name="T108" fmla="*/ 82 w 188"/>
                <a:gd name="T109" fmla="*/ 61 h 506"/>
                <a:gd name="T110" fmla="*/ 116 w 188"/>
                <a:gd name="T111" fmla="*/ 6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8" h="506">
                  <a:moveTo>
                    <a:pt x="167" y="255"/>
                  </a:moveTo>
                  <a:lnTo>
                    <a:pt x="167" y="255"/>
                  </a:lnTo>
                  <a:lnTo>
                    <a:pt x="164" y="247"/>
                  </a:lnTo>
                  <a:lnTo>
                    <a:pt x="164" y="247"/>
                  </a:lnTo>
                  <a:lnTo>
                    <a:pt x="159" y="238"/>
                  </a:lnTo>
                  <a:lnTo>
                    <a:pt x="153" y="229"/>
                  </a:lnTo>
                  <a:lnTo>
                    <a:pt x="153" y="229"/>
                  </a:lnTo>
                  <a:lnTo>
                    <a:pt x="147" y="220"/>
                  </a:lnTo>
                  <a:lnTo>
                    <a:pt x="147" y="220"/>
                  </a:lnTo>
                  <a:lnTo>
                    <a:pt x="136" y="200"/>
                  </a:lnTo>
                  <a:lnTo>
                    <a:pt x="136" y="200"/>
                  </a:lnTo>
                  <a:lnTo>
                    <a:pt x="129" y="189"/>
                  </a:lnTo>
                  <a:lnTo>
                    <a:pt x="129" y="189"/>
                  </a:lnTo>
                  <a:lnTo>
                    <a:pt x="123" y="173"/>
                  </a:lnTo>
                  <a:lnTo>
                    <a:pt x="123" y="173"/>
                  </a:lnTo>
                  <a:lnTo>
                    <a:pt x="118" y="158"/>
                  </a:lnTo>
                  <a:lnTo>
                    <a:pt x="115" y="143"/>
                  </a:lnTo>
                  <a:lnTo>
                    <a:pt x="115" y="143"/>
                  </a:lnTo>
                  <a:lnTo>
                    <a:pt x="114" y="130"/>
                  </a:lnTo>
                  <a:lnTo>
                    <a:pt x="112" y="116"/>
                  </a:lnTo>
                  <a:lnTo>
                    <a:pt x="111" y="89"/>
                  </a:lnTo>
                  <a:lnTo>
                    <a:pt x="111" y="89"/>
                  </a:lnTo>
                  <a:lnTo>
                    <a:pt x="111" y="72"/>
                  </a:lnTo>
                  <a:lnTo>
                    <a:pt x="111" y="72"/>
                  </a:lnTo>
                  <a:lnTo>
                    <a:pt x="110" y="70"/>
                  </a:lnTo>
                  <a:lnTo>
                    <a:pt x="106" y="68"/>
                  </a:lnTo>
                  <a:lnTo>
                    <a:pt x="106" y="68"/>
                  </a:lnTo>
                  <a:lnTo>
                    <a:pt x="95" y="67"/>
                  </a:lnTo>
                  <a:lnTo>
                    <a:pt x="84" y="68"/>
                  </a:lnTo>
                  <a:lnTo>
                    <a:pt x="84" y="68"/>
                  </a:lnTo>
                  <a:lnTo>
                    <a:pt x="78" y="70"/>
                  </a:lnTo>
                  <a:lnTo>
                    <a:pt x="78" y="70"/>
                  </a:lnTo>
                  <a:lnTo>
                    <a:pt x="76" y="71"/>
                  </a:lnTo>
                  <a:lnTo>
                    <a:pt x="74" y="73"/>
                  </a:lnTo>
                  <a:lnTo>
                    <a:pt x="74" y="73"/>
                  </a:lnTo>
                  <a:lnTo>
                    <a:pt x="74" y="91"/>
                  </a:lnTo>
                  <a:lnTo>
                    <a:pt x="74" y="91"/>
                  </a:lnTo>
                  <a:lnTo>
                    <a:pt x="74" y="133"/>
                  </a:lnTo>
                  <a:lnTo>
                    <a:pt x="74" y="133"/>
                  </a:lnTo>
                  <a:lnTo>
                    <a:pt x="73" y="144"/>
                  </a:lnTo>
                  <a:lnTo>
                    <a:pt x="72" y="156"/>
                  </a:lnTo>
                  <a:lnTo>
                    <a:pt x="69" y="167"/>
                  </a:lnTo>
                  <a:lnTo>
                    <a:pt x="67" y="176"/>
                  </a:lnTo>
                  <a:lnTo>
                    <a:pt x="67" y="176"/>
                  </a:lnTo>
                  <a:lnTo>
                    <a:pt x="62" y="186"/>
                  </a:lnTo>
                  <a:lnTo>
                    <a:pt x="58" y="195"/>
                  </a:lnTo>
                  <a:lnTo>
                    <a:pt x="58" y="195"/>
                  </a:lnTo>
                  <a:lnTo>
                    <a:pt x="51" y="209"/>
                  </a:lnTo>
                  <a:lnTo>
                    <a:pt x="42" y="223"/>
                  </a:lnTo>
                  <a:lnTo>
                    <a:pt x="42" y="223"/>
                  </a:lnTo>
                  <a:lnTo>
                    <a:pt x="38" y="230"/>
                  </a:lnTo>
                  <a:lnTo>
                    <a:pt x="34" y="238"/>
                  </a:lnTo>
                  <a:lnTo>
                    <a:pt x="29" y="254"/>
                  </a:lnTo>
                  <a:lnTo>
                    <a:pt x="29" y="254"/>
                  </a:lnTo>
                  <a:lnTo>
                    <a:pt x="24" y="273"/>
                  </a:lnTo>
                  <a:lnTo>
                    <a:pt x="20" y="292"/>
                  </a:lnTo>
                  <a:lnTo>
                    <a:pt x="20" y="292"/>
                  </a:lnTo>
                  <a:lnTo>
                    <a:pt x="19" y="306"/>
                  </a:lnTo>
                  <a:lnTo>
                    <a:pt x="19" y="306"/>
                  </a:lnTo>
                  <a:lnTo>
                    <a:pt x="17" y="305"/>
                  </a:lnTo>
                  <a:lnTo>
                    <a:pt x="17" y="304"/>
                  </a:lnTo>
                  <a:lnTo>
                    <a:pt x="17" y="304"/>
                  </a:lnTo>
                  <a:lnTo>
                    <a:pt x="18" y="278"/>
                  </a:lnTo>
                  <a:lnTo>
                    <a:pt x="20" y="265"/>
                  </a:lnTo>
                  <a:lnTo>
                    <a:pt x="23" y="251"/>
                  </a:lnTo>
                  <a:lnTo>
                    <a:pt x="23" y="251"/>
                  </a:lnTo>
                  <a:lnTo>
                    <a:pt x="27" y="241"/>
                  </a:lnTo>
                  <a:lnTo>
                    <a:pt x="30" y="231"/>
                  </a:lnTo>
                  <a:lnTo>
                    <a:pt x="41" y="212"/>
                  </a:lnTo>
                  <a:lnTo>
                    <a:pt x="41" y="212"/>
                  </a:lnTo>
                  <a:lnTo>
                    <a:pt x="50" y="198"/>
                  </a:lnTo>
                  <a:lnTo>
                    <a:pt x="57" y="182"/>
                  </a:lnTo>
                  <a:lnTo>
                    <a:pt x="63" y="167"/>
                  </a:lnTo>
                  <a:lnTo>
                    <a:pt x="67" y="151"/>
                  </a:lnTo>
                  <a:lnTo>
                    <a:pt x="67" y="151"/>
                  </a:lnTo>
                  <a:lnTo>
                    <a:pt x="69" y="135"/>
                  </a:lnTo>
                  <a:lnTo>
                    <a:pt x="71" y="119"/>
                  </a:lnTo>
                  <a:lnTo>
                    <a:pt x="71" y="119"/>
                  </a:lnTo>
                  <a:lnTo>
                    <a:pt x="72" y="76"/>
                  </a:lnTo>
                  <a:lnTo>
                    <a:pt x="72" y="76"/>
                  </a:lnTo>
                  <a:lnTo>
                    <a:pt x="71" y="73"/>
                  </a:lnTo>
                  <a:lnTo>
                    <a:pt x="71" y="73"/>
                  </a:lnTo>
                  <a:lnTo>
                    <a:pt x="71" y="72"/>
                  </a:lnTo>
                  <a:lnTo>
                    <a:pt x="69" y="72"/>
                  </a:lnTo>
                  <a:lnTo>
                    <a:pt x="69" y="72"/>
                  </a:lnTo>
                  <a:lnTo>
                    <a:pt x="67" y="73"/>
                  </a:lnTo>
                  <a:lnTo>
                    <a:pt x="66" y="75"/>
                  </a:lnTo>
                  <a:lnTo>
                    <a:pt x="66" y="75"/>
                  </a:lnTo>
                  <a:lnTo>
                    <a:pt x="66" y="78"/>
                  </a:lnTo>
                  <a:lnTo>
                    <a:pt x="66" y="78"/>
                  </a:lnTo>
                  <a:lnTo>
                    <a:pt x="66" y="89"/>
                  </a:lnTo>
                  <a:lnTo>
                    <a:pt x="66" y="89"/>
                  </a:lnTo>
                  <a:lnTo>
                    <a:pt x="66" y="111"/>
                  </a:lnTo>
                  <a:lnTo>
                    <a:pt x="63" y="133"/>
                  </a:lnTo>
                  <a:lnTo>
                    <a:pt x="63" y="133"/>
                  </a:lnTo>
                  <a:lnTo>
                    <a:pt x="62" y="142"/>
                  </a:lnTo>
                  <a:lnTo>
                    <a:pt x="61" y="152"/>
                  </a:lnTo>
                  <a:lnTo>
                    <a:pt x="53" y="170"/>
                  </a:lnTo>
                  <a:lnTo>
                    <a:pt x="53" y="170"/>
                  </a:lnTo>
                  <a:lnTo>
                    <a:pt x="47" y="185"/>
                  </a:lnTo>
                  <a:lnTo>
                    <a:pt x="47" y="185"/>
                  </a:lnTo>
                  <a:lnTo>
                    <a:pt x="40" y="201"/>
                  </a:lnTo>
                  <a:lnTo>
                    <a:pt x="30" y="216"/>
                  </a:lnTo>
                  <a:lnTo>
                    <a:pt x="30" y="216"/>
                  </a:lnTo>
                  <a:lnTo>
                    <a:pt x="20" y="231"/>
                  </a:lnTo>
                  <a:lnTo>
                    <a:pt x="13" y="247"/>
                  </a:lnTo>
                  <a:lnTo>
                    <a:pt x="13" y="247"/>
                  </a:lnTo>
                  <a:lnTo>
                    <a:pt x="11" y="256"/>
                  </a:lnTo>
                  <a:lnTo>
                    <a:pt x="9" y="266"/>
                  </a:lnTo>
                  <a:lnTo>
                    <a:pt x="9" y="266"/>
                  </a:lnTo>
                  <a:lnTo>
                    <a:pt x="7" y="279"/>
                  </a:lnTo>
                  <a:lnTo>
                    <a:pt x="7" y="279"/>
                  </a:lnTo>
                  <a:lnTo>
                    <a:pt x="6" y="306"/>
                  </a:lnTo>
                  <a:lnTo>
                    <a:pt x="6" y="332"/>
                  </a:lnTo>
                  <a:lnTo>
                    <a:pt x="6" y="332"/>
                  </a:lnTo>
                  <a:lnTo>
                    <a:pt x="7" y="371"/>
                  </a:lnTo>
                  <a:lnTo>
                    <a:pt x="7" y="371"/>
                  </a:lnTo>
                  <a:lnTo>
                    <a:pt x="8" y="397"/>
                  </a:lnTo>
                  <a:lnTo>
                    <a:pt x="8" y="397"/>
                  </a:lnTo>
                  <a:lnTo>
                    <a:pt x="11" y="429"/>
                  </a:lnTo>
                  <a:lnTo>
                    <a:pt x="11" y="429"/>
                  </a:lnTo>
                  <a:lnTo>
                    <a:pt x="12" y="441"/>
                  </a:lnTo>
                  <a:lnTo>
                    <a:pt x="12" y="441"/>
                  </a:lnTo>
                  <a:lnTo>
                    <a:pt x="13" y="455"/>
                  </a:lnTo>
                  <a:lnTo>
                    <a:pt x="15" y="467"/>
                  </a:lnTo>
                  <a:lnTo>
                    <a:pt x="15" y="467"/>
                  </a:lnTo>
                  <a:lnTo>
                    <a:pt x="17" y="472"/>
                  </a:lnTo>
                  <a:lnTo>
                    <a:pt x="17" y="472"/>
                  </a:lnTo>
                  <a:lnTo>
                    <a:pt x="18" y="475"/>
                  </a:lnTo>
                  <a:lnTo>
                    <a:pt x="18" y="475"/>
                  </a:lnTo>
                  <a:lnTo>
                    <a:pt x="18" y="478"/>
                  </a:lnTo>
                  <a:lnTo>
                    <a:pt x="17" y="479"/>
                  </a:lnTo>
                  <a:lnTo>
                    <a:pt x="17" y="479"/>
                  </a:lnTo>
                  <a:lnTo>
                    <a:pt x="15" y="479"/>
                  </a:lnTo>
                  <a:lnTo>
                    <a:pt x="14" y="478"/>
                  </a:lnTo>
                  <a:lnTo>
                    <a:pt x="14" y="478"/>
                  </a:lnTo>
                  <a:lnTo>
                    <a:pt x="11" y="473"/>
                  </a:lnTo>
                  <a:lnTo>
                    <a:pt x="9" y="468"/>
                  </a:lnTo>
                  <a:lnTo>
                    <a:pt x="9" y="468"/>
                  </a:lnTo>
                  <a:lnTo>
                    <a:pt x="7" y="458"/>
                  </a:lnTo>
                  <a:lnTo>
                    <a:pt x="6" y="448"/>
                  </a:lnTo>
                  <a:lnTo>
                    <a:pt x="6" y="448"/>
                  </a:lnTo>
                  <a:lnTo>
                    <a:pt x="3" y="421"/>
                  </a:lnTo>
                  <a:lnTo>
                    <a:pt x="1" y="395"/>
                  </a:lnTo>
                  <a:lnTo>
                    <a:pt x="0" y="368"/>
                  </a:lnTo>
                  <a:lnTo>
                    <a:pt x="0" y="341"/>
                  </a:lnTo>
                  <a:lnTo>
                    <a:pt x="0" y="341"/>
                  </a:lnTo>
                  <a:lnTo>
                    <a:pt x="0" y="317"/>
                  </a:lnTo>
                  <a:lnTo>
                    <a:pt x="1" y="294"/>
                  </a:lnTo>
                  <a:lnTo>
                    <a:pt x="1" y="294"/>
                  </a:lnTo>
                  <a:lnTo>
                    <a:pt x="2" y="279"/>
                  </a:lnTo>
                  <a:lnTo>
                    <a:pt x="4" y="266"/>
                  </a:lnTo>
                  <a:lnTo>
                    <a:pt x="7" y="252"/>
                  </a:lnTo>
                  <a:lnTo>
                    <a:pt x="12" y="239"/>
                  </a:lnTo>
                  <a:lnTo>
                    <a:pt x="12" y="239"/>
                  </a:lnTo>
                  <a:lnTo>
                    <a:pt x="17" y="229"/>
                  </a:lnTo>
                  <a:lnTo>
                    <a:pt x="23" y="219"/>
                  </a:lnTo>
                  <a:lnTo>
                    <a:pt x="23" y="219"/>
                  </a:lnTo>
                  <a:lnTo>
                    <a:pt x="34" y="200"/>
                  </a:lnTo>
                  <a:lnTo>
                    <a:pt x="39" y="189"/>
                  </a:lnTo>
                  <a:lnTo>
                    <a:pt x="44" y="178"/>
                  </a:lnTo>
                  <a:lnTo>
                    <a:pt x="44" y="178"/>
                  </a:lnTo>
                  <a:lnTo>
                    <a:pt x="51" y="159"/>
                  </a:lnTo>
                  <a:lnTo>
                    <a:pt x="56" y="140"/>
                  </a:lnTo>
                  <a:lnTo>
                    <a:pt x="56" y="140"/>
                  </a:lnTo>
                  <a:lnTo>
                    <a:pt x="58" y="127"/>
                  </a:lnTo>
                  <a:lnTo>
                    <a:pt x="60" y="115"/>
                  </a:lnTo>
                  <a:lnTo>
                    <a:pt x="61" y="91"/>
                  </a:lnTo>
                  <a:lnTo>
                    <a:pt x="61" y="91"/>
                  </a:lnTo>
                  <a:lnTo>
                    <a:pt x="61" y="56"/>
                  </a:lnTo>
                  <a:lnTo>
                    <a:pt x="61" y="56"/>
                  </a:lnTo>
                  <a:lnTo>
                    <a:pt x="61" y="39"/>
                  </a:lnTo>
                  <a:lnTo>
                    <a:pt x="61" y="23"/>
                  </a:lnTo>
                  <a:lnTo>
                    <a:pt x="61" y="23"/>
                  </a:lnTo>
                  <a:lnTo>
                    <a:pt x="61" y="21"/>
                  </a:lnTo>
                  <a:lnTo>
                    <a:pt x="61" y="21"/>
                  </a:lnTo>
                  <a:lnTo>
                    <a:pt x="61" y="16"/>
                  </a:lnTo>
                  <a:lnTo>
                    <a:pt x="63" y="11"/>
                  </a:lnTo>
                  <a:lnTo>
                    <a:pt x="66" y="8"/>
                  </a:lnTo>
                  <a:lnTo>
                    <a:pt x="69" y="6"/>
                  </a:lnTo>
                  <a:lnTo>
                    <a:pt x="69" y="6"/>
                  </a:lnTo>
                  <a:lnTo>
                    <a:pt x="78" y="2"/>
                  </a:lnTo>
                  <a:lnTo>
                    <a:pt x="85" y="1"/>
                  </a:lnTo>
                  <a:lnTo>
                    <a:pt x="85" y="1"/>
                  </a:lnTo>
                  <a:lnTo>
                    <a:pt x="100" y="0"/>
                  </a:lnTo>
                  <a:lnTo>
                    <a:pt x="114" y="4"/>
                  </a:lnTo>
                  <a:lnTo>
                    <a:pt x="114" y="4"/>
                  </a:lnTo>
                  <a:lnTo>
                    <a:pt x="117" y="5"/>
                  </a:lnTo>
                  <a:lnTo>
                    <a:pt x="117" y="5"/>
                  </a:lnTo>
                  <a:lnTo>
                    <a:pt x="121" y="7"/>
                  </a:lnTo>
                  <a:lnTo>
                    <a:pt x="123" y="8"/>
                  </a:lnTo>
                  <a:lnTo>
                    <a:pt x="125" y="12"/>
                  </a:lnTo>
                  <a:lnTo>
                    <a:pt x="126" y="17"/>
                  </a:lnTo>
                  <a:lnTo>
                    <a:pt x="126" y="17"/>
                  </a:lnTo>
                  <a:lnTo>
                    <a:pt x="127" y="30"/>
                  </a:lnTo>
                  <a:lnTo>
                    <a:pt x="127" y="43"/>
                  </a:lnTo>
                  <a:lnTo>
                    <a:pt x="127" y="43"/>
                  </a:lnTo>
                  <a:lnTo>
                    <a:pt x="127" y="57"/>
                  </a:lnTo>
                  <a:lnTo>
                    <a:pt x="127" y="65"/>
                  </a:lnTo>
                  <a:lnTo>
                    <a:pt x="127" y="72"/>
                  </a:lnTo>
                  <a:lnTo>
                    <a:pt x="127" y="72"/>
                  </a:lnTo>
                  <a:lnTo>
                    <a:pt x="127" y="93"/>
                  </a:lnTo>
                  <a:lnTo>
                    <a:pt x="127" y="115"/>
                  </a:lnTo>
                  <a:lnTo>
                    <a:pt x="127" y="115"/>
                  </a:lnTo>
                  <a:lnTo>
                    <a:pt x="128" y="127"/>
                  </a:lnTo>
                  <a:lnTo>
                    <a:pt x="131" y="140"/>
                  </a:lnTo>
                  <a:lnTo>
                    <a:pt x="133" y="152"/>
                  </a:lnTo>
                  <a:lnTo>
                    <a:pt x="137" y="163"/>
                  </a:lnTo>
                  <a:lnTo>
                    <a:pt x="147" y="186"/>
                  </a:lnTo>
                  <a:lnTo>
                    <a:pt x="158" y="208"/>
                  </a:lnTo>
                  <a:lnTo>
                    <a:pt x="158" y="208"/>
                  </a:lnTo>
                  <a:lnTo>
                    <a:pt x="167" y="223"/>
                  </a:lnTo>
                  <a:lnTo>
                    <a:pt x="167" y="223"/>
                  </a:lnTo>
                  <a:lnTo>
                    <a:pt x="172" y="231"/>
                  </a:lnTo>
                  <a:lnTo>
                    <a:pt x="176" y="239"/>
                  </a:lnTo>
                  <a:lnTo>
                    <a:pt x="178" y="247"/>
                  </a:lnTo>
                  <a:lnTo>
                    <a:pt x="181" y="257"/>
                  </a:lnTo>
                  <a:lnTo>
                    <a:pt x="181" y="257"/>
                  </a:lnTo>
                  <a:lnTo>
                    <a:pt x="186" y="283"/>
                  </a:lnTo>
                  <a:lnTo>
                    <a:pt x="187" y="296"/>
                  </a:lnTo>
                  <a:lnTo>
                    <a:pt x="187" y="309"/>
                  </a:lnTo>
                  <a:lnTo>
                    <a:pt x="187" y="309"/>
                  </a:lnTo>
                  <a:lnTo>
                    <a:pt x="187" y="330"/>
                  </a:lnTo>
                  <a:lnTo>
                    <a:pt x="188" y="350"/>
                  </a:lnTo>
                  <a:lnTo>
                    <a:pt x="188" y="350"/>
                  </a:lnTo>
                  <a:lnTo>
                    <a:pt x="186" y="399"/>
                  </a:lnTo>
                  <a:lnTo>
                    <a:pt x="186" y="399"/>
                  </a:lnTo>
                  <a:lnTo>
                    <a:pt x="183" y="437"/>
                  </a:lnTo>
                  <a:lnTo>
                    <a:pt x="183" y="437"/>
                  </a:lnTo>
                  <a:lnTo>
                    <a:pt x="181" y="453"/>
                  </a:lnTo>
                  <a:lnTo>
                    <a:pt x="177" y="469"/>
                  </a:lnTo>
                  <a:lnTo>
                    <a:pt x="177" y="469"/>
                  </a:lnTo>
                  <a:lnTo>
                    <a:pt x="174" y="478"/>
                  </a:lnTo>
                  <a:lnTo>
                    <a:pt x="169" y="485"/>
                  </a:lnTo>
                  <a:lnTo>
                    <a:pt x="161" y="490"/>
                  </a:lnTo>
                  <a:lnTo>
                    <a:pt x="153" y="495"/>
                  </a:lnTo>
                  <a:lnTo>
                    <a:pt x="153" y="495"/>
                  </a:lnTo>
                  <a:lnTo>
                    <a:pt x="144" y="497"/>
                  </a:lnTo>
                  <a:lnTo>
                    <a:pt x="136" y="500"/>
                  </a:lnTo>
                  <a:lnTo>
                    <a:pt x="136" y="500"/>
                  </a:lnTo>
                  <a:lnTo>
                    <a:pt x="121" y="504"/>
                  </a:lnTo>
                  <a:lnTo>
                    <a:pt x="107" y="505"/>
                  </a:lnTo>
                  <a:lnTo>
                    <a:pt x="107" y="505"/>
                  </a:lnTo>
                  <a:lnTo>
                    <a:pt x="98" y="506"/>
                  </a:lnTo>
                  <a:lnTo>
                    <a:pt x="87" y="506"/>
                  </a:lnTo>
                  <a:lnTo>
                    <a:pt x="66" y="505"/>
                  </a:lnTo>
                  <a:lnTo>
                    <a:pt x="66" y="505"/>
                  </a:lnTo>
                  <a:lnTo>
                    <a:pt x="57" y="502"/>
                  </a:lnTo>
                  <a:lnTo>
                    <a:pt x="49" y="500"/>
                  </a:lnTo>
                  <a:lnTo>
                    <a:pt x="49" y="500"/>
                  </a:lnTo>
                  <a:lnTo>
                    <a:pt x="41" y="497"/>
                  </a:lnTo>
                  <a:lnTo>
                    <a:pt x="41" y="497"/>
                  </a:lnTo>
                  <a:lnTo>
                    <a:pt x="36" y="496"/>
                  </a:lnTo>
                  <a:lnTo>
                    <a:pt x="31" y="494"/>
                  </a:lnTo>
                  <a:lnTo>
                    <a:pt x="23" y="486"/>
                  </a:lnTo>
                  <a:lnTo>
                    <a:pt x="23" y="486"/>
                  </a:lnTo>
                  <a:lnTo>
                    <a:pt x="22" y="485"/>
                  </a:lnTo>
                  <a:lnTo>
                    <a:pt x="22" y="485"/>
                  </a:lnTo>
                  <a:lnTo>
                    <a:pt x="22" y="483"/>
                  </a:lnTo>
                  <a:lnTo>
                    <a:pt x="22" y="483"/>
                  </a:lnTo>
                  <a:lnTo>
                    <a:pt x="23" y="482"/>
                  </a:lnTo>
                  <a:lnTo>
                    <a:pt x="23" y="482"/>
                  </a:lnTo>
                  <a:lnTo>
                    <a:pt x="27" y="483"/>
                  </a:lnTo>
                  <a:lnTo>
                    <a:pt x="27" y="483"/>
                  </a:lnTo>
                  <a:lnTo>
                    <a:pt x="33" y="486"/>
                  </a:lnTo>
                  <a:lnTo>
                    <a:pt x="33" y="486"/>
                  </a:lnTo>
                  <a:lnTo>
                    <a:pt x="41" y="491"/>
                  </a:lnTo>
                  <a:lnTo>
                    <a:pt x="50" y="495"/>
                  </a:lnTo>
                  <a:lnTo>
                    <a:pt x="60" y="497"/>
                  </a:lnTo>
                  <a:lnTo>
                    <a:pt x="69" y="500"/>
                  </a:lnTo>
                  <a:lnTo>
                    <a:pt x="69" y="500"/>
                  </a:lnTo>
                  <a:lnTo>
                    <a:pt x="77" y="500"/>
                  </a:lnTo>
                  <a:lnTo>
                    <a:pt x="77" y="500"/>
                  </a:lnTo>
                  <a:lnTo>
                    <a:pt x="101" y="500"/>
                  </a:lnTo>
                  <a:lnTo>
                    <a:pt x="114" y="499"/>
                  </a:lnTo>
                  <a:lnTo>
                    <a:pt x="125" y="497"/>
                  </a:lnTo>
                  <a:lnTo>
                    <a:pt x="125" y="497"/>
                  </a:lnTo>
                  <a:lnTo>
                    <a:pt x="139" y="495"/>
                  </a:lnTo>
                  <a:lnTo>
                    <a:pt x="152" y="490"/>
                  </a:lnTo>
                  <a:lnTo>
                    <a:pt x="152" y="490"/>
                  </a:lnTo>
                  <a:lnTo>
                    <a:pt x="159" y="486"/>
                  </a:lnTo>
                  <a:lnTo>
                    <a:pt x="165" y="480"/>
                  </a:lnTo>
                  <a:lnTo>
                    <a:pt x="169" y="474"/>
                  </a:lnTo>
                  <a:lnTo>
                    <a:pt x="172" y="467"/>
                  </a:lnTo>
                  <a:lnTo>
                    <a:pt x="172" y="467"/>
                  </a:lnTo>
                  <a:lnTo>
                    <a:pt x="175" y="453"/>
                  </a:lnTo>
                  <a:lnTo>
                    <a:pt x="175" y="453"/>
                  </a:lnTo>
                  <a:lnTo>
                    <a:pt x="178" y="410"/>
                  </a:lnTo>
                  <a:lnTo>
                    <a:pt x="178" y="410"/>
                  </a:lnTo>
                  <a:lnTo>
                    <a:pt x="180" y="390"/>
                  </a:lnTo>
                  <a:lnTo>
                    <a:pt x="181" y="368"/>
                  </a:lnTo>
                  <a:lnTo>
                    <a:pt x="181" y="368"/>
                  </a:lnTo>
                  <a:lnTo>
                    <a:pt x="182" y="319"/>
                  </a:lnTo>
                  <a:lnTo>
                    <a:pt x="182" y="319"/>
                  </a:lnTo>
                  <a:lnTo>
                    <a:pt x="182" y="304"/>
                  </a:lnTo>
                  <a:lnTo>
                    <a:pt x="181" y="289"/>
                  </a:lnTo>
                  <a:lnTo>
                    <a:pt x="181" y="289"/>
                  </a:lnTo>
                  <a:lnTo>
                    <a:pt x="181" y="287"/>
                  </a:lnTo>
                  <a:lnTo>
                    <a:pt x="181" y="287"/>
                  </a:lnTo>
                  <a:lnTo>
                    <a:pt x="180" y="279"/>
                  </a:lnTo>
                  <a:lnTo>
                    <a:pt x="178" y="271"/>
                  </a:lnTo>
                  <a:lnTo>
                    <a:pt x="176" y="255"/>
                  </a:lnTo>
                  <a:lnTo>
                    <a:pt x="176" y="255"/>
                  </a:lnTo>
                  <a:lnTo>
                    <a:pt x="174" y="245"/>
                  </a:lnTo>
                  <a:lnTo>
                    <a:pt x="169" y="235"/>
                  </a:lnTo>
                  <a:lnTo>
                    <a:pt x="169" y="235"/>
                  </a:lnTo>
                  <a:lnTo>
                    <a:pt x="163" y="224"/>
                  </a:lnTo>
                  <a:lnTo>
                    <a:pt x="155" y="213"/>
                  </a:lnTo>
                  <a:lnTo>
                    <a:pt x="155" y="213"/>
                  </a:lnTo>
                  <a:lnTo>
                    <a:pt x="147" y="200"/>
                  </a:lnTo>
                  <a:lnTo>
                    <a:pt x="139" y="185"/>
                  </a:lnTo>
                  <a:lnTo>
                    <a:pt x="139" y="185"/>
                  </a:lnTo>
                  <a:lnTo>
                    <a:pt x="131" y="163"/>
                  </a:lnTo>
                  <a:lnTo>
                    <a:pt x="131" y="163"/>
                  </a:lnTo>
                  <a:lnTo>
                    <a:pt x="126" y="149"/>
                  </a:lnTo>
                  <a:lnTo>
                    <a:pt x="123" y="136"/>
                  </a:lnTo>
                  <a:lnTo>
                    <a:pt x="123" y="136"/>
                  </a:lnTo>
                  <a:lnTo>
                    <a:pt x="122" y="122"/>
                  </a:lnTo>
                  <a:lnTo>
                    <a:pt x="121" y="108"/>
                  </a:lnTo>
                  <a:lnTo>
                    <a:pt x="121" y="81"/>
                  </a:lnTo>
                  <a:lnTo>
                    <a:pt x="121" y="81"/>
                  </a:lnTo>
                  <a:lnTo>
                    <a:pt x="121" y="75"/>
                  </a:lnTo>
                  <a:lnTo>
                    <a:pt x="121" y="75"/>
                  </a:lnTo>
                  <a:lnTo>
                    <a:pt x="121" y="73"/>
                  </a:lnTo>
                  <a:lnTo>
                    <a:pt x="120" y="72"/>
                  </a:lnTo>
                  <a:lnTo>
                    <a:pt x="120" y="72"/>
                  </a:lnTo>
                  <a:lnTo>
                    <a:pt x="118" y="71"/>
                  </a:lnTo>
                  <a:lnTo>
                    <a:pt x="118" y="71"/>
                  </a:lnTo>
                  <a:lnTo>
                    <a:pt x="117" y="71"/>
                  </a:lnTo>
                  <a:lnTo>
                    <a:pt x="116" y="72"/>
                  </a:lnTo>
                  <a:lnTo>
                    <a:pt x="116" y="72"/>
                  </a:lnTo>
                  <a:lnTo>
                    <a:pt x="116" y="75"/>
                  </a:lnTo>
                  <a:lnTo>
                    <a:pt x="116" y="75"/>
                  </a:lnTo>
                  <a:lnTo>
                    <a:pt x="116" y="104"/>
                  </a:lnTo>
                  <a:lnTo>
                    <a:pt x="116" y="118"/>
                  </a:lnTo>
                  <a:lnTo>
                    <a:pt x="117" y="132"/>
                  </a:lnTo>
                  <a:lnTo>
                    <a:pt x="117" y="132"/>
                  </a:lnTo>
                  <a:lnTo>
                    <a:pt x="121" y="151"/>
                  </a:lnTo>
                  <a:lnTo>
                    <a:pt x="122" y="159"/>
                  </a:lnTo>
                  <a:lnTo>
                    <a:pt x="126" y="168"/>
                  </a:lnTo>
                  <a:lnTo>
                    <a:pt x="126" y="168"/>
                  </a:lnTo>
                  <a:lnTo>
                    <a:pt x="133" y="185"/>
                  </a:lnTo>
                  <a:lnTo>
                    <a:pt x="140" y="202"/>
                  </a:lnTo>
                  <a:lnTo>
                    <a:pt x="140" y="202"/>
                  </a:lnTo>
                  <a:lnTo>
                    <a:pt x="144" y="209"/>
                  </a:lnTo>
                  <a:lnTo>
                    <a:pt x="149" y="216"/>
                  </a:lnTo>
                  <a:lnTo>
                    <a:pt x="149" y="216"/>
                  </a:lnTo>
                  <a:lnTo>
                    <a:pt x="156" y="228"/>
                  </a:lnTo>
                  <a:lnTo>
                    <a:pt x="164" y="241"/>
                  </a:lnTo>
                  <a:lnTo>
                    <a:pt x="164" y="241"/>
                  </a:lnTo>
                  <a:lnTo>
                    <a:pt x="166" y="249"/>
                  </a:lnTo>
                  <a:lnTo>
                    <a:pt x="167" y="255"/>
                  </a:lnTo>
                  <a:lnTo>
                    <a:pt x="167" y="255"/>
                  </a:lnTo>
                  <a:close/>
                  <a:moveTo>
                    <a:pt x="120" y="43"/>
                  </a:moveTo>
                  <a:lnTo>
                    <a:pt x="120" y="43"/>
                  </a:lnTo>
                  <a:lnTo>
                    <a:pt x="120" y="43"/>
                  </a:lnTo>
                  <a:lnTo>
                    <a:pt x="120" y="38"/>
                  </a:lnTo>
                  <a:lnTo>
                    <a:pt x="120" y="38"/>
                  </a:lnTo>
                  <a:lnTo>
                    <a:pt x="120" y="27"/>
                  </a:lnTo>
                  <a:lnTo>
                    <a:pt x="120" y="16"/>
                  </a:lnTo>
                  <a:lnTo>
                    <a:pt x="120" y="16"/>
                  </a:lnTo>
                  <a:lnTo>
                    <a:pt x="118" y="13"/>
                  </a:lnTo>
                  <a:lnTo>
                    <a:pt x="117" y="12"/>
                  </a:lnTo>
                  <a:lnTo>
                    <a:pt x="117" y="12"/>
                  </a:lnTo>
                  <a:lnTo>
                    <a:pt x="109" y="7"/>
                  </a:lnTo>
                  <a:lnTo>
                    <a:pt x="99" y="5"/>
                  </a:lnTo>
                  <a:lnTo>
                    <a:pt x="99" y="5"/>
                  </a:lnTo>
                  <a:lnTo>
                    <a:pt x="91" y="5"/>
                  </a:lnTo>
                  <a:lnTo>
                    <a:pt x="84" y="6"/>
                  </a:lnTo>
                  <a:lnTo>
                    <a:pt x="77" y="8"/>
                  </a:lnTo>
                  <a:lnTo>
                    <a:pt x="71" y="12"/>
                  </a:lnTo>
                  <a:lnTo>
                    <a:pt x="71" y="12"/>
                  </a:lnTo>
                  <a:lnTo>
                    <a:pt x="68" y="15"/>
                  </a:lnTo>
                  <a:lnTo>
                    <a:pt x="67" y="18"/>
                  </a:lnTo>
                  <a:lnTo>
                    <a:pt x="67" y="18"/>
                  </a:lnTo>
                  <a:lnTo>
                    <a:pt x="67" y="39"/>
                  </a:lnTo>
                  <a:lnTo>
                    <a:pt x="67" y="39"/>
                  </a:lnTo>
                  <a:lnTo>
                    <a:pt x="67" y="61"/>
                  </a:lnTo>
                  <a:lnTo>
                    <a:pt x="67" y="61"/>
                  </a:lnTo>
                  <a:lnTo>
                    <a:pt x="68" y="64"/>
                  </a:lnTo>
                  <a:lnTo>
                    <a:pt x="71" y="64"/>
                  </a:lnTo>
                  <a:lnTo>
                    <a:pt x="71" y="64"/>
                  </a:lnTo>
                  <a:lnTo>
                    <a:pt x="76" y="62"/>
                  </a:lnTo>
                  <a:lnTo>
                    <a:pt x="76" y="62"/>
                  </a:lnTo>
                  <a:lnTo>
                    <a:pt x="82" y="61"/>
                  </a:lnTo>
                  <a:lnTo>
                    <a:pt x="89" y="61"/>
                  </a:lnTo>
                  <a:lnTo>
                    <a:pt x="103" y="61"/>
                  </a:lnTo>
                  <a:lnTo>
                    <a:pt x="103" y="61"/>
                  </a:lnTo>
                  <a:lnTo>
                    <a:pt x="110" y="62"/>
                  </a:lnTo>
                  <a:lnTo>
                    <a:pt x="116" y="65"/>
                  </a:lnTo>
                  <a:lnTo>
                    <a:pt x="116" y="65"/>
                  </a:lnTo>
                  <a:lnTo>
                    <a:pt x="116" y="65"/>
                  </a:lnTo>
                  <a:lnTo>
                    <a:pt x="120" y="65"/>
                  </a:lnTo>
                  <a:lnTo>
                    <a:pt x="120" y="64"/>
                  </a:lnTo>
                  <a:lnTo>
                    <a:pt x="120" y="64"/>
                  </a:lnTo>
                  <a:lnTo>
                    <a:pt x="120" y="43"/>
                  </a:lnTo>
                  <a:lnTo>
                    <a:pt x="120" y="43"/>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4" name="Freeform 34"/>
            <p:cNvSpPr>
              <a:spLocks/>
            </p:cNvSpPr>
            <p:nvPr/>
          </p:nvSpPr>
          <p:spPr bwMode="auto">
            <a:xfrm>
              <a:off x="8470620" y="4918205"/>
              <a:ext cx="53992" cy="241306"/>
            </a:xfrm>
            <a:custGeom>
              <a:avLst/>
              <a:gdLst>
                <a:gd name="T0" fmla="*/ 1 w 34"/>
                <a:gd name="T1" fmla="*/ 0 h 152"/>
                <a:gd name="T2" fmla="*/ 1 w 34"/>
                <a:gd name="T3" fmla="*/ 0 h 152"/>
                <a:gd name="T4" fmla="*/ 2 w 34"/>
                <a:gd name="T5" fmla="*/ 3 h 152"/>
                <a:gd name="T6" fmla="*/ 3 w 34"/>
                <a:gd name="T7" fmla="*/ 7 h 152"/>
                <a:gd name="T8" fmla="*/ 3 w 34"/>
                <a:gd name="T9" fmla="*/ 7 h 152"/>
                <a:gd name="T10" fmla="*/ 3 w 34"/>
                <a:gd name="T11" fmla="*/ 30 h 152"/>
                <a:gd name="T12" fmla="*/ 3 w 34"/>
                <a:gd name="T13" fmla="*/ 30 h 152"/>
                <a:gd name="T14" fmla="*/ 6 w 34"/>
                <a:gd name="T15" fmla="*/ 59 h 152"/>
                <a:gd name="T16" fmla="*/ 6 w 34"/>
                <a:gd name="T17" fmla="*/ 59 h 152"/>
                <a:gd name="T18" fmla="*/ 6 w 34"/>
                <a:gd name="T19" fmla="*/ 77 h 152"/>
                <a:gd name="T20" fmla="*/ 6 w 34"/>
                <a:gd name="T21" fmla="*/ 77 h 152"/>
                <a:gd name="T22" fmla="*/ 7 w 34"/>
                <a:gd name="T23" fmla="*/ 90 h 152"/>
                <a:gd name="T24" fmla="*/ 8 w 34"/>
                <a:gd name="T25" fmla="*/ 103 h 152"/>
                <a:gd name="T26" fmla="*/ 8 w 34"/>
                <a:gd name="T27" fmla="*/ 103 h 152"/>
                <a:gd name="T28" fmla="*/ 11 w 34"/>
                <a:gd name="T29" fmla="*/ 119 h 152"/>
                <a:gd name="T30" fmla="*/ 11 w 34"/>
                <a:gd name="T31" fmla="*/ 119 h 152"/>
                <a:gd name="T32" fmla="*/ 13 w 34"/>
                <a:gd name="T33" fmla="*/ 126 h 152"/>
                <a:gd name="T34" fmla="*/ 16 w 34"/>
                <a:gd name="T35" fmla="*/ 132 h 152"/>
                <a:gd name="T36" fmla="*/ 19 w 34"/>
                <a:gd name="T37" fmla="*/ 137 h 152"/>
                <a:gd name="T38" fmla="*/ 24 w 34"/>
                <a:gd name="T39" fmla="*/ 142 h 152"/>
                <a:gd name="T40" fmla="*/ 24 w 34"/>
                <a:gd name="T41" fmla="*/ 142 h 152"/>
                <a:gd name="T42" fmla="*/ 33 w 34"/>
                <a:gd name="T43" fmla="*/ 148 h 152"/>
                <a:gd name="T44" fmla="*/ 33 w 34"/>
                <a:gd name="T45" fmla="*/ 148 h 152"/>
                <a:gd name="T46" fmla="*/ 34 w 34"/>
                <a:gd name="T47" fmla="*/ 149 h 152"/>
                <a:gd name="T48" fmla="*/ 33 w 34"/>
                <a:gd name="T49" fmla="*/ 151 h 152"/>
                <a:gd name="T50" fmla="*/ 33 w 34"/>
                <a:gd name="T51" fmla="*/ 151 h 152"/>
                <a:gd name="T52" fmla="*/ 32 w 34"/>
                <a:gd name="T53" fmla="*/ 152 h 152"/>
                <a:gd name="T54" fmla="*/ 32 w 34"/>
                <a:gd name="T55" fmla="*/ 152 h 152"/>
                <a:gd name="T56" fmla="*/ 27 w 34"/>
                <a:gd name="T57" fmla="*/ 151 h 152"/>
                <a:gd name="T58" fmla="*/ 22 w 34"/>
                <a:gd name="T59" fmla="*/ 148 h 152"/>
                <a:gd name="T60" fmla="*/ 22 w 34"/>
                <a:gd name="T61" fmla="*/ 148 h 152"/>
                <a:gd name="T62" fmla="*/ 17 w 34"/>
                <a:gd name="T63" fmla="*/ 146 h 152"/>
                <a:gd name="T64" fmla="*/ 13 w 34"/>
                <a:gd name="T65" fmla="*/ 141 h 152"/>
                <a:gd name="T66" fmla="*/ 11 w 34"/>
                <a:gd name="T67" fmla="*/ 137 h 152"/>
                <a:gd name="T68" fmla="*/ 8 w 34"/>
                <a:gd name="T69" fmla="*/ 132 h 152"/>
                <a:gd name="T70" fmla="*/ 8 w 34"/>
                <a:gd name="T71" fmla="*/ 132 h 152"/>
                <a:gd name="T72" fmla="*/ 6 w 34"/>
                <a:gd name="T73" fmla="*/ 121 h 152"/>
                <a:gd name="T74" fmla="*/ 5 w 34"/>
                <a:gd name="T75" fmla="*/ 110 h 152"/>
                <a:gd name="T76" fmla="*/ 5 w 34"/>
                <a:gd name="T77" fmla="*/ 110 h 152"/>
                <a:gd name="T78" fmla="*/ 2 w 34"/>
                <a:gd name="T79" fmla="*/ 92 h 152"/>
                <a:gd name="T80" fmla="*/ 1 w 34"/>
                <a:gd name="T81" fmla="*/ 72 h 152"/>
                <a:gd name="T82" fmla="*/ 1 w 34"/>
                <a:gd name="T83" fmla="*/ 72 h 152"/>
                <a:gd name="T84" fmla="*/ 1 w 34"/>
                <a:gd name="T85" fmla="*/ 51 h 152"/>
                <a:gd name="T86" fmla="*/ 0 w 34"/>
                <a:gd name="T87" fmla="*/ 30 h 152"/>
                <a:gd name="T88" fmla="*/ 0 w 34"/>
                <a:gd name="T89" fmla="*/ 30 h 152"/>
                <a:gd name="T90" fmla="*/ 1 w 34"/>
                <a:gd name="T91" fmla="*/ 0 h 152"/>
                <a:gd name="T92" fmla="*/ 1 w 34"/>
                <a:gd name="T9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 h="152">
                  <a:moveTo>
                    <a:pt x="1" y="0"/>
                  </a:moveTo>
                  <a:lnTo>
                    <a:pt x="1" y="0"/>
                  </a:lnTo>
                  <a:lnTo>
                    <a:pt x="2" y="3"/>
                  </a:lnTo>
                  <a:lnTo>
                    <a:pt x="3" y="7"/>
                  </a:lnTo>
                  <a:lnTo>
                    <a:pt x="3" y="7"/>
                  </a:lnTo>
                  <a:lnTo>
                    <a:pt x="3" y="30"/>
                  </a:lnTo>
                  <a:lnTo>
                    <a:pt x="3" y="30"/>
                  </a:lnTo>
                  <a:lnTo>
                    <a:pt x="6" y="59"/>
                  </a:lnTo>
                  <a:lnTo>
                    <a:pt x="6" y="59"/>
                  </a:lnTo>
                  <a:lnTo>
                    <a:pt x="6" y="77"/>
                  </a:lnTo>
                  <a:lnTo>
                    <a:pt x="6" y="77"/>
                  </a:lnTo>
                  <a:lnTo>
                    <a:pt x="7" y="90"/>
                  </a:lnTo>
                  <a:lnTo>
                    <a:pt x="8" y="103"/>
                  </a:lnTo>
                  <a:lnTo>
                    <a:pt x="8" y="103"/>
                  </a:lnTo>
                  <a:lnTo>
                    <a:pt x="11" y="119"/>
                  </a:lnTo>
                  <a:lnTo>
                    <a:pt x="11" y="119"/>
                  </a:lnTo>
                  <a:lnTo>
                    <a:pt x="13" y="126"/>
                  </a:lnTo>
                  <a:lnTo>
                    <a:pt x="16" y="132"/>
                  </a:lnTo>
                  <a:lnTo>
                    <a:pt x="19" y="137"/>
                  </a:lnTo>
                  <a:lnTo>
                    <a:pt x="24" y="142"/>
                  </a:lnTo>
                  <a:lnTo>
                    <a:pt x="24" y="142"/>
                  </a:lnTo>
                  <a:lnTo>
                    <a:pt x="33" y="148"/>
                  </a:lnTo>
                  <a:lnTo>
                    <a:pt x="33" y="148"/>
                  </a:lnTo>
                  <a:lnTo>
                    <a:pt x="34" y="149"/>
                  </a:lnTo>
                  <a:lnTo>
                    <a:pt x="33" y="151"/>
                  </a:lnTo>
                  <a:lnTo>
                    <a:pt x="33" y="151"/>
                  </a:lnTo>
                  <a:lnTo>
                    <a:pt x="32" y="152"/>
                  </a:lnTo>
                  <a:lnTo>
                    <a:pt x="32" y="152"/>
                  </a:lnTo>
                  <a:lnTo>
                    <a:pt x="27" y="151"/>
                  </a:lnTo>
                  <a:lnTo>
                    <a:pt x="22" y="148"/>
                  </a:lnTo>
                  <a:lnTo>
                    <a:pt x="22" y="148"/>
                  </a:lnTo>
                  <a:lnTo>
                    <a:pt x="17" y="146"/>
                  </a:lnTo>
                  <a:lnTo>
                    <a:pt x="13" y="141"/>
                  </a:lnTo>
                  <a:lnTo>
                    <a:pt x="11" y="137"/>
                  </a:lnTo>
                  <a:lnTo>
                    <a:pt x="8" y="132"/>
                  </a:lnTo>
                  <a:lnTo>
                    <a:pt x="8" y="132"/>
                  </a:lnTo>
                  <a:lnTo>
                    <a:pt x="6" y="121"/>
                  </a:lnTo>
                  <a:lnTo>
                    <a:pt x="5" y="110"/>
                  </a:lnTo>
                  <a:lnTo>
                    <a:pt x="5" y="110"/>
                  </a:lnTo>
                  <a:lnTo>
                    <a:pt x="2" y="92"/>
                  </a:lnTo>
                  <a:lnTo>
                    <a:pt x="1" y="72"/>
                  </a:lnTo>
                  <a:lnTo>
                    <a:pt x="1" y="72"/>
                  </a:lnTo>
                  <a:lnTo>
                    <a:pt x="1" y="51"/>
                  </a:lnTo>
                  <a:lnTo>
                    <a:pt x="0" y="30"/>
                  </a:lnTo>
                  <a:lnTo>
                    <a:pt x="0" y="30"/>
                  </a:lnTo>
                  <a:lnTo>
                    <a:pt x="1" y="0"/>
                  </a:lnTo>
                  <a:lnTo>
                    <a:pt x="1"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5" name="Freeform 35"/>
            <p:cNvSpPr>
              <a:spLocks/>
            </p:cNvSpPr>
            <p:nvPr/>
          </p:nvSpPr>
          <p:spPr bwMode="auto">
            <a:xfrm>
              <a:off x="8550020" y="5138874"/>
              <a:ext cx="144508" cy="31751"/>
            </a:xfrm>
            <a:custGeom>
              <a:avLst/>
              <a:gdLst>
                <a:gd name="T0" fmla="*/ 0 w 91"/>
                <a:gd name="T1" fmla="*/ 14 h 20"/>
                <a:gd name="T2" fmla="*/ 0 w 91"/>
                <a:gd name="T3" fmla="*/ 14 h 20"/>
                <a:gd name="T4" fmla="*/ 4 w 91"/>
                <a:gd name="T5" fmla="*/ 13 h 20"/>
                <a:gd name="T6" fmla="*/ 7 w 91"/>
                <a:gd name="T7" fmla="*/ 13 h 20"/>
                <a:gd name="T8" fmla="*/ 7 w 91"/>
                <a:gd name="T9" fmla="*/ 13 h 20"/>
                <a:gd name="T10" fmla="*/ 21 w 91"/>
                <a:gd name="T11" fmla="*/ 13 h 20"/>
                <a:gd name="T12" fmla="*/ 36 w 91"/>
                <a:gd name="T13" fmla="*/ 13 h 20"/>
                <a:gd name="T14" fmla="*/ 64 w 91"/>
                <a:gd name="T15" fmla="*/ 9 h 20"/>
                <a:gd name="T16" fmla="*/ 64 w 91"/>
                <a:gd name="T17" fmla="*/ 9 h 20"/>
                <a:gd name="T18" fmla="*/ 73 w 91"/>
                <a:gd name="T19" fmla="*/ 7 h 20"/>
                <a:gd name="T20" fmla="*/ 82 w 91"/>
                <a:gd name="T21" fmla="*/ 3 h 20"/>
                <a:gd name="T22" fmla="*/ 82 w 91"/>
                <a:gd name="T23" fmla="*/ 3 h 20"/>
                <a:gd name="T24" fmla="*/ 88 w 91"/>
                <a:gd name="T25" fmla="*/ 0 h 20"/>
                <a:gd name="T26" fmla="*/ 88 w 91"/>
                <a:gd name="T27" fmla="*/ 0 h 20"/>
                <a:gd name="T28" fmla="*/ 91 w 91"/>
                <a:gd name="T29" fmla="*/ 0 h 20"/>
                <a:gd name="T30" fmla="*/ 91 w 91"/>
                <a:gd name="T31" fmla="*/ 0 h 20"/>
                <a:gd name="T32" fmla="*/ 91 w 91"/>
                <a:gd name="T33" fmla="*/ 3 h 20"/>
                <a:gd name="T34" fmla="*/ 91 w 91"/>
                <a:gd name="T35" fmla="*/ 3 h 20"/>
                <a:gd name="T36" fmla="*/ 85 w 91"/>
                <a:gd name="T37" fmla="*/ 9 h 20"/>
                <a:gd name="T38" fmla="*/ 77 w 91"/>
                <a:gd name="T39" fmla="*/ 13 h 20"/>
                <a:gd name="T40" fmla="*/ 77 w 91"/>
                <a:gd name="T41" fmla="*/ 13 h 20"/>
                <a:gd name="T42" fmla="*/ 69 w 91"/>
                <a:gd name="T43" fmla="*/ 16 h 20"/>
                <a:gd name="T44" fmla="*/ 59 w 91"/>
                <a:gd name="T45" fmla="*/ 18 h 20"/>
                <a:gd name="T46" fmla="*/ 40 w 91"/>
                <a:gd name="T47" fmla="*/ 20 h 20"/>
                <a:gd name="T48" fmla="*/ 40 w 91"/>
                <a:gd name="T49" fmla="*/ 20 h 20"/>
                <a:gd name="T50" fmla="*/ 31 w 91"/>
                <a:gd name="T51" fmla="*/ 20 h 20"/>
                <a:gd name="T52" fmla="*/ 21 w 91"/>
                <a:gd name="T53" fmla="*/ 19 h 20"/>
                <a:gd name="T54" fmla="*/ 2 w 91"/>
                <a:gd name="T55" fmla="*/ 15 h 20"/>
                <a:gd name="T56" fmla="*/ 2 w 91"/>
                <a:gd name="T57" fmla="*/ 15 h 20"/>
                <a:gd name="T58" fmla="*/ 0 w 91"/>
                <a:gd name="T59" fmla="*/ 15 h 20"/>
                <a:gd name="T60" fmla="*/ 0 w 91"/>
                <a:gd name="T61" fmla="*/ 15 h 20"/>
                <a:gd name="T62" fmla="*/ 0 w 91"/>
                <a:gd name="T63" fmla="*/ 14 h 20"/>
                <a:gd name="T64" fmla="*/ 0 w 91"/>
                <a:gd name="T65"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 h="20">
                  <a:moveTo>
                    <a:pt x="0" y="14"/>
                  </a:moveTo>
                  <a:lnTo>
                    <a:pt x="0" y="14"/>
                  </a:lnTo>
                  <a:lnTo>
                    <a:pt x="4" y="13"/>
                  </a:lnTo>
                  <a:lnTo>
                    <a:pt x="7" y="13"/>
                  </a:lnTo>
                  <a:lnTo>
                    <a:pt x="7" y="13"/>
                  </a:lnTo>
                  <a:lnTo>
                    <a:pt x="21" y="13"/>
                  </a:lnTo>
                  <a:lnTo>
                    <a:pt x="36" y="13"/>
                  </a:lnTo>
                  <a:lnTo>
                    <a:pt x="64" y="9"/>
                  </a:lnTo>
                  <a:lnTo>
                    <a:pt x="64" y="9"/>
                  </a:lnTo>
                  <a:lnTo>
                    <a:pt x="73" y="7"/>
                  </a:lnTo>
                  <a:lnTo>
                    <a:pt x="82" y="3"/>
                  </a:lnTo>
                  <a:lnTo>
                    <a:pt x="82" y="3"/>
                  </a:lnTo>
                  <a:lnTo>
                    <a:pt x="88" y="0"/>
                  </a:lnTo>
                  <a:lnTo>
                    <a:pt x="88" y="0"/>
                  </a:lnTo>
                  <a:lnTo>
                    <a:pt x="91" y="0"/>
                  </a:lnTo>
                  <a:lnTo>
                    <a:pt x="91" y="0"/>
                  </a:lnTo>
                  <a:lnTo>
                    <a:pt x="91" y="3"/>
                  </a:lnTo>
                  <a:lnTo>
                    <a:pt x="91" y="3"/>
                  </a:lnTo>
                  <a:lnTo>
                    <a:pt x="85" y="9"/>
                  </a:lnTo>
                  <a:lnTo>
                    <a:pt x="77" y="13"/>
                  </a:lnTo>
                  <a:lnTo>
                    <a:pt x="77" y="13"/>
                  </a:lnTo>
                  <a:lnTo>
                    <a:pt x="69" y="16"/>
                  </a:lnTo>
                  <a:lnTo>
                    <a:pt x="59" y="18"/>
                  </a:lnTo>
                  <a:lnTo>
                    <a:pt x="40" y="20"/>
                  </a:lnTo>
                  <a:lnTo>
                    <a:pt x="40" y="20"/>
                  </a:lnTo>
                  <a:lnTo>
                    <a:pt x="31" y="20"/>
                  </a:lnTo>
                  <a:lnTo>
                    <a:pt x="21" y="19"/>
                  </a:lnTo>
                  <a:lnTo>
                    <a:pt x="2" y="15"/>
                  </a:lnTo>
                  <a:lnTo>
                    <a:pt x="2" y="15"/>
                  </a:lnTo>
                  <a:lnTo>
                    <a:pt x="0" y="15"/>
                  </a:lnTo>
                  <a:lnTo>
                    <a:pt x="0" y="15"/>
                  </a:lnTo>
                  <a:lnTo>
                    <a:pt x="0" y="14"/>
                  </a:lnTo>
                  <a:lnTo>
                    <a:pt x="0" y="14"/>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6" name="Freeform 36"/>
            <p:cNvSpPr>
              <a:spLocks/>
            </p:cNvSpPr>
            <p:nvPr/>
          </p:nvSpPr>
          <p:spPr bwMode="auto">
            <a:xfrm>
              <a:off x="8704056" y="4849941"/>
              <a:ext cx="17468" cy="268295"/>
            </a:xfrm>
            <a:custGeom>
              <a:avLst/>
              <a:gdLst>
                <a:gd name="T0" fmla="*/ 7 w 11"/>
                <a:gd name="T1" fmla="*/ 0 h 169"/>
                <a:gd name="T2" fmla="*/ 7 w 11"/>
                <a:gd name="T3" fmla="*/ 0 h 169"/>
                <a:gd name="T4" fmla="*/ 8 w 11"/>
                <a:gd name="T5" fmla="*/ 6 h 169"/>
                <a:gd name="T6" fmla="*/ 8 w 11"/>
                <a:gd name="T7" fmla="*/ 6 h 169"/>
                <a:gd name="T8" fmla="*/ 10 w 11"/>
                <a:gd name="T9" fmla="*/ 28 h 169"/>
                <a:gd name="T10" fmla="*/ 11 w 11"/>
                <a:gd name="T11" fmla="*/ 50 h 169"/>
                <a:gd name="T12" fmla="*/ 11 w 11"/>
                <a:gd name="T13" fmla="*/ 50 h 169"/>
                <a:gd name="T14" fmla="*/ 10 w 11"/>
                <a:gd name="T15" fmla="*/ 126 h 169"/>
                <a:gd name="T16" fmla="*/ 10 w 11"/>
                <a:gd name="T17" fmla="*/ 126 h 169"/>
                <a:gd name="T18" fmla="*/ 8 w 11"/>
                <a:gd name="T19" fmla="*/ 142 h 169"/>
                <a:gd name="T20" fmla="*/ 6 w 11"/>
                <a:gd name="T21" fmla="*/ 158 h 169"/>
                <a:gd name="T22" fmla="*/ 6 w 11"/>
                <a:gd name="T23" fmla="*/ 158 h 169"/>
                <a:gd name="T24" fmla="*/ 5 w 11"/>
                <a:gd name="T25" fmla="*/ 164 h 169"/>
                <a:gd name="T26" fmla="*/ 2 w 11"/>
                <a:gd name="T27" fmla="*/ 168 h 169"/>
                <a:gd name="T28" fmla="*/ 1 w 11"/>
                <a:gd name="T29" fmla="*/ 169 h 169"/>
                <a:gd name="T30" fmla="*/ 1 w 11"/>
                <a:gd name="T31" fmla="*/ 169 h 169"/>
                <a:gd name="T32" fmla="*/ 0 w 11"/>
                <a:gd name="T33" fmla="*/ 168 h 169"/>
                <a:gd name="T34" fmla="*/ 0 w 11"/>
                <a:gd name="T35" fmla="*/ 167 h 169"/>
                <a:gd name="T36" fmla="*/ 0 w 11"/>
                <a:gd name="T37" fmla="*/ 167 h 169"/>
                <a:gd name="T38" fmla="*/ 3 w 11"/>
                <a:gd name="T39" fmla="*/ 152 h 169"/>
                <a:gd name="T40" fmla="*/ 5 w 11"/>
                <a:gd name="T41" fmla="*/ 136 h 169"/>
                <a:gd name="T42" fmla="*/ 6 w 11"/>
                <a:gd name="T43" fmla="*/ 105 h 169"/>
                <a:gd name="T44" fmla="*/ 6 w 11"/>
                <a:gd name="T45" fmla="*/ 105 h 169"/>
                <a:gd name="T46" fmla="*/ 7 w 11"/>
                <a:gd name="T47" fmla="*/ 56 h 169"/>
                <a:gd name="T48" fmla="*/ 7 w 11"/>
                <a:gd name="T49" fmla="*/ 56 h 169"/>
                <a:gd name="T50" fmla="*/ 7 w 11"/>
                <a:gd name="T51" fmla="*/ 34 h 169"/>
                <a:gd name="T52" fmla="*/ 7 w 11"/>
                <a:gd name="T53" fmla="*/ 11 h 169"/>
                <a:gd name="T54" fmla="*/ 7 w 11"/>
                <a:gd name="T55" fmla="*/ 11 h 169"/>
                <a:gd name="T56" fmla="*/ 7 w 11"/>
                <a:gd name="T57" fmla="*/ 0 h 169"/>
                <a:gd name="T58" fmla="*/ 7 w 11"/>
                <a:gd name="T5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 h="169">
                  <a:moveTo>
                    <a:pt x="7" y="0"/>
                  </a:moveTo>
                  <a:lnTo>
                    <a:pt x="7" y="0"/>
                  </a:lnTo>
                  <a:lnTo>
                    <a:pt x="8" y="6"/>
                  </a:lnTo>
                  <a:lnTo>
                    <a:pt x="8" y="6"/>
                  </a:lnTo>
                  <a:lnTo>
                    <a:pt x="10" y="28"/>
                  </a:lnTo>
                  <a:lnTo>
                    <a:pt x="11" y="50"/>
                  </a:lnTo>
                  <a:lnTo>
                    <a:pt x="11" y="50"/>
                  </a:lnTo>
                  <a:lnTo>
                    <a:pt x="10" y="126"/>
                  </a:lnTo>
                  <a:lnTo>
                    <a:pt x="10" y="126"/>
                  </a:lnTo>
                  <a:lnTo>
                    <a:pt x="8" y="142"/>
                  </a:lnTo>
                  <a:lnTo>
                    <a:pt x="6" y="158"/>
                  </a:lnTo>
                  <a:lnTo>
                    <a:pt x="6" y="158"/>
                  </a:lnTo>
                  <a:lnTo>
                    <a:pt x="5" y="164"/>
                  </a:lnTo>
                  <a:lnTo>
                    <a:pt x="2" y="168"/>
                  </a:lnTo>
                  <a:lnTo>
                    <a:pt x="1" y="169"/>
                  </a:lnTo>
                  <a:lnTo>
                    <a:pt x="1" y="169"/>
                  </a:lnTo>
                  <a:lnTo>
                    <a:pt x="0" y="168"/>
                  </a:lnTo>
                  <a:lnTo>
                    <a:pt x="0" y="167"/>
                  </a:lnTo>
                  <a:lnTo>
                    <a:pt x="0" y="167"/>
                  </a:lnTo>
                  <a:lnTo>
                    <a:pt x="3" y="152"/>
                  </a:lnTo>
                  <a:lnTo>
                    <a:pt x="5" y="136"/>
                  </a:lnTo>
                  <a:lnTo>
                    <a:pt x="6" y="105"/>
                  </a:lnTo>
                  <a:lnTo>
                    <a:pt x="6" y="105"/>
                  </a:lnTo>
                  <a:lnTo>
                    <a:pt x="7" y="56"/>
                  </a:lnTo>
                  <a:lnTo>
                    <a:pt x="7" y="56"/>
                  </a:lnTo>
                  <a:lnTo>
                    <a:pt x="7" y="34"/>
                  </a:lnTo>
                  <a:lnTo>
                    <a:pt x="7" y="11"/>
                  </a:lnTo>
                  <a:lnTo>
                    <a:pt x="7" y="11"/>
                  </a:lnTo>
                  <a:lnTo>
                    <a:pt x="7" y="0"/>
                  </a:lnTo>
                  <a:lnTo>
                    <a:pt x="7"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7" name="Freeform 37"/>
            <p:cNvSpPr>
              <a:spLocks/>
            </p:cNvSpPr>
            <p:nvPr/>
          </p:nvSpPr>
          <p:spPr bwMode="auto">
            <a:xfrm>
              <a:off x="8561136" y="4486394"/>
              <a:ext cx="57168" cy="9525"/>
            </a:xfrm>
            <a:custGeom>
              <a:avLst/>
              <a:gdLst>
                <a:gd name="T0" fmla="*/ 36 w 36"/>
                <a:gd name="T1" fmla="*/ 5 h 6"/>
                <a:gd name="T2" fmla="*/ 36 w 36"/>
                <a:gd name="T3" fmla="*/ 5 h 6"/>
                <a:gd name="T4" fmla="*/ 35 w 36"/>
                <a:gd name="T5" fmla="*/ 6 h 6"/>
                <a:gd name="T6" fmla="*/ 32 w 36"/>
                <a:gd name="T7" fmla="*/ 6 h 6"/>
                <a:gd name="T8" fmla="*/ 32 w 36"/>
                <a:gd name="T9" fmla="*/ 6 h 6"/>
                <a:gd name="T10" fmla="*/ 26 w 36"/>
                <a:gd name="T11" fmla="*/ 5 h 6"/>
                <a:gd name="T12" fmla="*/ 19 w 36"/>
                <a:gd name="T13" fmla="*/ 5 h 6"/>
                <a:gd name="T14" fmla="*/ 6 w 36"/>
                <a:gd name="T15" fmla="*/ 5 h 6"/>
                <a:gd name="T16" fmla="*/ 6 w 36"/>
                <a:gd name="T17" fmla="*/ 5 h 6"/>
                <a:gd name="T18" fmla="*/ 2 w 36"/>
                <a:gd name="T19" fmla="*/ 5 h 6"/>
                <a:gd name="T20" fmla="*/ 2 w 36"/>
                <a:gd name="T21" fmla="*/ 5 h 6"/>
                <a:gd name="T22" fmla="*/ 0 w 36"/>
                <a:gd name="T23" fmla="*/ 5 h 6"/>
                <a:gd name="T24" fmla="*/ 0 w 36"/>
                <a:gd name="T25" fmla="*/ 3 h 6"/>
                <a:gd name="T26" fmla="*/ 0 w 36"/>
                <a:gd name="T27" fmla="*/ 3 h 6"/>
                <a:gd name="T28" fmla="*/ 2 w 36"/>
                <a:gd name="T29" fmla="*/ 2 h 6"/>
                <a:gd name="T30" fmla="*/ 2 w 36"/>
                <a:gd name="T31" fmla="*/ 2 h 6"/>
                <a:gd name="T32" fmla="*/ 8 w 36"/>
                <a:gd name="T33" fmla="*/ 1 h 6"/>
                <a:gd name="T34" fmla="*/ 8 w 36"/>
                <a:gd name="T35" fmla="*/ 1 h 6"/>
                <a:gd name="T36" fmla="*/ 15 w 36"/>
                <a:gd name="T37" fmla="*/ 0 h 6"/>
                <a:gd name="T38" fmla="*/ 22 w 36"/>
                <a:gd name="T39" fmla="*/ 1 h 6"/>
                <a:gd name="T40" fmla="*/ 29 w 36"/>
                <a:gd name="T41" fmla="*/ 2 h 6"/>
                <a:gd name="T42" fmla="*/ 36 w 36"/>
                <a:gd name="T43" fmla="*/ 5 h 6"/>
                <a:gd name="T44" fmla="*/ 36 w 36"/>
                <a:gd name="T45"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6">
                  <a:moveTo>
                    <a:pt x="36" y="5"/>
                  </a:moveTo>
                  <a:lnTo>
                    <a:pt x="36" y="5"/>
                  </a:lnTo>
                  <a:lnTo>
                    <a:pt x="35" y="6"/>
                  </a:lnTo>
                  <a:lnTo>
                    <a:pt x="32" y="6"/>
                  </a:lnTo>
                  <a:lnTo>
                    <a:pt x="32" y="6"/>
                  </a:lnTo>
                  <a:lnTo>
                    <a:pt x="26" y="5"/>
                  </a:lnTo>
                  <a:lnTo>
                    <a:pt x="19" y="5"/>
                  </a:lnTo>
                  <a:lnTo>
                    <a:pt x="6" y="5"/>
                  </a:lnTo>
                  <a:lnTo>
                    <a:pt x="6" y="5"/>
                  </a:lnTo>
                  <a:lnTo>
                    <a:pt x="2" y="5"/>
                  </a:lnTo>
                  <a:lnTo>
                    <a:pt x="2" y="5"/>
                  </a:lnTo>
                  <a:lnTo>
                    <a:pt x="0" y="5"/>
                  </a:lnTo>
                  <a:lnTo>
                    <a:pt x="0" y="3"/>
                  </a:lnTo>
                  <a:lnTo>
                    <a:pt x="0" y="3"/>
                  </a:lnTo>
                  <a:lnTo>
                    <a:pt x="2" y="2"/>
                  </a:lnTo>
                  <a:lnTo>
                    <a:pt x="2" y="2"/>
                  </a:lnTo>
                  <a:lnTo>
                    <a:pt x="8" y="1"/>
                  </a:lnTo>
                  <a:lnTo>
                    <a:pt x="8" y="1"/>
                  </a:lnTo>
                  <a:lnTo>
                    <a:pt x="15" y="0"/>
                  </a:lnTo>
                  <a:lnTo>
                    <a:pt x="22" y="1"/>
                  </a:lnTo>
                  <a:lnTo>
                    <a:pt x="29" y="2"/>
                  </a:lnTo>
                  <a:lnTo>
                    <a:pt x="36" y="5"/>
                  </a:lnTo>
                  <a:lnTo>
                    <a:pt x="36" y="5"/>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38" name="Freeform 38"/>
            <p:cNvSpPr>
              <a:spLocks/>
            </p:cNvSpPr>
            <p:nvPr/>
          </p:nvSpPr>
          <p:spPr bwMode="auto">
            <a:xfrm>
              <a:off x="8569076" y="4434005"/>
              <a:ext cx="33348" cy="6350"/>
            </a:xfrm>
            <a:custGeom>
              <a:avLst/>
              <a:gdLst>
                <a:gd name="T0" fmla="*/ 21 w 21"/>
                <a:gd name="T1" fmla="*/ 3 h 4"/>
                <a:gd name="T2" fmla="*/ 21 w 21"/>
                <a:gd name="T3" fmla="*/ 3 h 4"/>
                <a:gd name="T4" fmla="*/ 5 w 21"/>
                <a:gd name="T5" fmla="*/ 4 h 4"/>
                <a:gd name="T6" fmla="*/ 5 w 21"/>
                <a:gd name="T7" fmla="*/ 4 h 4"/>
                <a:gd name="T8" fmla="*/ 1 w 21"/>
                <a:gd name="T9" fmla="*/ 4 h 4"/>
                <a:gd name="T10" fmla="*/ 1 w 21"/>
                <a:gd name="T11" fmla="*/ 4 h 4"/>
                <a:gd name="T12" fmla="*/ 0 w 21"/>
                <a:gd name="T13" fmla="*/ 4 h 4"/>
                <a:gd name="T14" fmla="*/ 0 w 21"/>
                <a:gd name="T15" fmla="*/ 3 h 4"/>
                <a:gd name="T16" fmla="*/ 0 w 21"/>
                <a:gd name="T17" fmla="*/ 3 h 4"/>
                <a:gd name="T18" fmla="*/ 0 w 21"/>
                <a:gd name="T19" fmla="*/ 2 h 4"/>
                <a:gd name="T20" fmla="*/ 1 w 21"/>
                <a:gd name="T21" fmla="*/ 1 h 4"/>
                <a:gd name="T22" fmla="*/ 1 w 21"/>
                <a:gd name="T23" fmla="*/ 1 h 4"/>
                <a:gd name="T24" fmla="*/ 10 w 21"/>
                <a:gd name="T25" fmla="*/ 0 h 4"/>
                <a:gd name="T26" fmla="*/ 15 w 21"/>
                <a:gd name="T27" fmla="*/ 0 h 4"/>
                <a:gd name="T28" fmla="*/ 20 w 21"/>
                <a:gd name="T29" fmla="*/ 1 h 4"/>
                <a:gd name="T30" fmla="*/ 20 w 21"/>
                <a:gd name="T31" fmla="*/ 1 h 4"/>
                <a:gd name="T32" fmla="*/ 21 w 21"/>
                <a:gd name="T33" fmla="*/ 2 h 4"/>
                <a:gd name="T34" fmla="*/ 21 w 21"/>
                <a:gd name="T35" fmla="*/ 3 h 4"/>
                <a:gd name="T36" fmla="*/ 21 w 21"/>
                <a:gd name="T3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
                  <a:moveTo>
                    <a:pt x="21" y="3"/>
                  </a:moveTo>
                  <a:lnTo>
                    <a:pt x="21" y="3"/>
                  </a:lnTo>
                  <a:lnTo>
                    <a:pt x="5" y="4"/>
                  </a:lnTo>
                  <a:lnTo>
                    <a:pt x="5" y="4"/>
                  </a:lnTo>
                  <a:lnTo>
                    <a:pt x="1" y="4"/>
                  </a:lnTo>
                  <a:lnTo>
                    <a:pt x="1" y="4"/>
                  </a:lnTo>
                  <a:lnTo>
                    <a:pt x="0" y="4"/>
                  </a:lnTo>
                  <a:lnTo>
                    <a:pt x="0" y="3"/>
                  </a:lnTo>
                  <a:lnTo>
                    <a:pt x="0" y="3"/>
                  </a:lnTo>
                  <a:lnTo>
                    <a:pt x="0" y="2"/>
                  </a:lnTo>
                  <a:lnTo>
                    <a:pt x="1" y="1"/>
                  </a:lnTo>
                  <a:lnTo>
                    <a:pt x="1" y="1"/>
                  </a:lnTo>
                  <a:lnTo>
                    <a:pt x="10" y="0"/>
                  </a:lnTo>
                  <a:lnTo>
                    <a:pt x="15" y="0"/>
                  </a:lnTo>
                  <a:lnTo>
                    <a:pt x="20" y="1"/>
                  </a:lnTo>
                  <a:lnTo>
                    <a:pt x="20" y="1"/>
                  </a:lnTo>
                  <a:lnTo>
                    <a:pt x="21" y="2"/>
                  </a:lnTo>
                  <a:lnTo>
                    <a:pt x="21" y="3"/>
                  </a:lnTo>
                  <a:lnTo>
                    <a:pt x="21" y="3"/>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39" name="Freeform 39"/>
            <p:cNvSpPr>
              <a:spLocks/>
            </p:cNvSpPr>
            <p:nvPr/>
          </p:nvSpPr>
          <p:spPr bwMode="auto">
            <a:xfrm>
              <a:off x="8564312" y="4448293"/>
              <a:ext cx="31760" cy="7938"/>
            </a:xfrm>
            <a:custGeom>
              <a:avLst/>
              <a:gdLst>
                <a:gd name="T0" fmla="*/ 20 w 20"/>
                <a:gd name="T1" fmla="*/ 3 h 5"/>
                <a:gd name="T2" fmla="*/ 20 w 20"/>
                <a:gd name="T3" fmla="*/ 3 h 5"/>
                <a:gd name="T4" fmla="*/ 11 w 20"/>
                <a:gd name="T5" fmla="*/ 4 h 5"/>
                <a:gd name="T6" fmla="*/ 3 w 20"/>
                <a:gd name="T7" fmla="*/ 5 h 5"/>
                <a:gd name="T8" fmla="*/ 3 w 20"/>
                <a:gd name="T9" fmla="*/ 5 h 5"/>
                <a:gd name="T10" fmla="*/ 1 w 20"/>
                <a:gd name="T11" fmla="*/ 5 h 5"/>
                <a:gd name="T12" fmla="*/ 1 w 20"/>
                <a:gd name="T13" fmla="*/ 5 h 5"/>
                <a:gd name="T14" fmla="*/ 0 w 20"/>
                <a:gd name="T15" fmla="*/ 5 h 5"/>
                <a:gd name="T16" fmla="*/ 0 w 20"/>
                <a:gd name="T17" fmla="*/ 4 h 5"/>
                <a:gd name="T18" fmla="*/ 0 w 20"/>
                <a:gd name="T19" fmla="*/ 4 h 5"/>
                <a:gd name="T20" fmla="*/ 1 w 20"/>
                <a:gd name="T21" fmla="*/ 2 h 5"/>
                <a:gd name="T22" fmla="*/ 1 w 20"/>
                <a:gd name="T23" fmla="*/ 2 h 5"/>
                <a:gd name="T24" fmla="*/ 7 w 20"/>
                <a:gd name="T25" fmla="*/ 0 h 5"/>
                <a:gd name="T26" fmla="*/ 14 w 20"/>
                <a:gd name="T27" fmla="*/ 0 h 5"/>
                <a:gd name="T28" fmla="*/ 14 w 20"/>
                <a:gd name="T29" fmla="*/ 0 h 5"/>
                <a:gd name="T30" fmla="*/ 17 w 20"/>
                <a:gd name="T31" fmla="*/ 0 h 5"/>
                <a:gd name="T32" fmla="*/ 20 w 20"/>
                <a:gd name="T33" fmla="*/ 3 h 5"/>
                <a:gd name="T34" fmla="*/ 20 w 20"/>
                <a:gd name="T3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5">
                  <a:moveTo>
                    <a:pt x="20" y="3"/>
                  </a:moveTo>
                  <a:lnTo>
                    <a:pt x="20" y="3"/>
                  </a:lnTo>
                  <a:lnTo>
                    <a:pt x="11" y="4"/>
                  </a:lnTo>
                  <a:lnTo>
                    <a:pt x="3" y="5"/>
                  </a:lnTo>
                  <a:lnTo>
                    <a:pt x="3" y="5"/>
                  </a:lnTo>
                  <a:lnTo>
                    <a:pt x="1" y="5"/>
                  </a:lnTo>
                  <a:lnTo>
                    <a:pt x="1" y="5"/>
                  </a:lnTo>
                  <a:lnTo>
                    <a:pt x="0" y="5"/>
                  </a:lnTo>
                  <a:lnTo>
                    <a:pt x="0" y="4"/>
                  </a:lnTo>
                  <a:lnTo>
                    <a:pt x="0" y="4"/>
                  </a:lnTo>
                  <a:lnTo>
                    <a:pt x="1" y="2"/>
                  </a:lnTo>
                  <a:lnTo>
                    <a:pt x="1" y="2"/>
                  </a:lnTo>
                  <a:lnTo>
                    <a:pt x="7" y="0"/>
                  </a:lnTo>
                  <a:lnTo>
                    <a:pt x="14" y="0"/>
                  </a:lnTo>
                  <a:lnTo>
                    <a:pt x="14" y="0"/>
                  </a:lnTo>
                  <a:lnTo>
                    <a:pt x="17" y="0"/>
                  </a:lnTo>
                  <a:lnTo>
                    <a:pt x="20" y="3"/>
                  </a:lnTo>
                  <a:lnTo>
                    <a:pt x="20" y="3"/>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40" name="Freeform 40"/>
            <p:cNvSpPr>
              <a:spLocks/>
            </p:cNvSpPr>
            <p:nvPr/>
          </p:nvSpPr>
          <p:spPr bwMode="auto">
            <a:xfrm>
              <a:off x="8618304" y="4494332"/>
              <a:ext cx="0" cy="1588"/>
            </a:xfrm>
            <a:custGeom>
              <a:avLst/>
              <a:gdLst>
                <a:gd name="T0" fmla="*/ 0 h 1"/>
                <a:gd name="T1" fmla="*/ 1 h 1"/>
                <a:gd name="T2" fmla="*/ 0 h 1"/>
                <a:gd name="T3" fmla="*/ 0 h 1"/>
              </a:gdLst>
              <a:ahLst/>
              <a:cxnLst>
                <a:cxn ang="0">
                  <a:pos x="0" y="T0"/>
                </a:cxn>
                <a:cxn ang="0">
                  <a:pos x="0" y="T1"/>
                </a:cxn>
                <a:cxn ang="0">
                  <a:pos x="0" y="T2"/>
                </a:cxn>
                <a:cxn ang="0">
                  <a:pos x="0" y="T3"/>
                </a:cxn>
              </a:cxnLst>
              <a:rect l="0" t="0" r="r" b="b"/>
              <a:pathLst>
                <a:path h="1">
                  <a:moveTo>
                    <a:pt x="0" y="0"/>
                  </a:moveTo>
                  <a:lnTo>
                    <a:pt x="0" y="1"/>
                  </a:lnTo>
                  <a:lnTo>
                    <a:pt x="0" y="0"/>
                  </a:lnTo>
                  <a:lnTo>
                    <a:pt x="0"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41" name="Freeform 41"/>
            <p:cNvSpPr>
              <a:spLocks/>
            </p:cNvSpPr>
            <p:nvPr/>
          </p:nvSpPr>
          <p:spPr bwMode="auto">
            <a:xfrm>
              <a:off x="8478560" y="4835653"/>
              <a:ext cx="236612" cy="41276"/>
            </a:xfrm>
            <a:custGeom>
              <a:avLst/>
              <a:gdLst>
                <a:gd name="T0" fmla="*/ 22 w 149"/>
                <a:gd name="T1" fmla="*/ 4 h 26"/>
                <a:gd name="T2" fmla="*/ 5 w 149"/>
                <a:gd name="T3" fmla="*/ 9 h 26"/>
                <a:gd name="T4" fmla="*/ 2 w 149"/>
                <a:gd name="T5" fmla="*/ 11 h 26"/>
                <a:gd name="T6" fmla="*/ 1 w 149"/>
                <a:gd name="T7" fmla="*/ 13 h 26"/>
                <a:gd name="T8" fmla="*/ 2 w 149"/>
                <a:gd name="T9" fmla="*/ 14 h 26"/>
                <a:gd name="T10" fmla="*/ 5 w 149"/>
                <a:gd name="T11" fmla="*/ 16 h 26"/>
                <a:gd name="T12" fmla="*/ 9 w 149"/>
                <a:gd name="T13" fmla="*/ 17 h 26"/>
                <a:gd name="T14" fmla="*/ 25 w 149"/>
                <a:gd name="T15" fmla="*/ 20 h 26"/>
                <a:gd name="T16" fmla="*/ 43 w 149"/>
                <a:gd name="T17" fmla="*/ 21 h 26"/>
                <a:gd name="T18" fmla="*/ 77 w 149"/>
                <a:gd name="T19" fmla="*/ 22 h 26"/>
                <a:gd name="T20" fmla="*/ 111 w 149"/>
                <a:gd name="T21" fmla="*/ 20 h 26"/>
                <a:gd name="T22" fmla="*/ 127 w 149"/>
                <a:gd name="T23" fmla="*/ 19 h 26"/>
                <a:gd name="T24" fmla="*/ 136 w 149"/>
                <a:gd name="T25" fmla="*/ 16 h 26"/>
                <a:gd name="T26" fmla="*/ 143 w 149"/>
                <a:gd name="T27" fmla="*/ 14 h 26"/>
                <a:gd name="T28" fmla="*/ 144 w 149"/>
                <a:gd name="T29" fmla="*/ 13 h 26"/>
                <a:gd name="T30" fmla="*/ 145 w 149"/>
                <a:gd name="T31" fmla="*/ 13 h 26"/>
                <a:gd name="T32" fmla="*/ 145 w 149"/>
                <a:gd name="T33" fmla="*/ 13 h 26"/>
                <a:gd name="T34" fmla="*/ 145 w 149"/>
                <a:gd name="T35" fmla="*/ 13 h 26"/>
                <a:gd name="T36" fmla="*/ 145 w 149"/>
                <a:gd name="T37" fmla="*/ 13 h 26"/>
                <a:gd name="T38" fmla="*/ 145 w 149"/>
                <a:gd name="T39" fmla="*/ 13 h 26"/>
                <a:gd name="T40" fmla="*/ 144 w 149"/>
                <a:gd name="T41" fmla="*/ 11 h 26"/>
                <a:gd name="T42" fmla="*/ 144 w 149"/>
                <a:gd name="T43" fmla="*/ 11 h 26"/>
                <a:gd name="T44" fmla="*/ 137 w 149"/>
                <a:gd name="T45" fmla="*/ 9 h 26"/>
                <a:gd name="T46" fmla="*/ 120 w 149"/>
                <a:gd name="T47" fmla="*/ 5 h 26"/>
                <a:gd name="T48" fmla="*/ 87 w 149"/>
                <a:gd name="T49" fmla="*/ 3 h 26"/>
                <a:gd name="T50" fmla="*/ 52 w 149"/>
                <a:gd name="T51" fmla="*/ 1 h 26"/>
                <a:gd name="T52" fmla="*/ 52 w 149"/>
                <a:gd name="T53" fmla="*/ 1 h 26"/>
                <a:gd name="T54" fmla="*/ 69 w 149"/>
                <a:gd name="T55" fmla="*/ 0 h 26"/>
                <a:gd name="T56" fmla="*/ 87 w 149"/>
                <a:gd name="T57" fmla="*/ 0 h 26"/>
                <a:gd name="T58" fmla="*/ 121 w 149"/>
                <a:gd name="T59" fmla="*/ 1 h 26"/>
                <a:gd name="T60" fmla="*/ 138 w 149"/>
                <a:gd name="T61" fmla="*/ 5 h 26"/>
                <a:gd name="T62" fmla="*/ 142 w 149"/>
                <a:gd name="T63" fmla="*/ 6 h 26"/>
                <a:gd name="T64" fmla="*/ 147 w 149"/>
                <a:gd name="T65" fmla="*/ 8 h 26"/>
                <a:gd name="T66" fmla="*/ 149 w 149"/>
                <a:gd name="T67" fmla="*/ 10 h 26"/>
                <a:gd name="T68" fmla="*/ 149 w 149"/>
                <a:gd name="T69" fmla="*/ 11 h 26"/>
                <a:gd name="T70" fmla="*/ 149 w 149"/>
                <a:gd name="T71" fmla="*/ 13 h 26"/>
                <a:gd name="T72" fmla="*/ 149 w 149"/>
                <a:gd name="T73" fmla="*/ 13 h 26"/>
                <a:gd name="T74" fmla="*/ 149 w 149"/>
                <a:gd name="T75" fmla="*/ 13 h 26"/>
                <a:gd name="T76" fmla="*/ 149 w 149"/>
                <a:gd name="T77" fmla="*/ 14 h 26"/>
                <a:gd name="T78" fmla="*/ 148 w 149"/>
                <a:gd name="T79" fmla="*/ 16 h 26"/>
                <a:gd name="T80" fmla="*/ 145 w 149"/>
                <a:gd name="T81" fmla="*/ 17 h 26"/>
                <a:gd name="T82" fmla="*/ 137 w 149"/>
                <a:gd name="T83" fmla="*/ 21 h 26"/>
                <a:gd name="T84" fmla="*/ 128 w 149"/>
                <a:gd name="T85" fmla="*/ 22 h 26"/>
                <a:gd name="T86" fmla="*/ 111 w 149"/>
                <a:gd name="T87" fmla="*/ 25 h 26"/>
                <a:gd name="T88" fmla="*/ 94 w 149"/>
                <a:gd name="T89" fmla="*/ 26 h 26"/>
                <a:gd name="T90" fmla="*/ 77 w 149"/>
                <a:gd name="T91" fmla="*/ 26 h 26"/>
                <a:gd name="T92" fmla="*/ 43 w 149"/>
                <a:gd name="T93" fmla="*/ 25 h 26"/>
                <a:gd name="T94" fmla="*/ 25 w 149"/>
                <a:gd name="T95" fmla="*/ 22 h 26"/>
                <a:gd name="T96" fmla="*/ 17 w 149"/>
                <a:gd name="T97" fmla="*/ 21 h 26"/>
                <a:gd name="T98" fmla="*/ 8 w 149"/>
                <a:gd name="T99" fmla="*/ 19 h 26"/>
                <a:gd name="T100" fmla="*/ 5 w 149"/>
                <a:gd name="T101" fmla="*/ 17 h 26"/>
                <a:gd name="T102" fmla="*/ 0 w 149"/>
                <a:gd name="T103" fmla="*/ 14 h 26"/>
                <a:gd name="T104" fmla="*/ 0 w 149"/>
                <a:gd name="T105" fmla="*/ 13 h 26"/>
                <a:gd name="T106" fmla="*/ 0 w 149"/>
                <a:gd name="T107" fmla="*/ 11 h 26"/>
                <a:gd name="T108" fmla="*/ 1 w 149"/>
                <a:gd name="T109" fmla="*/ 10 h 26"/>
                <a:gd name="T110" fmla="*/ 5 w 149"/>
                <a:gd name="T111" fmla="*/ 8 h 26"/>
                <a:gd name="T112" fmla="*/ 20 w 149"/>
                <a:gd name="T113" fmla="*/ 4 h 26"/>
                <a:gd name="T114" fmla="*/ 22 w 149"/>
                <a:gd name="T115"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9" h="26">
                  <a:moveTo>
                    <a:pt x="22" y="4"/>
                  </a:moveTo>
                  <a:lnTo>
                    <a:pt x="22" y="4"/>
                  </a:lnTo>
                  <a:lnTo>
                    <a:pt x="13" y="6"/>
                  </a:lnTo>
                  <a:lnTo>
                    <a:pt x="5" y="9"/>
                  </a:lnTo>
                  <a:lnTo>
                    <a:pt x="5" y="9"/>
                  </a:lnTo>
                  <a:lnTo>
                    <a:pt x="2" y="11"/>
                  </a:lnTo>
                  <a:lnTo>
                    <a:pt x="1" y="13"/>
                  </a:lnTo>
                  <a:lnTo>
                    <a:pt x="1" y="13"/>
                  </a:lnTo>
                  <a:lnTo>
                    <a:pt x="1" y="14"/>
                  </a:lnTo>
                  <a:lnTo>
                    <a:pt x="2" y="14"/>
                  </a:lnTo>
                  <a:lnTo>
                    <a:pt x="2" y="14"/>
                  </a:lnTo>
                  <a:lnTo>
                    <a:pt x="5" y="16"/>
                  </a:lnTo>
                  <a:lnTo>
                    <a:pt x="9" y="17"/>
                  </a:lnTo>
                  <a:lnTo>
                    <a:pt x="9" y="17"/>
                  </a:lnTo>
                  <a:lnTo>
                    <a:pt x="25" y="20"/>
                  </a:lnTo>
                  <a:lnTo>
                    <a:pt x="25" y="20"/>
                  </a:lnTo>
                  <a:lnTo>
                    <a:pt x="43" y="21"/>
                  </a:lnTo>
                  <a:lnTo>
                    <a:pt x="43" y="21"/>
                  </a:lnTo>
                  <a:lnTo>
                    <a:pt x="77" y="22"/>
                  </a:lnTo>
                  <a:lnTo>
                    <a:pt x="77" y="22"/>
                  </a:lnTo>
                  <a:lnTo>
                    <a:pt x="111" y="20"/>
                  </a:lnTo>
                  <a:lnTo>
                    <a:pt x="111" y="20"/>
                  </a:lnTo>
                  <a:lnTo>
                    <a:pt x="127" y="19"/>
                  </a:lnTo>
                  <a:lnTo>
                    <a:pt x="127" y="19"/>
                  </a:lnTo>
                  <a:lnTo>
                    <a:pt x="136" y="16"/>
                  </a:lnTo>
                  <a:lnTo>
                    <a:pt x="136" y="16"/>
                  </a:lnTo>
                  <a:lnTo>
                    <a:pt x="143" y="14"/>
                  </a:lnTo>
                  <a:lnTo>
                    <a:pt x="143" y="14"/>
                  </a:lnTo>
                  <a:lnTo>
                    <a:pt x="144" y="13"/>
                  </a:lnTo>
                  <a:lnTo>
                    <a:pt x="144" y="13"/>
                  </a:lnTo>
                  <a:lnTo>
                    <a:pt x="145" y="13"/>
                  </a:lnTo>
                  <a:lnTo>
                    <a:pt x="145" y="13"/>
                  </a:lnTo>
                  <a:lnTo>
                    <a:pt x="145" y="13"/>
                  </a:lnTo>
                  <a:lnTo>
                    <a:pt x="145" y="13"/>
                  </a:lnTo>
                  <a:lnTo>
                    <a:pt x="145" y="13"/>
                  </a:lnTo>
                  <a:lnTo>
                    <a:pt x="145" y="13"/>
                  </a:lnTo>
                  <a:lnTo>
                    <a:pt x="145" y="13"/>
                  </a:lnTo>
                  <a:lnTo>
                    <a:pt x="145" y="13"/>
                  </a:lnTo>
                  <a:lnTo>
                    <a:pt x="145" y="13"/>
                  </a:lnTo>
                  <a:lnTo>
                    <a:pt x="145" y="13"/>
                  </a:lnTo>
                  <a:lnTo>
                    <a:pt x="145" y="13"/>
                  </a:lnTo>
                  <a:lnTo>
                    <a:pt x="144" y="11"/>
                  </a:lnTo>
                  <a:lnTo>
                    <a:pt x="144" y="11"/>
                  </a:lnTo>
                  <a:lnTo>
                    <a:pt x="144" y="11"/>
                  </a:lnTo>
                  <a:lnTo>
                    <a:pt x="137" y="9"/>
                  </a:lnTo>
                  <a:lnTo>
                    <a:pt x="137" y="9"/>
                  </a:lnTo>
                  <a:lnTo>
                    <a:pt x="120" y="5"/>
                  </a:lnTo>
                  <a:lnTo>
                    <a:pt x="120" y="5"/>
                  </a:lnTo>
                  <a:lnTo>
                    <a:pt x="103" y="4"/>
                  </a:lnTo>
                  <a:lnTo>
                    <a:pt x="87" y="3"/>
                  </a:lnTo>
                  <a:lnTo>
                    <a:pt x="87" y="3"/>
                  </a:lnTo>
                  <a:lnTo>
                    <a:pt x="52" y="1"/>
                  </a:lnTo>
                  <a:lnTo>
                    <a:pt x="51" y="1"/>
                  </a:lnTo>
                  <a:lnTo>
                    <a:pt x="52" y="1"/>
                  </a:lnTo>
                  <a:lnTo>
                    <a:pt x="52" y="1"/>
                  </a:lnTo>
                  <a:lnTo>
                    <a:pt x="69" y="0"/>
                  </a:lnTo>
                  <a:lnTo>
                    <a:pt x="87" y="0"/>
                  </a:lnTo>
                  <a:lnTo>
                    <a:pt x="87" y="0"/>
                  </a:lnTo>
                  <a:lnTo>
                    <a:pt x="104" y="0"/>
                  </a:lnTo>
                  <a:lnTo>
                    <a:pt x="121" y="1"/>
                  </a:lnTo>
                  <a:lnTo>
                    <a:pt x="121" y="1"/>
                  </a:lnTo>
                  <a:lnTo>
                    <a:pt x="138" y="5"/>
                  </a:lnTo>
                  <a:lnTo>
                    <a:pt x="138" y="5"/>
                  </a:lnTo>
                  <a:lnTo>
                    <a:pt x="142" y="6"/>
                  </a:lnTo>
                  <a:lnTo>
                    <a:pt x="147" y="8"/>
                  </a:lnTo>
                  <a:lnTo>
                    <a:pt x="147" y="8"/>
                  </a:lnTo>
                  <a:lnTo>
                    <a:pt x="148" y="10"/>
                  </a:lnTo>
                  <a:lnTo>
                    <a:pt x="149" y="10"/>
                  </a:lnTo>
                  <a:lnTo>
                    <a:pt x="149" y="11"/>
                  </a:lnTo>
                  <a:lnTo>
                    <a:pt x="149" y="11"/>
                  </a:lnTo>
                  <a:lnTo>
                    <a:pt x="149" y="13"/>
                  </a:lnTo>
                  <a:lnTo>
                    <a:pt x="149" y="13"/>
                  </a:lnTo>
                  <a:lnTo>
                    <a:pt x="149" y="13"/>
                  </a:lnTo>
                  <a:lnTo>
                    <a:pt x="149" y="13"/>
                  </a:lnTo>
                  <a:lnTo>
                    <a:pt x="149" y="13"/>
                  </a:lnTo>
                  <a:lnTo>
                    <a:pt x="149" y="13"/>
                  </a:lnTo>
                  <a:lnTo>
                    <a:pt x="149" y="14"/>
                  </a:lnTo>
                  <a:lnTo>
                    <a:pt x="149" y="14"/>
                  </a:lnTo>
                  <a:lnTo>
                    <a:pt x="149" y="15"/>
                  </a:lnTo>
                  <a:lnTo>
                    <a:pt x="148" y="16"/>
                  </a:lnTo>
                  <a:lnTo>
                    <a:pt x="148" y="16"/>
                  </a:lnTo>
                  <a:lnTo>
                    <a:pt x="145" y="17"/>
                  </a:lnTo>
                  <a:lnTo>
                    <a:pt x="145" y="17"/>
                  </a:lnTo>
                  <a:lnTo>
                    <a:pt x="137" y="21"/>
                  </a:lnTo>
                  <a:lnTo>
                    <a:pt x="137" y="21"/>
                  </a:lnTo>
                  <a:lnTo>
                    <a:pt x="128" y="22"/>
                  </a:lnTo>
                  <a:lnTo>
                    <a:pt x="128" y="22"/>
                  </a:lnTo>
                  <a:lnTo>
                    <a:pt x="111" y="25"/>
                  </a:lnTo>
                  <a:lnTo>
                    <a:pt x="111" y="25"/>
                  </a:lnTo>
                  <a:lnTo>
                    <a:pt x="94" y="26"/>
                  </a:lnTo>
                  <a:lnTo>
                    <a:pt x="77" y="26"/>
                  </a:lnTo>
                  <a:lnTo>
                    <a:pt x="77" y="26"/>
                  </a:lnTo>
                  <a:lnTo>
                    <a:pt x="60" y="26"/>
                  </a:lnTo>
                  <a:lnTo>
                    <a:pt x="43" y="25"/>
                  </a:lnTo>
                  <a:lnTo>
                    <a:pt x="43" y="25"/>
                  </a:lnTo>
                  <a:lnTo>
                    <a:pt x="25" y="22"/>
                  </a:lnTo>
                  <a:lnTo>
                    <a:pt x="25" y="22"/>
                  </a:lnTo>
                  <a:lnTo>
                    <a:pt x="17" y="21"/>
                  </a:lnTo>
                  <a:lnTo>
                    <a:pt x="8" y="19"/>
                  </a:lnTo>
                  <a:lnTo>
                    <a:pt x="8" y="19"/>
                  </a:lnTo>
                  <a:lnTo>
                    <a:pt x="5" y="17"/>
                  </a:lnTo>
                  <a:lnTo>
                    <a:pt x="5" y="17"/>
                  </a:lnTo>
                  <a:lnTo>
                    <a:pt x="1" y="15"/>
                  </a:lnTo>
                  <a:lnTo>
                    <a:pt x="0" y="14"/>
                  </a:lnTo>
                  <a:lnTo>
                    <a:pt x="0" y="14"/>
                  </a:lnTo>
                  <a:lnTo>
                    <a:pt x="0" y="13"/>
                  </a:lnTo>
                  <a:lnTo>
                    <a:pt x="0" y="13"/>
                  </a:lnTo>
                  <a:lnTo>
                    <a:pt x="0" y="11"/>
                  </a:lnTo>
                  <a:lnTo>
                    <a:pt x="1" y="10"/>
                  </a:lnTo>
                  <a:lnTo>
                    <a:pt x="1" y="10"/>
                  </a:lnTo>
                  <a:lnTo>
                    <a:pt x="5" y="8"/>
                  </a:lnTo>
                  <a:lnTo>
                    <a:pt x="5" y="8"/>
                  </a:lnTo>
                  <a:lnTo>
                    <a:pt x="13" y="5"/>
                  </a:lnTo>
                  <a:lnTo>
                    <a:pt x="20" y="4"/>
                  </a:lnTo>
                  <a:lnTo>
                    <a:pt x="22" y="4"/>
                  </a:lnTo>
                  <a:lnTo>
                    <a:pt x="22" y="4"/>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 name="Freeform 42"/>
            <p:cNvSpPr>
              <a:spLocks/>
            </p:cNvSpPr>
            <p:nvPr/>
          </p:nvSpPr>
          <p:spPr bwMode="auto">
            <a:xfrm>
              <a:off x="5521704" y="4014894"/>
              <a:ext cx="274724" cy="854098"/>
            </a:xfrm>
            <a:custGeom>
              <a:avLst/>
              <a:gdLst>
                <a:gd name="T0" fmla="*/ 156 w 173"/>
                <a:gd name="T1" fmla="*/ 184 h 538"/>
                <a:gd name="T2" fmla="*/ 136 w 173"/>
                <a:gd name="T3" fmla="*/ 165 h 538"/>
                <a:gd name="T4" fmla="*/ 130 w 173"/>
                <a:gd name="T5" fmla="*/ 162 h 538"/>
                <a:gd name="T6" fmla="*/ 129 w 173"/>
                <a:gd name="T7" fmla="*/ 147 h 538"/>
                <a:gd name="T8" fmla="*/ 128 w 173"/>
                <a:gd name="T9" fmla="*/ 136 h 538"/>
                <a:gd name="T10" fmla="*/ 129 w 173"/>
                <a:gd name="T11" fmla="*/ 115 h 538"/>
                <a:gd name="T12" fmla="*/ 125 w 173"/>
                <a:gd name="T13" fmla="*/ 63 h 538"/>
                <a:gd name="T14" fmla="*/ 118 w 173"/>
                <a:gd name="T15" fmla="*/ 44 h 538"/>
                <a:gd name="T16" fmla="*/ 116 w 173"/>
                <a:gd name="T17" fmla="*/ 29 h 538"/>
                <a:gd name="T18" fmla="*/ 120 w 173"/>
                <a:gd name="T19" fmla="*/ 21 h 538"/>
                <a:gd name="T20" fmla="*/ 118 w 173"/>
                <a:gd name="T21" fmla="*/ 9 h 538"/>
                <a:gd name="T22" fmla="*/ 105 w 173"/>
                <a:gd name="T23" fmla="*/ 1 h 538"/>
                <a:gd name="T24" fmla="*/ 94 w 173"/>
                <a:gd name="T25" fmla="*/ 2 h 538"/>
                <a:gd name="T26" fmla="*/ 87 w 173"/>
                <a:gd name="T27" fmla="*/ 2 h 538"/>
                <a:gd name="T28" fmla="*/ 85 w 173"/>
                <a:gd name="T29" fmla="*/ 0 h 538"/>
                <a:gd name="T30" fmla="*/ 81 w 173"/>
                <a:gd name="T31" fmla="*/ 2 h 538"/>
                <a:gd name="T32" fmla="*/ 71 w 173"/>
                <a:gd name="T33" fmla="*/ 1 h 538"/>
                <a:gd name="T34" fmla="*/ 61 w 173"/>
                <a:gd name="T35" fmla="*/ 5 h 538"/>
                <a:gd name="T36" fmla="*/ 53 w 173"/>
                <a:gd name="T37" fmla="*/ 14 h 538"/>
                <a:gd name="T38" fmla="*/ 50 w 173"/>
                <a:gd name="T39" fmla="*/ 22 h 538"/>
                <a:gd name="T40" fmla="*/ 53 w 173"/>
                <a:gd name="T41" fmla="*/ 29 h 538"/>
                <a:gd name="T42" fmla="*/ 55 w 173"/>
                <a:gd name="T43" fmla="*/ 38 h 538"/>
                <a:gd name="T44" fmla="*/ 48 w 173"/>
                <a:gd name="T45" fmla="*/ 53 h 538"/>
                <a:gd name="T46" fmla="*/ 45 w 173"/>
                <a:gd name="T47" fmla="*/ 66 h 538"/>
                <a:gd name="T48" fmla="*/ 40 w 173"/>
                <a:gd name="T49" fmla="*/ 109 h 538"/>
                <a:gd name="T50" fmla="*/ 42 w 173"/>
                <a:gd name="T51" fmla="*/ 148 h 538"/>
                <a:gd name="T52" fmla="*/ 39 w 173"/>
                <a:gd name="T53" fmla="*/ 158 h 538"/>
                <a:gd name="T54" fmla="*/ 22 w 173"/>
                <a:gd name="T55" fmla="*/ 178 h 538"/>
                <a:gd name="T56" fmla="*/ 6 w 173"/>
                <a:gd name="T57" fmla="*/ 211 h 538"/>
                <a:gd name="T58" fmla="*/ 1 w 173"/>
                <a:gd name="T59" fmla="*/ 245 h 538"/>
                <a:gd name="T60" fmla="*/ 0 w 173"/>
                <a:gd name="T61" fmla="*/ 378 h 538"/>
                <a:gd name="T62" fmla="*/ 1 w 173"/>
                <a:gd name="T63" fmla="*/ 484 h 538"/>
                <a:gd name="T64" fmla="*/ 6 w 173"/>
                <a:gd name="T65" fmla="*/ 506 h 538"/>
                <a:gd name="T66" fmla="*/ 14 w 173"/>
                <a:gd name="T67" fmla="*/ 517 h 538"/>
                <a:gd name="T68" fmla="*/ 44 w 173"/>
                <a:gd name="T69" fmla="*/ 532 h 538"/>
                <a:gd name="T70" fmla="*/ 90 w 173"/>
                <a:gd name="T71" fmla="*/ 538 h 538"/>
                <a:gd name="T72" fmla="*/ 118 w 173"/>
                <a:gd name="T73" fmla="*/ 534 h 538"/>
                <a:gd name="T74" fmla="*/ 153 w 173"/>
                <a:gd name="T75" fmla="*/ 523 h 538"/>
                <a:gd name="T76" fmla="*/ 167 w 173"/>
                <a:gd name="T77" fmla="*/ 507 h 538"/>
                <a:gd name="T78" fmla="*/ 168 w 173"/>
                <a:gd name="T79" fmla="*/ 478 h 538"/>
                <a:gd name="T80" fmla="*/ 168 w 173"/>
                <a:gd name="T81" fmla="*/ 386 h 538"/>
                <a:gd name="T82" fmla="*/ 169 w 173"/>
                <a:gd name="T83" fmla="*/ 325 h 538"/>
                <a:gd name="T84" fmla="*/ 173 w 173"/>
                <a:gd name="T85" fmla="*/ 257 h 538"/>
                <a:gd name="T86" fmla="*/ 169 w 173"/>
                <a:gd name="T87" fmla="*/ 21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 h="538">
                  <a:moveTo>
                    <a:pt x="163" y="196"/>
                  </a:moveTo>
                  <a:lnTo>
                    <a:pt x="163" y="196"/>
                  </a:lnTo>
                  <a:lnTo>
                    <a:pt x="156" y="184"/>
                  </a:lnTo>
                  <a:lnTo>
                    <a:pt x="147" y="173"/>
                  </a:lnTo>
                  <a:lnTo>
                    <a:pt x="147" y="173"/>
                  </a:lnTo>
                  <a:lnTo>
                    <a:pt x="136" y="165"/>
                  </a:lnTo>
                  <a:lnTo>
                    <a:pt x="136" y="165"/>
                  </a:lnTo>
                  <a:lnTo>
                    <a:pt x="134" y="163"/>
                  </a:lnTo>
                  <a:lnTo>
                    <a:pt x="130" y="162"/>
                  </a:lnTo>
                  <a:lnTo>
                    <a:pt x="130" y="162"/>
                  </a:lnTo>
                  <a:lnTo>
                    <a:pt x="130" y="154"/>
                  </a:lnTo>
                  <a:lnTo>
                    <a:pt x="129" y="147"/>
                  </a:lnTo>
                  <a:lnTo>
                    <a:pt x="129" y="147"/>
                  </a:lnTo>
                  <a:lnTo>
                    <a:pt x="128" y="136"/>
                  </a:lnTo>
                  <a:lnTo>
                    <a:pt x="128" y="136"/>
                  </a:lnTo>
                  <a:lnTo>
                    <a:pt x="129" y="132"/>
                  </a:lnTo>
                  <a:lnTo>
                    <a:pt x="129" y="132"/>
                  </a:lnTo>
                  <a:lnTo>
                    <a:pt x="129" y="115"/>
                  </a:lnTo>
                  <a:lnTo>
                    <a:pt x="129" y="97"/>
                  </a:lnTo>
                  <a:lnTo>
                    <a:pt x="128" y="80"/>
                  </a:lnTo>
                  <a:lnTo>
                    <a:pt x="125" y="63"/>
                  </a:lnTo>
                  <a:lnTo>
                    <a:pt x="125" y="63"/>
                  </a:lnTo>
                  <a:lnTo>
                    <a:pt x="121" y="53"/>
                  </a:lnTo>
                  <a:lnTo>
                    <a:pt x="118" y="44"/>
                  </a:lnTo>
                  <a:lnTo>
                    <a:pt x="116" y="39"/>
                  </a:lnTo>
                  <a:lnTo>
                    <a:pt x="115" y="34"/>
                  </a:lnTo>
                  <a:lnTo>
                    <a:pt x="116" y="29"/>
                  </a:lnTo>
                  <a:lnTo>
                    <a:pt x="119" y="26"/>
                  </a:lnTo>
                  <a:lnTo>
                    <a:pt x="119" y="26"/>
                  </a:lnTo>
                  <a:lnTo>
                    <a:pt x="120" y="21"/>
                  </a:lnTo>
                  <a:lnTo>
                    <a:pt x="121" y="16"/>
                  </a:lnTo>
                  <a:lnTo>
                    <a:pt x="120" y="12"/>
                  </a:lnTo>
                  <a:lnTo>
                    <a:pt x="118" y="9"/>
                  </a:lnTo>
                  <a:lnTo>
                    <a:pt x="114" y="5"/>
                  </a:lnTo>
                  <a:lnTo>
                    <a:pt x="110" y="2"/>
                  </a:lnTo>
                  <a:lnTo>
                    <a:pt x="105" y="1"/>
                  </a:lnTo>
                  <a:lnTo>
                    <a:pt x="101" y="2"/>
                  </a:lnTo>
                  <a:lnTo>
                    <a:pt x="101" y="2"/>
                  </a:lnTo>
                  <a:lnTo>
                    <a:pt x="94" y="2"/>
                  </a:lnTo>
                  <a:lnTo>
                    <a:pt x="87" y="2"/>
                  </a:lnTo>
                  <a:lnTo>
                    <a:pt x="87" y="2"/>
                  </a:lnTo>
                  <a:lnTo>
                    <a:pt x="87" y="2"/>
                  </a:lnTo>
                  <a:lnTo>
                    <a:pt x="86" y="0"/>
                  </a:lnTo>
                  <a:lnTo>
                    <a:pt x="85" y="0"/>
                  </a:lnTo>
                  <a:lnTo>
                    <a:pt x="85" y="0"/>
                  </a:lnTo>
                  <a:lnTo>
                    <a:pt x="82" y="0"/>
                  </a:lnTo>
                  <a:lnTo>
                    <a:pt x="81" y="2"/>
                  </a:lnTo>
                  <a:lnTo>
                    <a:pt x="81" y="2"/>
                  </a:lnTo>
                  <a:lnTo>
                    <a:pt x="75" y="1"/>
                  </a:lnTo>
                  <a:lnTo>
                    <a:pt x="75" y="1"/>
                  </a:lnTo>
                  <a:lnTo>
                    <a:pt x="71" y="1"/>
                  </a:lnTo>
                  <a:lnTo>
                    <a:pt x="67" y="1"/>
                  </a:lnTo>
                  <a:lnTo>
                    <a:pt x="64" y="2"/>
                  </a:lnTo>
                  <a:lnTo>
                    <a:pt x="61" y="5"/>
                  </a:lnTo>
                  <a:lnTo>
                    <a:pt x="61" y="5"/>
                  </a:lnTo>
                  <a:lnTo>
                    <a:pt x="56" y="9"/>
                  </a:lnTo>
                  <a:lnTo>
                    <a:pt x="53" y="14"/>
                  </a:lnTo>
                  <a:lnTo>
                    <a:pt x="53" y="14"/>
                  </a:lnTo>
                  <a:lnTo>
                    <a:pt x="52" y="18"/>
                  </a:lnTo>
                  <a:lnTo>
                    <a:pt x="50" y="22"/>
                  </a:lnTo>
                  <a:lnTo>
                    <a:pt x="52" y="25"/>
                  </a:lnTo>
                  <a:lnTo>
                    <a:pt x="53" y="29"/>
                  </a:lnTo>
                  <a:lnTo>
                    <a:pt x="53" y="29"/>
                  </a:lnTo>
                  <a:lnTo>
                    <a:pt x="55" y="34"/>
                  </a:lnTo>
                  <a:lnTo>
                    <a:pt x="56" y="36"/>
                  </a:lnTo>
                  <a:lnTo>
                    <a:pt x="55" y="38"/>
                  </a:lnTo>
                  <a:lnTo>
                    <a:pt x="55" y="38"/>
                  </a:lnTo>
                  <a:lnTo>
                    <a:pt x="52" y="45"/>
                  </a:lnTo>
                  <a:lnTo>
                    <a:pt x="48" y="53"/>
                  </a:lnTo>
                  <a:lnTo>
                    <a:pt x="48" y="53"/>
                  </a:lnTo>
                  <a:lnTo>
                    <a:pt x="47" y="59"/>
                  </a:lnTo>
                  <a:lnTo>
                    <a:pt x="45" y="66"/>
                  </a:lnTo>
                  <a:lnTo>
                    <a:pt x="43" y="81"/>
                  </a:lnTo>
                  <a:lnTo>
                    <a:pt x="43" y="81"/>
                  </a:lnTo>
                  <a:lnTo>
                    <a:pt x="40" y="109"/>
                  </a:lnTo>
                  <a:lnTo>
                    <a:pt x="40" y="137"/>
                  </a:lnTo>
                  <a:lnTo>
                    <a:pt x="40" y="137"/>
                  </a:lnTo>
                  <a:lnTo>
                    <a:pt x="42" y="148"/>
                  </a:lnTo>
                  <a:lnTo>
                    <a:pt x="40" y="154"/>
                  </a:lnTo>
                  <a:lnTo>
                    <a:pt x="39" y="158"/>
                  </a:lnTo>
                  <a:lnTo>
                    <a:pt x="39" y="158"/>
                  </a:lnTo>
                  <a:lnTo>
                    <a:pt x="29" y="168"/>
                  </a:lnTo>
                  <a:lnTo>
                    <a:pt x="22" y="178"/>
                  </a:lnTo>
                  <a:lnTo>
                    <a:pt x="22" y="178"/>
                  </a:lnTo>
                  <a:lnTo>
                    <a:pt x="15" y="189"/>
                  </a:lnTo>
                  <a:lnTo>
                    <a:pt x="10" y="200"/>
                  </a:lnTo>
                  <a:lnTo>
                    <a:pt x="6" y="211"/>
                  </a:lnTo>
                  <a:lnTo>
                    <a:pt x="4" y="222"/>
                  </a:lnTo>
                  <a:lnTo>
                    <a:pt x="3" y="233"/>
                  </a:lnTo>
                  <a:lnTo>
                    <a:pt x="1" y="245"/>
                  </a:lnTo>
                  <a:lnTo>
                    <a:pt x="1" y="270"/>
                  </a:lnTo>
                  <a:lnTo>
                    <a:pt x="1" y="270"/>
                  </a:lnTo>
                  <a:lnTo>
                    <a:pt x="0" y="378"/>
                  </a:lnTo>
                  <a:lnTo>
                    <a:pt x="1" y="471"/>
                  </a:lnTo>
                  <a:lnTo>
                    <a:pt x="1" y="471"/>
                  </a:lnTo>
                  <a:lnTo>
                    <a:pt x="1" y="484"/>
                  </a:lnTo>
                  <a:lnTo>
                    <a:pt x="3" y="495"/>
                  </a:lnTo>
                  <a:lnTo>
                    <a:pt x="4" y="501"/>
                  </a:lnTo>
                  <a:lnTo>
                    <a:pt x="6" y="506"/>
                  </a:lnTo>
                  <a:lnTo>
                    <a:pt x="10" y="512"/>
                  </a:lnTo>
                  <a:lnTo>
                    <a:pt x="14" y="517"/>
                  </a:lnTo>
                  <a:lnTo>
                    <a:pt x="14" y="517"/>
                  </a:lnTo>
                  <a:lnTo>
                    <a:pt x="21" y="523"/>
                  </a:lnTo>
                  <a:lnTo>
                    <a:pt x="32" y="528"/>
                  </a:lnTo>
                  <a:lnTo>
                    <a:pt x="44" y="532"/>
                  </a:lnTo>
                  <a:lnTo>
                    <a:pt x="59" y="536"/>
                  </a:lnTo>
                  <a:lnTo>
                    <a:pt x="74" y="537"/>
                  </a:lnTo>
                  <a:lnTo>
                    <a:pt x="90" y="538"/>
                  </a:lnTo>
                  <a:lnTo>
                    <a:pt x="104" y="537"/>
                  </a:lnTo>
                  <a:lnTo>
                    <a:pt x="118" y="534"/>
                  </a:lnTo>
                  <a:lnTo>
                    <a:pt x="118" y="534"/>
                  </a:lnTo>
                  <a:lnTo>
                    <a:pt x="131" y="532"/>
                  </a:lnTo>
                  <a:lnTo>
                    <a:pt x="146" y="527"/>
                  </a:lnTo>
                  <a:lnTo>
                    <a:pt x="153" y="523"/>
                  </a:lnTo>
                  <a:lnTo>
                    <a:pt x="158" y="518"/>
                  </a:lnTo>
                  <a:lnTo>
                    <a:pt x="163" y="514"/>
                  </a:lnTo>
                  <a:lnTo>
                    <a:pt x="167" y="507"/>
                  </a:lnTo>
                  <a:lnTo>
                    <a:pt x="167" y="507"/>
                  </a:lnTo>
                  <a:lnTo>
                    <a:pt x="168" y="495"/>
                  </a:lnTo>
                  <a:lnTo>
                    <a:pt x="168" y="478"/>
                  </a:lnTo>
                  <a:lnTo>
                    <a:pt x="168" y="447"/>
                  </a:lnTo>
                  <a:lnTo>
                    <a:pt x="168" y="447"/>
                  </a:lnTo>
                  <a:lnTo>
                    <a:pt x="168" y="386"/>
                  </a:lnTo>
                  <a:lnTo>
                    <a:pt x="168" y="355"/>
                  </a:lnTo>
                  <a:lnTo>
                    <a:pt x="169" y="325"/>
                  </a:lnTo>
                  <a:lnTo>
                    <a:pt x="169" y="325"/>
                  </a:lnTo>
                  <a:lnTo>
                    <a:pt x="172" y="292"/>
                  </a:lnTo>
                  <a:lnTo>
                    <a:pt x="173" y="257"/>
                  </a:lnTo>
                  <a:lnTo>
                    <a:pt x="173" y="257"/>
                  </a:lnTo>
                  <a:lnTo>
                    <a:pt x="173" y="241"/>
                  </a:lnTo>
                  <a:lnTo>
                    <a:pt x="172" y="227"/>
                  </a:lnTo>
                  <a:lnTo>
                    <a:pt x="169" y="211"/>
                  </a:lnTo>
                  <a:lnTo>
                    <a:pt x="163" y="196"/>
                  </a:lnTo>
                  <a:close/>
                </a:path>
              </a:pathLst>
            </a:custGeom>
            <a:solidFill>
              <a:srgbClr val="227F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 name="Freeform 43"/>
            <p:cNvSpPr>
              <a:spLocks/>
            </p:cNvSpPr>
            <p:nvPr/>
          </p:nvSpPr>
          <p:spPr bwMode="auto">
            <a:xfrm>
              <a:off x="5521704" y="4014894"/>
              <a:ext cx="274724" cy="854098"/>
            </a:xfrm>
            <a:custGeom>
              <a:avLst/>
              <a:gdLst>
                <a:gd name="T0" fmla="*/ 156 w 173"/>
                <a:gd name="T1" fmla="*/ 184 h 538"/>
                <a:gd name="T2" fmla="*/ 136 w 173"/>
                <a:gd name="T3" fmla="*/ 165 h 538"/>
                <a:gd name="T4" fmla="*/ 130 w 173"/>
                <a:gd name="T5" fmla="*/ 162 h 538"/>
                <a:gd name="T6" fmla="*/ 129 w 173"/>
                <a:gd name="T7" fmla="*/ 147 h 538"/>
                <a:gd name="T8" fmla="*/ 128 w 173"/>
                <a:gd name="T9" fmla="*/ 136 h 538"/>
                <a:gd name="T10" fmla="*/ 129 w 173"/>
                <a:gd name="T11" fmla="*/ 115 h 538"/>
                <a:gd name="T12" fmla="*/ 125 w 173"/>
                <a:gd name="T13" fmla="*/ 63 h 538"/>
                <a:gd name="T14" fmla="*/ 118 w 173"/>
                <a:gd name="T15" fmla="*/ 44 h 538"/>
                <a:gd name="T16" fmla="*/ 116 w 173"/>
                <a:gd name="T17" fmla="*/ 29 h 538"/>
                <a:gd name="T18" fmla="*/ 120 w 173"/>
                <a:gd name="T19" fmla="*/ 21 h 538"/>
                <a:gd name="T20" fmla="*/ 118 w 173"/>
                <a:gd name="T21" fmla="*/ 9 h 538"/>
                <a:gd name="T22" fmla="*/ 105 w 173"/>
                <a:gd name="T23" fmla="*/ 1 h 538"/>
                <a:gd name="T24" fmla="*/ 94 w 173"/>
                <a:gd name="T25" fmla="*/ 2 h 538"/>
                <a:gd name="T26" fmla="*/ 87 w 173"/>
                <a:gd name="T27" fmla="*/ 2 h 538"/>
                <a:gd name="T28" fmla="*/ 85 w 173"/>
                <a:gd name="T29" fmla="*/ 0 h 538"/>
                <a:gd name="T30" fmla="*/ 81 w 173"/>
                <a:gd name="T31" fmla="*/ 2 h 538"/>
                <a:gd name="T32" fmla="*/ 71 w 173"/>
                <a:gd name="T33" fmla="*/ 1 h 538"/>
                <a:gd name="T34" fmla="*/ 61 w 173"/>
                <a:gd name="T35" fmla="*/ 5 h 538"/>
                <a:gd name="T36" fmla="*/ 53 w 173"/>
                <a:gd name="T37" fmla="*/ 14 h 538"/>
                <a:gd name="T38" fmla="*/ 50 w 173"/>
                <a:gd name="T39" fmla="*/ 22 h 538"/>
                <a:gd name="T40" fmla="*/ 53 w 173"/>
                <a:gd name="T41" fmla="*/ 29 h 538"/>
                <a:gd name="T42" fmla="*/ 55 w 173"/>
                <a:gd name="T43" fmla="*/ 38 h 538"/>
                <a:gd name="T44" fmla="*/ 48 w 173"/>
                <a:gd name="T45" fmla="*/ 53 h 538"/>
                <a:gd name="T46" fmla="*/ 45 w 173"/>
                <a:gd name="T47" fmla="*/ 66 h 538"/>
                <a:gd name="T48" fmla="*/ 40 w 173"/>
                <a:gd name="T49" fmla="*/ 109 h 538"/>
                <a:gd name="T50" fmla="*/ 42 w 173"/>
                <a:gd name="T51" fmla="*/ 148 h 538"/>
                <a:gd name="T52" fmla="*/ 39 w 173"/>
                <a:gd name="T53" fmla="*/ 158 h 538"/>
                <a:gd name="T54" fmla="*/ 22 w 173"/>
                <a:gd name="T55" fmla="*/ 178 h 538"/>
                <a:gd name="T56" fmla="*/ 6 w 173"/>
                <a:gd name="T57" fmla="*/ 211 h 538"/>
                <a:gd name="T58" fmla="*/ 1 w 173"/>
                <a:gd name="T59" fmla="*/ 245 h 538"/>
                <a:gd name="T60" fmla="*/ 0 w 173"/>
                <a:gd name="T61" fmla="*/ 378 h 538"/>
                <a:gd name="T62" fmla="*/ 1 w 173"/>
                <a:gd name="T63" fmla="*/ 484 h 538"/>
                <a:gd name="T64" fmla="*/ 6 w 173"/>
                <a:gd name="T65" fmla="*/ 506 h 538"/>
                <a:gd name="T66" fmla="*/ 14 w 173"/>
                <a:gd name="T67" fmla="*/ 517 h 538"/>
                <a:gd name="T68" fmla="*/ 44 w 173"/>
                <a:gd name="T69" fmla="*/ 532 h 538"/>
                <a:gd name="T70" fmla="*/ 90 w 173"/>
                <a:gd name="T71" fmla="*/ 538 h 538"/>
                <a:gd name="T72" fmla="*/ 118 w 173"/>
                <a:gd name="T73" fmla="*/ 534 h 538"/>
                <a:gd name="T74" fmla="*/ 153 w 173"/>
                <a:gd name="T75" fmla="*/ 523 h 538"/>
                <a:gd name="T76" fmla="*/ 167 w 173"/>
                <a:gd name="T77" fmla="*/ 507 h 538"/>
                <a:gd name="T78" fmla="*/ 168 w 173"/>
                <a:gd name="T79" fmla="*/ 478 h 538"/>
                <a:gd name="T80" fmla="*/ 168 w 173"/>
                <a:gd name="T81" fmla="*/ 386 h 538"/>
                <a:gd name="T82" fmla="*/ 169 w 173"/>
                <a:gd name="T83" fmla="*/ 325 h 538"/>
                <a:gd name="T84" fmla="*/ 173 w 173"/>
                <a:gd name="T85" fmla="*/ 257 h 538"/>
                <a:gd name="T86" fmla="*/ 169 w 173"/>
                <a:gd name="T87" fmla="*/ 21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 h="538">
                  <a:moveTo>
                    <a:pt x="163" y="196"/>
                  </a:moveTo>
                  <a:lnTo>
                    <a:pt x="163" y="196"/>
                  </a:lnTo>
                  <a:lnTo>
                    <a:pt x="156" y="184"/>
                  </a:lnTo>
                  <a:lnTo>
                    <a:pt x="147" y="173"/>
                  </a:lnTo>
                  <a:lnTo>
                    <a:pt x="147" y="173"/>
                  </a:lnTo>
                  <a:lnTo>
                    <a:pt x="136" y="165"/>
                  </a:lnTo>
                  <a:lnTo>
                    <a:pt x="136" y="165"/>
                  </a:lnTo>
                  <a:lnTo>
                    <a:pt x="134" y="163"/>
                  </a:lnTo>
                  <a:lnTo>
                    <a:pt x="130" y="162"/>
                  </a:lnTo>
                  <a:lnTo>
                    <a:pt x="130" y="162"/>
                  </a:lnTo>
                  <a:lnTo>
                    <a:pt x="130" y="154"/>
                  </a:lnTo>
                  <a:lnTo>
                    <a:pt x="129" y="147"/>
                  </a:lnTo>
                  <a:lnTo>
                    <a:pt x="129" y="147"/>
                  </a:lnTo>
                  <a:lnTo>
                    <a:pt x="128" y="136"/>
                  </a:lnTo>
                  <a:lnTo>
                    <a:pt x="128" y="136"/>
                  </a:lnTo>
                  <a:lnTo>
                    <a:pt x="129" y="132"/>
                  </a:lnTo>
                  <a:lnTo>
                    <a:pt x="129" y="132"/>
                  </a:lnTo>
                  <a:lnTo>
                    <a:pt x="129" y="115"/>
                  </a:lnTo>
                  <a:lnTo>
                    <a:pt x="129" y="97"/>
                  </a:lnTo>
                  <a:lnTo>
                    <a:pt x="128" y="80"/>
                  </a:lnTo>
                  <a:lnTo>
                    <a:pt x="125" y="63"/>
                  </a:lnTo>
                  <a:lnTo>
                    <a:pt x="125" y="63"/>
                  </a:lnTo>
                  <a:lnTo>
                    <a:pt x="121" y="53"/>
                  </a:lnTo>
                  <a:lnTo>
                    <a:pt x="118" y="44"/>
                  </a:lnTo>
                  <a:lnTo>
                    <a:pt x="116" y="39"/>
                  </a:lnTo>
                  <a:lnTo>
                    <a:pt x="115" y="34"/>
                  </a:lnTo>
                  <a:lnTo>
                    <a:pt x="116" y="29"/>
                  </a:lnTo>
                  <a:lnTo>
                    <a:pt x="119" y="26"/>
                  </a:lnTo>
                  <a:lnTo>
                    <a:pt x="119" y="26"/>
                  </a:lnTo>
                  <a:lnTo>
                    <a:pt x="120" y="21"/>
                  </a:lnTo>
                  <a:lnTo>
                    <a:pt x="121" y="16"/>
                  </a:lnTo>
                  <a:lnTo>
                    <a:pt x="120" y="12"/>
                  </a:lnTo>
                  <a:lnTo>
                    <a:pt x="118" y="9"/>
                  </a:lnTo>
                  <a:lnTo>
                    <a:pt x="114" y="5"/>
                  </a:lnTo>
                  <a:lnTo>
                    <a:pt x="110" y="2"/>
                  </a:lnTo>
                  <a:lnTo>
                    <a:pt x="105" y="1"/>
                  </a:lnTo>
                  <a:lnTo>
                    <a:pt x="101" y="2"/>
                  </a:lnTo>
                  <a:lnTo>
                    <a:pt x="101" y="2"/>
                  </a:lnTo>
                  <a:lnTo>
                    <a:pt x="94" y="2"/>
                  </a:lnTo>
                  <a:lnTo>
                    <a:pt x="87" y="2"/>
                  </a:lnTo>
                  <a:lnTo>
                    <a:pt x="87" y="2"/>
                  </a:lnTo>
                  <a:lnTo>
                    <a:pt x="87" y="2"/>
                  </a:lnTo>
                  <a:lnTo>
                    <a:pt x="86" y="0"/>
                  </a:lnTo>
                  <a:lnTo>
                    <a:pt x="85" y="0"/>
                  </a:lnTo>
                  <a:lnTo>
                    <a:pt x="85" y="0"/>
                  </a:lnTo>
                  <a:lnTo>
                    <a:pt x="82" y="0"/>
                  </a:lnTo>
                  <a:lnTo>
                    <a:pt x="81" y="2"/>
                  </a:lnTo>
                  <a:lnTo>
                    <a:pt x="81" y="2"/>
                  </a:lnTo>
                  <a:lnTo>
                    <a:pt x="75" y="1"/>
                  </a:lnTo>
                  <a:lnTo>
                    <a:pt x="75" y="1"/>
                  </a:lnTo>
                  <a:lnTo>
                    <a:pt x="71" y="1"/>
                  </a:lnTo>
                  <a:lnTo>
                    <a:pt x="67" y="1"/>
                  </a:lnTo>
                  <a:lnTo>
                    <a:pt x="64" y="2"/>
                  </a:lnTo>
                  <a:lnTo>
                    <a:pt x="61" y="5"/>
                  </a:lnTo>
                  <a:lnTo>
                    <a:pt x="61" y="5"/>
                  </a:lnTo>
                  <a:lnTo>
                    <a:pt x="56" y="9"/>
                  </a:lnTo>
                  <a:lnTo>
                    <a:pt x="53" y="14"/>
                  </a:lnTo>
                  <a:lnTo>
                    <a:pt x="53" y="14"/>
                  </a:lnTo>
                  <a:lnTo>
                    <a:pt x="52" y="18"/>
                  </a:lnTo>
                  <a:lnTo>
                    <a:pt x="50" y="22"/>
                  </a:lnTo>
                  <a:lnTo>
                    <a:pt x="52" y="25"/>
                  </a:lnTo>
                  <a:lnTo>
                    <a:pt x="53" y="29"/>
                  </a:lnTo>
                  <a:lnTo>
                    <a:pt x="53" y="29"/>
                  </a:lnTo>
                  <a:lnTo>
                    <a:pt x="55" y="34"/>
                  </a:lnTo>
                  <a:lnTo>
                    <a:pt x="56" y="36"/>
                  </a:lnTo>
                  <a:lnTo>
                    <a:pt x="55" y="38"/>
                  </a:lnTo>
                  <a:lnTo>
                    <a:pt x="55" y="38"/>
                  </a:lnTo>
                  <a:lnTo>
                    <a:pt x="52" y="45"/>
                  </a:lnTo>
                  <a:lnTo>
                    <a:pt x="48" y="53"/>
                  </a:lnTo>
                  <a:lnTo>
                    <a:pt x="48" y="53"/>
                  </a:lnTo>
                  <a:lnTo>
                    <a:pt x="47" y="59"/>
                  </a:lnTo>
                  <a:lnTo>
                    <a:pt x="45" y="66"/>
                  </a:lnTo>
                  <a:lnTo>
                    <a:pt x="43" y="81"/>
                  </a:lnTo>
                  <a:lnTo>
                    <a:pt x="43" y="81"/>
                  </a:lnTo>
                  <a:lnTo>
                    <a:pt x="40" y="109"/>
                  </a:lnTo>
                  <a:lnTo>
                    <a:pt x="40" y="137"/>
                  </a:lnTo>
                  <a:lnTo>
                    <a:pt x="40" y="137"/>
                  </a:lnTo>
                  <a:lnTo>
                    <a:pt x="42" y="148"/>
                  </a:lnTo>
                  <a:lnTo>
                    <a:pt x="40" y="154"/>
                  </a:lnTo>
                  <a:lnTo>
                    <a:pt x="39" y="158"/>
                  </a:lnTo>
                  <a:lnTo>
                    <a:pt x="39" y="158"/>
                  </a:lnTo>
                  <a:lnTo>
                    <a:pt x="29" y="168"/>
                  </a:lnTo>
                  <a:lnTo>
                    <a:pt x="22" y="178"/>
                  </a:lnTo>
                  <a:lnTo>
                    <a:pt x="22" y="178"/>
                  </a:lnTo>
                  <a:lnTo>
                    <a:pt x="15" y="189"/>
                  </a:lnTo>
                  <a:lnTo>
                    <a:pt x="10" y="200"/>
                  </a:lnTo>
                  <a:lnTo>
                    <a:pt x="6" y="211"/>
                  </a:lnTo>
                  <a:lnTo>
                    <a:pt x="4" y="222"/>
                  </a:lnTo>
                  <a:lnTo>
                    <a:pt x="3" y="233"/>
                  </a:lnTo>
                  <a:lnTo>
                    <a:pt x="1" y="245"/>
                  </a:lnTo>
                  <a:lnTo>
                    <a:pt x="1" y="270"/>
                  </a:lnTo>
                  <a:lnTo>
                    <a:pt x="1" y="270"/>
                  </a:lnTo>
                  <a:lnTo>
                    <a:pt x="0" y="378"/>
                  </a:lnTo>
                  <a:lnTo>
                    <a:pt x="1" y="471"/>
                  </a:lnTo>
                  <a:lnTo>
                    <a:pt x="1" y="471"/>
                  </a:lnTo>
                  <a:lnTo>
                    <a:pt x="1" y="484"/>
                  </a:lnTo>
                  <a:lnTo>
                    <a:pt x="3" y="495"/>
                  </a:lnTo>
                  <a:lnTo>
                    <a:pt x="4" y="501"/>
                  </a:lnTo>
                  <a:lnTo>
                    <a:pt x="6" y="506"/>
                  </a:lnTo>
                  <a:lnTo>
                    <a:pt x="10" y="512"/>
                  </a:lnTo>
                  <a:lnTo>
                    <a:pt x="14" y="517"/>
                  </a:lnTo>
                  <a:lnTo>
                    <a:pt x="14" y="517"/>
                  </a:lnTo>
                  <a:lnTo>
                    <a:pt x="21" y="523"/>
                  </a:lnTo>
                  <a:lnTo>
                    <a:pt x="32" y="528"/>
                  </a:lnTo>
                  <a:lnTo>
                    <a:pt x="44" y="532"/>
                  </a:lnTo>
                  <a:lnTo>
                    <a:pt x="59" y="536"/>
                  </a:lnTo>
                  <a:lnTo>
                    <a:pt x="74" y="537"/>
                  </a:lnTo>
                  <a:lnTo>
                    <a:pt x="90" y="538"/>
                  </a:lnTo>
                  <a:lnTo>
                    <a:pt x="104" y="537"/>
                  </a:lnTo>
                  <a:lnTo>
                    <a:pt x="118" y="534"/>
                  </a:lnTo>
                  <a:lnTo>
                    <a:pt x="118" y="534"/>
                  </a:lnTo>
                  <a:lnTo>
                    <a:pt x="131" y="532"/>
                  </a:lnTo>
                  <a:lnTo>
                    <a:pt x="146" y="527"/>
                  </a:lnTo>
                  <a:lnTo>
                    <a:pt x="153" y="523"/>
                  </a:lnTo>
                  <a:lnTo>
                    <a:pt x="158" y="518"/>
                  </a:lnTo>
                  <a:lnTo>
                    <a:pt x="163" y="514"/>
                  </a:lnTo>
                  <a:lnTo>
                    <a:pt x="167" y="507"/>
                  </a:lnTo>
                  <a:lnTo>
                    <a:pt x="167" y="507"/>
                  </a:lnTo>
                  <a:lnTo>
                    <a:pt x="168" y="495"/>
                  </a:lnTo>
                  <a:lnTo>
                    <a:pt x="168" y="478"/>
                  </a:lnTo>
                  <a:lnTo>
                    <a:pt x="168" y="447"/>
                  </a:lnTo>
                  <a:lnTo>
                    <a:pt x="168" y="447"/>
                  </a:lnTo>
                  <a:lnTo>
                    <a:pt x="168" y="386"/>
                  </a:lnTo>
                  <a:lnTo>
                    <a:pt x="168" y="355"/>
                  </a:lnTo>
                  <a:lnTo>
                    <a:pt x="169" y="325"/>
                  </a:lnTo>
                  <a:lnTo>
                    <a:pt x="169" y="325"/>
                  </a:lnTo>
                  <a:lnTo>
                    <a:pt x="172" y="292"/>
                  </a:lnTo>
                  <a:lnTo>
                    <a:pt x="173" y="257"/>
                  </a:lnTo>
                  <a:lnTo>
                    <a:pt x="173" y="257"/>
                  </a:lnTo>
                  <a:lnTo>
                    <a:pt x="173" y="241"/>
                  </a:lnTo>
                  <a:lnTo>
                    <a:pt x="172" y="227"/>
                  </a:lnTo>
                  <a:lnTo>
                    <a:pt x="169" y="211"/>
                  </a:lnTo>
                  <a:lnTo>
                    <a:pt x="16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 name="Freeform 44"/>
            <p:cNvSpPr>
              <a:spLocks/>
            </p:cNvSpPr>
            <p:nvPr/>
          </p:nvSpPr>
          <p:spPr bwMode="auto">
            <a:xfrm>
              <a:off x="5621748" y="4024419"/>
              <a:ext cx="66696" cy="23813"/>
            </a:xfrm>
            <a:custGeom>
              <a:avLst/>
              <a:gdLst>
                <a:gd name="T0" fmla="*/ 35 w 42"/>
                <a:gd name="T1" fmla="*/ 0 h 15"/>
                <a:gd name="T2" fmla="*/ 35 w 42"/>
                <a:gd name="T3" fmla="*/ 0 h 15"/>
                <a:gd name="T4" fmla="*/ 22 w 42"/>
                <a:gd name="T5" fmla="*/ 0 h 15"/>
                <a:gd name="T6" fmla="*/ 8 w 42"/>
                <a:gd name="T7" fmla="*/ 1 h 15"/>
                <a:gd name="T8" fmla="*/ 8 w 42"/>
                <a:gd name="T9" fmla="*/ 1 h 15"/>
                <a:gd name="T10" fmla="*/ 6 w 42"/>
                <a:gd name="T11" fmla="*/ 1 h 15"/>
                <a:gd name="T12" fmla="*/ 2 w 42"/>
                <a:gd name="T13" fmla="*/ 4 h 15"/>
                <a:gd name="T14" fmla="*/ 0 w 42"/>
                <a:gd name="T15" fmla="*/ 8 h 15"/>
                <a:gd name="T16" fmla="*/ 0 w 42"/>
                <a:gd name="T17" fmla="*/ 9 h 15"/>
                <a:gd name="T18" fmla="*/ 0 w 42"/>
                <a:gd name="T19" fmla="*/ 10 h 15"/>
                <a:gd name="T20" fmla="*/ 0 w 42"/>
                <a:gd name="T21" fmla="*/ 10 h 15"/>
                <a:gd name="T22" fmla="*/ 3 w 42"/>
                <a:gd name="T23" fmla="*/ 14 h 15"/>
                <a:gd name="T24" fmla="*/ 6 w 42"/>
                <a:gd name="T25" fmla="*/ 15 h 15"/>
                <a:gd name="T26" fmla="*/ 14 w 42"/>
                <a:gd name="T27" fmla="*/ 15 h 15"/>
                <a:gd name="T28" fmla="*/ 14 w 42"/>
                <a:gd name="T29" fmla="*/ 15 h 15"/>
                <a:gd name="T30" fmla="*/ 35 w 42"/>
                <a:gd name="T31" fmla="*/ 15 h 15"/>
                <a:gd name="T32" fmla="*/ 35 w 42"/>
                <a:gd name="T33" fmla="*/ 15 h 15"/>
                <a:gd name="T34" fmla="*/ 39 w 42"/>
                <a:gd name="T35" fmla="*/ 15 h 15"/>
                <a:gd name="T36" fmla="*/ 41 w 42"/>
                <a:gd name="T37" fmla="*/ 14 h 15"/>
                <a:gd name="T38" fmla="*/ 42 w 42"/>
                <a:gd name="T39" fmla="*/ 11 h 15"/>
                <a:gd name="T40" fmla="*/ 42 w 42"/>
                <a:gd name="T41" fmla="*/ 8 h 15"/>
                <a:gd name="T42" fmla="*/ 42 w 42"/>
                <a:gd name="T43" fmla="*/ 5 h 15"/>
                <a:gd name="T44" fmla="*/ 41 w 42"/>
                <a:gd name="T45" fmla="*/ 3 h 15"/>
                <a:gd name="T46" fmla="*/ 39 w 42"/>
                <a:gd name="T47" fmla="*/ 0 h 15"/>
                <a:gd name="T48" fmla="*/ 35 w 42"/>
                <a:gd name="T49" fmla="*/ 0 h 15"/>
                <a:gd name="T50" fmla="*/ 35 w 42"/>
                <a:gd name="T5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15">
                  <a:moveTo>
                    <a:pt x="35" y="0"/>
                  </a:moveTo>
                  <a:lnTo>
                    <a:pt x="35" y="0"/>
                  </a:lnTo>
                  <a:lnTo>
                    <a:pt x="22" y="0"/>
                  </a:lnTo>
                  <a:lnTo>
                    <a:pt x="8" y="1"/>
                  </a:lnTo>
                  <a:lnTo>
                    <a:pt x="8" y="1"/>
                  </a:lnTo>
                  <a:lnTo>
                    <a:pt x="6" y="1"/>
                  </a:lnTo>
                  <a:lnTo>
                    <a:pt x="2" y="4"/>
                  </a:lnTo>
                  <a:lnTo>
                    <a:pt x="0" y="8"/>
                  </a:lnTo>
                  <a:lnTo>
                    <a:pt x="0" y="9"/>
                  </a:lnTo>
                  <a:lnTo>
                    <a:pt x="0" y="10"/>
                  </a:lnTo>
                  <a:lnTo>
                    <a:pt x="0" y="10"/>
                  </a:lnTo>
                  <a:lnTo>
                    <a:pt x="3" y="14"/>
                  </a:lnTo>
                  <a:lnTo>
                    <a:pt x="6" y="15"/>
                  </a:lnTo>
                  <a:lnTo>
                    <a:pt x="14" y="15"/>
                  </a:lnTo>
                  <a:lnTo>
                    <a:pt x="14" y="15"/>
                  </a:lnTo>
                  <a:lnTo>
                    <a:pt x="35" y="15"/>
                  </a:lnTo>
                  <a:lnTo>
                    <a:pt x="35" y="15"/>
                  </a:lnTo>
                  <a:lnTo>
                    <a:pt x="39" y="15"/>
                  </a:lnTo>
                  <a:lnTo>
                    <a:pt x="41" y="14"/>
                  </a:lnTo>
                  <a:lnTo>
                    <a:pt x="42" y="11"/>
                  </a:lnTo>
                  <a:lnTo>
                    <a:pt x="42" y="8"/>
                  </a:lnTo>
                  <a:lnTo>
                    <a:pt x="42" y="5"/>
                  </a:lnTo>
                  <a:lnTo>
                    <a:pt x="41" y="3"/>
                  </a:lnTo>
                  <a:lnTo>
                    <a:pt x="39" y="0"/>
                  </a:lnTo>
                  <a:lnTo>
                    <a:pt x="35" y="0"/>
                  </a:lnTo>
                  <a:lnTo>
                    <a:pt x="35" y="0"/>
                  </a:lnTo>
                  <a:close/>
                </a:path>
              </a:pathLst>
            </a:custGeom>
            <a:solidFill>
              <a:srgbClr val="66B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45" name="Freeform 45"/>
            <p:cNvSpPr>
              <a:spLocks/>
            </p:cNvSpPr>
            <p:nvPr/>
          </p:nvSpPr>
          <p:spPr bwMode="auto">
            <a:xfrm>
              <a:off x="5539172" y="4059345"/>
              <a:ext cx="241376" cy="771545"/>
            </a:xfrm>
            <a:custGeom>
              <a:avLst/>
              <a:gdLst>
                <a:gd name="T0" fmla="*/ 151 w 152"/>
                <a:gd name="T1" fmla="*/ 378 h 486"/>
                <a:gd name="T2" fmla="*/ 146 w 152"/>
                <a:gd name="T3" fmla="*/ 270 h 486"/>
                <a:gd name="T4" fmla="*/ 146 w 152"/>
                <a:gd name="T5" fmla="*/ 233 h 486"/>
                <a:gd name="T6" fmla="*/ 145 w 152"/>
                <a:gd name="T7" fmla="*/ 189 h 486"/>
                <a:gd name="T8" fmla="*/ 141 w 152"/>
                <a:gd name="T9" fmla="*/ 174 h 486"/>
                <a:gd name="T10" fmla="*/ 132 w 152"/>
                <a:gd name="T11" fmla="*/ 156 h 486"/>
                <a:gd name="T12" fmla="*/ 129 w 152"/>
                <a:gd name="T13" fmla="*/ 150 h 486"/>
                <a:gd name="T14" fmla="*/ 117 w 152"/>
                <a:gd name="T15" fmla="*/ 140 h 486"/>
                <a:gd name="T16" fmla="*/ 107 w 152"/>
                <a:gd name="T17" fmla="*/ 130 h 486"/>
                <a:gd name="T18" fmla="*/ 104 w 152"/>
                <a:gd name="T19" fmla="*/ 123 h 486"/>
                <a:gd name="T20" fmla="*/ 103 w 152"/>
                <a:gd name="T21" fmla="*/ 101 h 486"/>
                <a:gd name="T22" fmla="*/ 101 w 152"/>
                <a:gd name="T23" fmla="*/ 62 h 486"/>
                <a:gd name="T24" fmla="*/ 98 w 152"/>
                <a:gd name="T25" fmla="*/ 41 h 486"/>
                <a:gd name="T26" fmla="*/ 96 w 152"/>
                <a:gd name="T27" fmla="*/ 21 h 486"/>
                <a:gd name="T28" fmla="*/ 90 w 152"/>
                <a:gd name="T29" fmla="*/ 9 h 486"/>
                <a:gd name="T30" fmla="*/ 82 w 152"/>
                <a:gd name="T31" fmla="*/ 1 h 486"/>
                <a:gd name="T32" fmla="*/ 74 w 152"/>
                <a:gd name="T33" fmla="*/ 0 h 486"/>
                <a:gd name="T34" fmla="*/ 69 w 152"/>
                <a:gd name="T35" fmla="*/ 1 h 486"/>
                <a:gd name="T36" fmla="*/ 66 w 152"/>
                <a:gd name="T37" fmla="*/ 3 h 486"/>
                <a:gd name="T38" fmla="*/ 59 w 152"/>
                <a:gd name="T39" fmla="*/ 1 h 486"/>
                <a:gd name="T40" fmla="*/ 53 w 152"/>
                <a:gd name="T41" fmla="*/ 8 h 486"/>
                <a:gd name="T42" fmla="*/ 47 w 152"/>
                <a:gd name="T43" fmla="*/ 31 h 486"/>
                <a:gd name="T44" fmla="*/ 42 w 152"/>
                <a:gd name="T45" fmla="*/ 80 h 486"/>
                <a:gd name="T46" fmla="*/ 42 w 152"/>
                <a:gd name="T47" fmla="*/ 104 h 486"/>
                <a:gd name="T48" fmla="*/ 43 w 152"/>
                <a:gd name="T49" fmla="*/ 120 h 486"/>
                <a:gd name="T50" fmla="*/ 43 w 152"/>
                <a:gd name="T51" fmla="*/ 126 h 486"/>
                <a:gd name="T52" fmla="*/ 38 w 152"/>
                <a:gd name="T53" fmla="*/ 134 h 486"/>
                <a:gd name="T54" fmla="*/ 32 w 152"/>
                <a:gd name="T55" fmla="*/ 141 h 486"/>
                <a:gd name="T56" fmla="*/ 20 w 152"/>
                <a:gd name="T57" fmla="*/ 160 h 486"/>
                <a:gd name="T58" fmla="*/ 10 w 152"/>
                <a:gd name="T59" fmla="*/ 179 h 486"/>
                <a:gd name="T60" fmla="*/ 6 w 152"/>
                <a:gd name="T61" fmla="*/ 191 h 486"/>
                <a:gd name="T62" fmla="*/ 1 w 152"/>
                <a:gd name="T63" fmla="*/ 216 h 486"/>
                <a:gd name="T64" fmla="*/ 0 w 152"/>
                <a:gd name="T65" fmla="*/ 253 h 486"/>
                <a:gd name="T66" fmla="*/ 0 w 152"/>
                <a:gd name="T67" fmla="*/ 278 h 486"/>
                <a:gd name="T68" fmla="*/ 1 w 152"/>
                <a:gd name="T69" fmla="*/ 383 h 486"/>
                <a:gd name="T70" fmla="*/ 1 w 152"/>
                <a:gd name="T71" fmla="*/ 422 h 486"/>
                <a:gd name="T72" fmla="*/ 3 w 152"/>
                <a:gd name="T73" fmla="*/ 435 h 486"/>
                <a:gd name="T74" fmla="*/ 5 w 152"/>
                <a:gd name="T75" fmla="*/ 449 h 486"/>
                <a:gd name="T76" fmla="*/ 3 w 152"/>
                <a:gd name="T77" fmla="*/ 461 h 486"/>
                <a:gd name="T78" fmla="*/ 7 w 152"/>
                <a:gd name="T79" fmla="*/ 472 h 486"/>
                <a:gd name="T80" fmla="*/ 11 w 152"/>
                <a:gd name="T81" fmla="*/ 475 h 486"/>
                <a:gd name="T82" fmla="*/ 22 w 152"/>
                <a:gd name="T83" fmla="*/ 479 h 486"/>
                <a:gd name="T84" fmla="*/ 38 w 152"/>
                <a:gd name="T85" fmla="*/ 482 h 486"/>
                <a:gd name="T86" fmla="*/ 71 w 152"/>
                <a:gd name="T87" fmla="*/ 486 h 486"/>
                <a:gd name="T88" fmla="*/ 104 w 152"/>
                <a:gd name="T89" fmla="*/ 484 h 486"/>
                <a:gd name="T90" fmla="*/ 121 w 152"/>
                <a:gd name="T91" fmla="*/ 482 h 486"/>
                <a:gd name="T92" fmla="*/ 137 w 152"/>
                <a:gd name="T93" fmla="*/ 476 h 486"/>
                <a:gd name="T94" fmla="*/ 145 w 152"/>
                <a:gd name="T95" fmla="*/ 471 h 486"/>
                <a:gd name="T96" fmla="*/ 151 w 152"/>
                <a:gd name="T97" fmla="*/ 459 h 486"/>
                <a:gd name="T98" fmla="*/ 151 w 152"/>
                <a:gd name="T99" fmla="*/ 450 h 486"/>
                <a:gd name="T100" fmla="*/ 151 w 152"/>
                <a:gd name="T101" fmla="*/ 37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2" h="486">
                  <a:moveTo>
                    <a:pt x="151" y="378"/>
                  </a:moveTo>
                  <a:lnTo>
                    <a:pt x="151" y="378"/>
                  </a:lnTo>
                  <a:lnTo>
                    <a:pt x="148" y="305"/>
                  </a:lnTo>
                  <a:lnTo>
                    <a:pt x="146" y="270"/>
                  </a:lnTo>
                  <a:lnTo>
                    <a:pt x="146" y="233"/>
                  </a:lnTo>
                  <a:lnTo>
                    <a:pt x="146" y="233"/>
                  </a:lnTo>
                  <a:lnTo>
                    <a:pt x="146" y="204"/>
                  </a:lnTo>
                  <a:lnTo>
                    <a:pt x="145" y="189"/>
                  </a:lnTo>
                  <a:lnTo>
                    <a:pt x="141" y="174"/>
                  </a:lnTo>
                  <a:lnTo>
                    <a:pt x="141" y="174"/>
                  </a:lnTo>
                  <a:lnTo>
                    <a:pt x="136" y="162"/>
                  </a:lnTo>
                  <a:lnTo>
                    <a:pt x="132" y="156"/>
                  </a:lnTo>
                  <a:lnTo>
                    <a:pt x="129" y="150"/>
                  </a:lnTo>
                  <a:lnTo>
                    <a:pt x="129" y="150"/>
                  </a:lnTo>
                  <a:lnTo>
                    <a:pt x="123" y="145"/>
                  </a:lnTo>
                  <a:lnTo>
                    <a:pt x="117" y="140"/>
                  </a:lnTo>
                  <a:lnTo>
                    <a:pt x="112" y="136"/>
                  </a:lnTo>
                  <a:lnTo>
                    <a:pt x="107" y="130"/>
                  </a:lnTo>
                  <a:lnTo>
                    <a:pt x="107" y="130"/>
                  </a:lnTo>
                  <a:lnTo>
                    <a:pt x="104" y="123"/>
                  </a:lnTo>
                  <a:lnTo>
                    <a:pt x="104" y="115"/>
                  </a:lnTo>
                  <a:lnTo>
                    <a:pt x="103" y="101"/>
                  </a:lnTo>
                  <a:lnTo>
                    <a:pt x="103" y="101"/>
                  </a:lnTo>
                  <a:lnTo>
                    <a:pt x="101" y="62"/>
                  </a:lnTo>
                  <a:lnTo>
                    <a:pt x="101" y="62"/>
                  </a:lnTo>
                  <a:lnTo>
                    <a:pt x="98" y="41"/>
                  </a:lnTo>
                  <a:lnTo>
                    <a:pt x="96" y="21"/>
                  </a:lnTo>
                  <a:lnTo>
                    <a:pt x="96" y="21"/>
                  </a:lnTo>
                  <a:lnTo>
                    <a:pt x="92" y="12"/>
                  </a:lnTo>
                  <a:lnTo>
                    <a:pt x="90" y="9"/>
                  </a:lnTo>
                  <a:lnTo>
                    <a:pt x="86" y="5"/>
                  </a:lnTo>
                  <a:lnTo>
                    <a:pt x="82" y="1"/>
                  </a:lnTo>
                  <a:lnTo>
                    <a:pt x="79" y="0"/>
                  </a:lnTo>
                  <a:lnTo>
                    <a:pt x="74" y="0"/>
                  </a:lnTo>
                  <a:lnTo>
                    <a:pt x="69" y="1"/>
                  </a:lnTo>
                  <a:lnTo>
                    <a:pt x="69" y="1"/>
                  </a:lnTo>
                  <a:lnTo>
                    <a:pt x="66" y="3"/>
                  </a:lnTo>
                  <a:lnTo>
                    <a:pt x="66" y="3"/>
                  </a:lnTo>
                  <a:lnTo>
                    <a:pt x="63" y="1"/>
                  </a:lnTo>
                  <a:lnTo>
                    <a:pt x="59" y="1"/>
                  </a:lnTo>
                  <a:lnTo>
                    <a:pt x="55" y="4"/>
                  </a:lnTo>
                  <a:lnTo>
                    <a:pt x="53" y="8"/>
                  </a:lnTo>
                  <a:lnTo>
                    <a:pt x="53" y="8"/>
                  </a:lnTo>
                  <a:lnTo>
                    <a:pt x="47" y="31"/>
                  </a:lnTo>
                  <a:lnTo>
                    <a:pt x="43" y="55"/>
                  </a:lnTo>
                  <a:lnTo>
                    <a:pt x="42" y="80"/>
                  </a:lnTo>
                  <a:lnTo>
                    <a:pt x="42" y="104"/>
                  </a:lnTo>
                  <a:lnTo>
                    <a:pt x="42" y="104"/>
                  </a:lnTo>
                  <a:lnTo>
                    <a:pt x="43" y="115"/>
                  </a:lnTo>
                  <a:lnTo>
                    <a:pt x="43" y="120"/>
                  </a:lnTo>
                  <a:lnTo>
                    <a:pt x="43" y="126"/>
                  </a:lnTo>
                  <a:lnTo>
                    <a:pt x="43" y="126"/>
                  </a:lnTo>
                  <a:lnTo>
                    <a:pt x="42" y="130"/>
                  </a:lnTo>
                  <a:lnTo>
                    <a:pt x="38" y="134"/>
                  </a:lnTo>
                  <a:lnTo>
                    <a:pt x="32" y="141"/>
                  </a:lnTo>
                  <a:lnTo>
                    <a:pt x="32" y="141"/>
                  </a:lnTo>
                  <a:lnTo>
                    <a:pt x="26" y="150"/>
                  </a:lnTo>
                  <a:lnTo>
                    <a:pt x="20" y="160"/>
                  </a:lnTo>
                  <a:lnTo>
                    <a:pt x="15" y="169"/>
                  </a:lnTo>
                  <a:lnTo>
                    <a:pt x="10" y="179"/>
                  </a:lnTo>
                  <a:lnTo>
                    <a:pt x="10" y="179"/>
                  </a:lnTo>
                  <a:lnTo>
                    <a:pt x="6" y="191"/>
                  </a:lnTo>
                  <a:lnTo>
                    <a:pt x="4" y="204"/>
                  </a:lnTo>
                  <a:lnTo>
                    <a:pt x="1" y="216"/>
                  </a:lnTo>
                  <a:lnTo>
                    <a:pt x="0" y="228"/>
                  </a:lnTo>
                  <a:lnTo>
                    <a:pt x="0" y="253"/>
                  </a:lnTo>
                  <a:lnTo>
                    <a:pt x="0" y="278"/>
                  </a:lnTo>
                  <a:lnTo>
                    <a:pt x="0" y="278"/>
                  </a:lnTo>
                  <a:lnTo>
                    <a:pt x="1" y="383"/>
                  </a:lnTo>
                  <a:lnTo>
                    <a:pt x="1" y="383"/>
                  </a:lnTo>
                  <a:lnTo>
                    <a:pt x="1" y="408"/>
                  </a:lnTo>
                  <a:lnTo>
                    <a:pt x="1" y="422"/>
                  </a:lnTo>
                  <a:lnTo>
                    <a:pt x="3" y="435"/>
                  </a:lnTo>
                  <a:lnTo>
                    <a:pt x="3" y="435"/>
                  </a:lnTo>
                  <a:lnTo>
                    <a:pt x="5" y="449"/>
                  </a:lnTo>
                  <a:lnTo>
                    <a:pt x="5" y="449"/>
                  </a:lnTo>
                  <a:lnTo>
                    <a:pt x="3" y="455"/>
                  </a:lnTo>
                  <a:lnTo>
                    <a:pt x="3" y="461"/>
                  </a:lnTo>
                  <a:lnTo>
                    <a:pt x="4" y="467"/>
                  </a:lnTo>
                  <a:lnTo>
                    <a:pt x="7" y="472"/>
                  </a:lnTo>
                  <a:lnTo>
                    <a:pt x="7" y="472"/>
                  </a:lnTo>
                  <a:lnTo>
                    <a:pt x="11" y="475"/>
                  </a:lnTo>
                  <a:lnTo>
                    <a:pt x="15" y="477"/>
                  </a:lnTo>
                  <a:lnTo>
                    <a:pt x="22" y="479"/>
                  </a:lnTo>
                  <a:lnTo>
                    <a:pt x="38" y="482"/>
                  </a:lnTo>
                  <a:lnTo>
                    <a:pt x="38" y="482"/>
                  </a:lnTo>
                  <a:lnTo>
                    <a:pt x="54" y="483"/>
                  </a:lnTo>
                  <a:lnTo>
                    <a:pt x="71" y="486"/>
                  </a:lnTo>
                  <a:lnTo>
                    <a:pt x="87" y="486"/>
                  </a:lnTo>
                  <a:lnTo>
                    <a:pt x="104" y="484"/>
                  </a:lnTo>
                  <a:lnTo>
                    <a:pt x="104" y="484"/>
                  </a:lnTo>
                  <a:lnTo>
                    <a:pt x="121" y="482"/>
                  </a:lnTo>
                  <a:lnTo>
                    <a:pt x="130" y="479"/>
                  </a:lnTo>
                  <a:lnTo>
                    <a:pt x="137" y="476"/>
                  </a:lnTo>
                  <a:lnTo>
                    <a:pt x="137" y="476"/>
                  </a:lnTo>
                  <a:lnTo>
                    <a:pt x="145" y="471"/>
                  </a:lnTo>
                  <a:lnTo>
                    <a:pt x="148" y="466"/>
                  </a:lnTo>
                  <a:lnTo>
                    <a:pt x="151" y="459"/>
                  </a:lnTo>
                  <a:lnTo>
                    <a:pt x="151" y="450"/>
                  </a:lnTo>
                  <a:lnTo>
                    <a:pt x="151" y="450"/>
                  </a:lnTo>
                  <a:lnTo>
                    <a:pt x="152" y="415"/>
                  </a:lnTo>
                  <a:lnTo>
                    <a:pt x="151" y="378"/>
                  </a:lnTo>
                  <a:close/>
                </a:path>
              </a:pathLst>
            </a:custGeom>
            <a:solidFill>
              <a:srgbClr val="66B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 name="Freeform 46"/>
            <p:cNvSpPr>
              <a:spLocks/>
            </p:cNvSpPr>
            <p:nvPr/>
          </p:nvSpPr>
          <p:spPr bwMode="auto">
            <a:xfrm>
              <a:off x="5539172" y="4059345"/>
              <a:ext cx="241376" cy="771545"/>
            </a:xfrm>
            <a:custGeom>
              <a:avLst/>
              <a:gdLst>
                <a:gd name="T0" fmla="*/ 151 w 152"/>
                <a:gd name="T1" fmla="*/ 378 h 486"/>
                <a:gd name="T2" fmla="*/ 146 w 152"/>
                <a:gd name="T3" fmla="*/ 270 h 486"/>
                <a:gd name="T4" fmla="*/ 146 w 152"/>
                <a:gd name="T5" fmla="*/ 233 h 486"/>
                <a:gd name="T6" fmla="*/ 145 w 152"/>
                <a:gd name="T7" fmla="*/ 189 h 486"/>
                <a:gd name="T8" fmla="*/ 141 w 152"/>
                <a:gd name="T9" fmla="*/ 174 h 486"/>
                <a:gd name="T10" fmla="*/ 132 w 152"/>
                <a:gd name="T11" fmla="*/ 156 h 486"/>
                <a:gd name="T12" fmla="*/ 129 w 152"/>
                <a:gd name="T13" fmla="*/ 150 h 486"/>
                <a:gd name="T14" fmla="*/ 117 w 152"/>
                <a:gd name="T15" fmla="*/ 140 h 486"/>
                <a:gd name="T16" fmla="*/ 107 w 152"/>
                <a:gd name="T17" fmla="*/ 130 h 486"/>
                <a:gd name="T18" fmla="*/ 104 w 152"/>
                <a:gd name="T19" fmla="*/ 123 h 486"/>
                <a:gd name="T20" fmla="*/ 103 w 152"/>
                <a:gd name="T21" fmla="*/ 101 h 486"/>
                <a:gd name="T22" fmla="*/ 101 w 152"/>
                <a:gd name="T23" fmla="*/ 62 h 486"/>
                <a:gd name="T24" fmla="*/ 98 w 152"/>
                <a:gd name="T25" fmla="*/ 41 h 486"/>
                <a:gd name="T26" fmla="*/ 96 w 152"/>
                <a:gd name="T27" fmla="*/ 21 h 486"/>
                <a:gd name="T28" fmla="*/ 90 w 152"/>
                <a:gd name="T29" fmla="*/ 9 h 486"/>
                <a:gd name="T30" fmla="*/ 82 w 152"/>
                <a:gd name="T31" fmla="*/ 1 h 486"/>
                <a:gd name="T32" fmla="*/ 74 w 152"/>
                <a:gd name="T33" fmla="*/ 0 h 486"/>
                <a:gd name="T34" fmla="*/ 69 w 152"/>
                <a:gd name="T35" fmla="*/ 1 h 486"/>
                <a:gd name="T36" fmla="*/ 66 w 152"/>
                <a:gd name="T37" fmla="*/ 3 h 486"/>
                <a:gd name="T38" fmla="*/ 59 w 152"/>
                <a:gd name="T39" fmla="*/ 1 h 486"/>
                <a:gd name="T40" fmla="*/ 53 w 152"/>
                <a:gd name="T41" fmla="*/ 8 h 486"/>
                <a:gd name="T42" fmla="*/ 47 w 152"/>
                <a:gd name="T43" fmla="*/ 31 h 486"/>
                <a:gd name="T44" fmla="*/ 42 w 152"/>
                <a:gd name="T45" fmla="*/ 80 h 486"/>
                <a:gd name="T46" fmla="*/ 42 w 152"/>
                <a:gd name="T47" fmla="*/ 104 h 486"/>
                <a:gd name="T48" fmla="*/ 43 w 152"/>
                <a:gd name="T49" fmla="*/ 120 h 486"/>
                <a:gd name="T50" fmla="*/ 43 w 152"/>
                <a:gd name="T51" fmla="*/ 126 h 486"/>
                <a:gd name="T52" fmla="*/ 38 w 152"/>
                <a:gd name="T53" fmla="*/ 134 h 486"/>
                <a:gd name="T54" fmla="*/ 32 w 152"/>
                <a:gd name="T55" fmla="*/ 141 h 486"/>
                <a:gd name="T56" fmla="*/ 20 w 152"/>
                <a:gd name="T57" fmla="*/ 160 h 486"/>
                <a:gd name="T58" fmla="*/ 10 w 152"/>
                <a:gd name="T59" fmla="*/ 179 h 486"/>
                <a:gd name="T60" fmla="*/ 6 w 152"/>
                <a:gd name="T61" fmla="*/ 191 h 486"/>
                <a:gd name="T62" fmla="*/ 1 w 152"/>
                <a:gd name="T63" fmla="*/ 216 h 486"/>
                <a:gd name="T64" fmla="*/ 0 w 152"/>
                <a:gd name="T65" fmla="*/ 253 h 486"/>
                <a:gd name="T66" fmla="*/ 0 w 152"/>
                <a:gd name="T67" fmla="*/ 278 h 486"/>
                <a:gd name="T68" fmla="*/ 1 w 152"/>
                <a:gd name="T69" fmla="*/ 383 h 486"/>
                <a:gd name="T70" fmla="*/ 1 w 152"/>
                <a:gd name="T71" fmla="*/ 422 h 486"/>
                <a:gd name="T72" fmla="*/ 3 w 152"/>
                <a:gd name="T73" fmla="*/ 435 h 486"/>
                <a:gd name="T74" fmla="*/ 5 w 152"/>
                <a:gd name="T75" fmla="*/ 449 h 486"/>
                <a:gd name="T76" fmla="*/ 3 w 152"/>
                <a:gd name="T77" fmla="*/ 461 h 486"/>
                <a:gd name="T78" fmla="*/ 7 w 152"/>
                <a:gd name="T79" fmla="*/ 472 h 486"/>
                <a:gd name="T80" fmla="*/ 11 w 152"/>
                <a:gd name="T81" fmla="*/ 475 h 486"/>
                <a:gd name="T82" fmla="*/ 22 w 152"/>
                <a:gd name="T83" fmla="*/ 479 h 486"/>
                <a:gd name="T84" fmla="*/ 38 w 152"/>
                <a:gd name="T85" fmla="*/ 482 h 486"/>
                <a:gd name="T86" fmla="*/ 71 w 152"/>
                <a:gd name="T87" fmla="*/ 486 h 486"/>
                <a:gd name="T88" fmla="*/ 104 w 152"/>
                <a:gd name="T89" fmla="*/ 484 h 486"/>
                <a:gd name="T90" fmla="*/ 121 w 152"/>
                <a:gd name="T91" fmla="*/ 482 h 486"/>
                <a:gd name="T92" fmla="*/ 137 w 152"/>
                <a:gd name="T93" fmla="*/ 476 h 486"/>
                <a:gd name="T94" fmla="*/ 145 w 152"/>
                <a:gd name="T95" fmla="*/ 471 h 486"/>
                <a:gd name="T96" fmla="*/ 151 w 152"/>
                <a:gd name="T97" fmla="*/ 459 h 486"/>
                <a:gd name="T98" fmla="*/ 151 w 152"/>
                <a:gd name="T99" fmla="*/ 450 h 486"/>
                <a:gd name="T100" fmla="*/ 151 w 152"/>
                <a:gd name="T101" fmla="*/ 37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2" h="486">
                  <a:moveTo>
                    <a:pt x="151" y="378"/>
                  </a:moveTo>
                  <a:lnTo>
                    <a:pt x="151" y="378"/>
                  </a:lnTo>
                  <a:lnTo>
                    <a:pt x="148" y="305"/>
                  </a:lnTo>
                  <a:lnTo>
                    <a:pt x="146" y="270"/>
                  </a:lnTo>
                  <a:lnTo>
                    <a:pt x="146" y="233"/>
                  </a:lnTo>
                  <a:lnTo>
                    <a:pt x="146" y="233"/>
                  </a:lnTo>
                  <a:lnTo>
                    <a:pt x="146" y="204"/>
                  </a:lnTo>
                  <a:lnTo>
                    <a:pt x="145" y="189"/>
                  </a:lnTo>
                  <a:lnTo>
                    <a:pt x="141" y="174"/>
                  </a:lnTo>
                  <a:lnTo>
                    <a:pt x="141" y="174"/>
                  </a:lnTo>
                  <a:lnTo>
                    <a:pt x="136" y="162"/>
                  </a:lnTo>
                  <a:lnTo>
                    <a:pt x="132" y="156"/>
                  </a:lnTo>
                  <a:lnTo>
                    <a:pt x="129" y="150"/>
                  </a:lnTo>
                  <a:lnTo>
                    <a:pt x="129" y="150"/>
                  </a:lnTo>
                  <a:lnTo>
                    <a:pt x="123" y="145"/>
                  </a:lnTo>
                  <a:lnTo>
                    <a:pt x="117" y="140"/>
                  </a:lnTo>
                  <a:lnTo>
                    <a:pt x="112" y="136"/>
                  </a:lnTo>
                  <a:lnTo>
                    <a:pt x="107" y="130"/>
                  </a:lnTo>
                  <a:lnTo>
                    <a:pt x="107" y="130"/>
                  </a:lnTo>
                  <a:lnTo>
                    <a:pt x="104" y="123"/>
                  </a:lnTo>
                  <a:lnTo>
                    <a:pt x="104" y="115"/>
                  </a:lnTo>
                  <a:lnTo>
                    <a:pt x="103" y="101"/>
                  </a:lnTo>
                  <a:lnTo>
                    <a:pt x="103" y="101"/>
                  </a:lnTo>
                  <a:lnTo>
                    <a:pt x="101" y="62"/>
                  </a:lnTo>
                  <a:lnTo>
                    <a:pt x="101" y="62"/>
                  </a:lnTo>
                  <a:lnTo>
                    <a:pt x="98" y="41"/>
                  </a:lnTo>
                  <a:lnTo>
                    <a:pt x="96" y="21"/>
                  </a:lnTo>
                  <a:lnTo>
                    <a:pt x="96" y="21"/>
                  </a:lnTo>
                  <a:lnTo>
                    <a:pt x="92" y="12"/>
                  </a:lnTo>
                  <a:lnTo>
                    <a:pt x="90" y="9"/>
                  </a:lnTo>
                  <a:lnTo>
                    <a:pt x="86" y="5"/>
                  </a:lnTo>
                  <a:lnTo>
                    <a:pt x="82" y="1"/>
                  </a:lnTo>
                  <a:lnTo>
                    <a:pt x="79" y="0"/>
                  </a:lnTo>
                  <a:lnTo>
                    <a:pt x="74" y="0"/>
                  </a:lnTo>
                  <a:lnTo>
                    <a:pt x="69" y="1"/>
                  </a:lnTo>
                  <a:lnTo>
                    <a:pt x="69" y="1"/>
                  </a:lnTo>
                  <a:lnTo>
                    <a:pt x="66" y="3"/>
                  </a:lnTo>
                  <a:lnTo>
                    <a:pt x="66" y="3"/>
                  </a:lnTo>
                  <a:lnTo>
                    <a:pt x="63" y="1"/>
                  </a:lnTo>
                  <a:lnTo>
                    <a:pt x="59" y="1"/>
                  </a:lnTo>
                  <a:lnTo>
                    <a:pt x="55" y="4"/>
                  </a:lnTo>
                  <a:lnTo>
                    <a:pt x="53" y="8"/>
                  </a:lnTo>
                  <a:lnTo>
                    <a:pt x="53" y="8"/>
                  </a:lnTo>
                  <a:lnTo>
                    <a:pt x="47" y="31"/>
                  </a:lnTo>
                  <a:lnTo>
                    <a:pt x="43" y="55"/>
                  </a:lnTo>
                  <a:lnTo>
                    <a:pt x="42" y="80"/>
                  </a:lnTo>
                  <a:lnTo>
                    <a:pt x="42" y="104"/>
                  </a:lnTo>
                  <a:lnTo>
                    <a:pt x="42" y="104"/>
                  </a:lnTo>
                  <a:lnTo>
                    <a:pt x="43" y="115"/>
                  </a:lnTo>
                  <a:lnTo>
                    <a:pt x="43" y="120"/>
                  </a:lnTo>
                  <a:lnTo>
                    <a:pt x="43" y="126"/>
                  </a:lnTo>
                  <a:lnTo>
                    <a:pt x="43" y="126"/>
                  </a:lnTo>
                  <a:lnTo>
                    <a:pt x="42" y="130"/>
                  </a:lnTo>
                  <a:lnTo>
                    <a:pt x="38" y="134"/>
                  </a:lnTo>
                  <a:lnTo>
                    <a:pt x="32" y="141"/>
                  </a:lnTo>
                  <a:lnTo>
                    <a:pt x="32" y="141"/>
                  </a:lnTo>
                  <a:lnTo>
                    <a:pt x="26" y="150"/>
                  </a:lnTo>
                  <a:lnTo>
                    <a:pt x="20" y="160"/>
                  </a:lnTo>
                  <a:lnTo>
                    <a:pt x="15" y="169"/>
                  </a:lnTo>
                  <a:lnTo>
                    <a:pt x="10" y="179"/>
                  </a:lnTo>
                  <a:lnTo>
                    <a:pt x="10" y="179"/>
                  </a:lnTo>
                  <a:lnTo>
                    <a:pt x="6" y="191"/>
                  </a:lnTo>
                  <a:lnTo>
                    <a:pt x="4" y="204"/>
                  </a:lnTo>
                  <a:lnTo>
                    <a:pt x="1" y="216"/>
                  </a:lnTo>
                  <a:lnTo>
                    <a:pt x="0" y="228"/>
                  </a:lnTo>
                  <a:lnTo>
                    <a:pt x="0" y="253"/>
                  </a:lnTo>
                  <a:lnTo>
                    <a:pt x="0" y="278"/>
                  </a:lnTo>
                  <a:lnTo>
                    <a:pt x="0" y="278"/>
                  </a:lnTo>
                  <a:lnTo>
                    <a:pt x="1" y="383"/>
                  </a:lnTo>
                  <a:lnTo>
                    <a:pt x="1" y="383"/>
                  </a:lnTo>
                  <a:lnTo>
                    <a:pt x="1" y="408"/>
                  </a:lnTo>
                  <a:lnTo>
                    <a:pt x="1" y="422"/>
                  </a:lnTo>
                  <a:lnTo>
                    <a:pt x="3" y="435"/>
                  </a:lnTo>
                  <a:lnTo>
                    <a:pt x="3" y="435"/>
                  </a:lnTo>
                  <a:lnTo>
                    <a:pt x="5" y="449"/>
                  </a:lnTo>
                  <a:lnTo>
                    <a:pt x="5" y="449"/>
                  </a:lnTo>
                  <a:lnTo>
                    <a:pt x="3" y="455"/>
                  </a:lnTo>
                  <a:lnTo>
                    <a:pt x="3" y="461"/>
                  </a:lnTo>
                  <a:lnTo>
                    <a:pt x="4" y="467"/>
                  </a:lnTo>
                  <a:lnTo>
                    <a:pt x="7" y="472"/>
                  </a:lnTo>
                  <a:lnTo>
                    <a:pt x="7" y="472"/>
                  </a:lnTo>
                  <a:lnTo>
                    <a:pt x="11" y="475"/>
                  </a:lnTo>
                  <a:lnTo>
                    <a:pt x="15" y="477"/>
                  </a:lnTo>
                  <a:lnTo>
                    <a:pt x="22" y="479"/>
                  </a:lnTo>
                  <a:lnTo>
                    <a:pt x="38" y="482"/>
                  </a:lnTo>
                  <a:lnTo>
                    <a:pt x="38" y="482"/>
                  </a:lnTo>
                  <a:lnTo>
                    <a:pt x="54" y="483"/>
                  </a:lnTo>
                  <a:lnTo>
                    <a:pt x="71" y="486"/>
                  </a:lnTo>
                  <a:lnTo>
                    <a:pt x="87" y="486"/>
                  </a:lnTo>
                  <a:lnTo>
                    <a:pt x="104" y="484"/>
                  </a:lnTo>
                  <a:lnTo>
                    <a:pt x="104" y="484"/>
                  </a:lnTo>
                  <a:lnTo>
                    <a:pt x="121" y="482"/>
                  </a:lnTo>
                  <a:lnTo>
                    <a:pt x="130" y="479"/>
                  </a:lnTo>
                  <a:lnTo>
                    <a:pt x="137" y="476"/>
                  </a:lnTo>
                  <a:lnTo>
                    <a:pt x="137" y="476"/>
                  </a:lnTo>
                  <a:lnTo>
                    <a:pt x="145" y="471"/>
                  </a:lnTo>
                  <a:lnTo>
                    <a:pt x="148" y="466"/>
                  </a:lnTo>
                  <a:lnTo>
                    <a:pt x="151" y="459"/>
                  </a:lnTo>
                  <a:lnTo>
                    <a:pt x="151" y="450"/>
                  </a:lnTo>
                  <a:lnTo>
                    <a:pt x="151" y="450"/>
                  </a:lnTo>
                  <a:lnTo>
                    <a:pt x="152" y="415"/>
                  </a:lnTo>
                  <a:lnTo>
                    <a:pt x="151" y="3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 name="Freeform 47"/>
            <p:cNvSpPr>
              <a:spLocks/>
            </p:cNvSpPr>
            <p:nvPr/>
          </p:nvSpPr>
          <p:spPr bwMode="auto">
            <a:xfrm>
              <a:off x="5535996" y="4503857"/>
              <a:ext cx="244552" cy="328621"/>
            </a:xfrm>
            <a:custGeom>
              <a:avLst/>
              <a:gdLst>
                <a:gd name="T0" fmla="*/ 150 w 154"/>
                <a:gd name="T1" fmla="*/ 108 h 207"/>
                <a:gd name="T2" fmla="*/ 152 w 154"/>
                <a:gd name="T3" fmla="*/ 105 h 207"/>
                <a:gd name="T4" fmla="*/ 154 w 154"/>
                <a:gd name="T5" fmla="*/ 97 h 207"/>
                <a:gd name="T6" fmla="*/ 150 w 154"/>
                <a:gd name="T7" fmla="*/ 70 h 207"/>
                <a:gd name="T8" fmla="*/ 150 w 154"/>
                <a:gd name="T9" fmla="*/ 60 h 207"/>
                <a:gd name="T10" fmla="*/ 150 w 154"/>
                <a:gd name="T11" fmla="*/ 51 h 207"/>
                <a:gd name="T12" fmla="*/ 149 w 154"/>
                <a:gd name="T13" fmla="*/ 35 h 207"/>
                <a:gd name="T14" fmla="*/ 149 w 154"/>
                <a:gd name="T15" fmla="*/ 24 h 207"/>
                <a:gd name="T16" fmla="*/ 149 w 154"/>
                <a:gd name="T17" fmla="*/ 24 h 207"/>
                <a:gd name="T18" fmla="*/ 149 w 154"/>
                <a:gd name="T19" fmla="*/ 17 h 207"/>
                <a:gd name="T20" fmla="*/ 145 w 154"/>
                <a:gd name="T21" fmla="*/ 11 h 207"/>
                <a:gd name="T22" fmla="*/ 143 w 154"/>
                <a:gd name="T23" fmla="*/ 8 h 207"/>
                <a:gd name="T24" fmla="*/ 131 w 154"/>
                <a:gd name="T25" fmla="*/ 5 h 207"/>
                <a:gd name="T26" fmla="*/ 114 w 154"/>
                <a:gd name="T27" fmla="*/ 3 h 207"/>
                <a:gd name="T28" fmla="*/ 87 w 154"/>
                <a:gd name="T29" fmla="*/ 0 h 207"/>
                <a:gd name="T30" fmla="*/ 77 w 154"/>
                <a:gd name="T31" fmla="*/ 0 h 207"/>
                <a:gd name="T32" fmla="*/ 74 w 154"/>
                <a:gd name="T33" fmla="*/ 1 h 207"/>
                <a:gd name="T34" fmla="*/ 36 w 154"/>
                <a:gd name="T35" fmla="*/ 1 h 207"/>
                <a:gd name="T36" fmla="*/ 29 w 154"/>
                <a:gd name="T37" fmla="*/ 2 h 207"/>
                <a:gd name="T38" fmla="*/ 12 w 154"/>
                <a:gd name="T39" fmla="*/ 7 h 207"/>
                <a:gd name="T40" fmla="*/ 7 w 154"/>
                <a:gd name="T41" fmla="*/ 12 h 207"/>
                <a:gd name="T42" fmla="*/ 5 w 154"/>
                <a:gd name="T43" fmla="*/ 13 h 207"/>
                <a:gd name="T44" fmla="*/ 1 w 154"/>
                <a:gd name="T45" fmla="*/ 18 h 207"/>
                <a:gd name="T46" fmla="*/ 1 w 154"/>
                <a:gd name="T47" fmla="*/ 22 h 207"/>
                <a:gd name="T48" fmla="*/ 0 w 154"/>
                <a:gd name="T49" fmla="*/ 67 h 207"/>
                <a:gd name="T50" fmla="*/ 1 w 154"/>
                <a:gd name="T51" fmla="*/ 112 h 207"/>
                <a:gd name="T52" fmla="*/ 1 w 154"/>
                <a:gd name="T53" fmla="*/ 158 h 207"/>
                <a:gd name="T54" fmla="*/ 1 w 154"/>
                <a:gd name="T55" fmla="*/ 168 h 207"/>
                <a:gd name="T56" fmla="*/ 3 w 154"/>
                <a:gd name="T57" fmla="*/ 186 h 207"/>
                <a:gd name="T58" fmla="*/ 8 w 154"/>
                <a:gd name="T59" fmla="*/ 195 h 207"/>
                <a:gd name="T60" fmla="*/ 16 w 154"/>
                <a:gd name="T61" fmla="*/ 201 h 207"/>
                <a:gd name="T62" fmla="*/ 33 w 154"/>
                <a:gd name="T63" fmla="*/ 207 h 207"/>
                <a:gd name="T64" fmla="*/ 43 w 154"/>
                <a:gd name="T65" fmla="*/ 207 h 207"/>
                <a:gd name="T66" fmla="*/ 84 w 154"/>
                <a:gd name="T67" fmla="*/ 206 h 207"/>
                <a:gd name="T68" fmla="*/ 94 w 154"/>
                <a:gd name="T69" fmla="*/ 204 h 207"/>
                <a:gd name="T70" fmla="*/ 114 w 154"/>
                <a:gd name="T71" fmla="*/ 199 h 207"/>
                <a:gd name="T72" fmla="*/ 131 w 154"/>
                <a:gd name="T73" fmla="*/ 191 h 207"/>
                <a:gd name="T74" fmla="*/ 144 w 154"/>
                <a:gd name="T75" fmla="*/ 177 h 207"/>
                <a:gd name="T76" fmla="*/ 149 w 154"/>
                <a:gd name="T77" fmla="*/ 169 h 207"/>
                <a:gd name="T78" fmla="*/ 152 w 154"/>
                <a:gd name="T79" fmla="*/ 158 h 207"/>
                <a:gd name="T80" fmla="*/ 152 w 154"/>
                <a:gd name="T81" fmla="*/ 123 h 207"/>
                <a:gd name="T82" fmla="*/ 150 w 154"/>
                <a:gd name="T83" fmla="*/ 10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 h="207">
                  <a:moveTo>
                    <a:pt x="150" y="108"/>
                  </a:moveTo>
                  <a:lnTo>
                    <a:pt x="150" y="108"/>
                  </a:lnTo>
                  <a:lnTo>
                    <a:pt x="152" y="105"/>
                  </a:lnTo>
                  <a:lnTo>
                    <a:pt x="152" y="105"/>
                  </a:lnTo>
                  <a:lnTo>
                    <a:pt x="153" y="100"/>
                  </a:lnTo>
                  <a:lnTo>
                    <a:pt x="154" y="97"/>
                  </a:lnTo>
                  <a:lnTo>
                    <a:pt x="153" y="87"/>
                  </a:lnTo>
                  <a:lnTo>
                    <a:pt x="150" y="70"/>
                  </a:lnTo>
                  <a:lnTo>
                    <a:pt x="150" y="70"/>
                  </a:lnTo>
                  <a:lnTo>
                    <a:pt x="150" y="60"/>
                  </a:lnTo>
                  <a:lnTo>
                    <a:pt x="150" y="51"/>
                  </a:lnTo>
                  <a:lnTo>
                    <a:pt x="150" y="51"/>
                  </a:lnTo>
                  <a:lnTo>
                    <a:pt x="149" y="35"/>
                  </a:lnTo>
                  <a:lnTo>
                    <a:pt x="149" y="35"/>
                  </a:lnTo>
                  <a:lnTo>
                    <a:pt x="150" y="30"/>
                  </a:lnTo>
                  <a:lnTo>
                    <a:pt x="149" y="24"/>
                  </a:lnTo>
                  <a:lnTo>
                    <a:pt x="149" y="24"/>
                  </a:lnTo>
                  <a:lnTo>
                    <a:pt x="149" y="24"/>
                  </a:lnTo>
                  <a:lnTo>
                    <a:pt x="150" y="21"/>
                  </a:lnTo>
                  <a:lnTo>
                    <a:pt x="149" y="17"/>
                  </a:lnTo>
                  <a:lnTo>
                    <a:pt x="148" y="13"/>
                  </a:lnTo>
                  <a:lnTo>
                    <a:pt x="145" y="11"/>
                  </a:lnTo>
                  <a:lnTo>
                    <a:pt x="145" y="11"/>
                  </a:lnTo>
                  <a:lnTo>
                    <a:pt x="143" y="8"/>
                  </a:lnTo>
                  <a:lnTo>
                    <a:pt x="138" y="7"/>
                  </a:lnTo>
                  <a:lnTo>
                    <a:pt x="131" y="5"/>
                  </a:lnTo>
                  <a:lnTo>
                    <a:pt x="114" y="3"/>
                  </a:lnTo>
                  <a:lnTo>
                    <a:pt x="114" y="3"/>
                  </a:lnTo>
                  <a:lnTo>
                    <a:pt x="95" y="1"/>
                  </a:lnTo>
                  <a:lnTo>
                    <a:pt x="87" y="0"/>
                  </a:lnTo>
                  <a:lnTo>
                    <a:pt x="77" y="0"/>
                  </a:lnTo>
                  <a:lnTo>
                    <a:pt x="77" y="0"/>
                  </a:lnTo>
                  <a:lnTo>
                    <a:pt x="74" y="1"/>
                  </a:lnTo>
                  <a:lnTo>
                    <a:pt x="74" y="1"/>
                  </a:lnTo>
                  <a:lnTo>
                    <a:pt x="55" y="0"/>
                  </a:lnTo>
                  <a:lnTo>
                    <a:pt x="36" y="1"/>
                  </a:lnTo>
                  <a:lnTo>
                    <a:pt x="36" y="1"/>
                  </a:lnTo>
                  <a:lnTo>
                    <a:pt x="29" y="2"/>
                  </a:lnTo>
                  <a:lnTo>
                    <a:pt x="20" y="3"/>
                  </a:lnTo>
                  <a:lnTo>
                    <a:pt x="12" y="7"/>
                  </a:lnTo>
                  <a:lnTo>
                    <a:pt x="9" y="8"/>
                  </a:lnTo>
                  <a:lnTo>
                    <a:pt x="7" y="12"/>
                  </a:lnTo>
                  <a:lnTo>
                    <a:pt x="7" y="12"/>
                  </a:lnTo>
                  <a:lnTo>
                    <a:pt x="5" y="13"/>
                  </a:lnTo>
                  <a:lnTo>
                    <a:pt x="2" y="16"/>
                  </a:lnTo>
                  <a:lnTo>
                    <a:pt x="1" y="18"/>
                  </a:lnTo>
                  <a:lnTo>
                    <a:pt x="1" y="22"/>
                  </a:lnTo>
                  <a:lnTo>
                    <a:pt x="1" y="22"/>
                  </a:lnTo>
                  <a:lnTo>
                    <a:pt x="1" y="45"/>
                  </a:lnTo>
                  <a:lnTo>
                    <a:pt x="0" y="67"/>
                  </a:lnTo>
                  <a:lnTo>
                    <a:pt x="0" y="67"/>
                  </a:lnTo>
                  <a:lnTo>
                    <a:pt x="1" y="112"/>
                  </a:lnTo>
                  <a:lnTo>
                    <a:pt x="1" y="112"/>
                  </a:lnTo>
                  <a:lnTo>
                    <a:pt x="1" y="158"/>
                  </a:lnTo>
                  <a:lnTo>
                    <a:pt x="1" y="158"/>
                  </a:lnTo>
                  <a:lnTo>
                    <a:pt x="1" y="168"/>
                  </a:lnTo>
                  <a:lnTo>
                    <a:pt x="2" y="176"/>
                  </a:lnTo>
                  <a:lnTo>
                    <a:pt x="3" y="186"/>
                  </a:lnTo>
                  <a:lnTo>
                    <a:pt x="6" y="190"/>
                  </a:lnTo>
                  <a:lnTo>
                    <a:pt x="8" y="195"/>
                  </a:lnTo>
                  <a:lnTo>
                    <a:pt x="8" y="195"/>
                  </a:lnTo>
                  <a:lnTo>
                    <a:pt x="16" y="201"/>
                  </a:lnTo>
                  <a:lnTo>
                    <a:pt x="24" y="204"/>
                  </a:lnTo>
                  <a:lnTo>
                    <a:pt x="33" y="207"/>
                  </a:lnTo>
                  <a:lnTo>
                    <a:pt x="43" y="207"/>
                  </a:lnTo>
                  <a:lnTo>
                    <a:pt x="43" y="207"/>
                  </a:lnTo>
                  <a:lnTo>
                    <a:pt x="63" y="207"/>
                  </a:lnTo>
                  <a:lnTo>
                    <a:pt x="84" y="206"/>
                  </a:lnTo>
                  <a:lnTo>
                    <a:pt x="84" y="206"/>
                  </a:lnTo>
                  <a:lnTo>
                    <a:pt x="94" y="204"/>
                  </a:lnTo>
                  <a:lnTo>
                    <a:pt x="104" y="202"/>
                  </a:lnTo>
                  <a:lnTo>
                    <a:pt x="114" y="199"/>
                  </a:lnTo>
                  <a:lnTo>
                    <a:pt x="122" y="196"/>
                  </a:lnTo>
                  <a:lnTo>
                    <a:pt x="131" y="191"/>
                  </a:lnTo>
                  <a:lnTo>
                    <a:pt x="138" y="185"/>
                  </a:lnTo>
                  <a:lnTo>
                    <a:pt x="144" y="177"/>
                  </a:lnTo>
                  <a:lnTo>
                    <a:pt x="149" y="169"/>
                  </a:lnTo>
                  <a:lnTo>
                    <a:pt x="149" y="169"/>
                  </a:lnTo>
                  <a:lnTo>
                    <a:pt x="150" y="163"/>
                  </a:lnTo>
                  <a:lnTo>
                    <a:pt x="152" y="158"/>
                  </a:lnTo>
                  <a:lnTo>
                    <a:pt x="153" y="146"/>
                  </a:lnTo>
                  <a:lnTo>
                    <a:pt x="152" y="123"/>
                  </a:lnTo>
                  <a:lnTo>
                    <a:pt x="152" y="123"/>
                  </a:lnTo>
                  <a:lnTo>
                    <a:pt x="150" y="108"/>
                  </a:lnTo>
                  <a:close/>
                </a:path>
              </a:pathLst>
            </a:custGeom>
            <a:solidFill>
              <a:srgbClr val="FF45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8" name="Freeform 48"/>
            <p:cNvSpPr>
              <a:spLocks/>
            </p:cNvSpPr>
            <p:nvPr/>
          </p:nvSpPr>
          <p:spPr bwMode="auto">
            <a:xfrm>
              <a:off x="5535996" y="4503857"/>
              <a:ext cx="244552" cy="328621"/>
            </a:xfrm>
            <a:custGeom>
              <a:avLst/>
              <a:gdLst>
                <a:gd name="T0" fmla="*/ 150 w 154"/>
                <a:gd name="T1" fmla="*/ 108 h 207"/>
                <a:gd name="T2" fmla="*/ 152 w 154"/>
                <a:gd name="T3" fmla="*/ 105 h 207"/>
                <a:gd name="T4" fmla="*/ 154 w 154"/>
                <a:gd name="T5" fmla="*/ 97 h 207"/>
                <a:gd name="T6" fmla="*/ 150 w 154"/>
                <a:gd name="T7" fmla="*/ 70 h 207"/>
                <a:gd name="T8" fmla="*/ 150 w 154"/>
                <a:gd name="T9" fmla="*/ 60 h 207"/>
                <a:gd name="T10" fmla="*/ 150 w 154"/>
                <a:gd name="T11" fmla="*/ 51 h 207"/>
                <a:gd name="T12" fmla="*/ 149 w 154"/>
                <a:gd name="T13" fmla="*/ 35 h 207"/>
                <a:gd name="T14" fmla="*/ 149 w 154"/>
                <a:gd name="T15" fmla="*/ 24 h 207"/>
                <a:gd name="T16" fmla="*/ 149 w 154"/>
                <a:gd name="T17" fmla="*/ 24 h 207"/>
                <a:gd name="T18" fmla="*/ 149 w 154"/>
                <a:gd name="T19" fmla="*/ 17 h 207"/>
                <a:gd name="T20" fmla="*/ 145 w 154"/>
                <a:gd name="T21" fmla="*/ 11 h 207"/>
                <a:gd name="T22" fmla="*/ 143 w 154"/>
                <a:gd name="T23" fmla="*/ 8 h 207"/>
                <a:gd name="T24" fmla="*/ 131 w 154"/>
                <a:gd name="T25" fmla="*/ 5 h 207"/>
                <a:gd name="T26" fmla="*/ 114 w 154"/>
                <a:gd name="T27" fmla="*/ 3 h 207"/>
                <a:gd name="T28" fmla="*/ 87 w 154"/>
                <a:gd name="T29" fmla="*/ 0 h 207"/>
                <a:gd name="T30" fmla="*/ 77 w 154"/>
                <a:gd name="T31" fmla="*/ 0 h 207"/>
                <a:gd name="T32" fmla="*/ 74 w 154"/>
                <a:gd name="T33" fmla="*/ 1 h 207"/>
                <a:gd name="T34" fmla="*/ 36 w 154"/>
                <a:gd name="T35" fmla="*/ 1 h 207"/>
                <a:gd name="T36" fmla="*/ 29 w 154"/>
                <a:gd name="T37" fmla="*/ 2 h 207"/>
                <a:gd name="T38" fmla="*/ 12 w 154"/>
                <a:gd name="T39" fmla="*/ 7 h 207"/>
                <a:gd name="T40" fmla="*/ 7 w 154"/>
                <a:gd name="T41" fmla="*/ 12 h 207"/>
                <a:gd name="T42" fmla="*/ 5 w 154"/>
                <a:gd name="T43" fmla="*/ 13 h 207"/>
                <a:gd name="T44" fmla="*/ 1 w 154"/>
                <a:gd name="T45" fmla="*/ 18 h 207"/>
                <a:gd name="T46" fmla="*/ 1 w 154"/>
                <a:gd name="T47" fmla="*/ 22 h 207"/>
                <a:gd name="T48" fmla="*/ 0 w 154"/>
                <a:gd name="T49" fmla="*/ 67 h 207"/>
                <a:gd name="T50" fmla="*/ 1 w 154"/>
                <a:gd name="T51" fmla="*/ 112 h 207"/>
                <a:gd name="T52" fmla="*/ 1 w 154"/>
                <a:gd name="T53" fmla="*/ 158 h 207"/>
                <a:gd name="T54" fmla="*/ 1 w 154"/>
                <a:gd name="T55" fmla="*/ 168 h 207"/>
                <a:gd name="T56" fmla="*/ 3 w 154"/>
                <a:gd name="T57" fmla="*/ 186 h 207"/>
                <a:gd name="T58" fmla="*/ 8 w 154"/>
                <a:gd name="T59" fmla="*/ 195 h 207"/>
                <a:gd name="T60" fmla="*/ 16 w 154"/>
                <a:gd name="T61" fmla="*/ 201 h 207"/>
                <a:gd name="T62" fmla="*/ 33 w 154"/>
                <a:gd name="T63" fmla="*/ 207 h 207"/>
                <a:gd name="T64" fmla="*/ 43 w 154"/>
                <a:gd name="T65" fmla="*/ 207 h 207"/>
                <a:gd name="T66" fmla="*/ 84 w 154"/>
                <a:gd name="T67" fmla="*/ 206 h 207"/>
                <a:gd name="T68" fmla="*/ 94 w 154"/>
                <a:gd name="T69" fmla="*/ 204 h 207"/>
                <a:gd name="T70" fmla="*/ 114 w 154"/>
                <a:gd name="T71" fmla="*/ 199 h 207"/>
                <a:gd name="T72" fmla="*/ 131 w 154"/>
                <a:gd name="T73" fmla="*/ 191 h 207"/>
                <a:gd name="T74" fmla="*/ 144 w 154"/>
                <a:gd name="T75" fmla="*/ 177 h 207"/>
                <a:gd name="T76" fmla="*/ 149 w 154"/>
                <a:gd name="T77" fmla="*/ 169 h 207"/>
                <a:gd name="T78" fmla="*/ 152 w 154"/>
                <a:gd name="T79" fmla="*/ 158 h 207"/>
                <a:gd name="T80" fmla="*/ 152 w 154"/>
                <a:gd name="T81" fmla="*/ 123 h 207"/>
                <a:gd name="T82" fmla="*/ 150 w 154"/>
                <a:gd name="T83" fmla="*/ 108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 h="207">
                  <a:moveTo>
                    <a:pt x="150" y="108"/>
                  </a:moveTo>
                  <a:lnTo>
                    <a:pt x="150" y="108"/>
                  </a:lnTo>
                  <a:lnTo>
                    <a:pt x="152" y="105"/>
                  </a:lnTo>
                  <a:lnTo>
                    <a:pt x="152" y="105"/>
                  </a:lnTo>
                  <a:lnTo>
                    <a:pt x="153" y="100"/>
                  </a:lnTo>
                  <a:lnTo>
                    <a:pt x="154" y="97"/>
                  </a:lnTo>
                  <a:lnTo>
                    <a:pt x="153" y="87"/>
                  </a:lnTo>
                  <a:lnTo>
                    <a:pt x="150" y="70"/>
                  </a:lnTo>
                  <a:lnTo>
                    <a:pt x="150" y="70"/>
                  </a:lnTo>
                  <a:lnTo>
                    <a:pt x="150" y="60"/>
                  </a:lnTo>
                  <a:lnTo>
                    <a:pt x="150" y="51"/>
                  </a:lnTo>
                  <a:lnTo>
                    <a:pt x="150" y="51"/>
                  </a:lnTo>
                  <a:lnTo>
                    <a:pt x="149" y="35"/>
                  </a:lnTo>
                  <a:lnTo>
                    <a:pt x="149" y="35"/>
                  </a:lnTo>
                  <a:lnTo>
                    <a:pt x="150" y="30"/>
                  </a:lnTo>
                  <a:lnTo>
                    <a:pt x="149" y="24"/>
                  </a:lnTo>
                  <a:lnTo>
                    <a:pt x="149" y="24"/>
                  </a:lnTo>
                  <a:lnTo>
                    <a:pt x="149" y="24"/>
                  </a:lnTo>
                  <a:lnTo>
                    <a:pt x="150" y="21"/>
                  </a:lnTo>
                  <a:lnTo>
                    <a:pt x="149" y="17"/>
                  </a:lnTo>
                  <a:lnTo>
                    <a:pt x="148" y="13"/>
                  </a:lnTo>
                  <a:lnTo>
                    <a:pt x="145" y="11"/>
                  </a:lnTo>
                  <a:lnTo>
                    <a:pt x="145" y="11"/>
                  </a:lnTo>
                  <a:lnTo>
                    <a:pt x="143" y="8"/>
                  </a:lnTo>
                  <a:lnTo>
                    <a:pt x="138" y="7"/>
                  </a:lnTo>
                  <a:lnTo>
                    <a:pt x="131" y="5"/>
                  </a:lnTo>
                  <a:lnTo>
                    <a:pt x="114" y="3"/>
                  </a:lnTo>
                  <a:lnTo>
                    <a:pt x="114" y="3"/>
                  </a:lnTo>
                  <a:lnTo>
                    <a:pt x="95" y="1"/>
                  </a:lnTo>
                  <a:lnTo>
                    <a:pt x="87" y="0"/>
                  </a:lnTo>
                  <a:lnTo>
                    <a:pt x="77" y="0"/>
                  </a:lnTo>
                  <a:lnTo>
                    <a:pt x="77" y="0"/>
                  </a:lnTo>
                  <a:lnTo>
                    <a:pt x="74" y="1"/>
                  </a:lnTo>
                  <a:lnTo>
                    <a:pt x="74" y="1"/>
                  </a:lnTo>
                  <a:lnTo>
                    <a:pt x="55" y="0"/>
                  </a:lnTo>
                  <a:lnTo>
                    <a:pt x="36" y="1"/>
                  </a:lnTo>
                  <a:lnTo>
                    <a:pt x="36" y="1"/>
                  </a:lnTo>
                  <a:lnTo>
                    <a:pt x="29" y="2"/>
                  </a:lnTo>
                  <a:lnTo>
                    <a:pt x="20" y="3"/>
                  </a:lnTo>
                  <a:lnTo>
                    <a:pt x="12" y="7"/>
                  </a:lnTo>
                  <a:lnTo>
                    <a:pt x="9" y="8"/>
                  </a:lnTo>
                  <a:lnTo>
                    <a:pt x="7" y="12"/>
                  </a:lnTo>
                  <a:lnTo>
                    <a:pt x="7" y="12"/>
                  </a:lnTo>
                  <a:lnTo>
                    <a:pt x="5" y="13"/>
                  </a:lnTo>
                  <a:lnTo>
                    <a:pt x="2" y="16"/>
                  </a:lnTo>
                  <a:lnTo>
                    <a:pt x="1" y="18"/>
                  </a:lnTo>
                  <a:lnTo>
                    <a:pt x="1" y="22"/>
                  </a:lnTo>
                  <a:lnTo>
                    <a:pt x="1" y="22"/>
                  </a:lnTo>
                  <a:lnTo>
                    <a:pt x="1" y="45"/>
                  </a:lnTo>
                  <a:lnTo>
                    <a:pt x="0" y="67"/>
                  </a:lnTo>
                  <a:lnTo>
                    <a:pt x="0" y="67"/>
                  </a:lnTo>
                  <a:lnTo>
                    <a:pt x="1" y="112"/>
                  </a:lnTo>
                  <a:lnTo>
                    <a:pt x="1" y="112"/>
                  </a:lnTo>
                  <a:lnTo>
                    <a:pt x="1" y="158"/>
                  </a:lnTo>
                  <a:lnTo>
                    <a:pt x="1" y="158"/>
                  </a:lnTo>
                  <a:lnTo>
                    <a:pt x="1" y="168"/>
                  </a:lnTo>
                  <a:lnTo>
                    <a:pt x="2" y="176"/>
                  </a:lnTo>
                  <a:lnTo>
                    <a:pt x="3" y="186"/>
                  </a:lnTo>
                  <a:lnTo>
                    <a:pt x="6" y="190"/>
                  </a:lnTo>
                  <a:lnTo>
                    <a:pt x="8" y="195"/>
                  </a:lnTo>
                  <a:lnTo>
                    <a:pt x="8" y="195"/>
                  </a:lnTo>
                  <a:lnTo>
                    <a:pt x="16" y="201"/>
                  </a:lnTo>
                  <a:lnTo>
                    <a:pt x="24" y="204"/>
                  </a:lnTo>
                  <a:lnTo>
                    <a:pt x="33" y="207"/>
                  </a:lnTo>
                  <a:lnTo>
                    <a:pt x="43" y="207"/>
                  </a:lnTo>
                  <a:lnTo>
                    <a:pt x="43" y="207"/>
                  </a:lnTo>
                  <a:lnTo>
                    <a:pt x="63" y="207"/>
                  </a:lnTo>
                  <a:lnTo>
                    <a:pt x="84" y="206"/>
                  </a:lnTo>
                  <a:lnTo>
                    <a:pt x="84" y="206"/>
                  </a:lnTo>
                  <a:lnTo>
                    <a:pt x="94" y="204"/>
                  </a:lnTo>
                  <a:lnTo>
                    <a:pt x="104" y="202"/>
                  </a:lnTo>
                  <a:lnTo>
                    <a:pt x="114" y="199"/>
                  </a:lnTo>
                  <a:lnTo>
                    <a:pt x="122" y="196"/>
                  </a:lnTo>
                  <a:lnTo>
                    <a:pt x="131" y="191"/>
                  </a:lnTo>
                  <a:lnTo>
                    <a:pt x="138" y="185"/>
                  </a:lnTo>
                  <a:lnTo>
                    <a:pt x="144" y="177"/>
                  </a:lnTo>
                  <a:lnTo>
                    <a:pt x="149" y="169"/>
                  </a:lnTo>
                  <a:lnTo>
                    <a:pt x="149" y="169"/>
                  </a:lnTo>
                  <a:lnTo>
                    <a:pt x="150" y="163"/>
                  </a:lnTo>
                  <a:lnTo>
                    <a:pt x="152" y="158"/>
                  </a:lnTo>
                  <a:lnTo>
                    <a:pt x="153" y="146"/>
                  </a:lnTo>
                  <a:lnTo>
                    <a:pt x="152" y="123"/>
                  </a:lnTo>
                  <a:lnTo>
                    <a:pt x="152" y="123"/>
                  </a:lnTo>
                  <a:lnTo>
                    <a:pt x="150"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9" name="Freeform 49"/>
            <p:cNvSpPr>
              <a:spLocks/>
            </p:cNvSpPr>
            <p:nvPr/>
          </p:nvSpPr>
          <p:spPr bwMode="auto">
            <a:xfrm>
              <a:off x="5545524" y="4503857"/>
              <a:ext cx="225496" cy="285758"/>
            </a:xfrm>
            <a:custGeom>
              <a:avLst/>
              <a:gdLst>
                <a:gd name="T0" fmla="*/ 138 w 142"/>
                <a:gd name="T1" fmla="*/ 7 h 180"/>
                <a:gd name="T2" fmla="*/ 124 w 142"/>
                <a:gd name="T3" fmla="*/ 6 h 180"/>
                <a:gd name="T4" fmla="*/ 120 w 142"/>
                <a:gd name="T5" fmla="*/ 5 h 180"/>
                <a:gd name="T6" fmla="*/ 114 w 142"/>
                <a:gd name="T7" fmla="*/ 2 h 180"/>
                <a:gd name="T8" fmla="*/ 95 w 142"/>
                <a:gd name="T9" fmla="*/ 1 h 180"/>
                <a:gd name="T10" fmla="*/ 63 w 142"/>
                <a:gd name="T11" fmla="*/ 0 h 180"/>
                <a:gd name="T12" fmla="*/ 49 w 142"/>
                <a:gd name="T13" fmla="*/ 0 h 180"/>
                <a:gd name="T14" fmla="*/ 34 w 142"/>
                <a:gd name="T15" fmla="*/ 1 h 180"/>
                <a:gd name="T16" fmla="*/ 24 w 142"/>
                <a:gd name="T17" fmla="*/ 2 h 180"/>
                <a:gd name="T18" fmla="*/ 19 w 142"/>
                <a:gd name="T19" fmla="*/ 2 h 180"/>
                <a:gd name="T20" fmla="*/ 14 w 142"/>
                <a:gd name="T21" fmla="*/ 5 h 180"/>
                <a:gd name="T22" fmla="*/ 3 w 142"/>
                <a:gd name="T23" fmla="*/ 8 h 180"/>
                <a:gd name="T24" fmla="*/ 2 w 142"/>
                <a:gd name="T25" fmla="*/ 8 h 180"/>
                <a:gd name="T26" fmla="*/ 0 w 142"/>
                <a:gd name="T27" fmla="*/ 14 h 180"/>
                <a:gd name="T28" fmla="*/ 3 w 142"/>
                <a:gd name="T29" fmla="*/ 19 h 180"/>
                <a:gd name="T30" fmla="*/ 6 w 142"/>
                <a:gd name="T31" fmla="*/ 19 h 180"/>
                <a:gd name="T32" fmla="*/ 14 w 142"/>
                <a:gd name="T33" fmla="*/ 19 h 180"/>
                <a:gd name="T34" fmla="*/ 22 w 142"/>
                <a:gd name="T35" fmla="*/ 23 h 180"/>
                <a:gd name="T36" fmla="*/ 41 w 142"/>
                <a:gd name="T37" fmla="*/ 23 h 180"/>
                <a:gd name="T38" fmla="*/ 82 w 142"/>
                <a:gd name="T39" fmla="*/ 25 h 180"/>
                <a:gd name="T40" fmla="*/ 103 w 142"/>
                <a:gd name="T41" fmla="*/ 24 h 180"/>
                <a:gd name="T42" fmla="*/ 106 w 142"/>
                <a:gd name="T43" fmla="*/ 61 h 180"/>
                <a:gd name="T44" fmla="*/ 109 w 142"/>
                <a:gd name="T45" fmla="*/ 103 h 180"/>
                <a:gd name="T46" fmla="*/ 110 w 142"/>
                <a:gd name="T47" fmla="*/ 143 h 180"/>
                <a:gd name="T48" fmla="*/ 111 w 142"/>
                <a:gd name="T49" fmla="*/ 153 h 180"/>
                <a:gd name="T50" fmla="*/ 113 w 142"/>
                <a:gd name="T51" fmla="*/ 164 h 180"/>
                <a:gd name="T52" fmla="*/ 113 w 142"/>
                <a:gd name="T53" fmla="*/ 176 h 180"/>
                <a:gd name="T54" fmla="*/ 114 w 142"/>
                <a:gd name="T55" fmla="*/ 180 h 180"/>
                <a:gd name="T56" fmla="*/ 117 w 142"/>
                <a:gd name="T57" fmla="*/ 179 h 180"/>
                <a:gd name="T58" fmla="*/ 121 w 142"/>
                <a:gd name="T59" fmla="*/ 170 h 180"/>
                <a:gd name="T60" fmla="*/ 127 w 142"/>
                <a:gd name="T61" fmla="*/ 149 h 180"/>
                <a:gd name="T62" fmla="*/ 131 w 142"/>
                <a:gd name="T63" fmla="*/ 127 h 180"/>
                <a:gd name="T64" fmla="*/ 133 w 142"/>
                <a:gd name="T65" fmla="*/ 106 h 180"/>
                <a:gd name="T66" fmla="*/ 135 w 142"/>
                <a:gd name="T67" fmla="*/ 61 h 180"/>
                <a:gd name="T68" fmla="*/ 135 w 142"/>
                <a:gd name="T69" fmla="*/ 40 h 180"/>
                <a:gd name="T70" fmla="*/ 132 w 142"/>
                <a:gd name="T71" fmla="*/ 19 h 180"/>
                <a:gd name="T72" fmla="*/ 137 w 142"/>
                <a:gd name="T73" fmla="*/ 19 h 180"/>
                <a:gd name="T74" fmla="*/ 141 w 142"/>
                <a:gd name="T75" fmla="*/ 17 h 180"/>
                <a:gd name="T76" fmla="*/ 142 w 142"/>
                <a:gd name="T77" fmla="*/ 11 h 180"/>
                <a:gd name="T78" fmla="*/ 138 w 142"/>
                <a:gd name="T79" fmla="*/ 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 h="180">
                  <a:moveTo>
                    <a:pt x="138" y="7"/>
                  </a:moveTo>
                  <a:lnTo>
                    <a:pt x="138" y="7"/>
                  </a:lnTo>
                  <a:lnTo>
                    <a:pt x="131" y="6"/>
                  </a:lnTo>
                  <a:lnTo>
                    <a:pt x="124" y="6"/>
                  </a:lnTo>
                  <a:lnTo>
                    <a:pt x="124" y="6"/>
                  </a:lnTo>
                  <a:lnTo>
                    <a:pt x="120" y="5"/>
                  </a:lnTo>
                  <a:lnTo>
                    <a:pt x="120" y="5"/>
                  </a:lnTo>
                  <a:lnTo>
                    <a:pt x="114" y="2"/>
                  </a:lnTo>
                  <a:lnTo>
                    <a:pt x="108" y="1"/>
                  </a:lnTo>
                  <a:lnTo>
                    <a:pt x="95" y="1"/>
                  </a:lnTo>
                  <a:lnTo>
                    <a:pt x="95" y="1"/>
                  </a:lnTo>
                  <a:lnTo>
                    <a:pt x="63" y="0"/>
                  </a:lnTo>
                  <a:lnTo>
                    <a:pt x="63" y="0"/>
                  </a:lnTo>
                  <a:lnTo>
                    <a:pt x="49" y="0"/>
                  </a:lnTo>
                  <a:lnTo>
                    <a:pt x="34" y="1"/>
                  </a:lnTo>
                  <a:lnTo>
                    <a:pt x="34" y="1"/>
                  </a:lnTo>
                  <a:lnTo>
                    <a:pt x="24" y="2"/>
                  </a:lnTo>
                  <a:lnTo>
                    <a:pt x="24" y="2"/>
                  </a:lnTo>
                  <a:lnTo>
                    <a:pt x="24" y="2"/>
                  </a:lnTo>
                  <a:lnTo>
                    <a:pt x="19" y="2"/>
                  </a:lnTo>
                  <a:lnTo>
                    <a:pt x="17" y="3"/>
                  </a:lnTo>
                  <a:lnTo>
                    <a:pt x="14" y="5"/>
                  </a:lnTo>
                  <a:lnTo>
                    <a:pt x="14" y="5"/>
                  </a:lnTo>
                  <a:lnTo>
                    <a:pt x="3" y="8"/>
                  </a:lnTo>
                  <a:lnTo>
                    <a:pt x="3" y="8"/>
                  </a:lnTo>
                  <a:lnTo>
                    <a:pt x="2" y="8"/>
                  </a:lnTo>
                  <a:lnTo>
                    <a:pt x="0" y="11"/>
                  </a:lnTo>
                  <a:lnTo>
                    <a:pt x="0" y="14"/>
                  </a:lnTo>
                  <a:lnTo>
                    <a:pt x="1" y="18"/>
                  </a:lnTo>
                  <a:lnTo>
                    <a:pt x="3" y="19"/>
                  </a:lnTo>
                  <a:lnTo>
                    <a:pt x="6" y="19"/>
                  </a:lnTo>
                  <a:lnTo>
                    <a:pt x="6" y="19"/>
                  </a:lnTo>
                  <a:lnTo>
                    <a:pt x="14" y="19"/>
                  </a:lnTo>
                  <a:lnTo>
                    <a:pt x="14" y="19"/>
                  </a:lnTo>
                  <a:lnTo>
                    <a:pt x="18" y="22"/>
                  </a:lnTo>
                  <a:lnTo>
                    <a:pt x="22" y="23"/>
                  </a:lnTo>
                  <a:lnTo>
                    <a:pt x="22" y="23"/>
                  </a:lnTo>
                  <a:lnTo>
                    <a:pt x="41" y="23"/>
                  </a:lnTo>
                  <a:lnTo>
                    <a:pt x="62" y="24"/>
                  </a:lnTo>
                  <a:lnTo>
                    <a:pt x="82" y="25"/>
                  </a:lnTo>
                  <a:lnTo>
                    <a:pt x="103" y="24"/>
                  </a:lnTo>
                  <a:lnTo>
                    <a:pt x="103" y="24"/>
                  </a:lnTo>
                  <a:lnTo>
                    <a:pt x="104" y="43"/>
                  </a:lnTo>
                  <a:lnTo>
                    <a:pt x="106" y="61"/>
                  </a:lnTo>
                  <a:lnTo>
                    <a:pt x="106" y="61"/>
                  </a:lnTo>
                  <a:lnTo>
                    <a:pt x="109" y="103"/>
                  </a:lnTo>
                  <a:lnTo>
                    <a:pt x="109" y="103"/>
                  </a:lnTo>
                  <a:lnTo>
                    <a:pt x="110" y="143"/>
                  </a:lnTo>
                  <a:lnTo>
                    <a:pt x="110" y="143"/>
                  </a:lnTo>
                  <a:lnTo>
                    <a:pt x="111" y="153"/>
                  </a:lnTo>
                  <a:lnTo>
                    <a:pt x="113" y="164"/>
                  </a:lnTo>
                  <a:lnTo>
                    <a:pt x="113" y="164"/>
                  </a:lnTo>
                  <a:lnTo>
                    <a:pt x="113" y="172"/>
                  </a:lnTo>
                  <a:lnTo>
                    <a:pt x="113" y="176"/>
                  </a:lnTo>
                  <a:lnTo>
                    <a:pt x="114" y="180"/>
                  </a:lnTo>
                  <a:lnTo>
                    <a:pt x="114" y="180"/>
                  </a:lnTo>
                  <a:lnTo>
                    <a:pt x="114" y="180"/>
                  </a:lnTo>
                  <a:lnTo>
                    <a:pt x="117" y="179"/>
                  </a:lnTo>
                  <a:lnTo>
                    <a:pt x="119" y="176"/>
                  </a:lnTo>
                  <a:lnTo>
                    <a:pt x="121" y="170"/>
                  </a:lnTo>
                  <a:lnTo>
                    <a:pt x="121" y="170"/>
                  </a:lnTo>
                  <a:lnTo>
                    <a:pt x="127" y="149"/>
                  </a:lnTo>
                  <a:lnTo>
                    <a:pt x="127" y="149"/>
                  </a:lnTo>
                  <a:lnTo>
                    <a:pt x="131" y="127"/>
                  </a:lnTo>
                  <a:lnTo>
                    <a:pt x="133" y="106"/>
                  </a:lnTo>
                  <a:lnTo>
                    <a:pt x="133" y="106"/>
                  </a:lnTo>
                  <a:lnTo>
                    <a:pt x="135" y="83"/>
                  </a:lnTo>
                  <a:lnTo>
                    <a:pt x="135" y="61"/>
                  </a:lnTo>
                  <a:lnTo>
                    <a:pt x="135" y="61"/>
                  </a:lnTo>
                  <a:lnTo>
                    <a:pt x="135" y="40"/>
                  </a:lnTo>
                  <a:lnTo>
                    <a:pt x="132" y="19"/>
                  </a:lnTo>
                  <a:lnTo>
                    <a:pt x="132" y="19"/>
                  </a:lnTo>
                  <a:lnTo>
                    <a:pt x="137" y="19"/>
                  </a:lnTo>
                  <a:lnTo>
                    <a:pt x="137" y="19"/>
                  </a:lnTo>
                  <a:lnTo>
                    <a:pt x="139" y="18"/>
                  </a:lnTo>
                  <a:lnTo>
                    <a:pt x="141" y="17"/>
                  </a:lnTo>
                  <a:lnTo>
                    <a:pt x="142" y="14"/>
                  </a:lnTo>
                  <a:lnTo>
                    <a:pt x="142" y="11"/>
                  </a:lnTo>
                  <a:lnTo>
                    <a:pt x="141" y="8"/>
                  </a:lnTo>
                  <a:lnTo>
                    <a:pt x="138" y="7"/>
                  </a:lnTo>
                  <a:lnTo>
                    <a:pt x="138" y="7"/>
                  </a:lnTo>
                  <a:close/>
                </a:path>
              </a:pathLst>
            </a:custGeom>
            <a:solidFill>
              <a:srgbClr val="FF7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50" name="Freeform 50"/>
            <p:cNvSpPr>
              <a:spLocks/>
            </p:cNvSpPr>
            <p:nvPr/>
          </p:nvSpPr>
          <p:spPr bwMode="auto">
            <a:xfrm>
              <a:off x="5605868" y="3994256"/>
              <a:ext cx="93692" cy="26988"/>
            </a:xfrm>
            <a:custGeom>
              <a:avLst/>
              <a:gdLst>
                <a:gd name="T0" fmla="*/ 56 w 59"/>
                <a:gd name="T1" fmla="*/ 3 h 17"/>
                <a:gd name="T2" fmla="*/ 56 w 59"/>
                <a:gd name="T3" fmla="*/ 3 h 17"/>
                <a:gd name="T4" fmla="*/ 50 w 59"/>
                <a:gd name="T5" fmla="*/ 1 h 17"/>
                <a:gd name="T6" fmla="*/ 43 w 59"/>
                <a:gd name="T7" fmla="*/ 0 h 17"/>
                <a:gd name="T8" fmla="*/ 29 w 59"/>
                <a:gd name="T9" fmla="*/ 0 h 17"/>
                <a:gd name="T10" fmla="*/ 29 w 59"/>
                <a:gd name="T11" fmla="*/ 0 h 17"/>
                <a:gd name="T12" fmla="*/ 18 w 59"/>
                <a:gd name="T13" fmla="*/ 0 h 17"/>
                <a:gd name="T14" fmla="*/ 7 w 59"/>
                <a:gd name="T15" fmla="*/ 2 h 17"/>
                <a:gd name="T16" fmla="*/ 7 w 59"/>
                <a:gd name="T17" fmla="*/ 2 h 17"/>
                <a:gd name="T18" fmla="*/ 5 w 59"/>
                <a:gd name="T19" fmla="*/ 2 h 17"/>
                <a:gd name="T20" fmla="*/ 2 w 59"/>
                <a:gd name="T21" fmla="*/ 3 h 17"/>
                <a:gd name="T22" fmla="*/ 2 w 59"/>
                <a:gd name="T23" fmla="*/ 3 h 17"/>
                <a:gd name="T24" fmla="*/ 2 w 59"/>
                <a:gd name="T25" fmla="*/ 3 h 17"/>
                <a:gd name="T26" fmla="*/ 1 w 59"/>
                <a:gd name="T27" fmla="*/ 4 h 17"/>
                <a:gd name="T28" fmla="*/ 0 w 59"/>
                <a:gd name="T29" fmla="*/ 7 h 17"/>
                <a:gd name="T30" fmla="*/ 0 w 59"/>
                <a:gd name="T31" fmla="*/ 11 h 17"/>
                <a:gd name="T32" fmla="*/ 1 w 59"/>
                <a:gd name="T33" fmla="*/ 14 h 17"/>
                <a:gd name="T34" fmla="*/ 5 w 59"/>
                <a:gd name="T35" fmla="*/ 17 h 17"/>
                <a:gd name="T36" fmla="*/ 5 w 59"/>
                <a:gd name="T37" fmla="*/ 17 h 17"/>
                <a:gd name="T38" fmla="*/ 5 w 59"/>
                <a:gd name="T39" fmla="*/ 17 h 17"/>
                <a:gd name="T40" fmla="*/ 7 w 59"/>
                <a:gd name="T41" fmla="*/ 17 h 17"/>
                <a:gd name="T42" fmla="*/ 7 w 59"/>
                <a:gd name="T43" fmla="*/ 17 h 17"/>
                <a:gd name="T44" fmla="*/ 19 w 59"/>
                <a:gd name="T45" fmla="*/ 17 h 17"/>
                <a:gd name="T46" fmla="*/ 32 w 59"/>
                <a:gd name="T47" fmla="*/ 17 h 17"/>
                <a:gd name="T48" fmla="*/ 32 w 59"/>
                <a:gd name="T49" fmla="*/ 17 h 17"/>
                <a:gd name="T50" fmla="*/ 44 w 59"/>
                <a:gd name="T51" fmla="*/ 17 h 17"/>
                <a:gd name="T52" fmla="*/ 50 w 59"/>
                <a:gd name="T53" fmla="*/ 15 h 17"/>
                <a:gd name="T54" fmla="*/ 56 w 59"/>
                <a:gd name="T55" fmla="*/ 14 h 17"/>
                <a:gd name="T56" fmla="*/ 56 w 59"/>
                <a:gd name="T57" fmla="*/ 14 h 17"/>
                <a:gd name="T58" fmla="*/ 59 w 59"/>
                <a:gd name="T59" fmla="*/ 12 h 17"/>
                <a:gd name="T60" fmla="*/ 59 w 59"/>
                <a:gd name="T61" fmla="*/ 8 h 17"/>
                <a:gd name="T62" fmla="*/ 59 w 59"/>
                <a:gd name="T63" fmla="*/ 6 h 17"/>
                <a:gd name="T64" fmla="*/ 56 w 59"/>
                <a:gd name="T65" fmla="*/ 3 h 17"/>
                <a:gd name="T66" fmla="*/ 56 w 59"/>
                <a:gd name="T67" fmla="*/ 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17">
                  <a:moveTo>
                    <a:pt x="56" y="3"/>
                  </a:moveTo>
                  <a:lnTo>
                    <a:pt x="56" y="3"/>
                  </a:lnTo>
                  <a:lnTo>
                    <a:pt x="50" y="1"/>
                  </a:lnTo>
                  <a:lnTo>
                    <a:pt x="43" y="0"/>
                  </a:lnTo>
                  <a:lnTo>
                    <a:pt x="29" y="0"/>
                  </a:lnTo>
                  <a:lnTo>
                    <a:pt x="29" y="0"/>
                  </a:lnTo>
                  <a:lnTo>
                    <a:pt x="18" y="0"/>
                  </a:lnTo>
                  <a:lnTo>
                    <a:pt x="7" y="2"/>
                  </a:lnTo>
                  <a:lnTo>
                    <a:pt x="7" y="2"/>
                  </a:lnTo>
                  <a:lnTo>
                    <a:pt x="5" y="2"/>
                  </a:lnTo>
                  <a:lnTo>
                    <a:pt x="2" y="3"/>
                  </a:lnTo>
                  <a:lnTo>
                    <a:pt x="2" y="3"/>
                  </a:lnTo>
                  <a:lnTo>
                    <a:pt x="2" y="3"/>
                  </a:lnTo>
                  <a:lnTo>
                    <a:pt x="1" y="4"/>
                  </a:lnTo>
                  <a:lnTo>
                    <a:pt x="0" y="7"/>
                  </a:lnTo>
                  <a:lnTo>
                    <a:pt x="0" y="11"/>
                  </a:lnTo>
                  <a:lnTo>
                    <a:pt x="1" y="14"/>
                  </a:lnTo>
                  <a:lnTo>
                    <a:pt x="5" y="17"/>
                  </a:lnTo>
                  <a:lnTo>
                    <a:pt x="5" y="17"/>
                  </a:lnTo>
                  <a:lnTo>
                    <a:pt x="5" y="17"/>
                  </a:lnTo>
                  <a:lnTo>
                    <a:pt x="7" y="17"/>
                  </a:lnTo>
                  <a:lnTo>
                    <a:pt x="7" y="17"/>
                  </a:lnTo>
                  <a:lnTo>
                    <a:pt x="19" y="17"/>
                  </a:lnTo>
                  <a:lnTo>
                    <a:pt x="32" y="17"/>
                  </a:lnTo>
                  <a:lnTo>
                    <a:pt x="32" y="17"/>
                  </a:lnTo>
                  <a:lnTo>
                    <a:pt x="44" y="17"/>
                  </a:lnTo>
                  <a:lnTo>
                    <a:pt x="50" y="15"/>
                  </a:lnTo>
                  <a:lnTo>
                    <a:pt x="56" y="14"/>
                  </a:lnTo>
                  <a:lnTo>
                    <a:pt x="56" y="14"/>
                  </a:lnTo>
                  <a:lnTo>
                    <a:pt x="59" y="12"/>
                  </a:lnTo>
                  <a:lnTo>
                    <a:pt x="59" y="8"/>
                  </a:lnTo>
                  <a:lnTo>
                    <a:pt x="59" y="6"/>
                  </a:lnTo>
                  <a:lnTo>
                    <a:pt x="56" y="3"/>
                  </a:lnTo>
                  <a:lnTo>
                    <a:pt x="56" y="3"/>
                  </a:lnTo>
                  <a:close/>
                </a:path>
              </a:pathLst>
            </a:custGeom>
            <a:solidFill>
              <a:srgbClr val="6348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51" name="Freeform 51"/>
            <p:cNvSpPr>
              <a:spLocks/>
            </p:cNvSpPr>
            <p:nvPr/>
          </p:nvSpPr>
          <p:spPr bwMode="auto">
            <a:xfrm>
              <a:off x="5682092" y="3997431"/>
              <a:ext cx="23820" cy="25401"/>
            </a:xfrm>
            <a:custGeom>
              <a:avLst/>
              <a:gdLst>
                <a:gd name="T0" fmla="*/ 14 w 15"/>
                <a:gd name="T1" fmla="*/ 4 h 16"/>
                <a:gd name="T2" fmla="*/ 14 w 15"/>
                <a:gd name="T3" fmla="*/ 4 h 16"/>
                <a:gd name="T4" fmla="*/ 9 w 15"/>
                <a:gd name="T5" fmla="*/ 1 h 16"/>
                <a:gd name="T6" fmla="*/ 7 w 15"/>
                <a:gd name="T7" fmla="*/ 0 h 16"/>
                <a:gd name="T8" fmla="*/ 4 w 15"/>
                <a:gd name="T9" fmla="*/ 1 h 16"/>
                <a:gd name="T10" fmla="*/ 4 w 15"/>
                <a:gd name="T11" fmla="*/ 1 h 16"/>
                <a:gd name="T12" fmla="*/ 2 w 15"/>
                <a:gd name="T13" fmla="*/ 2 h 16"/>
                <a:gd name="T14" fmla="*/ 0 w 15"/>
                <a:gd name="T15" fmla="*/ 5 h 16"/>
                <a:gd name="T16" fmla="*/ 0 w 15"/>
                <a:gd name="T17" fmla="*/ 7 h 16"/>
                <a:gd name="T18" fmla="*/ 1 w 15"/>
                <a:gd name="T19" fmla="*/ 11 h 16"/>
                <a:gd name="T20" fmla="*/ 1 w 15"/>
                <a:gd name="T21" fmla="*/ 11 h 16"/>
                <a:gd name="T22" fmla="*/ 2 w 15"/>
                <a:gd name="T23" fmla="*/ 12 h 16"/>
                <a:gd name="T24" fmla="*/ 4 w 15"/>
                <a:gd name="T25" fmla="*/ 15 h 16"/>
                <a:gd name="T26" fmla="*/ 9 w 15"/>
                <a:gd name="T27" fmla="*/ 16 h 16"/>
                <a:gd name="T28" fmla="*/ 9 w 15"/>
                <a:gd name="T29" fmla="*/ 16 h 16"/>
                <a:gd name="T30" fmla="*/ 13 w 15"/>
                <a:gd name="T31" fmla="*/ 13 h 16"/>
                <a:gd name="T32" fmla="*/ 15 w 15"/>
                <a:gd name="T33" fmla="*/ 11 h 16"/>
                <a:gd name="T34" fmla="*/ 15 w 15"/>
                <a:gd name="T35" fmla="*/ 7 h 16"/>
                <a:gd name="T36" fmla="*/ 14 w 15"/>
                <a:gd name="T37" fmla="*/ 4 h 16"/>
                <a:gd name="T38" fmla="*/ 14 w 15"/>
                <a:gd name="T3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6">
                  <a:moveTo>
                    <a:pt x="14" y="4"/>
                  </a:moveTo>
                  <a:lnTo>
                    <a:pt x="14" y="4"/>
                  </a:lnTo>
                  <a:lnTo>
                    <a:pt x="9" y="1"/>
                  </a:lnTo>
                  <a:lnTo>
                    <a:pt x="7" y="0"/>
                  </a:lnTo>
                  <a:lnTo>
                    <a:pt x="4" y="1"/>
                  </a:lnTo>
                  <a:lnTo>
                    <a:pt x="4" y="1"/>
                  </a:lnTo>
                  <a:lnTo>
                    <a:pt x="2" y="2"/>
                  </a:lnTo>
                  <a:lnTo>
                    <a:pt x="0" y="5"/>
                  </a:lnTo>
                  <a:lnTo>
                    <a:pt x="0" y="7"/>
                  </a:lnTo>
                  <a:lnTo>
                    <a:pt x="1" y="11"/>
                  </a:lnTo>
                  <a:lnTo>
                    <a:pt x="1" y="11"/>
                  </a:lnTo>
                  <a:lnTo>
                    <a:pt x="2" y="12"/>
                  </a:lnTo>
                  <a:lnTo>
                    <a:pt x="4" y="15"/>
                  </a:lnTo>
                  <a:lnTo>
                    <a:pt x="9" y="16"/>
                  </a:lnTo>
                  <a:lnTo>
                    <a:pt x="9" y="16"/>
                  </a:lnTo>
                  <a:lnTo>
                    <a:pt x="13" y="13"/>
                  </a:lnTo>
                  <a:lnTo>
                    <a:pt x="15" y="11"/>
                  </a:lnTo>
                  <a:lnTo>
                    <a:pt x="15" y="7"/>
                  </a:lnTo>
                  <a:lnTo>
                    <a:pt x="14" y="4"/>
                  </a:lnTo>
                  <a:lnTo>
                    <a:pt x="14" y="4"/>
                  </a:lnTo>
                  <a:close/>
                </a:path>
              </a:pathLst>
            </a:custGeom>
            <a:solidFill>
              <a:srgbClr val="6348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52" name="Freeform 52"/>
            <p:cNvSpPr>
              <a:spLocks/>
            </p:cNvSpPr>
            <p:nvPr/>
          </p:nvSpPr>
          <p:spPr bwMode="auto">
            <a:xfrm>
              <a:off x="5661448" y="3987906"/>
              <a:ext cx="30172" cy="33338"/>
            </a:xfrm>
            <a:custGeom>
              <a:avLst/>
              <a:gdLst>
                <a:gd name="T0" fmla="*/ 19 w 19"/>
                <a:gd name="T1" fmla="*/ 7 h 21"/>
                <a:gd name="T2" fmla="*/ 19 w 19"/>
                <a:gd name="T3" fmla="*/ 7 h 21"/>
                <a:gd name="T4" fmla="*/ 16 w 19"/>
                <a:gd name="T5" fmla="*/ 4 h 21"/>
                <a:gd name="T6" fmla="*/ 14 w 19"/>
                <a:gd name="T7" fmla="*/ 1 h 21"/>
                <a:gd name="T8" fmla="*/ 14 w 19"/>
                <a:gd name="T9" fmla="*/ 1 h 21"/>
                <a:gd name="T10" fmla="*/ 10 w 19"/>
                <a:gd name="T11" fmla="*/ 0 h 21"/>
                <a:gd name="T12" fmla="*/ 8 w 19"/>
                <a:gd name="T13" fmla="*/ 0 h 21"/>
                <a:gd name="T14" fmla="*/ 8 w 19"/>
                <a:gd name="T15" fmla="*/ 0 h 21"/>
                <a:gd name="T16" fmla="*/ 5 w 19"/>
                <a:gd name="T17" fmla="*/ 1 h 21"/>
                <a:gd name="T18" fmla="*/ 5 w 19"/>
                <a:gd name="T19" fmla="*/ 1 h 21"/>
                <a:gd name="T20" fmla="*/ 3 w 19"/>
                <a:gd name="T21" fmla="*/ 4 h 21"/>
                <a:gd name="T22" fmla="*/ 3 w 19"/>
                <a:gd name="T23" fmla="*/ 4 h 21"/>
                <a:gd name="T24" fmla="*/ 2 w 19"/>
                <a:gd name="T25" fmla="*/ 7 h 21"/>
                <a:gd name="T26" fmla="*/ 0 w 19"/>
                <a:gd name="T27" fmla="*/ 11 h 21"/>
                <a:gd name="T28" fmla="*/ 0 w 19"/>
                <a:gd name="T29" fmla="*/ 11 h 21"/>
                <a:gd name="T30" fmla="*/ 2 w 19"/>
                <a:gd name="T31" fmla="*/ 15 h 21"/>
                <a:gd name="T32" fmla="*/ 4 w 19"/>
                <a:gd name="T33" fmla="*/ 18 h 21"/>
                <a:gd name="T34" fmla="*/ 4 w 19"/>
                <a:gd name="T35" fmla="*/ 18 h 21"/>
                <a:gd name="T36" fmla="*/ 9 w 19"/>
                <a:gd name="T37" fmla="*/ 21 h 21"/>
                <a:gd name="T38" fmla="*/ 13 w 19"/>
                <a:gd name="T39" fmla="*/ 19 h 21"/>
                <a:gd name="T40" fmla="*/ 13 w 19"/>
                <a:gd name="T41" fmla="*/ 19 h 21"/>
                <a:gd name="T42" fmla="*/ 16 w 19"/>
                <a:gd name="T43" fmla="*/ 18 h 21"/>
                <a:gd name="T44" fmla="*/ 17 w 19"/>
                <a:gd name="T45" fmla="*/ 16 h 21"/>
                <a:gd name="T46" fmla="*/ 17 w 19"/>
                <a:gd name="T47" fmla="*/ 16 h 21"/>
                <a:gd name="T48" fmla="*/ 19 w 19"/>
                <a:gd name="T49" fmla="*/ 12 h 21"/>
                <a:gd name="T50" fmla="*/ 19 w 19"/>
                <a:gd name="T51" fmla="*/ 7 h 21"/>
                <a:gd name="T52" fmla="*/ 19 w 19"/>
                <a:gd name="T53"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 h="21">
                  <a:moveTo>
                    <a:pt x="19" y="7"/>
                  </a:moveTo>
                  <a:lnTo>
                    <a:pt x="19" y="7"/>
                  </a:lnTo>
                  <a:lnTo>
                    <a:pt x="16" y="4"/>
                  </a:lnTo>
                  <a:lnTo>
                    <a:pt x="14" y="1"/>
                  </a:lnTo>
                  <a:lnTo>
                    <a:pt x="14" y="1"/>
                  </a:lnTo>
                  <a:lnTo>
                    <a:pt x="10" y="0"/>
                  </a:lnTo>
                  <a:lnTo>
                    <a:pt x="8" y="0"/>
                  </a:lnTo>
                  <a:lnTo>
                    <a:pt x="8" y="0"/>
                  </a:lnTo>
                  <a:lnTo>
                    <a:pt x="5" y="1"/>
                  </a:lnTo>
                  <a:lnTo>
                    <a:pt x="5" y="1"/>
                  </a:lnTo>
                  <a:lnTo>
                    <a:pt x="3" y="4"/>
                  </a:lnTo>
                  <a:lnTo>
                    <a:pt x="3" y="4"/>
                  </a:lnTo>
                  <a:lnTo>
                    <a:pt x="2" y="7"/>
                  </a:lnTo>
                  <a:lnTo>
                    <a:pt x="0" y="11"/>
                  </a:lnTo>
                  <a:lnTo>
                    <a:pt x="0" y="11"/>
                  </a:lnTo>
                  <a:lnTo>
                    <a:pt x="2" y="15"/>
                  </a:lnTo>
                  <a:lnTo>
                    <a:pt x="4" y="18"/>
                  </a:lnTo>
                  <a:lnTo>
                    <a:pt x="4" y="18"/>
                  </a:lnTo>
                  <a:lnTo>
                    <a:pt x="9" y="21"/>
                  </a:lnTo>
                  <a:lnTo>
                    <a:pt x="13" y="19"/>
                  </a:lnTo>
                  <a:lnTo>
                    <a:pt x="13" y="19"/>
                  </a:lnTo>
                  <a:lnTo>
                    <a:pt x="16" y="18"/>
                  </a:lnTo>
                  <a:lnTo>
                    <a:pt x="17" y="16"/>
                  </a:lnTo>
                  <a:lnTo>
                    <a:pt x="17" y="16"/>
                  </a:lnTo>
                  <a:lnTo>
                    <a:pt x="19" y="12"/>
                  </a:lnTo>
                  <a:lnTo>
                    <a:pt x="19" y="7"/>
                  </a:lnTo>
                  <a:lnTo>
                    <a:pt x="19" y="7"/>
                  </a:lnTo>
                  <a:close/>
                </a:path>
              </a:pathLst>
            </a:custGeom>
            <a:solidFill>
              <a:srgbClr val="955E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53" name="Freeform 53"/>
            <p:cNvSpPr>
              <a:spLocks/>
            </p:cNvSpPr>
            <p:nvPr/>
          </p:nvSpPr>
          <p:spPr bwMode="auto">
            <a:xfrm>
              <a:off x="5674152" y="3997431"/>
              <a:ext cx="7940" cy="9525"/>
            </a:xfrm>
            <a:custGeom>
              <a:avLst/>
              <a:gdLst>
                <a:gd name="T0" fmla="*/ 5 w 5"/>
                <a:gd name="T1" fmla="*/ 2 h 6"/>
                <a:gd name="T2" fmla="*/ 5 w 5"/>
                <a:gd name="T3" fmla="*/ 2 h 6"/>
                <a:gd name="T4" fmla="*/ 3 w 5"/>
                <a:gd name="T5" fmla="*/ 1 h 6"/>
                <a:gd name="T6" fmla="*/ 3 w 5"/>
                <a:gd name="T7" fmla="*/ 1 h 6"/>
                <a:gd name="T8" fmla="*/ 3 w 5"/>
                <a:gd name="T9" fmla="*/ 1 h 6"/>
                <a:gd name="T10" fmla="*/ 2 w 5"/>
                <a:gd name="T11" fmla="*/ 0 h 6"/>
                <a:gd name="T12" fmla="*/ 1 w 5"/>
                <a:gd name="T13" fmla="*/ 1 h 6"/>
                <a:gd name="T14" fmla="*/ 1 w 5"/>
                <a:gd name="T15" fmla="*/ 1 h 6"/>
                <a:gd name="T16" fmla="*/ 1 w 5"/>
                <a:gd name="T17" fmla="*/ 1 h 6"/>
                <a:gd name="T18" fmla="*/ 0 w 5"/>
                <a:gd name="T19" fmla="*/ 2 h 6"/>
                <a:gd name="T20" fmla="*/ 0 w 5"/>
                <a:gd name="T21" fmla="*/ 2 h 6"/>
                <a:gd name="T22" fmla="*/ 0 w 5"/>
                <a:gd name="T23" fmla="*/ 4 h 6"/>
                <a:gd name="T24" fmla="*/ 1 w 5"/>
                <a:gd name="T25" fmla="*/ 6 h 6"/>
                <a:gd name="T26" fmla="*/ 1 w 5"/>
                <a:gd name="T27" fmla="*/ 6 h 6"/>
                <a:gd name="T28" fmla="*/ 2 w 5"/>
                <a:gd name="T29" fmla="*/ 6 h 6"/>
                <a:gd name="T30" fmla="*/ 5 w 5"/>
                <a:gd name="T31" fmla="*/ 6 h 6"/>
                <a:gd name="T32" fmla="*/ 5 w 5"/>
                <a:gd name="T33" fmla="*/ 6 h 6"/>
                <a:gd name="T34" fmla="*/ 5 w 5"/>
                <a:gd name="T35" fmla="*/ 4 h 6"/>
                <a:gd name="T36" fmla="*/ 5 w 5"/>
                <a:gd name="T37" fmla="*/ 2 h 6"/>
                <a:gd name="T38" fmla="*/ 5 w 5"/>
                <a:gd name="T3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6">
                  <a:moveTo>
                    <a:pt x="5" y="2"/>
                  </a:moveTo>
                  <a:lnTo>
                    <a:pt x="5" y="2"/>
                  </a:lnTo>
                  <a:lnTo>
                    <a:pt x="3" y="1"/>
                  </a:lnTo>
                  <a:lnTo>
                    <a:pt x="3" y="1"/>
                  </a:lnTo>
                  <a:lnTo>
                    <a:pt x="3" y="1"/>
                  </a:lnTo>
                  <a:lnTo>
                    <a:pt x="2" y="0"/>
                  </a:lnTo>
                  <a:lnTo>
                    <a:pt x="1" y="1"/>
                  </a:lnTo>
                  <a:lnTo>
                    <a:pt x="1" y="1"/>
                  </a:lnTo>
                  <a:lnTo>
                    <a:pt x="1" y="1"/>
                  </a:lnTo>
                  <a:lnTo>
                    <a:pt x="0" y="2"/>
                  </a:lnTo>
                  <a:lnTo>
                    <a:pt x="0" y="2"/>
                  </a:lnTo>
                  <a:lnTo>
                    <a:pt x="0" y="4"/>
                  </a:lnTo>
                  <a:lnTo>
                    <a:pt x="1" y="6"/>
                  </a:lnTo>
                  <a:lnTo>
                    <a:pt x="1" y="6"/>
                  </a:lnTo>
                  <a:lnTo>
                    <a:pt x="2" y="6"/>
                  </a:lnTo>
                  <a:lnTo>
                    <a:pt x="5" y="6"/>
                  </a:lnTo>
                  <a:lnTo>
                    <a:pt x="5" y="6"/>
                  </a:lnTo>
                  <a:lnTo>
                    <a:pt x="5" y="4"/>
                  </a:lnTo>
                  <a:lnTo>
                    <a:pt x="5" y="2"/>
                  </a:ln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54" name="Freeform 54"/>
            <p:cNvSpPr>
              <a:spLocks/>
            </p:cNvSpPr>
            <p:nvPr/>
          </p:nvSpPr>
          <p:spPr bwMode="auto">
            <a:xfrm>
              <a:off x="5686856" y="3997431"/>
              <a:ext cx="9528" cy="9525"/>
            </a:xfrm>
            <a:custGeom>
              <a:avLst/>
              <a:gdLst>
                <a:gd name="T0" fmla="*/ 5 w 6"/>
                <a:gd name="T1" fmla="*/ 0 h 6"/>
                <a:gd name="T2" fmla="*/ 5 w 6"/>
                <a:gd name="T3" fmla="*/ 0 h 6"/>
                <a:gd name="T4" fmla="*/ 3 w 6"/>
                <a:gd name="T5" fmla="*/ 0 h 6"/>
                <a:gd name="T6" fmla="*/ 1 w 6"/>
                <a:gd name="T7" fmla="*/ 1 h 6"/>
                <a:gd name="T8" fmla="*/ 1 w 6"/>
                <a:gd name="T9" fmla="*/ 1 h 6"/>
                <a:gd name="T10" fmla="*/ 0 w 6"/>
                <a:gd name="T11" fmla="*/ 2 h 6"/>
                <a:gd name="T12" fmla="*/ 0 w 6"/>
                <a:gd name="T13" fmla="*/ 2 h 6"/>
                <a:gd name="T14" fmla="*/ 0 w 6"/>
                <a:gd name="T15" fmla="*/ 5 h 6"/>
                <a:gd name="T16" fmla="*/ 1 w 6"/>
                <a:gd name="T17" fmla="*/ 6 h 6"/>
                <a:gd name="T18" fmla="*/ 1 w 6"/>
                <a:gd name="T19" fmla="*/ 6 h 6"/>
                <a:gd name="T20" fmla="*/ 4 w 6"/>
                <a:gd name="T21" fmla="*/ 6 h 6"/>
                <a:gd name="T22" fmla="*/ 5 w 6"/>
                <a:gd name="T23" fmla="*/ 5 h 6"/>
                <a:gd name="T24" fmla="*/ 5 w 6"/>
                <a:gd name="T25" fmla="*/ 5 h 6"/>
                <a:gd name="T26" fmla="*/ 6 w 6"/>
                <a:gd name="T27" fmla="*/ 2 h 6"/>
                <a:gd name="T28" fmla="*/ 6 w 6"/>
                <a:gd name="T29" fmla="*/ 2 h 6"/>
                <a:gd name="T30" fmla="*/ 6 w 6"/>
                <a:gd name="T31" fmla="*/ 1 h 6"/>
                <a:gd name="T32" fmla="*/ 5 w 6"/>
                <a:gd name="T33" fmla="*/ 0 h 6"/>
                <a:gd name="T34" fmla="*/ 5 w 6"/>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6">
                  <a:moveTo>
                    <a:pt x="5" y="0"/>
                  </a:moveTo>
                  <a:lnTo>
                    <a:pt x="5" y="0"/>
                  </a:lnTo>
                  <a:lnTo>
                    <a:pt x="3" y="0"/>
                  </a:lnTo>
                  <a:lnTo>
                    <a:pt x="1" y="1"/>
                  </a:lnTo>
                  <a:lnTo>
                    <a:pt x="1" y="1"/>
                  </a:lnTo>
                  <a:lnTo>
                    <a:pt x="0" y="2"/>
                  </a:lnTo>
                  <a:lnTo>
                    <a:pt x="0" y="2"/>
                  </a:lnTo>
                  <a:lnTo>
                    <a:pt x="0" y="5"/>
                  </a:lnTo>
                  <a:lnTo>
                    <a:pt x="1" y="6"/>
                  </a:lnTo>
                  <a:lnTo>
                    <a:pt x="1" y="6"/>
                  </a:lnTo>
                  <a:lnTo>
                    <a:pt x="4" y="6"/>
                  </a:lnTo>
                  <a:lnTo>
                    <a:pt x="5" y="5"/>
                  </a:lnTo>
                  <a:lnTo>
                    <a:pt x="5" y="5"/>
                  </a:lnTo>
                  <a:lnTo>
                    <a:pt x="6" y="2"/>
                  </a:lnTo>
                  <a:lnTo>
                    <a:pt x="6" y="2"/>
                  </a:lnTo>
                  <a:lnTo>
                    <a:pt x="6" y="1"/>
                  </a:lnTo>
                  <a:lnTo>
                    <a:pt x="5" y="0"/>
                  </a:lnTo>
                  <a:lnTo>
                    <a:pt x="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55" name="Freeform 55"/>
            <p:cNvSpPr>
              <a:spLocks/>
            </p:cNvSpPr>
            <p:nvPr/>
          </p:nvSpPr>
          <p:spPr bwMode="auto">
            <a:xfrm>
              <a:off x="5701148" y="4006956"/>
              <a:ext cx="4764" cy="7938"/>
            </a:xfrm>
            <a:custGeom>
              <a:avLst/>
              <a:gdLst>
                <a:gd name="T0" fmla="*/ 3 w 3"/>
                <a:gd name="T1" fmla="*/ 3 h 5"/>
                <a:gd name="T2" fmla="*/ 3 w 3"/>
                <a:gd name="T3" fmla="*/ 3 h 5"/>
                <a:gd name="T4" fmla="*/ 3 w 3"/>
                <a:gd name="T5" fmla="*/ 1 h 5"/>
                <a:gd name="T6" fmla="*/ 3 w 3"/>
                <a:gd name="T7" fmla="*/ 1 h 5"/>
                <a:gd name="T8" fmla="*/ 3 w 3"/>
                <a:gd name="T9" fmla="*/ 0 h 5"/>
                <a:gd name="T10" fmla="*/ 2 w 3"/>
                <a:gd name="T11" fmla="*/ 0 h 5"/>
                <a:gd name="T12" fmla="*/ 1 w 3"/>
                <a:gd name="T13" fmla="*/ 0 h 5"/>
                <a:gd name="T14" fmla="*/ 0 w 3"/>
                <a:gd name="T15" fmla="*/ 1 h 5"/>
                <a:gd name="T16" fmla="*/ 0 w 3"/>
                <a:gd name="T17" fmla="*/ 1 h 5"/>
                <a:gd name="T18" fmla="*/ 0 w 3"/>
                <a:gd name="T19" fmla="*/ 3 h 5"/>
                <a:gd name="T20" fmla="*/ 0 w 3"/>
                <a:gd name="T21" fmla="*/ 3 h 5"/>
                <a:gd name="T22" fmla="*/ 1 w 3"/>
                <a:gd name="T23" fmla="*/ 5 h 5"/>
                <a:gd name="T24" fmla="*/ 1 w 3"/>
                <a:gd name="T25" fmla="*/ 5 h 5"/>
                <a:gd name="T26" fmla="*/ 2 w 3"/>
                <a:gd name="T27" fmla="*/ 5 h 5"/>
                <a:gd name="T28" fmla="*/ 2 w 3"/>
                <a:gd name="T29" fmla="*/ 5 h 5"/>
                <a:gd name="T30" fmla="*/ 3 w 3"/>
                <a:gd name="T31" fmla="*/ 3 h 5"/>
                <a:gd name="T32" fmla="*/ 3 w 3"/>
                <a:gd name="T3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5">
                  <a:moveTo>
                    <a:pt x="3" y="3"/>
                  </a:moveTo>
                  <a:lnTo>
                    <a:pt x="3" y="3"/>
                  </a:lnTo>
                  <a:lnTo>
                    <a:pt x="3" y="1"/>
                  </a:lnTo>
                  <a:lnTo>
                    <a:pt x="3" y="1"/>
                  </a:lnTo>
                  <a:lnTo>
                    <a:pt x="3" y="0"/>
                  </a:lnTo>
                  <a:lnTo>
                    <a:pt x="2" y="0"/>
                  </a:lnTo>
                  <a:lnTo>
                    <a:pt x="1" y="0"/>
                  </a:lnTo>
                  <a:lnTo>
                    <a:pt x="0" y="1"/>
                  </a:lnTo>
                  <a:lnTo>
                    <a:pt x="0" y="1"/>
                  </a:lnTo>
                  <a:lnTo>
                    <a:pt x="0" y="3"/>
                  </a:lnTo>
                  <a:lnTo>
                    <a:pt x="0" y="3"/>
                  </a:lnTo>
                  <a:lnTo>
                    <a:pt x="1" y="5"/>
                  </a:lnTo>
                  <a:lnTo>
                    <a:pt x="1" y="5"/>
                  </a:lnTo>
                  <a:lnTo>
                    <a:pt x="2" y="5"/>
                  </a:lnTo>
                  <a:lnTo>
                    <a:pt x="2" y="5"/>
                  </a:lnTo>
                  <a:lnTo>
                    <a:pt x="3" y="3"/>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56" name="Freeform 56"/>
            <p:cNvSpPr>
              <a:spLocks/>
            </p:cNvSpPr>
            <p:nvPr/>
          </p:nvSpPr>
          <p:spPr bwMode="auto">
            <a:xfrm>
              <a:off x="5643980" y="4026007"/>
              <a:ext cx="58756" cy="12700"/>
            </a:xfrm>
            <a:custGeom>
              <a:avLst/>
              <a:gdLst>
                <a:gd name="T0" fmla="*/ 37 w 37"/>
                <a:gd name="T1" fmla="*/ 4 h 8"/>
                <a:gd name="T2" fmla="*/ 37 w 37"/>
                <a:gd name="T3" fmla="*/ 4 h 8"/>
                <a:gd name="T4" fmla="*/ 33 w 37"/>
                <a:gd name="T5" fmla="*/ 2 h 8"/>
                <a:gd name="T6" fmla="*/ 28 w 37"/>
                <a:gd name="T7" fmla="*/ 0 h 8"/>
                <a:gd name="T8" fmla="*/ 20 w 37"/>
                <a:gd name="T9" fmla="*/ 0 h 8"/>
                <a:gd name="T10" fmla="*/ 20 w 37"/>
                <a:gd name="T11" fmla="*/ 0 h 8"/>
                <a:gd name="T12" fmla="*/ 10 w 37"/>
                <a:gd name="T13" fmla="*/ 2 h 8"/>
                <a:gd name="T14" fmla="*/ 5 w 37"/>
                <a:gd name="T15" fmla="*/ 2 h 8"/>
                <a:gd name="T16" fmla="*/ 0 w 37"/>
                <a:gd name="T17" fmla="*/ 4 h 8"/>
                <a:gd name="T18" fmla="*/ 0 w 37"/>
                <a:gd name="T19" fmla="*/ 4 h 8"/>
                <a:gd name="T20" fmla="*/ 0 w 37"/>
                <a:gd name="T21" fmla="*/ 4 h 8"/>
                <a:gd name="T22" fmla="*/ 1 w 37"/>
                <a:gd name="T23" fmla="*/ 5 h 8"/>
                <a:gd name="T24" fmla="*/ 1 w 37"/>
                <a:gd name="T25" fmla="*/ 5 h 8"/>
                <a:gd name="T26" fmla="*/ 10 w 37"/>
                <a:gd name="T27" fmla="*/ 7 h 8"/>
                <a:gd name="T28" fmla="*/ 19 w 37"/>
                <a:gd name="T29" fmla="*/ 7 h 8"/>
                <a:gd name="T30" fmla="*/ 19 w 37"/>
                <a:gd name="T31" fmla="*/ 7 h 8"/>
                <a:gd name="T32" fmla="*/ 27 w 37"/>
                <a:gd name="T33" fmla="*/ 8 h 8"/>
                <a:gd name="T34" fmla="*/ 32 w 37"/>
                <a:gd name="T35" fmla="*/ 8 h 8"/>
                <a:gd name="T36" fmla="*/ 37 w 37"/>
                <a:gd name="T37" fmla="*/ 7 h 8"/>
                <a:gd name="T38" fmla="*/ 37 w 37"/>
                <a:gd name="T39" fmla="*/ 7 h 8"/>
                <a:gd name="T40" fmla="*/ 37 w 37"/>
                <a:gd name="T41" fmla="*/ 5 h 8"/>
                <a:gd name="T42" fmla="*/ 37 w 37"/>
                <a:gd name="T43" fmla="*/ 4 h 8"/>
                <a:gd name="T44" fmla="*/ 37 w 37"/>
                <a:gd name="T4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8">
                  <a:moveTo>
                    <a:pt x="37" y="4"/>
                  </a:moveTo>
                  <a:lnTo>
                    <a:pt x="37" y="4"/>
                  </a:lnTo>
                  <a:lnTo>
                    <a:pt x="33" y="2"/>
                  </a:lnTo>
                  <a:lnTo>
                    <a:pt x="28" y="0"/>
                  </a:lnTo>
                  <a:lnTo>
                    <a:pt x="20" y="0"/>
                  </a:lnTo>
                  <a:lnTo>
                    <a:pt x="20" y="0"/>
                  </a:lnTo>
                  <a:lnTo>
                    <a:pt x="10" y="2"/>
                  </a:lnTo>
                  <a:lnTo>
                    <a:pt x="5" y="2"/>
                  </a:lnTo>
                  <a:lnTo>
                    <a:pt x="0" y="4"/>
                  </a:lnTo>
                  <a:lnTo>
                    <a:pt x="0" y="4"/>
                  </a:lnTo>
                  <a:lnTo>
                    <a:pt x="0" y="4"/>
                  </a:lnTo>
                  <a:lnTo>
                    <a:pt x="1" y="5"/>
                  </a:lnTo>
                  <a:lnTo>
                    <a:pt x="1" y="5"/>
                  </a:lnTo>
                  <a:lnTo>
                    <a:pt x="10" y="7"/>
                  </a:lnTo>
                  <a:lnTo>
                    <a:pt x="19" y="7"/>
                  </a:lnTo>
                  <a:lnTo>
                    <a:pt x="19" y="7"/>
                  </a:lnTo>
                  <a:lnTo>
                    <a:pt x="27" y="8"/>
                  </a:lnTo>
                  <a:lnTo>
                    <a:pt x="32" y="8"/>
                  </a:lnTo>
                  <a:lnTo>
                    <a:pt x="37" y="7"/>
                  </a:lnTo>
                  <a:lnTo>
                    <a:pt x="37" y="7"/>
                  </a:lnTo>
                  <a:lnTo>
                    <a:pt x="37" y="5"/>
                  </a:lnTo>
                  <a:lnTo>
                    <a:pt x="37" y="4"/>
                  </a:lnTo>
                  <a:lnTo>
                    <a:pt x="37"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57" name="Freeform 57"/>
            <p:cNvSpPr>
              <a:spLocks/>
            </p:cNvSpPr>
            <p:nvPr/>
          </p:nvSpPr>
          <p:spPr bwMode="auto">
            <a:xfrm>
              <a:off x="5670976" y="4075220"/>
              <a:ext cx="22232" cy="177805"/>
            </a:xfrm>
            <a:custGeom>
              <a:avLst/>
              <a:gdLst>
                <a:gd name="T0" fmla="*/ 11 w 14"/>
                <a:gd name="T1" fmla="*/ 50 h 112"/>
                <a:gd name="T2" fmla="*/ 11 w 14"/>
                <a:gd name="T3" fmla="*/ 50 h 112"/>
                <a:gd name="T4" fmla="*/ 8 w 14"/>
                <a:gd name="T5" fmla="*/ 25 h 112"/>
                <a:gd name="T6" fmla="*/ 5 w 14"/>
                <a:gd name="T7" fmla="*/ 12 h 112"/>
                <a:gd name="T8" fmla="*/ 2 w 14"/>
                <a:gd name="T9" fmla="*/ 0 h 112"/>
                <a:gd name="T10" fmla="*/ 2 w 14"/>
                <a:gd name="T11" fmla="*/ 0 h 112"/>
                <a:gd name="T12" fmla="*/ 0 w 14"/>
                <a:gd name="T13" fmla="*/ 0 h 112"/>
                <a:gd name="T14" fmla="*/ 0 w 14"/>
                <a:gd name="T15" fmla="*/ 1 h 112"/>
                <a:gd name="T16" fmla="*/ 0 w 14"/>
                <a:gd name="T17" fmla="*/ 1 h 112"/>
                <a:gd name="T18" fmla="*/ 2 w 14"/>
                <a:gd name="T19" fmla="*/ 12 h 112"/>
                <a:gd name="T20" fmla="*/ 4 w 14"/>
                <a:gd name="T21" fmla="*/ 25 h 112"/>
                <a:gd name="T22" fmla="*/ 4 w 14"/>
                <a:gd name="T23" fmla="*/ 25 h 112"/>
                <a:gd name="T24" fmla="*/ 5 w 14"/>
                <a:gd name="T25" fmla="*/ 39 h 112"/>
                <a:gd name="T26" fmla="*/ 7 w 14"/>
                <a:gd name="T27" fmla="*/ 53 h 112"/>
                <a:gd name="T28" fmla="*/ 7 w 14"/>
                <a:gd name="T29" fmla="*/ 53 h 112"/>
                <a:gd name="T30" fmla="*/ 5 w 14"/>
                <a:gd name="T31" fmla="*/ 80 h 112"/>
                <a:gd name="T32" fmla="*/ 4 w 14"/>
                <a:gd name="T33" fmla="*/ 107 h 112"/>
                <a:gd name="T34" fmla="*/ 4 w 14"/>
                <a:gd name="T35" fmla="*/ 107 h 112"/>
                <a:gd name="T36" fmla="*/ 4 w 14"/>
                <a:gd name="T37" fmla="*/ 109 h 112"/>
                <a:gd name="T38" fmla="*/ 5 w 14"/>
                <a:gd name="T39" fmla="*/ 110 h 112"/>
                <a:gd name="T40" fmla="*/ 9 w 14"/>
                <a:gd name="T41" fmla="*/ 112 h 112"/>
                <a:gd name="T42" fmla="*/ 13 w 14"/>
                <a:gd name="T43" fmla="*/ 110 h 112"/>
                <a:gd name="T44" fmla="*/ 14 w 14"/>
                <a:gd name="T45" fmla="*/ 109 h 112"/>
                <a:gd name="T46" fmla="*/ 14 w 14"/>
                <a:gd name="T47" fmla="*/ 107 h 112"/>
                <a:gd name="T48" fmla="*/ 14 w 14"/>
                <a:gd name="T49" fmla="*/ 107 h 112"/>
                <a:gd name="T50" fmla="*/ 14 w 14"/>
                <a:gd name="T51" fmla="*/ 78 h 112"/>
                <a:gd name="T52" fmla="*/ 11 w 14"/>
                <a:gd name="T53" fmla="*/ 50 h 112"/>
                <a:gd name="T54" fmla="*/ 11 w 14"/>
                <a:gd name="T55" fmla="*/ 5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 h="112">
                  <a:moveTo>
                    <a:pt x="11" y="50"/>
                  </a:moveTo>
                  <a:lnTo>
                    <a:pt x="11" y="50"/>
                  </a:lnTo>
                  <a:lnTo>
                    <a:pt x="8" y="25"/>
                  </a:lnTo>
                  <a:lnTo>
                    <a:pt x="5" y="12"/>
                  </a:lnTo>
                  <a:lnTo>
                    <a:pt x="2" y="0"/>
                  </a:lnTo>
                  <a:lnTo>
                    <a:pt x="2" y="0"/>
                  </a:lnTo>
                  <a:lnTo>
                    <a:pt x="0" y="0"/>
                  </a:lnTo>
                  <a:lnTo>
                    <a:pt x="0" y="1"/>
                  </a:lnTo>
                  <a:lnTo>
                    <a:pt x="0" y="1"/>
                  </a:lnTo>
                  <a:lnTo>
                    <a:pt x="2" y="12"/>
                  </a:lnTo>
                  <a:lnTo>
                    <a:pt x="4" y="25"/>
                  </a:lnTo>
                  <a:lnTo>
                    <a:pt x="4" y="25"/>
                  </a:lnTo>
                  <a:lnTo>
                    <a:pt x="5" y="39"/>
                  </a:lnTo>
                  <a:lnTo>
                    <a:pt x="7" y="53"/>
                  </a:lnTo>
                  <a:lnTo>
                    <a:pt x="7" y="53"/>
                  </a:lnTo>
                  <a:lnTo>
                    <a:pt x="5" y="80"/>
                  </a:lnTo>
                  <a:lnTo>
                    <a:pt x="4" y="107"/>
                  </a:lnTo>
                  <a:lnTo>
                    <a:pt x="4" y="107"/>
                  </a:lnTo>
                  <a:lnTo>
                    <a:pt x="4" y="109"/>
                  </a:lnTo>
                  <a:lnTo>
                    <a:pt x="5" y="110"/>
                  </a:lnTo>
                  <a:lnTo>
                    <a:pt x="9" y="112"/>
                  </a:lnTo>
                  <a:lnTo>
                    <a:pt x="13" y="110"/>
                  </a:lnTo>
                  <a:lnTo>
                    <a:pt x="14" y="109"/>
                  </a:lnTo>
                  <a:lnTo>
                    <a:pt x="14" y="107"/>
                  </a:lnTo>
                  <a:lnTo>
                    <a:pt x="14" y="107"/>
                  </a:lnTo>
                  <a:lnTo>
                    <a:pt x="14" y="78"/>
                  </a:lnTo>
                  <a:lnTo>
                    <a:pt x="11" y="50"/>
                  </a:lnTo>
                  <a:lnTo>
                    <a:pt x="11"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58" name="Freeform 58"/>
            <p:cNvSpPr>
              <a:spLocks/>
            </p:cNvSpPr>
            <p:nvPr/>
          </p:nvSpPr>
          <p:spPr bwMode="auto">
            <a:xfrm>
              <a:off x="5593164" y="4283188"/>
              <a:ext cx="149272" cy="49214"/>
            </a:xfrm>
            <a:custGeom>
              <a:avLst/>
              <a:gdLst>
                <a:gd name="T0" fmla="*/ 54 w 94"/>
                <a:gd name="T1" fmla="*/ 0 h 31"/>
                <a:gd name="T2" fmla="*/ 54 w 94"/>
                <a:gd name="T3" fmla="*/ 0 h 31"/>
                <a:gd name="T4" fmla="*/ 40 w 94"/>
                <a:gd name="T5" fmla="*/ 0 h 31"/>
                <a:gd name="T6" fmla="*/ 33 w 94"/>
                <a:gd name="T7" fmla="*/ 1 h 31"/>
                <a:gd name="T8" fmla="*/ 26 w 94"/>
                <a:gd name="T9" fmla="*/ 4 h 31"/>
                <a:gd name="T10" fmla="*/ 20 w 94"/>
                <a:gd name="T11" fmla="*/ 6 h 31"/>
                <a:gd name="T12" fmla="*/ 14 w 94"/>
                <a:gd name="T13" fmla="*/ 9 h 31"/>
                <a:gd name="T14" fmla="*/ 9 w 94"/>
                <a:gd name="T15" fmla="*/ 14 h 31"/>
                <a:gd name="T16" fmla="*/ 4 w 94"/>
                <a:gd name="T17" fmla="*/ 19 h 31"/>
                <a:gd name="T18" fmla="*/ 3 w 94"/>
                <a:gd name="T19" fmla="*/ 20 h 31"/>
                <a:gd name="T20" fmla="*/ 3 w 94"/>
                <a:gd name="T21" fmla="*/ 20 h 31"/>
                <a:gd name="T22" fmla="*/ 0 w 94"/>
                <a:gd name="T23" fmla="*/ 22 h 31"/>
                <a:gd name="T24" fmla="*/ 0 w 94"/>
                <a:gd name="T25" fmla="*/ 26 h 31"/>
                <a:gd name="T26" fmla="*/ 3 w 94"/>
                <a:gd name="T27" fmla="*/ 28 h 31"/>
                <a:gd name="T28" fmla="*/ 5 w 94"/>
                <a:gd name="T29" fmla="*/ 30 h 31"/>
                <a:gd name="T30" fmla="*/ 5 w 94"/>
                <a:gd name="T31" fmla="*/ 30 h 31"/>
                <a:gd name="T32" fmla="*/ 26 w 94"/>
                <a:gd name="T33" fmla="*/ 30 h 31"/>
                <a:gd name="T34" fmla="*/ 47 w 94"/>
                <a:gd name="T35" fmla="*/ 28 h 31"/>
                <a:gd name="T36" fmla="*/ 47 w 94"/>
                <a:gd name="T37" fmla="*/ 28 h 31"/>
                <a:gd name="T38" fmla="*/ 68 w 94"/>
                <a:gd name="T39" fmla="*/ 30 h 31"/>
                <a:gd name="T40" fmla="*/ 87 w 94"/>
                <a:gd name="T41" fmla="*/ 31 h 31"/>
                <a:gd name="T42" fmla="*/ 87 w 94"/>
                <a:gd name="T43" fmla="*/ 31 h 31"/>
                <a:gd name="T44" fmla="*/ 90 w 94"/>
                <a:gd name="T45" fmla="*/ 31 h 31"/>
                <a:gd name="T46" fmla="*/ 92 w 94"/>
                <a:gd name="T47" fmla="*/ 30 h 31"/>
                <a:gd name="T48" fmla="*/ 94 w 94"/>
                <a:gd name="T49" fmla="*/ 28 h 31"/>
                <a:gd name="T50" fmla="*/ 94 w 94"/>
                <a:gd name="T51" fmla="*/ 26 h 31"/>
                <a:gd name="T52" fmla="*/ 94 w 94"/>
                <a:gd name="T53" fmla="*/ 26 h 31"/>
                <a:gd name="T54" fmla="*/ 94 w 94"/>
                <a:gd name="T55" fmla="*/ 20 h 31"/>
                <a:gd name="T56" fmla="*/ 91 w 94"/>
                <a:gd name="T57" fmla="*/ 15 h 31"/>
                <a:gd name="T58" fmla="*/ 86 w 94"/>
                <a:gd name="T59" fmla="*/ 10 h 31"/>
                <a:gd name="T60" fmla="*/ 80 w 94"/>
                <a:gd name="T61" fmla="*/ 6 h 31"/>
                <a:gd name="T62" fmla="*/ 74 w 94"/>
                <a:gd name="T63" fmla="*/ 4 h 31"/>
                <a:gd name="T64" fmla="*/ 67 w 94"/>
                <a:gd name="T65" fmla="*/ 3 h 31"/>
                <a:gd name="T66" fmla="*/ 54 w 94"/>
                <a:gd name="T67" fmla="*/ 0 h 31"/>
                <a:gd name="T68" fmla="*/ 54 w 94"/>
                <a:gd name="T6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31">
                  <a:moveTo>
                    <a:pt x="54" y="0"/>
                  </a:moveTo>
                  <a:lnTo>
                    <a:pt x="54" y="0"/>
                  </a:lnTo>
                  <a:lnTo>
                    <a:pt x="40" y="0"/>
                  </a:lnTo>
                  <a:lnTo>
                    <a:pt x="33" y="1"/>
                  </a:lnTo>
                  <a:lnTo>
                    <a:pt x="26" y="4"/>
                  </a:lnTo>
                  <a:lnTo>
                    <a:pt x="20" y="6"/>
                  </a:lnTo>
                  <a:lnTo>
                    <a:pt x="14" y="9"/>
                  </a:lnTo>
                  <a:lnTo>
                    <a:pt x="9" y="14"/>
                  </a:lnTo>
                  <a:lnTo>
                    <a:pt x="4" y="19"/>
                  </a:lnTo>
                  <a:lnTo>
                    <a:pt x="3" y="20"/>
                  </a:lnTo>
                  <a:lnTo>
                    <a:pt x="3" y="20"/>
                  </a:lnTo>
                  <a:lnTo>
                    <a:pt x="0" y="22"/>
                  </a:lnTo>
                  <a:lnTo>
                    <a:pt x="0" y="26"/>
                  </a:lnTo>
                  <a:lnTo>
                    <a:pt x="3" y="28"/>
                  </a:lnTo>
                  <a:lnTo>
                    <a:pt x="5" y="30"/>
                  </a:lnTo>
                  <a:lnTo>
                    <a:pt x="5" y="30"/>
                  </a:lnTo>
                  <a:lnTo>
                    <a:pt x="26" y="30"/>
                  </a:lnTo>
                  <a:lnTo>
                    <a:pt x="47" y="28"/>
                  </a:lnTo>
                  <a:lnTo>
                    <a:pt x="47" y="28"/>
                  </a:lnTo>
                  <a:lnTo>
                    <a:pt x="68" y="30"/>
                  </a:lnTo>
                  <a:lnTo>
                    <a:pt x="87" y="31"/>
                  </a:lnTo>
                  <a:lnTo>
                    <a:pt x="87" y="31"/>
                  </a:lnTo>
                  <a:lnTo>
                    <a:pt x="90" y="31"/>
                  </a:lnTo>
                  <a:lnTo>
                    <a:pt x="92" y="30"/>
                  </a:lnTo>
                  <a:lnTo>
                    <a:pt x="94" y="28"/>
                  </a:lnTo>
                  <a:lnTo>
                    <a:pt x="94" y="26"/>
                  </a:lnTo>
                  <a:lnTo>
                    <a:pt x="94" y="26"/>
                  </a:lnTo>
                  <a:lnTo>
                    <a:pt x="94" y="20"/>
                  </a:lnTo>
                  <a:lnTo>
                    <a:pt x="91" y="15"/>
                  </a:lnTo>
                  <a:lnTo>
                    <a:pt x="86" y="10"/>
                  </a:lnTo>
                  <a:lnTo>
                    <a:pt x="80" y="6"/>
                  </a:lnTo>
                  <a:lnTo>
                    <a:pt x="74" y="4"/>
                  </a:lnTo>
                  <a:lnTo>
                    <a:pt x="67" y="3"/>
                  </a:lnTo>
                  <a:lnTo>
                    <a:pt x="54" y="0"/>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59" name="Freeform 59"/>
            <p:cNvSpPr>
              <a:spLocks/>
            </p:cNvSpPr>
            <p:nvPr/>
          </p:nvSpPr>
          <p:spPr bwMode="auto">
            <a:xfrm>
              <a:off x="5720204" y="4349865"/>
              <a:ext cx="23820" cy="392123"/>
            </a:xfrm>
            <a:custGeom>
              <a:avLst/>
              <a:gdLst>
                <a:gd name="T0" fmla="*/ 14 w 15"/>
                <a:gd name="T1" fmla="*/ 5 h 247"/>
                <a:gd name="T2" fmla="*/ 14 w 15"/>
                <a:gd name="T3" fmla="*/ 5 h 247"/>
                <a:gd name="T4" fmla="*/ 12 w 15"/>
                <a:gd name="T5" fmla="*/ 2 h 247"/>
                <a:gd name="T6" fmla="*/ 11 w 15"/>
                <a:gd name="T7" fmla="*/ 1 h 247"/>
                <a:gd name="T8" fmla="*/ 7 w 15"/>
                <a:gd name="T9" fmla="*/ 0 h 247"/>
                <a:gd name="T10" fmla="*/ 4 w 15"/>
                <a:gd name="T11" fmla="*/ 1 h 247"/>
                <a:gd name="T12" fmla="*/ 3 w 15"/>
                <a:gd name="T13" fmla="*/ 2 h 247"/>
                <a:gd name="T14" fmla="*/ 1 w 15"/>
                <a:gd name="T15" fmla="*/ 5 h 247"/>
                <a:gd name="T16" fmla="*/ 1 w 15"/>
                <a:gd name="T17" fmla="*/ 5 h 247"/>
                <a:gd name="T18" fmla="*/ 0 w 15"/>
                <a:gd name="T19" fmla="*/ 11 h 247"/>
                <a:gd name="T20" fmla="*/ 0 w 15"/>
                <a:gd name="T21" fmla="*/ 18 h 247"/>
                <a:gd name="T22" fmla="*/ 0 w 15"/>
                <a:gd name="T23" fmla="*/ 33 h 247"/>
                <a:gd name="T24" fmla="*/ 0 w 15"/>
                <a:gd name="T25" fmla="*/ 33 h 247"/>
                <a:gd name="T26" fmla="*/ 0 w 15"/>
                <a:gd name="T27" fmla="*/ 62 h 247"/>
                <a:gd name="T28" fmla="*/ 0 w 15"/>
                <a:gd name="T29" fmla="*/ 62 h 247"/>
                <a:gd name="T30" fmla="*/ 3 w 15"/>
                <a:gd name="T31" fmla="*/ 124 h 247"/>
                <a:gd name="T32" fmla="*/ 3 w 15"/>
                <a:gd name="T33" fmla="*/ 124 h 247"/>
                <a:gd name="T34" fmla="*/ 6 w 15"/>
                <a:gd name="T35" fmla="*/ 185 h 247"/>
                <a:gd name="T36" fmla="*/ 7 w 15"/>
                <a:gd name="T37" fmla="*/ 216 h 247"/>
                <a:gd name="T38" fmla="*/ 9 w 15"/>
                <a:gd name="T39" fmla="*/ 246 h 247"/>
                <a:gd name="T40" fmla="*/ 9 w 15"/>
                <a:gd name="T41" fmla="*/ 246 h 247"/>
                <a:gd name="T42" fmla="*/ 10 w 15"/>
                <a:gd name="T43" fmla="*/ 246 h 247"/>
                <a:gd name="T44" fmla="*/ 10 w 15"/>
                <a:gd name="T45" fmla="*/ 247 h 247"/>
                <a:gd name="T46" fmla="*/ 11 w 15"/>
                <a:gd name="T47" fmla="*/ 246 h 247"/>
                <a:gd name="T48" fmla="*/ 12 w 15"/>
                <a:gd name="T49" fmla="*/ 246 h 247"/>
                <a:gd name="T50" fmla="*/ 12 w 15"/>
                <a:gd name="T51" fmla="*/ 246 h 247"/>
                <a:gd name="T52" fmla="*/ 11 w 15"/>
                <a:gd name="T53" fmla="*/ 216 h 247"/>
                <a:gd name="T54" fmla="*/ 12 w 15"/>
                <a:gd name="T55" fmla="*/ 185 h 247"/>
                <a:gd name="T56" fmla="*/ 14 w 15"/>
                <a:gd name="T57" fmla="*/ 124 h 247"/>
                <a:gd name="T58" fmla="*/ 14 w 15"/>
                <a:gd name="T59" fmla="*/ 124 h 247"/>
                <a:gd name="T60" fmla="*/ 15 w 15"/>
                <a:gd name="T61" fmla="*/ 65 h 247"/>
                <a:gd name="T62" fmla="*/ 15 w 15"/>
                <a:gd name="T63" fmla="*/ 65 h 247"/>
                <a:gd name="T64" fmla="*/ 15 w 15"/>
                <a:gd name="T65" fmla="*/ 35 h 247"/>
                <a:gd name="T66" fmla="*/ 15 w 15"/>
                <a:gd name="T67" fmla="*/ 35 h 247"/>
                <a:gd name="T68" fmla="*/ 15 w 15"/>
                <a:gd name="T69" fmla="*/ 19 h 247"/>
                <a:gd name="T70" fmla="*/ 15 w 15"/>
                <a:gd name="T71" fmla="*/ 12 h 247"/>
                <a:gd name="T72" fmla="*/ 14 w 15"/>
                <a:gd name="T73" fmla="*/ 5 h 247"/>
                <a:gd name="T74" fmla="*/ 14 w 15"/>
                <a:gd name="T75" fmla="*/ 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247">
                  <a:moveTo>
                    <a:pt x="14" y="5"/>
                  </a:moveTo>
                  <a:lnTo>
                    <a:pt x="14" y="5"/>
                  </a:lnTo>
                  <a:lnTo>
                    <a:pt x="12" y="2"/>
                  </a:lnTo>
                  <a:lnTo>
                    <a:pt x="11" y="1"/>
                  </a:lnTo>
                  <a:lnTo>
                    <a:pt x="7" y="0"/>
                  </a:lnTo>
                  <a:lnTo>
                    <a:pt x="4" y="1"/>
                  </a:lnTo>
                  <a:lnTo>
                    <a:pt x="3" y="2"/>
                  </a:lnTo>
                  <a:lnTo>
                    <a:pt x="1" y="5"/>
                  </a:lnTo>
                  <a:lnTo>
                    <a:pt x="1" y="5"/>
                  </a:lnTo>
                  <a:lnTo>
                    <a:pt x="0" y="11"/>
                  </a:lnTo>
                  <a:lnTo>
                    <a:pt x="0" y="18"/>
                  </a:lnTo>
                  <a:lnTo>
                    <a:pt x="0" y="33"/>
                  </a:lnTo>
                  <a:lnTo>
                    <a:pt x="0" y="33"/>
                  </a:lnTo>
                  <a:lnTo>
                    <a:pt x="0" y="62"/>
                  </a:lnTo>
                  <a:lnTo>
                    <a:pt x="0" y="62"/>
                  </a:lnTo>
                  <a:lnTo>
                    <a:pt x="3" y="124"/>
                  </a:lnTo>
                  <a:lnTo>
                    <a:pt x="3" y="124"/>
                  </a:lnTo>
                  <a:lnTo>
                    <a:pt x="6" y="185"/>
                  </a:lnTo>
                  <a:lnTo>
                    <a:pt x="7" y="216"/>
                  </a:lnTo>
                  <a:lnTo>
                    <a:pt x="9" y="246"/>
                  </a:lnTo>
                  <a:lnTo>
                    <a:pt x="9" y="246"/>
                  </a:lnTo>
                  <a:lnTo>
                    <a:pt x="10" y="246"/>
                  </a:lnTo>
                  <a:lnTo>
                    <a:pt x="10" y="247"/>
                  </a:lnTo>
                  <a:lnTo>
                    <a:pt x="11" y="246"/>
                  </a:lnTo>
                  <a:lnTo>
                    <a:pt x="12" y="246"/>
                  </a:lnTo>
                  <a:lnTo>
                    <a:pt x="12" y="246"/>
                  </a:lnTo>
                  <a:lnTo>
                    <a:pt x="11" y="216"/>
                  </a:lnTo>
                  <a:lnTo>
                    <a:pt x="12" y="185"/>
                  </a:lnTo>
                  <a:lnTo>
                    <a:pt x="14" y="124"/>
                  </a:lnTo>
                  <a:lnTo>
                    <a:pt x="14" y="124"/>
                  </a:lnTo>
                  <a:lnTo>
                    <a:pt x="15" y="65"/>
                  </a:lnTo>
                  <a:lnTo>
                    <a:pt x="15" y="65"/>
                  </a:lnTo>
                  <a:lnTo>
                    <a:pt x="15" y="35"/>
                  </a:lnTo>
                  <a:lnTo>
                    <a:pt x="15" y="35"/>
                  </a:lnTo>
                  <a:lnTo>
                    <a:pt x="15" y="19"/>
                  </a:lnTo>
                  <a:lnTo>
                    <a:pt x="15" y="12"/>
                  </a:lnTo>
                  <a:lnTo>
                    <a:pt x="14" y="5"/>
                  </a:lnTo>
                  <a:lnTo>
                    <a:pt x="14"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0" name="Freeform 60"/>
            <p:cNvSpPr>
              <a:spLocks/>
            </p:cNvSpPr>
            <p:nvPr/>
          </p:nvSpPr>
          <p:spPr bwMode="auto">
            <a:xfrm>
              <a:off x="5555052" y="4643560"/>
              <a:ext cx="20644" cy="190505"/>
            </a:xfrm>
            <a:custGeom>
              <a:avLst/>
              <a:gdLst>
                <a:gd name="T0" fmla="*/ 12 w 13"/>
                <a:gd name="T1" fmla="*/ 93 h 120"/>
                <a:gd name="T2" fmla="*/ 12 w 13"/>
                <a:gd name="T3" fmla="*/ 93 h 120"/>
                <a:gd name="T4" fmla="*/ 12 w 13"/>
                <a:gd name="T5" fmla="*/ 61 h 120"/>
                <a:gd name="T6" fmla="*/ 12 w 13"/>
                <a:gd name="T7" fmla="*/ 61 h 120"/>
                <a:gd name="T8" fmla="*/ 12 w 13"/>
                <a:gd name="T9" fmla="*/ 31 h 120"/>
                <a:gd name="T10" fmla="*/ 11 w 13"/>
                <a:gd name="T11" fmla="*/ 16 h 120"/>
                <a:gd name="T12" fmla="*/ 10 w 13"/>
                <a:gd name="T13" fmla="*/ 1 h 120"/>
                <a:gd name="T14" fmla="*/ 10 w 13"/>
                <a:gd name="T15" fmla="*/ 1 h 120"/>
                <a:gd name="T16" fmla="*/ 8 w 13"/>
                <a:gd name="T17" fmla="*/ 0 h 120"/>
                <a:gd name="T18" fmla="*/ 7 w 13"/>
                <a:gd name="T19" fmla="*/ 0 h 120"/>
                <a:gd name="T20" fmla="*/ 6 w 13"/>
                <a:gd name="T21" fmla="*/ 0 h 120"/>
                <a:gd name="T22" fmla="*/ 5 w 13"/>
                <a:gd name="T23" fmla="*/ 1 h 120"/>
                <a:gd name="T24" fmla="*/ 5 w 13"/>
                <a:gd name="T25" fmla="*/ 1 h 120"/>
                <a:gd name="T26" fmla="*/ 4 w 13"/>
                <a:gd name="T27" fmla="*/ 16 h 120"/>
                <a:gd name="T28" fmla="*/ 2 w 13"/>
                <a:gd name="T29" fmla="*/ 31 h 120"/>
                <a:gd name="T30" fmla="*/ 1 w 13"/>
                <a:gd name="T31" fmla="*/ 61 h 120"/>
                <a:gd name="T32" fmla="*/ 1 w 13"/>
                <a:gd name="T33" fmla="*/ 61 h 120"/>
                <a:gd name="T34" fmla="*/ 0 w 13"/>
                <a:gd name="T35" fmla="*/ 91 h 120"/>
                <a:gd name="T36" fmla="*/ 0 w 13"/>
                <a:gd name="T37" fmla="*/ 91 h 120"/>
                <a:gd name="T38" fmla="*/ 0 w 13"/>
                <a:gd name="T39" fmla="*/ 105 h 120"/>
                <a:gd name="T40" fmla="*/ 0 w 13"/>
                <a:gd name="T41" fmla="*/ 111 h 120"/>
                <a:gd name="T42" fmla="*/ 2 w 13"/>
                <a:gd name="T43" fmla="*/ 119 h 120"/>
                <a:gd name="T44" fmla="*/ 2 w 13"/>
                <a:gd name="T45" fmla="*/ 119 h 120"/>
                <a:gd name="T46" fmla="*/ 4 w 13"/>
                <a:gd name="T47" fmla="*/ 120 h 120"/>
                <a:gd name="T48" fmla="*/ 6 w 13"/>
                <a:gd name="T49" fmla="*/ 120 h 120"/>
                <a:gd name="T50" fmla="*/ 8 w 13"/>
                <a:gd name="T51" fmla="*/ 120 h 120"/>
                <a:gd name="T52" fmla="*/ 11 w 13"/>
                <a:gd name="T53" fmla="*/ 119 h 120"/>
                <a:gd name="T54" fmla="*/ 11 w 13"/>
                <a:gd name="T55" fmla="*/ 119 h 120"/>
                <a:gd name="T56" fmla="*/ 12 w 13"/>
                <a:gd name="T57" fmla="*/ 113 h 120"/>
                <a:gd name="T58" fmla="*/ 13 w 13"/>
                <a:gd name="T59" fmla="*/ 105 h 120"/>
                <a:gd name="T60" fmla="*/ 12 w 13"/>
                <a:gd name="T61" fmla="*/ 9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 h="120">
                  <a:moveTo>
                    <a:pt x="12" y="93"/>
                  </a:moveTo>
                  <a:lnTo>
                    <a:pt x="12" y="93"/>
                  </a:lnTo>
                  <a:lnTo>
                    <a:pt x="12" y="61"/>
                  </a:lnTo>
                  <a:lnTo>
                    <a:pt x="12" y="61"/>
                  </a:lnTo>
                  <a:lnTo>
                    <a:pt x="12" y="31"/>
                  </a:lnTo>
                  <a:lnTo>
                    <a:pt x="11" y="16"/>
                  </a:lnTo>
                  <a:lnTo>
                    <a:pt x="10" y="1"/>
                  </a:lnTo>
                  <a:lnTo>
                    <a:pt x="10" y="1"/>
                  </a:lnTo>
                  <a:lnTo>
                    <a:pt x="8" y="0"/>
                  </a:lnTo>
                  <a:lnTo>
                    <a:pt x="7" y="0"/>
                  </a:lnTo>
                  <a:lnTo>
                    <a:pt x="6" y="0"/>
                  </a:lnTo>
                  <a:lnTo>
                    <a:pt x="5" y="1"/>
                  </a:lnTo>
                  <a:lnTo>
                    <a:pt x="5" y="1"/>
                  </a:lnTo>
                  <a:lnTo>
                    <a:pt x="4" y="16"/>
                  </a:lnTo>
                  <a:lnTo>
                    <a:pt x="2" y="31"/>
                  </a:lnTo>
                  <a:lnTo>
                    <a:pt x="1" y="61"/>
                  </a:lnTo>
                  <a:lnTo>
                    <a:pt x="1" y="61"/>
                  </a:lnTo>
                  <a:lnTo>
                    <a:pt x="0" y="91"/>
                  </a:lnTo>
                  <a:lnTo>
                    <a:pt x="0" y="91"/>
                  </a:lnTo>
                  <a:lnTo>
                    <a:pt x="0" y="105"/>
                  </a:lnTo>
                  <a:lnTo>
                    <a:pt x="0" y="111"/>
                  </a:lnTo>
                  <a:lnTo>
                    <a:pt x="2" y="119"/>
                  </a:lnTo>
                  <a:lnTo>
                    <a:pt x="2" y="119"/>
                  </a:lnTo>
                  <a:lnTo>
                    <a:pt x="4" y="120"/>
                  </a:lnTo>
                  <a:lnTo>
                    <a:pt x="6" y="120"/>
                  </a:lnTo>
                  <a:lnTo>
                    <a:pt x="8" y="120"/>
                  </a:lnTo>
                  <a:lnTo>
                    <a:pt x="11" y="119"/>
                  </a:lnTo>
                  <a:lnTo>
                    <a:pt x="11" y="119"/>
                  </a:lnTo>
                  <a:lnTo>
                    <a:pt x="12" y="113"/>
                  </a:lnTo>
                  <a:lnTo>
                    <a:pt x="13" y="105"/>
                  </a:lnTo>
                  <a:lnTo>
                    <a:pt x="12" y="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1" name="Freeform 61"/>
            <p:cNvSpPr>
              <a:spLocks/>
            </p:cNvSpPr>
            <p:nvPr/>
          </p:nvSpPr>
          <p:spPr bwMode="auto">
            <a:xfrm>
              <a:off x="5555052" y="4643560"/>
              <a:ext cx="20644" cy="190505"/>
            </a:xfrm>
            <a:custGeom>
              <a:avLst/>
              <a:gdLst>
                <a:gd name="T0" fmla="*/ 12 w 13"/>
                <a:gd name="T1" fmla="*/ 93 h 120"/>
                <a:gd name="T2" fmla="*/ 12 w 13"/>
                <a:gd name="T3" fmla="*/ 93 h 120"/>
                <a:gd name="T4" fmla="*/ 12 w 13"/>
                <a:gd name="T5" fmla="*/ 61 h 120"/>
                <a:gd name="T6" fmla="*/ 12 w 13"/>
                <a:gd name="T7" fmla="*/ 61 h 120"/>
                <a:gd name="T8" fmla="*/ 12 w 13"/>
                <a:gd name="T9" fmla="*/ 31 h 120"/>
                <a:gd name="T10" fmla="*/ 11 w 13"/>
                <a:gd name="T11" fmla="*/ 16 h 120"/>
                <a:gd name="T12" fmla="*/ 10 w 13"/>
                <a:gd name="T13" fmla="*/ 1 h 120"/>
                <a:gd name="T14" fmla="*/ 10 w 13"/>
                <a:gd name="T15" fmla="*/ 1 h 120"/>
                <a:gd name="T16" fmla="*/ 8 w 13"/>
                <a:gd name="T17" fmla="*/ 0 h 120"/>
                <a:gd name="T18" fmla="*/ 7 w 13"/>
                <a:gd name="T19" fmla="*/ 0 h 120"/>
                <a:gd name="T20" fmla="*/ 6 w 13"/>
                <a:gd name="T21" fmla="*/ 0 h 120"/>
                <a:gd name="T22" fmla="*/ 5 w 13"/>
                <a:gd name="T23" fmla="*/ 1 h 120"/>
                <a:gd name="T24" fmla="*/ 5 w 13"/>
                <a:gd name="T25" fmla="*/ 1 h 120"/>
                <a:gd name="T26" fmla="*/ 4 w 13"/>
                <a:gd name="T27" fmla="*/ 16 h 120"/>
                <a:gd name="T28" fmla="*/ 2 w 13"/>
                <a:gd name="T29" fmla="*/ 31 h 120"/>
                <a:gd name="T30" fmla="*/ 1 w 13"/>
                <a:gd name="T31" fmla="*/ 61 h 120"/>
                <a:gd name="T32" fmla="*/ 1 w 13"/>
                <a:gd name="T33" fmla="*/ 61 h 120"/>
                <a:gd name="T34" fmla="*/ 0 w 13"/>
                <a:gd name="T35" fmla="*/ 91 h 120"/>
                <a:gd name="T36" fmla="*/ 0 w 13"/>
                <a:gd name="T37" fmla="*/ 91 h 120"/>
                <a:gd name="T38" fmla="*/ 0 w 13"/>
                <a:gd name="T39" fmla="*/ 105 h 120"/>
                <a:gd name="T40" fmla="*/ 0 w 13"/>
                <a:gd name="T41" fmla="*/ 111 h 120"/>
                <a:gd name="T42" fmla="*/ 2 w 13"/>
                <a:gd name="T43" fmla="*/ 119 h 120"/>
                <a:gd name="T44" fmla="*/ 2 w 13"/>
                <a:gd name="T45" fmla="*/ 119 h 120"/>
                <a:gd name="T46" fmla="*/ 4 w 13"/>
                <a:gd name="T47" fmla="*/ 120 h 120"/>
                <a:gd name="T48" fmla="*/ 6 w 13"/>
                <a:gd name="T49" fmla="*/ 120 h 120"/>
                <a:gd name="T50" fmla="*/ 8 w 13"/>
                <a:gd name="T51" fmla="*/ 120 h 120"/>
                <a:gd name="T52" fmla="*/ 11 w 13"/>
                <a:gd name="T53" fmla="*/ 119 h 120"/>
                <a:gd name="T54" fmla="*/ 11 w 13"/>
                <a:gd name="T55" fmla="*/ 119 h 120"/>
                <a:gd name="T56" fmla="*/ 12 w 13"/>
                <a:gd name="T57" fmla="*/ 113 h 120"/>
                <a:gd name="T58" fmla="*/ 13 w 13"/>
                <a:gd name="T59" fmla="*/ 105 h 120"/>
                <a:gd name="T60" fmla="*/ 12 w 13"/>
                <a:gd name="T61" fmla="*/ 9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 h="120">
                  <a:moveTo>
                    <a:pt x="12" y="93"/>
                  </a:moveTo>
                  <a:lnTo>
                    <a:pt x="12" y="93"/>
                  </a:lnTo>
                  <a:lnTo>
                    <a:pt x="12" y="61"/>
                  </a:lnTo>
                  <a:lnTo>
                    <a:pt x="12" y="61"/>
                  </a:lnTo>
                  <a:lnTo>
                    <a:pt x="12" y="31"/>
                  </a:lnTo>
                  <a:lnTo>
                    <a:pt x="11" y="16"/>
                  </a:lnTo>
                  <a:lnTo>
                    <a:pt x="10" y="1"/>
                  </a:lnTo>
                  <a:lnTo>
                    <a:pt x="10" y="1"/>
                  </a:lnTo>
                  <a:lnTo>
                    <a:pt x="8" y="0"/>
                  </a:lnTo>
                  <a:lnTo>
                    <a:pt x="7" y="0"/>
                  </a:lnTo>
                  <a:lnTo>
                    <a:pt x="6" y="0"/>
                  </a:lnTo>
                  <a:lnTo>
                    <a:pt x="5" y="1"/>
                  </a:lnTo>
                  <a:lnTo>
                    <a:pt x="5" y="1"/>
                  </a:lnTo>
                  <a:lnTo>
                    <a:pt x="4" y="16"/>
                  </a:lnTo>
                  <a:lnTo>
                    <a:pt x="2" y="31"/>
                  </a:lnTo>
                  <a:lnTo>
                    <a:pt x="1" y="61"/>
                  </a:lnTo>
                  <a:lnTo>
                    <a:pt x="1" y="61"/>
                  </a:lnTo>
                  <a:lnTo>
                    <a:pt x="0" y="91"/>
                  </a:lnTo>
                  <a:lnTo>
                    <a:pt x="0" y="91"/>
                  </a:lnTo>
                  <a:lnTo>
                    <a:pt x="0" y="105"/>
                  </a:lnTo>
                  <a:lnTo>
                    <a:pt x="0" y="111"/>
                  </a:lnTo>
                  <a:lnTo>
                    <a:pt x="2" y="119"/>
                  </a:lnTo>
                  <a:lnTo>
                    <a:pt x="2" y="119"/>
                  </a:lnTo>
                  <a:lnTo>
                    <a:pt x="4" y="120"/>
                  </a:lnTo>
                  <a:lnTo>
                    <a:pt x="6" y="120"/>
                  </a:lnTo>
                  <a:lnTo>
                    <a:pt x="8" y="120"/>
                  </a:lnTo>
                  <a:lnTo>
                    <a:pt x="11" y="119"/>
                  </a:lnTo>
                  <a:lnTo>
                    <a:pt x="11" y="119"/>
                  </a:lnTo>
                  <a:lnTo>
                    <a:pt x="12" y="113"/>
                  </a:lnTo>
                  <a:lnTo>
                    <a:pt x="13" y="105"/>
                  </a:lnTo>
                  <a:lnTo>
                    <a:pt x="12" y="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2" name="Freeform 62"/>
            <p:cNvSpPr>
              <a:spLocks/>
            </p:cNvSpPr>
            <p:nvPr/>
          </p:nvSpPr>
          <p:spPr bwMode="auto">
            <a:xfrm>
              <a:off x="5583636" y="4721350"/>
              <a:ext cx="14292" cy="36513"/>
            </a:xfrm>
            <a:custGeom>
              <a:avLst/>
              <a:gdLst>
                <a:gd name="T0" fmla="*/ 9 w 9"/>
                <a:gd name="T1" fmla="*/ 11 h 23"/>
                <a:gd name="T2" fmla="*/ 9 w 9"/>
                <a:gd name="T3" fmla="*/ 11 h 23"/>
                <a:gd name="T4" fmla="*/ 8 w 9"/>
                <a:gd name="T5" fmla="*/ 6 h 23"/>
                <a:gd name="T6" fmla="*/ 6 w 9"/>
                <a:gd name="T7" fmla="*/ 1 h 23"/>
                <a:gd name="T8" fmla="*/ 6 w 9"/>
                <a:gd name="T9" fmla="*/ 1 h 23"/>
                <a:gd name="T10" fmla="*/ 4 w 9"/>
                <a:gd name="T11" fmla="*/ 0 h 23"/>
                <a:gd name="T12" fmla="*/ 3 w 9"/>
                <a:gd name="T13" fmla="*/ 1 h 23"/>
                <a:gd name="T14" fmla="*/ 3 w 9"/>
                <a:gd name="T15" fmla="*/ 1 h 23"/>
                <a:gd name="T16" fmla="*/ 0 w 9"/>
                <a:gd name="T17" fmla="*/ 6 h 23"/>
                <a:gd name="T18" fmla="*/ 0 w 9"/>
                <a:gd name="T19" fmla="*/ 11 h 23"/>
                <a:gd name="T20" fmla="*/ 0 w 9"/>
                <a:gd name="T21" fmla="*/ 11 h 23"/>
                <a:gd name="T22" fmla="*/ 0 w 9"/>
                <a:gd name="T23" fmla="*/ 17 h 23"/>
                <a:gd name="T24" fmla="*/ 0 w 9"/>
                <a:gd name="T25" fmla="*/ 20 h 23"/>
                <a:gd name="T26" fmla="*/ 3 w 9"/>
                <a:gd name="T27" fmla="*/ 22 h 23"/>
                <a:gd name="T28" fmla="*/ 3 w 9"/>
                <a:gd name="T29" fmla="*/ 22 h 23"/>
                <a:gd name="T30" fmla="*/ 4 w 9"/>
                <a:gd name="T31" fmla="*/ 23 h 23"/>
                <a:gd name="T32" fmla="*/ 6 w 9"/>
                <a:gd name="T33" fmla="*/ 22 h 23"/>
                <a:gd name="T34" fmla="*/ 6 w 9"/>
                <a:gd name="T35" fmla="*/ 22 h 23"/>
                <a:gd name="T36" fmla="*/ 8 w 9"/>
                <a:gd name="T37" fmla="*/ 20 h 23"/>
                <a:gd name="T38" fmla="*/ 9 w 9"/>
                <a:gd name="T39" fmla="*/ 17 h 23"/>
                <a:gd name="T40" fmla="*/ 9 w 9"/>
                <a:gd name="T41" fmla="*/ 11 h 23"/>
                <a:gd name="T42" fmla="*/ 9 w 9"/>
                <a:gd name="T43"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23">
                  <a:moveTo>
                    <a:pt x="9" y="11"/>
                  </a:moveTo>
                  <a:lnTo>
                    <a:pt x="9" y="11"/>
                  </a:lnTo>
                  <a:lnTo>
                    <a:pt x="8" y="6"/>
                  </a:lnTo>
                  <a:lnTo>
                    <a:pt x="6" y="1"/>
                  </a:lnTo>
                  <a:lnTo>
                    <a:pt x="6" y="1"/>
                  </a:lnTo>
                  <a:lnTo>
                    <a:pt x="4" y="0"/>
                  </a:lnTo>
                  <a:lnTo>
                    <a:pt x="3" y="1"/>
                  </a:lnTo>
                  <a:lnTo>
                    <a:pt x="3" y="1"/>
                  </a:lnTo>
                  <a:lnTo>
                    <a:pt x="0" y="6"/>
                  </a:lnTo>
                  <a:lnTo>
                    <a:pt x="0" y="11"/>
                  </a:lnTo>
                  <a:lnTo>
                    <a:pt x="0" y="11"/>
                  </a:lnTo>
                  <a:lnTo>
                    <a:pt x="0" y="17"/>
                  </a:lnTo>
                  <a:lnTo>
                    <a:pt x="0" y="20"/>
                  </a:lnTo>
                  <a:lnTo>
                    <a:pt x="3" y="22"/>
                  </a:lnTo>
                  <a:lnTo>
                    <a:pt x="3" y="22"/>
                  </a:lnTo>
                  <a:lnTo>
                    <a:pt x="4" y="23"/>
                  </a:lnTo>
                  <a:lnTo>
                    <a:pt x="6" y="22"/>
                  </a:lnTo>
                  <a:lnTo>
                    <a:pt x="6" y="22"/>
                  </a:lnTo>
                  <a:lnTo>
                    <a:pt x="8" y="20"/>
                  </a:lnTo>
                  <a:lnTo>
                    <a:pt x="9" y="17"/>
                  </a:lnTo>
                  <a:lnTo>
                    <a:pt x="9" y="11"/>
                  </a:lnTo>
                  <a:lnTo>
                    <a:pt x="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3" name="Freeform 63"/>
            <p:cNvSpPr>
              <a:spLocks noEditPoints="1"/>
            </p:cNvSpPr>
            <p:nvPr/>
          </p:nvSpPr>
          <p:spPr bwMode="auto">
            <a:xfrm>
              <a:off x="5510588" y="3986318"/>
              <a:ext cx="292192" cy="904899"/>
            </a:xfrm>
            <a:custGeom>
              <a:avLst/>
              <a:gdLst>
                <a:gd name="T0" fmla="*/ 5 w 184"/>
                <a:gd name="T1" fmla="*/ 231 h 570"/>
                <a:gd name="T2" fmla="*/ 39 w 184"/>
                <a:gd name="T3" fmla="*/ 181 h 570"/>
                <a:gd name="T4" fmla="*/ 45 w 184"/>
                <a:gd name="T5" fmla="*/ 168 h 570"/>
                <a:gd name="T6" fmla="*/ 49 w 184"/>
                <a:gd name="T7" fmla="*/ 92 h 570"/>
                <a:gd name="T8" fmla="*/ 60 w 184"/>
                <a:gd name="T9" fmla="*/ 54 h 570"/>
                <a:gd name="T10" fmla="*/ 51 w 184"/>
                <a:gd name="T11" fmla="*/ 39 h 570"/>
                <a:gd name="T12" fmla="*/ 54 w 184"/>
                <a:gd name="T13" fmla="*/ 19 h 570"/>
                <a:gd name="T14" fmla="*/ 62 w 184"/>
                <a:gd name="T15" fmla="*/ 6 h 570"/>
                <a:gd name="T16" fmla="*/ 105 w 184"/>
                <a:gd name="T17" fmla="*/ 1 h 570"/>
                <a:gd name="T18" fmla="*/ 126 w 184"/>
                <a:gd name="T19" fmla="*/ 7 h 570"/>
                <a:gd name="T20" fmla="*/ 131 w 184"/>
                <a:gd name="T21" fmla="*/ 24 h 570"/>
                <a:gd name="T22" fmla="*/ 132 w 184"/>
                <a:gd name="T23" fmla="*/ 41 h 570"/>
                <a:gd name="T24" fmla="*/ 125 w 184"/>
                <a:gd name="T25" fmla="*/ 57 h 570"/>
                <a:gd name="T26" fmla="*/ 139 w 184"/>
                <a:gd name="T27" fmla="*/ 144 h 570"/>
                <a:gd name="T28" fmla="*/ 138 w 184"/>
                <a:gd name="T29" fmla="*/ 174 h 570"/>
                <a:gd name="T30" fmla="*/ 149 w 184"/>
                <a:gd name="T31" fmla="*/ 183 h 570"/>
                <a:gd name="T32" fmla="*/ 176 w 184"/>
                <a:gd name="T33" fmla="*/ 224 h 570"/>
                <a:gd name="T34" fmla="*/ 184 w 184"/>
                <a:gd name="T35" fmla="*/ 522 h 570"/>
                <a:gd name="T36" fmla="*/ 180 w 184"/>
                <a:gd name="T37" fmla="*/ 538 h 570"/>
                <a:gd name="T38" fmla="*/ 176 w 184"/>
                <a:gd name="T39" fmla="*/ 535 h 570"/>
                <a:gd name="T40" fmla="*/ 177 w 184"/>
                <a:gd name="T41" fmla="*/ 385 h 570"/>
                <a:gd name="T42" fmla="*/ 177 w 184"/>
                <a:gd name="T43" fmla="*/ 255 h 570"/>
                <a:gd name="T44" fmla="*/ 153 w 184"/>
                <a:gd name="T45" fmla="*/ 195 h 570"/>
                <a:gd name="T46" fmla="*/ 132 w 184"/>
                <a:gd name="T47" fmla="*/ 177 h 570"/>
                <a:gd name="T48" fmla="*/ 133 w 184"/>
                <a:gd name="T49" fmla="*/ 123 h 570"/>
                <a:gd name="T50" fmla="*/ 121 w 184"/>
                <a:gd name="T51" fmla="*/ 56 h 570"/>
                <a:gd name="T52" fmla="*/ 123 w 184"/>
                <a:gd name="T53" fmla="*/ 40 h 570"/>
                <a:gd name="T54" fmla="*/ 122 w 184"/>
                <a:gd name="T55" fmla="*/ 24 h 570"/>
                <a:gd name="T56" fmla="*/ 108 w 184"/>
                <a:gd name="T57" fmla="*/ 22 h 570"/>
                <a:gd name="T58" fmla="*/ 98 w 184"/>
                <a:gd name="T59" fmla="*/ 23 h 570"/>
                <a:gd name="T60" fmla="*/ 87 w 184"/>
                <a:gd name="T61" fmla="*/ 20 h 570"/>
                <a:gd name="T62" fmla="*/ 66 w 184"/>
                <a:gd name="T63" fmla="*/ 23 h 570"/>
                <a:gd name="T64" fmla="*/ 57 w 184"/>
                <a:gd name="T65" fmla="*/ 36 h 570"/>
                <a:gd name="T66" fmla="*/ 63 w 184"/>
                <a:gd name="T67" fmla="*/ 51 h 570"/>
                <a:gd name="T68" fmla="*/ 54 w 184"/>
                <a:gd name="T69" fmla="*/ 85 h 570"/>
                <a:gd name="T70" fmla="*/ 50 w 184"/>
                <a:gd name="T71" fmla="*/ 150 h 570"/>
                <a:gd name="T72" fmla="*/ 51 w 184"/>
                <a:gd name="T73" fmla="*/ 177 h 570"/>
                <a:gd name="T74" fmla="*/ 22 w 184"/>
                <a:gd name="T75" fmla="*/ 206 h 570"/>
                <a:gd name="T76" fmla="*/ 5 w 184"/>
                <a:gd name="T77" fmla="*/ 279 h 570"/>
                <a:gd name="T78" fmla="*/ 6 w 184"/>
                <a:gd name="T79" fmla="*/ 528 h 570"/>
                <a:gd name="T80" fmla="*/ 14 w 184"/>
                <a:gd name="T81" fmla="*/ 543 h 570"/>
                <a:gd name="T82" fmla="*/ 90 w 184"/>
                <a:gd name="T83" fmla="*/ 561 h 570"/>
                <a:gd name="T84" fmla="*/ 164 w 184"/>
                <a:gd name="T85" fmla="*/ 543 h 570"/>
                <a:gd name="T86" fmla="*/ 169 w 184"/>
                <a:gd name="T87" fmla="*/ 544 h 570"/>
                <a:gd name="T88" fmla="*/ 139 w 184"/>
                <a:gd name="T89" fmla="*/ 560 h 570"/>
                <a:gd name="T90" fmla="*/ 92 w 184"/>
                <a:gd name="T91" fmla="*/ 570 h 570"/>
                <a:gd name="T92" fmla="*/ 46 w 184"/>
                <a:gd name="T93" fmla="*/ 565 h 570"/>
                <a:gd name="T94" fmla="*/ 3 w 184"/>
                <a:gd name="T95" fmla="*/ 538 h 570"/>
                <a:gd name="T96" fmla="*/ 0 w 184"/>
                <a:gd name="T97" fmla="*/ 519 h 570"/>
                <a:gd name="T98" fmla="*/ 78 w 184"/>
                <a:gd name="T99" fmla="*/ 8 h 570"/>
                <a:gd name="T100" fmla="*/ 60 w 184"/>
                <a:gd name="T101" fmla="*/ 16 h 570"/>
                <a:gd name="T102" fmla="*/ 77 w 184"/>
                <a:gd name="T103" fmla="*/ 17 h 570"/>
                <a:gd name="T104" fmla="*/ 89 w 184"/>
                <a:gd name="T105" fmla="*/ 14 h 570"/>
                <a:gd name="T106" fmla="*/ 101 w 184"/>
                <a:gd name="T107" fmla="*/ 16 h 570"/>
                <a:gd name="T108" fmla="*/ 112 w 184"/>
                <a:gd name="T109" fmla="*/ 17 h 570"/>
                <a:gd name="T110" fmla="*/ 122 w 184"/>
                <a:gd name="T111" fmla="*/ 19 h 570"/>
                <a:gd name="T112" fmla="*/ 120 w 184"/>
                <a:gd name="T113" fmla="*/ 9 h 570"/>
                <a:gd name="T114" fmla="*/ 88 w 184"/>
                <a:gd name="T115" fmla="*/ 7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4" h="570">
                  <a:moveTo>
                    <a:pt x="0" y="397"/>
                  </a:moveTo>
                  <a:lnTo>
                    <a:pt x="0" y="397"/>
                  </a:lnTo>
                  <a:lnTo>
                    <a:pt x="0" y="273"/>
                  </a:lnTo>
                  <a:lnTo>
                    <a:pt x="0" y="273"/>
                  </a:lnTo>
                  <a:lnTo>
                    <a:pt x="1" y="252"/>
                  </a:lnTo>
                  <a:lnTo>
                    <a:pt x="5" y="231"/>
                  </a:lnTo>
                  <a:lnTo>
                    <a:pt x="5" y="231"/>
                  </a:lnTo>
                  <a:lnTo>
                    <a:pt x="10" y="217"/>
                  </a:lnTo>
                  <a:lnTo>
                    <a:pt x="17" y="203"/>
                  </a:lnTo>
                  <a:lnTo>
                    <a:pt x="27" y="191"/>
                  </a:lnTo>
                  <a:lnTo>
                    <a:pt x="38" y="181"/>
                  </a:lnTo>
                  <a:lnTo>
                    <a:pt x="39" y="181"/>
                  </a:lnTo>
                  <a:lnTo>
                    <a:pt x="39" y="181"/>
                  </a:lnTo>
                  <a:lnTo>
                    <a:pt x="43" y="177"/>
                  </a:lnTo>
                  <a:lnTo>
                    <a:pt x="44" y="176"/>
                  </a:lnTo>
                  <a:lnTo>
                    <a:pt x="45" y="172"/>
                  </a:lnTo>
                  <a:lnTo>
                    <a:pt x="45" y="168"/>
                  </a:lnTo>
                  <a:lnTo>
                    <a:pt x="45" y="168"/>
                  </a:lnTo>
                  <a:lnTo>
                    <a:pt x="44" y="152"/>
                  </a:lnTo>
                  <a:lnTo>
                    <a:pt x="45" y="137"/>
                  </a:lnTo>
                  <a:lnTo>
                    <a:pt x="45" y="137"/>
                  </a:lnTo>
                  <a:lnTo>
                    <a:pt x="46" y="110"/>
                  </a:lnTo>
                  <a:lnTo>
                    <a:pt x="46" y="110"/>
                  </a:lnTo>
                  <a:lnTo>
                    <a:pt x="49" y="92"/>
                  </a:lnTo>
                  <a:lnTo>
                    <a:pt x="54" y="74"/>
                  </a:lnTo>
                  <a:lnTo>
                    <a:pt x="54" y="74"/>
                  </a:lnTo>
                  <a:lnTo>
                    <a:pt x="56" y="65"/>
                  </a:lnTo>
                  <a:lnTo>
                    <a:pt x="59" y="56"/>
                  </a:lnTo>
                  <a:lnTo>
                    <a:pt x="59" y="56"/>
                  </a:lnTo>
                  <a:lnTo>
                    <a:pt x="60" y="54"/>
                  </a:lnTo>
                  <a:lnTo>
                    <a:pt x="59" y="50"/>
                  </a:lnTo>
                  <a:lnTo>
                    <a:pt x="59" y="50"/>
                  </a:lnTo>
                  <a:lnTo>
                    <a:pt x="56" y="47"/>
                  </a:lnTo>
                  <a:lnTo>
                    <a:pt x="56" y="47"/>
                  </a:lnTo>
                  <a:lnTo>
                    <a:pt x="54" y="43"/>
                  </a:lnTo>
                  <a:lnTo>
                    <a:pt x="51" y="39"/>
                  </a:lnTo>
                  <a:lnTo>
                    <a:pt x="51" y="34"/>
                  </a:lnTo>
                  <a:lnTo>
                    <a:pt x="52" y="29"/>
                  </a:lnTo>
                  <a:lnTo>
                    <a:pt x="52" y="29"/>
                  </a:lnTo>
                  <a:lnTo>
                    <a:pt x="54" y="24"/>
                  </a:lnTo>
                  <a:lnTo>
                    <a:pt x="54" y="19"/>
                  </a:lnTo>
                  <a:lnTo>
                    <a:pt x="54" y="19"/>
                  </a:lnTo>
                  <a:lnTo>
                    <a:pt x="54" y="17"/>
                  </a:lnTo>
                  <a:lnTo>
                    <a:pt x="55" y="14"/>
                  </a:lnTo>
                  <a:lnTo>
                    <a:pt x="57" y="8"/>
                  </a:lnTo>
                  <a:lnTo>
                    <a:pt x="57" y="8"/>
                  </a:lnTo>
                  <a:lnTo>
                    <a:pt x="60" y="6"/>
                  </a:lnTo>
                  <a:lnTo>
                    <a:pt x="62" y="6"/>
                  </a:lnTo>
                  <a:lnTo>
                    <a:pt x="62" y="6"/>
                  </a:lnTo>
                  <a:lnTo>
                    <a:pt x="74" y="1"/>
                  </a:lnTo>
                  <a:lnTo>
                    <a:pt x="88" y="0"/>
                  </a:lnTo>
                  <a:lnTo>
                    <a:pt x="88" y="0"/>
                  </a:lnTo>
                  <a:lnTo>
                    <a:pt x="99" y="0"/>
                  </a:lnTo>
                  <a:lnTo>
                    <a:pt x="105" y="1"/>
                  </a:lnTo>
                  <a:lnTo>
                    <a:pt x="110" y="2"/>
                  </a:lnTo>
                  <a:lnTo>
                    <a:pt x="110" y="2"/>
                  </a:lnTo>
                  <a:lnTo>
                    <a:pt x="121" y="5"/>
                  </a:lnTo>
                  <a:lnTo>
                    <a:pt x="121" y="5"/>
                  </a:lnTo>
                  <a:lnTo>
                    <a:pt x="123" y="6"/>
                  </a:lnTo>
                  <a:lnTo>
                    <a:pt x="126" y="7"/>
                  </a:lnTo>
                  <a:lnTo>
                    <a:pt x="128" y="11"/>
                  </a:lnTo>
                  <a:lnTo>
                    <a:pt x="128" y="11"/>
                  </a:lnTo>
                  <a:lnTo>
                    <a:pt x="131" y="18"/>
                  </a:lnTo>
                  <a:lnTo>
                    <a:pt x="131" y="20"/>
                  </a:lnTo>
                  <a:lnTo>
                    <a:pt x="131" y="24"/>
                  </a:lnTo>
                  <a:lnTo>
                    <a:pt x="131" y="24"/>
                  </a:lnTo>
                  <a:lnTo>
                    <a:pt x="131" y="27"/>
                  </a:lnTo>
                  <a:lnTo>
                    <a:pt x="132" y="29"/>
                  </a:lnTo>
                  <a:lnTo>
                    <a:pt x="132" y="29"/>
                  </a:lnTo>
                  <a:lnTo>
                    <a:pt x="133" y="34"/>
                  </a:lnTo>
                  <a:lnTo>
                    <a:pt x="133" y="38"/>
                  </a:lnTo>
                  <a:lnTo>
                    <a:pt x="132" y="41"/>
                  </a:lnTo>
                  <a:lnTo>
                    <a:pt x="130" y="45"/>
                  </a:lnTo>
                  <a:lnTo>
                    <a:pt x="130" y="45"/>
                  </a:lnTo>
                  <a:lnTo>
                    <a:pt x="126" y="49"/>
                  </a:lnTo>
                  <a:lnTo>
                    <a:pt x="126" y="49"/>
                  </a:lnTo>
                  <a:lnTo>
                    <a:pt x="125" y="54"/>
                  </a:lnTo>
                  <a:lnTo>
                    <a:pt x="125" y="57"/>
                  </a:lnTo>
                  <a:lnTo>
                    <a:pt x="125" y="57"/>
                  </a:lnTo>
                  <a:lnTo>
                    <a:pt x="132" y="82"/>
                  </a:lnTo>
                  <a:lnTo>
                    <a:pt x="135" y="94"/>
                  </a:lnTo>
                  <a:lnTo>
                    <a:pt x="137" y="108"/>
                  </a:lnTo>
                  <a:lnTo>
                    <a:pt x="137" y="108"/>
                  </a:lnTo>
                  <a:lnTo>
                    <a:pt x="139" y="144"/>
                  </a:lnTo>
                  <a:lnTo>
                    <a:pt x="139" y="144"/>
                  </a:lnTo>
                  <a:lnTo>
                    <a:pt x="139" y="155"/>
                  </a:lnTo>
                  <a:lnTo>
                    <a:pt x="139" y="168"/>
                  </a:lnTo>
                  <a:lnTo>
                    <a:pt x="139" y="168"/>
                  </a:lnTo>
                  <a:lnTo>
                    <a:pt x="138" y="174"/>
                  </a:lnTo>
                  <a:lnTo>
                    <a:pt x="138" y="174"/>
                  </a:lnTo>
                  <a:lnTo>
                    <a:pt x="139" y="175"/>
                  </a:lnTo>
                  <a:lnTo>
                    <a:pt x="141" y="177"/>
                  </a:lnTo>
                  <a:lnTo>
                    <a:pt x="141" y="177"/>
                  </a:lnTo>
                  <a:lnTo>
                    <a:pt x="144" y="180"/>
                  </a:lnTo>
                  <a:lnTo>
                    <a:pt x="144" y="180"/>
                  </a:lnTo>
                  <a:lnTo>
                    <a:pt x="149" y="183"/>
                  </a:lnTo>
                  <a:lnTo>
                    <a:pt x="154" y="188"/>
                  </a:lnTo>
                  <a:lnTo>
                    <a:pt x="163" y="197"/>
                  </a:lnTo>
                  <a:lnTo>
                    <a:pt x="163" y="197"/>
                  </a:lnTo>
                  <a:lnTo>
                    <a:pt x="169" y="206"/>
                  </a:lnTo>
                  <a:lnTo>
                    <a:pt x="174" y="215"/>
                  </a:lnTo>
                  <a:lnTo>
                    <a:pt x="176" y="224"/>
                  </a:lnTo>
                  <a:lnTo>
                    <a:pt x="179" y="234"/>
                  </a:lnTo>
                  <a:lnTo>
                    <a:pt x="179" y="234"/>
                  </a:lnTo>
                  <a:lnTo>
                    <a:pt x="182" y="258"/>
                  </a:lnTo>
                  <a:lnTo>
                    <a:pt x="184" y="283"/>
                  </a:lnTo>
                  <a:lnTo>
                    <a:pt x="184" y="283"/>
                  </a:lnTo>
                  <a:lnTo>
                    <a:pt x="184" y="522"/>
                  </a:lnTo>
                  <a:lnTo>
                    <a:pt x="184" y="522"/>
                  </a:lnTo>
                  <a:lnTo>
                    <a:pt x="184" y="528"/>
                  </a:lnTo>
                  <a:lnTo>
                    <a:pt x="182" y="534"/>
                  </a:lnTo>
                  <a:lnTo>
                    <a:pt x="182" y="534"/>
                  </a:lnTo>
                  <a:lnTo>
                    <a:pt x="180" y="538"/>
                  </a:lnTo>
                  <a:lnTo>
                    <a:pt x="180" y="538"/>
                  </a:lnTo>
                  <a:lnTo>
                    <a:pt x="179" y="538"/>
                  </a:lnTo>
                  <a:lnTo>
                    <a:pt x="177" y="538"/>
                  </a:lnTo>
                  <a:lnTo>
                    <a:pt x="177" y="538"/>
                  </a:lnTo>
                  <a:lnTo>
                    <a:pt x="176" y="538"/>
                  </a:lnTo>
                  <a:lnTo>
                    <a:pt x="176" y="535"/>
                  </a:lnTo>
                  <a:lnTo>
                    <a:pt x="176" y="535"/>
                  </a:lnTo>
                  <a:lnTo>
                    <a:pt x="177" y="529"/>
                  </a:lnTo>
                  <a:lnTo>
                    <a:pt x="177" y="522"/>
                  </a:lnTo>
                  <a:lnTo>
                    <a:pt x="177" y="522"/>
                  </a:lnTo>
                  <a:lnTo>
                    <a:pt x="177" y="441"/>
                  </a:lnTo>
                  <a:lnTo>
                    <a:pt x="177" y="441"/>
                  </a:lnTo>
                  <a:lnTo>
                    <a:pt x="177" y="385"/>
                  </a:lnTo>
                  <a:lnTo>
                    <a:pt x="177" y="385"/>
                  </a:lnTo>
                  <a:lnTo>
                    <a:pt x="177" y="307"/>
                  </a:lnTo>
                  <a:lnTo>
                    <a:pt x="177" y="307"/>
                  </a:lnTo>
                  <a:lnTo>
                    <a:pt x="179" y="271"/>
                  </a:lnTo>
                  <a:lnTo>
                    <a:pt x="179" y="271"/>
                  </a:lnTo>
                  <a:lnTo>
                    <a:pt x="177" y="255"/>
                  </a:lnTo>
                  <a:lnTo>
                    <a:pt x="175" y="240"/>
                  </a:lnTo>
                  <a:lnTo>
                    <a:pt x="170" y="224"/>
                  </a:lnTo>
                  <a:lnTo>
                    <a:pt x="164" y="209"/>
                  </a:lnTo>
                  <a:lnTo>
                    <a:pt x="164" y="209"/>
                  </a:lnTo>
                  <a:lnTo>
                    <a:pt x="159" y="202"/>
                  </a:lnTo>
                  <a:lnTo>
                    <a:pt x="153" y="195"/>
                  </a:lnTo>
                  <a:lnTo>
                    <a:pt x="147" y="188"/>
                  </a:lnTo>
                  <a:lnTo>
                    <a:pt x="139" y="182"/>
                  </a:lnTo>
                  <a:lnTo>
                    <a:pt x="139" y="182"/>
                  </a:lnTo>
                  <a:lnTo>
                    <a:pt x="136" y="181"/>
                  </a:lnTo>
                  <a:lnTo>
                    <a:pt x="136" y="181"/>
                  </a:lnTo>
                  <a:lnTo>
                    <a:pt x="132" y="177"/>
                  </a:lnTo>
                  <a:lnTo>
                    <a:pt x="132" y="172"/>
                  </a:lnTo>
                  <a:lnTo>
                    <a:pt x="132" y="172"/>
                  </a:lnTo>
                  <a:lnTo>
                    <a:pt x="132" y="155"/>
                  </a:lnTo>
                  <a:lnTo>
                    <a:pt x="132" y="155"/>
                  </a:lnTo>
                  <a:lnTo>
                    <a:pt x="133" y="139"/>
                  </a:lnTo>
                  <a:lnTo>
                    <a:pt x="133" y="123"/>
                  </a:lnTo>
                  <a:lnTo>
                    <a:pt x="132" y="108"/>
                  </a:lnTo>
                  <a:lnTo>
                    <a:pt x="131" y="92"/>
                  </a:lnTo>
                  <a:lnTo>
                    <a:pt x="131" y="92"/>
                  </a:lnTo>
                  <a:lnTo>
                    <a:pt x="127" y="73"/>
                  </a:lnTo>
                  <a:lnTo>
                    <a:pt x="121" y="56"/>
                  </a:lnTo>
                  <a:lnTo>
                    <a:pt x="121" y="56"/>
                  </a:lnTo>
                  <a:lnTo>
                    <a:pt x="119" y="49"/>
                  </a:lnTo>
                  <a:lnTo>
                    <a:pt x="119" y="49"/>
                  </a:lnTo>
                  <a:lnTo>
                    <a:pt x="119" y="46"/>
                  </a:lnTo>
                  <a:lnTo>
                    <a:pt x="120" y="45"/>
                  </a:lnTo>
                  <a:lnTo>
                    <a:pt x="120" y="45"/>
                  </a:lnTo>
                  <a:lnTo>
                    <a:pt x="123" y="40"/>
                  </a:lnTo>
                  <a:lnTo>
                    <a:pt x="123" y="40"/>
                  </a:lnTo>
                  <a:lnTo>
                    <a:pt x="126" y="36"/>
                  </a:lnTo>
                  <a:lnTo>
                    <a:pt x="127" y="32"/>
                  </a:lnTo>
                  <a:lnTo>
                    <a:pt x="125" y="28"/>
                  </a:lnTo>
                  <a:lnTo>
                    <a:pt x="122" y="24"/>
                  </a:lnTo>
                  <a:lnTo>
                    <a:pt x="122" y="24"/>
                  </a:lnTo>
                  <a:lnTo>
                    <a:pt x="117" y="23"/>
                  </a:lnTo>
                  <a:lnTo>
                    <a:pt x="115" y="23"/>
                  </a:lnTo>
                  <a:lnTo>
                    <a:pt x="114" y="23"/>
                  </a:lnTo>
                  <a:lnTo>
                    <a:pt x="114" y="23"/>
                  </a:lnTo>
                  <a:lnTo>
                    <a:pt x="110" y="24"/>
                  </a:lnTo>
                  <a:lnTo>
                    <a:pt x="108" y="22"/>
                  </a:lnTo>
                  <a:lnTo>
                    <a:pt x="108" y="22"/>
                  </a:lnTo>
                  <a:lnTo>
                    <a:pt x="106" y="20"/>
                  </a:lnTo>
                  <a:lnTo>
                    <a:pt x="104" y="20"/>
                  </a:lnTo>
                  <a:lnTo>
                    <a:pt x="101" y="22"/>
                  </a:lnTo>
                  <a:lnTo>
                    <a:pt x="101" y="22"/>
                  </a:lnTo>
                  <a:lnTo>
                    <a:pt x="98" y="23"/>
                  </a:lnTo>
                  <a:lnTo>
                    <a:pt x="94" y="22"/>
                  </a:lnTo>
                  <a:lnTo>
                    <a:pt x="94" y="22"/>
                  </a:lnTo>
                  <a:lnTo>
                    <a:pt x="93" y="20"/>
                  </a:lnTo>
                  <a:lnTo>
                    <a:pt x="90" y="19"/>
                  </a:lnTo>
                  <a:lnTo>
                    <a:pt x="87" y="20"/>
                  </a:lnTo>
                  <a:lnTo>
                    <a:pt x="87" y="20"/>
                  </a:lnTo>
                  <a:lnTo>
                    <a:pt x="82" y="23"/>
                  </a:lnTo>
                  <a:lnTo>
                    <a:pt x="79" y="23"/>
                  </a:lnTo>
                  <a:lnTo>
                    <a:pt x="77" y="22"/>
                  </a:lnTo>
                  <a:lnTo>
                    <a:pt x="77" y="22"/>
                  </a:lnTo>
                  <a:lnTo>
                    <a:pt x="72" y="22"/>
                  </a:lnTo>
                  <a:lnTo>
                    <a:pt x="66" y="23"/>
                  </a:lnTo>
                  <a:lnTo>
                    <a:pt x="66" y="23"/>
                  </a:lnTo>
                  <a:lnTo>
                    <a:pt x="62" y="24"/>
                  </a:lnTo>
                  <a:lnTo>
                    <a:pt x="60" y="28"/>
                  </a:lnTo>
                  <a:lnTo>
                    <a:pt x="60" y="28"/>
                  </a:lnTo>
                  <a:lnTo>
                    <a:pt x="57" y="32"/>
                  </a:lnTo>
                  <a:lnTo>
                    <a:pt x="57" y="36"/>
                  </a:lnTo>
                  <a:lnTo>
                    <a:pt x="59" y="40"/>
                  </a:lnTo>
                  <a:lnTo>
                    <a:pt x="60" y="45"/>
                  </a:lnTo>
                  <a:lnTo>
                    <a:pt x="60" y="45"/>
                  </a:lnTo>
                  <a:lnTo>
                    <a:pt x="62" y="47"/>
                  </a:lnTo>
                  <a:lnTo>
                    <a:pt x="62" y="47"/>
                  </a:lnTo>
                  <a:lnTo>
                    <a:pt x="63" y="51"/>
                  </a:lnTo>
                  <a:lnTo>
                    <a:pt x="62" y="55"/>
                  </a:lnTo>
                  <a:lnTo>
                    <a:pt x="62" y="55"/>
                  </a:lnTo>
                  <a:lnTo>
                    <a:pt x="60" y="61"/>
                  </a:lnTo>
                  <a:lnTo>
                    <a:pt x="60" y="61"/>
                  </a:lnTo>
                  <a:lnTo>
                    <a:pt x="56" y="73"/>
                  </a:lnTo>
                  <a:lnTo>
                    <a:pt x="54" y="85"/>
                  </a:lnTo>
                  <a:lnTo>
                    <a:pt x="52" y="98"/>
                  </a:lnTo>
                  <a:lnTo>
                    <a:pt x="51" y="110"/>
                  </a:lnTo>
                  <a:lnTo>
                    <a:pt x="51" y="110"/>
                  </a:lnTo>
                  <a:lnTo>
                    <a:pt x="50" y="133"/>
                  </a:lnTo>
                  <a:lnTo>
                    <a:pt x="50" y="133"/>
                  </a:lnTo>
                  <a:lnTo>
                    <a:pt x="50" y="150"/>
                  </a:lnTo>
                  <a:lnTo>
                    <a:pt x="51" y="166"/>
                  </a:lnTo>
                  <a:lnTo>
                    <a:pt x="51" y="166"/>
                  </a:lnTo>
                  <a:lnTo>
                    <a:pt x="52" y="170"/>
                  </a:lnTo>
                  <a:lnTo>
                    <a:pt x="52" y="170"/>
                  </a:lnTo>
                  <a:lnTo>
                    <a:pt x="52" y="175"/>
                  </a:lnTo>
                  <a:lnTo>
                    <a:pt x="51" y="177"/>
                  </a:lnTo>
                  <a:lnTo>
                    <a:pt x="49" y="180"/>
                  </a:lnTo>
                  <a:lnTo>
                    <a:pt x="45" y="182"/>
                  </a:lnTo>
                  <a:lnTo>
                    <a:pt x="45" y="182"/>
                  </a:lnTo>
                  <a:lnTo>
                    <a:pt x="36" y="188"/>
                  </a:lnTo>
                  <a:lnTo>
                    <a:pt x="28" y="196"/>
                  </a:lnTo>
                  <a:lnTo>
                    <a:pt x="22" y="206"/>
                  </a:lnTo>
                  <a:lnTo>
                    <a:pt x="17" y="215"/>
                  </a:lnTo>
                  <a:lnTo>
                    <a:pt x="17" y="215"/>
                  </a:lnTo>
                  <a:lnTo>
                    <a:pt x="11" y="230"/>
                  </a:lnTo>
                  <a:lnTo>
                    <a:pt x="7" y="246"/>
                  </a:lnTo>
                  <a:lnTo>
                    <a:pt x="6" y="262"/>
                  </a:lnTo>
                  <a:lnTo>
                    <a:pt x="5" y="279"/>
                  </a:lnTo>
                  <a:lnTo>
                    <a:pt x="5" y="279"/>
                  </a:lnTo>
                  <a:lnTo>
                    <a:pt x="6" y="344"/>
                  </a:lnTo>
                  <a:lnTo>
                    <a:pt x="6" y="344"/>
                  </a:lnTo>
                  <a:lnTo>
                    <a:pt x="6" y="506"/>
                  </a:lnTo>
                  <a:lnTo>
                    <a:pt x="6" y="506"/>
                  </a:lnTo>
                  <a:lnTo>
                    <a:pt x="6" y="528"/>
                  </a:lnTo>
                  <a:lnTo>
                    <a:pt x="6" y="528"/>
                  </a:lnTo>
                  <a:lnTo>
                    <a:pt x="7" y="532"/>
                  </a:lnTo>
                  <a:lnTo>
                    <a:pt x="8" y="536"/>
                  </a:lnTo>
                  <a:lnTo>
                    <a:pt x="11" y="539"/>
                  </a:lnTo>
                  <a:lnTo>
                    <a:pt x="14" y="543"/>
                  </a:lnTo>
                  <a:lnTo>
                    <a:pt x="14" y="543"/>
                  </a:lnTo>
                  <a:lnTo>
                    <a:pt x="28" y="549"/>
                  </a:lnTo>
                  <a:lnTo>
                    <a:pt x="43" y="555"/>
                  </a:lnTo>
                  <a:lnTo>
                    <a:pt x="57" y="559"/>
                  </a:lnTo>
                  <a:lnTo>
                    <a:pt x="72" y="560"/>
                  </a:lnTo>
                  <a:lnTo>
                    <a:pt x="72" y="560"/>
                  </a:lnTo>
                  <a:lnTo>
                    <a:pt x="90" y="561"/>
                  </a:lnTo>
                  <a:lnTo>
                    <a:pt x="108" y="560"/>
                  </a:lnTo>
                  <a:lnTo>
                    <a:pt x="126" y="556"/>
                  </a:lnTo>
                  <a:lnTo>
                    <a:pt x="143" y="551"/>
                  </a:lnTo>
                  <a:lnTo>
                    <a:pt x="143" y="551"/>
                  </a:lnTo>
                  <a:lnTo>
                    <a:pt x="154" y="548"/>
                  </a:lnTo>
                  <a:lnTo>
                    <a:pt x="164" y="543"/>
                  </a:lnTo>
                  <a:lnTo>
                    <a:pt x="164" y="543"/>
                  </a:lnTo>
                  <a:lnTo>
                    <a:pt x="166" y="541"/>
                  </a:lnTo>
                  <a:lnTo>
                    <a:pt x="169" y="541"/>
                  </a:lnTo>
                  <a:lnTo>
                    <a:pt x="169" y="541"/>
                  </a:lnTo>
                  <a:lnTo>
                    <a:pt x="170" y="543"/>
                  </a:lnTo>
                  <a:lnTo>
                    <a:pt x="169" y="544"/>
                  </a:lnTo>
                  <a:lnTo>
                    <a:pt x="166" y="546"/>
                  </a:lnTo>
                  <a:lnTo>
                    <a:pt x="166" y="546"/>
                  </a:lnTo>
                  <a:lnTo>
                    <a:pt x="159" y="551"/>
                  </a:lnTo>
                  <a:lnTo>
                    <a:pt x="159" y="551"/>
                  </a:lnTo>
                  <a:lnTo>
                    <a:pt x="139" y="560"/>
                  </a:lnTo>
                  <a:lnTo>
                    <a:pt x="139" y="560"/>
                  </a:lnTo>
                  <a:lnTo>
                    <a:pt x="130" y="563"/>
                  </a:lnTo>
                  <a:lnTo>
                    <a:pt x="120" y="566"/>
                  </a:lnTo>
                  <a:lnTo>
                    <a:pt x="120" y="566"/>
                  </a:lnTo>
                  <a:lnTo>
                    <a:pt x="100" y="568"/>
                  </a:lnTo>
                  <a:lnTo>
                    <a:pt x="100" y="568"/>
                  </a:lnTo>
                  <a:lnTo>
                    <a:pt x="92" y="570"/>
                  </a:lnTo>
                  <a:lnTo>
                    <a:pt x="83" y="570"/>
                  </a:lnTo>
                  <a:lnTo>
                    <a:pt x="83" y="570"/>
                  </a:lnTo>
                  <a:lnTo>
                    <a:pt x="72" y="570"/>
                  </a:lnTo>
                  <a:lnTo>
                    <a:pt x="60" y="568"/>
                  </a:lnTo>
                  <a:lnTo>
                    <a:pt x="60" y="568"/>
                  </a:lnTo>
                  <a:lnTo>
                    <a:pt x="46" y="565"/>
                  </a:lnTo>
                  <a:lnTo>
                    <a:pt x="34" y="560"/>
                  </a:lnTo>
                  <a:lnTo>
                    <a:pt x="34" y="560"/>
                  </a:lnTo>
                  <a:lnTo>
                    <a:pt x="16" y="550"/>
                  </a:lnTo>
                  <a:lnTo>
                    <a:pt x="16" y="550"/>
                  </a:lnTo>
                  <a:lnTo>
                    <a:pt x="8" y="544"/>
                  </a:lnTo>
                  <a:lnTo>
                    <a:pt x="3" y="538"/>
                  </a:lnTo>
                  <a:lnTo>
                    <a:pt x="3" y="538"/>
                  </a:lnTo>
                  <a:lnTo>
                    <a:pt x="1" y="533"/>
                  </a:lnTo>
                  <a:lnTo>
                    <a:pt x="0" y="528"/>
                  </a:lnTo>
                  <a:lnTo>
                    <a:pt x="0" y="528"/>
                  </a:lnTo>
                  <a:lnTo>
                    <a:pt x="0" y="519"/>
                  </a:lnTo>
                  <a:lnTo>
                    <a:pt x="0" y="519"/>
                  </a:lnTo>
                  <a:lnTo>
                    <a:pt x="0" y="397"/>
                  </a:lnTo>
                  <a:lnTo>
                    <a:pt x="0" y="397"/>
                  </a:lnTo>
                  <a:close/>
                  <a:moveTo>
                    <a:pt x="88" y="7"/>
                  </a:moveTo>
                  <a:lnTo>
                    <a:pt x="88" y="7"/>
                  </a:lnTo>
                  <a:lnTo>
                    <a:pt x="78" y="8"/>
                  </a:lnTo>
                  <a:lnTo>
                    <a:pt x="78" y="8"/>
                  </a:lnTo>
                  <a:lnTo>
                    <a:pt x="66" y="9"/>
                  </a:lnTo>
                  <a:lnTo>
                    <a:pt x="66" y="9"/>
                  </a:lnTo>
                  <a:lnTo>
                    <a:pt x="63" y="11"/>
                  </a:lnTo>
                  <a:lnTo>
                    <a:pt x="61" y="12"/>
                  </a:lnTo>
                  <a:lnTo>
                    <a:pt x="61" y="12"/>
                  </a:lnTo>
                  <a:lnTo>
                    <a:pt x="60" y="16"/>
                  </a:lnTo>
                  <a:lnTo>
                    <a:pt x="60" y="16"/>
                  </a:lnTo>
                  <a:lnTo>
                    <a:pt x="60" y="18"/>
                  </a:lnTo>
                  <a:lnTo>
                    <a:pt x="62" y="18"/>
                  </a:lnTo>
                  <a:lnTo>
                    <a:pt x="62" y="18"/>
                  </a:lnTo>
                  <a:lnTo>
                    <a:pt x="72" y="17"/>
                  </a:lnTo>
                  <a:lnTo>
                    <a:pt x="77" y="17"/>
                  </a:lnTo>
                  <a:lnTo>
                    <a:pt x="82" y="17"/>
                  </a:lnTo>
                  <a:lnTo>
                    <a:pt x="82" y="17"/>
                  </a:lnTo>
                  <a:lnTo>
                    <a:pt x="84" y="17"/>
                  </a:lnTo>
                  <a:lnTo>
                    <a:pt x="87" y="16"/>
                  </a:lnTo>
                  <a:lnTo>
                    <a:pt x="87" y="16"/>
                  </a:lnTo>
                  <a:lnTo>
                    <a:pt x="89" y="14"/>
                  </a:lnTo>
                  <a:lnTo>
                    <a:pt x="93" y="16"/>
                  </a:lnTo>
                  <a:lnTo>
                    <a:pt x="93" y="16"/>
                  </a:lnTo>
                  <a:lnTo>
                    <a:pt x="97" y="17"/>
                  </a:lnTo>
                  <a:lnTo>
                    <a:pt x="99" y="17"/>
                  </a:lnTo>
                  <a:lnTo>
                    <a:pt x="101" y="16"/>
                  </a:lnTo>
                  <a:lnTo>
                    <a:pt x="101" y="16"/>
                  </a:lnTo>
                  <a:lnTo>
                    <a:pt x="103" y="16"/>
                  </a:lnTo>
                  <a:lnTo>
                    <a:pt x="105" y="16"/>
                  </a:lnTo>
                  <a:lnTo>
                    <a:pt x="105" y="16"/>
                  </a:lnTo>
                  <a:lnTo>
                    <a:pt x="109" y="18"/>
                  </a:lnTo>
                  <a:lnTo>
                    <a:pt x="111" y="18"/>
                  </a:lnTo>
                  <a:lnTo>
                    <a:pt x="112" y="17"/>
                  </a:lnTo>
                  <a:lnTo>
                    <a:pt x="112" y="17"/>
                  </a:lnTo>
                  <a:lnTo>
                    <a:pt x="115" y="17"/>
                  </a:lnTo>
                  <a:lnTo>
                    <a:pt x="117" y="17"/>
                  </a:lnTo>
                  <a:lnTo>
                    <a:pt x="117" y="17"/>
                  </a:lnTo>
                  <a:lnTo>
                    <a:pt x="122" y="19"/>
                  </a:lnTo>
                  <a:lnTo>
                    <a:pt x="122" y="19"/>
                  </a:lnTo>
                  <a:lnTo>
                    <a:pt x="123" y="19"/>
                  </a:lnTo>
                  <a:lnTo>
                    <a:pt x="125" y="18"/>
                  </a:lnTo>
                  <a:lnTo>
                    <a:pt x="125" y="18"/>
                  </a:lnTo>
                  <a:lnTo>
                    <a:pt x="123" y="14"/>
                  </a:lnTo>
                  <a:lnTo>
                    <a:pt x="122" y="12"/>
                  </a:lnTo>
                  <a:lnTo>
                    <a:pt x="120" y="9"/>
                  </a:lnTo>
                  <a:lnTo>
                    <a:pt x="116" y="9"/>
                  </a:lnTo>
                  <a:lnTo>
                    <a:pt x="116" y="9"/>
                  </a:lnTo>
                  <a:lnTo>
                    <a:pt x="111" y="8"/>
                  </a:lnTo>
                  <a:lnTo>
                    <a:pt x="111" y="8"/>
                  </a:lnTo>
                  <a:lnTo>
                    <a:pt x="100" y="7"/>
                  </a:lnTo>
                  <a:lnTo>
                    <a:pt x="88" y="7"/>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4" name="Freeform 64"/>
            <p:cNvSpPr>
              <a:spLocks/>
            </p:cNvSpPr>
            <p:nvPr/>
          </p:nvSpPr>
          <p:spPr bwMode="auto">
            <a:xfrm>
              <a:off x="5510588" y="3986318"/>
              <a:ext cx="292192" cy="904899"/>
            </a:xfrm>
            <a:custGeom>
              <a:avLst/>
              <a:gdLst>
                <a:gd name="T0" fmla="*/ 1 w 184"/>
                <a:gd name="T1" fmla="*/ 252 h 570"/>
                <a:gd name="T2" fmla="*/ 27 w 184"/>
                <a:gd name="T3" fmla="*/ 191 h 570"/>
                <a:gd name="T4" fmla="*/ 44 w 184"/>
                <a:gd name="T5" fmla="*/ 176 h 570"/>
                <a:gd name="T6" fmla="*/ 45 w 184"/>
                <a:gd name="T7" fmla="*/ 137 h 570"/>
                <a:gd name="T8" fmla="*/ 54 w 184"/>
                <a:gd name="T9" fmla="*/ 74 h 570"/>
                <a:gd name="T10" fmla="*/ 60 w 184"/>
                <a:gd name="T11" fmla="*/ 54 h 570"/>
                <a:gd name="T12" fmla="*/ 54 w 184"/>
                <a:gd name="T13" fmla="*/ 43 h 570"/>
                <a:gd name="T14" fmla="*/ 54 w 184"/>
                <a:gd name="T15" fmla="*/ 24 h 570"/>
                <a:gd name="T16" fmla="*/ 57 w 184"/>
                <a:gd name="T17" fmla="*/ 8 h 570"/>
                <a:gd name="T18" fmla="*/ 74 w 184"/>
                <a:gd name="T19" fmla="*/ 1 h 570"/>
                <a:gd name="T20" fmla="*/ 110 w 184"/>
                <a:gd name="T21" fmla="*/ 2 h 570"/>
                <a:gd name="T22" fmla="*/ 126 w 184"/>
                <a:gd name="T23" fmla="*/ 7 h 570"/>
                <a:gd name="T24" fmla="*/ 131 w 184"/>
                <a:gd name="T25" fmla="*/ 24 h 570"/>
                <a:gd name="T26" fmla="*/ 133 w 184"/>
                <a:gd name="T27" fmla="*/ 34 h 570"/>
                <a:gd name="T28" fmla="*/ 126 w 184"/>
                <a:gd name="T29" fmla="*/ 49 h 570"/>
                <a:gd name="T30" fmla="*/ 132 w 184"/>
                <a:gd name="T31" fmla="*/ 82 h 570"/>
                <a:gd name="T32" fmla="*/ 139 w 184"/>
                <a:gd name="T33" fmla="*/ 144 h 570"/>
                <a:gd name="T34" fmla="*/ 138 w 184"/>
                <a:gd name="T35" fmla="*/ 174 h 570"/>
                <a:gd name="T36" fmla="*/ 144 w 184"/>
                <a:gd name="T37" fmla="*/ 180 h 570"/>
                <a:gd name="T38" fmla="*/ 169 w 184"/>
                <a:gd name="T39" fmla="*/ 206 h 570"/>
                <a:gd name="T40" fmla="*/ 182 w 184"/>
                <a:gd name="T41" fmla="*/ 258 h 570"/>
                <a:gd name="T42" fmla="*/ 184 w 184"/>
                <a:gd name="T43" fmla="*/ 528 h 570"/>
                <a:gd name="T44" fmla="*/ 179 w 184"/>
                <a:gd name="T45" fmla="*/ 538 h 570"/>
                <a:gd name="T46" fmla="*/ 176 w 184"/>
                <a:gd name="T47" fmla="*/ 535 h 570"/>
                <a:gd name="T48" fmla="*/ 177 w 184"/>
                <a:gd name="T49" fmla="*/ 441 h 570"/>
                <a:gd name="T50" fmla="*/ 179 w 184"/>
                <a:gd name="T51" fmla="*/ 271 h 570"/>
                <a:gd name="T52" fmla="*/ 164 w 184"/>
                <a:gd name="T53" fmla="*/ 209 h 570"/>
                <a:gd name="T54" fmla="*/ 139 w 184"/>
                <a:gd name="T55" fmla="*/ 182 h 570"/>
                <a:gd name="T56" fmla="*/ 132 w 184"/>
                <a:gd name="T57" fmla="*/ 172 h 570"/>
                <a:gd name="T58" fmla="*/ 133 w 184"/>
                <a:gd name="T59" fmla="*/ 123 h 570"/>
                <a:gd name="T60" fmla="*/ 121 w 184"/>
                <a:gd name="T61" fmla="*/ 56 h 570"/>
                <a:gd name="T62" fmla="*/ 120 w 184"/>
                <a:gd name="T63" fmla="*/ 45 h 570"/>
                <a:gd name="T64" fmla="*/ 127 w 184"/>
                <a:gd name="T65" fmla="*/ 32 h 570"/>
                <a:gd name="T66" fmla="*/ 115 w 184"/>
                <a:gd name="T67" fmla="*/ 23 h 570"/>
                <a:gd name="T68" fmla="*/ 108 w 184"/>
                <a:gd name="T69" fmla="*/ 22 h 570"/>
                <a:gd name="T70" fmla="*/ 98 w 184"/>
                <a:gd name="T71" fmla="*/ 23 h 570"/>
                <a:gd name="T72" fmla="*/ 87 w 184"/>
                <a:gd name="T73" fmla="*/ 20 h 570"/>
                <a:gd name="T74" fmla="*/ 77 w 184"/>
                <a:gd name="T75" fmla="*/ 22 h 570"/>
                <a:gd name="T76" fmla="*/ 60 w 184"/>
                <a:gd name="T77" fmla="*/ 28 h 570"/>
                <a:gd name="T78" fmla="*/ 60 w 184"/>
                <a:gd name="T79" fmla="*/ 45 h 570"/>
                <a:gd name="T80" fmla="*/ 62 w 184"/>
                <a:gd name="T81" fmla="*/ 55 h 570"/>
                <a:gd name="T82" fmla="*/ 54 w 184"/>
                <a:gd name="T83" fmla="*/ 85 h 570"/>
                <a:gd name="T84" fmla="*/ 50 w 184"/>
                <a:gd name="T85" fmla="*/ 133 h 570"/>
                <a:gd name="T86" fmla="*/ 52 w 184"/>
                <a:gd name="T87" fmla="*/ 170 h 570"/>
                <a:gd name="T88" fmla="*/ 45 w 184"/>
                <a:gd name="T89" fmla="*/ 182 h 570"/>
                <a:gd name="T90" fmla="*/ 17 w 184"/>
                <a:gd name="T91" fmla="*/ 215 h 570"/>
                <a:gd name="T92" fmla="*/ 5 w 184"/>
                <a:gd name="T93" fmla="*/ 279 h 570"/>
                <a:gd name="T94" fmla="*/ 6 w 184"/>
                <a:gd name="T95" fmla="*/ 528 h 570"/>
                <a:gd name="T96" fmla="*/ 14 w 184"/>
                <a:gd name="T97" fmla="*/ 543 h 570"/>
                <a:gd name="T98" fmla="*/ 72 w 184"/>
                <a:gd name="T99" fmla="*/ 560 h 570"/>
                <a:gd name="T100" fmla="*/ 143 w 184"/>
                <a:gd name="T101" fmla="*/ 551 h 570"/>
                <a:gd name="T102" fmla="*/ 166 w 184"/>
                <a:gd name="T103" fmla="*/ 541 h 570"/>
                <a:gd name="T104" fmla="*/ 166 w 184"/>
                <a:gd name="T105" fmla="*/ 546 h 570"/>
                <a:gd name="T106" fmla="*/ 139 w 184"/>
                <a:gd name="T107" fmla="*/ 560 h 570"/>
                <a:gd name="T108" fmla="*/ 100 w 184"/>
                <a:gd name="T109" fmla="*/ 568 h 570"/>
                <a:gd name="T110" fmla="*/ 60 w 184"/>
                <a:gd name="T111" fmla="*/ 568 h 570"/>
                <a:gd name="T112" fmla="*/ 16 w 184"/>
                <a:gd name="T113" fmla="*/ 550 h 570"/>
                <a:gd name="T114" fmla="*/ 1 w 184"/>
                <a:gd name="T115" fmla="*/ 533 h 570"/>
                <a:gd name="T116" fmla="*/ 0 w 184"/>
                <a:gd name="T117" fmla="*/ 397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 h="570">
                  <a:moveTo>
                    <a:pt x="0" y="397"/>
                  </a:moveTo>
                  <a:lnTo>
                    <a:pt x="0" y="397"/>
                  </a:lnTo>
                  <a:lnTo>
                    <a:pt x="0" y="273"/>
                  </a:lnTo>
                  <a:lnTo>
                    <a:pt x="0" y="273"/>
                  </a:lnTo>
                  <a:lnTo>
                    <a:pt x="1" y="252"/>
                  </a:lnTo>
                  <a:lnTo>
                    <a:pt x="5" y="231"/>
                  </a:lnTo>
                  <a:lnTo>
                    <a:pt x="5" y="231"/>
                  </a:lnTo>
                  <a:lnTo>
                    <a:pt x="10" y="217"/>
                  </a:lnTo>
                  <a:lnTo>
                    <a:pt x="17" y="203"/>
                  </a:lnTo>
                  <a:lnTo>
                    <a:pt x="27" y="191"/>
                  </a:lnTo>
                  <a:lnTo>
                    <a:pt x="38" y="181"/>
                  </a:lnTo>
                  <a:lnTo>
                    <a:pt x="39" y="181"/>
                  </a:lnTo>
                  <a:lnTo>
                    <a:pt x="39" y="181"/>
                  </a:lnTo>
                  <a:lnTo>
                    <a:pt x="43" y="177"/>
                  </a:lnTo>
                  <a:lnTo>
                    <a:pt x="44" y="176"/>
                  </a:lnTo>
                  <a:lnTo>
                    <a:pt x="45" y="172"/>
                  </a:lnTo>
                  <a:lnTo>
                    <a:pt x="45" y="168"/>
                  </a:lnTo>
                  <a:lnTo>
                    <a:pt x="45" y="168"/>
                  </a:lnTo>
                  <a:lnTo>
                    <a:pt x="44" y="152"/>
                  </a:lnTo>
                  <a:lnTo>
                    <a:pt x="45" y="137"/>
                  </a:lnTo>
                  <a:lnTo>
                    <a:pt x="45" y="137"/>
                  </a:lnTo>
                  <a:lnTo>
                    <a:pt x="46" y="110"/>
                  </a:lnTo>
                  <a:lnTo>
                    <a:pt x="46" y="110"/>
                  </a:lnTo>
                  <a:lnTo>
                    <a:pt x="49" y="92"/>
                  </a:lnTo>
                  <a:lnTo>
                    <a:pt x="54" y="74"/>
                  </a:lnTo>
                  <a:lnTo>
                    <a:pt x="54" y="74"/>
                  </a:lnTo>
                  <a:lnTo>
                    <a:pt x="56" y="65"/>
                  </a:lnTo>
                  <a:lnTo>
                    <a:pt x="59" y="56"/>
                  </a:lnTo>
                  <a:lnTo>
                    <a:pt x="59" y="56"/>
                  </a:lnTo>
                  <a:lnTo>
                    <a:pt x="60" y="54"/>
                  </a:lnTo>
                  <a:lnTo>
                    <a:pt x="59" y="50"/>
                  </a:lnTo>
                  <a:lnTo>
                    <a:pt x="59" y="50"/>
                  </a:lnTo>
                  <a:lnTo>
                    <a:pt x="56" y="47"/>
                  </a:lnTo>
                  <a:lnTo>
                    <a:pt x="56" y="47"/>
                  </a:lnTo>
                  <a:lnTo>
                    <a:pt x="54" y="43"/>
                  </a:lnTo>
                  <a:lnTo>
                    <a:pt x="51" y="39"/>
                  </a:lnTo>
                  <a:lnTo>
                    <a:pt x="51" y="34"/>
                  </a:lnTo>
                  <a:lnTo>
                    <a:pt x="52" y="29"/>
                  </a:lnTo>
                  <a:lnTo>
                    <a:pt x="52" y="29"/>
                  </a:lnTo>
                  <a:lnTo>
                    <a:pt x="54" y="24"/>
                  </a:lnTo>
                  <a:lnTo>
                    <a:pt x="54" y="19"/>
                  </a:lnTo>
                  <a:lnTo>
                    <a:pt x="54" y="19"/>
                  </a:lnTo>
                  <a:lnTo>
                    <a:pt x="54" y="17"/>
                  </a:lnTo>
                  <a:lnTo>
                    <a:pt x="55" y="14"/>
                  </a:lnTo>
                  <a:lnTo>
                    <a:pt x="57" y="8"/>
                  </a:lnTo>
                  <a:lnTo>
                    <a:pt x="57" y="8"/>
                  </a:lnTo>
                  <a:lnTo>
                    <a:pt x="60" y="6"/>
                  </a:lnTo>
                  <a:lnTo>
                    <a:pt x="62" y="6"/>
                  </a:lnTo>
                  <a:lnTo>
                    <a:pt x="62" y="6"/>
                  </a:lnTo>
                  <a:lnTo>
                    <a:pt x="74" y="1"/>
                  </a:lnTo>
                  <a:lnTo>
                    <a:pt x="88" y="0"/>
                  </a:lnTo>
                  <a:lnTo>
                    <a:pt x="88" y="0"/>
                  </a:lnTo>
                  <a:lnTo>
                    <a:pt x="99" y="0"/>
                  </a:lnTo>
                  <a:lnTo>
                    <a:pt x="105" y="1"/>
                  </a:lnTo>
                  <a:lnTo>
                    <a:pt x="110" y="2"/>
                  </a:lnTo>
                  <a:lnTo>
                    <a:pt x="110" y="2"/>
                  </a:lnTo>
                  <a:lnTo>
                    <a:pt x="121" y="5"/>
                  </a:lnTo>
                  <a:lnTo>
                    <a:pt x="121" y="5"/>
                  </a:lnTo>
                  <a:lnTo>
                    <a:pt x="123" y="6"/>
                  </a:lnTo>
                  <a:lnTo>
                    <a:pt x="126" y="7"/>
                  </a:lnTo>
                  <a:lnTo>
                    <a:pt x="128" y="11"/>
                  </a:lnTo>
                  <a:lnTo>
                    <a:pt x="128" y="11"/>
                  </a:lnTo>
                  <a:lnTo>
                    <a:pt x="131" y="18"/>
                  </a:lnTo>
                  <a:lnTo>
                    <a:pt x="131" y="20"/>
                  </a:lnTo>
                  <a:lnTo>
                    <a:pt x="131" y="24"/>
                  </a:lnTo>
                  <a:lnTo>
                    <a:pt x="131" y="24"/>
                  </a:lnTo>
                  <a:lnTo>
                    <a:pt x="131" y="27"/>
                  </a:lnTo>
                  <a:lnTo>
                    <a:pt x="132" y="29"/>
                  </a:lnTo>
                  <a:lnTo>
                    <a:pt x="132" y="29"/>
                  </a:lnTo>
                  <a:lnTo>
                    <a:pt x="133" y="34"/>
                  </a:lnTo>
                  <a:lnTo>
                    <a:pt x="133" y="38"/>
                  </a:lnTo>
                  <a:lnTo>
                    <a:pt x="132" y="41"/>
                  </a:lnTo>
                  <a:lnTo>
                    <a:pt x="130" y="45"/>
                  </a:lnTo>
                  <a:lnTo>
                    <a:pt x="130" y="45"/>
                  </a:lnTo>
                  <a:lnTo>
                    <a:pt x="126" y="49"/>
                  </a:lnTo>
                  <a:lnTo>
                    <a:pt x="126" y="49"/>
                  </a:lnTo>
                  <a:lnTo>
                    <a:pt x="125" y="54"/>
                  </a:lnTo>
                  <a:lnTo>
                    <a:pt x="125" y="57"/>
                  </a:lnTo>
                  <a:lnTo>
                    <a:pt x="125" y="57"/>
                  </a:lnTo>
                  <a:lnTo>
                    <a:pt x="132" y="82"/>
                  </a:lnTo>
                  <a:lnTo>
                    <a:pt x="135" y="94"/>
                  </a:lnTo>
                  <a:lnTo>
                    <a:pt x="137" y="108"/>
                  </a:lnTo>
                  <a:lnTo>
                    <a:pt x="137" y="108"/>
                  </a:lnTo>
                  <a:lnTo>
                    <a:pt x="139" y="144"/>
                  </a:lnTo>
                  <a:lnTo>
                    <a:pt x="139" y="144"/>
                  </a:lnTo>
                  <a:lnTo>
                    <a:pt x="139" y="155"/>
                  </a:lnTo>
                  <a:lnTo>
                    <a:pt x="139" y="168"/>
                  </a:lnTo>
                  <a:lnTo>
                    <a:pt x="139" y="168"/>
                  </a:lnTo>
                  <a:lnTo>
                    <a:pt x="138" y="174"/>
                  </a:lnTo>
                  <a:lnTo>
                    <a:pt x="138" y="174"/>
                  </a:lnTo>
                  <a:lnTo>
                    <a:pt x="139" y="175"/>
                  </a:lnTo>
                  <a:lnTo>
                    <a:pt x="141" y="177"/>
                  </a:lnTo>
                  <a:lnTo>
                    <a:pt x="141" y="177"/>
                  </a:lnTo>
                  <a:lnTo>
                    <a:pt x="144" y="180"/>
                  </a:lnTo>
                  <a:lnTo>
                    <a:pt x="144" y="180"/>
                  </a:lnTo>
                  <a:lnTo>
                    <a:pt x="149" y="183"/>
                  </a:lnTo>
                  <a:lnTo>
                    <a:pt x="154" y="188"/>
                  </a:lnTo>
                  <a:lnTo>
                    <a:pt x="163" y="197"/>
                  </a:lnTo>
                  <a:lnTo>
                    <a:pt x="163" y="197"/>
                  </a:lnTo>
                  <a:lnTo>
                    <a:pt x="169" y="206"/>
                  </a:lnTo>
                  <a:lnTo>
                    <a:pt x="174" y="215"/>
                  </a:lnTo>
                  <a:lnTo>
                    <a:pt x="176" y="224"/>
                  </a:lnTo>
                  <a:lnTo>
                    <a:pt x="179" y="234"/>
                  </a:lnTo>
                  <a:lnTo>
                    <a:pt x="179" y="234"/>
                  </a:lnTo>
                  <a:lnTo>
                    <a:pt x="182" y="258"/>
                  </a:lnTo>
                  <a:lnTo>
                    <a:pt x="184" y="283"/>
                  </a:lnTo>
                  <a:lnTo>
                    <a:pt x="184" y="283"/>
                  </a:lnTo>
                  <a:lnTo>
                    <a:pt x="184" y="522"/>
                  </a:lnTo>
                  <a:lnTo>
                    <a:pt x="184" y="522"/>
                  </a:lnTo>
                  <a:lnTo>
                    <a:pt x="184" y="528"/>
                  </a:lnTo>
                  <a:lnTo>
                    <a:pt x="182" y="534"/>
                  </a:lnTo>
                  <a:lnTo>
                    <a:pt x="182" y="534"/>
                  </a:lnTo>
                  <a:lnTo>
                    <a:pt x="180" y="538"/>
                  </a:lnTo>
                  <a:lnTo>
                    <a:pt x="180" y="538"/>
                  </a:lnTo>
                  <a:lnTo>
                    <a:pt x="179" y="538"/>
                  </a:lnTo>
                  <a:lnTo>
                    <a:pt x="177" y="538"/>
                  </a:lnTo>
                  <a:lnTo>
                    <a:pt x="177" y="538"/>
                  </a:lnTo>
                  <a:lnTo>
                    <a:pt x="176" y="538"/>
                  </a:lnTo>
                  <a:lnTo>
                    <a:pt x="176" y="535"/>
                  </a:lnTo>
                  <a:lnTo>
                    <a:pt x="176" y="535"/>
                  </a:lnTo>
                  <a:lnTo>
                    <a:pt x="177" y="529"/>
                  </a:lnTo>
                  <a:lnTo>
                    <a:pt x="177" y="522"/>
                  </a:lnTo>
                  <a:lnTo>
                    <a:pt x="177" y="522"/>
                  </a:lnTo>
                  <a:lnTo>
                    <a:pt x="177" y="441"/>
                  </a:lnTo>
                  <a:lnTo>
                    <a:pt x="177" y="441"/>
                  </a:lnTo>
                  <a:lnTo>
                    <a:pt x="177" y="385"/>
                  </a:lnTo>
                  <a:lnTo>
                    <a:pt x="177" y="385"/>
                  </a:lnTo>
                  <a:lnTo>
                    <a:pt x="177" y="307"/>
                  </a:lnTo>
                  <a:lnTo>
                    <a:pt x="177" y="307"/>
                  </a:lnTo>
                  <a:lnTo>
                    <a:pt x="179" y="271"/>
                  </a:lnTo>
                  <a:lnTo>
                    <a:pt x="179" y="271"/>
                  </a:lnTo>
                  <a:lnTo>
                    <a:pt x="177" y="255"/>
                  </a:lnTo>
                  <a:lnTo>
                    <a:pt x="175" y="240"/>
                  </a:lnTo>
                  <a:lnTo>
                    <a:pt x="170" y="224"/>
                  </a:lnTo>
                  <a:lnTo>
                    <a:pt x="164" y="209"/>
                  </a:lnTo>
                  <a:lnTo>
                    <a:pt x="164" y="209"/>
                  </a:lnTo>
                  <a:lnTo>
                    <a:pt x="159" y="202"/>
                  </a:lnTo>
                  <a:lnTo>
                    <a:pt x="153" y="195"/>
                  </a:lnTo>
                  <a:lnTo>
                    <a:pt x="147" y="188"/>
                  </a:lnTo>
                  <a:lnTo>
                    <a:pt x="139" y="182"/>
                  </a:lnTo>
                  <a:lnTo>
                    <a:pt x="139" y="182"/>
                  </a:lnTo>
                  <a:lnTo>
                    <a:pt x="136" y="181"/>
                  </a:lnTo>
                  <a:lnTo>
                    <a:pt x="136" y="181"/>
                  </a:lnTo>
                  <a:lnTo>
                    <a:pt x="132" y="177"/>
                  </a:lnTo>
                  <a:lnTo>
                    <a:pt x="132" y="172"/>
                  </a:lnTo>
                  <a:lnTo>
                    <a:pt x="132" y="172"/>
                  </a:lnTo>
                  <a:lnTo>
                    <a:pt x="132" y="155"/>
                  </a:lnTo>
                  <a:lnTo>
                    <a:pt x="132" y="155"/>
                  </a:lnTo>
                  <a:lnTo>
                    <a:pt x="133" y="139"/>
                  </a:lnTo>
                  <a:lnTo>
                    <a:pt x="133" y="123"/>
                  </a:lnTo>
                  <a:lnTo>
                    <a:pt x="132" y="108"/>
                  </a:lnTo>
                  <a:lnTo>
                    <a:pt x="131" y="92"/>
                  </a:lnTo>
                  <a:lnTo>
                    <a:pt x="131" y="92"/>
                  </a:lnTo>
                  <a:lnTo>
                    <a:pt x="127" y="73"/>
                  </a:lnTo>
                  <a:lnTo>
                    <a:pt x="121" y="56"/>
                  </a:lnTo>
                  <a:lnTo>
                    <a:pt x="121" y="56"/>
                  </a:lnTo>
                  <a:lnTo>
                    <a:pt x="119" y="49"/>
                  </a:lnTo>
                  <a:lnTo>
                    <a:pt x="119" y="49"/>
                  </a:lnTo>
                  <a:lnTo>
                    <a:pt x="119" y="46"/>
                  </a:lnTo>
                  <a:lnTo>
                    <a:pt x="120" y="45"/>
                  </a:lnTo>
                  <a:lnTo>
                    <a:pt x="120" y="45"/>
                  </a:lnTo>
                  <a:lnTo>
                    <a:pt x="123" y="40"/>
                  </a:lnTo>
                  <a:lnTo>
                    <a:pt x="123" y="40"/>
                  </a:lnTo>
                  <a:lnTo>
                    <a:pt x="126" y="36"/>
                  </a:lnTo>
                  <a:lnTo>
                    <a:pt x="127" y="32"/>
                  </a:lnTo>
                  <a:lnTo>
                    <a:pt x="125" y="28"/>
                  </a:lnTo>
                  <a:lnTo>
                    <a:pt x="122" y="24"/>
                  </a:lnTo>
                  <a:lnTo>
                    <a:pt x="122" y="24"/>
                  </a:lnTo>
                  <a:lnTo>
                    <a:pt x="117" y="23"/>
                  </a:lnTo>
                  <a:lnTo>
                    <a:pt x="115" y="23"/>
                  </a:lnTo>
                  <a:lnTo>
                    <a:pt x="114" y="23"/>
                  </a:lnTo>
                  <a:lnTo>
                    <a:pt x="114" y="23"/>
                  </a:lnTo>
                  <a:lnTo>
                    <a:pt x="110" y="24"/>
                  </a:lnTo>
                  <a:lnTo>
                    <a:pt x="108" y="22"/>
                  </a:lnTo>
                  <a:lnTo>
                    <a:pt x="108" y="22"/>
                  </a:lnTo>
                  <a:lnTo>
                    <a:pt x="106" y="20"/>
                  </a:lnTo>
                  <a:lnTo>
                    <a:pt x="104" y="20"/>
                  </a:lnTo>
                  <a:lnTo>
                    <a:pt x="101" y="22"/>
                  </a:lnTo>
                  <a:lnTo>
                    <a:pt x="101" y="22"/>
                  </a:lnTo>
                  <a:lnTo>
                    <a:pt x="98" y="23"/>
                  </a:lnTo>
                  <a:lnTo>
                    <a:pt x="94" y="22"/>
                  </a:lnTo>
                  <a:lnTo>
                    <a:pt x="94" y="22"/>
                  </a:lnTo>
                  <a:lnTo>
                    <a:pt x="93" y="20"/>
                  </a:lnTo>
                  <a:lnTo>
                    <a:pt x="90" y="19"/>
                  </a:lnTo>
                  <a:lnTo>
                    <a:pt x="87" y="20"/>
                  </a:lnTo>
                  <a:lnTo>
                    <a:pt x="87" y="20"/>
                  </a:lnTo>
                  <a:lnTo>
                    <a:pt x="82" y="23"/>
                  </a:lnTo>
                  <a:lnTo>
                    <a:pt x="79" y="23"/>
                  </a:lnTo>
                  <a:lnTo>
                    <a:pt x="77" y="22"/>
                  </a:lnTo>
                  <a:lnTo>
                    <a:pt x="77" y="22"/>
                  </a:lnTo>
                  <a:lnTo>
                    <a:pt x="72" y="22"/>
                  </a:lnTo>
                  <a:lnTo>
                    <a:pt x="66" y="23"/>
                  </a:lnTo>
                  <a:lnTo>
                    <a:pt x="66" y="23"/>
                  </a:lnTo>
                  <a:lnTo>
                    <a:pt x="62" y="24"/>
                  </a:lnTo>
                  <a:lnTo>
                    <a:pt x="60" y="28"/>
                  </a:lnTo>
                  <a:lnTo>
                    <a:pt x="60" y="28"/>
                  </a:lnTo>
                  <a:lnTo>
                    <a:pt x="57" y="32"/>
                  </a:lnTo>
                  <a:lnTo>
                    <a:pt x="57" y="36"/>
                  </a:lnTo>
                  <a:lnTo>
                    <a:pt x="59" y="40"/>
                  </a:lnTo>
                  <a:lnTo>
                    <a:pt x="60" y="45"/>
                  </a:lnTo>
                  <a:lnTo>
                    <a:pt x="60" y="45"/>
                  </a:lnTo>
                  <a:lnTo>
                    <a:pt x="62" y="47"/>
                  </a:lnTo>
                  <a:lnTo>
                    <a:pt x="62" y="47"/>
                  </a:lnTo>
                  <a:lnTo>
                    <a:pt x="63" y="51"/>
                  </a:lnTo>
                  <a:lnTo>
                    <a:pt x="62" y="55"/>
                  </a:lnTo>
                  <a:lnTo>
                    <a:pt x="62" y="55"/>
                  </a:lnTo>
                  <a:lnTo>
                    <a:pt x="60" y="61"/>
                  </a:lnTo>
                  <a:lnTo>
                    <a:pt x="60" y="61"/>
                  </a:lnTo>
                  <a:lnTo>
                    <a:pt x="56" y="73"/>
                  </a:lnTo>
                  <a:lnTo>
                    <a:pt x="54" y="85"/>
                  </a:lnTo>
                  <a:lnTo>
                    <a:pt x="52" y="98"/>
                  </a:lnTo>
                  <a:lnTo>
                    <a:pt x="51" y="110"/>
                  </a:lnTo>
                  <a:lnTo>
                    <a:pt x="51" y="110"/>
                  </a:lnTo>
                  <a:lnTo>
                    <a:pt x="50" y="133"/>
                  </a:lnTo>
                  <a:lnTo>
                    <a:pt x="50" y="133"/>
                  </a:lnTo>
                  <a:lnTo>
                    <a:pt x="50" y="150"/>
                  </a:lnTo>
                  <a:lnTo>
                    <a:pt x="51" y="166"/>
                  </a:lnTo>
                  <a:lnTo>
                    <a:pt x="51" y="166"/>
                  </a:lnTo>
                  <a:lnTo>
                    <a:pt x="52" y="170"/>
                  </a:lnTo>
                  <a:lnTo>
                    <a:pt x="52" y="170"/>
                  </a:lnTo>
                  <a:lnTo>
                    <a:pt x="52" y="175"/>
                  </a:lnTo>
                  <a:lnTo>
                    <a:pt x="51" y="177"/>
                  </a:lnTo>
                  <a:lnTo>
                    <a:pt x="49" y="180"/>
                  </a:lnTo>
                  <a:lnTo>
                    <a:pt x="45" y="182"/>
                  </a:lnTo>
                  <a:lnTo>
                    <a:pt x="45" y="182"/>
                  </a:lnTo>
                  <a:lnTo>
                    <a:pt x="36" y="188"/>
                  </a:lnTo>
                  <a:lnTo>
                    <a:pt x="28" y="196"/>
                  </a:lnTo>
                  <a:lnTo>
                    <a:pt x="22" y="206"/>
                  </a:lnTo>
                  <a:lnTo>
                    <a:pt x="17" y="215"/>
                  </a:lnTo>
                  <a:lnTo>
                    <a:pt x="17" y="215"/>
                  </a:lnTo>
                  <a:lnTo>
                    <a:pt x="11" y="230"/>
                  </a:lnTo>
                  <a:lnTo>
                    <a:pt x="7" y="246"/>
                  </a:lnTo>
                  <a:lnTo>
                    <a:pt x="6" y="262"/>
                  </a:lnTo>
                  <a:lnTo>
                    <a:pt x="5" y="279"/>
                  </a:lnTo>
                  <a:lnTo>
                    <a:pt x="5" y="279"/>
                  </a:lnTo>
                  <a:lnTo>
                    <a:pt x="6" y="344"/>
                  </a:lnTo>
                  <a:lnTo>
                    <a:pt x="6" y="344"/>
                  </a:lnTo>
                  <a:lnTo>
                    <a:pt x="6" y="506"/>
                  </a:lnTo>
                  <a:lnTo>
                    <a:pt x="6" y="506"/>
                  </a:lnTo>
                  <a:lnTo>
                    <a:pt x="6" y="528"/>
                  </a:lnTo>
                  <a:lnTo>
                    <a:pt x="6" y="528"/>
                  </a:lnTo>
                  <a:lnTo>
                    <a:pt x="7" y="532"/>
                  </a:lnTo>
                  <a:lnTo>
                    <a:pt x="8" y="536"/>
                  </a:lnTo>
                  <a:lnTo>
                    <a:pt x="11" y="539"/>
                  </a:lnTo>
                  <a:lnTo>
                    <a:pt x="14" y="543"/>
                  </a:lnTo>
                  <a:lnTo>
                    <a:pt x="14" y="543"/>
                  </a:lnTo>
                  <a:lnTo>
                    <a:pt x="28" y="549"/>
                  </a:lnTo>
                  <a:lnTo>
                    <a:pt x="43" y="555"/>
                  </a:lnTo>
                  <a:lnTo>
                    <a:pt x="57" y="559"/>
                  </a:lnTo>
                  <a:lnTo>
                    <a:pt x="72" y="560"/>
                  </a:lnTo>
                  <a:lnTo>
                    <a:pt x="72" y="560"/>
                  </a:lnTo>
                  <a:lnTo>
                    <a:pt x="90" y="561"/>
                  </a:lnTo>
                  <a:lnTo>
                    <a:pt x="108" y="560"/>
                  </a:lnTo>
                  <a:lnTo>
                    <a:pt x="126" y="556"/>
                  </a:lnTo>
                  <a:lnTo>
                    <a:pt x="143" y="551"/>
                  </a:lnTo>
                  <a:lnTo>
                    <a:pt x="143" y="551"/>
                  </a:lnTo>
                  <a:lnTo>
                    <a:pt x="154" y="548"/>
                  </a:lnTo>
                  <a:lnTo>
                    <a:pt x="164" y="543"/>
                  </a:lnTo>
                  <a:lnTo>
                    <a:pt x="164" y="543"/>
                  </a:lnTo>
                  <a:lnTo>
                    <a:pt x="166" y="541"/>
                  </a:lnTo>
                  <a:lnTo>
                    <a:pt x="169" y="541"/>
                  </a:lnTo>
                  <a:lnTo>
                    <a:pt x="169" y="541"/>
                  </a:lnTo>
                  <a:lnTo>
                    <a:pt x="170" y="543"/>
                  </a:lnTo>
                  <a:lnTo>
                    <a:pt x="169" y="544"/>
                  </a:lnTo>
                  <a:lnTo>
                    <a:pt x="166" y="546"/>
                  </a:lnTo>
                  <a:lnTo>
                    <a:pt x="166" y="546"/>
                  </a:lnTo>
                  <a:lnTo>
                    <a:pt x="159" y="551"/>
                  </a:lnTo>
                  <a:lnTo>
                    <a:pt x="159" y="551"/>
                  </a:lnTo>
                  <a:lnTo>
                    <a:pt x="139" y="560"/>
                  </a:lnTo>
                  <a:lnTo>
                    <a:pt x="139" y="560"/>
                  </a:lnTo>
                  <a:lnTo>
                    <a:pt x="130" y="563"/>
                  </a:lnTo>
                  <a:lnTo>
                    <a:pt x="120" y="566"/>
                  </a:lnTo>
                  <a:lnTo>
                    <a:pt x="120" y="566"/>
                  </a:lnTo>
                  <a:lnTo>
                    <a:pt x="100" y="568"/>
                  </a:lnTo>
                  <a:lnTo>
                    <a:pt x="100" y="568"/>
                  </a:lnTo>
                  <a:lnTo>
                    <a:pt x="92" y="570"/>
                  </a:lnTo>
                  <a:lnTo>
                    <a:pt x="83" y="570"/>
                  </a:lnTo>
                  <a:lnTo>
                    <a:pt x="83" y="570"/>
                  </a:lnTo>
                  <a:lnTo>
                    <a:pt x="72" y="570"/>
                  </a:lnTo>
                  <a:lnTo>
                    <a:pt x="60" y="568"/>
                  </a:lnTo>
                  <a:lnTo>
                    <a:pt x="60" y="568"/>
                  </a:lnTo>
                  <a:lnTo>
                    <a:pt x="46" y="565"/>
                  </a:lnTo>
                  <a:lnTo>
                    <a:pt x="34" y="560"/>
                  </a:lnTo>
                  <a:lnTo>
                    <a:pt x="34" y="560"/>
                  </a:lnTo>
                  <a:lnTo>
                    <a:pt x="16" y="550"/>
                  </a:lnTo>
                  <a:lnTo>
                    <a:pt x="16" y="550"/>
                  </a:lnTo>
                  <a:lnTo>
                    <a:pt x="8" y="544"/>
                  </a:lnTo>
                  <a:lnTo>
                    <a:pt x="3" y="538"/>
                  </a:lnTo>
                  <a:lnTo>
                    <a:pt x="3" y="538"/>
                  </a:lnTo>
                  <a:lnTo>
                    <a:pt x="1" y="533"/>
                  </a:lnTo>
                  <a:lnTo>
                    <a:pt x="0" y="528"/>
                  </a:lnTo>
                  <a:lnTo>
                    <a:pt x="0" y="528"/>
                  </a:lnTo>
                  <a:lnTo>
                    <a:pt x="0" y="519"/>
                  </a:lnTo>
                  <a:lnTo>
                    <a:pt x="0" y="519"/>
                  </a:lnTo>
                  <a:lnTo>
                    <a:pt x="0" y="397"/>
                  </a:lnTo>
                  <a:lnTo>
                    <a:pt x="0"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5" name="Freeform 65"/>
            <p:cNvSpPr>
              <a:spLocks/>
            </p:cNvSpPr>
            <p:nvPr/>
          </p:nvSpPr>
          <p:spPr bwMode="auto">
            <a:xfrm>
              <a:off x="5605868" y="3997431"/>
              <a:ext cx="103220" cy="19051"/>
            </a:xfrm>
            <a:custGeom>
              <a:avLst/>
              <a:gdLst>
                <a:gd name="T0" fmla="*/ 28 w 65"/>
                <a:gd name="T1" fmla="*/ 0 h 12"/>
                <a:gd name="T2" fmla="*/ 28 w 65"/>
                <a:gd name="T3" fmla="*/ 0 h 12"/>
                <a:gd name="T4" fmla="*/ 18 w 65"/>
                <a:gd name="T5" fmla="*/ 1 h 12"/>
                <a:gd name="T6" fmla="*/ 18 w 65"/>
                <a:gd name="T7" fmla="*/ 1 h 12"/>
                <a:gd name="T8" fmla="*/ 6 w 65"/>
                <a:gd name="T9" fmla="*/ 2 h 12"/>
                <a:gd name="T10" fmla="*/ 6 w 65"/>
                <a:gd name="T11" fmla="*/ 2 h 12"/>
                <a:gd name="T12" fmla="*/ 3 w 65"/>
                <a:gd name="T13" fmla="*/ 4 h 12"/>
                <a:gd name="T14" fmla="*/ 1 w 65"/>
                <a:gd name="T15" fmla="*/ 5 h 12"/>
                <a:gd name="T16" fmla="*/ 1 w 65"/>
                <a:gd name="T17" fmla="*/ 5 h 12"/>
                <a:gd name="T18" fmla="*/ 0 w 65"/>
                <a:gd name="T19" fmla="*/ 9 h 12"/>
                <a:gd name="T20" fmla="*/ 0 w 65"/>
                <a:gd name="T21" fmla="*/ 9 h 12"/>
                <a:gd name="T22" fmla="*/ 0 w 65"/>
                <a:gd name="T23" fmla="*/ 11 h 12"/>
                <a:gd name="T24" fmla="*/ 2 w 65"/>
                <a:gd name="T25" fmla="*/ 11 h 12"/>
                <a:gd name="T26" fmla="*/ 2 w 65"/>
                <a:gd name="T27" fmla="*/ 11 h 12"/>
                <a:gd name="T28" fmla="*/ 12 w 65"/>
                <a:gd name="T29" fmla="*/ 10 h 12"/>
                <a:gd name="T30" fmla="*/ 17 w 65"/>
                <a:gd name="T31" fmla="*/ 10 h 12"/>
                <a:gd name="T32" fmla="*/ 22 w 65"/>
                <a:gd name="T33" fmla="*/ 10 h 12"/>
                <a:gd name="T34" fmla="*/ 22 w 65"/>
                <a:gd name="T35" fmla="*/ 10 h 12"/>
                <a:gd name="T36" fmla="*/ 24 w 65"/>
                <a:gd name="T37" fmla="*/ 10 h 12"/>
                <a:gd name="T38" fmla="*/ 27 w 65"/>
                <a:gd name="T39" fmla="*/ 9 h 12"/>
                <a:gd name="T40" fmla="*/ 27 w 65"/>
                <a:gd name="T41" fmla="*/ 9 h 12"/>
                <a:gd name="T42" fmla="*/ 29 w 65"/>
                <a:gd name="T43" fmla="*/ 7 h 12"/>
                <a:gd name="T44" fmla="*/ 33 w 65"/>
                <a:gd name="T45" fmla="*/ 9 h 12"/>
                <a:gd name="T46" fmla="*/ 33 w 65"/>
                <a:gd name="T47" fmla="*/ 9 h 12"/>
                <a:gd name="T48" fmla="*/ 37 w 65"/>
                <a:gd name="T49" fmla="*/ 10 h 12"/>
                <a:gd name="T50" fmla="*/ 39 w 65"/>
                <a:gd name="T51" fmla="*/ 10 h 12"/>
                <a:gd name="T52" fmla="*/ 41 w 65"/>
                <a:gd name="T53" fmla="*/ 9 h 12"/>
                <a:gd name="T54" fmla="*/ 41 w 65"/>
                <a:gd name="T55" fmla="*/ 9 h 12"/>
                <a:gd name="T56" fmla="*/ 43 w 65"/>
                <a:gd name="T57" fmla="*/ 9 h 12"/>
                <a:gd name="T58" fmla="*/ 45 w 65"/>
                <a:gd name="T59" fmla="*/ 9 h 12"/>
                <a:gd name="T60" fmla="*/ 45 w 65"/>
                <a:gd name="T61" fmla="*/ 9 h 12"/>
                <a:gd name="T62" fmla="*/ 49 w 65"/>
                <a:gd name="T63" fmla="*/ 11 h 12"/>
                <a:gd name="T64" fmla="*/ 51 w 65"/>
                <a:gd name="T65" fmla="*/ 11 h 12"/>
                <a:gd name="T66" fmla="*/ 52 w 65"/>
                <a:gd name="T67" fmla="*/ 10 h 12"/>
                <a:gd name="T68" fmla="*/ 52 w 65"/>
                <a:gd name="T69" fmla="*/ 10 h 12"/>
                <a:gd name="T70" fmla="*/ 55 w 65"/>
                <a:gd name="T71" fmla="*/ 10 h 12"/>
                <a:gd name="T72" fmla="*/ 57 w 65"/>
                <a:gd name="T73" fmla="*/ 10 h 12"/>
                <a:gd name="T74" fmla="*/ 57 w 65"/>
                <a:gd name="T75" fmla="*/ 10 h 12"/>
                <a:gd name="T76" fmla="*/ 62 w 65"/>
                <a:gd name="T77" fmla="*/ 12 h 12"/>
                <a:gd name="T78" fmla="*/ 62 w 65"/>
                <a:gd name="T79" fmla="*/ 12 h 12"/>
                <a:gd name="T80" fmla="*/ 63 w 65"/>
                <a:gd name="T81" fmla="*/ 12 h 12"/>
                <a:gd name="T82" fmla="*/ 65 w 65"/>
                <a:gd name="T83" fmla="*/ 11 h 12"/>
                <a:gd name="T84" fmla="*/ 65 w 65"/>
                <a:gd name="T85" fmla="*/ 11 h 12"/>
                <a:gd name="T86" fmla="*/ 63 w 65"/>
                <a:gd name="T87" fmla="*/ 7 h 12"/>
                <a:gd name="T88" fmla="*/ 62 w 65"/>
                <a:gd name="T89" fmla="*/ 5 h 12"/>
                <a:gd name="T90" fmla="*/ 60 w 65"/>
                <a:gd name="T91" fmla="*/ 2 h 12"/>
                <a:gd name="T92" fmla="*/ 56 w 65"/>
                <a:gd name="T93" fmla="*/ 2 h 12"/>
                <a:gd name="T94" fmla="*/ 56 w 65"/>
                <a:gd name="T95" fmla="*/ 2 h 12"/>
                <a:gd name="T96" fmla="*/ 51 w 65"/>
                <a:gd name="T97" fmla="*/ 1 h 12"/>
                <a:gd name="T98" fmla="*/ 51 w 65"/>
                <a:gd name="T99" fmla="*/ 1 h 12"/>
                <a:gd name="T100" fmla="*/ 40 w 65"/>
                <a:gd name="T101" fmla="*/ 0 h 12"/>
                <a:gd name="T102" fmla="*/ 28 w 65"/>
                <a:gd name="T10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 h="12">
                  <a:moveTo>
                    <a:pt x="28" y="0"/>
                  </a:moveTo>
                  <a:lnTo>
                    <a:pt x="28" y="0"/>
                  </a:lnTo>
                  <a:lnTo>
                    <a:pt x="18" y="1"/>
                  </a:lnTo>
                  <a:lnTo>
                    <a:pt x="18" y="1"/>
                  </a:lnTo>
                  <a:lnTo>
                    <a:pt x="6" y="2"/>
                  </a:lnTo>
                  <a:lnTo>
                    <a:pt x="6" y="2"/>
                  </a:lnTo>
                  <a:lnTo>
                    <a:pt x="3" y="4"/>
                  </a:lnTo>
                  <a:lnTo>
                    <a:pt x="1" y="5"/>
                  </a:lnTo>
                  <a:lnTo>
                    <a:pt x="1" y="5"/>
                  </a:lnTo>
                  <a:lnTo>
                    <a:pt x="0" y="9"/>
                  </a:lnTo>
                  <a:lnTo>
                    <a:pt x="0" y="9"/>
                  </a:lnTo>
                  <a:lnTo>
                    <a:pt x="0" y="11"/>
                  </a:lnTo>
                  <a:lnTo>
                    <a:pt x="2" y="11"/>
                  </a:lnTo>
                  <a:lnTo>
                    <a:pt x="2" y="11"/>
                  </a:lnTo>
                  <a:lnTo>
                    <a:pt x="12" y="10"/>
                  </a:lnTo>
                  <a:lnTo>
                    <a:pt x="17" y="10"/>
                  </a:lnTo>
                  <a:lnTo>
                    <a:pt x="22" y="10"/>
                  </a:lnTo>
                  <a:lnTo>
                    <a:pt x="22" y="10"/>
                  </a:lnTo>
                  <a:lnTo>
                    <a:pt x="24" y="10"/>
                  </a:lnTo>
                  <a:lnTo>
                    <a:pt x="27" y="9"/>
                  </a:lnTo>
                  <a:lnTo>
                    <a:pt x="27" y="9"/>
                  </a:lnTo>
                  <a:lnTo>
                    <a:pt x="29" y="7"/>
                  </a:lnTo>
                  <a:lnTo>
                    <a:pt x="33" y="9"/>
                  </a:lnTo>
                  <a:lnTo>
                    <a:pt x="33" y="9"/>
                  </a:lnTo>
                  <a:lnTo>
                    <a:pt x="37" y="10"/>
                  </a:lnTo>
                  <a:lnTo>
                    <a:pt x="39" y="10"/>
                  </a:lnTo>
                  <a:lnTo>
                    <a:pt x="41" y="9"/>
                  </a:lnTo>
                  <a:lnTo>
                    <a:pt x="41" y="9"/>
                  </a:lnTo>
                  <a:lnTo>
                    <a:pt x="43" y="9"/>
                  </a:lnTo>
                  <a:lnTo>
                    <a:pt x="45" y="9"/>
                  </a:lnTo>
                  <a:lnTo>
                    <a:pt x="45" y="9"/>
                  </a:lnTo>
                  <a:lnTo>
                    <a:pt x="49" y="11"/>
                  </a:lnTo>
                  <a:lnTo>
                    <a:pt x="51" y="11"/>
                  </a:lnTo>
                  <a:lnTo>
                    <a:pt x="52" y="10"/>
                  </a:lnTo>
                  <a:lnTo>
                    <a:pt x="52" y="10"/>
                  </a:lnTo>
                  <a:lnTo>
                    <a:pt x="55" y="10"/>
                  </a:lnTo>
                  <a:lnTo>
                    <a:pt x="57" y="10"/>
                  </a:lnTo>
                  <a:lnTo>
                    <a:pt x="57" y="10"/>
                  </a:lnTo>
                  <a:lnTo>
                    <a:pt x="62" y="12"/>
                  </a:lnTo>
                  <a:lnTo>
                    <a:pt x="62" y="12"/>
                  </a:lnTo>
                  <a:lnTo>
                    <a:pt x="63" y="12"/>
                  </a:lnTo>
                  <a:lnTo>
                    <a:pt x="65" y="11"/>
                  </a:lnTo>
                  <a:lnTo>
                    <a:pt x="65" y="11"/>
                  </a:lnTo>
                  <a:lnTo>
                    <a:pt x="63" y="7"/>
                  </a:lnTo>
                  <a:lnTo>
                    <a:pt x="62" y="5"/>
                  </a:lnTo>
                  <a:lnTo>
                    <a:pt x="60" y="2"/>
                  </a:lnTo>
                  <a:lnTo>
                    <a:pt x="56" y="2"/>
                  </a:lnTo>
                  <a:lnTo>
                    <a:pt x="56" y="2"/>
                  </a:lnTo>
                  <a:lnTo>
                    <a:pt x="51" y="1"/>
                  </a:lnTo>
                  <a:lnTo>
                    <a:pt x="51" y="1"/>
                  </a:lnTo>
                  <a:lnTo>
                    <a:pt x="40" y="0"/>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66" name="Freeform 66"/>
            <p:cNvSpPr>
              <a:spLocks/>
            </p:cNvSpPr>
            <p:nvPr/>
          </p:nvSpPr>
          <p:spPr bwMode="auto">
            <a:xfrm>
              <a:off x="5531232" y="4314939"/>
              <a:ext cx="239788" cy="527064"/>
            </a:xfrm>
            <a:custGeom>
              <a:avLst/>
              <a:gdLst>
                <a:gd name="T0" fmla="*/ 19 w 151"/>
                <a:gd name="T1" fmla="*/ 0 h 332"/>
                <a:gd name="T2" fmla="*/ 17 w 151"/>
                <a:gd name="T3" fmla="*/ 3 h 332"/>
                <a:gd name="T4" fmla="*/ 10 w 151"/>
                <a:gd name="T5" fmla="*/ 30 h 332"/>
                <a:gd name="T6" fmla="*/ 8 w 151"/>
                <a:gd name="T7" fmla="*/ 59 h 332"/>
                <a:gd name="T8" fmla="*/ 8 w 151"/>
                <a:gd name="T9" fmla="*/ 186 h 332"/>
                <a:gd name="T10" fmla="*/ 8 w 151"/>
                <a:gd name="T11" fmla="*/ 298 h 332"/>
                <a:gd name="T12" fmla="*/ 8 w 151"/>
                <a:gd name="T13" fmla="*/ 303 h 332"/>
                <a:gd name="T14" fmla="*/ 12 w 151"/>
                <a:gd name="T15" fmla="*/ 311 h 332"/>
                <a:gd name="T16" fmla="*/ 17 w 151"/>
                <a:gd name="T17" fmla="*/ 315 h 332"/>
                <a:gd name="T18" fmla="*/ 39 w 151"/>
                <a:gd name="T19" fmla="*/ 321 h 332"/>
                <a:gd name="T20" fmla="*/ 54 w 151"/>
                <a:gd name="T21" fmla="*/ 323 h 332"/>
                <a:gd name="T22" fmla="*/ 69 w 151"/>
                <a:gd name="T23" fmla="*/ 323 h 332"/>
                <a:gd name="T24" fmla="*/ 106 w 151"/>
                <a:gd name="T25" fmla="*/ 323 h 332"/>
                <a:gd name="T26" fmla="*/ 118 w 151"/>
                <a:gd name="T27" fmla="*/ 321 h 332"/>
                <a:gd name="T28" fmla="*/ 128 w 151"/>
                <a:gd name="T29" fmla="*/ 318 h 332"/>
                <a:gd name="T30" fmla="*/ 139 w 151"/>
                <a:gd name="T31" fmla="*/ 315 h 332"/>
                <a:gd name="T32" fmla="*/ 147 w 151"/>
                <a:gd name="T33" fmla="*/ 309 h 332"/>
                <a:gd name="T34" fmla="*/ 151 w 151"/>
                <a:gd name="T35" fmla="*/ 307 h 332"/>
                <a:gd name="T36" fmla="*/ 151 w 151"/>
                <a:gd name="T37" fmla="*/ 309 h 332"/>
                <a:gd name="T38" fmla="*/ 151 w 151"/>
                <a:gd name="T39" fmla="*/ 310 h 332"/>
                <a:gd name="T40" fmla="*/ 141 w 151"/>
                <a:gd name="T41" fmla="*/ 318 h 332"/>
                <a:gd name="T42" fmla="*/ 131 w 151"/>
                <a:gd name="T43" fmla="*/ 322 h 332"/>
                <a:gd name="T44" fmla="*/ 113 w 151"/>
                <a:gd name="T45" fmla="*/ 328 h 332"/>
                <a:gd name="T46" fmla="*/ 103 w 151"/>
                <a:gd name="T47" fmla="*/ 329 h 332"/>
                <a:gd name="T48" fmla="*/ 70 w 151"/>
                <a:gd name="T49" fmla="*/ 332 h 332"/>
                <a:gd name="T50" fmla="*/ 43 w 151"/>
                <a:gd name="T51" fmla="*/ 329 h 332"/>
                <a:gd name="T52" fmla="*/ 33 w 151"/>
                <a:gd name="T53" fmla="*/ 327 h 332"/>
                <a:gd name="T54" fmla="*/ 15 w 151"/>
                <a:gd name="T55" fmla="*/ 318 h 332"/>
                <a:gd name="T56" fmla="*/ 12 w 151"/>
                <a:gd name="T57" fmla="*/ 316 h 332"/>
                <a:gd name="T58" fmla="*/ 4 w 151"/>
                <a:gd name="T59" fmla="*/ 305 h 332"/>
                <a:gd name="T60" fmla="*/ 3 w 151"/>
                <a:gd name="T61" fmla="*/ 301 h 332"/>
                <a:gd name="T62" fmla="*/ 3 w 151"/>
                <a:gd name="T63" fmla="*/ 291 h 332"/>
                <a:gd name="T64" fmla="*/ 1 w 151"/>
                <a:gd name="T65" fmla="*/ 282 h 332"/>
                <a:gd name="T66" fmla="*/ 0 w 151"/>
                <a:gd name="T67" fmla="*/ 266 h 332"/>
                <a:gd name="T68" fmla="*/ 0 w 151"/>
                <a:gd name="T69" fmla="*/ 219 h 332"/>
                <a:gd name="T70" fmla="*/ 0 w 151"/>
                <a:gd name="T71" fmla="*/ 140 h 332"/>
                <a:gd name="T72" fmla="*/ 1 w 151"/>
                <a:gd name="T73" fmla="*/ 94 h 332"/>
                <a:gd name="T74" fmla="*/ 3 w 151"/>
                <a:gd name="T75" fmla="*/ 51 h 332"/>
                <a:gd name="T76" fmla="*/ 3 w 151"/>
                <a:gd name="T77" fmla="*/ 40 h 332"/>
                <a:gd name="T78" fmla="*/ 10 w 151"/>
                <a:gd name="T79" fmla="*/ 12 h 332"/>
                <a:gd name="T80" fmla="*/ 12 w 151"/>
                <a:gd name="T81" fmla="*/ 6 h 332"/>
                <a:gd name="T82" fmla="*/ 16 w 151"/>
                <a:gd name="T83" fmla="*/ 1 h 332"/>
                <a:gd name="T84" fmla="*/ 19 w 151"/>
                <a:gd name="T85"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1" h="332">
                  <a:moveTo>
                    <a:pt x="19" y="0"/>
                  </a:moveTo>
                  <a:lnTo>
                    <a:pt x="19" y="0"/>
                  </a:lnTo>
                  <a:lnTo>
                    <a:pt x="17" y="3"/>
                  </a:lnTo>
                  <a:lnTo>
                    <a:pt x="17" y="3"/>
                  </a:lnTo>
                  <a:lnTo>
                    <a:pt x="12" y="17"/>
                  </a:lnTo>
                  <a:lnTo>
                    <a:pt x="10" y="30"/>
                  </a:lnTo>
                  <a:lnTo>
                    <a:pt x="8" y="45"/>
                  </a:lnTo>
                  <a:lnTo>
                    <a:pt x="8" y="59"/>
                  </a:lnTo>
                  <a:lnTo>
                    <a:pt x="8" y="59"/>
                  </a:lnTo>
                  <a:lnTo>
                    <a:pt x="8" y="186"/>
                  </a:lnTo>
                  <a:lnTo>
                    <a:pt x="8" y="186"/>
                  </a:lnTo>
                  <a:lnTo>
                    <a:pt x="8" y="298"/>
                  </a:lnTo>
                  <a:lnTo>
                    <a:pt x="8" y="298"/>
                  </a:lnTo>
                  <a:lnTo>
                    <a:pt x="8" y="303"/>
                  </a:lnTo>
                  <a:lnTo>
                    <a:pt x="10" y="307"/>
                  </a:lnTo>
                  <a:lnTo>
                    <a:pt x="12" y="311"/>
                  </a:lnTo>
                  <a:lnTo>
                    <a:pt x="17" y="315"/>
                  </a:lnTo>
                  <a:lnTo>
                    <a:pt x="17" y="315"/>
                  </a:lnTo>
                  <a:lnTo>
                    <a:pt x="28" y="318"/>
                  </a:lnTo>
                  <a:lnTo>
                    <a:pt x="39" y="321"/>
                  </a:lnTo>
                  <a:lnTo>
                    <a:pt x="39" y="321"/>
                  </a:lnTo>
                  <a:lnTo>
                    <a:pt x="54" y="323"/>
                  </a:lnTo>
                  <a:lnTo>
                    <a:pt x="69" y="323"/>
                  </a:lnTo>
                  <a:lnTo>
                    <a:pt x="69" y="323"/>
                  </a:lnTo>
                  <a:lnTo>
                    <a:pt x="106" y="323"/>
                  </a:lnTo>
                  <a:lnTo>
                    <a:pt x="106" y="323"/>
                  </a:lnTo>
                  <a:lnTo>
                    <a:pt x="112" y="322"/>
                  </a:lnTo>
                  <a:lnTo>
                    <a:pt x="118" y="321"/>
                  </a:lnTo>
                  <a:lnTo>
                    <a:pt x="118" y="321"/>
                  </a:lnTo>
                  <a:lnTo>
                    <a:pt x="128" y="318"/>
                  </a:lnTo>
                  <a:lnTo>
                    <a:pt x="128" y="318"/>
                  </a:lnTo>
                  <a:lnTo>
                    <a:pt x="139" y="315"/>
                  </a:lnTo>
                  <a:lnTo>
                    <a:pt x="147" y="309"/>
                  </a:lnTo>
                  <a:lnTo>
                    <a:pt x="147" y="309"/>
                  </a:lnTo>
                  <a:lnTo>
                    <a:pt x="148" y="307"/>
                  </a:lnTo>
                  <a:lnTo>
                    <a:pt x="151" y="307"/>
                  </a:lnTo>
                  <a:lnTo>
                    <a:pt x="151" y="307"/>
                  </a:lnTo>
                  <a:lnTo>
                    <a:pt x="151" y="309"/>
                  </a:lnTo>
                  <a:lnTo>
                    <a:pt x="151" y="310"/>
                  </a:lnTo>
                  <a:lnTo>
                    <a:pt x="151" y="310"/>
                  </a:lnTo>
                  <a:lnTo>
                    <a:pt x="146" y="315"/>
                  </a:lnTo>
                  <a:lnTo>
                    <a:pt x="141" y="318"/>
                  </a:lnTo>
                  <a:lnTo>
                    <a:pt x="141" y="318"/>
                  </a:lnTo>
                  <a:lnTo>
                    <a:pt x="131" y="322"/>
                  </a:lnTo>
                  <a:lnTo>
                    <a:pt x="123" y="326"/>
                  </a:lnTo>
                  <a:lnTo>
                    <a:pt x="113" y="328"/>
                  </a:lnTo>
                  <a:lnTo>
                    <a:pt x="103" y="329"/>
                  </a:lnTo>
                  <a:lnTo>
                    <a:pt x="103" y="329"/>
                  </a:lnTo>
                  <a:lnTo>
                    <a:pt x="70" y="332"/>
                  </a:lnTo>
                  <a:lnTo>
                    <a:pt x="70" y="332"/>
                  </a:lnTo>
                  <a:lnTo>
                    <a:pt x="52" y="331"/>
                  </a:lnTo>
                  <a:lnTo>
                    <a:pt x="43" y="329"/>
                  </a:lnTo>
                  <a:lnTo>
                    <a:pt x="33" y="327"/>
                  </a:lnTo>
                  <a:lnTo>
                    <a:pt x="33" y="327"/>
                  </a:lnTo>
                  <a:lnTo>
                    <a:pt x="25" y="323"/>
                  </a:lnTo>
                  <a:lnTo>
                    <a:pt x="15" y="318"/>
                  </a:lnTo>
                  <a:lnTo>
                    <a:pt x="15" y="318"/>
                  </a:lnTo>
                  <a:lnTo>
                    <a:pt x="12" y="316"/>
                  </a:lnTo>
                  <a:lnTo>
                    <a:pt x="9" y="312"/>
                  </a:lnTo>
                  <a:lnTo>
                    <a:pt x="4" y="305"/>
                  </a:lnTo>
                  <a:lnTo>
                    <a:pt x="4" y="305"/>
                  </a:lnTo>
                  <a:lnTo>
                    <a:pt x="3" y="301"/>
                  </a:lnTo>
                  <a:lnTo>
                    <a:pt x="3" y="301"/>
                  </a:lnTo>
                  <a:lnTo>
                    <a:pt x="3" y="291"/>
                  </a:lnTo>
                  <a:lnTo>
                    <a:pt x="1" y="282"/>
                  </a:lnTo>
                  <a:lnTo>
                    <a:pt x="1" y="282"/>
                  </a:lnTo>
                  <a:lnTo>
                    <a:pt x="0" y="266"/>
                  </a:lnTo>
                  <a:lnTo>
                    <a:pt x="0" y="266"/>
                  </a:lnTo>
                  <a:lnTo>
                    <a:pt x="0" y="242"/>
                  </a:lnTo>
                  <a:lnTo>
                    <a:pt x="0" y="219"/>
                  </a:lnTo>
                  <a:lnTo>
                    <a:pt x="0" y="219"/>
                  </a:lnTo>
                  <a:lnTo>
                    <a:pt x="0" y="140"/>
                  </a:lnTo>
                  <a:lnTo>
                    <a:pt x="0" y="140"/>
                  </a:lnTo>
                  <a:lnTo>
                    <a:pt x="1" y="94"/>
                  </a:lnTo>
                  <a:lnTo>
                    <a:pt x="1" y="94"/>
                  </a:lnTo>
                  <a:lnTo>
                    <a:pt x="3" y="51"/>
                  </a:lnTo>
                  <a:lnTo>
                    <a:pt x="3" y="51"/>
                  </a:lnTo>
                  <a:lnTo>
                    <a:pt x="3" y="40"/>
                  </a:lnTo>
                  <a:lnTo>
                    <a:pt x="5" y="30"/>
                  </a:lnTo>
                  <a:lnTo>
                    <a:pt x="10" y="12"/>
                  </a:lnTo>
                  <a:lnTo>
                    <a:pt x="10" y="12"/>
                  </a:lnTo>
                  <a:lnTo>
                    <a:pt x="12" y="6"/>
                  </a:lnTo>
                  <a:lnTo>
                    <a:pt x="16" y="1"/>
                  </a:lnTo>
                  <a:lnTo>
                    <a:pt x="16" y="1"/>
                  </a:lnTo>
                  <a:lnTo>
                    <a:pt x="17" y="1"/>
                  </a:lnTo>
                  <a:lnTo>
                    <a:pt x="19" y="0"/>
                  </a:lnTo>
                  <a:lnTo>
                    <a:pt x="19"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7" name="Freeform 67"/>
            <p:cNvSpPr>
              <a:spLocks/>
            </p:cNvSpPr>
            <p:nvPr/>
          </p:nvSpPr>
          <p:spPr bwMode="auto">
            <a:xfrm>
              <a:off x="5531232" y="4314939"/>
              <a:ext cx="239788" cy="527064"/>
            </a:xfrm>
            <a:custGeom>
              <a:avLst/>
              <a:gdLst>
                <a:gd name="T0" fmla="*/ 19 w 151"/>
                <a:gd name="T1" fmla="*/ 0 h 332"/>
                <a:gd name="T2" fmla="*/ 17 w 151"/>
                <a:gd name="T3" fmla="*/ 3 h 332"/>
                <a:gd name="T4" fmla="*/ 10 w 151"/>
                <a:gd name="T5" fmla="*/ 30 h 332"/>
                <a:gd name="T6" fmla="*/ 8 w 151"/>
                <a:gd name="T7" fmla="*/ 59 h 332"/>
                <a:gd name="T8" fmla="*/ 8 w 151"/>
                <a:gd name="T9" fmla="*/ 186 h 332"/>
                <a:gd name="T10" fmla="*/ 8 w 151"/>
                <a:gd name="T11" fmla="*/ 298 h 332"/>
                <a:gd name="T12" fmla="*/ 8 w 151"/>
                <a:gd name="T13" fmla="*/ 303 h 332"/>
                <a:gd name="T14" fmla="*/ 12 w 151"/>
                <a:gd name="T15" fmla="*/ 311 h 332"/>
                <a:gd name="T16" fmla="*/ 17 w 151"/>
                <a:gd name="T17" fmla="*/ 315 h 332"/>
                <a:gd name="T18" fmla="*/ 39 w 151"/>
                <a:gd name="T19" fmla="*/ 321 h 332"/>
                <a:gd name="T20" fmla="*/ 54 w 151"/>
                <a:gd name="T21" fmla="*/ 323 h 332"/>
                <a:gd name="T22" fmla="*/ 69 w 151"/>
                <a:gd name="T23" fmla="*/ 323 h 332"/>
                <a:gd name="T24" fmla="*/ 106 w 151"/>
                <a:gd name="T25" fmla="*/ 323 h 332"/>
                <a:gd name="T26" fmla="*/ 118 w 151"/>
                <a:gd name="T27" fmla="*/ 321 h 332"/>
                <a:gd name="T28" fmla="*/ 128 w 151"/>
                <a:gd name="T29" fmla="*/ 318 h 332"/>
                <a:gd name="T30" fmla="*/ 139 w 151"/>
                <a:gd name="T31" fmla="*/ 315 h 332"/>
                <a:gd name="T32" fmla="*/ 147 w 151"/>
                <a:gd name="T33" fmla="*/ 309 h 332"/>
                <a:gd name="T34" fmla="*/ 151 w 151"/>
                <a:gd name="T35" fmla="*/ 307 h 332"/>
                <a:gd name="T36" fmla="*/ 151 w 151"/>
                <a:gd name="T37" fmla="*/ 309 h 332"/>
                <a:gd name="T38" fmla="*/ 151 w 151"/>
                <a:gd name="T39" fmla="*/ 310 h 332"/>
                <a:gd name="T40" fmla="*/ 141 w 151"/>
                <a:gd name="T41" fmla="*/ 318 h 332"/>
                <a:gd name="T42" fmla="*/ 131 w 151"/>
                <a:gd name="T43" fmla="*/ 322 h 332"/>
                <a:gd name="T44" fmla="*/ 113 w 151"/>
                <a:gd name="T45" fmla="*/ 328 h 332"/>
                <a:gd name="T46" fmla="*/ 103 w 151"/>
                <a:gd name="T47" fmla="*/ 329 h 332"/>
                <a:gd name="T48" fmla="*/ 70 w 151"/>
                <a:gd name="T49" fmla="*/ 332 h 332"/>
                <a:gd name="T50" fmla="*/ 43 w 151"/>
                <a:gd name="T51" fmla="*/ 329 h 332"/>
                <a:gd name="T52" fmla="*/ 33 w 151"/>
                <a:gd name="T53" fmla="*/ 327 h 332"/>
                <a:gd name="T54" fmla="*/ 15 w 151"/>
                <a:gd name="T55" fmla="*/ 318 h 332"/>
                <a:gd name="T56" fmla="*/ 12 w 151"/>
                <a:gd name="T57" fmla="*/ 316 h 332"/>
                <a:gd name="T58" fmla="*/ 4 w 151"/>
                <a:gd name="T59" fmla="*/ 305 h 332"/>
                <a:gd name="T60" fmla="*/ 3 w 151"/>
                <a:gd name="T61" fmla="*/ 301 h 332"/>
                <a:gd name="T62" fmla="*/ 3 w 151"/>
                <a:gd name="T63" fmla="*/ 291 h 332"/>
                <a:gd name="T64" fmla="*/ 1 w 151"/>
                <a:gd name="T65" fmla="*/ 282 h 332"/>
                <a:gd name="T66" fmla="*/ 0 w 151"/>
                <a:gd name="T67" fmla="*/ 266 h 332"/>
                <a:gd name="T68" fmla="*/ 0 w 151"/>
                <a:gd name="T69" fmla="*/ 219 h 332"/>
                <a:gd name="T70" fmla="*/ 0 w 151"/>
                <a:gd name="T71" fmla="*/ 140 h 332"/>
                <a:gd name="T72" fmla="*/ 1 w 151"/>
                <a:gd name="T73" fmla="*/ 94 h 332"/>
                <a:gd name="T74" fmla="*/ 3 w 151"/>
                <a:gd name="T75" fmla="*/ 51 h 332"/>
                <a:gd name="T76" fmla="*/ 3 w 151"/>
                <a:gd name="T77" fmla="*/ 40 h 332"/>
                <a:gd name="T78" fmla="*/ 10 w 151"/>
                <a:gd name="T79" fmla="*/ 12 h 332"/>
                <a:gd name="T80" fmla="*/ 12 w 151"/>
                <a:gd name="T81" fmla="*/ 6 h 332"/>
                <a:gd name="T82" fmla="*/ 16 w 151"/>
                <a:gd name="T83" fmla="*/ 1 h 332"/>
                <a:gd name="T84" fmla="*/ 19 w 151"/>
                <a:gd name="T85"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1" h="332">
                  <a:moveTo>
                    <a:pt x="19" y="0"/>
                  </a:moveTo>
                  <a:lnTo>
                    <a:pt x="19" y="0"/>
                  </a:lnTo>
                  <a:lnTo>
                    <a:pt x="17" y="3"/>
                  </a:lnTo>
                  <a:lnTo>
                    <a:pt x="17" y="3"/>
                  </a:lnTo>
                  <a:lnTo>
                    <a:pt x="12" y="17"/>
                  </a:lnTo>
                  <a:lnTo>
                    <a:pt x="10" y="30"/>
                  </a:lnTo>
                  <a:lnTo>
                    <a:pt x="8" y="45"/>
                  </a:lnTo>
                  <a:lnTo>
                    <a:pt x="8" y="59"/>
                  </a:lnTo>
                  <a:lnTo>
                    <a:pt x="8" y="59"/>
                  </a:lnTo>
                  <a:lnTo>
                    <a:pt x="8" y="186"/>
                  </a:lnTo>
                  <a:lnTo>
                    <a:pt x="8" y="186"/>
                  </a:lnTo>
                  <a:lnTo>
                    <a:pt x="8" y="298"/>
                  </a:lnTo>
                  <a:lnTo>
                    <a:pt x="8" y="298"/>
                  </a:lnTo>
                  <a:lnTo>
                    <a:pt x="8" y="303"/>
                  </a:lnTo>
                  <a:lnTo>
                    <a:pt x="10" y="307"/>
                  </a:lnTo>
                  <a:lnTo>
                    <a:pt x="12" y="311"/>
                  </a:lnTo>
                  <a:lnTo>
                    <a:pt x="17" y="315"/>
                  </a:lnTo>
                  <a:lnTo>
                    <a:pt x="17" y="315"/>
                  </a:lnTo>
                  <a:lnTo>
                    <a:pt x="28" y="318"/>
                  </a:lnTo>
                  <a:lnTo>
                    <a:pt x="39" y="321"/>
                  </a:lnTo>
                  <a:lnTo>
                    <a:pt x="39" y="321"/>
                  </a:lnTo>
                  <a:lnTo>
                    <a:pt x="54" y="323"/>
                  </a:lnTo>
                  <a:lnTo>
                    <a:pt x="69" y="323"/>
                  </a:lnTo>
                  <a:lnTo>
                    <a:pt x="69" y="323"/>
                  </a:lnTo>
                  <a:lnTo>
                    <a:pt x="106" y="323"/>
                  </a:lnTo>
                  <a:lnTo>
                    <a:pt x="106" y="323"/>
                  </a:lnTo>
                  <a:lnTo>
                    <a:pt x="112" y="322"/>
                  </a:lnTo>
                  <a:lnTo>
                    <a:pt x="118" y="321"/>
                  </a:lnTo>
                  <a:lnTo>
                    <a:pt x="118" y="321"/>
                  </a:lnTo>
                  <a:lnTo>
                    <a:pt x="128" y="318"/>
                  </a:lnTo>
                  <a:lnTo>
                    <a:pt x="128" y="318"/>
                  </a:lnTo>
                  <a:lnTo>
                    <a:pt x="139" y="315"/>
                  </a:lnTo>
                  <a:lnTo>
                    <a:pt x="147" y="309"/>
                  </a:lnTo>
                  <a:lnTo>
                    <a:pt x="147" y="309"/>
                  </a:lnTo>
                  <a:lnTo>
                    <a:pt x="148" y="307"/>
                  </a:lnTo>
                  <a:lnTo>
                    <a:pt x="151" y="307"/>
                  </a:lnTo>
                  <a:lnTo>
                    <a:pt x="151" y="307"/>
                  </a:lnTo>
                  <a:lnTo>
                    <a:pt x="151" y="309"/>
                  </a:lnTo>
                  <a:lnTo>
                    <a:pt x="151" y="310"/>
                  </a:lnTo>
                  <a:lnTo>
                    <a:pt x="151" y="310"/>
                  </a:lnTo>
                  <a:lnTo>
                    <a:pt x="146" y="315"/>
                  </a:lnTo>
                  <a:lnTo>
                    <a:pt x="141" y="318"/>
                  </a:lnTo>
                  <a:lnTo>
                    <a:pt x="141" y="318"/>
                  </a:lnTo>
                  <a:lnTo>
                    <a:pt x="131" y="322"/>
                  </a:lnTo>
                  <a:lnTo>
                    <a:pt x="123" y="326"/>
                  </a:lnTo>
                  <a:lnTo>
                    <a:pt x="113" y="328"/>
                  </a:lnTo>
                  <a:lnTo>
                    <a:pt x="103" y="329"/>
                  </a:lnTo>
                  <a:lnTo>
                    <a:pt x="103" y="329"/>
                  </a:lnTo>
                  <a:lnTo>
                    <a:pt x="70" y="332"/>
                  </a:lnTo>
                  <a:lnTo>
                    <a:pt x="70" y="332"/>
                  </a:lnTo>
                  <a:lnTo>
                    <a:pt x="52" y="331"/>
                  </a:lnTo>
                  <a:lnTo>
                    <a:pt x="43" y="329"/>
                  </a:lnTo>
                  <a:lnTo>
                    <a:pt x="33" y="327"/>
                  </a:lnTo>
                  <a:lnTo>
                    <a:pt x="33" y="327"/>
                  </a:lnTo>
                  <a:lnTo>
                    <a:pt x="25" y="323"/>
                  </a:lnTo>
                  <a:lnTo>
                    <a:pt x="15" y="318"/>
                  </a:lnTo>
                  <a:lnTo>
                    <a:pt x="15" y="318"/>
                  </a:lnTo>
                  <a:lnTo>
                    <a:pt x="12" y="316"/>
                  </a:lnTo>
                  <a:lnTo>
                    <a:pt x="9" y="312"/>
                  </a:lnTo>
                  <a:lnTo>
                    <a:pt x="4" y="305"/>
                  </a:lnTo>
                  <a:lnTo>
                    <a:pt x="4" y="305"/>
                  </a:lnTo>
                  <a:lnTo>
                    <a:pt x="3" y="301"/>
                  </a:lnTo>
                  <a:lnTo>
                    <a:pt x="3" y="301"/>
                  </a:lnTo>
                  <a:lnTo>
                    <a:pt x="3" y="291"/>
                  </a:lnTo>
                  <a:lnTo>
                    <a:pt x="1" y="282"/>
                  </a:lnTo>
                  <a:lnTo>
                    <a:pt x="1" y="282"/>
                  </a:lnTo>
                  <a:lnTo>
                    <a:pt x="0" y="266"/>
                  </a:lnTo>
                  <a:lnTo>
                    <a:pt x="0" y="266"/>
                  </a:lnTo>
                  <a:lnTo>
                    <a:pt x="0" y="242"/>
                  </a:lnTo>
                  <a:lnTo>
                    <a:pt x="0" y="219"/>
                  </a:lnTo>
                  <a:lnTo>
                    <a:pt x="0" y="219"/>
                  </a:lnTo>
                  <a:lnTo>
                    <a:pt x="0" y="140"/>
                  </a:lnTo>
                  <a:lnTo>
                    <a:pt x="0" y="140"/>
                  </a:lnTo>
                  <a:lnTo>
                    <a:pt x="1" y="94"/>
                  </a:lnTo>
                  <a:lnTo>
                    <a:pt x="1" y="94"/>
                  </a:lnTo>
                  <a:lnTo>
                    <a:pt x="3" y="51"/>
                  </a:lnTo>
                  <a:lnTo>
                    <a:pt x="3" y="51"/>
                  </a:lnTo>
                  <a:lnTo>
                    <a:pt x="3" y="40"/>
                  </a:lnTo>
                  <a:lnTo>
                    <a:pt x="5" y="30"/>
                  </a:lnTo>
                  <a:lnTo>
                    <a:pt x="10" y="12"/>
                  </a:lnTo>
                  <a:lnTo>
                    <a:pt x="10" y="12"/>
                  </a:lnTo>
                  <a:lnTo>
                    <a:pt x="12" y="6"/>
                  </a:lnTo>
                  <a:lnTo>
                    <a:pt x="16" y="1"/>
                  </a:lnTo>
                  <a:lnTo>
                    <a:pt x="16" y="1"/>
                  </a:lnTo>
                  <a:lnTo>
                    <a:pt x="17" y="1"/>
                  </a:lnTo>
                  <a:lnTo>
                    <a:pt x="19"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8" name="Freeform 68"/>
            <p:cNvSpPr>
              <a:spLocks/>
            </p:cNvSpPr>
            <p:nvPr/>
          </p:nvSpPr>
          <p:spPr bwMode="auto">
            <a:xfrm>
              <a:off x="5761492" y="4332402"/>
              <a:ext cx="19056" cy="442924"/>
            </a:xfrm>
            <a:custGeom>
              <a:avLst/>
              <a:gdLst>
                <a:gd name="T0" fmla="*/ 10 w 12"/>
                <a:gd name="T1" fmla="*/ 279 h 279"/>
                <a:gd name="T2" fmla="*/ 10 w 12"/>
                <a:gd name="T3" fmla="*/ 279 h 279"/>
                <a:gd name="T4" fmla="*/ 8 w 12"/>
                <a:gd name="T5" fmla="*/ 278 h 279"/>
                <a:gd name="T6" fmla="*/ 8 w 12"/>
                <a:gd name="T7" fmla="*/ 277 h 279"/>
                <a:gd name="T8" fmla="*/ 8 w 12"/>
                <a:gd name="T9" fmla="*/ 277 h 279"/>
                <a:gd name="T10" fmla="*/ 7 w 12"/>
                <a:gd name="T11" fmla="*/ 263 h 279"/>
                <a:gd name="T12" fmla="*/ 7 w 12"/>
                <a:gd name="T13" fmla="*/ 263 h 279"/>
                <a:gd name="T14" fmla="*/ 7 w 12"/>
                <a:gd name="T15" fmla="*/ 54 h 279"/>
                <a:gd name="T16" fmla="*/ 7 w 12"/>
                <a:gd name="T17" fmla="*/ 54 h 279"/>
                <a:gd name="T18" fmla="*/ 7 w 12"/>
                <a:gd name="T19" fmla="*/ 40 h 279"/>
                <a:gd name="T20" fmla="*/ 6 w 12"/>
                <a:gd name="T21" fmla="*/ 28 h 279"/>
                <a:gd name="T22" fmla="*/ 3 w 12"/>
                <a:gd name="T23" fmla="*/ 16 h 279"/>
                <a:gd name="T24" fmla="*/ 0 w 12"/>
                <a:gd name="T25" fmla="*/ 2 h 279"/>
                <a:gd name="T26" fmla="*/ 0 w 12"/>
                <a:gd name="T27" fmla="*/ 2 h 279"/>
                <a:gd name="T28" fmla="*/ 0 w 12"/>
                <a:gd name="T29" fmla="*/ 1 h 279"/>
                <a:gd name="T30" fmla="*/ 0 w 12"/>
                <a:gd name="T31" fmla="*/ 0 h 279"/>
                <a:gd name="T32" fmla="*/ 0 w 12"/>
                <a:gd name="T33" fmla="*/ 0 h 279"/>
                <a:gd name="T34" fmla="*/ 2 w 12"/>
                <a:gd name="T35" fmla="*/ 1 h 279"/>
                <a:gd name="T36" fmla="*/ 3 w 12"/>
                <a:gd name="T37" fmla="*/ 2 h 279"/>
                <a:gd name="T38" fmla="*/ 3 w 12"/>
                <a:gd name="T39" fmla="*/ 2 h 279"/>
                <a:gd name="T40" fmla="*/ 8 w 12"/>
                <a:gd name="T41" fmla="*/ 15 h 279"/>
                <a:gd name="T42" fmla="*/ 11 w 12"/>
                <a:gd name="T43" fmla="*/ 27 h 279"/>
                <a:gd name="T44" fmla="*/ 11 w 12"/>
                <a:gd name="T45" fmla="*/ 27 h 279"/>
                <a:gd name="T46" fmla="*/ 12 w 12"/>
                <a:gd name="T47" fmla="*/ 38 h 279"/>
                <a:gd name="T48" fmla="*/ 12 w 12"/>
                <a:gd name="T49" fmla="*/ 49 h 279"/>
                <a:gd name="T50" fmla="*/ 12 w 12"/>
                <a:gd name="T51" fmla="*/ 49 h 279"/>
                <a:gd name="T52" fmla="*/ 12 w 12"/>
                <a:gd name="T53" fmla="*/ 258 h 279"/>
                <a:gd name="T54" fmla="*/ 12 w 12"/>
                <a:gd name="T55" fmla="*/ 258 h 279"/>
                <a:gd name="T56" fmla="*/ 12 w 12"/>
                <a:gd name="T57" fmla="*/ 272 h 279"/>
                <a:gd name="T58" fmla="*/ 12 w 12"/>
                <a:gd name="T59" fmla="*/ 272 h 279"/>
                <a:gd name="T60" fmla="*/ 12 w 12"/>
                <a:gd name="T61" fmla="*/ 276 h 279"/>
                <a:gd name="T62" fmla="*/ 10 w 12"/>
                <a:gd name="T63" fmla="*/ 279 h 279"/>
                <a:gd name="T64" fmla="*/ 10 w 12"/>
                <a:gd name="T6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 h="279">
                  <a:moveTo>
                    <a:pt x="10" y="279"/>
                  </a:moveTo>
                  <a:lnTo>
                    <a:pt x="10" y="279"/>
                  </a:lnTo>
                  <a:lnTo>
                    <a:pt x="8" y="278"/>
                  </a:lnTo>
                  <a:lnTo>
                    <a:pt x="8" y="277"/>
                  </a:lnTo>
                  <a:lnTo>
                    <a:pt x="8" y="277"/>
                  </a:lnTo>
                  <a:lnTo>
                    <a:pt x="7" y="263"/>
                  </a:lnTo>
                  <a:lnTo>
                    <a:pt x="7" y="263"/>
                  </a:lnTo>
                  <a:lnTo>
                    <a:pt x="7" y="54"/>
                  </a:lnTo>
                  <a:lnTo>
                    <a:pt x="7" y="54"/>
                  </a:lnTo>
                  <a:lnTo>
                    <a:pt x="7" y="40"/>
                  </a:lnTo>
                  <a:lnTo>
                    <a:pt x="6" y="28"/>
                  </a:lnTo>
                  <a:lnTo>
                    <a:pt x="3" y="16"/>
                  </a:lnTo>
                  <a:lnTo>
                    <a:pt x="0" y="2"/>
                  </a:lnTo>
                  <a:lnTo>
                    <a:pt x="0" y="2"/>
                  </a:lnTo>
                  <a:lnTo>
                    <a:pt x="0" y="1"/>
                  </a:lnTo>
                  <a:lnTo>
                    <a:pt x="0" y="0"/>
                  </a:lnTo>
                  <a:lnTo>
                    <a:pt x="0" y="0"/>
                  </a:lnTo>
                  <a:lnTo>
                    <a:pt x="2" y="1"/>
                  </a:lnTo>
                  <a:lnTo>
                    <a:pt x="3" y="2"/>
                  </a:lnTo>
                  <a:lnTo>
                    <a:pt x="3" y="2"/>
                  </a:lnTo>
                  <a:lnTo>
                    <a:pt x="8" y="15"/>
                  </a:lnTo>
                  <a:lnTo>
                    <a:pt x="11" y="27"/>
                  </a:lnTo>
                  <a:lnTo>
                    <a:pt x="11" y="27"/>
                  </a:lnTo>
                  <a:lnTo>
                    <a:pt x="12" y="38"/>
                  </a:lnTo>
                  <a:lnTo>
                    <a:pt x="12" y="49"/>
                  </a:lnTo>
                  <a:lnTo>
                    <a:pt x="12" y="49"/>
                  </a:lnTo>
                  <a:lnTo>
                    <a:pt x="12" y="258"/>
                  </a:lnTo>
                  <a:lnTo>
                    <a:pt x="12" y="258"/>
                  </a:lnTo>
                  <a:lnTo>
                    <a:pt x="12" y="272"/>
                  </a:lnTo>
                  <a:lnTo>
                    <a:pt x="12" y="272"/>
                  </a:lnTo>
                  <a:lnTo>
                    <a:pt x="12" y="276"/>
                  </a:lnTo>
                  <a:lnTo>
                    <a:pt x="10" y="279"/>
                  </a:lnTo>
                  <a:lnTo>
                    <a:pt x="10" y="279"/>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69" name="Freeform 69"/>
            <p:cNvSpPr>
              <a:spLocks/>
            </p:cNvSpPr>
            <p:nvPr/>
          </p:nvSpPr>
          <p:spPr bwMode="auto">
            <a:xfrm>
              <a:off x="5601104" y="4091096"/>
              <a:ext cx="15880" cy="163517"/>
            </a:xfrm>
            <a:custGeom>
              <a:avLst/>
              <a:gdLst>
                <a:gd name="T0" fmla="*/ 5 w 10"/>
                <a:gd name="T1" fmla="*/ 103 h 103"/>
                <a:gd name="T2" fmla="*/ 5 w 10"/>
                <a:gd name="T3" fmla="*/ 103 h 103"/>
                <a:gd name="T4" fmla="*/ 3 w 10"/>
                <a:gd name="T5" fmla="*/ 92 h 103"/>
                <a:gd name="T6" fmla="*/ 0 w 10"/>
                <a:gd name="T7" fmla="*/ 80 h 103"/>
                <a:gd name="T8" fmla="*/ 0 w 10"/>
                <a:gd name="T9" fmla="*/ 65 h 103"/>
                <a:gd name="T10" fmla="*/ 0 w 10"/>
                <a:gd name="T11" fmla="*/ 50 h 103"/>
                <a:gd name="T12" fmla="*/ 2 w 10"/>
                <a:gd name="T13" fmla="*/ 34 h 103"/>
                <a:gd name="T14" fmla="*/ 4 w 10"/>
                <a:gd name="T15" fmla="*/ 21 h 103"/>
                <a:gd name="T16" fmla="*/ 6 w 10"/>
                <a:gd name="T17" fmla="*/ 8 h 103"/>
                <a:gd name="T18" fmla="*/ 10 w 10"/>
                <a:gd name="T19" fmla="*/ 0 h 103"/>
                <a:gd name="T20" fmla="*/ 10 w 10"/>
                <a:gd name="T21" fmla="*/ 0 h 103"/>
                <a:gd name="T22" fmla="*/ 8 w 10"/>
                <a:gd name="T23" fmla="*/ 15 h 103"/>
                <a:gd name="T24" fmla="*/ 8 w 10"/>
                <a:gd name="T25" fmla="*/ 15 h 103"/>
                <a:gd name="T26" fmla="*/ 6 w 10"/>
                <a:gd name="T27" fmla="*/ 30 h 103"/>
                <a:gd name="T28" fmla="*/ 6 w 10"/>
                <a:gd name="T29" fmla="*/ 46 h 103"/>
                <a:gd name="T30" fmla="*/ 6 w 10"/>
                <a:gd name="T31" fmla="*/ 46 h 103"/>
                <a:gd name="T32" fmla="*/ 5 w 10"/>
                <a:gd name="T33" fmla="*/ 60 h 103"/>
                <a:gd name="T34" fmla="*/ 5 w 10"/>
                <a:gd name="T35" fmla="*/ 75 h 103"/>
                <a:gd name="T36" fmla="*/ 5 w 10"/>
                <a:gd name="T37" fmla="*/ 75 h 103"/>
                <a:gd name="T38" fmla="*/ 6 w 10"/>
                <a:gd name="T39" fmla="*/ 91 h 103"/>
                <a:gd name="T40" fmla="*/ 6 w 10"/>
                <a:gd name="T41" fmla="*/ 91 h 103"/>
                <a:gd name="T42" fmla="*/ 6 w 10"/>
                <a:gd name="T43" fmla="*/ 97 h 103"/>
                <a:gd name="T44" fmla="*/ 5 w 10"/>
                <a:gd name="T45" fmla="*/ 103 h 103"/>
                <a:gd name="T46" fmla="*/ 5 w 10"/>
                <a:gd name="T4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103">
                  <a:moveTo>
                    <a:pt x="5" y="103"/>
                  </a:moveTo>
                  <a:lnTo>
                    <a:pt x="5" y="103"/>
                  </a:lnTo>
                  <a:lnTo>
                    <a:pt x="3" y="92"/>
                  </a:lnTo>
                  <a:lnTo>
                    <a:pt x="0" y="80"/>
                  </a:lnTo>
                  <a:lnTo>
                    <a:pt x="0" y="65"/>
                  </a:lnTo>
                  <a:lnTo>
                    <a:pt x="0" y="50"/>
                  </a:lnTo>
                  <a:lnTo>
                    <a:pt x="2" y="34"/>
                  </a:lnTo>
                  <a:lnTo>
                    <a:pt x="4" y="21"/>
                  </a:lnTo>
                  <a:lnTo>
                    <a:pt x="6" y="8"/>
                  </a:lnTo>
                  <a:lnTo>
                    <a:pt x="10" y="0"/>
                  </a:lnTo>
                  <a:lnTo>
                    <a:pt x="10" y="0"/>
                  </a:lnTo>
                  <a:lnTo>
                    <a:pt x="8" y="15"/>
                  </a:lnTo>
                  <a:lnTo>
                    <a:pt x="8" y="15"/>
                  </a:lnTo>
                  <a:lnTo>
                    <a:pt x="6" y="30"/>
                  </a:lnTo>
                  <a:lnTo>
                    <a:pt x="6" y="46"/>
                  </a:lnTo>
                  <a:lnTo>
                    <a:pt x="6" y="46"/>
                  </a:lnTo>
                  <a:lnTo>
                    <a:pt x="5" y="60"/>
                  </a:lnTo>
                  <a:lnTo>
                    <a:pt x="5" y="75"/>
                  </a:lnTo>
                  <a:lnTo>
                    <a:pt x="5" y="75"/>
                  </a:lnTo>
                  <a:lnTo>
                    <a:pt x="6" y="91"/>
                  </a:lnTo>
                  <a:lnTo>
                    <a:pt x="6" y="91"/>
                  </a:lnTo>
                  <a:lnTo>
                    <a:pt x="6" y="97"/>
                  </a:lnTo>
                  <a:lnTo>
                    <a:pt x="5" y="103"/>
                  </a:lnTo>
                  <a:lnTo>
                    <a:pt x="5" y="103"/>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70" name="Freeform 70"/>
            <p:cNvSpPr>
              <a:spLocks/>
            </p:cNvSpPr>
            <p:nvPr/>
          </p:nvSpPr>
          <p:spPr bwMode="auto">
            <a:xfrm>
              <a:off x="5691620" y="4076808"/>
              <a:ext cx="22232" cy="144466"/>
            </a:xfrm>
            <a:custGeom>
              <a:avLst/>
              <a:gdLst>
                <a:gd name="T0" fmla="*/ 0 w 14"/>
                <a:gd name="T1" fmla="*/ 0 h 91"/>
                <a:gd name="T2" fmla="*/ 0 w 14"/>
                <a:gd name="T3" fmla="*/ 0 h 91"/>
                <a:gd name="T4" fmla="*/ 1 w 14"/>
                <a:gd name="T5" fmla="*/ 1 h 91"/>
                <a:gd name="T6" fmla="*/ 2 w 14"/>
                <a:gd name="T7" fmla="*/ 3 h 91"/>
                <a:gd name="T8" fmla="*/ 3 w 14"/>
                <a:gd name="T9" fmla="*/ 6 h 91"/>
                <a:gd name="T10" fmla="*/ 3 w 14"/>
                <a:gd name="T11" fmla="*/ 6 h 91"/>
                <a:gd name="T12" fmla="*/ 11 w 14"/>
                <a:gd name="T13" fmla="*/ 31 h 91"/>
                <a:gd name="T14" fmla="*/ 12 w 14"/>
                <a:gd name="T15" fmla="*/ 44 h 91"/>
                <a:gd name="T16" fmla="*/ 13 w 14"/>
                <a:gd name="T17" fmla="*/ 57 h 91"/>
                <a:gd name="T18" fmla="*/ 13 w 14"/>
                <a:gd name="T19" fmla="*/ 57 h 91"/>
                <a:gd name="T20" fmla="*/ 14 w 14"/>
                <a:gd name="T21" fmla="*/ 71 h 91"/>
                <a:gd name="T22" fmla="*/ 14 w 14"/>
                <a:gd name="T23" fmla="*/ 86 h 91"/>
                <a:gd name="T24" fmla="*/ 14 w 14"/>
                <a:gd name="T25" fmla="*/ 86 h 91"/>
                <a:gd name="T26" fmla="*/ 13 w 14"/>
                <a:gd name="T27" fmla="*/ 91 h 91"/>
                <a:gd name="T28" fmla="*/ 13 w 14"/>
                <a:gd name="T29" fmla="*/ 91 h 91"/>
                <a:gd name="T30" fmla="*/ 12 w 14"/>
                <a:gd name="T31" fmla="*/ 91 h 91"/>
                <a:gd name="T32" fmla="*/ 12 w 14"/>
                <a:gd name="T33" fmla="*/ 91 h 91"/>
                <a:gd name="T34" fmla="*/ 12 w 14"/>
                <a:gd name="T35" fmla="*/ 91 h 91"/>
                <a:gd name="T36" fmla="*/ 11 w 14"/>
                <a:gd name="T37" fmla="*/ 87 h 91"/>
                <a:gd name="T38" fmla="*/ 11 w 14"/>
                <a:gd name="T39" fmla="*/ 87 h 91"/>
                <a:gd name="T40" fmla="*/ 11 w 14"/>
                <a:gd name="T41" fmla="*/ 66 h 91"/>
                <a:gd name="T42" fmla="*/ 7 w 14"/>
                <a:gd name="T43" fmla="*/ 44 h 91"/>
                <a:gd name="T44" fmla="*/ 7 w 14"/>
                <a:gd name="T45" fmla="*/ 44 h 91"/>
                <a:gd name="T46" fmla="*/ 5 w 14"/>
                <a:gd name="T47" fmla="*/ 28 h 91"/>
                <a:gd name="T48" fmla="*/ 1 w 14"/>
                <a:gd name="T49" fmla="*/ 14 h 91"/>
                <a:gd name="T50" fmla="*/ 1 w 14"/>
                <a:gd name="T51" fmla="*/ 14 h 91"/>
                <a:gd name="T52" fmla="*/ 0 w 14"/>
                <a:gd name="T53" fmla="*/ 8 h 91"/>
                <a:gd name="T54" fmla="*/ 0 w 14"/>
                <a:gd name="T55" fmla="*/ 0 h 91"/>
                <a:gd name="T56" fmla="*/ 0 w 14"/>
                <a:gd name="T5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91">
                  <a:moveTo>
                    <a:pt x="0" y="0"/>
                  </a:moveTo>
                  <a:lnTo>
                    <a:pt x="0" y="0"/>
                  </a:lnTo>
                  <a:lnTo>
                    <a:pt x="1" y="1"/>
                  </a:lnTo>
                  <a:lnTo>
                    <a:pt x="2" y="3"/>
                  </a:lnTo>
                  <a:lnTo>
                    <a:pt x="3" y="6"/>
                  </a:lnTo>
                  <a:lnTo>
                    <a:pt x="3" y="6"/>
                  </a:lnTo>
                  <a:lnTo>
                    <a:pt x="11" y="31"/>
                  </a:lnTo>
                  <a:lnTo>
                    <a:pt x="12" y="44"/>
                  </a:lnTo>
                  <a:lnTo>
                    <a:pt x="13" y="57"/>
                  </a:lnTo>
                  <a:lnTo>
                    <a:pt x="13" y="57"/>
                  </a:lnTo>
                  <a:lnTo>
                    <a:pt x="14" y="71"/>
                  </a:lnTo>
                  <a:lnTo>
                    <a:pt x="14" y="86"/>
                  </a:lnTo>
                  <a:lnTo>
                    <a:pt x="14" y="86"/>
                  </a:lnTo>
                  <a:lnTo>
                    <a:pt x="13" y="91"/>
                  </a:lnTo>
                  <a:lnTo>
                    <a:pt x="13" y="91"/>
                  </a:lnTo>
                  <a:lnTo>
                    <a:pt x="12" y="91"/>
                  </a:lnTo>
                  <a:lnTo>
                    <a:pt x="12" y="91"/>
                  </a:lnTo>
                  <a:lnTo>
                    <a:pt x="12" y="91"/>
                  </a:lnTo>
                  <a:lnTo>
                    <a:pt x="11" y="87"/>
                  </a:lnTo>
                  <a:lnTo>
                    <a:pt x="11" y="87"/>
                  </a:lnTo>
                  <a:lnTo>
                    <a:pt x="11" y="66"/>
                  </a:lnTo>
                  <a:lnTo>
                    <a:pt x="7" y="44"/>
                  </a:lnTo>
                  <a:lnTo>
                    <a:pt x="7" y="44"/>
                  </a:lnTo>
                  <a:lnTo>
                    <a:pt x="5" y="28"/>
                  </a:lnTo>
                  <a:lnTo>
                    <a:pt x="1" y="14"/>
                  </a:lnTo>
                  <a:lnTo>
                    <a:pt x="1" y="14"/>
                  </a:lnTo>
                  <a:lnTo>
                    <a:pt x="0" y="8"/>
                  </a:lnTo>
                  <a:lnTo>
                    <a:pt x="0" y="0"/>
                  </a:lnTo>
                  <a:lnTo>
                    <a:pt x="0"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71" name="Freeform 71"/>
            <p:cNvSpPr>
              <a:spLocks/>
            </p:cNvSpPr>
            <p:nvPr/>
          </p:nvSpPr>
          <p:spPr bwMode="auto">
            <a:xfrm>
              <a:off x="5623336" y="4056170"/>
              <a:ext cx="63520" cy="9525"/>
            </a:xfrm>
            <a:custGeom>
              <a:avLst/>
              <a:gdLst>
                <a:gd name="T0" fmla="*/ 18 w 40"/>
                <a:gd name="T1" fmla="*/ 6 h 6"/>
                <a:gd name="T2" fmla="*/ 18 w 40"/>
                <a:gd name="T3" fmla="*/ 6 h 6"/>
                <a:gd name="T4" fmla="*/ 5 w 40"/>
                <a:gd name="T5" fmla="*/ 6 h 6"/>
                <a:gd name="T6" fmla="*/ 5 w 40"/>
                <a:gd name="T7" fmla="*/ 6 h 6"/>
                <a:gd name="T8" fmla="*/ 2 w 40"/>
                <a:gd name="T9" fmla="*/ 6 h 6"/>
                <a:gd name="T10" fmla="*/ 1 w 40"/>
                <a:gd name="T11" fmla="*/ 5 h 6"/>
                <a:gd name="T12" fmla="*/ 1 w 40"/>
                <a:gd name="T13" fmla="*/ 5 h 6"/>
                <a:gd name="T14" fmla="*/ 0 w 40"/>
                <a:gd name="T15" fmla="*/ 3 h 6"/>
                <a:gd name="T16" fmla="*/ 1 w 40"/>
                <a:gd name="T17" fmla="*/ 2 h 6"/>
                <a:gd name="T18" fmla="*/ 1 w 40"/>
                <a:gd name="T19" fmla="*/ 2 h 6"/>
                <a:gd name="T20" fmla="*/ 2 w 40"/>
                <a:gd name="T21" fmla="*/ 1 h 6"/>
                <a:gd name="T22" fmla="*/ 2 w 40"/>
                <a:gd name="T23" fmla="*/ 1 h 6"/>
                <a:gd name="T24" fmla="*/ 11 w 40"/>
                <a:gd name="T25" fmla="*/ 0 h 6"/>
                <a:gd name="T26" fmla="*/ 19 w 40"/>
                <a:gd name="T27" fmla="*/ 0 h 6"/>
                <a:gd name="T28" fmla="*/ 37 w 40"/>
                <a:gd name="T29" fmla="*/ 1 h 6"/>
                <a:gd name="T30" fmla="*/ 37 w 40"/>
                <a:gd name="T31" fmla="*/ 1 h 6"/>
                <a:gd name="T32" fmla="*/ 39 w 40"/>
                <a:gd name="T33" fmla="*/ 1 h 6"/>
                <a:gd name="T34" fmla="*/ 39 w 40"/>
                <a:gd name="T35" fmla="*/ 1 h 6"/>
                <a:gd name="T36" fmla="*/ 40 w 40"/>
                <a:gd name="T37" fmla="*/ 2 h 6"/>
                <a:gd name="T38" fmla="*/ 40 w 40"/>
                <a:gd name="T39" fmla="*/ 3 h 6"/>
                <a:gd name="T40" fmla="*/ 40 w 40"/>
                <a:gd name="T41" fmla="*/ 3 h 6"/>
                <a:gd name="T42" fmla="*/ 39 w 40"/>
                <a:gd name="T43" fmla="*/ 5 h 6"/>
                <a:gd name="T44" fmla="*/ 39 w 40"/>
                <a:gd name="T45" fmla="*/ 5 h 6"/>
                <a:gd name="T46" fmla="*/ 35 w 40"/>
                <a:gd name="T47" fmla="*/ 6 h 6"/>
                <a:gd name="T48" fmla="*/ 32 w 40"/>
                <a:gd name="T49" fmla="*/ 6 h 6"/>
                <a:gd name="T50" fmla="*/ 32 w 40"/>
                <a:gd name="T51" fmla="*/ 6 h 6"/>
                <a:gd name="T52" fmla="*/ 18 w 40"/>
                <a:gd name="T53" fmla="*/ 6 h 6"/>
                <a:gd name="T54" fmla="*/ 18 w 40"/>
                <a:gd name="T5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6">
                  <a:moveTo>
                    <a:pt x="18" y="6"/>
                  </a:moveTo>
                  <a:lnTo>
                    <a:pt x="18" y="6"/>
                  </a:lnTo>
                  <a:lnTo>
                    <a:pt x="5" y="6"/>
                  </a:lnTo>
                  <a:lnTo>
                    <a:pt x="5" y="6"/>
                  </a:lnTo>
                  <a:lnTo>
                    <a:pt x="2" y="6"/>
                  </a:lnTo>
                  <a:lnTo>
                    <a:pt x="1" y="5"/>
                  </a:lnTo>
                  <a:lnTo>
                    <a:pt x="1" y="5"/>
                  </a:lnTo>
                  <a:lnTo>
                    <a:pt x="0" y="3"/>
                  </a:lnTo>
                  <a:lnTo>
                    <a:pt x="1" y="2"/>
                  </a:lnTo>
                  <a:lnTo>
                    <a:pt x="1" y="2"/>
                  </a:lnTo>
                  <a:lnTo>
                    <a:pt x="2" y="1"/>
                  </a:lnTo>
                  <a:lnTo>
                    <a:pt x="2" y="1"/>
                  </a:lnTo>
                  <a:lnTo>
                    <a:pt x="11" y="0"/>
                  </a:lnTo>
                  <a:lnTo>
                    <a:pt x="19" y="0"/>
                  </a:lnTo>
                  <a:lnTo>
                    <a:pt x="37" y="1"/>
                  </a:lnTo>
                  <a:lnTo>
                    <a:pt x="37" y="1"/>
                  </a:lnTo>
                  <a:lnTo>
                    <a:pt x="39" y="1"/>
                  </a:lnTo>
                  <a:lnTo>
                    <a:pt x="39" y="1"/>
                  </a:lnTo>
                  <a:lnTo>
                    <a:pt x="40" y="2"/>
                  </a:lnTo>
                  <a:lnTo>
                    <a:pt x="40" y="3"/>
                  </a:lnTo>
                  <a:lnTo>
                    <a:pt x="40" y="3"/>
                  </a:lnTo>
                  <a:lnTo>
                    <a:pt x="39" y="5"/>
                  </a:lnTo>
                  <a:lnTo>
                    <a:pt x="39" y="5"/>
                  </a:lnTo>
                  <a:lnTo>
                    <a:pt x="35" y="6"/>
                  </a:lnTo>
                  <a:lnTo>
                    <a:pt x="32" y="6"/>
                  </a:lnTo>
                  <a:lnTo>
                    <a:pt x="32" y="6"/>
                  </a:lnTo>
                  <a:lnTo>
                    <a:pt x="18" y="6"/>
                  </a:lnTo>
                  <a:lnTo>
                    <a:pt x="18" y="6"/>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72" name="Freeform 72"/>
            <p:cNvSpPr>
              <a:spLocks/>
            </p:cNvSpPr>
            <p:nvPr/>
          </p:nvSpPr>
          <p:spPr bwMode="auto">
            <a:xfrm>
              <a:off x="5561404" y="4292714"/>
              <a:ext cx="19056" cy="22226"/>
            </a:xfrm>
            <a:custGeom>
              <a:avLst/>
              <a:gdLst>
                <a:gd name="T0" fmla="*/ 12 w 12"/>
                <a:gd name="T1" fmla="*/ 0 h 14"/>
                <a:gd name="T2" fmla="*/ 12 w 12"/>
                <a:gd name="T3" fmla="*/ 0 h 14"/>
                <a:gd name="T4" fmla="*/ 9 w 12"/>
                <a:gd name="T5" fmla="*/ 3 h 14"/>
                <a:gd name="T6" fmla="*/ 7 w 12"/>
                <a:gd name="T7" fmla="*/ 6 h 14"/>
                <a:gd name="T8" fmla="*/ 7 w 12"/>
                <a:gd name="T9" fmla="*/ 6 h 14"/>
                <a:gd name="T10" fmla="*/ 3 w 12"/>
                <a:gd name="T11" fmla="*/ 10 h 14"/>
                <a:gd name="T12" fmla="*/ 0 w 12"/>
                <a:gd name="T13" fmla="*/ 14 h 14"/>
                <a:gd name="T14" fmla="*/ 0 w 12"/>
                <a:gd name="T15" fmla="*/ 14 h 14"/>
                <a:gd name="T16" fmla="*/ 0 w 12"/>
                <a:gd name="T17" fmla="*/ 14 h 14"/>
                <a:gd name="T18" fmla="*/ 1 w 12"/>
                <a:gd name="T19" fmla="*/ 9 h 14"/>
                <a:gd name="T20" fmla="*/ 3 w 12"/>
                <a:gd name="T21" fmla="*/ 5 h 14"/>
                <a:gd name="T22" fmla="*/ 7 w 12"/>
                <a:gd name="T23" fmla="*/ 3 h 14"/>
                <a:gd name="T24" fmla="*/ 12 w 12"/>
                <a:gd name="T25" fmla="*/ 0 h 14"/>
                <a:gd name="T26" fmla="*/ 12 w 12"/>
                <a:gd name="T2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 h="14">
                  <a:moveTo>
                    <a:pt x="12" y="0"/>
                  </a:moveTo>
                  <a:lnTo>
                    <a:pt x="12" y="0"/>
                  </a:lnTo>
                  <a:lnTo>
                    <a:pt x="9" y="3"/>
                  </a:lnTo>
                  <a:lnTo>
                    <a:pt x="7" y="6"/>
                  </a:lnTo>
                  <a:lnTo>
                    <a:pt x="7" y="6"/>
                  </a:lnTo>
                  <a:lnTo>
                    <a:pt x="3" y="10"/>
                  </a:lnTo>
                  <a:lnTo>
                    <a:pt x="0" y="14"/>
                  </a:lnTo>
                  <a:lnTo>
                    <a:pt x="0" y="14"/>
                  </a:lnTo>
                  <a:lnTo>
                    <a:pt x="0" y="14"/>
                  </a:lnTo>
                  <a:lnTo>
                    <a:pt x="1" y="9"/>
                  </a:lnTo>
                  <a:lnTo>
                    <a:pt x="3" y="5"/>
                  </a:lnTo>
                  <a:lnTo>
                    <a:pt x="7" y="3"/>
                  </a:lnTo>
                  <a:lnTo>
                    <a:pt x="12" y="0"/>
                  </a:lnTo>
                  <a:lnTo>
                    <a:pt x="12"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73" name="Freeform 73"/>
            <p:cNvSpPr>
              <a:spLocks/>
            </p:cNvSpPr>
            <p:nvPr/>
          </p:nvSpPr>
          <p:spPr bwMode="auto">
            <a:xfrm>
              <a:off x="5580460" y="4292714"/>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74" name="Freeform 74"/>
            <p:cNvSpPr>
              <a:spLocks/>
            </p:cNvSpPr>
            <p:nvPr/>
          </p:nvSpPr>
          <p:spPr bwMode="auto">
            <a:xfrm>
              <a:off x="5540760" y="4500682"/>
              <a:ext cx="238200" cy="49214"/>
            </a:xfrm>
            <a:custGeom>
              <a:avLst/>
              <a:gdLst>
                <a:gd name="T0" fmla="*/ 14 w 150"/>
                <a:gd name="T1" fmla="*/ 9 h 31"/>
                <a:gd name="T2" fmla="*/ 3 w 150"/>
                <a:gd name="T3" fmla="*/ 14 h 31"/>
                <a:gd name="T4" fmla="*/ 3 w 150"/>
                <a:gd name="T5" fmla="*/ 15 h 31"/>
                <a:gd name="T6" fmla="*/ 3 w 150"/>
                <a:gd name="T7" fmla="*/ 15 h 31"/>
                <a:gd name="T8" fmla="*/ 3 w 150"/>
                <a:gd name="T9" fmla="*/ 16 h 31"/>
                <a:gd name="T10" fmla="*/ 3 w 150"/>
                <a:gd name="T11" fmla="*/ 16 h 31"/>
                <a:gd name="T12" fmla="*/ 9 w 150"/>
                <a:gd name="T13" fmla="*/ 20 h 31"/>
                <a:gd name="T14" fmla="*/ 26 w 150"/>
                <a:gd name="T15" fmla="*/ 24 h 31"/>
                <a:gd name="T16" fmla="*/ 43 w 150"/>
                <a:gd name="T17" fmla="*/ 25 h 31"/>
                <a:gd name="T18" fmla="*/ 76 w 150"/>
                <a:gd name="T19" fmla="*/ 26 h 31"/>
                <a:gd name="T20" fmla="*/ 111 w 150"/>
                <a:gd name="T21" fmla="*/ 24 h 31"/>
                <a:gd name="T22" fmla="*/ 135 w 150"/>
                <a:gd name="T23" fmla="*/ 20 h 31"/>
                <a:gd name="T24" fmla="*/ 142 w 150"/>
                <a:gd name="T25" fmla="*/ 18 h 31"/>
                <a:gd name="T26" fmla="*/ 145 w 150"/>
                <a:gd name="T27" fmla="*/ 15 h 31"/>
                <a:gd name="T28" fmla="*/ 145 w 150"/>
                <a:gd name="T29" fmla="*/ 16 h 31"/>
                <a:gd name="T30" fmla="*/ 145 w 150"/>
                <a:gd name="T31" fmla="*/ 15 h 31"/>
                <a:gd name="T32" fmla="*/ 145 w 150"/>
                <a:gd name="T33" fmla="*/ 15 h 31"/>
                <a:gd name="T34" fmla="*/ 140 w 150"/>
                <a:gd name="T35" fmla="*/ 13 h 31"/>
                <a:gd name="T36" fmla="*/ 120 w 150"/>
                <a:gd name="T37" fmla="*/ 8 h 31"/>
                <a:gd name="T38" fmla="*/ 86 w 150"/>
                <a:gd name="T39" fmla="*/ 4 h 31"/>
                <a:gd name="T40" fmla="*/ 53 w 150"/>
                <a:gd name="T41" fmla="*/ 3 h 31"/>
                <a:gd name="T42" fmla="*/ 53 w 150"/>
                <a:gd name="T43" fmla="*/ 3 h 31"/>
                <a:gd name="T44" fmla="*/ 87 w 150"/>
                <a:gd name="T45" fmla="*/ 0 h 31"/>
                <a:gd name="T46" fmla="*/ 122 w 150"/>
                <a:gd name="T47" fmla="*/ 3 h 31"/>
                <a:gd name="T48" fmla="*/ 139 w 150"/>
                <a:gd name="T49" fmla="*/ 7 h 31"/>
                <a:gd name="T50" fmla="*/ 147 w 150"/>
                <a:gd name="T51" fmla="*/ 10 h 31"/>
                <a:gd name="T52" fmla="*/ 150 w 150"/>
                <a:gd name="T53" fmla="*/ 14 h 31"/>
                <a:gd name="T54" fmla="*/ 150 w 150"/>
                <a:gd name="T55" fmla="*/ 15 h 31"/>
                <a:gd name="T56" fmla="*/ 150 w 150"/>
                <a:gd name="T57" fmla="*/ 15 h 31"/>
                <a:gd name="T58" fmla="*/ 150 w 150"/>
                <a:gd name="T59" fmla="*/ 16 h 31"/>
                <a:gd name="T60" fmla="*/ 146 w 150"/>
                <a:gd name="T61" fmla="*/ 21 h 31"/>
                <a:gd name="T62" fmla="*/ 138 w 150"/>
                <a:gd name="T63" fmla="*/ 25 h 31"/>
                <a:gd name="T64" fmla="*/ 129 w 150"/>
                <a:gd name="T65" fmla="*/ 27 h 31"/>
                <a:gd name="T66" fmla="*/ 95 w 150"/>
                <a:gd name="T67" fmla="*/ 31 h 31"/>
                <a:gd name="T68" fmla="*/ 59 w 150"/>
                <a:gd name="T69" fmla="*/ 31 h 31"/>
                <a:gd name="T70" fmla="*/ 25 w 150"/>
                <a:gd name="T71" fmla="*/ 27 h 31"/>
                <a:gd name="T72" fmla="*/ 9 w 150"/>
                <a:gd name="T73" fmla="*/ 23 h 31"/>
                <a:gd name="T74" fmla="*/ 4 w 150"/>
                <a:gd name="T75" fmla="*/ 21 h 31"/>
                <a:gd name="T76" fmla="*/ 0 w 150"/>
                <a:gd name="T77" fmla="*/ 16 h 31"/>
                <a:gd name="T78" fmla="*/ 0 w 150"/>
                <a:gd name="T79" fmla="*/ 15 h 31"/>
                <a:gd name="T80" fmla="*/ 0 w 150"/>
                <a:gd name="T81" fmla="*/ 15 h 31"/>
                <a:gd name="T82" fmla="*/ 2 w 150"/>
                <a:gd name="T83" fmla="*/ 13 h 31"/>
                <a:gd name="T84" fmla="*/ 5 w 150"/>
                <a:gd name="T85" fmla="*/ 10 h 31"/>
                <a:gd name="T86" fmla="*/ 22 w 150"/>
                <a:gd name="T8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0" h="31">
                  <a:moveTo>
                    <a:pt x="22" y="7"/>
                  </a:moveTo>
                  <a:lnTo>
                    <a:pt x="22" y="7"/>
                  </a:lnTo>
                  <a:lnTo>
                    <a:pt x="14" y="9"/>
                  </a:lnTo>
                  <a:lnTo>
                    <a:pt x="6" y="11"/>
                  </a:lnTo>
                  <a:lnTo>
                    <a:pt x="6" y="11"/>
                  </a:lnTo>
                  <a:lnTo>
                    <a:pt x="3" y="14"/>
                  </a:lnTo>
                  <a:lnTo>
                    <a:pt x="3" y="14"/>
                  </a:lnTo>
                  <a:lnTo>
                    <a:pt x="3" y="15"/>
                  </a:lnTo>
                  <a:lnTo>
                    <a:pt x="3" y="15"/>
                  </a:lnTo>
                  <a:lnTo>
                    <a:pt x="3" y="15"/>
                  </a:lnTo>
                  <a:lnTo>
                    <a:pt x="3" y="15"/>
                  </a:lnTo>
                  <a:lnTo>
                    <a:pt x="3" y="15"/>
                  </a:lnTo>
                  <a:lnTo>
                    <a:pt x="3" y="15"/>
                  </a:lnTo>
                  <a:lnTo>
                    <a:pt x="3" y="15"/>
                  </a:lnTo>
                  <a:lnTo>
                    <a:pt x="3" y="16"/>
                  </a:lnTo>
                  <a:lnTo>
                    <a:pt x="3" y="16"/>
                  </a:lnTo>
                  <a:lnTo>
                    <a:pt x="3" y="16"/>
                  </a:lnTo>
                  <a:lnTo>
                    <a:pt x="3" y="16"/>
                  </a:lnTo>
                  <a:lnTo>
                    <a:pt x="5" y="19"/>
                  </a:lnTo>
                  <a:lnTo>
                    <a:pt x="5" y="19"/>
                  </a:lnTo>
                  <a:lnTo>
                    <a:pt x="9" y="20"/>
                  </a:lnTo>
                  <a:lnTo>
                    <a:pt x="9" y="20"/>
                  </a:lnTo>
                  <a:lnTo>
                    <a:pt x="17" y="23"/>
                  </a:lnTo>
                  <a:lnTo>
                    <a:pt x="26" y="24"/>
                  </a:lnTo>
                  <a:lnTo>
                    <a:pt x="26" y="24"/>
                  </a:lnTo>
                  <a:lnTo>
                    <a:pt x="43" y="25"/>
                  </a:lnTo>
                  <a:lnTo>
                    <a:pt x="43" y="25"/>
                  </a:lnTo>
                  <a:lnTo>
                    <a:pt x="60" y="26"/>
                  </a:lnTo>
                  <a:lnTo>
                    <a:pt x="76" y="26"/>
                  </a:lnTo>
                  <a:lnTo>
                    <a:pt x="76" y="26"/>
                  </a:lnTo>
                  <a:lnTo>
                    <a:pt x="93" y="26"/>
                  </a:lnTo>
                  <a:lnTo>
                    <a:pt x="111" y="24"/>
                  </a:lnTo>
                  <a:lnTo>
                    <a:pt x="111" y="24"/>
                  </a:lnTo>
                  <a:lnTo>
                    <a:pt x="128" y="21"/>
                  </a:lnTo>
                  <a:lnTo>
                    <a:pt x="128" y="21"/>
                  </a:lnTo>
                  <a:lnTo>
                    <a:pt x="135" y="20"/>
                  </a:lnTo>
                  <a:lnTo>
                    <a:pt x="135" y="20"/>
                  </a:lnTo>
                  <a:lnTo>
                    <a:pt x="142" y="18"/>
                  </a:lnTo>
                  <a:lnTo>
                    <a:pt x="142" y="18"/>
                  </a:lnTo>
                  <a:lnTo>
                    <a:pt x="145" y="15"/>
                  </a:lnTo>
                  <a:lnTo>
                    <a:pt x="145" y="15"/>
                  </a:lnTo>
                  <a:lnTo>
                    <a:pt x="145" y="15"/>
                  </a:lnTo>
                  <a:lnTo>
                    <a:pt x="145" y="15"/>
                  </a:lnTo>
                  <a:lnTo>
                    <a:pt x="145" y="16"/>
                  </a:lnTo>
                  <a:lnTo>
                    <a:pt x="145" y="16"/>
                  </a:lnTo>
                  <a:lnTo>
                    <a:pt x="145" y="15"/>
                  </a:lnTo>
                  <a:lnTo>
                    <a:pt x="145" y="15"/>
                  </a:lnTo>
                  <a:lnTo>
                    <a:pt x="145" y="15"/>
                  </a:lnTo>
                  <a:lnTo>
                    <a:pt x="145" y="15"/>
                  </a:lnTo>
                  <a:lnTo>
                    <a:pt x="145" y="15"/>
                  </a:lnTo>
                  <a:lnTo>
                    <a:pt x="145" y="15"/>
                  </a:lnTo>
                  <a:lnTo>
                    <a:pt x="144" y="14"/>
                  </a:lnTo>
                  <a:lnTo>
                    <a:pt x="144" y="14"/>
                  </a:lnTo>
                  <a:lnTo>
                    <a:pt x="140" y="13"/>
                  </a:lnTo>
                  <a:lnTo>
                    <a:pt x="136" y="11"/>
                  </a:lnTo>
                  <a:lnTo>
                    <a:pt x="136" y="11"/>
                  </a:lnTo>
                  <a:lnTo>
                    <a:pt x="120" y="8"/>
                  </a:lnTo>
                  <a:lnTo>
                    <a:pt x="120" y="8"/>
                  </a:lnTo>
                  <a:lnTo>
                    <a:pt x="103" y="5"/>
                  </a:lnTo>
                  <a:lnTo>
                    <a:pt x="86" y="4"/>
                  </a:lnTo>
                  <a:lnTo>
                    <a:pt x="86" y="4"/>
                  </a:lnTo>
                  <a:lnTo>
                    <a:pt x="70" y="3"/>
                  </a:lnTo>
                  <a:lnTo>
                    <a:pt x="53" y="3"/>
                  </a:lnTo>
                  <a:lnTo>
                    <a:pt x="52" y="3"/>
                  </a:lnTo>
                  <a:lnTo>
                    <a:pt x="53" y="3"/>
                  </a:lnTo>
                  <a:lnTo>
                    <a:pt x="53" y="3"/>
                  </a:lnTo>
                  <a:lnTo>
                    <a:pt x="69" y="2"/>
                  </a:lnTo>
                  <a:lnTo>
                    <a:pt x="87" y="0"/>
                  </a:lnTo>
                  <a:lnTo>
                    <a:pt x="87" y="0"/>
                  </a:lnTo>
                  <a:lnTo>
                    <a:pt x="104" y="2"/>
                  </a:lnTo>
                  <a:lnTo>
                    <a:pt x="122" y="3"/>
                  </a:lnTo>
                  <a:lnTo>
                    <a:pt x="122" y="3"/>
                  </a:lnTo>
                  <a:lnTo>
                    <a:pt x="130" y="4"/>
                  </a:lnTo>
                  <a:lnTo>
                    <a:pt x="139" y="7"/>
                  </a:lnTo>
                  <a:lnTo>
                    <a:pt x="139" y="7"/>
                  </a:lnTo>
                  <a:lnTo>
                    <a:pt x="142" y="8"/>
                  </a:lnTo>
                  <a:lnTo>
                    <a:pt x="147" y="10"/>
                  </a:lnTo>
                  <a:lnTo>
                    <a:pt x="147" y="10"/>
                  </a:lnTo>
                  <a:lnTo>
                    <a:pt x="149" y="13"/>
                  </a:lnTo>
                  <a:lnTo>
                    <a:pt x="150" y="14"/>
                  </a:lnTo>
                  <a:lnTo>
                    <a:pt x="150" y="14"/>
                  </a:lnTo>
                  <a:lnTo>
                    <a:pt x="150" y="15"/>
                  </a:lnTo>
                  <a:lnTo>
                    <a:pt x="150" y="15"/>
                  </a:lnTo>
                  <a:lnTo>
                    <a:pt x="150" y="15"/>
                  </a:lnTo>
                  <a:lnTo>
                    <a:pt x="150" y="15"/>
                  </a:lnTo>
                  <a:lnTo>
                    <a:pt x="150" y="15"/>
                  </a:lnTo>
                  <a:lnTo>
                    <a:pt x="150" y="15"/>
                  </a:lnTo>
                  <a:lnTo>
                    <a:pt x="150" y="15"/>
                  </a:lnTo>
                  <a:lnTo>
                    <a:pt x="150" y="16"/>
                  </a:lnTo>
                  <a:lnTo>
                    <a:pt x="150" y="16"/>
                  </a:lnTo>
                  <a:lnTo>
                    <a:pt x="147" y="20"/>
                  </a:lnTo>
                  <a:lnTo>
                    <a:pt x="147" y="20"/>
                  </a:lnTo>
                  <a:lnTo>
                    <a:pt x="146" y="21"/>
                  </a:lnTo>
                  <a:lnTo>
                    <a:pt x="146" y="21"/>
                  </a:lnTo>
                  <a:lnTo>
                    <a:pt x="141" y="24"/>
                  </a:lnTo>
                  <a:lnTo>
                    <a:pt x="138" y="25"/>
                  </a:lnTo>
                  <a:lnTo>
                    <a:pt x="138" y="25"/>
                  </a:lnTo>
                  <a:lnTo>
                    <a:pt x="129" y="27"/>
                  </a:lnTo>
                  <a:lnTo>
                    <a:pt x="129" y="27"/>
                  </a:lnTo>
                  <a:lnTo>
                    <a:pt x="112" y="30"/>
                  </a:lnTo>
                  <a:lnTo>
                    <a:pt x="112" y="30"/>
                  </a:lnTo>
                  <a:lnTo>
                    <a:pt x="95" y="31"/>
                  </a:lnTo>
                  <a:lnTo>
                    <a:pt x="76" y="31"/>
                  </a:lnTo>
                  <a:lnTo>
                    <a:pt x="76" y="31"/>
                  </a:lnTo>
                  <a:lnTo>
                    <a:pt x="59" y="31"/>
                  </a:lnTo>
                  <a:lnTo>
                    <a:pt x="42" y="30"/>
                  </a:lnTo>
                  <a:lnTo>
                    <a:pt x="42" y="30"/>
                  </a:lnTo>
                  <a:lnTo>
                    <a:pt x="25" y="27"/>
                  </a:lnTo>
                  <a:lnTo>
                    <a:pt x="25" y="27"/>
                  </a:lnTo>
                  <a:lnTo>
                    <a:pt x="16" y="25"/>
                  </a:lnTo>
                  <a:lnTo>
                    <a:pt x="9" y="23"/>
                  </a:lnTo>
                  <a:lnTo>
                    <a:pt x="9" y="23"/>
                  </a:lnTo>
                  <a:lnTo>
                    <a:pt x="4" y="21"/>
                  </a:lnTo>
                  <a:lnTo>
                    <a:pt x="4" y="21"/>
                  </a:lnTo>
                  <a:lnTo>
                    <a:pt x="0" y="18"/>
                  </a:lnTo>
                  <a:lnTo>
                    <a:pt x="0" y="18"/>
                  </a:lnTo>
                  <a:lnTo>
                    <a:pt x="0" y="16"/>
                  </a:lnTo>
                  <a:lnTo>
                    <a:pt x="0" y="16"/>
                  </a:lnTo>
                  <a:lnTo>
                    <a:pt x="0" y="15"/>
                  </a:lnTo>
                  <a:lnTo>
                    <a:pt x="0" y="15"/>
                  </a:lnTo>
                  <a:lnTo>
                    <a:pt x="0" y="15"/>
                  </a:lnTo>
                  <a:lnTo>
                    <a:pt x="0" y="15"/>
                  </a:lnTo>
                  <a:lnTo>
                    <a:pt x="0" y="15"/>
                  </a:lnTo>
                  <a:lnTo>
                    <a:pt x="0" y="15"/>
                  </a:lnTo>
                  <a:lnTo>
                    <a:pt x="0" y="15"/>
                  </a:lnTo>
                  <a:lnTo>
                    <a:pt x="2" y="13"/>
                  </a:lnTo>
                  <a:lnTo>
                    <a:pt x="2" y="13"/>
                  </a:lnTo>
                  <a:lnTo>
                    <a:pt x="5" y="10"/>
                  </a:lnTo>
                  <a:lnTo>
                    <a:pt x="5" y="10"/>
                  </a:lnTo>
                  <a:lnTo>
                    <a:pt x="14" y="8"/>
                  </a:lnTo>
                  <a:lnTo>
                    <a:pt x="22" y="7"/>
                  </a:lnTo>
                  <a:lnTo>
                    <a:pt x="22" y="7"/>
                  </a:lnTo>
                  <a:lnTo>
                    <a:pt x="22" y="7"/>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5" name="Freeform 75"/>
            <p:cNvSpPr>
              <a:spLocks/>
            </p:cNvSpPr>
            <p:nvPr/>
          </p:nvSpPr>
          <p:spPr bwMode="auto">
            <a:xfrm>
              <a:off x="8299116" y="4210162"/>
              <a:ext cx="79400" cy="25401"/>
            </a:xfrm>
            <a:custGeom>
              <a:avLst/>
              <a:gdLst>
                <a:gd name="T0" fmla="*/ 48 w 50"/>
                <a:gd name="T1" fmla="*/ 3 h 16"/>
                <a:gd name="T2" fmla="*/ 48 w 50"/>
                <a:gd name="T3" fmla="*/ 3 h 16"/>
                <a:gd name="T4" fmla="*/ 40 w 50"/>
                <a:gd name="T5" fmla="*/ 1 h 16"/>
                <a:gd name="T6" fmla="*/ 34 w 50"/>
                <a:gd name="T7" fmla="*/ 0 h 16"/>
                <a:gd name="T8" fmla="*/ 27 w 50"/>
                <a:gd name="T9" fmla="*/ 0 h 16"/>
                <a:gd name="T10" fmla="*/ 19 w 50"/>
                <a:gd name="T11" fmla="*/ 1 h 16"/>
                <a:gd name="T12" fmla="*/ 19 w 50"/>
                <a:gd name="T13" fmla="*/ 1 h 16"/>
                <a:gd name="T14" fmla="*/ 19 w 50"/>
                <a:gd name="T15" fmla="*/ 1 h 16"/>
                <a:gd name="T16" fmla="*/ 12 w 50"/>
                <a:gd name="T17" fmla="*/ 0 h 16"/>
                <a:gd name="T18" fmla="*/ 8 w 50"/>
                <a:gd name="T19" fmla="*/ 1 h 16"/>
                <a:gd name="T20" fmla="*/ 5 w 50"/>
                <a:gd name="T21" fmla="*/ 1 h 16"/>
                <a:gd name="T22" fmla="*/ 5 w 50"/>
                <a:gd name="T23" fmla="*/ 1 h 16"/>
                <a:gd name="T24" fmla="*/ 2 w 50"/>
                <a:gd name="T25" fmla="*/ 3 h 16"/>
                <a:gd name="T26" fmla="*/ 0 w 50"/>
                <a:gd name="T27" fmla="*/ 5 h 16"/>
                <a:gd name="T28" fmla="*/ 0 w 50"/>
                <a:gd name="T29" fmla="*/ 7 h 16"/>
                <a:gd name="T30" fmla="*/ 0 w 50"/>
                <a:gd name="T31" fmla="*/ 9 h 16"/>
                <a:gd name="T32" fmla="*/ 0 w 50"/>
                <a:gd name="T33" fmla="*/ 12 h 16"/>
                <a:gd name="T34" fmla="*/ 1 w 50"/>
                <a:gd name="T35" fmla="*/ 13 h 16"/>
                <a:gd name="T36" fmla="*/ 4 w 50"/>
                <a:gd name="T37" fmla="*/ 14 h 16"/>
                <a:gd name="T38" fmla="*/ 6 w 50"/>
                <a:gd name="T39" fmla="*/ 16 h 16"/>
                <a:gd name="T40" fmla="*/ 6 w 50"/>
                <a:gd name="T41" fmla="*/ 16 h 16"/>
                <a:gd name="T42" fmla="*/ 16 w 50"/>
                <a:gd name="T43" fmla="*/ 16 h 16"/>
                <a:gd name="T44" fmla="*/ 24 w 50"/>
                <a:gd name="T45" fmla="*/ 14 h 16"/>
                <a:gd name="T46" fmla="*/ 24 w 50"/>
                <a:gd name="T47" fmla="*/ 14 h 16"/>
                <a:gd name="T48" fmla="*/ 44 w 50"/>
                <a:gd name="T49" fmla="*/ 16 h 16"/>
                <a:gd name="T50" fmla="*/ 44 w 50"/>
                <a:gd name="T51" fmla="*/ 16 h 16"/>
                <a:gd name="T52" fmla="*/ 46 w 50"/>
                <a:gd name="T53" fmla="*/ 16 h 16"/>
                <a:gd name="T54" fmla="*/ 48 w 50"/>
                <a:gd name="T55" fmla="*/ 14 h 16"/>
                <a:gd name="T56" fmla="*/ 50 w 50"/>
                <a:gd name="T57" fmla="*/ 11 h 16"/>
                <a:gd name="T58" fmla="*/ 50 w 50"/>
                <a:gd name="T59" fmla="*/ 7 h 16"/>
                <a:gd name="T60" fmla="*/ 49 w 50"/>
                <a:gd name="T61" fmla="*/ 6 h 16"/>
                <a:gd name="T62" fmla="*/ 48 w 50"/>
                <a:gd name="T63" fmla="*/ 3 h 16"/>
                <a:gd name="T64" fmla="*/ 48 w 50"/>
                <a:gd name="T65"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16">
                  <a:moveTo>
                    <a:pt x="48" y="3"/>
                  </a:moveTo>
                  <a:lnTo>
                    <a:pt x="48" y="3"/>
                  </a:lnTo>
                  <a:lnTo>
                    <a:pt x="40" y="1"/>
                  </a:lnTo>
                  <a:lnTo>
                    <a:pt x="34" y="0"/>
                  </a:lnTo>
                  <a:lnTo>
                    <a:pt x="27" y="0"/>
                  </a:lnTo>
                  <a:lnTo>
                    <a:pt x="19" y="1"/>
                  </a:lnTo>
                  <a:lnTo>
                    <a:pt x="19" y="1"/>
                  </a:lnTo>
                  <a:lnTo>
                    <a:pt x="19" y="1"/>
                  </a:lnTo>
                  <a:lnTo>
                    <a:pt x="12" y="0"/>
                  </a:lnTo>
                  <a:lnTo>
                    <a:pt x="8" y="1"/>
                  </a:lnTo>
                  <a:lnTo>
                    <a:pt x="5" y="1"/>
                  </a:lnTo>
                  <a:lnTo>
                    <a:pt x="5" y="1"/>
                  </a:lnTo>
                  <a:lnTo>
                    <a:pt x="2" y="3"/>
                  </a:lnTo>
                  <a:lnTo>
                    <a:pt x="0" y="5"/>
                  </a:lnTo>
                  <a:lnTo>
                    <a:pt x="0" y="7"/>
                  </a:lnTo>
                  <a:lnTo>
                    <a:pt x="0" y="9"/>
                  </a:lnTo>
                  <a:lnTo>
                    <a:pt x="0" y="12"/>
                  </a:lnTo>
                  <a:lnTo>
                    <a:pt x="1" y="13"/>
                  </a:lnTo>
                  <a:lnTo>
                    <a:pt x="4" y="14"/>
                  </a:lnTo>
                  <a:lnTo>
                    <a:pt x="6" y="16"/>
                  </a:lnTo>
                  <a:lnTo>
                    <a:pt x="6" y="16"/>
                  </a:lnTo>
                  <a:lnTo>
                    <a:pt x="16" y="16"/>
                  </a:lnTo>
                  <a:lnTo>
                    <a:pt x="24" y="14"/>
                  </a:lnTo>
                  <a:lnTo>
                    <a:pt x="24" y="14"/>
                  </a:lnTo>
                  <a:lnTo>
                    <a:pt x="44" y="16"/>
                  </a:lnTo>
                  <a:lnTo>
                    <a:pt x="44" y="16"/>
                  </a:lnTo>
                  <a:lnTo>
                    <a:pt x="46" y="16"/>
                  </a:lnTo>
                  <a:lnTo>
                    <a:pt x="48" y="14"/>
                  </a:lnTo>
                  <a:lnTo>
                    <a:pt x="50" y="11"/>
                  </a:lnTo>
                  <a:lnTo>
                    <a:pt x="50" y="7"/>
                  </a:lnTo>
                  <a:lnTo>
                    <a:pt x="49" y="6"/>
                  </a:lnTo>
                  <a:lnTo>
                    <a:pt x="48" y="3"/>
                  </a:lnTo>
                  <a:lnTo>
                    <a:pt x="48" y="3"/>
                  </a:lnTo>
                  <a:close/>
                </a:path>
              </a:pathLst>
            </a:custGeom>
            <a:solidFill>
              <a:srgbClr val="A8E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76" name="Freeform 76"/>
            <p:cNvSpPr>
              <a:spLocks/>
            </p:cNvSpPr>
            <p:nvPr/>
          </p:nvSpPr>
          <p:spPr bwMode="auto">
            <a:xfrm>
              <a:off x="8195896" y="4214924"/>
              <a:ext cx="282664" cy="628667"/>
            </a:xfrm>
            <a:custGeom>
              <a:avLst/>
              <a:gdLst>
                <a:gd name="T0" fmla="*/ 174 w 178"/>
                <a:gd name="T1" fmla="*/ 189 h 396"/>
                <a:gd name="T2" fmla="*/ 167 w 178"/>
                <a:gd name="T3" fmla="*/ 166 h 396"/>
                <a:gd name="T4" fmla="*/ 156 w 178"/>
                <a:gd name="T5" fmla="*/ 145 h 396"/>
                <a:gd name="T6" fmla="*/ 142 w 178"/>
                <a:gd name="T7" fmla="*/ 127 h 396"/>
                <a:gd name="T8" fmla="*/ 126 w 178"/>
                <a:gd name="T9" fmla="*/ 108 h 396"/>
                <a:gd name="T10" fmla="*/ 116 w 178"/>
                <a:gd name="T11" fmla="*/ 96 h 396"/>
                <a:gd name="T12" fmla="*/ 114 w 178"/>
                <a:gd name="T13" fmla="*/ 91 h 396"/>
                <a:gd name="T14" fmla="*/ 111 w 178"/>
                <a:gd name="T15" fmla="*/ 80 h 396"/>
                <a:gd name="T16" fmla="*/ 110 w 178"/>
                <a:gd name="T17" fmla="*/ 69 h 396"/>
                <a:gd name="T18" fmla="*/ 110 w 178"/>
                <a:gd name="T19" fmla="*/ 14 h 396"/>
                <a:gd name="T20" fmla="*/ 110 w 178"/>
                <a:gd name="T21" fmla="*/ 9 h 396"/>
                <a:gd name="T22" fmla="*/ 105 w 178"/>
                <a:gd name="T23" fmla="*/ 3 h 396"/>
                <a:gd name="T24" fmla="*/ 102 w 178"/>
                <a:gd name="T25" fmla="*/ 2 h 396"/>
                <a:gd name="T26" fmla="*/ 91 w 178"/>
                <a:gd name="T27" fmla="*/ 0 h 396"/>
                <a:gd name="T28" fmla="*/ 82 w 178"/>
                <a:gd name="T29" fmla="*/ 5 h 396"/>
                <a:gd name="T30" fmla="*/ 80 w 178"/>
                <a:gd name="T31" fmla="*/ 4 h 396"/>
                <a:gd name="T32" fmla="*/ 73 w 178"/>
                <a:gd name="T33" fmla="*/ 3 h 396"/>
                <a:gd name="T34" fmla="*/ 70 w 178"/>
                <a:gd name="T35" fmla="*/ 6 h 396"/>
                <a:gd name="T36" fmla="*/ 69 w 178"/>
                <a:gd name="T37" fmla="*/ 9 h 396"/>
                <a:gd name="T38" fmla="*/ 71 w 178"/>
                <a:gd name="T39" fmla="*/ 52 h 396"/>
                <a:gd name="T40" fmla="*/ 70 w 178"/>
                <a:gd name="T41" fmla="*/ 71 h 396"/>
                <a:gd name="T42" fmla="*/ 65 w 178"/>
                <a:gd name="T43" fmla="*/ 91 h 396"/>
                <a:gd name="T44" fmla="*/ 61 w 178"/>
                <a:gd name="T45" fmla="*/ 101 h 396"/>
                <a:gd name="T46" fmla="*/ 49 w 178"/>
                <a:gd name="T47" fmla="*/ 118 h 396"/>
                <a:gd name="T48" fmla="*/ 42 w 178"/>
                <a:gd name="T49" fmla="*/ 127 h 396"/>
                <a:gd name="T50" fmla="*/ 23 w 178"/>
                <a:gd name="T51" fmla="*/ 151 h 396"/>
                <a:gd name="T52" fmla="*/ 17 w 178"/>
                <a:gd name="T53" fmla="*/ 161 h 396"/>
                <a:gd name="T54" fmla="*/ 8 w 178"/>
                <a:gd name="T55" fmla="*/ 183 h 396"/>
                <a:gd name="T56" fmla="*/ 4 w 178"/>
                <a:gd name="T57" fmla="*/ 205 h 396"/>
                <a:gd name="T58" fmla="*/ 0 w 178"/>
                <a:gd name="T59" fmla="*/ 250 h 396"/>
                <a:gd name="T60" fmla="*/ 6 w 178"/>
                <a:gd name="T61" fmla="*/ 296 h 396"/>
                <a:gd name="T62" fmla="*/ 18 w 178"/>
                <a:gd name="T63" fmla="*/ 340 h 396"/>
                <a:gd name="T64" fmla="*/ 26 w 178"/>
                <a:gd name="T65" fmla="*/ 358 h 396"/>
                <a:gd name="T66" fmla="*/ 37 w 178"/>
                <a:gd name="T67" fmla="*/ 375 h 396"/>
                <a:gd name="T68" fmla="*/ 50 w 178"/>
                <a:gd name="T69" fmla="*/ 389 h 396"/>
                <a:gd name="T70" fmla="*/ 70 w 178"/>
                <a:gd name="T71" fmla="*/ 396 h 396"/>
                <a:gd name="T72" fmla="*/ 81 w 178"/>
                <a:gd name="T73" fmla="*/ 396 h 396"/>
                <a:gd name="T74" fmla="*/ 103 w 178"/>
                <a:gd name="T75" fmla="*/ 395 h 396"/>
                <a:gd name="T76" fmla="*/ 114 w 178"/>
                <a:gd name="T77" fmla="*/ 392 h 396"/>
                <a:gd name="T78" fmla="*/ 134 w 178"/>
                <a:gd name="T79" fmla="*/ 383 h 396"/>
                <a:gd name="T80" fmla="*/ 148 w 178"/>
                <a:gd name="T81" fmla="*/ 367 h 396"/>
                <a:gd name="T82" fmla="*/ 153 w 178"/>
                <a:gd name="T83" fmla="*/ 357 h 396"/>
                <a:gd name="T84" fmla="*/ 164 w 178"/>
                <a:gd name="T85" fmla="*/ 325 h 396"/>
                <a:gd name="T86" fmla="*/ 173 w 178"/>
                <a:gd name="T87" fmla="*/ 282 h 396"/>
                <a:gd name="T88" fmla="*/ 175 w 178"/>
                <a:gd name="T89" fmla="*/ 259 h 396"/>
                <a:gd name="T90" fmla="*/ 178 w 178"/>
                <a:gd name="T91" fmla="*/ 212 h 396"/>
                <a:gd name="T92" fmla="*/ 174 w 178"/>
                <a:gd name="T93" fmla="*/ 18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8" h="396">
                  <a:moveTo>
                    <a:pt x="174" y="189"/>
                  </a:moveTo>
                  <a:lnTo>
                    <a:pt x="174" y="189"/>
                  </a:lnTo>
                  <a:lnTo>
                    <a:pt x="170" y="177"/>
                  </a:lnTo>
                  <a:lnTo>
                    <a:pt x="167" y="166"/>
                  </a:lnTo>
                  <a:lnTo>
                    <a:pt x="162" y="156"/>
                  </a:lnTo>
                  <a:lnTo>
                    <a:pt x="156" y="145"/>
                  </a:lnTo>
                  <a:lnTo>
                    <a:pt x="149" y="135"/>
                  </a:lnTo>
                  <a:lnTo>
                    <a:pt x="142" y="127"/>
                  </a:lnTo>
                  <a:lnTo>
                    <a:pt x="126" y="108"/>
                  </a:lnTo>
                  <a:lnTo>
                    <a:pt x="126" y="108"/>
                  </a:lnTo>
                  <a:lnTo>
                    <a:pt x="120" y="101"/>
                  </a:lnTo>
                  <a:lnTo>
                    <a:pt x="116" y="96"/>
                  </a:lnTo>
                  <a:lnTo>
                    <a:pt x="114" y="91"/>
                  </a:lnTo>
                  <a:lnTo>
                    <a:pt x="114" y="91"/>
                  </a:lnTo>
                  <a:lnTo>
                    <a:pt x="113" y="86"/>
                  </a:lnTo>
                  <a:lnTo>
                    <a:pt x="111" y="80"/>
                  </a:lnTo>
                  <a:lnTo>
                    <a:pt x="110" y="69"/>
                  </a:lnTo>
                  <a:lnTo>
                    <a:pt x="110" y="69"/>
                  </a:lnTo>
                  <a:lnTo>
                    <a:pt x="110" y="42"/>
                  </a:lnTo>
                  <a:lnTo>
                    <a:pt x="110" y="14"/>
                  </a:lnTo>
                  <a:lnTo>
                    <a:pt x="110" y="14"/>
                  </a:lnTo>
                  <a:lnTo>
                    <a:pt x="110" y="9"/>
                  </a:lnTo>
                  <a:lnTo>
                    <a:pt x="108" y="6"/>
                  </a:lnTo>
                  <a:lnTo>
                    <a:pt x="105" y="3"/>
                  </a:lnTo>
                  <a:lnTo>
                    <a:pt x="102" y="2"/>
                  </a:lnTo>
                  <a:lnTo>
                    <a:pt x="102" y="2"/>
                  </a:lnTo>
                  <a:lnTo>
                    <a:pt x="96" y="0"/>
                  </a:lnTo>
                  <a:lnTo>
                    <a:pt x="91" y="0"/>
                  </a:lnTo>
                  <a:lnTo>
                    <a:pt x="86" y="3"/>
                  </a:lnTo>
                  <a:lnTo>
                    <a:pt x="82" y="5"/>
                  </a:lnTo>
                  <a:lnTo>
                    <a:pt x="82" y="5"/>
                  </a:lnTo>
                  <a:lnTo>
                    <a:pt x="80" y="4"/>
                  </a:lnTo>
                  <a:lnTo>
                    <a:pt x="78" y="3"/>
                  </a:lnTo>
                  <a:lnTo>
                    <a:pt x="73" y="3"/>
                  </a:lnTo>
                  <a:lnTo>
                    <a:pt x="70" y="5"/>
                  </a:lnTo>
                  <a:lnTo>
                    <a:pt x="70" y="6"/>
                  </a:lnTo>
                  <a:lnTo>
                    <a:pt x="69" y="9"/>
                  </a:lnTo>
                  <a:lnTo>
                    <a:pt x="69" y="9"/>
                  </a:lnTo>
                  <a:lnTo>
                    <a:pt x="71" y="30"/>
                  </a:lnTo>
                  <a:lnTo>
                    <a:pt x="71" y="52"/>
                  </a:lnTo>
                  <a:lnTo>
                    <a:pt x="71" y="52"/>
                  </a:lnTo>
                  <a:lnTo>
                    <a:pt x="70" y="71"/>
                  </a:lnTo>
                  <a:lnTo>
                    <a:pt x="69" y="81"/>
                  </a:lnTo>
                  <a:lnTo>
                    <a:pt x="65" y="91"/>
                  </a:lnTo>
                  <a:lnTo>
                    <a:pt x="65" y="91"/>
                  </a:lnTo>
                  <a:lnTo>
                    <a:pt x="61" y="101"/>
                  </a:lnTo>
                  <a:lnTo>
                    <a:pt x="55" y="109"/>
                  </a:lnTo>
                  <a:lnTo>
                    <a:pt x="49" y="118"/>
                  </a:lnTo>
                  <a:lnTo>
                    <a:pt x="42" y="127"/>
                  </a:lnTo>
                  <a:lnTo>
                    <a:pt x="42" y="127"/>
                  </a:lnTo>
                  <a:lnTo>
                    <a:pt x="28" y="142"/>
                  </a:lnTo>
                  <a:lnTo>
                    <a:pt x="23" y="151"/>
                  </a:lnTo>
                  <a:lnTo>
                    <a:pt x="17" y="161"/>
                  </a:lnTo>
                  <a:lnTo>
                    <a:pt x="17" y="161"/>
                  </a:lnTo>
                  <a:lnTo>
                    <a:pt x="13" y="172"/>
                  </a:lnTo>
                  <a:lnTo>
                    <a:pt x="8" y="183"/>
                  </a:lnTo>
                  <a:lnTo>
                    <a:pt x="6" y="194"/>
                  </a:lnTo>
                  <a:lnTo>
                    <a:pt x="4" y="205"/>
                  </a:lnTo>
                  <a:lnTo>
                    <a:pt x="1" y="227"/>
                  </a:lnTo>
                  <a:lnTo>
                    <a:pt x="0" y="250"/>
                  </a:lnTo>
                  <a:lnTo>
                    <a:pt x="2" y="274"/>
                  </a:lnTo>
                  <a:lnTo>
                    <a:pt x="6" y="296"/>
                  </a:lnTo>
                  <a:lnTo>
                    <a:pt x="12" y="318"/>
                  </a:lnTo>
                  <a:lnTo>
                    <a:pt x="18" y="340"/>
                  </a:lnTo>
                  <a:lnTo>
                    <a:pt x="18" y="340"/>
                  </a:lnTo>
                  <a:lnTo>
                    <a:pt x="26" y="358"/>
                  </a:lnTo>
                  <a:lnTo>
                    <a:pt x="31" y="368"/>
                  </a:lnTo>
                  <a:lnTo>
                    <a:pt x="37" y="375"/>
                  </a:lnTo>
                  <a:lnTo>
                    <a:pt x="43" y="383"/>
                  </a:lnTo>
                  <a:lnTo>
                    <a:pt x="50" y="389"/>
                  </a:lnTo>
                  <a:lnTo>
                    <a:pt x="60" y="392"/>
                  </a:lnTo>
                  <a:lnTo>
                    <a:pt x="70" y="396"/>
                  </a:lnTo>
                  <a:lnTo>
                    <a:pt x="70" y="396"/>
                  </a:lnTo>
                  <a:lnTo>
                    <a:pt x="81" y="396"/>
                  </a:lnTo>
                  <a:lnTo>
                    <a:pt x="92" y="396"/>
                  </a:lnTo>
                  <a:lnTo>
                    <a:pt x="103" y="395"/>
                  </a:lnTo>
                  <a:lnTo>
                    <a:pt x="114" y="392"/>
                  </a:lnTo>
                  <a:lnTo>
                    <a:pt x="114" y="392"/>
                  </a:lnTo>
                  <a:lnTo>
                    <a:pt x="125" y="389"/>
                  </a:lnTo>
                  <a:lnTo>
                    <a:pt x="134" y="383"/>
                  </a:lnTo>
                  <a:lnTo>
                    <a:pt x="141" y="375"/>
                  </a:lnTo>
                  <a:lnTo>
                    <a:pt x="148" y="367"/>
                  </a:lnTo>
                  <a:lnTo>
                    <a:pt x="148" y="367"/>
                  </a:lnTo>
                  <a:lnTo>
                    <a:pt x="153" y="357"/>
                  </a:lnTo>
                  <a:lnTo>
                    <a:pt x="157" y="346"/>
                  </a:lnTo>
                  <a:lnTo>
                    <a:pt x="164" y="325"/>
                  </a:lnTo>
                  <a:lnTo>
                    <a:pt x="169" y="304"/>
                  </a:lnTo>
                  <a:lnTo>
                    <a:pt x="173" y="282"/>
                  </a:lnTo>
                  <a:lnTo>
                    <a:pt x="173" y="282"/>
                  </a:lnTo>
                  <a:lnTo>
                    <a:pt x="175" y="259"/>
                  </a:lnTo>
                  <a:lnTo>
                    <a:pt x="178" y="236"/>
                  </a:lnTo>
                  <a:lnTo>
                    <a:pt x="178" y="212"/>
                  </a:lnTo>
                  <a:lnTo>
                    <a:pt x="176" y="200"/>
                  </a:lnTo>
                  <a:lnTo>
                    <a:pt x="174" y="189"/>
                  </a:lnTo>
                  <a:lnTo>
                    <a:pt x="174" y="189"/>
                  </a:lnTo>
                  <a:close/>
                </a:path>
              </a:pathLst>
            </a:custGeom>
            <a:solidFill>
              <a:srgbClr val="A8E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7" name="Freeform 77"/>
            <p:cNvSpPr>
              <a:spLocks/>
            </p:cNvSpPr>
            <p:nvPr/>
          </p:nvSpPr>
          <p:spPr bwMode="auto">
            <a:xfrm>
              <a:off x="8213364" y="4232387"/>
              <a:ext cx="252492" cy="587390"/>
            </a:xfrm>
            <a:custGeom>
              <a:avLst/>
              <a:gdLst>
                <a:gd name="T0" fmla="*/ 157 w 159"/>
                <a:gd name="T1" fmla="*/ 178 h 370"/>
                <a:gd name="T2" fmla="*/ 153 w 159"/>
                <a:gd name="T3" fmla="*/ 162 h 370"/>
                <a:gd name="T4" fmla="*/ 146 w 159"/>
                <a:gd name="T5" fmla="*/ 149 h 370"/>
                <a:gd name="T6" fmla="*/ 126 w 159"/>
                <a:gd name="T7" fmla="*/ 124 h 370"/>
                <a:gd name="T8" fmla="*/ 115 w 159"/>
                <a:gd name="T9" fmla="*/ 113 h 370"/>
                <a:gd name="T10" fmla="*/ 99 w 159"/>
                <a:gd name="T11" fmla="*/ 90 h 370"/>
                <a:gd name="T12" fmla="*/ 93 w 159"/>
                <a:gd name="T13" fmla="*/ 75 h 370"/>
                <a:gd name="T14" fmla="*/ 91 w 159"/>
                <a:gd name="T15" fmla="*/ 60 h 370"/>
                <a:gd name="T16" fmla="*/ 91 w 159"/>
                <a:gd name="T17" fmla="*/ 30 h 370"/>
                <a:gd name="T18" fmla="*/ 94 w 159"/>
                <a:gd name="T19" fmla="*/ 15 h 370"/>
                <a:gd name="T20" fmla="*/ 93 w 159"/>
                <a:gd name="T21" fmla="*/ 8 h 370"/>
                <a:gd name="T22" fmla="*/ 88 w 159"/>
                <a:gd name="T23" fmla="*/ 2 h 370"/>
                <a:gd name="T24" fmla="*/ 82 w 159"/>
                <a:gd name="T25" fmla="*/ 0 h 370"/>
                <a:gd name="T26" fmla="*/ 75 w 159"/>
                <a:gd name="T27" fmla="*/ 2 h 370"/>
                <a:gd name="T28" fmla="*/ 73 w 159"/>
                <a:gd name="T29" fmla="*/ 0 h 370"/>
                <a:gd name="T30" fmla="*/ 70 w 159"/>
                <a:gd name="T31" fmla="*/ 0 h 370"/>
                <a:gd name="T32" fmla="*/ 69 w 159"/>
                <a:gd name="T33" fmla="*/ 3 h 370"/>
                <a:gd name="T34" fmla="*/ 67 w 159"/>
                <a:gd name="T35" fmla="*/ 20 h 370"/>
                <a:gd name="T36" fmla="*/ 65 w 159"/>
                <a:gd name="T37" fmla="*/ 35 h 370"/>
                <a:gd name="T38" fmla="*/ 64 w 159"/>
                <a:gd name="T39" fmla="*/ 70 h 370"/>
                <a:gd name="T40" fmla="*/ 61 w 159"/>
                <a:gd name="T41" fmla="*/ 90 h 370"/>
                <a:gd name="T42" fmla="*/ 59 w 159"/>
                <a:gd name="T43" fmla="*/ 96 h 370"/>
                <a:gd name="T44" fmla="*/ 50 w 159"/>
                <a:gd name="T45" fmla="*/ 107 h 370"/>
                <a:gd name="T46" fmla="*/ 40 w 159"/>
                <a:gd name="T47" fmla="*/ 116 h 370"/>
                <a:gd name="T48" fmla="*/ 23 w 159"/>
                <a:gd name="T49" fmla="*/ 138 h 370"/>
                <a:gd name="T50" fmla="*/ 10 w 159"/>
                <a:gd name="T51" fmla="*/ 162 h 370"/>
                <a:gd name="T52" fmla="*/ 2 w 159"/>
                <a:gd name="T53" fmla="*/ 188 h 370"/>
                <a:gd name="T54" fmla="*/ 0 w 159"/>
                <a:gd name="T55" fmla="*/ 215 h 370"/>
                <a:gd name="T56" fmla="*/ 1 w 159"/>
                <a:gd name="T57" fmla="*/ 231 h 370"/>
                <a:gd name="T58" fmla="*/ 9 w 159"/>
                <a:gd name="T59" fmla="*/ 277 h 370"/>
                <a:gd name="T60" fmla="*/ 16 w 159"/>
                <a:gd name="T61" fmla="*/ 308 h 370"/>
                <a:gd name="T62" fmla="*/ 24 w 159"/>
                <a:gd name="T63" fmla="*/ 339 h 370"/>
                <a:gd name="T64" fmla="*/ 33 w 159"/>
                <a:gd name="T65" fmla="*/ 357 h 370"/>
                <a:gd name="T66" fmla="*/ 38 w 159"/>
                <a:gd name="T67" fmla="*/ 362 h 370"/>
                <a:gd name="T68" fmla="*/ 50 w 159"/>
                <a:gd name="T69" fmla="*/ 369 h 370"/>
                <a:gd name="T70" fmla="*/ 64 w 159"/>
                <a:gd name="T71" fmla="*/ 370 h 370"/>
                <a:gd name="T72" fmla="*/ 80 w 159"/>
                <a:gd name="T73" fmla="*/ 370 h 370"/>
                <a:gd name="T74" fmla="*/ 96 w 159"/>
                <a:gd name="T75" fmla="*/ 369 h 370"/>
                <a:gd name="T76" fmla="*/ 116 w 159"/>
                <a:gd name="T77" fmla="*/ 364 h 370"/>
                <a:gd name="T78" fmla="*/ 123 w 159"/>
                <a:gd name="T79" fmla="*/ 361 h 370"/>
                <a:gd name="T80" fmla="*/ 132 w 159"/>
                <a:gd name="T81" fmla="*/ 347 h 370"/>
                <a:gd name="T82" fmla="*/ 138 w 159"/>
                <a:gd name="T83" fmla="*/ 332 h 370"/>
                <a:gd name="T84" fmla="*/ 148 w 159"/>
                <a:gd name="T85" fmla="*/ 301 h 370"/>
                <a:gd name="T86" fmla="*/ 153 w 159"/>
                <a:gd name="T87" fmla="*/ 277 h 370"/>
                <a:gd name="T88" fmla="*/ 156 w 159"/>
                <a:gd name="T89" fmla="*/ 254 h 370"/>
                <a:gd name="T90" fmla="*/ 157 w 159"/>
                <a:gd name="T91" fmla="*/ 248 h 370"/>
                <a:gd name="T92" fmla="*/ 159 w 159"/>
                <a:gd name="T93" fmla="*/ 195 h 370"/>
                <a:gd name="T94" fmla="*/ 157 w 159"/>
                <a:gd name="T95" fmla="*/ 17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370">
                  <a:moveTo>
                    <a:pt x="157" y="178"/>
                  </a:moveTo>
                  <a:lnTo>
                    <a:pt x="157" y="178"/>
                  </a:lnTo>
                  <a:lnTo>
                    <a:pt x="156" y="171"/>
                  </a:lnTo>
                  <a:lnTo>
                    <a:pt x="153" y="162"/>
                  </a:lnTo>
                  <a:lnTo>
                    <a:pt x="149" y="156"/>
                  </a:lnTo>
                  <a:lnTo>
                    <a:pt x="146" y="149"/>
                  </a:lnTo>
                  <a:lnTo>
                    <a:pt x="136" y="135"/>
                  </a:lnTo>
                  <a:lnTo>
                    <a:pt x="126" y="124"/>
                  </a:lnTo>
                  <a:lnTo>
                    <a:pt x="126" y="124"/>
                  </a:lnTo>
                  <a:lnTo>
                    <a:pt x="115" y="113"/>
                  </a:lnTo>
                  <a:lnTo>
                    <a:pt x="107" y="102"/>
                  </a:lnTo>
                  <a:lnTo>
                    <a:pt x="99" y="90"/>
                  </a:lnTo>
                  <a:lnTo>
                    <a:pt x="96" y="82"/>
                  </a:lnTo>
                  <a:lnTo>
                    <a:pt x="93" y="75"/>
                  </a:lnTo>
                  <a:lnTo>
                    <a:pt x="93" y="75"/>
                  </a:lnTo>
                  <a:lnTo>
                    <a:pt x="91" y="60"/>
                  </a:lnTo>
                  <a:lnTo>
                    <a:pt x="89" y="46"/>
                  </a:lnTo>
                  <a:lnTo>
                    <a:pt x="91" y="30"/>
                  </a:lnTo>
                  <a:lnTo>
                    <a:pt x="94" y="15"/>
                  </a:lnTo>
                  <a:lnTo>
                    <a:pt x="94" y="15"/>
                  </a:lnTo>
                  <a:lnTo>
                    <a:pt x="94" y="10"/>
                  </a:lnTo>
                  <a:lnTo>
                    <a:pt x="93" y="8"/>
                  </a:lnTo>
                  <a:lnTo>
                    <a:pt x="91" y="4"/>
                  </a:lnTo>
                  <a:lnTo>
                    <a:pt x="88" y="2"/>
                  </a:lnTo>
                  <a:lnTo>
                    <a:pt x="85" y="0"/>
                  </a:lnTo>
                  <a:lnTo>
                    <a:pt x="82" y="0"/>
                  </a:lnTo>
                  <a:lnTo>
                    <a:pt x="78" y="0"/>
                  </a:lnTo>
                  <a:lnTo>
                    <a:pt x="75" y="2"/>
                  </a:lnTo>
                  <a:lnTo>
                    <a:pt x="75" y="2"/>
                  </a:lnTo>
                  <a:lnTo>
                    <a:pt x="73" y="0"/>
                  </a:lnTo>
                  <a:lnTo>
                    <a:pt x="71" y="0"/>
                  </a:lnTo>
                  <a:lnTo>
                    <a:pt x="70" y="0"/>
                  </a:lnTo>
                  <a:lnTo>
                    <a:pt x="69" y="3"/>
                  </a:lnTo>
                  <a:lnTo>
                    <a:pt x="69" y="3"/>
                  </a:lnTo>
                  <a:lnTo>
                    <a:pt x="67" y="20"/>
                  </a:lnTo>
                  <a:lnTo>
                    <a:pt x="67" y="20"/>
                  </a:lnTo>
                  <a:lnTo>
                    <a:pt x="65" y="35"/>
                  </a:lnTo>
                  <a:lnTo>
                    <a:pt x="65" y="35"/>
                  </a:lnTo>
                  <a:lnTo>
                    <a:pt x="64" y="70"/>
                  </a:lnTo>
                  <a:lnTo>
                    <a:pt x="64" y="70"/>
                  </a:lnTo>
                  <a:lnTo>
                    <a:pt x="62" y="84"/>
                  </a:lnTo>
                  <a:lnTo>
                    <a:pt x="61" y="90"/>
                  </a:lnTo>
                  <a:lnTo>
                    <a:pt x="59" y="96"/>
                  </a:lnTo>
                  <a:lnTo>
                    <a:pt x="59" y="96"/>
                  </a:lnTo>
                  <a:lnTo>
                    <a:pt x="55" y="101"/>
                  </a:lnTo>
                  <a:lnTo>
                    <a:pt x="50" y="107"/>
                  </a:lnTo>
                  <a:lnTo>
                    <a:pt x="40" y="116"/>
                  </a:lnTo>
                  <a:lnTo>
                    <a:pt x="40" y="116"/>
                  </a:lnTo>
                  <a:lnTo>
                    <a:pt x="32" y="127"/>
                  </a:lnTo>
                  <a:lnTo>
                    <a:pt x="23" y="138"/>
                  </a:lnTo>
                  <a:lnTo>
                    <a:pt x="16" y="149"/>
                  </a:lnTo>
                  <a:lnTo>
                    <a:pt x="10" y="162"/>
                  </a:lnTo>
                  <a:lnTo>
                    <a:pt x="6" y="174"/>
                  </a:lnTo>
                  <a:lnTo>
                    <a:pt x="2" y="188"/>
                  </a:lnTo>
                  <a:lnTo>
                    <a:pt x="0" y="201"/>
                  </a:lnTo>
                  <a:lnTo>
                    <a:pt x="0" y="215"/>
                  </a:lnTo>
                  <a:lnTo>
                    <a:pt x="0" y="215"/>
                  </a:lnTo>
                  <a:lnTo>
                    <a:pt x="1" y="231"/>
                  </a:lnTo>
                  <a:lnTo>
                    <a:pt x="4" y="247"/>
                  </a:lnTo>
                  <a:lnTo>
                    <a:pt x="9" y="277"/>
                  </a:lnTo>
                  <a:lnTo>
                    <a:pt x="9" y="277"/>
                  </a:lnTo>
                  <a:lnTo>
                    <a:pt x="16" y="308"/>
                  </a:lnTo>
                  <a:lnTo>
                    <a:pt x="24" y="339"/>
                  </a:lnTo>
                  <a:lnTo>
                    <a:pt x="24" y="339"/>
                  </a:lnTo>
                  <a:lnTo>
                    <a:pt x="29" y="351"/>
                  </a:lnTo>
                  <a:lnTo>
                    <a:pt x="33" y="357"/>
                  </a:lnTo>
                  <a:lnTo>
                    <a:pt x="38" y="362"/>
                  </a:lnTo>
                  <a:lnTo>
                    <a:pt x="38" y="362"/>
                  </a:lnTo>
                  <a:lnTo>
                    <a:pt x="43" y="367"/>
                  </a:lnTo>
                  <a:lnTo>
                    <a:pt x="50" y="369"/>
                  </a:lnTo>
                  <a:lnTo>
                    <a:pt x="56" y="370"/>
                  </a:lnTo>
                  <a:lnTo>
                    <a:pt x="64" y="370"/>
                  </a:lnTo>
                  <a:lnTo>
                    <a:pt x="64" y="370"/>
                  </a:lnTo>
                  <a:lnTo>
                    <a:pt x="80" y="370"/>
                  </a:lnTo>
                  <a:lnTo>
                    <a:pt x="96" y="369"/>
                  </a:lnTo>
                  <a:lnTo>
                    <a:pt x="96" y="369"/>
                  </a:lnTo>
                  <a:lnTo>
                    <a:pt x="109" y="367"/>
                  </a:lnTo>
                  <a:lnTo>
                    <a:pt x="116" y="364"/>
                  </a:lnTo>
                  <a:lnTo>
                    <a:pt x="123" y="361"/>
                  </a:lnTo>
                  <a:lnTo>
                    <a:pt x="123" y="361"/>
                  </a:lnTo>
                  <a:lnTo>
                    <a:pt x="127" y="355"/>
                  </a:lnTo>
                  <a:lnTo>
                    <a:pt x="132" y="347"/>
                  </a:lnTo>
                  <a:lnTo>
                    <a:pt x="138" y="332"/>
                  </a:lnTo>
                  <a:lnTo>
                    <a:pt x="138" y="332"/>
                  </a:lnTo>
                  <a:lnTo>
                    <a:pt x="143" y="317"/>
                  </a:lnTo>
                  <a:lnTo>
                    <a:pt x="148" y="301"/>
                  </a:lnTo>
                  <a:lnTo>
                    <a:pt x="148" y="301"/>
                  </a:lnTo>
                  <a:lnTo>
                    <a:pt x="153" y="277"/>
                  </a:lnTo>
                  <a:lnTo>
                    <a:pt x="156" y="254"/>
                  </a:lnTo>
                  <a:lnTo>
                    <a:pt x="156" y="254"/>
                  </a:lnTo>
                  <a:lnTo>
                    <a:pt x="157" y="248"/>
                  </a:lnTo>
                  <a:lnTo>
                    <a:pt x="157" y="248"/>
                  </a:lnTo>
                  <a:lnTo>
                    <a:pt x="159" y="214"/>
                  </a:lnTo>
                  <a:lnTo>
                    <a:pt x="159" y="195"/>
                  </a:lnTo>
                  <a:lnTo>
                    <a:pt x="157" y="178"/>
                  </a:lnTo>
                  <a:lnTo>
                    <a:pt x="157" y="178"/>
                  </a:lnTo>
                  <a:close/>
                </a:path>
              </a:pathLst>
            </a:custGeom>
            <a:solidFill>
              <a:srgbClr val="E6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78" name="Freeform 78"/>
            <p:cNvSpPr>
              <a:spLocks/>
            </p:cNvSpPr>
            <p:nvPr/>
          </p:nvSpPr>
          <p:spPr bwMode="auto">
            <a:xfrm>
              <a:off x="8314996" y="4214924"/>
              <a:ext cx="44464" cy="14288"/>
            </a:xfrm>
            <a:custGeom>
              <a:avLst/>
              <a:gdLst>
                <a:gd name="T0" fmla="*/ 28 w 28"/>
                <a:gd name="T1" fmla="*/ 4 h 9"/>
                <a:gd name="T2" fmla="*/ 28 w 28"/>
                <a:gd name="T3" fmla="*/ 4 h 9"/>
                <a:gd name="T4" fmla="*/ 25 w 28"/>
                <a:gd name="T5" fmla="*/ 2 h 9"/>
                <a:gd name="T6" fmla="*/ 22 w 28"/>
                <a:gd name="T7" fmla="*/ 0 h 9"/>
                <a:gd name="T8" fmla="*/ 14 w 28"/>
                <a:gd name="T9" fmla="*/ 0 h 9"/>
                <a:gd name="T10" fmla="*/ 14 w 28"/>
                <a:gd name="T11" fmla="*/ 0 h 9"/>
                <a:gd name="T12" fmla="*/ 7 w 28"/>
                <a:gd name="T13" fmla="*/ 0 h 9"/>
                <a:gd name="T14" fmla="*/ 5 w 28"/>
                <a:gd name="T15" fmla="*/ 2 h 9"/>
                <a:gd name="T16" fmla="*/ 1 w 28"/>
                <a:gd name="T17" fmla="*/ 3 h 9"/>
                <a:gd name="T18" fmla="*/ 1 w 28"/>
                <a:gd name="T19" fmla="*/ 3 h 9"/>
                <a:gd name="T20" fmla="*/ 0 w 28"/>
                <a:gd name="T21" fmla="*/ 5 h 9"/>
                <a:gd name="T22" fmla="*/ 1 w 28"/>
                <a:gd name="T23" fmla="*/ 6 h 9"/>
                <a:gd name="T24" fmla="*/ 1 w 28"/>
                <a:gd name="T25" fmla="*/ 6 h 9"/>
                <a:gd name="T26" fmla="*/ 5 w 28"/>
                <a:gd name="T27" fmla="*/ 8 h 9"/>
                <a:gd name="T28" fmla="*/ 8 w 28"/>
                <a:gd name="T29" fmla="*/ 8 h 9"/>
                <a:gd name="T30" fmla="*/ 14 w 28"/>
                <a:gd name="T31" fmla="*/ 8 h 9"/>
                <a:gd name="T32" fmla="*/ 14 w 28"/>
                <a:gd name="T33" fmla="*/ 8 h 9"/>
                <a:gd name="T34" fmla="*/ 22 w 28"/>
                <a:gd name="T35" fmla="*/ 9 h 9"/>
                <a:gd name="T36" fmla="*/ 24 w 28"/>
                <a:gd name="T37" fmla="*/ 8 h 9"/>
                <a:gd name="T38" fmla="*/ 28 w 28"/>
                <a:gd name="T39" fmla="*/ 6 h 9"/>
                <a:gd name="T40" fmla="*/ 28 w 28"/>
                <a:gd name="T41" fmla="*/ 6 h 9"/>
                <a:gd name="T42" fmla="*/ 28 w 28"/>
                <a:gd name="T43" fmla="*/ 5 h 9"/>
                <a:gd name="T44" fmla="*/ 28 w 28"/>
                <a:gd name="T45" fmla="*/ 4 h 9"/>
                <a:gd name="T46" fmla="*/ 28 w 28"/>
                <a:gd name="T4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9">
                  <a:moveTo>
                    <a:pt x="28" y="4"/>
                  </a:moveTo>
                  <a:lnTo>
                    <a:pt x="28" y="4"/>
                  </a:lnTo>
                  <a:lnTo>
                    <a:pt x="25" y="2"/>
                  </a:lnTo>
                  <a:lnTo>
                    <a:pt x="22" y="0"/>
                  </a:lnTo>
                  <a:lnTo>
                    <a:pt x="14" y="0"/>
                  </a:lnTo>
                  <a:lnTo>
                    <a:pt x="14" y="0"/>
                  </a:lnTo>
                  <a:lnTo>
                    <a:pt x="7" y="0"/>
                  </a:lnTo>
                  <a:lnTo>
                    <a:pt x="5" y="2"/>
                  </a:lnTo>
                  <a:lnTo>
                    <a:pt x="1" y="3"/>
                  </a:lnTo>
                  <a:lnTo>
                    <a:pt x="1" y="3"/>
                  </a:lnTo>
                  <a:lnTo>
                    <a:pt x="0" y="5"/>
                  </a:lnTo>
                  <a:lnTo>
                    <a:pt x="1" y="6"/>
                  </a:lnTo>
                  <a:lnTo>
                    <a:pt x="1" y="6"/>
                  </a:lnTo>
                  <a:lnTo>
                    <a:pt x="5" y="8"/>
                  </a:lnTo>
                  <a:lnTo>
                    <a:pt x="8" y="8"/>
                  </a:lnTo>
                  <a:lnTo>
                    <a:pt x="14" y="8"/>
                  </a:lnTo>
                  <a:lnTo>
                    <a:pt x="14" y="8"/>
                  </a:lnTo>
                  <a:lnTo>
                    <a:pt x="22" y="9"/>
                  </a:lnTo>
                  <a:lnTo>
                    <a:pt x="24" y="8"/>
                  </a:lnTo>
                  <a:lnTo>
                    <a:pt x="28" y="6"/>
                  </a:lnTo>
                  <a:lnTo>
                    <a:pt x="28" y="6"/>
                  </a:lnTo>
                  <a:lnTo>
                    <a:pt x="28" y="5"/>
                  </a:lnTo>
                  <a:lnTo>
                    <a:pt x="28" y="4"/>
                  </a:lnTo>
                  <a:lnTo>
                    <a:pt x="28" y="4"/>
                  </a:lnTo>
                  <a:close/>
                </a:path>
              </a:pathLst>
            </a:custGeom>
            <a:solidFill>
              <a:srgbClr val="E6F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79" name="Freeform 79"/>
            <p:cNvSpPr>
              <a:spLocks/>
            </p:cNvSpPr>
            <p:nvPr/>
          </p:nvSpPr>
          <p:spPr bwMode="auto">
            <a:xfrm>
              <a:off x="8213364" y="4472106"/>
              <a:ext cx="254080" cy="344497"/>
            </a:xfrm>
            <a:custGeom>
              <a:avLst/>
              <a:gdLst>
                <a:gd name="T0" fmla="*/ 153 w 160"/>
                <a:gd name="T1" fmla="*/ 18 h 217"/>
                <a:gd name="T2" fmla="*/ 149 w 160"/>
                <a:gd name="T3" fmla="*/ 10 h 217"/>
                <a:gd name="T4" fmla="*/ 120 w 160"/>
                <a:gd name="T5" fmla="*/ 3 h 217"/>
                <a:gd name="T6" fmla="*/ 92 w 160"/>
                <a:gd name="T7" fmla="*/ 0 h 217"/>
                <a:gd name="T8" fmla="*/ 75 w 160"/>
                <a:gd name="T9" fmla="*/ 0 h 217"/>
                <a:gd name="T10" fmla="*/ 59 w 160"/>
                <a:gd name="T11" fmla="*/ 0 h 217"/>
                <a:gd name="T12" fmla="*/ 29 w 160"/>
                <a:gd name="T13" fmla="*/ 3 h 217"/>
                <a:gd name="T14" fmla="*/ 18 w 160"/>
                <a:gd name="T15" fmla="*/ 5 h 217"/>
                <a:gd name="T16" fmla="*/ 17 w 160"/>
                <a:gd name="T17" fmla="*/ 6 h 217"/>
                <a:gd name="T18" fmla="*/ 13 w 160"/>
                <a:gd name="T19" fmla="*/ 7 h 217"/>
                <a:gd name="T20" fmla="*/ 11 w 160"/>
                <a:gd name="T21" fmla="*/ 10 h 217"/>
                <a:gd name="T22" fmla="*/ 2 w 160"/>
                <a:gd name="T23" fmla="*/ 41 h 217"/>
                <a:gd name="T24" fmla="*/ 0 w 160"/>
                <a:gd name="T25" fmla="*/ 71 h 217"/>
                <a:gd name="T26" fmla="*/ 2 w 160"/>
                <a:gd name="T27" fmla="*/ 102 h 217"/>
                <a:gd name="T28" fmla="*/ 9 w 160"/>
                <a:gd name="T29" fmla="*/ 132 h 217"/>
                <a:gd name="T30" fmla="*/ 17 w 160"/>
                <a:gd name="T31" fmla="*/ 162 h 217"/>
                <a:gd name="T32" fmla="*/ 22 w 160"/>
                <a:gd name="T33" fmla="*/ 177 h 217"/>
                <a:gd name="T34" fmla="*/ 28 w 160"/>
                <a:gd name="T35" fmla="*/ 192 h 217"/>
                <a:gd name="T36" fmla="*/ 37 w 160"/>
                <a:gd name="T37" fmla="*/ 204 h 217"/>
                <a:gd name="T38" fmla="*/ 48 w 160"/>
                <a:gd name="T39" fmla="*/ 211 h 217"/>
                <a:gd name="T40" fmla="*/ 61 w 160"/>
                <a:gd name="T41" fmla="*/ 215 h 217"/>
                <a:gd name="T42" fmla="*/ 75 w 160"/>
                <a:gd name="T43" fmla="*/ 217 h 217"/>
                <a:gd name="T44" fmla="*/ 98 w 160"/>
                <a:gd name="T45" fmla="*/ 217 h 217"/>
                <a:gd name="T46" fmla="*/ 111 w 160"/>
                <a:gd name="T47" fmla="*/ 213 h 217"/>
                <a:gd name="T48" fmla="*/ 124 w 160"/>
                <a:gd name="T49" fmla="*/ 205 h 217"/>
                <a:gd name="T50" fmla="*/ 129 w 160"/>
                <a:gd name="T51" fmla="*/ 200 h 217"/>
                <a:gd name="T52" fmla="*/ 136 w 160"/>
                <a:gd name="T53" fmla="*/ 188 h 217"/>
                <a:gd name="T54" fmla="*/ 146 w 160"/>
                <a:gd name="T55" fmla="*/ 161 h 217"/>
                <a:gd name="T56" fmla="*/ 148 w 160"/>
                <a:gd name="T57" fmla="*/ 147 h 217"/>
                <a:gd name="T58" fmla="*/ 157 w 160"/>
                <a:gd name="T59" fmla="*/ 99 h 217"/>
                <a:gd name="T60" fmla="*/ 160 w 160"/>
                <a:gd name="T61" fmla="*/ 66 h 217"/>
                <a:gd name="T62" fmla="*/ 158 w 160"/>
                <a:gd name="T63" fmla="*/ 34 h 217"/>
                <a:gd name="T64" fmla="*/ 153 w 160"/>
                <a:gd name="T65" fmla="*/ 1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217">
                  <a:moveTo>
                    <a:pt x="153" y="18"/>
                  </a:moveTo>
                  <a:lnTo>
                    <a:pt x="153" y="18"/>
                  </a:lnTo>
                  <a:lnTo>
                    <a:pt x="149" y="10"/>
                  </a:lnTo>
                  <a:lnTo>
                    <a:pt x="149" y="10"/>
                  </a:lnTo>
                  <a:lnTo>
                    <a:pt x="135" y="5"/>
                  </a:lnTo>
                  <a:lnTo>
                    <a:pt x="120" y="3"/>
                  </a:lnTo>
                  <a:lnTo>
                    <a:pt x="107" y="1"/>
                  </a:lnTo>
                  <a:lnTo>
                    <a:pt x="92" y="0"/>
                  </a:lnTo>
                  <a:lnTo>
                    <a:pt x="92" y="0"/>
                  </a:lnTo>
                  <a:lnTo>
                    <a:pt x="75" y="0"/>
                  </a:lnTo>
                  <a:lnTo>
                    <a:pt x="59" y="0"/>
                  </a:lnTo>
                  <a:lnTo>
                    <a:pt x="59" y="0"/>
                  </a:lnTo>
                  <a:lnTo>
                    <a:pt x="44" y="1"/>
                  </a:lnTo>
                  <a:lnTo>
                    <a:pt x="29" y="3"/>
                  </a:lnTo>
                  <a:lnTo>
                    <a:pt x="29" y="3"/>
                  </a:lnTo>
                  <a:lnTo>
                    <a:pt x="18" y="5"/>
                  </a:lnTo>
                  <a:lnTo>
                    <a:pt x="18" y="5"/>
                  </a:lnTo>
                  <a:lnTo>
                    <a:pt x="17" y="6"/>
                  </a:lnTo>
                  <a:lnTo>
                    <a:pt x="17" y="6"/>
                  </a:lnTo>
                  <a:lnTo>
                    <a:pt x="13" y="7"/>
                  </a:lnTo>
                  <a:lnTo>
                    <a:pt x="11" y="10"/>
                  </a:lnTo>
                  <a:lnTo>
                    <a:pt x="11" y="10"/>
                  </a:lnTo>
                  <a:lnTo>
                    <a:pt x="6" y="25"/>
                  </a:lnTo>
                  <a:lnTo>
                    <a:pt x="2" y="41"/>
                  </a:lnTo>
                  <a:lnTo>
                    <a:pt x="0" y="55"/>
                  </a:lnTo>
                  <a:lnTo>
                    <a:pt x="0" y="71"/>
                  </a:lnTo>
                  <a:lnTo>
                    <a:pt x="0" y="86"/>
                  </a:lnTo>
                  <a:lnTo>
                    <a:pt x="2" y="102"/>
                  </a:lnTo>
                  <a:lnTo>
                    <a:pt x="5" y="117"/>
                  </a:lnTo>
                  <a:lnTo>
                    <a:pt x="9" y="132"/>
                  </a:lnTo>
                  <a:lnTo>
                    <a:pt x="9" y="132"/>
                  </a:lnTo>
                  <a:lnTo>
                    <a:pt x="17" y="162"/>
                  </a:lnTo>
                  <a:lnTo>
                    <a:pt x="17" y="162"/>
                  </a:lnTo>
                  <a:lnTo>
                    <a:pt x="22" y="177"/>
                  </a:lnTo>
                  <a:lnTo>
                    <a:pt x="28" y="192"/>
                  </a:lnTo>
                  <a:lnTo>
                    <a:pt x="28" y="192"/>
                  </a:lnTo>
                  <a:lnTo>
                    <a:pt x="32" y="199"/>
                  </a:lnTo>
                  <a:lnTo>
                    <a:pt x="37" y="204"/>
                  </a:lnTo>
                  <a:lnTo>
                    <a:pt x="42" y="207"/>
                  </a:lnTo>
                  <a:lnTo>
                    <a:pt x="48" y="211"/>
                  </a:lnTo>
                  <a:lnTo>
                    <a:pt x="54" y="213"/>
                  </a:lnTo>
                  <a:lnTo>
                    <a:pt x="61" y="215"/>
                  </a:lnTo>
                  <a:lnTo>
                    <a:pt x="75" y="217"/>
                  </a:lnTo>
                  <a:lnTo>
                    <a:pt x="75" y="217"/>
                  </a:lnTo>
                  <a:lnTo>
                    <a:pt x="91" y="217"/>
                  </a:lnTo>
                  <a:lnTo>
                    <a:pt x="98" y="217"/>
                  </a:lnTo>
                  <a:lnTo>
                    <a:pt x="104" y="216"/>
                  </a:lnTo>
                  <a:lnTo>
                    <a:pt x="111" y="213"/>
                  </a:lnTo>
                  <a:lnTo>
                    <a:pt x="118" y="210"/>
                  </a:lnTo>
                  <a:lnTo>
                    <a:pt x="124" y="205"/>
                  </a:lnTo>
                  <a:lnTo>
                    <a:pt x="129" y="200"/>
                  </a:lnTo>
                  <a:lnTo>
                    <a:pt x="129" y="200"/>
                  </a:lnTo>
                  <a:lnTo>
                    <a:pt x="134" y="194"/>
                  </a:lnTo>
                  <a:lnTo>
                    <a:pt x="136" y="188"/>
                  </a:lnTo>
                  <a:lnTo>
                    <a:pt x="142" y="174"/>
                  </a:lnTo>
                  <a:lnTo>
                    <a:pt x="146" y="161"/>
                  </a:lnTo>
                  <a:lnTo>
                    <a:pt x="148" y="147"/>
                  </a:lnTo>
                  <a:lnTo>
                    <a:pt x="148" y="147"/>
                  </a:lnTo>
                  <a:lnTo>
                    <a:pt x="154" y="115"/>
                  </a:lnTo>
                  <a:lnTo>
                    <a:pt x="157" y="99"/>
                  </a:lnTo>
                  <a:lnTo>
                    <a:pt x="159" y="83"/>
                  </a:lnTo>
                  <a:lnTo>
                    <a:pt x="160" y="66"/>
                  </a:lnTo>
                  <a:lnTo>
                    <a:pt x="159" y="50"/>
                  </a:lnTo>
                  <a:lnTo>
                    <a:pt x="158" y="34"/>
                  </a:lnTo>
                  <a:lnTo>
                    <a:pt x="153" y="18"/>
                  </a:lnTo>
                  <a:lnTo>
                    <a:pt x="153" y="18"/>
                  </a:lnTo>
                  <a:close/>
                </a:path>
              </a:pathLst>
            </a:custGeom>
            <a:solidFill>
              <a:srgbClr val="FFA9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80" name="Freeform 80"/>
            <p:cNvSpPr>
              <a:spLocks/>
            </p:cNvSpPr>
            <p:nvPr/>
          </p:nvSpPr>
          <p:spPr bwMode="auto">
            <a:xfrm>
              <a:off x="8240360" y="4472106"/>
              <a:ext cx="204852" cy="26988"/>
            </a:xfrm>
            <a:custGeom>
              <a:avLst/>
              <a:gdLst>
                <a:gd name="T0" fmla="*/ 126 w 129"/>
                <a:gd name="T1" fmla="*/ 4 h 17"/>
                <a:gd name="T2" fmla="*/ 126 w 129"/>
                <a:gd name="T3" fmla="*/ 4 h 17"/>
                <a:gd name="T4" fmla="*/ 124 w 129"/>
                <a:gd name="T5" fmla="*/ 5 h 17"/>
                <a:gd name="T6" fmla="*/ 124 w 129"/>
                <a:gd name="T7" fmla="*/ 5 h 17"/>
                <a:gd name="T8" fmla="*/ 101 w 129"/>
                <a:gd name="T9" fmla="*/ 3 h 17"/>
                <a:gd name="T10" fmla="*/ 101 w 129"/>
                <a:gd name="T11" fmla="*/ 3 h 17"/>
                <a:gd name="T12" fmla="*/ 98 w 129"/>
                <a:gd name="T13" fmla="*/ 3 h 17"/>
                <a:gd name="T14" fmla="*/ 98 w 129"/>
                <a:gd name="T15" fmla="*/ 3 h 17"/>
                <a:gd name="T16" fmla="*/ 98 w 129"/>
                <a:gd name="T17" fmla="*/ 3 h 17"/>
                <a:gd name="T18" fmla="*/ 86 w 129"/>
                <a:gd name="T19" fmla="*/ 1 h 17"/>
                <a:gd name="T20" fmla="*/ 75 w 129"/>
                <a:gd name="T21" fmla="*/ 0 h 17"/>
                <a:gd name="T22" fmla="*/ 75 w 129"/>
                <a:gd name="T23" fmla="*/ 0 h 17"/>
                <a:gd name="T24" fmla="*/ 54 w 129"/>
                <a:gd name="T25" fmla="*/ 0 h 17"/>
                <a:gd name="T26" fmla="*/ 33 w 129"/>
                <a:gd name="T27" fmla="*/ 1 h 17"/>
                <a:gd name="T28" fmla="*/ 32 w 129"/>
                <a:gd name="T29" fmla="*/ 3 h 17"/>
                <a:gd name="T30" fmla="*/ 32 w 129"/>
                <a:gd name="T31" fmla="*/ 3 h 17"/>
                <a:gd name="T32" fmla="*/ 25 w 129"/>
                <a:gd name="T33" fmla="*/ 1 h 17"/>
                <a:gd name="T34" fmla="*/ 25 w 129"/>
                <a:gd name="T35" fmla="*/ 1 h 17"/>
                <a:gd name="T36" fmla="*/ 17 w 129"/>
                <a:gd name="T37" fmla="*/ 3 h 17"/>
                <a:gd name="T38" fmla="*/ 12 w 129"/>
                <a:gd name="T39" fmla="*/ 4 h 17"/>
                <a:gd name="T40" fmla="*/ 1 w 129"/>
                <a:gd name="T41" fmla="*/ 9 h 17"/>
                <a:gd name="T42" fmla="*/ 1 w 129"/>
                <a:gd name="T43" fmla="*/ 9 h 17"/>
                <a:gd name="T44" fmla="*/ 0 w 129"/>
                <a:gd name="T45" fmla="*/ 9 h 17"/>
                <a:gd name="T46" fmla="*/ 1 w 129"/>
                <a:gd name="T47" fmla="*/ 9 h 17"/>
                <a:gd name="T48" fmla="*/ 1 w 129"/>
                <a:gd name="T49" fmla="*/ 9 h 17"/>
                <a:gd name="T50" fmla="*/ 12 w 129"/>
                <a:gd name="T51" fmla="*/ 12 h 17"/>
                <a:gd name="T52" fmla="*/ 12 w 129"/>
                <a:gd name="T53" fmla="*/ 12 h 17"/>
                <a:gd name="T54" fmla="*/ 16 w 129"/>
                <a:gd name="T55" fmla="*/ 14 h 17"/>
                <a:gd name="T56" fmla="*/ 16 w 129"/>
                <a:gd name="T57" fmla="*/ 14 h 17"/>
                <a:gd name="T58" fmla="*/ 16 w 129"/>
                <a:gd name="T59" fmla="*/ 14 h 17"/>
                <a:gd name="T60" fmla="*/ 21 w 129"/>
                <a:gd name="T61" fmla="*/ 16 h 17"/>
                <a:gd name="T62" fmla="*/ 25 w 129"/>
                <a:gd name="T63" fmla="*/ 16 h 17"/>
                <a:gd name="T64" fmla="*/ 25 w 129"/>
                <a:gd name="T65" fmla="*/ 16 h 17"/>
                <a:gd name="T66" fmla="*/ 33 w 129"/>
                <a:gd name="T67" fmla="*/ 16 h 17"/>
                <a:gd name="T68" fmla="*/ 33 w 129"/>
                <a:gd name="T69" fmla="*/ 16 h 17"/>
                <a:gd name="T70" fmla="*/ 33 w 129"/>
                <a:gd name="T71" fmla="*/ 16 h 17"/>
                <a:gd name="T72" fmla="*/ 44 w 129"/>
                <a:gd name="T73" fmla="*/ 17 h 17"/>
                <a:gd name="T74" fmla="*/ 54 w 129"/>
                <a:gd name="T75" fmla="*/ 17 h 17"/>
                <a:gd name="T76" fmla="*/ 54 w 129"/>
                <a:gd name="T77" fmla="*/ 17 h 17"/>
                <a:gd name="T78" fmla="*/ 72 w 129"/>
                <a:gd name="T79" fmla="*/ 17 h 17"/>
                <a:gd name="T80" fmla="*/ 72 w 129"/>
                <a:gd name="T81" fmla="*/ 17 h 17"/>
                <a:gd name="T82" fmla="*/ 79 w 129"/>
                <a:gd name="T83" fmla="*/ 17 h 17"/>
                <a:gd name="T84" fmla="*/ 83 w 129"/>
                <a:gd name="T85" fmla="*/ 16 h 17"/>
                <a:gd name="T86" fmla="*/ 83 w 129"/>
                <a:gd name="T87" fmla="*/ 16 h 17"/>
                <a:gd name="T88" fmla="*/ 94 w 129"/>
                <a:gd name="T89" fmla="*/ 17 h 17"/>
                <a:gd name="T90" fmla="*/ 99 w 129"/>
                <a:gd name="T91" fmla="*/ 17 h 17"/>
                <a:gd name="T92" fmla="*/ 104 w 129"/>
                <a:gd name="T93" fmla="*/ 15 h 17"/>
                <a:gd name="T94" fmla="*/ 104 w 129"/>
                <a:gd name="T95" fmla="*/ 15 h 17"/>
                <a:gd name="T96" fmla="*/ 113 w 129"/>
                <a:gd name="T97" fmla="*/ 15 h 17"/>
                <a:gd name="T98" fmla="*/ 113 w 129"/>
                <a:gd name="T99" fmla="*/ 15 h 17"/>
                <a:gd name="T100" fmla="*/ 121 w 129"/>
                <a:gd name="T101" fmla="*/ 15 h 17"/>
                <a:gd name="T102" fmla="*/ 125 w 129"/>
                <a:gd name="T103" fmla="*/ 14 h 17"/>
                <a:gd name="T104" fmla="*/ 128 w 129"/>
                <a:gd name="T105" fmla="*/ 11 h 17"/>
                <a:gd name="T106" fmla="*/ 128 w 129"/>
                <a:gd name="T107" fmla="*/ 11 h 17"/>
                <a:gd name="T108" fmla="*/ 129 w 129"/>
                <a:gd name="T109" fmla="*/ 9 h 17"/>
                <a:gd name="T110" fmla="*/ 128 w 129"/>
                <a:gd name="T111" fmla="*/ 6 h 17"/>
                <a:gd name="T112" fmla="*/ 128 w 129"/>
                <a:gd name="T113" fmla="*/ 6 h 17"/>
                <a:gd name="T114" fmla="*/ 126 w 129"/>
                <a:gd name="T115" fmla="*/ 4 h 17"/>
                <a:gd name="T116" fmla="*/ 126 w 129"/>
                <a:gd name="T11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9" h="17">
                  <a:moveTo>
                    <a:pt x="126" y="4"/>
                  </a:moveTo>
                  <a:lnTo>
                    <a:pt x="126" y="4"/>
                  </a:lnTo>
                  <a:lnTo>
                    <a:pt x="124" y="5"/>
                  </a:lnTo>
                  <a:lnTo>
                    <a:pt x="124" y="5"/>
                  </a:lnTo>
                  <a:lnTo>
                    <a:pt x="101" y="3"/>
                  </a:lnTo>
                  <a:lnTo>
                    <a:pt x="101" y="3"/>
                  </a:lnTo>
                  <a:lnTo>
                    <a:pt x="98" y="3"/>
                  </a:lnTo>
                  <a:lnTo>
                    <a:pt x="98" y="3"/>
                  </a:lnTo>
                  <a:lnTo>
                    <a:pt x="98" y="3"/>
                  </a:lnTo>
                  <a:lnTo>
                    <a:pt x="86" y="1"/>
                  </a:lnTo>
                  <a:lnTo>
                    <a:pt x="75" y="0"/>
                  </a:lnTo>
                  <a:lnTo>
                    <a:pt x="75" y="0"/>
                  </a:lnTo>
                  <a:lnTo>
                    <a:pt x="54" y="0"/>
                  </a:lnTo>
                  <a:lnTo>
                    <a:pt x="33" y="1"/>
                  </a:lnTo>
                  <a:lnTo>
                    <a:pt x="32" y="3"/>
                  </a:lnTo>
                  <a:lnTo>
                    <a:pt x="32" y="3"/>
                  </a:lnTo>
                  <a:lnTo>
                    <a:pt x="25" y="1"/>
                  </a:lnTo>
                  <a:lnTo>
                    <a:pt x="25" y="1"/>
                  </a:lnTo>
                  <a:lnTo>
                    <a:pt x="17" y="3"/>
                  </a:lnTo>
                  <a:lnTo>
                    <a:pt x="12" y="4"/>
                  </a:lnTo>
                  <a:lnTo>
                    <a:pt x="1" y="9"/>
                  </a:lnTo>
                  <a:lnTo>
                    <a:pt x="1" y="9"/>
                  </a:lnTo>
                  <a:lnTo>
                    <a:pt x="0" y="9"/>
                  </a:lnTo>
                  <a:lnTo>
                    <a:pt x="1" y="9"/>
                  </a:lnTo>
                  <a:lnTo>
                    <a:pt x="1" y="9"/>
                  </a:lnTo>
                  <a:lnTo>
                    <a:pt x="12" y="12"/>
                  </a:lnTo>
                  <a:lnTo>
                    <a:pt x="12" y="12"/>
                  </a:lnTo>
                  <a:lnTo>
                    <a:pt x="16" y="14"/>
                  </a:lnTo>
                  <a:lnTo>
                    <a:pt x="16" y="14"/>
                  </a:lnTo>
                  <a:lnTo>
                    <a:pt x="16" y="14"/>
                  </a:lnTo>
                  <a:lnTo>
                    <a:pt x="21" y="16"/>
                  </a:lnTo>
                  <a:lnTo>
                    <a:pt x="25" y="16"/>
                  </a:lnTo>
                  <a:lnTo>
                    <a:pt x="25" y="16"/>
                  </a:lnTo>
                  <a:lnTo>
                    <a:pt x="33" y="16"/>
                  </a:lnTo>
                  <a:lnTo>
                    <a:pt x="33" y="16"/>
                  </a:lnTo>
                  <a:lnTo>
                    <a:pt x="33" y="16"/>
                  </a:lnTo>
                  <a:lnTo>
                    <a:pt x="44" y="17"/>
                  </a:lnTo>
                  <a:lnTo>
                    <a:pt x="54" y="17"/>
                  </a:lnTo>
                  <a:lnTo>
                    <a:pt x="54" y="17"/>
                  </a:lnTo>
                  <a:lnTo>
                    <a:pt x="72" y="17"/>
                  </a:lnTo>
                  <a:lnTo>
                    <a:pt x="72" y="17"/>
                  </a:lnTo>
                  <a:lnTo>
                    <a:pt x="79" y="17"/>
                  </a:lnTo>
                  <a:lnTo>
                    <a:pt x="83" y="16"/>
                  </a:lnTo>
                  <a:lnTo>
                    <a:pt x="83" y="16"/>
                  </a:lnTo>
                  <a:lnTo>
                    <a:pt x="94" y="17"/>
                  </a:lnTo>
                  <a:lnTo>
                    <a:pt x="99" y="17"/>
                  </a:lnTo>
                  <a:lnTo>
                    <a:pt x="104" y="15"/>
                  </a:lnTo>
                  <a:lnTo>
                    <a:pt x="104" y="15"/>
                  </a:lnTo>
                  <a:lnTo>
                    <a:pt x="113" y="15"/>
                  </a:lnTo>
                  <a:lnTo>
                    <a:pt x="113" y="15"/>
                  </a:lnTo>
                  <a:lnTo>
                    <a:pt x="121" y="15"/>
                  </a:lnTo>
                  <a:lnTo>
                    <a:pt x="125" y="14"/>
                  </a:lnTo>
                  <a:lnTo>
                    <a:pt x="128" y="11"/>
                  </a:lnTo>
                  <a:lnTo>
                    <a:pt x="128" y="11"/>
                  </a:lnTo>
                  <a:lnTo>
                    <a:pt x="129" y="9"/>
                  </a:lnTo>
                  <a:lnTo>
                    <a:pt x="128" y="6"/>
                  </a:lnTo>
                  <a:lnTo>
                    <a:pt x="128" y="6"/>
                  </a:lnTo>
                  <a:lnTo>
                    <a:pt x="126" y="4"/>
                  </a:lnTo>
                  <a:lnTo>
                    <a:pt x="126" y="4"/>
                  </a:lnTo>
                  <a:close/>
                </a:path>
              </a:pathLst>
            </a:custGeom>
            <a:solidFill>
              <a:srgbClr val="FFCD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81" name="Freeform 81"/>
            <p:cNvSpPr>
              <a:spLocks/>
            </p:cNvSpPr>
            <p:nvPr/>
          </p:nvSpPr>
          <p:spPr bwMode="auto">
            <a:xfrm>
              <a:off x="8329288" y="4213337"/>
              <a:ext cx="20644" cy="7938"/>
            </a:xfrm>
            <a:custGeom>
              <a:avLst/>
              <a:gdLst>
                <a:gd name="T0" fmla="*/ 10 w 13"/>
                <a:gd name="T1" fmla="*/ 0 h 5"/>
                <a:gd name="T2" fmla="*/ 10 w 13"/>
                <a:gd name="T3" fmla="*/ 0 h 5"/>
                <a:gd name="T4" fmla="*/ 5 w 13"/>
                <a:gd name="T5" fmla="*/ 0 h 5"/>
                <a:gd name="T6" fmla="*/ 5 w 13"/>
                <a:gd name="T7" fmla="*/ 0 h 5"/>
                <a:gd name="T8" fmla="*/ 0 w 13"/>
                <a:gd name="T9" fmla="*/ 3 h 5"/>
                <a:gd name="T10" fmla="*/ 0 w 13"/>
                <a:gd name="T11" fmla="*/ 3 h 5"/>
                <a:gd name="T12" fmla="*/ 0 w 13"/>
                <a:gd name="T13" fmla="*/ 3 h 5"/>
                <a:gd name="T14" fmla="*/ 0 w 13"/>
                <a:gd name="T15" fmla="*/ 4 h 5"/>
                <a:gd name="T16" fmla="*/ 2 w 13"/>
                <a:gd name="T17" fmla="*/ 5 h 5"/>
                <a:gd name="T18" fmla="*/ 2 w 13"/>
                <a:gd name="T19" fmla="*/ 5 h 5"/>
                <a:gd name="T20" fmla="*/ 10 w 13"/>
                <a:gd name="T21" fmla="*/ 5 h 5"/>
                <a:gd name="T22" fmla="*/ 10 w 13"/>
                <a:gd name="T23" fmla="*/ 5 h 5"/>
                <a:gd name="T24" fmla="*/ 12 w 13"/>
                <a:gd name="T25" fmla="*/ 5 h 5"/>
                <a:gd name="T26" fmla="*/ 13 w 13"/>
                <a:gd name="T27" fmla="*/ 3 h 5"/>
                <a:gd name="T28" fmla="*/ 13 w 13"/>
                <a:gd name="T29" fmla="*/ 1 h 5"/>
                <a:gd name="T30" fmla="*/ 10 w 13"/>
                <a:gd name="T31" fmla="*/ 0 h 5"/>
                <a:gd name="T32" fmla="*/ 10 w 13"/>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5">
                  <a:moveTo>
                    <a:pt x="10" y="0"/>
                  </a:moveTo>
                  <a:lnTo>
                    <a:pt x="10" y="0"/>
                  </a:lnTo>
                  <a:lnTo>
                    <a:pt x="5" y="0"/>
                  </a:lnTo>
                  <a:lnTo>
                    <a:pt x="5" y="0"/>
                  </a:lnTo>
                  <a:lnTo>
                    <a:pt x="0" y="3"/>
                  </a:lnTo>
                  <a:lnTo>
                    <a:pt x="0" y="3"/>
                  </a:lnTo>
                  <a:lnTo>
                    <a:pt x="0" y="3"/>
                  </a:lnTo>
                  <a:lnTo>
                    <a:pt x="0" y="4"/>
                  </a:lnTo>
                  <a:lnTo>
                    <a:pt x="2" y="5"/>
                  </a:lnTo>
                  <a:lnTo>
                    <a:pt x="2" y="5"/>
                  </a:lnTo>
                  <a:lnTo>
                    <a:pt x="10" y="5"/>
                  </a:lnTo>
                  <a:lnTo>
                    <a:pt x="10" y="5"/>
                  </a:lnTo>
                  <a:lnTo>
                    <a:pt x="12" y="5"/>
                  </a:lnTo>
                  <a:lnTo>
                    <a:pt x="13" y="3"/>
                  </a:lnTo>
                  <a:lnTo>
                    <a:pt x="13" y="1"/>
                  </a:lnTo>
                  <a:lnTo>
                    <a:pt x="10" y="0"/>
                  </a:lnTo>
                  <a:lnTo>
                    <a:pt x="1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82" name="Freeform 82"/>
            <p:cNvSpPr>
              <a:spLocks/>
            </p:cNvSpPr>
            <p:nvPr/>
          </p:nvSpPr>
          <p:spPr bwMode="auto">
            <a:xfrm>
              <a:off x="8337228" y="4254613"/>
              <a:ext cx="25408" cy="136529"/>
            </a:xfrm>
            <a:custGeom>
              <a:avLst/>
              <a:gdLst>
                <a:gd name="T0" fmla="*/ 16 w 16"/>
                <a:gd name="T1" fmla="*/ 82 h 86"/>
                <a:gd name="T2" fmla="*/ 16 w 16"/>
                <a:gd name="T3" fmla="*/ 82 h 86"/>
                <a:gd name="T4" fmla="*/ 13 w 16"/>
                <a:gd name="T5" fmla="*/ 75 h 86"/>
                <a:gd name="T6" fmla="*/ 10 w 16"/>
                <a:gd name="T7" fmla="*/ 66 h 86"/>
                <a:gd name="T8" fmla="*/ 10 w 16"/>
                <a:gd name="T9" fmla="*/ 66 h 86"/>
                <a:gd name="T10" fmla="*/ 9 w 16"/>
                <a:gd name="T11" fmla="*/ 56 h 86"/>
                <a:gd name="T12" fmla="*/ 8 w 16"/>
                <a:gd name="T13" fmla="*/ 46 h 86"/>
                <a:gd name="T14" fmla="*/ 8 w 16"/>
                <a:gd name="T15" fmla="*/ 46 h 86"/>
                <a:gd name="T16" fmla="*/ 8 w 16"/>
                <a:gd name="T17" fmla="*/ 34 h 86"/>
                <a:gd name="T18" fmla="*/ 8 w 16"/>
                <a:gd name="T19" fmla="*/ 23 h 86"/>
                <a:gd name="T20" fmla="*/ 8 w 16"/>
                <a:gd name="T21" fmla="*/ 0 h 86"/>
                <a:gd name="T22" fmla="*/ 8 w 16"/>
                <a:gd name="T23" fmla="*/ 0 h 86"/>
                <a:gd name="T24" fmla="*/ 8 w 16"/>
                <a:gd name="T25" fmla="*/ 0 h 86"/>
                <a:gd name="T26" fmla="*/ 4 w 16"/>
                <a:gd name="T27" fmla="*/ 12 h 86"/>
                <a:gd name="T28" fmla="*/ 3 w 16"/>
                <a:gd name="T29" fmla="*/ 24 h 86"/>
                <a:gd name="T30" fmla="*/ 0 w 16"/>
                <a:gd name="T31" fmla="*/ 50 h 86"/>
                <a:gd name="T32" fmla="*/ 0 w 16"/>
                <a:gd name="T33" fmla="*/ 50 h 86"/>
                <a:gd name="T34" fmla="*/ 0 w 16"/>
                <a:gd name="T35" fmla="*/ 60 h 86"/>
                <a:gd name="T36" fmla="*/ 3 w 16"/>
                <a:gd name="T37" fmla="*/ 70 h 86"/>
                <a:gd name="T38" fmla="*/ 4 w 16"/>
                <a:gd name="T39" fmla="*/ 75 h 86"/>
                <a:gd name="T40" fmla="*/ 7 w 16"/>
                <a:gd name="T41" fmla="*/ 78 h 86"/>
                <a:gd name="T42" fmla="*/ 9 w 16"/>
                <a:gd name="T43" fmla="*/ 82 h 86"/>
                <a:gd name="T44" fmla="*/ 13 w 16"/>
                <a:gd name="T45" fmla="*/ 84 h 86"/>
                <a:gd name="T46" fmla="*/ 13 w 16"/>
                <a:gd name="T47" fmla="*/ 84 h 86"/>
                <a:gd name="T48" fmla="*/ 14 w 16"/>
                <a:gd name="T49" fmla="*/ 86 h 86"/>
                <a:gd name="T50" fmla="*/ 15 w 16"/>
                <a:gd name="T51" fmla="*/ 84 h 86"/>
                <a:gd name="T52" fmla="*/ 16 w 16"/>
                <a:gd name="T53" fmla="*/ 83 h 86"/>
                <a:gd name="T54" fmla="*/ 16 w 16"/>
                <a:gd name="T55" fmla="*/ 82 h 86"/>
                <a:gd name="T56" fmla="*/ 16 w 16"/>
                <a:gd name="T5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86">
                  <a:moveTo>
                    <a:pt x="16" y="82"/>
                  </a:moveTo>
                  <a:lnTo>
                    <a:pt x="16" y="82"/>
                  </a:lnTo>
                  <a:lnTo>
                    <a:pt x="13" y="75"/>
                  </a:lnTo>
                  <a:lnTo>
                    <a:pt x="10" y="66"/>
                  </a:lnTo>
                  <a:lnTo>
                    <a:pt x="10" y="66"/>
                  </a:lnTo>
                  <a:lnTo>
                    <a:pt x="9" y="56"/>
                  </a:lnTo>
                  <a:lnTo>
                    <a:pt x="8" y="46"/>
                  </a:lnTo>
                  <a:lnTo>
                    <a:pt x="8" y="46"/>
                  </a:lnTo>
                  <a:lnTo>
                    <a:pt x="8" y="34"/>
                  </a:lnTo>
                  <a:lnTo>
                    <a:pt x="8" y="23"/>
                  </a:lnTo>
                  <a:lnTo>
                    <a:pt x="8" y="0"/>
                  </a:lnTo>
                  <a:lnTo>
                    <a:pt x="8" y="0"/>
                  </a:lnTo>
                  <a:lnTo>
                    <a:pt x="8" y="0"/>
                  </a:lnTo>
                  <a:lnTo>
                    <a:pt x="4" y="12"/>
                  </a:lnTo>
                  <a:lnTo>
                    <a:pt x="3" y="24"/>
                  </a:lnTo>
                  <a:lnTo>
                    <a:pt x="0" y="50"/>
                  </a:lnTo>
                  <a:lnTo>
                    <a:pt x="0" y="50"/>
                  </a:lnTo>
                  <a:lnTo>
                    <a:pt x="0" y="60"/>
                  </a:lnTo>
                  <a:lnTo>
                    <a:pt x="3" y="70"/>
                  </a:lnTo>
                  <a:lnTo>
                    <a:pt x="4" y="75"/>
                  </a:lnTo>
                  <a:lnTo>
                    <a:pt x="7" y="78"/>
                  </a:lnTo>
                  <a:lnTo>
                    <a:pt x="9" y="82"/>
                  </a:lnTo>
                  <a:lnTo>
                    <a:pt x="13" y="84"/>
                  </a:lnTo>
                  <a:lnTo>
                    <a:pt x="13" y="84"/>
                  </a:lnTo>
                  <a:lnTo>
                    <a:pt x="14" y="86"/>
                  </a:lnTo>
                  <a:lnTo>
                    <a:pt x="15" y="84"/>
                  </a:lnTo>
                  <a:lnTo>
                    <a:pt x="16" y="83"/>
                  </a:lnTo>
                  <a:lnTo>
                    <a:pt x="16" y="82"/>
                  </a:lnTo>
                  <a:lnTo>
                    <a:pt x="1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83" name="Freeform 83"/>
            <p:cNvSpPr>
              <a:spLocks/>
            </p:cNvSpPr>
            <p:nvPr/>
          </p:nvSpPr>
          <p:spPr bwMode="auto">
            <a:xfrm>
              <a:off x="8405512" y="4454643"/>
              <a:ext cx="26996" cy="257182"/>
            </a:xfrm>
            <a:custGeom>
              <a:avLst/>
              <a:gdLst>
                <a:gd name="T0" fmla="*/ 17 w 17"/>
                <a:gd name="T1" fmla="*/ 81 h 162"/>
                <a:gd name="T2" fmla="*/ 17 w 17"/>
                <a:gd name="T3" fmla="*/ 81 h 162"/>
                <a:gd name="T4" fmla="*/ 16 w 17"/>
                <a:gd name="T5" fmla="*/ 60 h 162"/>
                <a:gd name="T6" fmla="*/ 14 w 17"/>
                <a:gd name="T7" fmla="*/ 40 h 162"/>
                <a:gd name="T8" fmla="*/ 14 w 17"/>
                <a:gd name="T9" fmla="*/ 40 h 162"/>
                <a:gd name="T10" fmla="*/ 10 w 17"/>
                <a:gd name="T11" fmla="*/ 20 h 162"/>
                <a:gd name="T12" fmla="*/ 6 w 17"/>
                <a:gd name="T13" fmla="*/ 10 h 162"/>
                <a:gd name="T14" fmla="*/ 3 w 17"/>
                <a:gd name="T15" fmla="*/ 1 h 162"/>
                <a:gd name="T16" fmla="*/ 3 w 17"/>
                <a:gd name="T17" fmla="*/ 1 h 162"/>
                <a:gd name="T18" fmla="*/ 2 w 17"/>
                <a:gd name="T19" fmla="*/ 0 h 162"/>
                <a:gd name="T20" fmla="*/ 0 w 17"/>
                <a:gd name="T21" fmla="*/ 1 h 162"/>
                <a:gd name="T22" fmla="*/ 0 w 17"/>
                <a:gd name="T23" fmla="*/ 1 h 162"/>
                <a:gd name="T24" fmla="*/ 0 w 17"/>
                <a:gd name="T25" fmla="*/ 11 h 162"/>
                <a:gd name="T26" fmla="*/ 3 w 17"/>
                <a:gd name="T27" fmla="*/ 21 h 162"/>
                <a:gd name="T28" fmla="*/ 5 w 17"/>
                <a:gd name="T29" fmla="*/ 42 h 162"/>
                <a:gd name="T30" fmla="*/ 5 w 17"/>
                <a:gd name="T31" fmla="*/ 42 h 162"/>
                <a:gd name="T32" fmla="*/ 6 w 17"/>
                <a:gd name="T33" fmla="*/ 61 h 162"/>
                <a:gd name="T34" fmla="*/ 8 w 17"/>
                <a:gd name="T35" fmla="*/ 81 h 162"/>
                <a:gd name="T36" fmla="*/ 8 w 17"/>
                <a:gd name="T37" fmla="*/ 81 h 162"/>
                <a:gd name="T38" fmla="*/ 6 w 17"/>
                <a:gd name="T39" fmla="*/ 101 h 162"/>
                <a:gd name="T40" fmla="*/ 5 w 17"/>
                <a:gd name="T41" fmla="*/ 120 h 162"/>
                <a:gd name="T42" fmla="*/ 5 w 17"/>
                <a:gd name="T43" fmla="*/ 120 h 162"/>
                <a:gd name="T44" fmla="*/ 3 w 17"/>
                <a:gd name="T45" fmla="*/ 141 h 162"/>
                <a:gd name="T46" fmla="*/ 3 w 17"/>
                <a:gd name="T47" fmla="*/ 141 h 162"/>
                <a:gd name="T48" fmla="*/ 3 w 17"/>
                <a:gd name="T49" fmla="*/ 151 h 162"/>
                <a:gd name="T50" fmla="*/ 3 w 17"/>
                <a:gd name="T51" fmla="*/ 161 h 162"/>
                <a:gd name="T52" fmla="*/ 3 w 17"/>
                <a:gd name="T53" fmla="*/ 161 h 162"/>
                <a:gd name="T54" fmla="*/ 4 w 17"/>
                <a:gd name="T55" fmla="*/ 162 h 162"/>
                <a:gd name="T56" fmla="*/ 5 w 17"/>
                <a:gd name="T57" fmla="*/ 162 h 162"/>
                <a:gd name="T58" fmla="*/ 5 w 17"/>
                <a:gd name="T59" fmla="*/ 162 h 162"/>
                <a:gd name="T60" fmla="*/ 9 w 17"/>
                <a:gd name="T61" fmla="*/ 153 h 162"/>
                <a:gd name="T62" fmla="*/ 13 w 17"/>
                <a:gd name="T63" fmla="*/ 143 h 162"/>
                <a:gd name="T64" fmla="*/ 15 w 17"/>
                <a:gd name="T65" fmla="*/ 124 h 162"/>
                <a:gd name="T66" fmla="*/ 15 w 17"/>
                <a:gd name="T67" fmla="*/ 124 h 162"/>
                <a:gd name="T68" fmla="*/ 17 w 17"/>
                <a:gd name="T69" fmla="*/ 103 h 162"/>
                <a:gd name="T70" fmla="*/ 17 w 17"/>
                <a:gd name="T71" fmla="*/ 81 h 162"/>
                <a:gd name="T72" fmla="*/ 17 w 17"/>
                <a:gd name="T73" fmla="*/ 8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 h="162">
                  <a:moveTo>
                    <a:pt x="17" y="81"/>
                  </a:moveTo>
                  <a:lnTo>
                    <a:pt x="17" y="81"/>
                  </a:lnTo>
                  <a:lnTo>
                    <a:pt x="16" y="60"/>
                  </a:lnTo>
                  <a:lnTo>
                    <a:pt x="14" y="40"/>
                  </a:lnTo>
                  <a:lnTo>
                    <a:pt x="14" y="40"/>
                  </a:lnTo>
                  <a:lnTo>
                    <a:pt x="10" y="20"/>
                  </a:lnTo>
                  <a:lnTo>
                    <a:pt x="6" y="10"/>
                  </a:lnTo>
                  <a:lnTo>
                    <a:pt x="3" y="1"/>
                  </a:lnTo>
                  <a:lnTo>
                    <a:pt x="3" y="1"/>
                  </a:lnTo>
                  <a:lnTo>
                    <a:pt x="2" y="0"/>
                  </a:lnTo>
                  <a:lnTo>
                    <a:pt x="0" y="1"/>
                  </a:lnTo>
                  <a:lnTo>
                    <a:pt x="0" y="1"/>
                  </a:lnTo>
                  <a:lnTo>
                    <a:pt x="0" y="11"/>
                  </a:lnTo>
                  <a:lnTo>
                    <a:pt x="3" y="21"/>
                  </a:lnTo>
                  <a:lnTo>
                    <a:pt x="5" y="42"/>
                  </a:lnTo>
                  <a:lnTo>
                    <a:pt x="5" y="42"/>
                  </a:lnTo>
                  <a:lnTo>
                    <a:pt x="6" y="61"/>
                  </a:lnTo>
                  <a:lnTo>
                    <a:pt x="8" y="81"/>
                  </a:lnTo>
                  <a:lnTo>
                    <a:pt x="8" y="81"/>
                  </a:lnTo>
                  <a:lnTo>
                    <a:pt x="6" y="101"/>
                  </a:lnTo>
                  <a:lnTo>
                    <a:pt x="5" y="120"/>
                  </a:lnTo>
                  <a:lnTo>
                    <a:pt x="5" y="120"/>
                  </a:lnTo>
                  <a:lnTo>
                    <a:pt x="3" y="141"/>
                  </a:lnTo>
                  <a:lnTo>
                    <a:pt x="3" y="141"/>
                  </a:lnTo>
                  <a:lnTo>
                    <a:pt x="3" y="151"/>
                  </a:lnTo>
                  <a:lnTo>
                    <a:pt x="3" y="161"/>
                  </a:lnTo>
                  <a:lnTo>
                    <a:pt x="3" y="161"/>
                  </a:lnTo>
                  <a:lnTo>
                    <a:pt x="4" y="162"/>
                  </a:lnTo>
                  <a:lnTo>
                    <a:pt x="5" y="162"/>
                  </a:lnTo>
                  <a:lnTo>
                    <a:pt x="5" y="162"/>
                  </a:lnTo>
                  <a:lnTo>
                    <a:pt x="9" y="153"/>
                  </a:lnTo>
                  <a:lnTo>
                    <a:pt x="13" y="143"/>
                  </a:lnTo>
                  <a:lnTo>
                    <a:pt x="15" y="124"/>
                  </a:lnTo>
                  <a:lnTo>
                    <a:pt x="15" y="124"/>
                  </a:lnTo>
                  <a:lnTo>
                    <a:pt x="17" y="103"/>
                  </a:lnTo>
                  <a:lnTo>
                    <a:pt x="17" y="81"/>
                  </a:lnTo>
                  <a:lnTo>
                    <a:pt x="17"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84" name="Freeform 84"/>
            <p:cNvSpPr>
              <a:spLocks/>
            </p:cNvSpPr>
            <p:nvPr/>
          </p:nvSpPr>
          <p:spPr bwMode="auto">
            <a:xfrm>
              <a:off x="8245124" y="4651498"/>
              <a:ext cx="30172" cy="123828"/>
            </a:xfrm>
            <a:custGeom>
              <a:avLst/>
              <a:gdLst>
                <a:gd name="T0" fmla="*/ 15 w 19"/>
                <a:gd name="T1" fmla="*/ 59 h 78"/>
                <a:gd name="T2" fmla="*/ 15 w 19"/>
                <a:gd name="T3" fmla="*/ 59 h 78"/>
                <a:gd name="T4" fmla="*/ 11 w 19"/>
                <a:gd name="T5" fmla="*/ 40 h 78"/>
                <a:gd name="T6" fmla="*/ 11 w 19"/>
                <a:gd name="T7" fmla="*/ 40 h 78"/>
                <a:gd name="T8" fmla="*/ 7 w 19"/>
                <a:gd name="T9" fmla="*/ 21 h 78"/>
                <a:gd name="T10" fmla="*/ 7 w 19"/>
                <a:gd name="T11" fmla="*/ 21 h 78"/>
                <a:gd name="T12" fmla="*/ 2 w 19"/>
                <a:gd name="T13" fmla="*/ 1 h 78"/>
                <a:gd name="T14" fmla="*/ 2 w 19"/>
                <a:gd name="T15" fmla="*/ 1 h 78"/>
                <a:gd name="T16" fmla="*/ 2 w 19"/>
                <a:gd name="T17" fmla="*/ 1 h 78"/>
                <a:gd name="T18" fmla="*/ 1 w 19"/>
                <a:gd name="T19" fmla="*/ 0 h 78"/>
                <a:gd name="T20" fmla="*/ 0 w 19"/>
                <a:gd name="T21" fmla="*/ 1 h 78"/>
                <a:gd name="T22" fmla="*/ 0 w 19"/>
                <a:gd name="T23" fmla="*/ 2 h 78"/>
                <a:gd name="T24" fmla="*/ 0 w 19"/>
                <a:gd name="T25" fmla="*/ 2 h 78"/>
                <a:gd name="T26" fmla="*/ 0 w 19"/>
                <a:gd name="T27" fmla="*/ 12 h 78"/>
                <a:gd name="T28" fmla="*/ 0 w 19"/>
                <a:gd name="T29" fmla="*/ 22 h 78"/>
                <a:gd name="T30" fmla="*/ 0 w 19"/>
                <a:gd name="T31" fmla="*/ 22 h 78"/>
                <a:gd name="T32" fmla="*/ 3 w 19"/>
                <a:gd name="T33" fmla="*/ 43 h 78"/>
                <a:gd name="T34" fmla="*/ 3 w 19"/>
                <a:gd name="T35" fmla="*/ 43 h 78"/>
                <a:gd name="T36" fmla="*/ 7 w 19"/>
                <a:gd name="T37" fmla="*/ 61 h 78"/>
                <a:gd name="T38" fmla="*/ 11 w 19"/>
                <a:gd name="T39" fmla="*/ 71 h 78"/>
                <a:gd name="T40" fmla="*/ 13 w 19"/>
                <a:gd name="T41" fmla="*/ 75 h 78"/>
                <a:gd name="T42" fmla="*/ 17 w 19"/>
                <a:gd name="T43" fmla="*/ 78 h 78"/>
                <a:gd name="T44" fmla="*/ 17 w 19"/>
                <a:gd name="T45" fmla="*/ 78 h 78"/>
                <a:gd name="T46" fmla="*/ 18 w 19"/>
                <a:gd name="T47" fmla="*/ 78 h 78"/>
                <a:gd name="T48" fmla="*/ 19 w 19"/>
                <a:gd name="T49" fmla="*/ 77 h 78"/>
                <a:gd name="T50" fmla="*/ 19 w 19"/>
                <a:gd name="T51" fmla="*/ 77 h 78"/>
                <a:gd name="T52" fmla="*/ 19 w 19"/>
                <a:gd name="T53" fmla="*/ 72 h 78"/>
                <a:gd name="T54" fmla="*/ 19 w 19"/>
                <a:gd name="T55" fmla="*/ 67 h 78"/>
                <a:gd name="T56" fmla="*/ 15 w 19"/>
                <a:gd name="T57" fmla="*/ 59 h 78"/>
                <a:gd name="T58" fmla="*/ 15 w 19"/>
                <a:gd name="T59" fmla="*/ 5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78">
                  <a:moveTo>
                    <a:pt x="15" y="59"/>
                  </a:moveTo>
                  <a:lnTo>
                    <a:pt x="15" y="59"/>
                  </a:lnTo>
                  <a:lnTo>
                    <a:pt x="11" y="40"/>
                  </a:lnTo>
                  <a:lnTo>
                    <a:pt x="11" y="40"/>
                  </a:lnTo>
                  <a:lnTo>
                    <a:pt x="7" y="21"/>
                  </a:lnTo>
                  <a:lnTo>
                    <a:pt x="7" y="21"/>
                  </a:lnTo>
                  <a:lnTo>
                    <a:pt x="2" y="1"/>
                  </a:lnTo>
                  <a:lnTo>
                    <a:pt x="2" y="1"/>
                  </a:lnTo>
                  <a:lnTo>
                    <a:pt x="2" y="1"/>
                  </a:lnTo>
                  <a:lnTo>
                    <a:pt x="1" y="0"/>
                  </a:lnTo>
                  <a:lnTo>
                    <a:pt x="0" y="1"/>
                  </a:lnTo>
                  <a:lnTo>
                    <a:pt x="0" y="2"/>
                  </a:lnTo>
                  <a:lnTo>
                    <a:pt x="0" y="2"/>
                  </a:lnTo>
                  <a:lnTo>
                    <a:pt x="0" y="12"/>
                  </a:lnTo>
                  <a:lnTo>
                    <a:pt x="0" y="22"/>
                  </a:lnTo>
                  <a:lnTo>
                    <a:pt x="0" y="22"/>
                  </a:lnTo>
                  <a:lnTo>
                    <a:pt x="3" y="43"/>
                  </a:lnTo>
                  <a:lnTo>
                    <a:pt x="3" y="43"/>
                  </a:lnTo>
                  <a:lnTo>
                    <a:pt x="7" y="61"/>
                  </a:lnTo>
                  <a:lnTo>
                    <a:pt x="11" y="71"/>
                  </a:lnTo>
                  <a:lnTo>
                    <a:pt x="13" y="75"/>
                  </a:lnTo>
                  <a:lnTo>
                    <a:pt x="17" y="78"/>
                  </a:lnTo>
                  <a:lnTo>
                    <a:pt x="17" y="78"/>
                  </a:lnTo>
                  <a:lnTo>
                    <a:pt x="18" y="78"/>
                  </a:lnTo>
                  <a:lnTo>
                    <a:pt x="19" y="77"/>
                  </a:lnTo>
                  <a:lnTo>
                    <a:pt x="19" y="77"/>
                  </a:lnTo>
                  <a:lnTo>
                    <a:pt x="19" y="72"/>
                  </a:lnTo>
                  <a:lnTo>
                    <a:pt x="19" y="67"/>
                  </a:lnTo>
                  <a:lnTo>
                    <a:pt x="15" y="59"/>
                  </a:lnTo>
                  <a:lnTo>
                    <a:pt x="15"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85" name="Freeform 85"/>
            <p:cNvSpPr>
              <a:spLocks/>
            </p:cNvSpPr>
            <p:nvPr/>
          </p:nvSpPr>
          <p:spPr bwMode="auto">
            <a:xfrm>
              <a:off x="8283236" y="4753101"/>
              <a:ext cx="14292" cy="28576"/>
            </a:xfrm>
            <a:custGeom>
              <a:avLst/>
              <a:gdLst>
                <a:gd name="T0" fmla="*/ 4 w 9"/>
                <a:gd name="T1" fmla="*/ 1 h 18"/>
                <a:gd name="T2" fmla="*/ 4 w 9"/>
                <a:gd name="T3" fmla="*/ 1 h 18"/>
                <a:gd name="T4" fmla="*/ 3 w 9"/>
                <a:gd name="T5" fmla="*/ 0 h 18"/>
                <a:gd name="T6" fmla="*/ 0 w 9"/>
                <a:gd name="T7" fmla="*/ 1 h 18"/>
                <a:gd name="T8" fmla="*/ 0 w 9"/>
                <a:gd name="T9" fmla="*/ 1 h 18"/>
                <a:gd name="T10" fmla="*/ 0 w 9"/>
                <a:gd name="T11" fmla="*/ 6 h 18"/>
                <a:gd name="T12" fmla="*/ 1 w 9"/>
                <a:gd name="T13" fmla="*/ 11 h 18"/>
                <a:gd name="T14" fmla="*/ 1 w 9"/>
                <a:gd name="T15" fmla="*/ 11 h 18"/>
                <a:gd name="T16" fmla="*/ 3 w 9"/>
                <a:gd name="T17" fmla="*/ 15 h 18"/>
                <a:gd name="T18" fmla="*/ 5 w 9"/>
                <a:gd name="T19" fmla="*/ 17 h 18"/>
                <a:gd name="T20" fmla="*/ 6 w 9"/>
                <a:gd name="T21" fmla="*/ 18 h 18"/>
                <a:gd name="T22" fmla="*/ 6 w 9"/>
                <a:gd name="T23" fmla="*/ 18 h 18"/>
                <a:gd name="T24" fmla="*/ 9 w 9"/>
                <a:gd name="T25" fmla="*/ 17 h 18"/>
                <a:gd name="T26" fmla="*/ 9 w 9"/>
                <a:gd name="T27" fmla="*/ 14 h 18"/>
                <a:gd name="T28" fmla="*/ 7 w 9"/>
                <a:gd name="T29" fmla="*/ 9 h 18"/>
                <a:gd name="T30" fmla="*/ 4 w 9"/>
                <a:gd name="T31" fmla="*/ 1 h 18"/>
                <a:gd name="T32" fmla="*/ 4 w 9"/>
                <a:gd name="T33"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8">
                  <a:moveTo>
                    <a:pt x="4" y="1"/>
                  </a:moveTo>
                  <a:lnTo>
                    <a:pt x="4" y="1"/>
                  </a:lnTo>
                  <a:lnTo>
                    <a:pt x="3" y="0"/>
                  </a:lnTo>
                  <a:lnTo>
                    <a:pt x="0" y="1"/>
                  </a:lnTo>
                  <a:lnTo>
                    <a:pt x="0" y="1"/>
                  </a:lnTo>
                  <a:lnTo>
                    <a:pt x="0" y="6"/>
                  </a:lnTo>
                  <a:lnTo>
                    <a:pt x="1" y="11"/>
                  </a:lnTo>
                  <a:lnTo>
                    <a:pt x="1" y="11"/>
                  </a:lnTo>
                  <a:lnTo>
                    <a:pt x="3" y="15"/>
                  </a:lnTo>
                  <a:lnTo>
                    <a:pt x="5" y="17"/>
                  </a:lnTo>
                  <a:lnTo>
                    <a:pt x="6" y="18"/>
                  </a:lnTo>
                  <a:lnTo>
                    <a:pt x="6" y="18"/>
                  </a:lnTo>
                  <a:lnTo>
                    <a:pt x="9" y="17"/>
                  </a:lnTo>
                  <a:lnTo>
                    <a:pt x="9" y="14"/>
                  </a:lnTo>
                  <a:lnTo>
                    <a:pt x="7" y="9"/>
                  </a:lnTo>
                  <a:lnTo>
                    <a:pt x="4" y="1"/>
                  </a:lnTo>
                  <a:lnTo>
                    <a:pt x="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86" name="Freeform 86"/>
            <p:cNvSpPr>
              <a:spLocks/>
            </p:cNvSpPr>
            <p:nvPr/>
          </p:nvSpPr>
          <p:spPr bwMode="auto">
            <a:xfrm>
              <a:off x="8276884" y="4405429"/>
              <a:ext cx="95280" cy="49214"/>
            </a:xfrm>
            <a:custGeom>
              <a:avLst/>
              <a:gdLst>
                <a:gd name="T0" fmla="*/ 58 w 60"/>
                <a:gd name="T1" fmla="*/ 14 h 31"/>
                <a:gd name="T2" fmla="*/ 58 w 60"/>
                <a:gd name="T3" fmla="*/ 14 h 31"/>
                <a:gd name="T4" fmla="*/ 52 w 60"/>
                <a:gd name="T5" fmla="*/ 8 h 31"/>
                <a:gd name="T6" fmla="*/ 45 w 60"/>
                <a:gd name="T7" fmla="*/ 3 h 31"/>
                <a:gd name="T8" fmla="*/ 37 w 60"/>
                <a:gd name="T9" fmla="*/ 0 h 31"/>
                <a:gd name="T10" fmla="*/ 29 w 60"/>
                <a:gd name="T11" fmla="*/ 2 h 31"/>
                <a:gd name="T12" fmla="*/ 29 w 60"/>
                <a:gd name="T13" fmla="*/ 2 h 31"/>
                <a:gd name="T14" fmla="*/ 20 w 60"/>
                <a:gd name="T15" fmla="*/ 4 h 31"/>
                <a:gd name="T16" fmla="*/ 13 w 60"/>
                <a:gd name="T17" fmla="*/ 9 h 31"/>
                <a:gd name="T18" fmla="*/ 7 w 60"/>
                <a:gd name="T19" fmla="*/ 15 h 31"/>
                <a:gd name="T20" fmla="*/ 2 w 60"/>
                <a:gd name="T21" fmla="*/ 24 h 31"/>
                <a:gd name="T22" fmla="*/ 2 w 60"/>
                <a:gd name="T23" fmla="*/ 24 h 31"/>
                <a:gd name="T24" fmla="*/ 0 w 60"/>
                <a:gd name="T25" fmla="*/ 26 h 31"/>
                <a:gd name="T26" fmla="*/ 2 w 60"/>
                <a:gd name="T27" fmla="*/ 27 h 31"/>
                <a:gd name="T28" fmla="*/ 3 w 60"/>
                <a:gd name="T29" fmla="*/ 30 h 31"/>
                <a:gd name="T30" fmla="*/ 4 w 60"/>
                <a:gd name="T31" fmla="*/ 30 h 31"/>
                <a:gd name="T32" fmla="*/ 4 w 60"/>
                <a:gd name="T33" fmla="*/ 30 h 31"/>
                <a:gd name="T34" fmla="*/ 5 w 60"/>
                <a:gd name="T35" fmla="*/ 31 h 31"/>
                <a:gd name="T36" fmla="*/ 5 w 60"/>
                <a:gd name="T37" fmla="*/ 31 h 31"/>
                <a:gd name="T38" fmla="*/ 16 w 60"/>
                <a:gd name="T39" fmla="*/ 30 h 31"/>
                <a:gd name="T40" fmla="*/ 27 w 60"/>
                <a:gd name="T41" fmla="*/ 30 h 31"/>
                <a:gd name="T42" fmla="*/ 27 w 60"/>
                <a:gd name="T43" fmla="*/ 30 h 31"/>
                <a:gd name="T44" fmla="*/ 37 w 60"/>
                <a:gd name="T45" fmla="*/ 31 h 31"/>
                <a:gd name="T46" fmla="*/ 48 w 60"/>
                <a:gd name="T47" fmla="*/ 31 h 31"/>
                <a:gd name="T48" fmla="*/ 48 w 60"/>
                <a:gd name="T49" fmla="*/ 31 h 31"/>
                <a:gd name="T50" fmla="*/ 54 w 60"/>
                <a:gd name="T51" fmla="*/ 31 h 31"/>
                <a:gd name="T52" fmla="*/ 58 w 60"/>
                <a:gd name="T53" fmla="*/ 30 h 31"/>
                <a:gd name="T54" fmla="*/ 60 w 60"/>
                <a:gd name="T55" fmla="*/ 27 h 31"/>
                <a:gd name="T56" fmla="*/ 60 w 60"/>
                <a:gd name="T57" fmla="*/ 27 h 31"/>
                <a:gd name="T58" fmla="*/ 60 w 60"/>
                <a:gd name="T59" fmla="*/ 24 h 31"/>
                <a:gd name="T60" fmla="*/ 60 w 60"/>
                <a:gd name="T61" fmla="*/ 20 h 31"/>
                <a:gd name="T62" fmla="*/ 58 w 60"/>
                <a:gd name="T63" fmla="*/ 14 h 31"/>
                <a:gd name="T64" fmla="*/ 58 w 60"/>
                <a:gd name="T65"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31">
                  <a:moveTo>
                    <a:pt x="58" y="14"/>
                  </a:moveTo>
                  <a:lnTo>
                    <a:pt x="58" y="14"/>
                  </a:lnTo>
                  <a:lnTo>
                    <a:pt x="52" y="8"/>
                  </a:lnTo>
                  <a:lnTo>
                    <a:pt x="45" y="3"/>
                  </a:lnTo>
                  <a:lnTo>
                    <a:pt x="37" y="0"/>
                  </a:lnTo>
                  <a:lnTo>
                    <a:pt x="29" y="2"/>
                  </a:lnTo>
                  <a:lnTo>
                    <a:pt x="29" y="2"/>
                  </a:lnTo>
                  <a:lnTo>
                    <a:pt x="20" y="4"/>
                  </a:lnTo>
                  <a:lnTo>
                    <a:pt x="13" y="9"/>
                  </a:lnTo>
                  <a:lnTo>
                    <a:pt x="7" y="15"/>
                  </a:lnTo>
                  <a:lnTo>
                    <a:pt x="2" y="24"/>
                  </a:lnTo>
                  <a:lnTo>
                    <a:pt x="2" y="24"/>
                  </a:lnTo>
                  <a:lnTo>
                    <a:pt x="0" y="26"/>
                  </a:lnTo>
                  <a:lnTo>
                    <a:pt x="2" y="27"/>
                  </a:lnTo>
                  <a:lnTo>
                    <a:pt x="3" y="30"/>
                  </a:lnTo>
                  <a:lnTo>
                    <a:pt x="4" y="30"/>
                  </a:lnTo>
                  <a:lnTo>
                    <a:pt x="4" y="30"/>
                  </a:lnTo>
                  <a:lnTo>
                    <a:pt x="5" y="31"/>
                  </a:lnTo>
                  <a:lnTo>
                    <a:pt x="5" y="31"/>
                  </a:lnTo>
                  <a:lnTo>
                    <a:pt x="16" y="30"/>
                  </a:lnTo>
                  <a:lnTo>
                    <a:pt x="27" y="30"/>
                  </a:lnTo>
                  <a:lnTo>
                    <a:pt x="27" y="30"/>
                  </a:lnTo>
                  <a:lnTo>
                    <a:pt x="37" y="31"/>
                  </a:lnTo>
                  <a:lnTo>
                    <a:pt x="48" y="31"/>
                  </a:lnTo>
                  <a:lnTo>
                    <a:pt x="48" y="31"/>
                  </a:lnTo>
                  <a:lnTo>
                    <a:pt x="54" y="31"/>
                  </a:lnTo>
                  <a:lnTo>
                    <a:pt x="58" y="30"/>
                  </a:lnTo>
                  <a:lnTo>
                    <a:pt x="60" y="27"/>
                  </a:lnTo>
                  <a:lnTo>
                    <a:pt x="60" y="27"/>
                  </a:lnTo>
                  <a:lnTo>
                    <a:pt x="60" y="24"/>
                  </a:lnTo>
                  <a:lnTo>
                    <a:pt x="60" y="20"/>
                  </a:lnTo>
                  <a:lnTo>
                    <a:pt x="58" y="14"/>
                  </a:lnTo>
                  <a:lnTo>
                    <a:pt x="58"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87" name="Freeform 87"/>
            <p:cNvSpPr>
              <a:spLocks noEditPoints="1"/>
            </p:cNvSpPr>
            <p:nvPr/>
          </p:nvSpPr>
          <p:spPr bwMode="auto">
            <a:xfrm>
              <a:off x="8189544" y="4205399"/>
              <a:ext cx="298544" cy="654067"/>
            </a:xfrm>
            <a:custGeom>
              <a:avLst/>
              <a:gdLst>
                <a:gd name="T0" fmla="*/ 64 w 188"/>
                <a:gd name="T1" fmla="*/ 408 h 412"/>
                <a:gd name="T2" fmla="*/ 37 w 188"/>
                <a:gd name="T3" fmla="*/ 390 h 412"/>
                <a:gd name="T4" fmla="*/ 15 w 188"/>
                <a:gd name="T5" fmla="*/ 329 h 412"/>
                <a:gd name="T6" fmla="*/ 3 w 188"/>
                <a:gd name="T7" fmla="*/ 276 h 412"/>
                <a:gd name="T8" fmla="*/ 6 w 188"/>
                <a:gd name="T9" fmla="*/ 193 h 412"/>
                <a:gd name="T10" fmla="*/ 38 w 188"/>
                <a:gd name="T11" fmla="*/ 134 h 412"/>
                <a:gd name="T12" fmla="*/ 64 w 188"/>
                <a:gd name="T13" fmla="*/ 97 h 412"/>
                <a:gd name="T14" fmla="*/ 71 w 188"/>
                <a:gd name="T15" fmla="*/ 27 h 412"/>
                <a:gd name="T16" fmla="*/ 69 w 188"/>
                <a:gd name="T17" fmla="*/ 20 h 412"/>
                <a:gd name="T18" fmla="*/ 68 w 188"/>
                <a:gd name="T19" fmla="*/ 8 h 412"/>
                <a:gd name="T20" fmla="*/ 101 w 188"/>
                <a:gd name="T21" fmla="*/ 0 h 412"/>
                <a:gd name="T22" fmla="*/ 122 w 188"/>
                <a:gd name="T23" fmla="*/ 9 h 412"/>
                <a:gd name="T24" fmla="*/ 119 w 188"/>
                <a:gd name="T25" fmla="*/ 20 h 412"/>
                <a:gd name="T26" fmla="*/ 115 w 188"/>
                <a:gd name="T27" fmla="*/ 50 h 412"/>
                <a:gd name="T28" fmla="*/ 126 w 188"/>
                <a:gd name="T29" fmla="*/ 107 h 412"/>
                <a:gd name="T30" fmla="*/ 167 w 188"/>
                <a:gd name="T31" fmla="*/ 158 h 412"/>
                <a:gd name="T32" fmla="*/ 187 w 188"/>
                <a:gd name="T33" fmla="*/ 223 h 412"/>
                <a:gd name="T34" fmla="*/ 185 w 188"/>
                <a:gd name="T35" fmla="*/ 273 h 412"/>
                <a:gd name="T36" fmla="*/ 173 w 188"/>
                <a:gd name="T37" fmla="*/ 327 h 412"/>
                <a:gd name="T38" fmla="*/ 152 w 188"/>
                <a:gd name="T39" fmla="*/ 386 h 412"/>
                <a:gd name="T40" fmla="*/ 124 w 188"/>
                <a:gd name="T41" fmla="*/ 408 h 412"/>
                <a:gd name="T42" fmla="*/ 113 w 188"/>
                <a:gd name="T43" fmla="*/ 21 h 412"/>
                <a:gd name="T44" fmla="*/ 118 w 188"/>
                <a:gd name="T45" fmla="*/ 14 h 412"/>
                <a:gd name="T46" fmla="*/ 98 w 188"/>
                <a:gd name="T47" fmla="*/ 4 h 412"/>
                <a:gd name="T48" fmla="*/ 71 w 188"/>
                <a:gd name="T49" fmla="*/ 9 h 412"/>
                <a:gd name="T50" fmla="*/ 70 w 188"/>
                <a:gd name="T51" fmla="*/ 17 h 412"/>
                <a:gd name="T52" fmla="*/ 93 w 188"/>
                <a:gd name="T53" fmla="*/ 15 h 412"/>
                <a:gd name="T54" fmla="*/ 109 w 188"/>
                <a:gd name="T55" fmla="*/ 23 h 412"/>
                <a:gd name="T56" fmla="*/ 109 w 188"/>
                <a:gd name="T57" fmla="*/ 77 h 412"/>
                <a:gd name="T58" fmla="*/ 115 w 188"/>
                <a:gd name="T59" fmla="*/ 108 h 412"/>
                <a:gd name="T60" fmla="*/ 109 w 188"/>
                <a:gd name="T61" fmla="*/ 102 h 412"/>
                <a:gd name="T62" fmla="*/ 107 w 188"/>
                <a:gd name="T63" fmla="*/ 26 h 412"/>
                <a:gd name="T64" fmla="*/ 85 w 188"/>
                <a:gd name="T65" fmla="*/ 21 h 412"/>
                <a:gd name="T66" fmla="*/ 80 w 188"/>
                <a:gd name="T67" fmla="*/ 82 h 412"/>
                <a:gd name="T68" fmla="*/ 73 w 188"/>
                <a:gd name="T69" fmla="*/ 108 h 412"/>
                <a:gd name="T70" fmla="*/ 75 w 188"/>
                <a:gd name="T71" fmla="*/ 96 h 412"/>
                <a:gd name="T72" fmla="*/ 77 w 188"/>
                <a:gd name="T73" fmla="*/ 54 h 412"/>
                <a:gd name="T74" fmla="*/ 76 w 188"/>
                <a:gd name="T75" fmla="*/ 22 h 412"/>
                <a:gd name="T76" fmla="*/ 74 w 188"/>
                <a:gd name="T77" fmla="*/ 26 h 412"/>
                <a:gd name="T78" fmla="*/ 65 w 188"/>
                <a:gd name="T79" fmla="*/ 107 h 412"/>
                <a:gd name="T80" fmla="*/ 37 w 188"/>
                <a:gd name="T81" fmla="*/ 144 h 412"/>
                <a:gd name="T82" fmla="*/ 8 w 188"/>
                <a:gd name="T83" fmla="*/ 212 h 412"/>
                <a:gd name="T84" fmla="*/ 6 w 188"/>
                <a:gd name="T85" fmla="*/ 262 h 412"/>
                <a:gd name="T86" fmla="*/ 32 w 188"/>
                <a:gd name="T87" fmla="*/ 363 h 412"/>
                <a:gd name="T88" fmla="*/ 42 w 188"/>
                <a:gd name="T89" fmla="*/ 394 h 412"/>
                <a:gd name="T90" fmla="*/ 88 w 188"/>
                <a:gd name="T91" fmla="*/ 406 h 412"/>
                <a:gd name="T92" fmla="*/ 133 w 188"/>
                <a:gd name="T93" fmla="*/ 400 h 412"/>
                <a:gd name="T94" fmla="*/ 145 w 188"/>
                <a:gd name="T95" fmla="*/ 392 h 412"/>
                <a:gd name="T96" fmla="*/ 158 w 188"/>
                <a:gd name="T97" fmla="*/ 354 h 412"/>
                <a:gd name="T98" fmla="*/ 174 w 188"/>
                <a:gd name="T99" fmla="*/ 297 h 412"/>
                <a:gd name="T100" fmla="*/ 182 w 188"/>
                <a:gd name="T101" fmla="*/ 242 h 412"/>
                <a:gd name="T102" fmla="*/ 172 w 188"/>
                <a:gd name="T103" fmla="*/ 180 h 412"/>
                <a:gd name="T104" fmla="*/ 138 w 188"/>
                <a:gd name="T105" fmla="*/ 129 h 412"/>
                <a:gd name="T106" fmla="*/ 114 w 188"/>
                <a:gd name="T107" fmla="*/ 8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8" h="412">
                  <a:moveTo>
                    <a:pt x="97" y="412"/>
                  </a:moveTo>
                  <a:lnTo>
                    <a:pt x="97" y="412"/>
                  </a:lnTo>
                  <a:lnTo>
                    <a:pt x="88" y="412"/>
                  </a:lnTo>
                  <a:lnTo>
                    <a:pt x="80" y="412"/>
                  </a:lnTo>
                  <a:lnTo>
                    <a:pt x="64" y="408"/>
                  </a:lnTo>
                  <a:lnTo>
                    <a:pt x="64" y="408"/>
                  </a:lnTo>
                  <a:lnTo>
                    <a:pt x="55" y="405"/>
                  </a:lnTo>
                  <a:lnTo>
                    <a:pt x="48" y="401"/>
                  </a:lnTo>
                  <a:lnTo>
                    <a:pt x="48" y="401"/>
                  </a:lnTo>
                  <a:lnTo>
                    <a:pt x="44" y="398"/>
                  </a:lnTo>
                  <a:lnTo>
                    <a:pt x="41" y="395"/>
                  </a:lnTo>
                  <a:lnTo>
                    <a:pt x="37" y="390"/>
                  </a:lnTo>
                  <a:lnTo>
                    <a:pt x="35" y="385"/>
                  </a:lnTo>
                  <a:lnTo>
                    <a:pt x="35" y="385"/>
                  </a:lnTo>
                  <a:lnTo>
                    <a:pt x="25" y="359"/>
                  </a:lnTo>
                  <a:lnTo>
                    <a:pt x="16" y="332"/>
                  </a:lnTo>
                  <a:lnTo>
                    <a:pt x="16" y="332"/>
                  </a:lnTo>
                  <a:lnTo>
                    <a:pt x="15" y="329"/>
                  </a:lnTo>
                  <a:lnTo>
                    <a:pt x="15" y="329"/>
                  </a:lnTo>
                  <a:lnTo>
                    <a:pt x="11" y="320"/>
                  </a:lnTo>
                  <a:lnTo>
                    <a:pt x="9" y="311"/>
                  </a:lnTo>
                  <a:lnTo>
                    <a:pt x="5" y="294"/>
                  </a:lnTo>
                  <a:lnTo>
                    <a:pt x="5" y="294"/>
                  </a:lnTo>
                  <a:lnTo>
                    <a:pt x="3" y="276"/>
                  </a:lnTo>
                  <a:lnTo>
                    <a:pt x="0" y="259"/>
                  </a:lnTo>
                  <a:lnTo>
                    <a:pt x="0" y="240"/>
                  </a:lnTo>
                  <a:lnTo>
                    <a:pt x="1" y="223"/>
                  </a:lnTo>
                  <a:lnTo>
                    <a:pt x="1" y="223"/>
                  </a:lnTo>
                  <a:lnTo>
                    <a:pt x="3" y="207"/>
                  </a:lnTo>
                  <a:lnTo>
                    <a:pt x="6" y="193"/>
                  </a:lnTo>
                  <a:lnTo>
                    <a:pt x="11" y="179"/>
                  </a:lnTo>
                  <a:lnTo>
                    <a:pt x="17" y="164"/>
                  </a:lnTo>
                  <a:lnTo>
                    <a:pt x="17" y="164"/>
                  </a:lnTo>
                  <a:lnTo>
                    <a:pt x="24" y="153"/>
                  </a:lnTo>
                  <a:lnTo>
                    <a:pt x="31" y="144"/>
                  </a:lnTo>
                  <a:lnTo>
                    <a:pt x="38" y="134"/>
                  </a:lnTo>
                  <a:lnTo>
                    <a:pt x="47" y="124"/>
                  </a:lnTo>
                  <a:lnTo>
                    <a:pt x="47" y="124"/>
                  </a:lnTo>
                  <a:lnTo>
                    <a:pt x="52" y="118"/>
                  </a:lnTo>
                  <a:lnTo>
                    <a:pt x="57" y="112"/>
                  </a:lnTo>
                  <a:lnTo>
                    <a:pt x="62" y="104"/>
                  </a:lnTo>
                  <a:lnTo>
                    <a:pt x="64" y="97"/>
                  </a:lnTo>
                  <a:lnTo>
                    <a:pt x="64" y="97"/>
                  </a:lnTo>
                  <a:lnTo>
                    <a:pt x="69" y="81"/>
                  </a:lnTo>
                  <a:lnTo>
                    <a:pt x="70" y="72"/>
                  </a:lnTo>
                  <a:lnTo>
                    <a:pt x="71" y="65"/>
                  </a:lnTo>
                  <a:lnTo>
                    <a:pt x="71" y="65"/>
                  </a:lnTo>
                  <a:lnTo>
                    <a:pt x="71" y="27"/>
                  </a:lnTo>
                  <a:lnTo>
                    <a:pt x="71" y="27"/>
                  </a:lnTo>
                  <a:lnTo>
                    <a:pt x="70" y="23"/>
                  </a:lnTo>
                  <a:lnTo>
                    <a:pt x="70" y="23"/>
                  </a:lnTo>
                  <a:lnTo>
                    <a:pt x="70" y="21"/>
                  </a:lnTo>
                  <a:lnTo>
                    <a:pt x="69" y="20"/>
                  </a:lnTo>
                  <a:lnTo>
                    <a:pt x="69" y="20"/>
                  </a:lnTo>
                  <a:lnTo>
                    <a:pt x="66" y="19"/>
                  </a:lnTo>
                  <a:lnTo>
                    <a:pt x="66" y="19"/>
                  </a:lnTo>
                  <a:lnTo>
                    <a:pt x="65" y="15"/>
                  </a:lnTo>
                  <a:lnTo>
                    <a:pt x="64" y="12"/>
                  </a:lnTo>
                  <a:lnTo>
                    <a:pt x="65" y="10"/>
                  </a:lnTo>
                  <a:lnTo>
                    <a:pt x="68" y="8"/>
                  </a:lnTo>
                  <a:lnTo>
                    <a:pt x="68" y="8"/>
                  </a:lnTo>
                  <a:lnTo>
                    <a:pt x="71" y="4"/>
                  </a:lnTo>
                  <a:lnTo>
                    <a:pt x="76" y="3"/>
                  </a:lnTo>
                  <a:lnTo>
                    <a:pt x="76" y="3"/>
                  </a:lnTo>
                  <a:lnTo>
                    <a:pt x="92" y="0"/>
                  </a:lnTo>
                  <a:lnTo>
                    <a:pt x="101" y="0"/>
                  </a:lnTo>
                  <a:lnTo>
                    <a:pt x="109" y="1"/>
                  </a:lnTo>
                  <a:lnTo>
                    <a:pt x="109" y="1"/>
                  </a:lnTo>
                  <a:lnTo>
                    <a:pt x="114" y="3"/>
                  </a:lnTo>
                  <a:lnTo>
                    <a:pt x="119" y="6"/>
                  </a:lnTo>
                  <a:lnTo>
                    <a:pt x="119" y="6"/>
                  </a:lnTo>
                  <a:lnTo>
                    <a:pt x="122" y="9"/>
                  </a:lnTo>
                  <a:lnTo>
                    <a:pt x="123" y="11"/>
                  </a:lnTo>
                  <a:lnTo>
                    <a:pt x="123" y="15"/>
                  </a:lnTo>
                  <a:lnTo>
                    <a:pt x="120" y="17"/>
                  </a:lnTo>
                  <a:lnTo>
                    <a:pt x="120" y="17"/>
                  </a:lnTo>
                  <a:lnTo>
                    <a:pt x="119" y="20"/>
                  </a:lnTo>
                  <a:lnTo>
                    <a:pt x="119" y="20"/>
                  </a:lnTo>
                  <a:lnTo>
                    <a:pt x="118" y="21"/>
                  </a:lnTo>
                  <a:lnTo>
                    <a:pt x="117" y="23"/>
                  </a:lnTo>
                  <a:lnTo>
                    <a:pt x="115" y="27"/>
                  </a:lnTo>
                  <a:lnTo>
                    <a:pt x="115" y="27"/>
                  </a:lnTo>
                  <a:lnTo>
                    <a:pt x="115" y="50"/>
                  </a:lnTo>
                  <a:lnTo>
                    <a:pt x="115" y="50"/>
                  </a:lnTo>
                  <a:lnTo>
                    <a:pt x="117" y="70"/>
                  </a:lnTo>
                  <a:lnTo>
                    <a:pt x="119" y="88"/>
                  </a:lnTo>
                  <a:lnTo>
                    <a:pt x="119" y="88"/>
                  </a:lnTo>
                  <a:lnTo>
                    <a:pt x="122" y="98"/>
                  </a:lnTo>
                  <a:lnTo>
                    <a:pt x="126" y="107"/>
                  </a:lnTo>
                  <a:lnTo>
                    <a:pt x="126" y="107"/>
                  </a:lnTo>
                  <a:lnTo>
                    <a:pt x="133" y="115"/>
                  </a:lnTo>
                  <a:lnTo>
                    <a:pt x="141" y="124"/>
                  </a:lnTo>
                  <a:lnTo>
                    <a:pt x="141" y="124"/>
                  </a:lnTo>
                  <a:lnTo>
                    <a:pt x="150" y="135"/>
                  </a:lnTo>
                  <a:lnTo>
                    <a:pt x="158" y="146"/>
                  </a:lnTo>
                  <a:lnTo>
                    <a:pt x="167" y="158"/>
                  </a:lnTo>
                  <a:lnTo>
                    <a:pt x="173" y="171"/>
                  </a:lnTo>
                  <a:lnTo>
                    <a:pt x="173" y="171"/>
                  </a:lnTo>
                  <a:lnTo>
                    <a:pt x="178" y="183"/>
                  </a:lnTo>
                  <a:lnTo>
                    <a:pt x="182" y="196"/>
                  </a:lnTo>
                  <a:lnTo>
                    <a:pt x="185" y="210"/>
                  </a:lnTo>
                  <a:lnTo>
                    <a:pt x="187" y="223"/>
                  </a:lnTo>
                  <a:lnTo>
                    <a:pt x="187" y="223"/>
                  </a:lnTo>
                  <a:lnTo>
                    <a:pt x="188" y="237"/>
                  </a:lnTo>
                  <a:lnTo>
                    <a:pt x="187" y="251"/>
                  </a:lnTo>
                  <a:lnTo>
                    <a:pt x="187" y="251"/>
                  </a:lnTo>
                  <a:lnTo>
                    <a:pt x="187" y="262"/>
                  </a:lnTo>
                  <a:lnTo>
                    <a:pt x="185" y="273"/>
                  </a:lnTo>
                  <a:lnTo>
                    <a:pt x="185" y="273"/>
                  </a:lnTo>
                  <a:lnTo>
                    <a:pt x="183" y="293"/>
                  </a:lnTo>
                  <a:lnTo>
                    <a:pt x="183" y="293"/>
                  </a:lnTo>
                  <a:lnTo>
                    <a:pt x="178" y="310"/>
                  </a:lnTo>
                  <a:lnTo>
                    <a:pt x="177" y="319"/>
                  </a:lnTo>
                  <a:lnTo>
                    <a:pt x="173" y="327"/>
                  </a:lnTo>
                  <a:lnTo>
                    <a:pt x="173" y="327"/>
                  </a:lnTo>
                  <a:lnTo>
                    <a:pt x="169" y="341"/>
                  </a:lnTo>
                  <a:lnTo>
                    <a:pt x="169" y="341"/>
                  </a:lnTo>
                  <a:lnTo>
                    <a:pt x="161" y="363"/>
                  </a:lnTo>
                  <a:lnTo>
                    <a:pt x="152" y="386"/>
                  </a:lnTo>
                  <a:lnTo>
                    <a:pt x="152" y="386"/>
                  </a:lnTo>
                  <a:lnTo>
                    <a:pt x="149" y="392"/>
                  </a:lnTo>
                  <a:lnTo>
                    <a:pt x="144" y="398"/>
                  </a:lnTo>
                  <a:lnTo>
                    <a:pt x="138" y="402"/>
                  </a:lnTo>
                  <a:lnTo>
                    <a:pt x="131" y="406"/>
                  </a:lnTo>
                  <a:lnTo>
                    <a:pt x="131" y="406"/>
                  </a:lnTo>
                  <a:lnTo>
                    <a:pt x="124" y="408"/>
                  </a:lnTo>
                  <a:lnTo>
                    <a:pt x="117" y="411"/>
                  </a:lnTo>
                  <a:lnTo>
                    <a:pt x="101" y="412"/>
                  </a:lnTo>
                  <a:lnTo>
                    <a:pt x="101" y="412"/>
                  </a:lnTo>
                  <a:lnTo>
                    <a:pt x="97" y="412"/>
                  </a:lnTo>
                  <a:lnTo>
                    <a:pt x="97" y="412"/>
                  </a:lnTo>
                  <a:close/>
                  <a:moveTo>
                    <a:pt x="113" y="21"/>
                  </a:moveTo>
                  <a:lnTo>
                    <a:pt x="113" y="21"/>
                  </a:lnTo>
                  <a:lnTo>
                    <a:pt x="115" y="20"/>
                  </a:lnTo>
                  <a:lnTo>
                    <a:pt x="115" y="20"/>
                  </a:lnTo>
                  <a:lnTo>
                    <a:pt x="118" y="17"/>
                  </a:lnTo>
                  <a:lnTo>
                    <a:pt x="119" y="16"/>
                  </a:lnTo>
                  <a:lnTo>
                    <a:pt x="118" y="14"/>
                  </a:lnTo>
                  <a:lnTo>
                    <a:pt x="118" y="11"/>
                  </a:lnTo>
                  <a:lnTo>
                    <a:pt x="118" y="11"/>
                  </a:lnTo>
                  <a:lnTo>
                    <a:pt x="115" y="8"/>
                  </a:lnTo>
                  <a:lnTo>
                    <a:pt x="112" y="6"/>
                  </a:lnTo>
                  <a:lnTo>
                    <a:pt x="112" y="6"/>
                  </a:lnTo>
                  <a:lnTo>
                    <a:pt x="98" y="4"/>
                  </a:lnTo>
                  <a:lnTo>
                    <a:pt x="85" y="4"/>
                  </a:lnTo>
                  <a:lnTo>
                    <a:pt x="85" y="4"/>
                  </a:lnTo>
                  <a:lnTo>
                    <a:pt x="79" y="5"/>
                  </a:lnTo>
                  <a:lnTo>
                    <a:pt x="73" y="8"/>
                  </a:lnTo>
                  <a:lnTo>
                    <a:pt x="73" y="8"/>
                  </a:lnTo>
                  <a:lnTo>
                    <a:pt x="71" y="9"/>
                  </a:lnTo>
                  <a:lnTo>
                    <a:pt x="69" y="10"/>
                  </a:lnTo>
                  <a:lnTo>
                    <a:pt x="69" y="10"/>
                  </a:lnTo>
                  <a:lnTo>
                    <a:pt x="69" y="12"/>
                  </a:lnTo>
                  <a:lnTo>
                    <a:pt x="69" y="14"/>
                  </a:lnTo>
                  <a:lnTo>
                    <a:pt x="70" y="17"/>
                  </a:lnTo>
                  <a:lnTo>
                    <a:pt x="70" y="17"/>
                  </a:lnTo>
                  <a:lnTo>
                    <a:pt x="71" y="19"/>
                  </a:lnTo>
                  <a:lnTo>
                    <a:pt x="75" y="17"/>
                  </a:lnTo>
                  <a:lnTo>
                    <a:pt x="75" y="17"/>
                  </a:lnTo>
                  <a:lnTo>
                    <a:pt x="84" y="15"/>
                  </a:lnTo>
                  <a:lnTo>
                    <a:pt x="93" y="15"/>
                  </a:lnTo>
                  <a:lnTo>
                    <a:pt x="93" y="15"/>
                  </a:lnTo>
                  <a:lnTo>
                    <a:pt x="102" y="16"/>
                  </a:lnTo>
                  <a:lnTo>
                    <a:pt x="106" y="17"/>
                  </a:lnTo>
                  <a:lnTo>
                    <a:pt x="109" y="19"/>
                  </a:lnTo>
                  <a:lnTo>
                    <a:pt x="109" y="19"/>
                  </a:lnTo>
                  <a:lnTo>
                    <a:pt x="111" y="21"/>
                  </a:lnTo>
                  <a:lnTo>
                    <a:pt x="109" y="23"/>
                  </a:lnTo>
                  <a:lnTo>
                    <a:pt x="109" y="23"/>
                  </a:lnTo>
                  <a:lnTo>
                    <a:pt x="109" y="25"/>
                  </a:lnTo>
                  <a:lnTo>
                    <a:pt x="109" y="27"/>
                  </a:lnTo>
                  <a:lnTo>
                    <a:pt x="109" y="27"/>
                  </a:lnTo>
                  <a:lnTo>
                    <a:pt x="109" y="77"/>
                  </a:lnTo>
                  <a:lnTo>
                    <a:pt x="109" y="77"/>
                  </a:lnTo>
                  <a:lnTo>
                    <a:pt x="109" y="88"/>
                  </a:lnTo>
                  <a:lnTo>
                    <a:pt x="112" y="99"/>
                  </a:lnTo>
                  <a:lnTo>
                    <a:pt x="112" y="99"/>
                  </a:lnTo>
                  <a:lnTo>
                    <a:pt x="115" y="107"/>
                  </a:lnTo>
                  <a:lnTo>
                    <a:pt x="115" y="107"/>
                  </a:lnTo>
                  <a:lnTo>
                    <a:pt x="115" y="108"/>
                  </a:lnTo>
                  <a:lnTo>
                    <a:pt x="115" y="108"/>
                  </a:lnTo>
                  <a:lnTo>
                    <a:pt x="114" y="108"/>
                  </a:lnTo>
                  <a:lnTo>
                    <a:pt x="114" y="108"/>
                  </a:lnTo>
                  <a:lnTo>
                    <a:pt x="112" y="106"/>
                  </a:lnTo>
                  <a:lnTo>
                    <a:pt x="109" y="102"/>
                  </a:lnTo>
                  <a:lnTo>
                    <a:pt x="109" y="102"/>
                  </a:lnTo>
                  <a:lnTo>
                    <a:pt x="107" y="93"/>
                  </a:lnTo>
                  <a:lnTo>
                    <a:pt x="107" y="83"/>
                  </a:lnTo>
                  <a:lnTo>
                    <a:pt x="107" y="83"/>
                  </a:lnTo>
                  <a:lnTo>
                    <a:pt x="107" y="55"/>
                  </a:lnTo>
                  <a:lnTo>
                    <a:pt x="107" y="26"/>
                  </a:lnTo>
                  <a:lnTo>
                    <a:pt x="107" y="26"/>
                  </a:lnTo>
                  <a:lnTo>
                    <a:pt x="106" y="23"/>
                  </a:lnTo>
                  <a:lnTo>
                    <a:pt x="103" y="22"/>
                  </a:lnTo>
                  <a:lnTo>
                    <a:pt x="103" y="22"/>
                  </a:lnTo>
                  <a:lnTo>
                    <a:pt x="93" y="21"/>
                  </a:lnTo>
                  <a:lnTo>
                    <a:pt x="85" y="21"/>
                  </a:lnTo>
                  <a:lnTo>
                    <a:pt x="85" y="21"/>
                  </a:lnTo>
                  <a:lnTo>
                    <a:pt x="82" y="22"/>
                  </a:lnTo>
                  <a:lnTo>
                    <a:pt x="81" y="25"/>
                  </a:lnTo>
                  <a:lnTo>
                    <a:pt x="81" y="25"/>
                  </a:lnTo>
                  <a:lnTo>
                    <a:pt x="82" y="39"/>
                  </a:lnTo>
                  <a:lnTo>
                    <a:pt x="81" y="54"/>
                  </a:lnTo>
                  <a:lnTo>
                    <a:pt x="80" y="82"/>
                  </a:lnTo>
                  <a:lnTo>
                    <a:pt x="80" y="82"/>
                  </a:lnTo>
                  <a:lnTo>
                    <a:pt x="80" y="88"/>
                  </a:lnTo>
                  <a:lnTo>
                    <a:pt x="77" y="95"/>
                  </a:lnTo>
                  <a:lnTo>
                    <a:pt x="74" y="107"/>
                  </a:lnTo>
                  <a:lnTo>
                    <a:pt x="74" y="107"/>
                  </a:lnTo>
                  <a:lnTo>
                    <a:pt x="73" y="108"/>
                  </a:lnTo>
                  <a:lnTo>
                    <a:pt x="71" y="109"/>
                  </a:lnTo>
                  <a:lnTo>
                    <a:pt x="71" y="109"/>
                  </a:lnTo>
                  <a:lnTo>
                    <a:pt x="71" y="108"/>
                  </a:lnTo>
                  <a:lnTo>
                    <a:pt x="71" y="107"/>
                  </a:lnTo>
                  <a:lnTo>
                    <a:pt x="71" y="107"/>
                  </a:lnTo>
                  <a:lnTo>
                    <a:pt x="75" y="96"/>
                  </a:lnTo>
                  <a:lnTo>
                    <a:pt x="75" y="96"/>
                  </a:lnTo>
                  <a:lnTo>
                    <a:pt x="77" y="85"/>
                  </a:lnTo>
                  <a:lnTo>
                    <a:pt x="77" y="74"/>
                  </a:lnTo>
                  <a:lnTo>
                    <a:pt x="77" y="74"/>
                  </a:lnTo>
                  <a:lnTo>
                    <a:pt x="77" y="54"/>
                  </a:lnTo>
                  <a:lnTo>
                    <a:pt x="77" y="54"/>
                  </a:lnTo>
                  <a:lnTo>
                    <a:pt x="79" y="26"/>
                  </a:lnTo>
                  <a:lnTo>
                    <a:pt x="79" y="26"/>
                  </a:lnTo>
                  <a:lnTo>
                    <a:pt x="77" y="22"/>
                  </a:lnTo>
                  <a:lnTo>
                    <a:pt x="77" y="22"/>
                  </a:lnTo>
                  <a:lnTo>
                    <a:pt x="77" y="22"/>
                  </a:lnTo>
                  <a:lnTo>
                    <a:pt x="76" y="22"/>
                  </a:lnTo>
                  <a:lnTo>
                    <a:pt x="76" y="22"/>
                  </a:lnTo>
                  <a:lnTo>
                    <a:pt x="75" y="22"/>
                  </a:lnTo>
                  <a:lnTo>
                    <a:pt x="74" y="23"/>
                  </a:lnTo>
                  <a:lnTo>
                    <a:pt x="74" y="23"/>
                  </a:lnTo>
                  <a:lnTo>
                    <a:pt x="74" y="26"/>
                  </a:lnTo>
                  <a:lnTo>
                    <a:pt x="74" y="26"/>
                  </a:lnTo>
                  <a:lnTo>
                    <a:pt x="74" y="64"/>
                  </a:lnTo>
                  <a:lnTo>
                    <a:pt x="74" y="64"/>
                  </a:lnTo>
                  <a:lnTo>
                    <a:pt x="74" y="75"/>
                  </a:lnTo>
                  <a:lnTo>
                    <a:pt x="73" y="86"/>
                  </a:lnTo>
                  <a:lnTo>
                    <a:pt x="69" y="97"/>
                  </a:lnTo>
                  <a:lnTo>
                    <a:pt x="65" y="107"/>
                  </a:lnTo>
                  <a:lnTo>
                    <a:pt x="65" y="107"/>
                  </a:lnTo>
                  <a:lnTo>
                    <a:pt x="62" y="113"/>
                  </a:lnTo>
                  <a:lnTo>
                    <a:pt x="57" y="119"/>
                  </a:lnTo>
                  <a:lnTo>
                    <a:pt x="57" y="119"/>
                  </a:lnTo>
                  <a:lnTo>
                    <a:pt x="37" y="144"/>
                  </a:lnTo>
                  <a:lnTo>
                    <a:pt x="37" y="144"/>
                  </a:lnTo>
                  <a:lnTo>
                    <a:pt x="28" y="156"/>
                  </a:lnTo>
                  <a:lnTo>
                    <a:pt x="21" y="168"/>
                  </a:lnTo>
                  <a:lnTo>
                    <a:pt x="15" y="182"/>
                  </a:lnTo>
                  <a:lnTo>
                    <a:pt x="10" y="196"/>
                  </a:lnTo>
                  <a:lnTo>
                    <a:pt x="10" y="196"/>
                  </a:lnTo>
                  <a:lnTo>
                    <a:pt x="8" y="212"/>
                  </a:lnTo>
                  <a:lnTo>
                    <a:pt x="5" y="227"/>
                  </a:lnTo>
                  <a:lnTo>
                    <a:pt x="5" y="227"/>
                  </a:lnTo>
                  <a:lnTo>
                    <a:pt x="5" y="239"/>
                  </a:lnTo>
                  <a:lnTo>
                    <a:pt x="6" y="251"/>
                  </a:lnTo>
                  <a:lnTo>
                    <a:pt x="6" y="251"/>
                  </a:lnTo>
                  <a:lnTo>
                    <a:pt x="6" y="262"/>
                  </a:lnTo>
                  <a:lnTo>
                    <a:pt x="8" y="273"/>
                  </a:lnTo>
                  <a:lnTo>
                    <a:pt x="8" y="273"/>
                  </a:lnTo>
                  <a:lnTo>
                    <a:pt x="17" y="318"/>
                  </a:lnTo>
                  <a:lnTo>
                    <a:pt x="17" y="318"/>
                  </a:lnTo>
                  <a:lnTo>
                    <a:pt x="25" y="341"/>
                  </a:lnTo>
                  <a:lnTo>
                    <a:pt x="32" y="363"/>
                  </a:lnTo>
                  <a:lnTo>
                    <a:pt x="32" y="363"/>
                  </a:lnTo>
                  <a:lnTo>
                    <a:pt x="36" y="373"/>
                  </a:lnTo>
                  <a:lnTo>
                    <a:pt x="36" y="373"/>
                  </a:lnTo>
                  <a:lnTo>
                    <a:pt x="42" y="392"/>
                  </a:lnTo>
                  <a:lnTo>
                    <a:pt x="42" y="392"/>
                  </a:lnTo>
                  <a:lnTo>
                    <a:pt x="42" y="394"/>
                  </a:lnTo>
                  <a:lnTo>
                    <a:pt x="44" y="396"/>
                  </a:lnTo>
                  <a:lnTo>
                    <a:pt x="44" y="396"/>
                  </a:lnTo>
                  <a:lnTo>
                    <a:pt x="53" y="400"/>
                  </a:lnTo>
                  <a:lnTo>
                    <a:pt x="63" y="402"/>
                  </a:lnTo>
                  <a:lnTo>
                    <a:pt x="63" y="402"/>
                  </a:lnTo>
                  <a:lnTo>
                    <a:pt x="88" y="406"/>
                  </a:lnTo>
                  <a:lnTo>
                    <a:pt x="88" y="406"/>
                  </a:lnTo>
                  <a:lnTo>
                    <a:pt x="102" y="406"/>
                  </a:lnTo>
                  <a:lnTo>
                    <a:pt x="115" y="405"/>
                  </a:lnTo>
                  <a:lnTo>
                    <a:pt x="115" y="405"/>
                  </a:lnTo>
                  <a:lnTo>
                    <a:pt x="124" y="403"/>
                  </a:lnTo>
                  <a:lnTo>
                    <a:pt x="133" y="400"/>
                  </a:lnTo>
                  <a:lnTo>
                    <a:pt x="133" y="400"/>
                  </a:lnTo>
                  <a:lnTo>
                    <a:pt x="138" y="397"/>
                  </a:lnTo>
                  <a:lnTo>
                    <a:pt x="141" y="396"/>
                  </a:lnTo>
                  <a:lnTo>
                    <a:pt x="141" y="396"/>
                  </a:lnTo>
                  <a:lnTo>
                    <a:pt x="144" y="395"/>
                  </a:lnTo>
                  <a:lnTo>
                    <a:pt x="145" y="392"/>
                  </a:lnTo>
                  <a:lnTo>
                    <a:pt x="145" y="392"/>
                  </a:lnTo>
                  <a:lnTo>
                    <a:pt x="150" y="379"/>
                  </a:lnTo>
                  <a:lnTo>
                    <a:pt x="150" y="379"/>
                  </a:lnTo>
                  <a:lnTo>
                    <a:pt x="153" y="368"/>
                  </a:lnTo>
                  <a:lnTo>
                    <a:pt x="153" y="368"/>
                  </a:lnTo>
                  <a:lnTo>
                    <a:pt x="158" y="354"/>
                  </a:lnTo>
                  <a:lnTo>
                    <a:pt x="158" y="354"/>
                  </a:lnTo>
                  <a:lnTo>
                    <a:pt x="161" y="346"/>
                  </a:lnTo>
                  <a:lnTo>
                    <a:pt x="161" y="346"/>
                  </a:lnTo>
                  <a:lnTo>
                    <a:pt x="166" y="331"/>
                  </a:lnTo>
                  <a:lnTo>
                    <a:pt x="166" y="331"/>
                  </a:lnTo>
                  <a:lnTo>
                    <a:pt x="174" y="297"/>
                  </a:lnTo>
                  <a:lnTo>
                    <a:pt x="174" y="297"/>
                  </a:lnTo>
                  <a:lnTo>
                    <a:pt x="178" y="283"/>
                  </a:lnTo>
                  <a:lnTo>
                    <a:pt x="180" y="269"/>
                  </a:lnTo>
                  <a:lnTo>
                    <a:pt x="180" y="269"/>
                  </a:lnTo>
                  <a:lnTo>
                    <a:pt x="182" y="255"/>
                  </a:lnTo>
                  <a:lnTo>
                    <a:pt x="182" y="242"/>
                  </a:lnTo>
                  <a:lnTo>
                    <a:pt x="182" y="228"/>
                  </a:lnTo>
                  <a:lnTo>
                    <a:pt x="180" y="213"/>
                  </a:lnTo>
                  <a:lnTo>
                    <a:pt x="180" y="213"/>
                  </a:lnTo>
                  <a:lnTo>
                    <a:pt x="178" y="202"/>
                  </a:lnTo>
                  <a:lnTo>
                    <a:pt x="175" y="191"/>
                  </a:lnTo>
                  <a:lnTo>
                    <a:pt x="172" y="180"/>
                  </a:lnTo>
                  <a:lnTo>
                    <a:pt x="167" y="169"/>
                  </a:lnTo>
                  <a:lnTo>
                    <a:pt x="167" y="169"/>
                  </a:lnTo>
                  <a:lnTo>
                    <a:pt x="160" y="156"/>
                  </a:lnTo>
                  <a:lnTo>
                    <a:pt x="150" y="144"/>
                  </a:lnTo>
                  <a:lnTo>
                    <a:pt x="150" y="144"/>
                  </a:lnTo>
                  <a:lnTo>
                    <a:pt x="138" y="129"/>
                  </a:lnTo>
                  <a:lnTo>
                    <a:pt x="125" y="114"/>
                  </a:lnTo>
                  <a:lnTo>
                    <a:pt x="125" y="114"/>
                  </a:lnTo>
                  <a:lnTo>
                    <a:pt x="120" y="104"/>
                  </a:lnTo>
                  <a:lnTo>
                    <a:pt x="117" y="93"/>
                  </a:lnTo>
                  <a:lnTo>
                    <a:pt x="117" y="93"/>
                  </a:lnTo>
                  <a:lnTo>
                    <a:pt x="114" y="80"/>
                  </a:lnTo>
                  <a:lnTo>
                    <a:pt x="113" y="66"/>
                  </a:lnTo>
                  <a:lnTo>
                    <a:pt x="113" y="66"/>
                  </a:lnTo>
                  <a:lnTo>
                    <a:pt x="113" y="21"/>
                  </a:lnTo>
                  <a:lnTo>
                    <a:pt x="113" y="21"/>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88" name="Freeform 88"/>
            <p:cNvSpPr>
              <a:spLocks/>
            </p:cNvSpPr>
            <p:nvPr/>
          </p:nvSpPr>
          <p:spPr bwMode="auto">
            <a:xfrm>
              <a:off x="8207012" y="4418130"/>
              <a:ext cx="69872" cy="377835"/>
            </a:xfrm>
            <a:custGeom>
              <a:avLst/>
              <a:gdLst>
                <a:gd name="T0" fmla="*/ 44 w 44"/>
                <a:gd name="T1" fmla="*/ 0 h 238"/>
                <a:gd name="T2" fmla="*/ 44 w 44"/>
                <a:gd name="T3" fmla="*/ 0 h 238"/>
                <a:gd name="T4" fmla="*/ 42 w 44"/>
                <a:gd name="T5" fmla="*/ 3 h 238"/>
                <a:gd name="T6" fmla="*/ 39 w 44"/>
                <a:gd name="T7" fmla="*/ 7 h 238"/>
                <a:gd name="T8" fmla="*/ 39 w 44"/>
                <a:gd name="T9" fmla="*/ 7 h 238"/>
                <a:gd name="T10" fmla="*/ 33 w 44"/>
                <a:gd name="T11" fmla="*/ 16 h 238"/>
                <a:gd name="T12" fmla="*/ 33 w 44"/>
                <a:gd name="T13" fmla="*/ 16 h 238"/>
                <a:gd name="T14" fmla="*/ 28 w 44"/>
                <a:gd name="T15" fmla="*/ 22 h 238"/>
                <a:gd name="T16" fmla="*/ 25 w 44"/>
                <a:gd name="T17" fmla="*/ 29 h 238"/>
                <a:gd name="T18" fmla="*/ 17 w 44"/>
                <a:gd name="T19" fmla="*/ 44 h 238"/>
                <a:gd name="T20" fmla="*/ 17 w 44"/>
                <a:gd name="T21" fmla="*/ 44 h 238"/>
                <a:gd name="T22" fmla="*/ 14 w 44"/>
                <a:gd name="T23" fmla="*/ 54 h 238"/>
                <a:gd name="T24" fmla="*/ 11 w 44"/>
                <a:gd name="T25" fmla="*/ 63 h 238"/>
                <a:gd name="T26" fmla="*/ 11 w 44"/>
                <a:gd name="T27" fmla="*/ 63 h 238"/>
                <a:gd name="T28" fmla="*/ 10 w 44"/>
                <a:gd name="T29" fmla="*/ 70 h 238"/>
                <a:gd name="T30" fmla="*/ 10 w 44"/>
                <a:gd name="T31" fmla="*/ 70 h 238"/>
                <a:gd name="T32" fmla="*/ 8 w 44"/>
                <a:gd name="T33" fmla="*/ 84 h 238"/>
                <a:gd name="T34" fmla="*/ 6 w 44"/>
                <a:gd name="T35" fmla="*/ 100 h 238"/>
                <a:gd name="T36" fmla="*/ 6 w 44"/>
                <a:gd name="T37" fmla="*/ 116 h 238"/>
                <a:gd name="T38" fmla="*/ 8 w 44"/>
                <a:gd name="T39" fmla="*/ 132 h 238"/>
                <a:gd name="T40" fmla="*/ 8 w 44"/>
                <a:gd name="T41" fmla="*/ 132 h 238"/>
                <a:gd name="T42" fmla="*/ 11 w 44"/>
                <a:gd name="T43" fmla="*/ 153 h 238"/>
                <a:gd name="T44" fmla="*/ 15 w 44"/>
                <a:gd name="T45" fmla="*/ 175 h 238"/>
                <a:gd name="T46" fmla="*/ 15 w 44"/>
                <a:gd name="T47" fmla="*/ 175 h 238"/>
                <a:gd name="T48" fmla="*/ 22 w 44"/>
                <a:gd name="T49" fmla="*/ 203 h 238"/>
                <a:gd name="T50" fmla="*/ 32 w 44"/>
                <a:gd name="T51" fmla="*/ 233 h 238"/>
                <a:gd name="T52" fmla="*/ 32 w 44"/>
                <a:gd name="T53" fmla="*/ 233 h 238"/>
                <a:gd name="T54" fmla="*/ 33 w 44"/>
                <a:gd name="T55" fmla="*/ 238 h 238"/>
                <a:gd name="T56" fmla="*/ 33 w 44"/>
                <a:gd name="T57" fmla="*/ 238 h 238"/>
                <a:gd name="T58" fmla="*/ 32 w 44"/>
                <a:gd name="T59" fmla="*/ 236 h 238"/>
                <a:gd name="T60" fmla="*/ 31 w 44"/>
                <a:gd name="T61" fmla="*/ 235 h 238"/>
                <a:gd name="T62" fmla="*/ 31 w 44"/>
                <a:gd name="T63" fmla="*/ 235 h 238"/>
                <a:gd name="T64" fmla="*/ 21 w 44"/>
                <a:gd name="T65" fmla="*/ 213 h 238"/>
                <a:gd name="T66" fmla="*/ 14 w 44"/>
                <a:gd name="T67" fmla="*/ 190 h 238"/>
                <a:gd name="T68" fmla="*/ 14 w 44"/>
                <a:gd name="T69" fmla="*/ 190 h 238"/>
                <a:gd name="T70" fmla="*/ 10 w 44"/>
                <a:gd name="T71" fmla="*/ 174 h 238"/>
                <a:gd name="T72" fmla="*/ 6 w 44"/>
                <a:gd name="T73" fmla="*/ 158 h 238"/>
                <a:gd name="T74" fmla="*/ 6 w 44"/>
                <a:gd name="T75" fmla="*/ 158 h 238"/>
                <a:gd name="T76" fmla="*/ 3 w 44"/>
                <a:gd name="T77" fmla="*/ 130 h 238"/>
                <a:gd name="T78" fmla="*/ 3 w 44"/>
                <a:gd name="T79" fmla="*/ 130 h 238"/>
                <a:gd name="T80" fmla="*/ 0 w 44"/>
                <a:gd name="T81" fmla="*/ 110 h 238"/>
                <a:gd name="T82" fmla="*/ 0 w 44"/>
                <a:gd name="T83" fmla="*/ 110 h 238"/>
                <a:gd name="T84" fmla="*/ 0 w 44"/>
                <a:gd name="T85" fmla="*/ 104 h 238"/>
                <a:gd name="T86" fmla="*/ 0 w 44"/>
                <a:gd name="T87" fmla="*/ 104 h 238"/>
                <a:gd name="T88" fmla="*/ 1 w 44"/>
                <a:gd name="T89" fmla="*/ 89 h 238"/>
                <a:gd name="T90" fmla="*/ 4 w 44"/>
                <a:gd name="T91" fmla="*/ 75 h 238"/>
                <a:gd name="T92" fmla="*/ 4 w 44"/>
                <a:gd name="T93" fmla="*/ 75 h 238"/>
                <a:gd name="T94" fmla="*/ 8 w 44"/>
                <a:gd name="T95" fmla="*/ 60 h 238"/>
                <a:gd name="T96" fmla="*/ 13 w 44"/>
                <a:gd name="T97" fmla="*/ 46 h 238"/>
                <a:gd name="T98" fmla="*/ 13 w 44"/>
                <a:gd name="T99" fmla="*/ 46 h 238"/>
                <a:gd name="T100" fmla="*/ 17 w 44"/>
                <a:gd name="T101" fmla="*/ 35 h 238"/>
                <a:gd name="T102" fmla="*/ 24 w 44"/>
                <a:gd name="T103" fmla="*/ 24 h 238"/>
                <a:gd name="T104" fmla="*/ 24 w 44"/>
                <a:gd name="T105" fmla="*/ 24 h 238"/>
                <a:gd name="T106" fmla="*/ 31 w 44"/>
                <a:gd name="T107" fmla="*/ 14 h 238"/>
                <a:gd name="T108" fmla="*/ 31 w 44"/>
                <a:gd name="T109" fmla="*/ 14 h 238"/>
                <a:gd name="T110" fmla="*/ 39 w 44"/>
                <a:gd name="T111" fmla="*/ 3 h 238"/>
                <a:gd name="T112" fmla="*/ 39 w 44"/>
                <a:gd name="T113" fmla="*/ 3 h 238"/>
                <a:gd name="T114" fmla="*/ 41 w 44"/>
                <a:gd name="T115" fmla="*/ 1 h 238"/>
                <a:gd name="T116" fmla="*/ 44 w 44"/>
                <a:gd name="T117" fmla="*/ 0 h 238"/>
                <a:gd name="T118" fmla="*/ 44 w 44"/>
                <a:gd name="T11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 h="238">
                  <a:moveTo>
                    <a:pt x="44" y="0"/>
                  </a:moveTo>
                  <a:lnTo>
                    <a:pt x="44" y="0"/>
                  </a:lnTo>
                  <a:lnTo>
                    <a:pt x="42" y="3"/>
                  </a:lnTo>
                  <a:lnTo>
                    <a:pt x="39" y="7"/>
                  </a:lnTo>
                  <a:lnTo>
                    <a:pt x="39" y="7"/>
                  </a:lnTo>
                  <a:lnTo>
                    <a:pt x="33" y="16"/>
                  </a:lnTo>
                  <a:lnTo>
                    <a:pt x="33" y="16"/>
                  </a:lnTo>
                  <a:lnTo>
                    <a:pt x="28" y="22"/>
                  </a:lnTo>
                  <a:lnTo>
                    <a:pt x="25" y="29"/>
                  </a:lnTo>
                  <a:lnTo>
                    <a:pt x="17" y="44"/>
                  </a:lnTo>
                  <a:lnTo>
                    <a:pt x="17" y="44"/>
                  </a:lnTo>
                  <a:lnTo>
                    <a:pt x="14" y="54"/>
                  </a:lnTo>
                  <a:lnTo>
                    <a:pt x="11" y="63"/>
                  </a:lnTo>
                  <a:lnTo>
                    <a:pt x="11" y="63"/>
                  </a:lnTo>
                  <a:lnTo>
                    <a:pt x="10" y="70"/>
                  </a:lnTo>
                  <a:lnTo>
                    <a:pt x="10" y="70"/>
                  </a:lnTo>
                  <a:lnTo>
                    <a:pt x="8" y="84"/>
                  </a:lnTo>
                  <a:lnTo>
                    <a:pt x="6" y="100"/>
                  </a:lnTo>
                  <a:lnTo>
                    <a:pt x="6" y="116"/>
                  </a:lnTo>
                  <a:lnTo>
                    <a:pt x="8" y="132"/>
                  </a:lnTo>
                  <a:lnTo>
                    <a:pt x="8" y="132"/>
                  </a:lnTo>
                  <a:lnTo>
                    <a:pt x="11" y="153"/>
                  </a:lnTo>
                  <a:lnTo>
                    <a:pt x="15" y="175"/>
                  </a:lnTo>
                  <a:lnTo>
                    <a:pt x="15" y="175"/>
                  </a:lnTo>
                  <a:lnTo>
                    <a:pt x="22" y="203"/>
                  </a:lnTo>
                  <a:lnTo>
                    <a:pt x="32" y="233"/>
                  </a:lnTo>
                  <a:lnTo>
                    <a:pt x="32" y="233"/>
                  </a:lnTo>
                  <a:lnTo>
                    <a:pt x="33" y="238"/>
                  </a:lnTo>
                  <a:lnTo>
                    <a:pt x="33" y="238"/>
                  </a:lnTo>
                  <a:lnTo>
                    <a:pt x="32" y="236"/>
                  </a:lnTo>
                  <a:lnTo>
                    <a:pt x="31" y="235"/>
                  </a:lnTo>
                  <a:lnTo>
                    <a:pt x="31" y="235"/>
                  </a:lnTo>
                  <a:lnTo>
                    <a:pt x="21" y="213"/>
                  </a:lnTo>
                  <a:lnTo>
                    <a:pt x="14" y="190"/>
                  </a:lnTo>
                  <a:lnTo>
                    <a:pt x="14" y="190"/>
                  </a:lnTo>
                  <a:lnTo>
                    <a:pt x="10" y="174"/>
                  </a:lnTo>
                  <a:lnTo>
                    <a:pt x="6" y="158"/>
                  </a:lnTo>
                  <a:lnTo>
                    <a:pt x="6" y="158"/>
                  </a:lnTo>
                  <a:lnTo>
                    <a:pt x="3" y="130"/>
                  </a:lnTo>
                  <a:lnTo>
                    <a:pt x="3" y="130"/>
                  </a:lnTo>
                  <a:lnTo>
                    <a:pt x="0" y="110"/>
                  </a:lnTo>
                  <a:lnTo>
                    <a:pt x="0" y="110"/>
                  </a:lnTo>
                  <a:lnTo>
                    <a:pt x="0" y="104"/>
                  </a:lnTo>
                  <a:lnTo>
                    <a:pt x="0" y="104"/>
                  </a:lnTo>
                  <a:lnTo>
                    <a:pt x="1" y="89"/>
                  </a:lnTo>
                  <a:lnTo>
                    <a:pt x="4" y="75"/>
                  </a:lnTo>
                  <a:lnTo>
                    <a:pt x="4" y="75"/>
                  </a:lnTo>
                  <a:lnTo>
                    <a:pt x="8" y="60"/>
                  </a:lnTo>
                  <a:lnTo>
                    <a:pt x="13" y="46"/>
                  </a:lnTo>
                  <a:lnTo>
                    <a:pt x="13" y="46"/>
                  </a:lnTo>
                  <a:lnTo>
                    <a:pt x="17" y="35"/>
                  </a:lnTo>
                  <a:lnTo>
                    <a:pt x="24" y="24"/>
                  </a:lnTo>
                  <a:lnTo>
                    <a:pt x="24" y="24"/>
                  </a:lnTo>
                  <a:lnTo>
                    <a:pt x="31" y="14"/>
                  </a:lnTo>
                  <a:lnTo>
                    <a:pt x="31" y="14"/>
                  </a:lnTo>
                  <a:lnTo>
                    <a:pt x="39" y="3"/>
                  </a:lnTo>
                  <a:lnTo>
                    <a:pt x="39" y="3"/>
                  </a:lnTo>
                  <a:lnTo>
                    <a:pt x="41" y="1"/>
                  </a:lnTo>
                  <a:lnTo>
                    <a:pt x="44" y="0"/>
                  </a:lnTo>
                  <a:lnTo>
                    <a:pt x="44"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89" name="Freeform 89"/>
            <p:cNvSpPr>
              <a:spLocks/>
            </p:cNvSpPr>
            <p:nvPr/>
          </p:nvSpPr>
          <p:spPr bwMode="auto">
            <a:xfrm>
              <a:off x="8283236" y="4727700"/>
              <a:ext cx="160388" cy="100015"/>
            </a:xfrm>
            <a:custGeom>
              <a:avLst/>
              <a:gdLst>
                <a:gd name="T0" fmla="*/ 101 w 101"/>
                <a:gd name="T1" fmla="*/ 0 h 63"/>
                <a:gd name="T2" fmla="*/ 101 w 101"/>
                <a:gd name="T3" fmla="*/ 0 h 63"/>
                <a:gd name="T4" fmla="*/ 101 w 101"/>
                <a:gd name="T5" fmla="*/ 2 h 63"/>
                <a:gd name="T6" fmla="*/ 101 w 101"/>
                <a:gd name="T7" fmla="*/ 3 h 63"/>
                <a:gd name="T8" fmla="*/ 101 w 101"/>
                <a:gd name="T9" fmla="*/ 3 h 63"/>
                <a:gd name="T10" fmla="*/ 96 w 101"/>
                <a:gd name="T11" fmla="*/ 19 h 63"/>
                <a:gd name="T12" fmla="*/ 91 w 101"/>
                <a:gd name="T13" fmla="*/ 35 h 63"/>
                <a:gd name="T14" fmla="*/ 91 w 101"/>
                <a:gd name="T15" fmla="*/ 35 h 63"/>
                <a:gd name="T16" fmla="*/ 87 w 101"/>
                <a:gd name="T17" fmla="*/ 43 h 63"/>
                <a:gd name="T18" fmla="*/ 87 w 101"/>
                <a:gd name="T19" fmla="*/ 43 h 63"/>
                <a:gd name="T20" fmla="*/ 85 w 101"/>
                <a:gd name="T21" fmla="*/ 49 h 63"/>
                <a:gd name="T22" fmla="*/ 80 w 101"/>
                <a:gd name="T23" fmla="*/ 52 h 63"/>
                <a:gd name="T24" fmla="*/ 80 w 101"/>
                <a:gd name="T25" fmla="*/ 52 h 63"/>
                <a:gd name="T26" fmla="*/ 67 w 101"/>
                <a:gd name="T27" fmla="*/ 58 h 63"/>
                <a:gd name="T28" fmla="*/ 61 w 101"/>
                <a:gd name="T29" fmla="*/ 61 h 63"/>
                <a:gd name="T30" fmla="*/ 55 w 101"/>
                <a:gd name="T31" fmla="*/ 62 h 63"/>
                <a:gd name="T32" fmla="*/ 55 w 101"/>
                <a:gd name="T33" fmla="*/ 62 h 63"/>
                <a:gd name="T34" fmla="*/ 48 w 101"/>
                <a:gd name="T35" fmla="*/ 63 h 63"/>
                <a:gd name="T36" fmla="*/ 48 w 101"/>
                <a:gd name="T37" fmla="*/ 63 h 63"/>
                <a:gd name="T38" fmla="*/ 28 w 101"/>
                <a:gd name="T39" fmla="*/ 62 h 63"/>
                <a:gd name="T40" fmla="*/ 28 w 101"/>
                <a:gd name="T41" fmla="*/ 62 h 63"/>
                <a:gd name="T42" fmla="*/ 16 w 101"/>
                <a:gd name="T43" fmla="*/ 61 h 63"/>
                <a:gd name="T44" fmla="*/ 4 w 101"/>
                <a:gd name="T45" fmla="*/ 57 h 63"/>
                <a:gd name="T46" fmla="*/ 4 w 101"/>
                <a:gd name="T47" fmla="*/ 57 h 63"/>
                <a:gd name="T48" fmla="*/ 1 w 101"/>
                <a:gd name="T49" fmla="*/ 55 h 63"/>
                <a:gd name="T50" fmla="*/ 1 w 101"/>
                <a:gd name="T51" fmla="*/ 55 h 63"/>
                <a:gd name="T52" fmla="*/ 0 w 101"/>
                <a:gd name="T53" fmla="*/ 54 h 63"/>
                <a:gd name="T54" fmla="*/ 0 w 101"/>
                <a:gd name="T55" fmla="*/ 52 h 63"/>
                <a:gd name="T56" fmla="*/ 0 w 101"/>
                <a:gd name="T57" fmla="*/ 52 h 63"/>
                <a:gd name="T58" fmla="*/ 1 w 101"/>
                <a:gd name="T59" fmla="*/ 51 h 63"/>
                <a:gd name="T60" fmla="*/ 3 w 101"/>
                <a:gd name="T61" fmla="*/ 52 h 63"/>
                <a:gd name="T62" fmla="*/ 3 w 101"/>
                <a:gd name="T63" fmla="*/ 52 h 63"/>
                <a:gd name="T64" fmla="*/ 9 w 101"/>
                <a:gd name="T65" fmla="*/ 54 h 63"/>
                <a:gd name="T66" fmla="*/ 9 w 101"/>
                <a:gd name="T67" fmla="*/ 54 h 63"/>
                <a:gd name="T68" fmla="*/ 21 w 101"/>
                <a:gd name="T69" fmla="*/ 56 h 63"/>
                <a:gd name="T70" fmla="*/ 32 w 101"/>
                <a:gd name="T71" fmla="*/ 57 h 63"/>
                <a:gd name="T72" fmla="*/ 32 w 101"/>
                <a:gd name="T73" fmla="*/ 57 h 63"/>
                <a:gd name="T74" fmla="*/ 47 w 101"/>
                <a:gd name="T75" fmla="*/ 57 h 63"/>
                <a:gd name="T76" fmla="*/ 47 w 101"/>
                <a:gd name="T77" fmla="*/ 57 h 63"/>
                <a:gd name="T78" fmla="*/ 55 w 101"/>
                <a:gd name="T79" fmla="*/ 57 h 63"/>
                <a:gd name="T80" fmla="*/ 63 w 101"/>
                <a:gd name="T81" fmla="*/ 55 h 63"/>
                <a:gd name="T82" fmla="*/ 70 w 101"/>
                <a:gd name="T83" fmla="*/ 52 h 63"/>
                <a:gd name="T84" fmla="*/ 76 w 101"/>
                <a:gd name="T85" fmla="*/ 49 h 63"/>
                <a:gd name="T86" fmla="*/ 76 w 101"/>
                <a:gd name="T87" fmla="*/ 49 h 63"/>
                <a:gd name="T88" fmla="*/ 80 w 101"/>
                <a:gd name="T89" fmla="*/ 46 h 63"/>
                <a:gd name="T90" fmla="*/ 82 w 101"/>
                <a:gd name="T91" fmla="*/ 44 h 63"/>
                <a:gd name="T92" fmla="*/ 85 w 101"/>
                <a:gd name="T93" fmla="*/ 38 h 63"/>
                <a:gd name="T94" fmla="*/ 85 w 101"/>
                <a:gd name="T95" fmla="*/ 38 h 63"/>
                <a:gd name="T96" fmla="*/ 88 w 101"/>
                <a:gd name="T97" fmla="*/ 29 h 63"/>
                <a:gd name="T98" fmla="*/ 88 w 101"/>
                <a:gd name="T99" fmla="*/ 29 h 63"/>
                <a:gd name="T100" fmla="*/ 94 w 101"/>
                <a:gd name="T101" fmla="*/ 16 h 63"/>
                <a:gd name="T102" fmla="*/ 94 w 101"/>
                <a:gd name="T103" fmla="*/ 16 h 63"/>
                <a:gd name="T104" fmla="*/ 97 w 101"/>
                <a:gd name="T105" fmla="*/ 11 h 63"/>
                <a:gd name="T106" fmla="*/ 98 w 101"/>
                <a:gd name="T107" fmla="*/ 3 h 63"/>
                <a:gd name="T108" fmla="*/ 98 w 101"/>
                <a:gd name="T109" fmla="*/ 3 h 63"/>
                <a:gd name="T110" fmla="*/ 98 w 101"/>
                <a:gd name="T111" fmla="*/ 2 h 63"/>
                <a:gd name="T112" fmla="*/ 101 w 101"/>
                <a:gd name="T113" fmla="*/ 0 h 63"/>
                <a:gd name="T114" fmla="*/ 101 w 101"/>
                <a:gd name="T11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 h="63">
                  <a:moveTo>
                    <a:pt x="101" y="0"/>
                  </a:moveTo>
                  <a:lnTo>
                    <a:pt x="101" y="0"/>
                  </a:lnTo>
                  <a:lnTo>
                    <a:pt x="101" y="2"/>
                  </a:lnTo>
                  <a:lnTo>
                    <a:pt x="101" y="3"/>
                  </a:lnTo>
                  <a:lnTo>
                    <a:pt x="101" y="3"/>
                  </a:lnTo>
                  <a:lnTo>
                    <a:pt x="96" y="19"/>
                  </a:lnTo>
                  <a:lnTo>
                    <a:pt x="91" y="35"/>
                  </a:lnTo>
                  <a:lnTo>
                    <a:pt x="91" y="35"/>
                  </a:lnTo>
                  <a:lnTo>
                    <a:pt x="87" y="43"/>
                  </a:lnTo>
                  <a:lnTo>
                    <a:pt x="87" y="43"/>
                  </a:lnTo>
                  <a:lnTo>
                    <a:pt x="85" y="49"/>
                  </a:lnTo>
                  <a:lnTo>
                    <a:pt x="80" y="52"/>
                  </a:lnTo>
                  <a:lnTo>
                    <a:pt x="80" y="52"/>
                  </a:lnTo>
                  <a:lnTo>
                    <a:pt x="67" y="58"/>
                  </a:lnTo>
                  <a:lnTo>
                    <a:pt x="61" y="61"/>
                  </a:lnTo>
                  <a:lnTo>
                    <a:pt x="55" y="62"/>
                  </a:lnTo>
                  <a:lnTo>
                    <a:pt x="55" y="62"/>
                  </a:lnTo>
                  <a:lnTo>
                    <a:pt x="48" y="63"/>
                  </a:lnTo>
                  <a:lnTo>
                    <a:pt x="48" y="63"/>
                  </a:lnTo>
                  <a:lnTo>
                    <a:pt x="28" y="62"/>
                  </a:lnTo>
                  <a:lnTo>
                    <a:pt x="28" y="62"/>
                  </a:lnTo>
                  <a:lnTo>
                    <a:pt x="16" y="61"/>
                  </a:lnTo>
                  <a:lnTo>
                    <a:pt x="4" y="57"/>
                  </a:lnTo>
                  <a:lnTo>
                    <a:pt x="4" y="57"/>
                  </a:lnTo>
                  <a:lnTo>
                    <a:pt x="1" y="55"/>
                  </a:lnTo>
                  <a:lnTo>
                    <a:pt x="1" y="55"/>
                  </a:lnTo>
                  <a:lnTo>
                    <a:pt x="0" y="54"/>
                  </a:lnTo>
                  <a:lnTo>
                    <a:pt x="0" y="52"/>
                  </a:lnTo>
                  <a:lnTo>
                    <a:pt x="0" y="52"/>
                  </a:lnTo>
                  <a:lnTo>
                    <a:pt x="1" y="51"/>
                  </a:lnTo>
                  <a:lnTo>
                    <a:pt x="3" y="52"/>
                  </a:lnTo>
                  <a:lnTo>
                    <a:pt x="3" y="52"/>
                  </a:lnTo>
                  <a:lnTo>
                    <a:pt x="9" y="54"/>
                  </a:lnTo>
                  <a:lnTo>
                    <a:pt x="9" y="54"/>
                  </a:lnTo>
                  <a:lnTo>
                    <a:pt x="21" y="56"/>
                  </a:lnTo>
                  <a:lnTo>
                    <a:pt x="32" y="57"/>
                  </a:lnTo>
                  <a:lnTo>
                    <a:pt x="32" y="57"/>
                  </a:lnTo>
                  <a:lnTo>
                    <a:pt x="47" y="57"/>
                  </a:lnTo>
                  <a:lnTo>
                    <a:pt x="47" y="57"/>
                  </a:lnTo>
                  <a:lnTo>
                    <a:pt x="55" y="57"/>
                  </a:lnTo>
                  <a:lnTo>
                    <a:pt x="63" y="55"/>
                  </a:lnTo>
                  <a:lnTo>
                    <a:pt x="70" y="52"/>
                  </a:lnTo>
                  <a:lnTo>
                    <a:pt x="76" y="49"/>
                  </a:lnTo>
                  <a:lnTo>
                    <a:pt x="76" y="49"/>
                  </a:lnTo>
                  <a:lnTo>
                    <a:pt x="80" y="46"/>
                  </a:lnTo>
                  <a:lnTo>
                    <a:pt x="82" y="44"/>
                  </a:lnTo>
                  <a:lnTo>
                    <a:pt x="85" y="38"/>
                  </a:lnTo>
                  <a:lnTo>
                    <a:pt x="85" y="38"/>
                  </a:lnTo>
                  <a:lnTo>
                    <a:pt x="88" y="29"/>
                  </a:lnTo>
                  <a:lnTo>
                    <a:pt x="88" y="29"/>
                  </a:lnTo>
                  <a:lnTo>
                    <a:pt x="94" y="16"/>
                  </a:lnTo>
                  <a:lnTo>
                    <a:pt x="94" y="16"/>
                  </a:lnTo>
                  <a:lnTo>
                    <a:pt x="97" y="11"/>
                  </a:lnTo>
                  <a:lnTo>
                    <a:pt x="98" y="3"/>
                  </a:lnTo>
                  <a:lnTo>
                    <a:pt x="98" y="3"/>
                  </a:lnTo>
                  <a:lnTo>
                    <a:pt x="98" y="2"/>
                  </a:lnTo>
                  <a:lnTo>
                    <a:pt x="101" y="0"/>
                  </a:lnTo>
                  <a:lnTo>
                    <a:pt x="101"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90" name="Freeform 90"/>
            <p:cNvSpPr>
              <a:spLocks/>
            </p:cNvSpPr>
            <p:nvPr/>
          </p:nvSpPr>
          <p:spPr bwMode="auto">
            <a:xfrm>
              <a:off x="8422980" y="4438768"/>
              <a:ext cx="47640" cy="239719"/>
            </a:xfrm>
            <a:custGeom>
              <a:avLst/>
              <a:gdLst>
                <a:gd name="T0" fmla="*/ 20 w 30"/>
                <a:gd name="T1" fmla="*/ 151 h 151"/>
                <a:gd name="T2" fmla="*/ 20 w 30"/>
                <a:gd name="T3" fmla="*/ 151 h 151"/>
                <a:gd name="T4" fmla="*/ 22 w 30"/>
                <a:gd name="T5" fmla="*/ 135 h 151"/>
                <a:gd name="T6" fmla="*/ 25 w 30"/>
                <a:gd name="T7" fmla="*/ 119 h 151"/>
                <a:gd name="T8" fmla="*/ 25 w 30"/>
                <a:gd name="T9" fmla="*/ 119 h 151"/>
                <a:gd name="T10" fmla="*/ 26 w 30"/>
                <a:gd name="T11" fmla="*/ 104 h 151"/>
                <a:gd name="T12" fmla="*/ 26 w 30"/>
                <a:gd name="T13" fmla="*/ 104 h 151"/>
                <a:gd name="T14" fmla="*/ 26 w 30"/>
                <a:gd name="T15" fmla="*/ 100 h 151"/>
                <a:gd name="T16" fmla="*/ 26 w 30"/>
                <a:gd name="T17" fmla="*/ 100 h 151"/>
                <a:gd name="T18" fmla="*/ 26 w 30"/>
                <a:gd name="T19" fmla="*/ 82 h 151"/>
                <a:gd name="T20" fmla="*/ 25 w 30"/>
                <a:gd name="T21" fmla="*/ 66 h 151"/>
                <a:gd name="T22" fmla="*/ 21 w 30"/>
                <a:gd name="T23" fmla="*/ 49 h 151"/>
                <a:gd name="T24" fmla="*/ 16 w 30"/>
                <a:gd name="T25" fmla="*/ 33 h 151"/>
                <a:gd name="T26" fmla="*/ 16 w 30"/>
                <a:gd name="T27" fmla="*/ 33 h 151"/>
                <a:gd name="T28" fmla="*/ 11 w 30"/>
                <a:gd name="T29" fmla="*/ 21 h 151"/>
                <a:gd name="T30" fmla="*/ 4 w 30"/>
                <a:gd name="T31" fmla="*/ 9 h 151"/>
                <a:gd name="T32" fmla="*/ 4 w 30"/>
                <a:gd name="T33" fmla="*/ 9 h 151"/>
                <a:gd name="T34" fmla="*/ 2 w 30"/>
                <a:gd name="T35" fmla="*/ 5 h 151"/>
                <a:gd name="T36" fmla="*/ 0 w 30"/>
                <a:gd name="T37" fmla="*/ 0 h 151"/>
                <a:gd name="T38" fmla="*/ 0 w 30"/>
                <a:gd name="T39" fmla="*/ 1 h 151"/>
                <a:gd name="T40" fmla="*/ 0 w 30"/>
                <a:gd name="T41" fmla="*/ 1 h 151"/>
                <a:gd name="T42" fmla="*/ 2 w 30"/>
                <a:gd name="T43" fmla="*/ 1 h 151"/>
                <a:gd name="T44" fmla="*/ 3 w 30"/>
                <a:gd name="T45" fmla="*/ 3 h 151"/>
                <a:gd name="T46" fmla="*/ 3 w 30"/>
                <a:gd name="T47" fmla="*/ 3 h 151"/>
                <a:gd name="T48" fmla="*/ 10 w 30"/>
                <a:gd name="T49" fmla="*/ 14 h 151"/>
                <a:gd name="T50" fmla="*/ 17 w 30"/>
                <a:gd name="T51" fmla="*/ 26 h 151"/>
                <a:gd name="T52" fmla="*/ 17 w 30"/>
                <a:gd name="T53" fmla="*/ 26 h 151"/>
                <a:gd name="T54" fmla="*/ 21 w 30"/>
                <a:gd name="T55" fmla="*/ 35 h 151"/>
                <a:gd name="T56" fmla="*/ 24 w 30"/>
                <a:gd name="T57" fmla="*/ 42 h 151"/>
                <a:gd name="T58" fmla="*/ 28 w 30"/>
                <a:gd name="T59" fmla="*/ 60 h 151"/>
                <a:gd name="T60" fmla="*/ 28 w 30"/>
                <a:gd name="T61" fmla="*/ 60 h 151"/>
                <a:gd name="T62" fmla="*/ 30 w 30"/>
                <a:gd name="T63" fmla="*/ 71 h 151"/>
                <a:gd name="T64" fmla="*/ 30 w 30"/>
                <a:gd name="T65" fmla="*/ 82 h 151"/>
                <a:gd name="T66" fmla="*/ 30 w 30"/>
                <a:gd name="T67" fmla="*/ 82 h 151"/>
                <a:gd name="T68" fmla="*/ 28 w 30"/>
                <a:gd name="T69" fmla="*/ 107 h 151"/>
                <a:gd name="T70" fmla="*/ 28 w 30"/>
                <a:gd name="T71" fmla="*/ 107 h 151"/>
                <a:gd name="T72" fmla="*/ 27 w 30"/>
                <a:gd name="T73" fmla="*/ 119 h 151"/>
                <a:gd name="T74" fmla="*/ 27 w 30"/>
                <a:gd name="T75" fmla="*/ 119 h 151"/>
                <a:gd name="T76" fmla="*/ 25 w 30"/>
                <a:gd name="T77" fmla="*/ 134 h 151"/>
                <a:gd name="T78" fmla="*/ 21 w 30"/>
                <a:gd name="T79" fmla="*/ 150 h 151"/>
                <a:gd name="T80" fmla="*/ 21 w 30"/>
                <a:gd name="T81" fmla="*/ 150 h 151"/>
                <a:gd name="T82" fmla="*/ 21 w 30"/>
                <a:gd name="T83" fmla="*/ 151 h 151"/>
                <a:gd name="T84" fmla="*/ 20 w 30"/>
                <a:gd name="T85" fmla="*/ 151 h 151"/>
                <a:gd name="T86" fmla="*/ 20 w 30"/>
                <a:gd name="T8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151">
                  <a:moveTo>
                    <a:pt x="20" y="151"/>
                  </a:moveTo>
                  <a:lnTo>
                    <a:pt x="20" y="151"/>
                  </a:lnTo>
                  <a:lnTo>
                    <a:pt x="22" y="135"/>
                  </a:lnTo>
                  <a:lnTo>
                    <a:pt x="25" y="119"/>
                  </a:lnTo>
                  <a:lnTo>
                    <a:pt x="25" y="119"/>
                  </a:lnTo>
                  <a:lnTo>
                    <a:pt x="26" y="104"/>
                  </a:lnTo>
                  <a:lnTo>
                    <a:pt x="26" y="104"/>
                  </a:lnTo>
                  <a:lnTo>
                    <a:pt x="26" y="100"/>
                  </a:lnTo>
                  <a:lnTo>
                    <a:pt x="26" y="100"/>
                  </a:lnTo>
                  <a:lnTo>
                    <a:pt x="26" y="82"/>
                  </a:lnTo>
                  <a:lnTo>
                    <a:pt x="25" y="66"/>
                  </a:lnTo>
                  <a:lnTo>
                    <a:pt x="21" y="49"/>
                  </a:lnTo>
                  <a:lnTo>
                    <a:pt x="16" y="33"/>
                  </a:lnTo>
                  <a:lnTo>
                    <a:pt x="16" y="33"/>
                  </a:lnTo>
                  <a:lnTo>
                    <a:pt x="11" y="21"/>
                  </a:lnTo>
                  <a:lnTo>
                    <a:pt x="4" y="9"/>
                  </a:lnTo>
                  <a:lnTo>
                    <a:pt x="4" y="9"/>
                  </a:lnTo>
                  <a:lnTo>
                    <a:pt x="2" y="5"/>
                  </a:lnTo>
                  <a:lnTo>
                    <a:pt x="0" y="0"/>
                  </a:lnTo>
                  <a:lnTo>
                    <a:pt x="0" y="1"/>
                  </a:lnTo>
                  <a:lnTo>
                    <a:pt x="0" y="1"/>
                  </a:lnTo>
                  <a:lnTo>
                    <a:pt x="2" y="1"/>
                  </a:lnTo>
                  <a:lnTo>
                    <a:pt x="3" y="3"/>
                  </a:lnTo>
                  <a:lnTo>
                    <a:pt x="3" y="3"/>
                  </a:lnTo>
                  <a:lnTo>
                    <a:pt x="10" y="14"/>
                  </a:lnTo>
                  <a:lnTo>
                    <a:pt x="17" y="26"/>
                  </a:lnTo>
                  <a:lnTo>
                    <a:pt x="17" y="26"/>
                  </a:lnTo>
                  <a:lnTo>
                    <a:pt x="21" y="35"/>
                  </a:lnTo>
                  <a:lnTo>
                    <a:pt x="24" y="42"/>
                  </a:lnTo>
                  <a:lnTo>
                    <a:pt x="28" y="60"/>
                  </a:lnTo>
                  <a:lnTo>
                    <a:pt x="28" y="60"/>
                  </a:lnTo>
                  <a:lnTo>
                    <a:pt x="30" y="71"/>
                  </a:lnTo>
                  <a:lnTo>
                    <a:pt x="30" y="82"/>
                  </a:lnTo>
                  <a:lnTo>
                    <a:pt x="30" y="82"/>
                  </a:lnTo>
                  <a:lnTo>
                    <a:pt x="28" y="107"/>
                  </a:lnTo>
                  <a:lnTo>
                    <a:pt x="28" y="107"/>
                  </a:lnTo>
                  <a:lnTo>
                    <a:pt x="27" y="119"/>
                  </a:lnTo>
                  <a:lnTo>
                    <a:pt x="27" y="119"/>
                  </a:lnTo>
                  <a:lnTo>
                    <a:pt x="25" y="134"/>
                  </a:lnTo>
                  <a:lnTo>
                    <a:pt x="21" y="150"/>
                  </a:lnTo>
                  <a:lnTo>
                    <a:pt x="21" y="150"/>
                  </a:lnTo>
                  <a:lnTo>
                    <a:pt x="21" y="151"/>
                  </a:lnTo>
                  <a:lnTo>
                    <a:pt x="20" y="151"/>
                  </a:lnTo>
                  <a:lnTo>
                    <a:pt x="20" y="151"/>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91" name="Freeform 91"/>
            <p:cNvSpPr>
              <a:spLocks/>
            </p:cNvSpPr>
            <p:nvPr/>
          </p:nvSpPr>
          <p:spPr bwMode="auto">
            <a:xfrm>
              <a:off x="8419804" y="4437180"/>
              <a:ext cx="3176" cy="3175"/>
            </a:xfrm>
            <a:custGeom>
              <a:avLst/>
              <a:gdLst>
                <a:gd name="T0" fmla="*/ 2 w 2"/>
                <a:gd name="T1" fmla="*/ 1 h 2"/>
                <a:gd name="T2" fmla="*/ 1 w 2"/>
                <a:gd name="T3" fmla="*/ 0 h 2"/>
                <a:gd name="T4" fmla="*/ 0 w 2"/>
                <a:gd name="T5" fmla="*/ 0 h 2"/>
                <a:gd name="T6" fmla="*/ 0 w 2"/>
                <a:gd name="T7" fmla="*/ 0 h 2"/>
                <a:gd name="T8" fmla="*/ 1 w 2"/>
                <a:gd name="T9" fmla="*/ 0 h 2"/>
                <a:gd name="T10" fmla="*/ 1 w 2"/>
                <a:gd name="T11" fmla="*/ 0 h 2"/>
                <a:gd name="T12" fmla="*/ 2 w 2"/>
                <a:gd name="T13" fmla="*/ 2 h 2"/>
                <a:gd name="T14" fmla="*/ 2 w 2"/>
                <a:gd name="T15" fmla="*/ 1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1"/>
                  </a:moveTo>
                  <a:lnTo>
                    <a:pt x="1" y="0"/>
                  </a:lnTo>
                  <a:lnTo>
                    <a:pt x="0" y="0"/>
                  </a:lnTo>
                  <a:lnTo>
                    <a:pt x="0" y="0"/>
                  </a:lnTo>
                  <a:lnTo>
                    <a:pt x="1" y="0"/>
                  </a:lnTo>
                  <a:lnTo>
                    <a:pt x="1" y="0"/>
                  </a:lnTo>
                  <a:lnTo>
                    <a:pt x="2" y="2"/>
                  </a:lnTo>
                  <a:lnTo>
                    <a:pt x="2" y="1"/>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92" name="Freeform 92"/>
            <p:cNvSpPr>
              <a:spLocks/>
            </p:cNvSpPr>
            <p:nvPr/>
          </p:nvSpPr>
          <p:spPr bwMode="auto">
            <a:xfrm>
              <a:off x="8454740" y="4678486"/>
              <a:ext cx="0" cy="6350"/>
            </a:xfrm>
            <a:custGeom>
              <a:avLst/>
              <a:gdLst>
                <a:gd name="T0" fmla="*/ 0 h 4"/>
                <a:gd name="T1" fmla="*/ 0 h 4"/>
                <a:gd name="T2" fmla="*/ 4 h 4"/>
                <a:gd name="T3" fmla="*/ 4 h 4"/>
                <a:gd name="T4" fmla="*/ 2 h 4"/>
                <a:gd name="T5" fmla="*/ 0 h 4"/>
                <a:gd name="T6" fmla="*/ 0 h 4"/>
              </a:gdLst>
              <a:ahLst/>
              <a:cxnLst>
                <a:cxn ang="0">
                  <a:pos x="0" y="T0"/>
                </a:cxn>
                <a:cxn ang="0">
                  <a:pos x="0" y="T1"/>
                </a:cxn>
                <a:cxn ang="0">
                  <a:pos x="0" y="T2"/>
                </a:cxn>
                <a:cxn ang="0">
                  <a:pos x="0" y="T3"/>
                </a:cxn>
                <a:cxn ang="0">
                  <a:pos x="0" y="T4"/>
                </a:cxn>
                <a:cxn ang="0">
                  <a:pos x="0" y="T5"/>
                </a:cxn>
                <a:cxn ang="0">
                  <a:pos x="0" y="T6"/>
                </a:cxn>
              </a:cxnLst>
              <a:rect l="0" t="0" r="r" b="b"/>
              <a:pathLst>
                <a:path h="4">
                  <a:moveTo>
                    <a:pt x="0" y="0"/>
                  </a:moveTo>
                  <a:lnTo>
                    <a:pt x="0" y="0"/>
                  </a:lnTo>
                  <a:lnTo>
                    <a:pt x="0" y="4"/>
                  </a:lnTo>
                  <a:lnTo>
                    <a:pt x="0" y="4"/>
                  </a:lnTo>
                  <a:lnTo>
                    <a:pt x="0" y="2"/>
                  </a:lnTo>
                  <a:lnTo>
                    <a:pt x="0" y="0"/>
                  </a:lnTo>
                  <a:lnTo>
                    <a:pt x="0"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93" name="Freeform 93"/>
            <p:cNvSpPr>
              <a:spLocks/>
            </p:cNvSpPr>
            <p:nvPr/>
          </p:nvSpPr>
          <p:spPr bwMode="auto">
            <a:xfrm>
              <a:off x="8234008" y="4472106"/>
              <a:ext cx="215968" cy="31751"/>
            </a:xfrm>
            <a:custGeom>
              <a:avLst/>
              <a:gdLst>
                <a:gd name="T0" fmla="*/ 20 w 136"/>
                <a:gd name="T1" fmla="*/ 4 h 20"/>
                <a:gd name="T2" fmla="*/ 5 w 136"/>
                <a:gd name="T3" fmla="*/ 7 h 20"/>
                <a:gd name="T4" fmla="*/ 3 w 136"/>
                <a:gd name="T5" fmla="*/ 9 h 20"/>
                <a:gd name="T6" fmla="*/ 2 w 136"/>
                <a:gd name="T7" fmla="*/ 9 h 20"/>
                <a:gd name="T8" fmla="*/ 2 w 136"/>
                <a:gd name="T9" fmla="*/ 9 h 20"/>
                <a:gd name="T10" fmla="*/ 2 w 136"/>
                <a:gd name="T11" fmla="*/ 9 h 20"/>
                <a:gd name="T12" fmla="*/ 2 w 136"/>
                <a:gd name="T13" fmla="*/ 9 h 20"/>
                <a:gd name="T14" fmla="*/ 3 w 136"/>
                <a:gd name="T15" fmla="*/ 10 h 20"/>
                <a:gd name="T16" fmla="*/ 3 w 136"/>
                <a:gd name="T17" fmla="*/ 10 h 20"/>
                <a:gd name="T18" fmla="*/ 10 w 136"/>
                <a:gd name="T19" fmla="*/ 12 h 20"/>
                <a:gd name="T20" fmla="*/ 25 w 136"/>
                <a:gd name="T21" fmla="*/ 15 h 20"/>
                <a:gd name="T22" fmla="*/ 41 w 136"/>
                <a:gd name="T23" fmla="*/ 15 h 20"/>
                <a:gd name="T24" fmla="*/ 72 w 136"/>
                <a:gd name="T25" fmla="*/ 16 h 20"/>
                <a:gd name="T26" fmla="*/ 101 w 136"/>
                <a:gd name="T27" fmla="*/ 15 h 20"/>
                <a:gd name="T28" fmla="*/ 117 w 136"/>
                <a:gd name="T29" fmla="*/ 14 h 20"/>
                <a:gd name="T30" fmla="*/ 124 w 136"/>
                <a:gd name="T31" fmla="*/ 12 h 20"/>
                <a:gd name="T32" fmla="*/ 132 w 136"/>
                <a:gd name="T33" fmla="*/ 10 h 20"/>
                <a:gd name="T34" fmla="*/ 133 w 136"/>
                <a:gd name="T35" fmla="*/ 9 h 20"/>
                <a:gd name="T36" fmla="*/ 133 w 136"/>
                <a:gd name="T37" fmla="*/ 9 h 20"/>
                <a:gd name="T38" fmla="*/ 133 w 136"/>
                <a:gd name="T39" fmla="*/ 9 h 20"/>
                <a:gd name="T40" fmla="*/ 134 w 136"/>
                <a:gd name="T41" fmla="*/ 9 h 20"/>
                <a:gd name="T42" fmla="*/ 134 w 136"/>
                <a:gd name="T43" fmla="*/ 9 h 20"/>
                <a:gd name="T44" fmla="*/ 134 w 136"/>
                <a:gd name="T45" fmla="*/ 10 h 20"/>
                <a:gd name="T46" fmla="*/ 133 w 136"/>
                <a:gd name="T47" fmla="*/ 9 h 20"/>
                <a:gd name="T48" fmla="*/ 133 w 136"/>
                <a:gd name="T49" fmla="*/ 10 h 20"/>
                <a:gd name="T50" fmla="*/ 133 w 136"/>
                <a:gd name="T51" fmla="*/ 10 h 20"/>
                <a:gd name="T52" fmla="*/ 132 w 136"/>
                <a:gd name="T53" fmla="*/ 9 h 20"/>
                <a:gd name="T54" fmla="*/ 124 w 136"/>
                <a:gd name="T55" fmla="*/ 6 h 20"/>
                <a:gd name="T56" fmla="*/ 110 w 136"/>
                <a:gd name="T57" fmla="*/ 4 h 20"/>
                <a:gd name="T58" fmla="*/ 79 w 136"/>
                <a:gd name="T59" fmla="*/ 3 h 20"/>
                <a:gd name="T60" fmla="*/ 48 w 136"/>
                <a:gd name="T61" fmla="*/ 1 h 20"/>
                <a:gd name="T62" fmla="*/ 48 w 136"/>
                <a:gd name="T63" fmla="*/ 1 h 20"/>
                <a:gd name="T64" fmla="*/ 79 w 136"/>
                <a:gd name="T65" fmla="*/ 0 h 20"/>
                <a:gd name="T66" fmla="*/ 110 w 136"/>
                <a:gd name="T67" fmla="*/ 1 h 20"/>
                <a:gd name="T68" fmla="*/ 125 w 136"/>
                <a:gd name="T69" fmla="*/ 3 h 20"/>
                <a:gd name="T70" fmla="*/ 133 w 136"/>
                <a:gd name="T71" fmla="*/ 5 h 20"/>
                <a:gd name="T72" fmla="*/ 135 w 136"/>
                <a:gd name="T73" fmla="*/ 6 h 20"/>
                <a:gd name="T74" fmla="*/ 135 w 136"/>
                <a:gd name="T75" fmla="*/ 7 h 20"/>
                <a:gd name="T76" fmla="*/ 136 w 136"/>
                <a:gd name="T77" fmla="*/ 9 h 20"/>
                <a:gd name="T78" fmla="*/ 136 w 136"/>
                <a:gd name="T79" fmla="*/ 9 h 20"/>
                <a:gd name="T80" fmla="*/ 136 w 136"/>
                <a:gd name="T81" fmla="*/ 10 h 20"/>
                <a:gd name="T82" fmla="*/ 136 w 136"/>
                <a:gd name="T83" fmla="*/ 11 h 20"/>
                <a:gd name="T84" fmla="*/ 135 w 136"/>
                <a:gd name="T85" fmla="*/ 12 h 20"/>
                <a:gd name="T86" fmla="*/ 134 w 136"/>
                <a:gd name="T87" fmla="*/ 12 h 20"/>
                <a:gd name="T88" fmla="*/ 133 w 136"/>
                <a:gd name="T89" fmla="*/ 14 h 20"/>
                <a:gd name="T90" fmla="*/ 125 w 136"/>
                <a:gd name="T91" fmla="*/ 16 h 20"/>
                <a:gd name="T92" fmla="*/ 117 w 136"/>
                <a:gd name="T93" fmla="*/ 17 h 20"/>
                <a:gd name="T94" fmla="*/ 102 w 136"/>
                <a:gd name="T95" fmla="*/ 18 h 20"/>
                <a:gd name="T96" fmla="*/ 72 w 136"/>
                <a:gd name="T97" fmla="*/ 20 h 20"/>
                <a:gd name="T98" fmla="*/ 41 w 136"/>
                <a:gd name="T99" fmla="*/ 18 h 20"/>
                <a:gd name="T100" fmla="*/ 25 w 136"/>
                <a:gd name="T101" fmla="*/ 17 h 20"/>
                <a:gd name="T102" fmla="*/ 10 w 136"/>
                <a:gd name="T103" fmla="*/ 15 h 20"/>
                <a:gd name="T104" fmla="*/ 3 w 136"/>
                <a:gd name="T105" fmla="*/ 12 h 20"/>
                <a:gd name="T106" fmla="*/ 2 w 136"/>
                <a:gd name="T107" fmla="*/ 11 h 20"/>
                <a:gd name="T108" fmla="*/ 0 w 136"/>
                <a:gd name="T109" fmla="*/ 10 h 20"/>
                <a:gd name="T110" fmla="*/ 0 w 136"/>
                <a:gd name="T111" fmla="*/ 9 h 20"/>
                <a:gd name="T112" fmla="*/ 0 w 136"/>
                <a:gd name="T113" fmla="*/ 9 h 20"/>
                <a:gd name="T114" fmla="*/ 2 w 136"/>
                <a:gd name="T115" fmla="*/ 7 h 20"/>
                <a:gd name="T116" fmla="*/ 2 w 136"/>
                <a:gd name="T117" fmla="*/ 7 h 20"/>
                <a:gd name="T118" fmla="*/ 5 w 136"/>
                <a:gd name="T119" fmla="*/ 6 h 20"/>
                <a:gd name="T120" fmla="*/ 20 w 136"/>
                <a:gd name="T121" fmla="*/ 3 h 20"/>
                <a:gd name="T122" fmla="*/ 20 w 136"/>
                <a:gd name="T123"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20">
                  <a:moveTo>
                    <a:pt x="20" y="4"/>
                  </a:moveTo>
                  <a:lnTo>
                    <a:pt x="20" y="4"/>
                  </a:lnTo>
                  <a:lnTo>
                    <a:pt x="13" y="5"/>
                  </a:lnTo>
                  <a:lnTo>
                    <a:pt x="5" y="7"/>
                  </a:lnTo>
                  <a:lnTo>
                    <a:pt x="5" y="7"/>
                  </a:lnTo>
                  <a:lnTo>
                    <a:pt x="3" y="9"/>
                  </a:lnTo>
                  <a:lnTo>
                    <a:pt x="3" y="9"/>
                  </a:lnTo>
                  <a:lnTo>
                    <a:pt x="2" y="9"/>
                  </a:lnTo>
                  <a:lnTo>
                    <a:pt x="2" y="9"/>
                  </a:lnTo>
                  <a:lnTo>
                    <a:pt x="2" y="9"/>
                  </a:lnTo>
                  <a:lnTo>
                    <a:pt x="2" y="9"/>
                  </a:lnTo>
                  <a:lnTo>
                    <a:pt x="2" y="9"/>
                  </a:lnTo>
                  <a:lnTo>
                    <a:pt x="2" y="9"/>
                  </a:lnTo>
                  <a:lnTo>
                    <a:pt x="2" y="9"/>
                  </a:lnTo>
                  <a:lnTo>
                    <a:pt x="3" y="10"/>
                  </a:lnTo>
                  <a:lnTo>
                    <a:pt x="3" y="10"/>
                  </a:lnTo>
                  <a:lnTo>
                    <a:pt x="3" y="10"/>
                  </a:lnTo>
                  <a:lnTo>
                    <a:pt x="3" y="10"/>
                  </a:lnTo>
                  <a:lnTo>
                    <a:pt x="3" y="10"/>
                  </a:lnTo>
                  <a:lnTo>
                    <a:pt x="10" y="12"/>
                  </a:lnTo>
                  <a:lnTo>
                    <a:pt x="10" y="12"/>
                  </a:lnTo>
                  <a:lnTo>
                    <a:pt x="25" y="15"/>
                  </a:lnTo>
                  <a:lnTo>
                    <a:pt x="25" y="15"/>
                  </a:lnTo>
                  <a:lnTo>
                    <a:pt x="41" y="15"/>
                  </a:lnTo>
                  <a:lnTo>
                    <a:pt x="41" y="15"/>
                  </a:lnTo>
                  <a:lnTo>
                    <a:pt x="72" y="16"/>
                  </a:lnTo>
                  <a:lnTo>
                    <a:pt x="72" y="16"/>
                  </a:lnTo>
                  <a:lnTo>
                    <a:pt x="101" y="15"/>
                  </a:lnTo>
                  <a:lnTo>
                    <a:pt x="101" y="15"/>
                  </a:lnTo>
                  <a:lnTo>
                    <a:pt x="117" y="14"/>
                  </a:lnTo>
                  <a:lnTo>
                    <a:pt x="117" y="14"/>
                  </a:lnTo>
                  <a:lnTo>
                    <a:pt x="124" y="12"/>
                  </a:lnTo>
                  <a:lnTo>
                    <a:pt x="124" y="12"/>
                  </a:lnTo>
                  <a:lnTo>
                    <a:pt x="132" y="10"/>
                  </a:lnTo>
                  <a:lnTo>
                    <a:pt x="132" y="10"/>
                  </a:lnTo>
                  <a:lnTo>
                    <a:pt x="133" y="9"/>
                  </a:lnTo>
                  <a:lnTo>
                    <a:pt x="133" y="9"/>
                  </a:lnTo>
                  <a:lnTo>
                    <a:pt x="133" y="9"/>
                  </a:lnTo>
                  <a:lnTo>
                    <a:pt x="133" y="9"/>
                  </a:lnTo>
                  <a:lnTo>
                    <a:pt x="133" y="9"/>
                  </a:lnTo>
                  <a:lnTo>
                    <a:pt x="133" y="9"/>
                  </a:lnTo>
                  <a:lnTo>
                    <a:pt x="134" y="9"/>
                  </a:lnTo>
                  <a:lnTo>
                    <a:pt x="134" y="9"/>
                  </a:lnTo>
                  <a:lnTo>
                    <a:pt x="134" y="9"/>
                  </a:lnTo>
                  <a:lnTo>
                    <a:pt x="134" y="10"/>
                  </a:lnTo>
                  <a:lnTo>
                    <a:pt x="134" y="10"/>
                  </a:lnTo>
                  <a:lnTo>
                    <a:pt x="133" y="9"/>
                  </a:lnTo>
                  <a:lnTo>
                    <a:pt x="133" y="9"/>
                  </a:lnTo>
                  <a:lnTo>
                    <a:pt x="133" y="10"/>
                  </a:lnTo>
                  <a:lnTo>
                    <a:pt x="133" y="10"/>
                  </a:lnTo>
                  <a:lnTo>
                    <a:pt x="133" y="10"/>
                  </a:lnTo>
                  <a:lnTo>
                    <a:pt x="133" y="10"/>
                  </a:lnTo>
                  <a:lnTo>
                    <a:pt x="133" y="10"/>
                  </a:lnTo>
                  <a:lnTo>
                    <a:pt x="132" y="9"/>
                  </a:lnTo>
                  <a:lnTo>
                    <a:pt x="132" y="9"/>
                  </a:lnTo>
                  <a:lnTo>
                    <a:pt x="124" y="6"/>
                  </a:lnTo>
                  <a:lnTo>
                    <a:pt x="124" y="6"/>
                  </a:lnTo>
                  <a:lnTo>
                    <a:pt x="110" y="4"/>
                  </a:lnTo>
                  <a:lnTo>
                    <a:pt x="110" y="4"/>
                  </a:lnTo>
                  <a:lnTo>
                    <a:pt x="79" y="3"/>
                  </a:lnTo>
                  <a:lnTo>
                    <a:pt x="79" y="3"/>
                  </a:lnTo>
                  <a:lnTo>
                    <a:pt x="48" y="1"/>
                  </a:lnTo>
                  <a:lnTo>
                    <a:pt x="48" y="1"/>
                  </a:lnTo>
                  <a:lnTo>
                    <a:pt x="48" y="1"/>
                  </a:lnTo>
                  <a:lnTo>
                    <a:pt x="48" y="1"/>
                  </a:lnTo>
                  <a:lnTo>
                    <a:pt x="79" y="0"/>
                  </a:lnTo>
                  <a:lnTo>
                    <a:pt x="79" y="0"/>
                  </a:lnTo>
                  <a:lnTo>
                    <a:pt x="110" y="1"/>
                  </a:lnTo>
                  <a:lnTo>
                    <a:pt x="110" y="1"/>
                  </a:lnTo>
                  <a:lnTo>
                    <a:pt x="125" y="3"/>
                  </a:lnTo>
                  <a:lnTo>
                    <a:pt x="125" y="3"/>
                  </a:lnTo>
                  <a:lnTo>
                    <a:pt x="133" y="5"/>
                  </a:lnTo>
                  <a:lnTo>
                    <a:pt x="133" y="5"/>
                  </a:lnTo>
                  <a:lnTo>
                    <a:pt x="135" y="6"/>
                  </a:lnTo>
                  <a:lnTo>
                    <a:pt x="135" y="6"/>
                  </a:lnTo>
                  <a:lnTo>
                    <a:pt x="135" y="7"/>
                  </a:lnTo>
                  <a:lnTo>
                    <a:pt x="136" y="9"/>
                  </a:lnTo>
                  <a:lnTo>
                    <a:pt x="136" y="9"/>
                  </a:lnTo>
                  <a:lnTo>
                    <a:pt x="136" y="9"/>
                  </a:lnTo>
                  <a:lnTo>
                    <a:pt x="136" y="9"/>
                  </a:lnTo>
                  <a:lnTo>
                    <a:pt x="136" y="9"/>
                  </a:lnTo>
                  <a:lnTo>
                    <a:pt x="136" y="10"/>
                  </a:lnTo>
                  <a:lnTo>
                    <a:pt x="136" y="10"/>
                  </a:lnTo>
                  <a:lnTo>
                    <a:pt x="136" y="11"/>
                  </a:lnTo>
                  <a:lnTo>
                    <a:pt x="135" y="11"/>
                  </a:lnTo>
                  <a:lnTo>
                    <a:pt x="135" y="12"/>
                  </a:lnTo>
                  <a:lnTo>
                    <a:pt x="134" y="12"/>
                  </a:lnTo>
                  <a:lnTo>
                    <a:pt x="134" y="12"/>
                  </a:lnTo>
                  <a:lnTo>
                    <a:pt x="133" y="14"/>
                  </a:lnTo>
                  <a:lnTo>
                    <a:pt x="133" y="14"/>
                  </a:lnTo>
                  <a:lnTo>
                    <a:pt x="125" y="16"/>
                  </a:lnTo>
                  <a:lnTo>
                    <a:pt x="125" y="16"/>
                  </a:lnTo>
                  <a:lnTo>
                    <a:pt x="117" y="17"/>
                  </a:lnTo>
                  <a:lnTo>
                    <a:pt x="117" y="17"/>
                  </a:lnTo>
                  <a:lnTo>
                    <a:pt x="102" y="18"/>
                  </a:lnTo>
                  <a:lnTo>
                    <a:pt x="102" y="18"/>
                  </a:lnTo>
                  <a:lnTo>
                    <a:pt x="72" y="20"/>
                  </a:lnTo>
                  <a:lnTo>
                    <a:pt x="72" y="20"/>
                  </a:lnTo>
                  <a:lnTo>
                    <a:pt x="41" y="18"/>
                  </a:lnTo>
                  <a:lnTo>
                    <a:pt x="41" y="18"/>
                  </a:lnTo>
                  <a:lnTo>
                    <a:pt x="25" y="17"/>
                  </a:lnTo>
                  <a:lnTo>
                    <a:pt x="25" y="17"/>
                  </a:lnTo>
                  <a:lnTo>
                    <a:pt x="10" y="15"/>
                  </a:lnTo>
                  <a:lnTo>
                    <a:pt x="10" y="15"/>
                  </a:lnTo>
                  <a:lnTo>
                    <a:pt x="7" y="14"/>
                  </a:lnTo>
                  <a:lnTo>
                    <a:pt x="3" y="12"/>
                  </a:lnTo>
                  <a:lnTo>
                    <a:pt x="2" y="11"/>
                  </a:lnTo>
                  <a:lnTo>
                    <a:pt x="2" y="11"/>
                  </a:lnTo>
                  <a:lnTo>
                    <a:pt x="0" y="10"/>
                  </a:lnTo>
                  <a:lnTo>
                    <a:pt x="0" y="10"/>
                  </a:lnTo>
                  <a:lnTo>
                    <a:pt x="0" y="9"/>
                  </a:lnTo>
                  <a:lnTo>
                    <a:pt x="0" y="9"/>
                  </a:lnTo>
                  <a:lnTo>
                    <a:pt x="0" y="9"/>
                  </a:lnTo>
                  <a:lnTo>
                    <a:pt x="0" y="9"/>
                  </a:lnTo>
                  <a:lnTo>
                    <a:pt x="0" y="9"/>
                  </a:lnTo>
                  <a:lnTo>
                    <a:pt x="2" y="7"/>
                  </a:lnTo>
                  <a:lnTo>
                    <a:pt x="2" y="7"/>
                  </a:lnTo>
                  <a:lnTo>
                    <a:pt x="2" y="7"/>
                  </a:lnTo>
                  <a:lnTo>
                    <a:pt x="5" y="6"/>
                  </a:lnTo>
                  <a:lnTo>
                    <a:pt x="5" y="6"/>
                  </a:lnTo>
                  <a:lnTo>
                    <a:pt x="13" y="4"/>
                  </a:lnTo>
                  <a:lnTo>
                    <a:pt x="20" y="3"/>
                  </a:lnTo>
                  <a:lnTo>
                    <a:pt x="21" y="4"/>
                  </a:lnTo>
                  <a:lnTo>
                    <a:pt x="20" y="4"/>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94" name="Freeform 94"/>
            <p:cNvSpPr>
              <a:spLocks/>
            </p:cNvSpPr>
            <p:nvPr/>
          </p:nvSpPr>
          <p:spPr bwMode="auto">
            <a:xfrm>
              <a:off x="6226776" y="4289539"/>
              <a:ext cx="238200" cy="719156"/>
            </a:xfrm>
            <a:custGeom>
              <a:avLst/>
              <a:gdLst>
                <a:gd name="T0" fmla="*/ 150 w 150"/>
                <a:gd name="T1" fmla="*/ 141 h 453"/>
                <a:gd name="T2" fmla="*/ 149 w 150"/>
                <a:gd name="T3" fmla="*/ 114 h 453"/>
                <a:gd name="T4" fmla="*/ 144 w 150"/>
                <a:gd name="T5" fmla="*/ 94 h 453"/>
                <a:gd name="T6" fmla="*/ 142 w 150"/>
                <a:gd name="T7" fmla="*/ 88 h 453"/>
                <a:gd name="T8" fmla="*/ 130 w 150"/>
                <a:gd name="T9" fmla="*/ 72 h 453"/>
                <a:gd name="T10" fmla="*/ 112 w 150"/>
                <a:gd name="T11" fmla="*/ 59 h 453"/>
                <a:gd name="T12" fmla="*/ 106 w 150"/>
                <a:gd name="T13" fmla="*/ 51 h 453"/>
                <a:gd name="T14" fmla="*/ 103 w 150"/>
                <a:gd name="T15" fmla="*/ 42 h 453"/>
                <a:gd name="T16" fmla="*/ 101 w 150"/>
                <a:gd name="T17" fmla="*/ 19 h 453"/>
                <a:gd name="T18" fmla="*/ 101 w 150"/>
                <a:gd name="T19" fmla="*/ 15 h 453"/>
                <a:gd name="T20" fmla="*/ 97 w 150"/>
                <a:gd name="T21" fmla="*/ 4 h 453"/>
                <a:gd name="T22" fmla="*/ 92 w 150"/>
                <a:gd name="T23" fmla="*/ 1 h 453"/>
                <a:gd name="T24" fmla="*/ 84 w 150"/>
                <a:gd name="T25" fmla="*/ 0 h 453"/>
                <a:gd name="T26" fmla="*/ 71 w 150"/>
                <a:gd name="T27" fmla="*/ 1 h 453"/>
                <a:gd name="T28" fmla="*/ 65 w 150"/>
                <a:gd name="T29" fmla="*/ 4 h 453"/>
                <a:gd name="T30" fmla="*/ 61 w 150"/>
                <a:gd name="T31" fmla="*/ 0 h 453"/>
                <a:gd name="T32" fmla="*/ 55 w 150"/>
                <a:gd name="T33" fmla="*/ 1 h 453"/>
                <a:gd name="T34" fmla="*/ 51 w 150"/>
                <a:gd name="T35" fmla="*/ 5 h 453"/>
                <a:gd name="T36" fmla="*/ 51 w 150"/>
                <a:gd name="T37" fmla="*/ 7 h 453"/>
                <a:gd name="T38" fmla="*/ 52 w 150"/>
                <a:gd name="T39" fmla="*/ 39 h 453"/>
                <a:gd name="T40" fmla="*/ 50 w 150"/>
                <a:gd name="T41" fmla="*/ 49 h 453"/>
                <a:gd name="T42" fmla="*/ 45 w 150"/>
                <a:gd name="T43" fmla="*/ 56 h 453"/>
                <a:gd name="T44" fmla="*/ 30 w 150"/>
                <a:gd name="T45" fmla="*/ 67 h 453"/>
                <a:gd name="T46" fmla="*/ 17 w 150"/>
                <a:gd name="T47" fmla="*/ 81 h 453"/>
                <a:gd name="T48" fmla="*/ 11 w 150"/>
                <a:gd name="T49" fmla="*/ 91 h 453"/>
                <a:gd name="T50" fmla="*/ 3 w 150"/>
                <a:gd name="T51" fmla="*/ 113 h 453"/>
                <a:gd name="T52" fmla="*/ 1 w 150"/>
                <a:gd name="T53" fmla="*/ 148 h 453"/>
                <a:gd name="T54" fmla="*/ 1 w 150"/>
                <a:gd name="T55" fmla="*/ 173 h 453"/>
                <a:gd name="T56" fmla="*/ 1 w 150"/>
                <a:gd name="T57" fmla="*/ 279 h 453"/>
                <a:gd name="T58" fmla="*/ 9 w 150"/>
                <a:gd name="T59" fmla="*/ 387 h 453"/>
                <a:gd name="T60" fmla="*/ 12 w 150"/>
                <a:gd name="T61" fmla="*/ 415 h 453"/>
                <a:gd name="T62" fmla="*/ 16 w 150"/>
                <a:gd name="T63" fmla="*/ 435 h 453"/>
                <a:gd name="T64" fmla="*/ 19 w 150"/>
                <a:gd name="T65" fmla="*/ 440 h 453"/>
                <a:gd name="T66" fmla="*/ 34 w 150"/>
                <a:gd name="T67" fmla="*/ 448 h 453"/>
                <a:gd name="T68" fmla="*/ 63 w 150"/>
                <a:gd name="T69" fmla="*/ 453 h 453"/>
                <a:gd name="T70" fmla="*/ 76 w 150"/>
                <a:gd name="T71" fmla="*/ 453 h 453"/>
                <a:gd name="T72" fmla="*/ 100 w 150"/>
                <a:gd name="T73" fmla="*/ 453 h 453"/>
                <a:gd name="T74" fmla="*/ 109 w 150"/>
                <a:gd name="T75" fmla="*/ 451 h 453"/>
                <a:gd name="T76" fmla="*/ 128 w 150"/>
                <a:gd name="T77" fmla="*/ 446 h 453"/>
                <a:gd name="T78" fmla="*/ 134 w 150"/>
                <a:gd name="T79" fmla="*/ 440 h 453"/>
                <a:gd name="T80" fmla="*/ 138 w 150"/>
                <a:gd name="T81" fmla="*/ 431 h 453"/>
                <a:gd name="T82" fmla="*/ 141 w 150"/>
                <a:gd name="T83" fmla="*/ 415 h 453"/>
                <a:gd name="T84" fmla="*/ 143 w 150"/>
                <a:gd name="T85" fmla="*/ 364 h 453"/>
                <a:gd name="T86" fmla="*/ 147 w 150"/>
                <a:gd name="T87" fmla="*/ 310 h 453"/>
                <a:gd name="T88" fmla="*/ 149 w 150"/>
                <a:gd name="T89" fmla="*/ 256 h 453"/>
                <a:gd name="T90" fmla="*/ 150 w 150"/>
                <a:gd name="T91" fmla="*/ 202 h 453"/>
                <a:gd name="T92" fmla="*/ 150 w 150"/>
                <a:gd name="T93" fmla="*/ 14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453">
                  <a:moveTo>
                    <a:pt x="150" y="141"/>
                  </a:moveTo>
                  <a:lnTo>
                    <a:pt x="150" y="141"/>
                  </a:lnTo>
                  <a:lnTo>
                    <a:pt x="149" y="127"/>
                  </a:lnTo>
                  <a:lnTo>
                    <a:pt x="149" y="114"/>
                  </a:lnTo>
                  <a:lnTo>
                    <a:pt x="147" y="100"/>
                  </a:lnTo>
                  <a:lnTo>
                    <a:pt x="144" y="94"/>
                  </a:lnTo>
                  <a:lnTo>
                    <a:pt x="142" y="88"/>
                  </a:lnTo>
                  <a:lnTo>
                    <a:pt x="142" y="88"/>
                  </a:lnTo>
                  <a:lnTo>
                    <a:pt x="136" y="80"/>
                  </a:lnTo>
                  <a:lnTo>
                    <a:pt x="130" y="72"/>
                  </a:lnTo>
                  <a:lnTo>
                    <a:pt x="112" y="59"/>
                  </a:lnTo>
                  <a:lnTo>
                    <a:pt x="112" y="59"/>
                  </a:lnTo>
                  <a:lnTo>
                    <a:pt x="109" y="55"/>
                  </a:lnTo>
                  <a:lnTo>
                    <a:pt x="106" y="51"/>
                  </a:lnTo>
                  <a:lnTo>
                    <a:pt x="104" y="46"/>
                  </a:lnTo>
                  <a:lnTo>
                    <a:pt x="103" y="42"/>
                  </a:lnTo>
                  <a:lnTo>
                    <a:pt x="100" y="32"/>
                  </a:lnTo>
                  <a:lnTo>
                    <a:pt x="101" y="19"/>
                  </a:lnTo>
                  <a:lnTo>
                    <a:pt x="101" y="19"/>
                  </a:lnTo>
                  <a:lnTo>
                    <a:pt x="101" y="15"/>
                  </a:lnTo>
                  <a:lnTo>
                    <a:pt x="100" y="8"/>
                  </a:lnTo>
                  <a:lnTo>
                    <a:pt x="97" y="4"/>
                  </a:lnTo>
                  <a:lnTo>
                    <a:pt x="94" y="2"/>
                  </a:lnTo>
                  <a:lnTo>
                    <a:pt x="92" y="1"/>
                  </a:lnTo>
                  <a:lnTo>
                    <a:pt x="92" y="1"/>
                  </a:lnTo>
                  <a:lnTo>
                    <a:pt x="84" y="0"/>
                  </a:lnTo>
                  <a:lnTo>
                    <a:pt x="78" y="0"/>
                  </a:lnTo>
                  <a:lnTo>
                    <a:pt x="71" y="1"/>
                  </a:lnTo>
                  <a:lnTo>
                    <a:pt x="65" y="4"/>
                  </a:lnTo>
                  <a:lnTo>
                    <a:pt x="65" y="4"/>
                  </a:lnTo>
                  <a:lnTo>
                    <a:pt x="63" y="1"/>
                  </a:lnTo>
                  <a:lnTo>
                    <a:pt x="61" y="0"/>
                  </a:lnTo>
                  <a:lnTo>
                    <a:pt x="56" y="0"/>
                  </a:lnTo>
                  <a:lnTo>
                    <a:pt x="55" y="1"/>
                  </a:lnTo>
                  <a:lnTo>
                    <a:pt x="52" y="2"/>
                  </a:lnTo>
                  <a:lnTo>
                    <a:pt x="51" y="5"/>
                  </a:lnTo>
                  <a:lnTo>
                    <a:pt x="51" y="7"/>
                  </a:lnTo>
                  <a:lnTo>
                    <a:pt x="51" y="7"/>
                  </a:lnTo>
                  <a:lnTo>
                    <a:pt x="52" y="28"/>
                  </a:lnTo>
                  <a:lnTo>
                    <a:pt x="52" y="39"/>
                  </a:lnTo>
                  <a:lnTo>
                    <a:pt x="50" y="49"/>
                  </a:lnTo>
                  <a:lnTo>
                    <a:pt x="50" y="49"/>
                  </a:lnTo>
                  <a:lnTo>
                    <a:pt x="47" y="54"/>
                  </a:lnTo>
                  <a:lnTo>
                    <a:pt x="45" y="56"/>
                  </a:lnTo>
                  <a:lnTo>
                    <a:pt x="39" y="61"/>
                  </a:lnTo>
                  <a:lnTo>
                    <a:pt x="30" y="67"/>
                  </a:lnTo>
                  <a:lnTo>
                    <a:pt x="24" y="72"/>
                  </a:lnTo>
                  <a:lnTo>
                    <a:pt x="17" y="81"/>
                  </a:lnTo>
                  <a:lnTo>
                    <a:pt x="17" y="81"/>
                  </a:lnTo>
                  <a:lnTo>
                    <a:pt x="11" y="91"/>
                  </a:lnTo>
                  <a:lnTo>
                    <a:pt x="7" y="100"/>
                  </a:lnTo>
                  <a:lnTo>
                    <a:pt x="3" y="113"/>
                  </a:lnTo>
                  <a:lnTo>
                    <a:pt x="2" y="124"/>
                  </a:lnTo>
                  <a:lnTo>
                    <a:pt x="1" y="148"/>
                  </a:lnTo>
                  <a:lnTo>
                    <a:pt x="1" y="173"/>
                  </a:lnTo>
                  <a:lnTo>
                    <a:pt x="1" y="173"/>
                  </a:lnTo>
                  <a:lnTo>
                    <a:pt x="0" y="225"/>
                  </a:lnTo>
                  <a:lnTo>
                    <a:pt x="1" y="279"/>
                  </a:lnTo>
                  <a:lnTo>
                    <a:pt x="5" y="333"/>
                  </a:lnTo>
                  <a:lnTo>
                    <a:pt x="9" y="387"/>
                  </a:lnTo>
                  <a:lnTo>
                    <a:pt x="9" y="387"/>
                  </a:lnTo>
                  <a:lnTo>
                    <a:pt x="12" y="415"/>
                  </a:lnTo>
                  <a:lnTo>
                    <a:pt x="13" y="429"/>
                  </a:lnTo>
                  <a:lnTo>
                    <a:pt x="16" y="435"/>
                  </a:lnTo>
                  <a:lnTo>
                    <a:pt x="19" y="440"/>
                  </a:lnTo>
                  <a:lnTo>
                    <a:pt x="19" y="440"/>
                  </a:lnTo>
                  <a:lnTo>
                    <a:pt x="25" y="445"/>
                  </a:lnTo>
                  <a:lnTo>
                    <a:pt x="34" y="448"/>
                  </a:lnTo>
                  <a:lnTo>
                    <a:pt x="46" y="451"/>
                  </a:lnTo>
                  <a:lnTo>
                    <a:pt x="63" y="453"/>
                  </a:lnTo>
                  <a:lnTo>
                    <a:pt x="63" y="453"/>
                  </a:lnTo>
                  <a:lnTo>
                    <a:pt x="76" y="453"/>
                  </a:lnTo>
                  <a:lnTo>
                    <a:pt x="89" y="453"/>
                  </a:lnTo>
                  <a:lnTo>
                    <a:pt x="100" y="453"/>
                  </a:lnTo>
                  <a:lnTo>
                    <a:pt x="109" y="451"/>
                  </a:lnTo>
                  <a:lnTo>
                    <a:pt x="109" y="451"/>
                  </a:lnTo>
                  <a:lnTo>
                    <a:pt x="120" y="450"/>
                  </a:lnTo>
                  <a:lnTo>
                    <a:pt x="128" y="446"/>
                  </a:lnTo>
                  <a:lnTo>
                    <a:pt x="132" y="444"/>
                  </a:lnTo>
                  <a:lnTo>
                    <a:pt x="134" y="440"/>
                  </a:lnTo>
                  <a:lnTo>
                    <a:pt x="137" y="436"/>
                  </a:lnTo>
                  <a:lnTo>
                    <a:pt x="138" y="431"/>
                  </a:lnTo>
                  <a:lnTo>
                    <a:pt x="138" y="431"/>
                  </a:lnTo>
                  <a:lnTo>
                    <a:pt x="141" y="415"/>
                  </a:lnTo>
                  <a:lnTo>
                    <a:pt x="142" y="397"/>
                  </a:lnTo>
                  <a:lnTo>
                    <a:pt x="143" y="364"/>
                  </a:lnTo>
                  <a:lnTo>
                    <a:pt x="143" y="364"/>
                  </a:lnTo>
                  <a:lnTo>
                    <a:pt x="147" y="310"/>
                  </a:lnTo>
                  <a:lnTo>
                    <a:pt x="147" y="310"/>
                  </a:lnTo>
                  <a:lnTo>
                    <a:pt x="149" y="256"/>
                  </a:lnTo>
                  <a:lnTo>
                    <a:pt x="150" y="202"/>
                  </a:lnTo>
                  <a:lnTo>
                    <a:pt x="150" y="202"/>
                  </a:lnTo>
                  <a:lnTo>
                    <a:pt x="150" y="141"/>
                  </a:lnTo>
                  <a:lnTo>
                    <a:pt x="150" y="141"/>
                  </a:lnTo>
                  <a:close/>
                </a:path>
              </a:pathLst>
            </a:custGeom>
            <a:solidFill>
              <a:srgbClr val="227F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95" name="Freeform 95"/>
            <p:cNvSpPr>
              <a:spLocks/>
            </p:cNvSpPr>
            <p:nvPr/>
          </p:nvSpPr>
          <p:spPr bwMode="auto">
            <a:xfrm>
              <a:off x="6239480" y="4289539"/>
              <a:ext cx="211204" cy="696931"/>
            </a:xfrm>
            <a:custGeom>
              <a:avLst/>
              <a:gdLst>
                <a:gd name="T0" fmla="*/ 131 w 133"/>
                <a:gd name="T1" fmla="*/ 115 h 439"/>
                <a:gd name="T2" fmla="*/ 125 w 133"/>
                <a:gd name="T3" fmla="*/ 95 h 439"/>
                <a:gd name="T4" fmla="*/ 111 w 133"/>
                <a:gd name="T5" fmla="*/ 80 h 439"/>
                <a:gd name="T6" fmla="*/ 97 w 133"/>
                <a:gd name="T7" fmla="*/ 70 h 439"/>
                <a:gd name="T8" fmla="*/ 90 w 133"/>
                <a:gd name="T9" fmla="*/ 60 h 439"/>
                <a:gd name="T10" fmla="*/ 87 w 133"/>
                <a:gd name="T11" fmla="*/ 55 h 439"/>
                <a:gd name="T12" fmla="*/ 85 w 133"/>
                <a:gd name="T13" fmla="*/ 29 h 439"/>
                <a:gd name="T14" fmla="*/ 86 w 133"/>
                <a:gd name="T15" fmla="*/ 2 h 439"/>
                <a:gd name="T16" fmla="*/ 89 w 133"/>
                <a:gd name="T17" fmla="*/ 0 h 439"/>
                <a:gd name="T18" fmla="*/ 71 w 133"/>
                <a:gd name="T19" fmla="*/ 0 h 439"/>
                <a:gd name="T20" fmla="*/ 53 w 133"/>
                <a:gd name="T21" fmla="*/ 1 h 439"/>
                <a:gd name="T22" fmla="*/ 52 w 133"/>
                <a:gd name="T23" fmla="*/ 2 h 439"/>
                <a:gd name="T24" fmla="*/ 51 w 133"/>
                <a:gd name="T25" fmla="*/ 17 h 439"/>
                <a:gd name="T26" fmla="*/ 49 w 133"/>
                <a:gd name="T27" fmla="*/ 30 h 439"/>
                <a:gd name="T28" fmla="*/ 49 w 133"/>
                <a:gd name="T29" fmla="*/ 51 h 439"/>
                <a:gd name="T30" fmla="*/ 47 w 133"/>
                <a:gd name="T31" fmla="*/ 59 h 439"/>
                <a:gd name="T32" fmla="*/ 42 w 133"/>
                <a:gd name="T33" fmla="*/ 67 h 439"/>
                <a:gd name="T34" fmla="*/ 27 w 133"/>
                <a:gd name="T35" fmla="*/ 81 h 439"/>
                <a:gd name="T36" fmla="*/ 20 w 133"/>
                <a:gd name="T37" fmla="*/ 87 h 439"/>
                <a:gd name="T38" fmla="*/ 8 w 133"/>
                <a:gd name="T39" fmla="*/ 108 h 439"/>
                <a:gd name="T40" fmla="*/ 1 w 133"/>
                <a:gd name="T41" fmla="*/ 132 h 439"/>
                <a:gd name="T42" fmla="*/ 0 w 133"/>
                <a:gd name="T43" fmla="*/ 158 h 439"/>
                <a:gd name="T44" fmla="*/ 0 w 133"/>
                <a:gd name="T45" fmla="*/ 182 h 439"/>
                <a:gd name="T46" fmla="*/ 3 w 133"/>
                <a:gd name="T47" fmla="*/ 296 h 439"/>
                <a:gd name="T48" fmla="*/ 6 w 133"/>
                <a:gd name="T49" fmla="*/ 353 h 439"/>
                <a:gd name="T50" fmla="*/ 9 w 133"/>
                <a:gd name="T51" fmla="*/ 382 h 439"/>
                <a:gd name="T52" fmla="*/ 11 w 133"/>
                <a:gd name="T53" fmla="*/ 412 h 439"/>
                <a:gd name="T54" fmla="*/ 16 w 133"/>
                <a:gd name="T55" fmla="*/ 424 h 439"/>
                <a:gd name="T56" fmla="*/ 26 w 133"/>
                <a:gd name="T57" fmla="*/ 433 h 439"/>
                <a:gd name="T58" fmla="*/ 38 w 133"/>
                <a:gd name="T59" fmla="*/ 436 h 439"/>
                <a:gd name="T60" fmla="*/ 52 w 133"/>
                <a:gd name="T61" fmla="*/ 439 h 439"/>
                <a:gd name="T62" fmla="*/ 75 w 133"/>
                <a:gd name="T63" fmla="*/ 439 h 439"/>
                <a:gd name="T64" fmla="*/ 98 w 133"/>
                <a:gd name="T65" fmla="*/ 434 h 439"/>
                <a:gd name="T66" fmla="*/ 102 w 133"/>
                <a:gd name="T67" fmla="*/ 434 h 439"/>
                <a:gd name="T68" fmla="*/ 107 w 133"/>
                <a:gd name="T69" fmla="*/ 434 h 439"/>
                <a:gd name="T70" fmla="*/ 115 w 133"/>
                <a:gd name="T71" fmla="*/ 429 h 439"/>
                <a:gd name="T72" fmla="*/ 120 w 133"/>
                <a:gd name="T73" fmla="*/ 421 h 439"/>
                <a:gd name="T74" fmla="*/ 124 w 133"/>
                <a:gd name="T75" fmla="*/ 407 h 439"/>
                <a:gd name="T76" fmla="*/ 125 w 133"/>
                <a:gd name="T77" fmla="*/ 382 h 439"/>
                <a:gd name="T78" fmla="*/ 126 w 133"/>
                <a:gd name="T79" fmla="*/ 358 h 439"/>
                <a:gd name="T80" fmla="*/ 130 w 133"/>
                <a:gd name="T81" fmla="*/ 261 h 439"/>
                <a:gd name="T82" fmla="*/ 133 w 133"/>
                <a:gd name="T83" fmla="*/ 162 h 439"/>
                <a:gd name="T84" fmla="*/ 133 w 133"/>
                <a:gd name="T85" fmla="*/ 126 h 439"/>
                <a:gd name="T86" fmla="*/ 131 w 133"/>
                <a:gd name="T87" fmla="*/ 115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439">
                  <a:moveTo>
                    <a:pt x="131" y="115"/>
                  </a:moveTo>
                  <a:lnTo>
                    <a:pt x="131" y="115"/>
                  </a:lnTo>
                  <a:lnTo>
                    <a:pt x="129" y="104"/>
                  </a:lnTo>
                  <a:lnTo>
                    <a:pt x="125" y="95"/>
                  </a:lnTo>
                  <a:lnTo>
                    <a:pt x="119" y="87"/>
                  </a:lnTo>
                  <a:lnTo>
                    <a:pt x="111" y="80"/>
                  </a:lnTo>
                  <a:lnTo>
                    <a:pt x="111" y="80"/>
                  </a:lnTo>
                  <a:lnTo>
                    <a:pt x="97" y="70"/>
                  </a:lnTo>
                  <a:lnTo>
                    <a:pt x="91" y="64"/>
                  </a:lnTo>
                  <a:lnTo>
                    <a:pt x="90" y="60"/>
                  </a:lnTo>
                  <a:lnTo>
                    <a:pt x="87" y="55"/>
                  </a:lnTo>
                  <a:lnTo>
                    <a:pt x="87" y="55"/>
                  </a:lnTo>
                  <a:lnTo>
                    <a:pt x="85" y="44"/>
                  </a:lnTo>
                  <a:lnTo>
                    <a:pt x="85" y="29"/>
                  </a:lnTo>
                  <a:lnTo>
                    <a:pt x="85" y="15"/>
                  </a:lnTo>
                  <a:lnTo>
                    <a:pt x="86" y="2"/>
                  </a:lnTo>
                  <a:lnTo>
                    <a:pt x="86" y="2"/>
                  </a:lnTo>
                  <a:lnTo>
                    <a:pt x="89" y="0"/>
                  </a:lnTo>
                  <a:lnTo>
                    <a:pt x="89" y="0"/>
                  </a:lnTo>
                  <a:lnTo>
                    <a:pt x="71" y="0"/>
                  </a:lnTo>
                  <a:lnTo>
                    <a:pt x="53" y="1"/>
                  </a:lnTo>
                  <a:lnTo>
                    <a:pt x="53" y="1"/>
                  </a:lnTo>
                  <a:lnTo>
                    <a:pt x="52" y="1"/>
                  </a:lnTo>
                  <a:lnTo>
                    <a:pt x="52" y="2"/>
                  </a:lnTo>
                  <a:lnTo>
                    <a:pt x="52" y="2"/>
                  </a:lnTo>
                  <a:lnTo>
                    <a:pt x="51" y="17"/>
                  </a:lnTo>
                  <a:lnTo>
                    <a:pt x="49" y="30"/>
                  </a:lnTo>
                  <a:lnTo>
                    <a:pt x="49" y="30"/>
                  </a:lnTo>
                  <a:lnTo>
                    <a:pt x="49" y="44"/>
                  </a:lnTo>
                  <a:lnTo>
                    <a:pt x="49" y="51"/>
                  </a:lnTo>
                  <a:lnTo>
                    <a:pt x="47" y="59"/>
                  </a:lnTo>
                  <a:lnTo>
                    <a:pt x="47" y="59"/>
                  </a:lnTo>
                  <a:lnTo>
                    <a:pt x="46" y="64"/>
                  </a:lnTo>
                  <a:lnTo>
                    <a:pt x="42" y="67"/>
                  </a:lnTo>
                  <a:lnTo>
                    <a:pt x="35" y="75"/>
                  </a:lnTo>
                  <a:lnTo>
                    <a:pt x="27" y="81"/>
                  </a:lnTo>
                  <a:lnTo>
                    <a:pt x="20" y="87"/>
                  </a:lnTo>
                  <a:lnTo>
                    <a:pt x="20" y="87"/>
                  </a:lnTo>
                  <a:lnTo>
                    <a:pt x="13" y="97"/>
                  </a:lnTo>
                  <a:lnTo>
                    <a:pt x="8" y="108"/>
                  </a:lnTo>
                  <a:lnTo>
                    <a:pt x="4" y="120"/>
                  </a:lnTo>
                  <a:lnTo>
                    <a:pt x="1" y="132"/>
                  </a:lnTo>
                  <a:lnTo>
                    <a:pt x="0" y="144"/>
                  </a:lnTo>
                  <a:lnTo>
                    <a:pt x="0" y="158"/>
                  </a:lnTo>
                  <a:lnTo>
                    <a:pt x="0" y="182"/>
                  </a:lnTo>
                  <a:lnTo>
                    <a:pt x="0" y="182"/>
                  </a:lnTo>
                  <a:lnTo>
                    <a:pt x="1" y="239"/>
                  </a:lnTo>
                  <a:lnTo>
                    <a:pt x="3" y="296"/>
                  </a:lnTo>
                  <a:lnTo>
                    <a:pt x="3" y="296"/>
                  </a:lnTo>
                  <a:lnTo>
                    <a:pt x="6" y="353"/>
                  </a:lnTo>
                  <a:lnTo>
                    <a:pt x="6" y="353"/>
                  </a:lnTo>
                  <a:lnTo>
                    <a:pt x="9" y="382"/>
                  </a:lnTo>
                  <a:lnTo>
                    <a:pt x="11" y="412"/>
                  </a:lnTo>
                  <a:lnTo>
                    <a:pt x="11" y="412"/>
                  </a:lnTo>
                  <a:lnTo>
                    <a:pt x="14" y="418"/>
                  </a:lnTo>
                  <a:lnTo>
                    <a:pt x="16" y="424"/>
                  </a:lnTo>
                  <a:lnTo>
                    <a:pt x="21" y="429"/>
                  </a:lnTo>
                  <a:lnTo>
                    <a:pt x="26" y="433"/>
                  </a:lnTo>
                  <a:lnTo>
                    <a:pt x="32" y="435"/>
                  </a:lnTo>
                  <a:lnTo>
                    <a:pt x="38" y="436"/>
                  </a:lnTo>
                  <a:lnTo>
                    <a:pt x="52" y="439"/>
                  </a:lnTo>
                  <a:lnTo>
                    <a:pt x="52" y="439"/>
                  </a:lnTo>
                  <a:lnTo>
                    <a:pt x="64" y="439"/>
                  </a:lnTo>
                  <a:lnTo>
                    <a:pt x="75" y="439"/>
                  </a:lnTo>
                  <a:lnTo>
                    <a:pt x="87" y="436"/>
                  </a:lnTo>
                  <a:lnTo>
                    <a:pt x="98" y="434"/>
                  </a:lnTo>
                  <a:lnTo>
                    <a:pt x="98" y="434"/>
                  </a:lnTo>
                  <a:lnTo>
                    <a:pt x="102" y="434"/>
                  </a:lnTo>
                  <a:lnTo>
                    <a:pt x="102" y="434"/>
                  </a:lnTo>
                  <a:lnTo>
                    <a:pt x="107" y="434"/>
                  </a:lnTo>
                  <a:lnTo>
                    <a:pt x="112" y="431"/>
                  </a:lnTo>
                  <a:lnTo>
                    <a:pt x="115" y="429"/>
                  </a:lnTo>
                  <a:lnTo>
                    <a:pt x="118" y="425"/>
                  </a:lnTo>
                  <a:lnTo>
                    <a:pt x="120" y="421"/>
                  </a:lnTo>
                  <a:lnTo>
                    <a:pt x="123" y="417"/>
                  </a:lnTo>
                  <a:lnTo>
                    <a:pt x="124" y="407"/>
                  </a:lnTo>
                  <a:lnTo>
                    <a:pt x="124" y="407"/>
                  </a:lnTo>
                  <a:lnTo>
                    <a:pt x="125" y="382"/>
                  </a:lnTo>
                  <a:lnTo>
                    <a:pt x="126" y="358"/>
                  </a:lnTo>
                  <a:lnTo>
                    <a:pt x="126" y="358"/>
                  </a:lnTo>
                  <a:lnTo>
                    <a:pt x="130" y="261"/>
                  </a:lnTo>
                  <a:lnTo>
                    <a:pt x="130" y="261"/>
                  </a:lnTo>
                  <a:lnTo>
                    <a:pt x="133" y="162"/>
                  </a:lnTo>
                  <a:lnTo>
                    <a:pt x="133" y="162"/>
                  </a:lnTo>
                  <a:lnTo>
                    <a:pt x="133" y="138"/>
                  </a:lnTo>
                  <a:lnTo>
                    <a:pt x="133" y="126"/>
                  </a:lnTo>
                  <a:lnTo>
                    <a:pt x="131" y="115"/>
                  </a:lnTo>
                  <a:lnTo>
                    <a:pt x="131" y="115"/>
                  </a:lnTo>
                  <a:close/>
                </a:path>
              </a:pathLst>
            </a:custGeom>
            <a:solidFill>
              <a:srgbClr val="66BE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96" name="Freeform 96"/>
            <p:cNvSpPr>
              <a:spLocks/>
            </p:cNvSpPr>
            <p:nvPr/>
          </p:nvSpPr>
          <p:spPr bwMode="auto">
            <a:xfrm>
              <a:off x="6241068" y="4543545"/>
              <a:ext cx="211204" cy="450862"/>
            </a:xfrm>
            <a:custGeom>
              <a:avLst/>
              <a:gdLst>
                <a:gd name="T0" fmla="*/ 125 w 133"/>
                <a:gd name="T1" fmla="*/ 4 h 284"/>
                <a:gd name="T2" fmla="*/ 96 w 133"/>
                <a:gd name="T3" fmla="*/ 0 h 284"/>
                <a:gd name="T4" fmla="*/ 37 w 133"/>
                <a:gd name="T5" fmla="*/ 2 h 284"/>
                <a:gd name="T6" fmla="*/ 9 w 133"/>
                <a:gd name="T7" fmla="*/ 4 h 284"/>
                <a:gd name="T8" fmla="*/ 3 w 133"/>
                <a:gd name="T9" fmla="*/ 9 h 284"/>
                <a:gd name="T10" fmla="*/ 2 w 133"/>
                <a:gd name="T11" fmla="*/ 15 h 284"/>
                <a:gd name="T12" fmla="*/ 0 w 133"/>
                <a:gd name="T13" fmla="*/ 29 h 284"/>
                <a:gd name="T14" fmla="*/ 0 w 133"/>
                <a:gd name="T15" fmla="*/ 67 h 284"/>
                <a:gd name="T16" fmla="*/ 3 w 133"/>
                <a:gd name="T17" fmla="*/ 86 h 284"/>
                <a:gd name="T18" fmla="*/ 5 w 133"/>
                <a:gd name="T19" fmla="*/ 105 h 284"/>
                <a:gd name="T20" fmla="*/ 9 w 133"/>
                <a:gd name="T21" fmla="*/ 206 h 284"/>
                <a:gd name="T22" fmla="*/ 12 w 133"/>
                <a:gd name="T23" fmla="*/ 232 h 284"/>
                <a:gd name="T24" fmla="*/ 13 w 133"/>
                <a:gd name="T25" fmla="*/ 246 h 284"/>
                <a:gd name="T26" fmla="*/ 15 w 133"/>
                <a:gd name="T27" fmla="*/ 258 h 284"/>
                <a:gd name="T28" fmla="*/ 21 w 133"/>
                <a:gd name="T29" fmla="*/ 268 h 284"/>
                <a:gd name="T30" fmla="*/ 31 w 133"/>
                <a:gd name="T31" fmla="*/ 274 h 284"/>
                <a:gd name="T32" fmla="*/ 53 w 133"/>
                <a:gd name="T33" fmla="*/ 281 h 284"/>
                <a:gd name="T34" fmla="*/ 65 w 133"/>
                <a:gd name="T35" fmla="*/ 282 h 284"/>
                <a:gd name="T36" fmla="*/ 89 w 133"/>
                <a:gd name="T37" fmla="*/ 282 h 284"/>
                <a:gd name="T38" fmla="*/ 101 w 133"/>
                <a:gd name="T39" fmla="*/ 280 h 284"/>
                <a:gd name="T40" fmla="*/ 113 w 133"/>
                <a:gd name="T41" fmla="*/ 273 h 284"/>
                <a:gd name="T42" fmla="*/ 117 w 133"/>
                <a:gd name="T43" fmla="*/ 268 h 284"/>
                <a:gd name="T44" fmla="*/ 122 w 133"/>
                <a:gd name="T45" fmla="*/ 257 h 284"/>
                <a:gd name="T46" fmla="*/ 124 w 133"/>
                <a:gd name="T47" fmla="*/ 244 h 284"/>
                <a:gd name="T48" fmla="*/ 124 w 133"/>
                <a:gd name="T49" fmla="*/ 221 h 284"/>
                <a:gd name="T50" fmla="*/ 124 w 133"/>
                <a:gd name="T51" fmla="*/ 197 h 284"/>
                <a:gd name="T52" fmla="*/ 124 w 133"/>
                <a:gd name="T53" fmla="*/ 171 h 284"/>
                <a:gd name="T54" fmla="*/ 127 w 133"/>
                <a:gd name="T55" fmla="*/ 146 h 284"/>
                <a:gd name="T56" fmla="*/ 130 w 133"/>
                <a:gd name="T57" fmla="*/ 24 h 284"/>
                <a:gd name="T58" fmla="*/ 130 w 133"/>
                <a:gd name="T59" fmla="*/ 21 h 284"/>
                <a:gd name="T60" fmla="*/ 133 w 133"/>
                <a:gd name="T61" fmla="*/ 16 h 284"/>
                <a:gd name="T62" fmla="*/ 130 w 133"/>
                <a:gd name="T63" fmla="*/ 7 h 284"/>
                <a:gd name="T64" fmla="*/ 125 w 133"/>
                <a:gd name="T65" fmla="*/ 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3" h="284">
                  <a:moveTo>
                    <a:pt x="125" y="4"/>
                  </a:moveTo>
                  <a:lnTo>
                    <a:pt x="125" y="4"/>
                  </a:lnTo>
                  <a:lnTo>
                    <a:pt x="111" y="2"/>
                  </a:lnTo>
                  <a:lnTo>
                    <a:pt x="96" y="0"/>
                  </a:lnTo>
                  <a:lnTo>
                    <a:pt x="67" y="0"/>
                  </a:lnTo>
                  <a:lnTo>
                    <a:pt x="37" y="2"/>
                  </a:lnTo>
                  <a:lnTo>
                    <a:pt x="9" y="4"/>
                  </a:lnTo>
                  <a:lnTo>
                    <a:pt x="9" y="4"/>
                  </a:lnTo>
                  <a:lnTo>
                    <a:pt x="5" y="5"/>
                  </a:lnTo>
                  <a:lnTo>
                    <a:pt x="3" y="9"/>
                  </a:lnTo>
                  <a:lnTo>
                    <a:pt x="2" y="13"/>
                  </a:lnTo>
                  <a:lnTo>
                    <a:pt x="2" y="15"/>
                  </a:lnTo>
                  <a:lnTo>
                    <a:pt x="2" y="15"/>
                  </a:lnTo>
                  <a:lnTo>
                    <a:pt x="0" y="29"/>
                  </a:lnTo>
                  <a:lnTo>
                    <a:pt x="0" y="41"/>
                  </a:lnTo>
                  <a:lnTo>
                    <a:pt x="0" y="67"/>
                  </a:lnTo>
                  <a:lnTo>
                    <a:pt x="0" y="67"/>
                  </a:lnTo>
                  <a:lnTo>
                    <a:pt x="3" y="86"/>
                  </a:lnTo>
                  <a:lnTo>
                    <a:pt x="5" y="105"/>
                  </a:lnTo>
                  <a:lnTo>
                    <a:pt x="5" y="105"/>
                  </a:lnTo>
                  <a:lnTo>
                    <a:pt x="7" y="156"/>
                  </a:lnTo>
                  <a:lnTo>
                    <a:pt x="9" y="206"/>
                  </a:lnTo>
                  <a:lnTo>
                    <a:pt x="9" y="206"/>
                  </a:lnTo>
                  <a:lnTo>
                    <a:pt x="12" y="232"/>
                  </a:lnTo>
                  <a:lnTo>
                    <a:pt x="12" y="232"/>
                  </a:lnTo>
                  <a:lnTo>
                    <a:pt x="13" y="246"/>
                  </a:lnTo>
                  <a:lnTo>
                    <a:pt x="15" y="258"/>
                  </a:lnTo>
                  <a:lnTo>
                    <a:pt x="15" y="258"/>
                  </a:lnTo>
                  <a:lnTo>
                    <a:pt x="18" y="264"/>
                  </a:lnTo>
                  <a:lnTo>
                    <a:pt x="21" y="268"/>
                  </a:lnTo>
                  <a:lnTo>
                    <a:pt x="25" y="271"/>
                  </a:lnTo>
                  <a:lnTo>
                    <a:pt x="31" y="274"/>
                  </a:lnTo>
                  <a:lnTo>
                    <a:pt x="42" y="277"/>
                  </a:lnTo>
                  <a:lnTo>
                    <a:pt x="53" y="281"/>
                  </a:lnTo>
                  <a:lnTo>
                    <a:pt x="53" y="281"/>
                  </a:lnTo>
                  <a:lnTo>
                    <a:pt x="65" y="282"/>
                  </a:lnTo>
                  <a:lnTo>
                    <a:pt x="76" y="284"/>
                  </a:lnTo>
                  <a:lnTo>
                    <a:pt x="89" y="282"/>
                  </a:lnTo>
                  <a:lnTo>
                    <a:pt x="101" y="280"/>
                  </a:lnTo>
                  <a:lnTo>
                    <a:pt x="101" y="280"/>
                  </a:lnTo>
                  <a:lnTo>
                    <a:pt x="110" y="275"/>
                  </a:lnTo>
                  <a:lnTo>
                    <a:pt x="113" y="273"/>
                  </a:lnTo>
                  <a:lnTo>
                    <a:pt x="117" y="268"/>
                  </a:lnTo>
                  <a:lnTo>
                    <a:pt x="117" y="268"/>
                  </a:lnTo>
                  <a:lnTo>
                    <a:pt x="119" y="263"/>
                  </a:lnTo>
                  <a:lnTo>
                    <a:pt x="122" y="257"/>
                  </a:lnTo>
                  <a:lnTo>
                    <a:pt x="124" y="244"/>
                  </a:lnTo>
                  <a:lnTo>
                    <a:pt x="124" y="244"/>
                  </a:lnTo>
                  <a:lnTo>
                    <a:pt x="124" y="232"/>
                  </a:lnTo>
                  <a:lnTo>
                    <a:pt x="124" y="221"/>
                  </a:lnTo>
                  <a:lnTo>
                    <a:pt x="124" y="197"/>
                  </a:lnTo>
                  <a:lnTo>
                    <a:pt x="124" y="197"/>
                  </a:lnTo>
                  <a:lnTo>
                    <a:pt x="124" y="184"/>
                  </a:lnTo>
                  <a:lnTo>
                    <a:pt x="124" y="171"/>
                  </a:lnTo>
                  <a:lnTo>
                    <a:pt x="127" y="146"/>
                  </a:lnTo>
                  <a:lnTo>
                    <a:pt x="127" y="146"/>
                  </a:lnTo>
                  <a:lnTo>
                    <a:pt x="129" y="85"/>
                  </a:lnTo>
                  <a:lnTo>
                    <a:pt x="130" y="24"/>
                  </a:lnTo>
                  <a:lnTo>
                    <a:pt x="130" y="24"/>
                  </a:lnTo>
                  <a:lnTo>
                    <a:pt x="130" y="21"/>
                  </a:lnTo>
                  <a:lnTo>
                    <a:pt x="130" y="21"/>
                  </a:lnTo>
                  <a:lnTo>
                    <a:pt x="133" y="16"/>
                  </a:lnTo>
                  <a:lnTo>
                    <a:pt x="133" y="11"/>
                  </a:lnTo>
                  <a:lnTo>
                    <a:pt x="130" y="7"/>
                  </a:lnTo>
                  <a:lnTo>
                    <a:pt x="128" y="5"/>
                  </a:lnTo>
                  <a:lnTo>
                    <a:pt x="125" y="4"/>
                  </a:lnTo>
                  <a:lnTo>
                    <a:pt x="125" y="4"/>
                  </a:lnTo>
                  <a:close/>
                </a:path>
              </a:pathLst>
            </a:custGeom>
            <a:solidFill>
              <a:srgbClr val="861F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97" name="Freeform 97"/>
            <p:cNvSpPr>
              <a:spLocks/>
            </p:cNvSpPr>
            <p:nvPr/>
          </p:nvSpPr>
          <p:spPr bwMode="auto">
            <a:xfrm>
              <a:off x="6249008" y="4541958"/>
              <a:ext cx="201676" cy="412761"/>
            </a:xfrm>
            <a:custGeom>
              <a:avLst/>
              <a:gdLst>
                <a:gd name="T0" fmla="*/ 122 w 127"/>
                <a:gd name="T1" fmla="*/ 4 h 260"/>
                <a:gd name="T2" fmla="*/ 111 w 127"/>
                <a:gd name="T3" fmla="*/ 3 h 260"/>
                <a:gd name="T4" fmla="*/ 107 w 127"/>
                <a:gd name="T5" fmla="*/ 4 h 260"/>
                <a:gd name="T6" fmla="*/ 103 w 127"/>
                <a:gd name="T7" fmla="*/ 4 h 260"/>
                <a:gd name="T8" fmla="*/ 92 w 127"/>
                <a:gd name="T9" fmla="*/ 1 h 260"/>
                <a:gd name="T10" fmla="*/ 57 w 127"/>
                <a:gd name="T11" fmla="*/ 3 h 260"/>
                <a:gd name="T12" fmla="*/ 31 w 127"/>
                <a:gd name="T13" fmla="*/ 4 h 260"/>
                <a:gd name="T14" fmla="*/ 16 w 127"/>
                <a:gd name="T15" fmla="*/ 5 h 260"/>
                <a:gd name="T16" fmla="*/ 3 w 127"/>
                <a:gd name="T17" fmla="*/ 5 h 260"/>
                <a:gd name="T18" fmla="*/ 0 w 127"/>
                <a:gd name="T19" fmla="*/ 8 h 260"/>
                <a:gd name="T20" fmla="*/ 2 w 127"/>
                <a:gd name="T21" fmla="*/ 10 h 260"/>
                <a:gd name="T22" fmla="*/ 26 w 127"/>
                <a:gd name="T23" fmla="*/ 16 h 260"/>
                <a:gd name="T24" fmla="*/ 38 w 127"/>
                <a:gd name="T25" fmla="*/ 17 h 260"/>
                <a:gd name="T26" fmla="*/ 52 w 127"/>
                <a:gd name="T27" fmla="*/ 17 h 260"/>
                <a:gd name="T28" fmla="*/ 78 w 127"/>
                <a:gd name="T29" fmla="*/ 16 h 260"/>
                <a:gd name="T30" fmla="*/ 80 w 127"/>
                <a:gd name="T31" fmla="*/ 16 h 260"/>
                <a:gd name="T32" fmla="*/ 80 w 127"/>
                <a:gd name="T33" fmla="*/ 20 h 260"/>
                <a:gd name="T34" fmla="*/ 80 w 127"/>
                <a:gd name="T35" fmla="*/ 140 h 260"/>
                <a:gd name="T36" fmla="*/ 81 w 127"/>
                <a:gd name="T37" fmla="*/ 199 h 260"/>
                <a:gd name="T38" fmla="*/ 83 w 127"/>
                <a:gd name="T39" fmla="*/ 228 h 260"/>
                <a:gd name="T40" fmla="*/ 83 w 127"/>
                <a:gd name="T41" fmla="*/ 244 h 260"/>
                <a:gd name="T42" fmla="*/ 87 w 127"/>
                <a:gd name="T43" fmla="*/ 256 h 260"/>
                <a:gd name="T44" fmla="*/ 91 w 127"/>
                <a:gd name="T45" fmla="*/ 259 h 260"/>
                <a:gd name="T46" fmla="*/ 97 w 127"/>
                <a:gd name="T47" fmla="*/ 259 h 260"/>
                <a:gd name="T48" fmla="*/ 100 w 127"/>
                <a:gd name="T49" fmla="*/ 256 h 260"/>
                <a:gd name="T50" fmla="*/ 105 w 127"/>
                <a:gd name="T51" fmla="*/ 244 h 260"/>
                <a:gd name="T52" fmla="*/ 106 w 127"/>
                <a:gd name="T53" fmla="*/ 229 h 260"/>
                <a:gd name="T54" fmla="*/ 107 w 127"/>
                <a:gd name="T55" fmla="*/ 200 h 260"/>
                <a:gd name="T56" fmla="*/ 109 w 127"/>
                <a:gd name="T57" fmla="*/ 140 h 260"/>
                <a:gd name="T58" fmla="*/ 111 w 127"/>
                <a:gd name="T59" fmla="*/ 20 h 260"/>
                <a:gd name="T60" fmla="*/ 109 w 127"/>
                <a:gd name="T61" fmla="*/ 16 h 260"/>
                <a:gd name="T62" fmla="*/ 111 w 127"/>
                <a:gd name="T63" fmla="*/ 16 h 260"/>
                <a:gd name="T64" fmla="*/ 122 w 127"/>
                <a:gd name="T65" fmla="*/ 15 h 260"/>
                <a:gd name="T66" fmla="*/ 125 w 127"/>
                <a:gd name="T67" fmla="*/ 14 h 260"/>
                <a:gd name="T68" fmla="*/ 125 w 127"/>
                <a:gd name="T69" fmla="*/ 6 h 260"/>
                <a:gd name="T70" fmla="*/ 122 w 127"/>
                <a:gd name="T71" fmla="*/ 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7" h="260">
                  <a:moveTo>
                    <a:pt x="122" y="4"/>
                  </a:moveTo>
                  <a:lnTo>
                    <a:pt x="122" y="4"/>
                  </a:lnTo>
                  <a:lnTo>
                    <a:pt x="117" y="4"/>
                  </a:lnTo>
                  <a:lnTo>
                    <a:pt x="111" y="3"/>
                  </a:lnTo>
                  <a:lnTo>
                    <a:pt x="111" y="3"/>
                  </a:lnTo>
                  <a:lnTo>
                    <a:pt x="107" y="4"/>
                  </a:lnTo>
                  <a:lnTo>
                    <a:pt x="103" y="4"/>
                  </a:lnTo>
                  <a:lnTo>
                    <a:pt x="103" y="4"/>
                  </a:lnTo>
                  <a:lnTo>
                    <a:pt x="97" y="3"/>
                  </a:lnTo>
                  <a:lnTo>
                    <a:pt x="92" y="1"/>
                  </a:lnTo>
                  <a:lnTo>
                    <a:pt x="80" y="0"/>
                  </a:lnTo>
                  <a:lnTo>
                    <a:pt x="57" y="3"/>
                  </a:lnTo>
                  <a:lnTo>
                    <a:pt x="57" y="3"/>
                  </a:lnTo>
                  <a:lnTo>
                    <a:pt x="31" y="4"/>
                  </a:lnTo>
                  <a:lnTo>
                    <a:pt x="31" y="4"/>
                  </a:lnTo>
                  <a:lnTo>
                    <a:pt x="16" y="5"/>
                  </a:lnTo>
                  <a:lnTo>
                    <a:pt x="3" y="5"/>
                  </a:lnTo>
                  <a:lnTo>
                    <a:pt x="3" y="5"/>
                  </a:lnTo>
                  <a:lnTo>
                    <a:pt x="0" y="6"/>
                  </a:lnTo>
                  <a:lnTo>
                    <a:pt x="0" y="8"/>
                  </a:lnTo>
                  <a:lnTo>
                    <a:pt x="0" y="9"/>
                  </a:lnTo>
                  <a:lnTo>
                    <a:pt x="2" y="10"/>
                  </a:lnTo>
                  <a:lnTo>
                    <a:pt x="2" y="10"/>
                  </a:lnTo>
                  <a:lnTo>
                    <a:pt x="26" y="16"/>
                  </a:lnTo>
                  <a:lnTo>
                    <a:pt x="26" y="16"/>
                  </a:lnTo>
                  <a:lnTo>
                    <a:pt x="38" y="17"/>
                  </a:lnTo>
                  <a:lnTo>
                    <a:pt x="52" y="17"/>
                  </a:lnTo>
                  <a:lnTo>
                    <a:pt x="52" y="17"/>
                  </a:lnTo>
                  <a:lnTo>
                    <a:pt x="78" y="16"/>
                  </a:lnTo>
                  <a:lnTo>
                    <a:pt x="78" y="16"/>
                  </a:lnTo>
                  <a:lnTo>
                    <a:pt x="80" y="16"/>
                  </a:lnTo>
                  <a:lnTo>
                    <a:pt x="80" y="16"/>
                  </a:lnTo>
                  <a:lnTo>
                    <a:pt x="80" y="20"/>
                  </a:lnTo>
                  <a:lnTo>
                    <a:pt x="80" y="20"/>
                  </a:lnTo>
                  <a:lnTo>
                    <a:pt x="80" y="140"/>
                  </a:lnTo>
                  <a:lnTo>
                    <a:pt x="80" y="140"/>
                  </a:lnTo>
                  <a:lnTo>
                    <a:pt x="81" y="199"/>
                  </a:lnTo>
                  <a:lnTo>
                    <a:pt x="81" y="199"/>
                  </a:lnTo>
                  <a:lnTo>
                    <a:pt x="83" y="228"/>
                  </a:lnTo>
                  <a:lnTo>
                    <a:pt x="83" y="228"/>
                  </a:lnTo>
                  <a:lnTo>
                    <a:pt x="83" y="244"/>
                  </a:lnTo>
                  <a:lnTo>
                    <a:pt x="83" y="244"/>
                  </a:lnTo>
                  <a:lnTo>
                    <a:pt x="85" y="250"/>
                  </a:lnTo>
                  <a:lnTo>
                    <a:pt x="87" y="256"/>
                  </a:lnTo>
                  <a:lnTo>
                    <a:pt x="87" y="256"/>
                  </a:lnTo>
                  <a:lnTo>
                    <a:pt x="91" y="259"/>
                  </a:lnTo>
                  <a:lnTo>
                    <a:pt x="94" y="260"/>
                  </a:lnTo>
                  <a:lnTo>
                    <a:pt x="97" y="259"/>
                  </a:lnTo>
                  <a:lnTo>
                    <a:pt x="100" y="256"/>
                  </a:lnTo>
                  <a:lnTo>
                    <a:pt x="100" y="256"/>
                  </a:lnTo>
                  <a:lnTo>
                    <a:pt x="103" y="250"/>
                  </a:lnTo>
                  <a:lnTo>
                    <a:pt x="105" y="244"/>
                  </a:lnTo>
                  <a:lnTo>
                    <a:pt x="105" y="244"/>
                  </a:lnTo>
                  <a:lnTo>
                    <a:pt x="106" y="229"/>
                  </a:lnTo>
                  <a:lnTo>
                    <a:pt x="106" y="229"/>
                  </a:lnTo>
                  <a:lnTo>
                    <a:pt x="107" y="200"/>
                  </a:lnTo>
                  <a:lnTo>
                    <a:pt x="107" y="200"/>
                  </a:lnTo>
                  <a:lnTo>
                    <a:pt x="109" y="140"/>
                  </a:lnTo>
                  <a:lnTo>
                    <a:pt x="109" y="140"/>
                  </a:lnTo>
                  <a:lnTo>
                    <a:pt x="111" y="20"/>
                  </a:lnTo>
                  <a:lnTo>
                    <a:pt x="111" y="20"/>
                  </a:lnTo>
                  <a:lnTo>
                    <a:pt x="109" y="16"/>
                  </a:lnTo>
                  <a:lnTo>
                    <a:pt x="111" y="16"/>
                  </a:lnTo>
                  <a:lnTo>
                    <a:pt x="111" y="16"/>
                  </a:lnTo>
                  <a:lnTo>
                    <a:pt x="117" y="16"/>
                  </a:lnTo>
                  <a:lnTo>
                    <a:pt x="122" y="15"/>
                  </a:lnTo>
                  <a:lnTo>
                    <a:pt x="122" y="15"/>
                  </a:lnTo>
                  <a:lnTo>
                    <a:pt x="125" y="14"/>
                  </a:lnTo>
                  <a:lnTo>
                    <a:pt x="127" y="10"/>
                  </a:lnTo>
                  <a:lnTo>
                    <a:pt x="125" y="6"/>
                  </a:lnTo>
                  <a:lnTo>
                    <a:pt x="122" y="4"/>
                  </a:lnTo>
                  <a:lnTo>
                    <a:pt x="122" y="4"/>
                  </a:lnTo>
                  <a:close/>
                </a:path>
              </a:pathLst>
            </a:custGeom>
            <a:solidFill>
              <a:srgbClr val="B43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98" name="Freeform 98"/>
            <p:cNvSpPr>
              <a:spLocks/>
            </p:cNvSpPr>
            <p:nvPr/>
          </p:nvSpPr>
          <p:spPr bwMode="auto">
            <a:xfrm>
              <a:off x="6307764" y="4159360"/>
              <a:ext cx="85752" cy="130178"/>
            </a:xfrm>
            <a:custGeom>
              <a:avLst/>
              <a:gdLst>
                <a:gd name="T0" fmla="*/ 47 w 54"/>
                <a:gd name="T1" fmla="*/ 5 h 82"/>
                <a:gd name="T2" fmla="*/ 47 w 54"/>
                <a:gd name="T3" fmla="*/ 5 h 82"/>
                <a:gd name="T4" fmla="*/ 43 w 54"/>
                <a:gd name="T5" fmla="*/ 3 h 82"/>
                <a:gd name="T6" fmla="*/ 38 w 54"/>
                <a:gd name="T7" fmla="*/ 2 h 82"/>
                <a:gd name="T8" fmla="*/ 28 w 54"/>
                <a:gd name="T9" fmla="*/ 1 h 82"/>
                <a:gd name="T10" fmla="*/ 28 w 54"/>
                <a:gd name="T11" fmla="*/ 1 h 82"/>
                <a:gd name="T12" fmla="*/ 25 w 54"/>
                <a:gd name="T13" fmla="*/ 0 h 82"/>
                <a:gd name="T14" fmla="*/ 20 w 54"/>
                <a:gd name="T15" fmla="*/ 0 h 82"/>
                <a:gd name="T16" fmla="*/ 16 w 54"/>
                <a:gd name="T17" fmla="*/ 1 h 82"/>
                <a:gd name="T18" fmla="*/ 12 w 54"/>
                <a:gd name="T19" fmla="*/ 5 h 82"/>
                <a:gd name="T20" fmla="*/ 12 w 54"/>
                <a:gd name="T21" fmla="*/ 5 h 82"/>
                <a:gd name="T22" fmla="*/ 12 w 54"/>
                <a:gd name="T23" fmla="*/ 5 h 82"/>
                <a:gd name="T24" fmla="*/ 8 w 54"/>
                <a:gd name="T25" fmla="*/ 6 h 82"/>
                <a:gd name="T26" fmla="*/ 4 w 54"/>
                <a:gd name="T27" fmla="*/ 8 h 82"/>
                <a:gd name="T28" fmla="*/ 1 w 54"/>
                <a:gd name="T29" fmla="*/ 12 h 82"/>
                <a:gd name="T30" fmla="*/ 0 w 54"/>
                <a:gd name="T31" fmla="*/ 16 h 82"/>
                <a:gd name="T32" fmla="*/ 0 w 54"/>
                <a:gd name="T33" fmla="*/ 16 h 82"/>
                <a:gd name="T34" fmla="*/ 0 w 54"/>
                <a:gd name="T35" fmla="*/ 44 h 82"/>
                <a:gd name="T36" fmla="*/ 0 w 54"/>
                <a:gd name="T37" fmla="*/ 71 h 82"/>
                <a:gd name="T38" fmla="*/ 0 w 54"/>
                <a:gd name="T39" fmla="*/ 71 h 82"/>
                <a:gd name="T40" fmla="*/ 1 w 54"/>
                <a:gd name="T41" fmla="*/ 74 h 82"/>
                <a:gd name="T42" fmla="*/ 4 w 54"/>
                <a:gd name="T43" fmla="*/ 78 h 82"/>
                <a:gd name="T44" fmla="*/ 6 w 54"/>
                <a:gd name="T45" fmla="*/ 81 h 82"/>
                <a:gd name="T46" fmla="*/ 11 w 54"/>
                <a:gd name="T47" fmla="*/ 82 h 82"/>
                <a:gd name="T48" fmla="*/ 11 w 54"/>
                <a:gd name="T49" fmla="*/ 82 h 82"/>
                <a:gd name="T50" fmla="*/ 23 w 54"/>
                <a:gd name="T51" fmla="*/ 81 h 82"/>
                <a:gd name="T52" fmla="*/ 37 w 54"/>
                <a:gd name="T53" fmla="*/ 82 h 82"/>
                <a:gd name="T54" fmla="*/ 37 w 54"/>
                <a:gd name="T55" fmla="*/ 82 h 82"/>
                <a:gd name="T56" fmla="*/ 42 w 54"/>
                <a:gd name="T57" fmla="*/ 82 h 82"/>
                <a:gd name="T58" fmla="*/ 47 w 54"/>
                <a:gd name="T59" fmla="*/ 79 h 82"/>
                <a:gd name="T60" fmla="*/ 49 w 54"/>
                <a:gd name="T61" fmla="*/ 76 h 82"/>
                <a:gd name="T62" fmla="*/ 50 w 54"/>
                <a:gd name="T63" fmla="*/ 71 h 82"/>
                <a:gd name="T64" fmla="*/ 50 w 54"/>
                <a:gd name="T65" fmla="*/ 71 h 82"/>
                <a:gd name="T66" fmla="*/ 54 w 54"/>
                <a:gd name="T67" fmla="*/ 23 h 82"/>
                <a:gd name="T68" fmla="*/ 54 w 54"/>
                <a:gd name="T69" fmla="*/ 23 h 82"/>
                <a:gd name="T70" fmla="*/ 54 w 54"/>
                <a:gd name="T71" fmla="*/ 18 h 82"/>
                <a:gd name="T72" fmla="*/ 53 w 54"/>
                <a:gd name="T73" fmla="*/ 13 h 82"/>
                <a:gd name="T74" fmla="*/ 52 w 54"/>
                <a:gd name="T75" fmla="*/ 8 h 82"/>
                <a:gd name="T76" fmla="*/ 47 w 54"/>
                <a:gd name="T77" fmla="*/ 5 h 82"/>
                <a:gd name="T78" fmla="*/ 47 w 54"/>
                <a:gd name="T79" fmla="*/ 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 h="82">
                  <a:moveTo>
                    <a:pt x="47" y="5"/>
                  </a:moveTo>
                  <a:lnTo>
                    <a:pt x="47" y="5"/>
                  </a:lnTo>
                  <a:lnTo>
                    <a:pt x="43" y="3"/>
                  </a:lnTo>
                  <a:lnTo>
                    <a:pt x="38" y="2"/>
                  </a:lnTo>
                  <a:lnTo>
                    <a:pt x="28" y="1"/>
                  </a:lnTo>
                  <a:lnTo>
                    <a:pt x="28" y="1"/>
                  </a:lnTo>
                  <a:lnTo>
                    <a:pt x="25" y="0"/>
                  </a:lnTo>
                  <a:lnTo>
                    <a:pt x="20" y="0"/>
                  </a:lnTo>
                  <a:lnTo>
                    <a:pt x="16" y="1"/>
                  </a:lnTo>
                  <a:lnTo>
                    <a:pt x="12" y="5"/>
                  </a:lnTo>
                  <a:lnTo>
                    <a:pt x="12" y="5"/>
                  </a:lnTo>
                  <a:lnTo>
                    <a:pt x="12" y="5"/>
                  </a:lnTo>
                  <a:lnTo>
                    <a:pt x="8" y="6"/>
                  </a:lnTo>
                  <a:lnTo>
                    <a:pt x="4" y="8"/>
                  </a:lnTo>
                  <a:lnTo>
                    <a:pt x="1" y="12"/>
                  </a:lnTo>
                  <a:lnTo>
                    <a:pt x="0" y="16"/>
                  </a:lnTo>
                  <a:lnTo>
                    <a:pt x="0" y="16"/>
                  </a:lnTo>
                  <a:lnTo>
                    <a:pt x="0" y="44"/>
                  </a:lnTo>
                  <a:lnTo>
                    <a:pt x="0" y="71"/>
                  </a:lnTo>
                  <a:lnTo>
                    <a:pt x="0" y="71"/>
                  </a:lnTo>
                  <a:lnTo>
                    <a:pt x="1" y="74"/>
                  </a:lnTo>
                  <a:lnTo>
                    <a:pt x="4" y="78"/>
                  </a:lnTo>
                  <a:lnTo>
                    <a:pt x="6" y="81"/>
                  </a:lnTo>
                  <a:lnTo>
                    <a:pt x="11" y="82"/>
                  </a:lnTo>
                  <a:lnTo>
                    <a:pt x="11" y="82"/>
                  </a:lnTo>
                  <a:lnTo>
                    <a:pt x="23" y="81"/>
                  </a:lnTo>
                  <a:lnTo>
                    <a:pt x="37" y="82"/>
                  </a:lnTo>
                  <a:lnTo>
                    <a:pt x="37" y="82"/>
                  </a:lnTo>
                  <a:lnTo>
                    <a:pt x="42" y="82"/>
                  </a:lnTo>
                  <a:lnTo>
                    <a:pt x="47" y="79"/>
                  </a:lnTo>
                  <a:lnTo>
                    <a:pt x="49" y="76"/>
                  </a:lnTo>
                  <a:lnTo>
                    <a:pt x="50" y="71"/>
                  </a:lnTo>
                  <a:lnTo>
                    <a:pt x="50" y="71"/>
                  </a:lnTo>
                  <a:lnTo>
                    <a:pt x="54" y="23"/>
                  </a:lnTo>
                  <a:lnTo>
                    <a:pt x="54" y="23"/>
                  </a:lnTo>
                  <a:lnTo>
                    <a:pt x="54" y="18"/>
                  </a:lnTo>
                  <a:lnTo>
                    <a:pt x="53" y="13"/>
                  </a:lnTo>
                  <a:lnTo>
                    <a:pt x="52" y="8"/>
                  </a:lnTo>
                  <a:lnTo>
                    <a:pt x="47" y="5"/>
                  </a:lnTo>
                  <a:lnTo>
                    <a:pt x="47" y="5"/>
                  </a:lnTo>
                  <a:close/>
                </a:path>
              </a:pathLst>
            </a:custGeom>
            <a:solidFill>
              <a:srgbClr val="BD00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99" name="Freeform 99"/>
            <p:cNvSpPr>
              <a:spLocks/>
            </p:cNvSpPr>
            <p:nvPr/>
          </p:nvSpPr>
          <p:spPr bwMode="auto">
            <a:xfrm>
              <a:off x="6349052" y="4160948"/>
              <a:ext cx="28584" cy="127003"/>
            </a:xfrm>
            <a:custGeom>
              <a:avLst/>
              <a:gdLst>
                <a:gd name="T0" fmla="*/ 18 w 18"/>
                <a:gd name="T1" fmla="*/ 53 h 80"/>
                <a:gd name="T2" fmla="*/ 18 w 18"/>
                <a:gd name="T3" fmla="*/ 53 h 80"/>
                <a:gd name="T4" fmla="*/ 17 w 18"/>
                <a:gd name="T5" fmla="*/ 31 h 80"/>
                <a:gd name="T6" fmla="*/ 17 w 18"/>
                <a:gd name="T7" fmla="*/ 31 h 80"/>
                <a:gd name="T8" fmla="*/ 16 w 18"/>
                <a:gd name="T9" fmla="*/ 21 h 80"/>
                <a:gd name="T10" fmla="*/ 16 w 18"/>
                <a:gd name="T11" fmla="*/ 21 h 80"/>
                <a:gd name="T12" fmla="*/ 16 w 18"/>
                <a:gd name="T13" fmla="*/ 18 h 80"/>
                <a:gd name="T14" fmla="*/ 16 w 18"/>
                <a:gd name="T15" fmla="*/ 18 h 80"/>
                <a:gd name="T16" fmla="*/ 16 w 18"/>
                <a:gd name="T17" fmla="*/ 11 h 80"/>
                <a:gd name="T18" fmla="*/ 16 w 18"/>
                <a:gd name="T19" fmla="*/ 7 h 80"/>
                <a:gd name="T20" fmla="*/ 15 w 18"/>
                <a:gd name="T21" fmla="*/ 4 h 80"/>
                <a:gd name="T22" fmla="*/ 15 w 18"/>
                <a:gd name="T23" fmla="*/ 4 h 80"/>
                <a:gd name="T24" fmla="*/ 11 w 18"/>
                <a:gd name="T25" fmla="*/ 1 h 80"/>
                <a:gd name="T26" fmla="*/ 8 w 18"/>
                <a:gd name="T27" fmla="*/ 0 h 80"/>
                <a:gd name="T28" fmla="*/ 5 w 18"/>
                <a:gd name="T29" fmla="*/ 1 h 80"/>
                <a:gd name="T30" fmla="*/ 2 w 18"/>
                <a:gd name="T31" fmla="*/ 4 h 80"/>
                <a:gd name="T32" fmla="*/ 2 w 18"/>
                <a:gd name="T33" fmla="*/ 4 h 80"/>
                <a:gd name="T34" fmla="*/ 1 w 18"/>
                <a:gd name="T35" fmla="*/ 7 h 80"/>
                <a:gd name="T36" fmla="*/ 0 w 18"/>
                <a:gd name="T37" fmla="*/ 11 h 80"/>
                <a:gd name="T38" fmla="*/ 0 w 18"/>
                <a:gd name="T39" fmla="*/ 18 h 80"/>
                <a:gd name="T40" fmla="*/ 0 w 18"/>
                <a:gd name="T41" fmla="*/ 18 h 80"/>
                <a:gd name="T42" fmla="*/ 0 w 18"/>
                <a:gd name="T43" fmla="*/ 24 h 80"/>
                <a:gd name="T44" fmla="*/ 1 w 18"/>
                <a:gd name="T45" fmla="*/ 31 h 80"/>
                <a:gd name="T46" fmla="*/ 1 w 18"/>
                <a:gd name="T47" fmla="*/ 31 h 80"/>
                <a:gd name="T48" fmla="*/ 1 w 18"/>
                <a:gd name="T49" fmla="*/ 37 h 80"/>
                <a:gd name="T50" fmla="*/ 1 w 18"/>
                <a:gd name="T51" fmla="*/ 37 h 80"/>
                <a:gd name="T52" fmla="*/ 1 w 18"/>
                <a:gd name="T53" fmla="*/ 55 h 80"/>
                <a:gd name="T54" fmla="*/ 1 w 18"/>
                <a:gd name="T55" fmla="*/ 55 h 80"/>
                <a:gd name="T56" fmla="*/ 0 w 18"/>
                <a:gd name="T57" fmla="*/ 66 h 80"/>
                <a:gd name="T58" fmla="*/ 0 w 18"/>
                <a:gd name="T59" fmla="*/ 71 h 80"/>
                <a:gd name="T60" fmla="*/ 2 w 18"/>
                <a:gd name="T61" fmla="*/ 75 h 80"/>
                <a:gd name="T62" fmla="*/ 2 w 18"/>
                <a:gd name="T63" fmla="*/ 75 h 80"/>
                <a:gd name="T64" fmla="*/ 5 w 18"/>
                <a:gd name="T65" fmla="*/ 78 h 80"/>
                <a:gd name="T66" fmla="*/ 8 w 18"/>
                <a:gd name="T67" fmla="*/ 80 h 80"/>
                <a:gd name="T68" fmla="*/ 12 w 18"/>
                <a:gd name="T69" fmla="*/ 78 h 80"/>
                <a:gd name="T70" fmla="*/ 16 w 18"/>
                <a:gd name="T71" fmla="*/ 75 h 80"/>
                <a:gd name="T72" fmla="*/ 16 w 18"/>
                <a:gd name="T73" fmla="*/ 75 h 80"/>
                <a:gd name="T74" fmla="*/ 18 w 18"/>
                <a:gd name="T75" fmla="*/ 70 h 80"/>
                <a:gd name="T76" fmla="*/ 18 w 18"/>
                <a:gd name="T77" fmla="*/ 64 h 80"/>
                <a:gd name="T78" fmla="*/ 18 w 18"/>
                <a:gd name="T79" fmla="*/ 53 h 80"/>
                <a:gd name="T80" fmla="*/ 18 w 18"/>
                <a:gd name="T81"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 h="80">
                  <a:moveTo>
                    <a:pt x="18" y="53"/>
                  </a:moveTo>
                  <a:lnTo>
                    <a:pt x="18" y="53"/>
                  </a:lnTo>
                  <a:lnTo>
                    <a:pt x="17" y="31"/>
                  </a:lnTo>
                  <a:lnTo>
                    <a:pt x="17" y="31"/>
                  </a:lnTo>
                  <a:lnTo>
                    <a:pt x="16" y="21"/>
                  </a:lnTo>
                  <a:lnTo>
                    <a:pt x="16" y="21"/>
                  </a:lnTo>
                  <a:lnTo>
                    <a:pt x="16" y="18"/>
                  </a:lnTo>
                  <a:lnTo>
                    <a:pt x="16" y="18"/>
                  </a:lnTo>
                  <a:lnTo>
                    <a:pt x="16" y="11"/>
                  </a:lnTo>
                  <a:lnTo>
                    <a:pt x="16" y="7"/>
                  </a:lnTo>
                  <a:lnTo>
                    <a:pt x="15" y="4"/>
                  </a:lnTo>
                  <a:lnTo>
                    <a:pt x="15" y="4"/>
                  </a:lnTo>
                  <a:lnTo>
                    <a:pt x="11" y="1"/>
                  </a:lnTo>
                  <a:lnTo>
                    <a:pt x="8" y="0"/>
                  </a:lnTo>
                  <a:lnTo>
                    <a:pt x="5" y="1"/>
                  </a:lnTo>
                  <a:lnTo>
                    <a:pt x="2" y="4"/>
                  </a:lnTo>
                  <a:lnTo>
                    <a:pt x="2" y="4"/>
                  </a:lnTo>
                  <a:lnTo>
                    <a:pt x="1" y="7"/>
                  </a:lnTo>
                  <a:lnTo>
                    <a:pt x="0" y="11"/>
                  </a:lnTo>
                  <a:lnTo>
                    <a:pt x="0" y="18"/>
                  </a:lnTo>
                  <a:lnTo>
                    <a:pt x="0" y="18"/>
                  </a:lnTo>
                  <a:lnTo>
                    <a:pt x="0" y="24"/>
                  </a:lnTo>
                  <a:lnTo>
                    <a:pt x="1" y="31"/>
                  </a:lnTo>
                  <a:lnTo>
                    <a:pt x="1" y="31"/>
                  </a:lnTo>
                  <a:lnTo>
                    <a:pt x="1" y="37"/>
                  </a:lnTo>
                  <a:lnTo>
                    <a:pt x="1" y="37"/>
                  </a:lnTo>
                  <a:lnTo>
                    <a:pt x="1" y="55"/>
                  </a:lnTo>
                  <a:lnTo>
                    <a:pt x="1" y="55"/>
                  </a:lnTo>
                  <a:lnTo>
                    <a:pt x="0" y="66"/>
                  </a:lnTo>
                  <a:lnTo>
                    <a:pt x="0" y="71"/>
                  </a:lnTo>
                  <a:lnTo>
                    <a:pt x="2" y="75"/>
                  </a:lnTo>
                  <a:lnTo>
                    <a:pt x="2" y="75"/>
                  </a:lnTo>
                  <a:lnTo>
                    <a:pt x="5" y="78"/>
                  </a:lnTo>
                  <a:lnTo>
                    <a:pt x="8" y="80"/>
                  </a:lnTo>
                  <a:lnTo>
                    <a:pt x="12" y="78"/>
                  </a:lnTo>
                  <a:lnTo>
                    <a:pt x="16" y="75"/>
                  </a:lnTo>
                  <a:lnTo>
                    <a:pt x="16" y="75"/>
                  </a:lnTo>
                  <a:lnTo>
                    <a:pt x="18" y="70"/>
                  </a:lnTo>
                  <a:lnTo>
                    <a:pt x="18" y="64"/>
                  </a:lnTo>
                  <a:lnTo>
                    <a:pt x="18" y="53"/>
                  </a:lnTo>
                  <a:lnTo>
                    <a:pt x="18" y="53"/>
                  </a:lnTo>
                  <a:close/>
                </a:path>
              </a:pathLst>
            </a:custGeom>
            <a:solidFill>
              <a:srgbClr val="D920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100" name="Freeform 100"/>
            <p:cNvSpPr>
              <a:spLocks/>
            </p:cNvSpPr>
            <p:nvPr/>
          </p:nvSpPr>
          <p:spPr bwMode="auto">
            <a:xfrm>
              <a:off x="6280768" y="4397491"/>
              <a:ext cx="131804" cy="49214"/>
            </a:xfrm>
            <a:custGeom>
              <a:avLst/>
              <a:gdLst>
                <a:gd name="T0" fmla="*/ 83 w 83"/>
                <a:gd name="T1" fmla="*/ 25 h 31"/>
                <a:gd name="T2" fmla="*/ 83 w 83"/>
                <a:gd name="T3" fmla="*/ 25 h 31"/>
                <a:gd name="T4" fmla="*/ 81 w 83"/>
                <a:gd name="T5" fmla="*/ 20 h 31"/>
                <a:gd name="T6" fmla="*/ 78 w 83"/>
                <a:gd name="T7" fmla="*/ 14 h 31"/>
                <a:gd name="T8" fmla="*/ 75 w 83"/>
                <a:gd name="T9" fmla="*/ 10 h 31"/>
                <a:gd name="T10" fmla="*/ 70 w 83"/>
                <a:gd name="T11" fmla="*/ 7 h 31"/>
                <a:gd name="T12" fmla="*/ 65 w 83"/>
                <a:gd name="T13" fmla="*/ 4 h 31"/>
                <a:gd name="T14" fmla="*/ 59 w 83"/>
                <a:gd name="T15" fmla="*/ 2 h 31"/>
                <a:gd name="T16" fmla="*/ 54 w 83"/>
                <a:gd name="T17" fmla="*/ 0 h 31"/>
                <a:gd name="T18" fmla="*/ 48 w 83"/>
                <a:gd name="T19" fmla="*/ 0 h 31"/>
                <a:gd name="T20" fmla="*/ 48 w 83"/>
                <a:gd name="T21" fmla="*/ 0 h 31"/>
                <a:gd name="T22" fmla="*/ 33 w 83"/>
                <a:gd name="T23" fmla="*/ 2 h 31"/>
                <a:gd name="T24" fmla="*/ 22 w 83"/>
                <a:gd name="T25" fmla="*/ 5 h 31"/>
                <a:gd name="T26" fmla="*/ 13 w 83"/>
                <a:gd name="T27" fmla="*/ 9 h 31"/>
                <a:gd name="T28" fmla="*/ 7 w 83"/>
                <a:gd name="T29" fmla="*/ 15 h 31"/>
                <a:gd name="T30" fmla="*/ 4 w 83"/>
                <a:gd name="T31" fmla="*/ 20 h 31"/>
                <a:gd name="T32" fmla="*/ 1 w 83"/>
                <a:gd name="T33" fmla="*/ 25 h 31"/>
                <a:gd name="T34" fmla="*/ 0 w 83"/>
                <a:gd name="T35" fmla="*/ 29 h 31"/>
                <a:gd name="T36" fmla="*/ 0 w 83"/>
                <a:gd name="T37" fmla="*/ 30 h 31"/>
                <a:gd name="T38" fmla="*/ 0 w 83"/>
                <a:gd name="T39" fmla="*/ 30 h 31"/>
                <a:gd name="T40" fmla="*/ 4 w 83"/>
                <a:gd name="T41" fmla="*/ 30 h 31"/>
                <a:gd name="T42" fmla="*/ 4 w 83"/>
                <a:gd name="T43" fmla="*/ 30 h 31"/>
                <a:gd name="T44" fmla="*/ 5 w 83"/>
                <a:gd name="T45" fmla="*/ 30 h 31"/>
                <a:gd name="T46" fmla="*/ 5 w 83"/>
                <a:gd name="T47" fmla="*/ 30 h 31"/>
                <a:gd name="T48" fmla="*/ 21 w 83"/>
                <a:gd name="T49" fmla="*/ 27 h 31"/>
                <a:gd name="T50" fmla="*/ 29 w 83"/>
                <a:gd name="T51" fmla="*/ 26 h 31"/>
                <a:gd name="T52" fmla="*/ 38 w 83"/>
                <a:gd name="T53" fmla="*/ 25 h 31"/>
                <a:gd name="T54" fmla="*/ 38 w 83"/>
                <a:gd name="T55" fmla="*/ 25 h 31"/>
                <a:gd name="T56" fmla="*/ 48 w 83"/>
                <a:gd name="T57" fmla="*/ 26 h 31"/>
                <a:gd name="T58" fmla="*/ 58 w 83"/>
                <a:gd name="T59" fmla="*/ 26 h 31"/>
                <a:gd name="T60" fmla="*/ 77 w 83"/>
                <a:gd name="T61" fmla="*/ 31 h 31"/>
                <a:gd name="T62" fmla="*/ 77 w 83"/>
                <a:gd name="T63" fmla="*/ 31 h 31"/>
                <a:gd name="T64" fmla="*/ 80 w 83"/>
                <a:gd name="T65" fmla="*/ 31 h 31"/>
                <a:gd name="T66" fmla="*/ 81 w 83"/>
                <a:gd name="T67" fmla="*/ 30 h 31"/>
                <a:gd name="T68" fmla="*/ 82 w 83"/>
                <a:gd name="T69" fmla="*/ 27 h 31"/>
                <a:gd name="T70" fmla="*/ 83 w 83"/>
                <a:gd name="T71" fmla="*/ 25 h 31"/>
                <a:gd name="T72" fmla="*/ 83 w 83"/>
                <a:gd name="T7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 h="31">
                  <a:moveTo>
                    <a:pt x="83" y="25"/>
                  </a:moveTo>
                  <a:lnTo>
                    <a:pt x="83" y="25"/>
                  </a:lnTo>
                  <a:lnTo>
                    <a:pt x="81" y="20"/>
                  </a:lnTo>
                  <a:lnTo>
                    <a:pt x="78" y="14"/>
                  </a:lnTo>
                  <a:lnTo>
                    <a:pt x="75" y="10"/>
                  </a:lnTo>
                  <a:lnTo>
                    <a:pt x="70" y="7"/>
                  </a:lnTo>
                  <a:lnTo>
                    <a:pt x="65" y="4"/>
                  </a:lnTo>
                  <a:lnTo>
                    <a:pt x="59" y="2"/>
                  </a:lnTo>
                  <a:lnTo>
                    <a:pt x="54" y="0"/>
                  </a:lnTo>
                  <a:lnTo>
                    <a:pt x="48" y="0"/>
                  </a:lnTo>
                  <a:lnTo>
                    <a:pt x="48" y="0"/>
                  </a:lnTo>
                  <a:lnTo>
                    <a:pt x="33" y="2"/>
                  </a:lnTo>
                  <a:lnTo>
                    <a:pt x="22" y="5"/>
                  </a:lnTo>
                  <a:lnTo>
                    <a:pt x="13" y="9"/>
                  </a:lnTo>
                  <a:lnTo>
                    <a:pt x="7" y="15"/>
                  </a:lnTo>
                  <a:lnTo>
                    <a:pt x="4" y="20"/>
                  </a:lnTo>
                  <a:lnTo>
                    <a:pt x="1" y="25"/>
                  </a:lnTo>
                  <a:lnTo>
                    <a:pt x="0" y="29"/>
                  </a:lnTo>
                  <a:lnTo>
                    <a:pt x="0" y="30"/>
                  </a:lnTo>
                  <a:lnTo>
                    <a:pt x="0" y="30"/>
                  </a:lnTo>
                  <a:lnTo>
                    <a:pt x="4" y="30"/>
                  </a:lnTo>
                  <a:lnTo>
                    <a:pt x="4" y="30"/>
                  </a:lnTo>
                  <a:lnTo>
                    <a:pt x="5" y="30"/>
                  </a:lnTo>
                  <a:lnTo>
                    <a:pt x="5" y="30"/>
                  </a:lnTo>
                  <a:lnTo>
                    <a:pt x="21" y="27"/>
                  </a:lnTo>
                  <a:lnTo>
                    <a:pt x="29" y="26"/>
                  </a:lnTo>
                  <a:lnTo>
                    <a:pt x="38" y="25"/>
                  </a:lnTo>
                  <a:lnTo>
                    <a:pt x="38" y="25"/>
                  </a:lnTo>
                  <a:lnTo>
                    <a:pt x="48" y="26"/>
                  </a:lnTo>
                  <a:lnTo>
                    <a:pt x="58" y="26"/>
                  </a:lnTo>
                  <a:lnTo>
                    <a:pt x="77" y="31"/>
                  </a:lnTo>
                  <a:lnTo>
                    <a:pt x="77" y="31"/>
                  </a:lnTo>
                  <a:lnTo>
                    <a:pt x="80" y="31"/>
                  </a:lnTo>
                  <a:lnTo>
                    <a:pt x="81" y="30"/>
                  </a:lnTo>
                  <a:lnTo>
                    <a:pt x="82" y="27"/>
                  </a:lnTo>
                  <a:lnTo>
                    <a:pt x="83" y="25"/>
                  </a:lnTo>
                  <a:lnTo>
                    <a:pt x="8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101" name="Freeform 101"/>
            <p:cNvSpPr>
              <a:spLocks/>
            </p:cNvSpPr>
            <p:nvPr/>
          </p:nvSpPr>
          <p:spPr bwMode="auto">
            <a:xfrm>
              <a:off x="6358580" y="4186348"/>
              <a:ext cx="11116" cy="69852"/>
            </a:xfrm>
            <a:custGeom>
              <a:avLst/>
              <a:gdLst>
                <a:gd name="T0" fmla="*/ 6 w 7"/>
                <a:gd name="T1" fmla="*/ 1 h 44"/>
                <a:gd name="T2" fmla="*/ 6 w 7"/>
                <a:gd name="T3" fmla="*/ 1 h 44"/>
                <a:gd name="T4" fmla="*/ 5 w 7"/>
                <a:gd name="T5" fmla="*/ 0 h 44"/>
                <a:gd name="T6" fmla="*/ 4 w 7"/>
                <a:gd name="T7" fmla="*/ 0 h 44"/>
                <a:gd name="T8" fmla="*/ 4 w 7"/>
                <a:gd name="T9" fmla="*/ 0 h 44"/>
                <a:gd name="T10" fmla="*/ 1 w 7"/>
                <a:gd name="T11" fmla="*/ 11 h 44"/>
                <a:gd name="T12" fmla="*/ 0 w 7"/>
                <a:gd name="T13" fmla="*/ 22 h 44"/>
                <a:gd name="T14" fmla="*/ 1 w 7"/>
                <a:gd name="T15" fmla="*/ 33 h 44"/>
                <a:gd name="T16" fmla="*/ 4 w 7"/>
                <a:gd name="T17" fmla="*/ 44 h 44"/>
                <a:gd name="T18" fmla="*/ 4 w 7"/>
                <a:gd name="T19" fmla="*/ 44 h 44"/>
                <a:gd name="T20" fmla="*/ 5 w 7"/>
                <a:gd name="T21" fmla="*/ 44 h 44"/>
                <a:gd name="T22" fmla="*/ 5 w 7"/>
                <a:gd name="T23" fmla="*/ 44 h 44"/>
                <a:gd name="T24" fmla="*/ 5 w 7"/>
                <a:gd name="T25" fmla="*/ 44 h 44"/>
                <a:gd name="T26" fmla="*/ 7 w 7"/>
                <a:gd name="T27" fmla="*/ 33 h 44"/>
                <a:gd name="T28" fmla="*/ 7 w 7"/>
                <a:gd name="T29" fmla="*/ 22 h 44"/>
                <a:gd name="T30" fmla="*/ 6 w 7"/>
                <a:gd name="T31" fmla="*/ 1 h 44"/>
                <a:gd name="T32" fmla="*/ 6 w 7"/>
                <a:gd name="T33"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44">
                  <a:moveTo>
                    <a:pt x="6" y="1"/>
                  </a:moveTo>
                  <a:lnTo>
                    <a:pt x="6" y="1"/>
                  </a:lnTo>
                  <a:lnTo>
                    <a:pt x="5" y="0"/>
                  </a:lnTo>
                  <a:lnTo>
                    <a:pt x="4" y="0"/>
                  </a:lnTo>
                  <a:lnTo>
                    <a:pt x="4" y="0"/>
                  </a:lnTo>
                  <a:lnTo>
                    <a:pt x="1" y="11"/>
                  </a:lnTo>
                  <a:lnTo>
                    <a:pt x="0" y="22"/>
                  </a:lnTo>
                  <a:lnTo>
                    <a:pt x="1" y="33"/>
                  </a:lnTo>
                  <a:lnTo>
                    <a:pt x="4" y="44"/>
                  </a:lnTo>
                  <a:lnTo>
                    <a:pt x="4" y="44"/>
                  </a:lnTo>
                  <a:lnTo>
                    <a:pt x="5" y="44"/>
                  </a:lnTo>
                  <a:lnTo>
                    <a:pt x="5" y="44"/>
                  </a:lnTo>
                  <a:lnTo>
                    <a:pt x="5" y="44"/>
                  </a:lnTo>
                  <a:lnTo>
                    <a:pt x="7" y="33"/>
                  </a:lnTo>
                  <a:lnTo>
                    <a:pt x="7" y="22"/>
                  </a:lnTo>
                  <a:lnTo>
                    <a:pt x="6" y="1"/>
                  </a:lnTo>
                  <a:lnTo>
                    <a:pt x="6"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102" name="Freeform 102"/>
            <p:cNvSpPr>
              <a:spLocks/>
            </p:cNvSpPr>
            <p:nvPr/>
          </p:nvSpPr>
          <p:spPr bwMode="auto">
            <a:xfrm>
              <a:off x="6356992" y="4291126"/>
              <a:ext cx="11116" cy="79377"/>
            </a:xfrm>
            <a:custGeom>
              <a:avLst/>
              <a:gdLst>
                <a:gd name="T0" fmla="*/ 0 w 7"/>
                <a:gd name="T1" fmla="*/ 3 h 50"/>
                <a:gd name="T2" fmla="*/ 0 w 7"/>
                <a:gd name="T3" fmla="*/ 3 h 50"/>
                <a:gd name="T4" fmla="*/ 1 w 7"/>
                <a:gd name="T5" fmla="*/ 27 h 50"/>
                <a:gd name="T6" fmla="*/ 1 w 7"/>
                <a:gd name="T7" fmla="*/ 27 h 50"/>
                <a:gd name="T8" fmla="*/ 1 w 7"/>
                <a:gd name="T9" fmla="*/ 38 h 50"/>
                <a:gd name="T10" fmla="*/ 2 w 7"/>
                <a:gd name="T11" fmla="*/ 50 h 50"/>
                <a:gd name="T12" fmla="*/ 2 w 7"/>
                <a:gd name="T13" fmla="*/ 50 h 50"/>
                <a:gd name="T14" fmla="*/ 2 w 7"/>
                <a:gd name="T15" fmla="*/ 50 h 50"/>
                <a:gd name="T16" fmla="*/ 3 w 7"/>
                <a:gd name="T17" fmla="*/ 50 h 50"/>
                <a:gd name="T18" fmla="*/ 3 w 7"/>
                <a:gd name="T19" fmla="*/ 50 h 50"/>
                <a:gd name="T20" fmla="*/ 5 w 7"/>
                <a:gd name="T21" fmla="*/ 39 h 50"/>
                <a:gd name="T22" fmla="*/ 6 w 7"/>
                <a:gd name="T23" fmla="*/ 28 h 50"/>
                <a:gd name="T24" fmla="*/ 6 w 7"/>
                <a:gd name="T25" fmla="*/ 28 h 50"/>
                <a:gd name="T26" fmla="*/ 7 w 7"/>
                <a:gd name="T27" fmla="*/ 16 h 50"/>
                <a:gd name="T28" fmla="*/ 7 w 7"/>
                <a:gd name="T29" fmla="*/ 3 h 50"/>
                <a:gd name="T30" fmla="*/ 7 w 7"/>
                <a:gd name="T31" fmla="*/ 3 h 50"/>
                <a:gd name="T32" fmla="*/ 6 w 7"/>
                <a:gd name="T33" fmla="*/ 0 h 50"/>
                <a:gd name="T34" fmla="*/ 3 w 7"/>
                <a:gd name="T35" fmla="*/ 0 h 50"/>
                <a:gd name="T36" fmla="*/ 1 w 7"/>
                <a:gd name="T37" fmla="*/ 0 h 50"/>
                <a:gd name="T38" fmla="*/ 0 w 7"/>
                <a:gd name="T39" fmla="*/ 3 h 50"/>
                <a:gd name="T40" fmla="*/ 0 w 7"/>
                <a:gd name="T41"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50">
                  <a:moveTo>
                    <a:pt x="0" y="3"/>
                  </a:moveTo>
                  <a:lnTo>
                    <a:pt x="0" y="3"/>
                  </a:lnTo>
                  <a:lnTo>
                    <a:pt x="1" y="27"/>
                  </a:lnTo>
                  <a:lnTo>
                    <a:pt x="1" y="27"/>
                  </a:lnTo>
                  <a:lnTo>
                    <a:pt x="1" y="38"/>
                  </a:lnTo>
                  <a:lnTo>
                    <a:pt x="2" y="50"/>
                  </a:lnTo>
                  <a:lnTo>
                    <a:pt x="2" y="50"/>
                  </a:lnTo>
                  <a:lnTo>
                    <a:pt x="2" y="50"/>
                  </a:lnTo>
                  <a:lnTo>
                    <a:pt x="3" y="50"/>
                  </a:lnTo>
                  <a:lnTo>
                    <a:pt x="3" y="50"/>
                  </a:lnTo>
                  <a:lnTo>
                    <a:pt x="5" y="39"/>
                  </a:lnTo>
                  <a:lnTo>
                    <a:pt x="6" y="28"/>
                  </a:lnTo>
                  <a:lnTo>
                    <a:pt x="6" y="28"/>
                  </a:lnTo>
                  <a:lnTo>
                    <a:pt x="7" y="16"/>
                  </a:lnTo>
                  <a:lnTo>
                    <a:pt x="7" y="3"/>
                  </a:lnTo>
                  <a:lnTo>
                    <a:pt x="7" y="3"/>
                  </a:lnTo>
                  <a:lnTo>
                    <a:pt x="6" y="0"/>
                  </a:lnTo>
                  <a:lnTo>
                    <a:pt x="3" y="0"/>
                  </a:lnTo>
                  <a:lnTo>
                    <a:pt x="1" y="0"/>
                  </a:lnTo>
                  <a:lnTo>
                    <a:pt x="0" y="3"/>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103" name="Freeform 103"/>
            <p:cNvSpPr>
              <a:spLocks/>
            </p:cNvSpPr>
            <p:nvPr/>
          </p:nvSpPr>
          <p:spPr bwMode="auto">
            <a:xfrm>
              <a:off x="6390340" y="4529257"/>
              <a:ext cx="17468" cy="357197"/>
            </a:xfrm>
            <a:custGeom>
              <a:avLst/>
              <a:gdLst>
                <a:gd name="T0" fmla="*/ 9 w 11"/>
                <a:gd name="T1" fmla="*/ 56 h 225"/>
                <a:gd name="T2" fmla="*/ 9 w 11"/>
                <a:gd name="T3" fmla="*/ 56 h 225"/>
                <a:gd name="T4" fmla="*/ 9 w 11"/>
                <a:gd name="T5" fmla="*/ 28 h 225"/>
                <a:gd name="T6" fmla="*/ 9 w 11"/>
                <a:gd name="T7" fmla="*/ 13 h 225"/>
                <a:gd name="T8" fmla="*/ 7 w 11"/>
                <a:gd name="T9" fmla="*/ 0 h 225"/>
                <a:gd name="T10" fmla="*/ 6 w 11"/>
                <a:gd name="T11" fmla="*/ 0 h 225"/>
                <a:gd name="T12" fmla="*/ 6 w 11"/>
                <a:gd name="T13" fmla="*/ 0 h 225"/>
                <a:gd name="T14" fmla="*/ 3 w 11"/>
                <a:gd name="T15" fmla="*/ 13 h 225"/>
                <a:gd name="T16" fmla="*/ 2 w 11"/>
                <a:gd name="T17" fmla="*/ 27 h 225"/>
                <a:gd name="T18" fmla="*/ 2 w 11"/>
                <a:gd name="T19" fmla="*/ 55 h 225"/>
                <a:gd name="T20" fmla="*/ 2 w 11"/>
                <a:gd name="T21" fmla="*/ 55 h 225"/>
                <a:gd name="T22" fmla="*/ 0 w 11"/>
                <a:gd name="T23" fmla="*/ 114 h 225"/>
                <a:gd name="T24" fmla="*/ 0 w 11"/>
                <a:gd name="T25" fmla="*/ 114 h 225"/>
                <a:gd name="T26" fmla="*/ 0 w 11"/>
                <a:gd name="T27" fmla="*/ 170 h 225"/>
                <a:gd name="T28" fmla="*/ 0 w 11"/>
                <a:gd name="T29" fmla="*/ 170 h 225"/>
                <a:gd name="T30" fmla="*/ 0 w 11"/>
                <a:gd name="T31" fmla="*/ 186 h 225"/>
                <a:gd name="T32" fmla="*/ 1 w 11"/>
                <a:gd name="T33" fmla="*/ 201 h 225"/>
                <a:gd name="T34" fmla="*/ 1 w 11"/>
                <a:gd name="T35" fmla="*/ 201 h 225"/>
                <a:gd name="T36" fmla="*/ 1 w 11"/>
                <a:gd name="T37" fmla="*/ 213 h 225"/>
                <a:gd name="T38" fmla="*/ 1 w 11"/>
                <a:gd name="T39" fmla="*/ 219 h 225"/>
                <a:gd name="T40" fmla="*/ 3 w 11"/>
                <a:gd name="T41" fmla="*/ 225 h 225"/>
                <a:gd name="T42" fmla="*/ 3 w 11"/>
                <a:gd name="T43" fmla="*/ 225 h 225"/>
                <a:gd name="T44" fmla="*/ 3 w 11"/>
                <a:gd name="T45" fmla="*/ 225 h 225"/>
                <a:gd name="T46" fmla="*/ 5 w 11"/>
                <a:gd name="T47" fmla="*/ 225 h 225"/>
                <a:gd name="T48" fmla="*/ 5 w 11"/>
                <a:gd name="T49" fmla="*/ 225 h 225"/>
                <a:gd name="T50" fmla="*/ 7 w 11"/>
                <a:gd name="T51" fmla="*/ 219 h 225"/>
                <a:gd name="T52" fmla="*/ 7 w 11"/>
                <a:gd name="T53" fmla="*/ 214 h 225"/>
                <a:gd name="T54" fmla="*/ 7 w 11"/>
                <a:gd name="T55" fmla="*/ 202 h 225"/>
                <a:gd name="T56" fmla="*/ 7 w 11"/>
                <a:gd name="T57" fmla="*/ 202 h 225"/>
                <a:gd name="T58" fmla="*/ 8 w 11"/>
                <a:gd name="T59" fmla="*/ 187 h 225"/>
                <a:gd name="T60" fmla="*/ 9 w 11"/>
                <a:gd name="T61" fmla="*/ 172 h 225"/>
                <a:gd name="T62" fmla="*/ 9 w 11"/>
                <a:gd name="T63" fmla="*/ 172 h 225"/>
                <a:gd name="T64" fmla="*/ 11 w 11"/>
                <a:gd name="T65" fmla="*/ 114 h 225"/>
                <a:gd name="T66" fmla="*/ 11 w 11"/>
                <a:gd name="T67" fmla="*/ 114 h 225"/>
                <a:gd name="T68" fmla="*/ 9 w 11"/>
                <a:gd name="T69" fmla="*/ 56 h 225"/>
                <a:gd name="T70" fmla="*/ 9 w 11"/>
                <a:gd name="T71" fmla="*/ 5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 h="225">
                  <a:moveTo>
                    <a:pt x="9" y="56"/>
                  </a:moveTo>
                  <a:lnTo>
                    <a:pt x="9" y="56"/>
                  </a:lnTo>
                  <a:lnTo>
                    <a:pt x="9" y="28"/>
                  </a:lnTo>
                  <a:lnTo>
                    <a:pt x="9" y="13"/>
                  </a:lnTo>
                  <a:lnTo>
                    <a:pt x="7" y="0"/>
                  </a:lnTo>
                  <a:lnTo>
                    <a:pt x="6" y="0"/>
                  </a:lnTo>
                  <a:lnTo>
                    <a:pt x="6" y="0"/>
                  </a:lnTo>
                  <a:lnTo>
                    <a:pt x="3" y="13"/>
                  </a:lnTo>
                  <a:lnTo>
                    <a:pt x="2" y="27"/>
                  </a:lnTo>
                  <a:lnTo>
                    <a:pt x="2" y="55"/>
                  </a:lnTo>
                  <a:lnTo>
                    <a:pt x="2" y="55"/>
                  </a:lnTo>
                  <a:lnTo>
                    <a:pt x="0" y="114"/>
                  </a:lnTo>
                  <a:lnTo>
                    <a:pt x="0" y="114"/>
                  </a:lnTo>
                  <a:lnTo>
                    <a:pt x="0" y="170"/>
                  </a:lnTo>
                  <a:lnTo>
                    <a:pt x="0" y="170"/>
                  </a:lnTo>
                  <a:lnTo>
                    <a:pt x="0" y="186"/>
                  </a:lnTo>
                  <a:lnTo>
                    <a:pt x="1" y="201"/>
                  </a:lnTo>
                  <a:lnTo>
                    <a:pt x="1" y="201"/>
                  </a:lnTo>
                  <a:lnTo>
                    <a:pt x="1" y="213"/>
                  </a:lnTo>
                  <a:lnTo>
                    <a:pt x="1" y="219"/>
                  </a:lnTo>
                  <a:lnTo>
                    <a:pt x="3" y="225"/>
                  </a:lnTo>
                  <a:lnTo>
                    <a:pt x="3" y="225"/>
                  </a:lnTo>
                  <a:lnTo>
                    <a:pt x="3" y="225"/>
                  </a:lnTo>
                  <a:lnTo>
                    <a:pt x="5" y="225"/>
                  </a:lnTo>
                  <a:lnTo>
                    <a:pt x="5" y="225"/>
                  </a:lnTo>
                  <a:lnTo>
                    <a:pt x="7" y="219"/>
                  </a:lnTo>
                  <a:lnTo>
                    <a:pt x="7" y="214"/>
                  </a:lnTo>
                  <a:lnTo>
                    <a:pt x="7" y="202"/>
                  </a:lnTo>
                  <a:lnTo>
                    <a:pt x="7" y="202"/>
                  </a:lnTo>
                  <a:lnTo>
                    <a:pt x="8" y="187"/>
                  </a:lnTo>
                  <a:lnTo>
                    <a:pt x="9" y="172"/>
                  </a:lnTo>
                  <a:lnTo>
                    <a:pt x="9" y="172"/>
                  </a:lnTo>
                  <a:lnTo>
                    <a:pt x="11" y="114"/>
                  </a:lnTo>
                  <a:lnTo>
                    <a:pt x="11" y="114"/>
                  </a:lnTo>
                  <a:lnTo>
                    <a:pt x="9" y="56"/>
                  </a:lnTo>
                  <a:lnTo>
                    <a:pt x="9"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04" name="Freeform 104"/>
            <p:cNvSpPr>
              <a:spLocks/>
            </p:cNvSpPr>
            <p:nvPr/>
          </p:nvSpPr>
          <p:spPr bwMode="auto">
            <a:xfrm>
              <a:off x="6393516" y="4935668"/>
              <a:ext cx="6352" cy="7938"/>
            </a:xfrm>
            <a:custGeom>
              <a:avLst/>
              <a:gdLst>
                <a:gd name="T0" fmla="*/ 4 w 4"/>
                <a:gd name="T1" fmla="*/ 1 h 5"/>
                <a:gd name="T2" fmla="*/ 4 w 4"/>
                <a:gd name="T3" fmla="*/ 1 h 5"/>
                <a:gd name="T4" fmla="*/ 4 w 4"/>
                <a:gd name="T5" fmla="*/ 1 h 5"/>
                <a:gd name="T6" fmla="*/ 4 w 4"/>
                <a:gd name="T7" fmla="*/ 0 h 5"/>
                <a:gd name="T8" fmla="*/ 3 w 4"/>
                <a:gd name="T9" fmla="*/ 0 h 5"/>
                <a:gd name="T10" fmla="*/ 0 w 4"/>
                <a:gd name="T11" fmla="*/ 0 h 5"/>
                <a:gd name="T12" fmla="*/ 0 w 4"/>
                <a:gd name="T13" fmla="*/ 1 h 5"/>
                <a:gd name="T14" fmla="*/ 0 w 4"/>
                <a:gd name="T15" fmla="*/ 1 h 5"/>
                <a:gd name="T16" fmla="*/ 0 w 4"/>
                <a:gd name="T17" fmla="*/ 1 h 5"/>
                <a:gd name="T18" fmla="*/ 0 w 4"/>
                <a:gd name="T19" fmla="*/ 3 h 5"/>
                <a:gd name="T20" fmla="*/ 3 w 4"/>
                <a:gd name="T21" fmla="*/ 5 h 5"/>
                <a:gd name="T22" fmla="*/ 3 w 4"/>
                <a:gd name="T23" fmla="*/ 5 h 5"/>
                <a:gd name="T24" fmla="*/ 4 w 4"/>
                <a:gd name="T25" fmla="*/ 3 h 5"/>
                <a:gd name="T26" fmla="*/ 4 w 4"/>
                <a:gd name="T27" fmla="*/ 1 h 5"/>
                <a:gd name="T28" fmla="*/ 4 w 4"/>
                <a:gd name="T2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 h="5">
                  <a:moveTo>
                    <a:pt x="4" y="1"/>
                  </a:moveTo>
                  <a:lnTo>
                    <a:pt x="4" y="1"/>
                  </a:lnTo>
                  <a:lnTo>
                    <a:pt x="4" y="1"/>
                  </a:lnTo>
                  <a:lnTo>
                    <a:pt x="4" y="0"/>
                  </a:lnTo>
                  <a:lnTo>
                    <a:pt x="3" y="0"/>
                  </a:lnTo>
                  <a:lnTo>
                    <a:pt x="0" y="0"/>
                  </a:lnTo>
                  <a:lnTo>
                    <a:pt x="0" y="1"/>
                  </a:lnTo>
                  <a:lnTo>
                    <a:pt x="0" y="1"/>
                  </a:lnTo>
                  <a:lnTo>
                    <a:pt x="0" y="1"/>
                  </a:lnTo>
                  <a:lnTo>
                    <a:pt x="0" y="3"/>
                  </a:lnTo>
                  <a:lnTo>
                    <a:pt x="3" y="5"/>
                  </a:lnTo>
                  <a:lnTo>
                    <a:pt x="3" y="5"/>
                  </a:lnTo>
                  <a:lnTo>
                    <a:pt x="4" y="3"/>
                  </a:lnTo>
                  <a:lnTo>
                    <a:pt x="4" y="1"/>
                  </a:lnTo>
                  <a:lnTo>
                    <a:pt x="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05" name="Freeform 105"/>
            <p:cNvSpPr>
              <a:spLocks/>
            </p:cNvSpPr>
            <p:nvPr/>
          </p:nvSpPr>
          <p:spPr bwMode="auto">
            <a:xfrm>
              <a:off x="6280768" y="4916618"/>
              <a:ext cx="7940" cy="73027"/>
            </a:xfrm>
            <a:custGeom>
              <a:avLst/>
              <a:gdLst>
                <a:gd name="T0" fmla="*/ 4 w 5"/>
                <a:gd name="T1" fmla="*/ 1 h 46"/>
                <a:gd name="T2" fmla="*/ 4 w 5"/>
                <a:gd name="T3" fmla="*/ 1 h 46"/>
                <a:gd name="T4" fmla="*/ 2 w 5"/>
                <a:gd name="T5" fmla="*/ 0 h 46"/>
                <a:gd name="T6" fmla="*/ 2 w 5"/>
                <a:gd name="T7" fmla="*/ 0 h 46"/>
                <a:gd name="T8" fmla="*/ 1 w 5"/>
                <a:gd name="T9" fmla="*/ 0 h 46"/>
                <a:gd name="T10" fmla="*/ 0 w 5"/>
                <a:gd name="T11" fmla="*/ 1 h 46"/>
                <a:gd name="T12" fmla="*/ 0 w 5"/>
                <a:gd name="T13" fmla="*/ 1 h 46"/>
                <a:gd name="T14" fmla="*/ 0 w 5"/>
                <a:gd name="T15" fmla="*/ 23 h 46"/>
                <a:gd name="T16" fmla="*/ 0 w 5"/>
                <a:gd name="T17" fmla="*/ 35 h 46"/>
                <a:gd name="T18" fmla="*/ 1 w 5"/>
                <a:gd name="T19" fmla="*/ 46 h 46"/>
                <a:gd name="T20" fmla="*/ 1 w 5"/>
                <a:gd name="T21" fmla="*/ 46 h 46"/>
                <a:gd name="T22" fmla="*/ 2 w 5"/>
                <a:gd name="T23" fmla="*/ 46 h 46"/>
                <a:gd name="T24" fmla="*/ 4 w 5"/>
                <a:gd name="T25" fmla="*/ 46 h 46"/>
                <a:gd name="T26" fmla="*/ 4 w 5"/>
                <a:gd name="T27" fmla="*/ 46 h 46"/>
                <a:gd name="T28" fmla="*/ 5 w 5"/>
                <a:gd name="T29" fmla="*/ 35 h 46"/>
                <a:gd name="T30" fmla="*/ 5 w 5"/>
                <a:gd name="T31" fmla="*/ 23 h 46"/>
                <a:gd name="T32" fmla="*/ 4 w 5"/>
                <a:gd name="T33" fmla="*/ 1 h 46"/>
                <a:gd name="T34" fmla="*/ 4 w 5"/>
                <a:gd name="T35" fmla="*/ 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46">
                  <a:moveTo>
                    <a:pt x="4" y="1"/>
                  </a:moveTo>
                  <a:lnTo>
                    <a:pt x="4" y="1"/>
                  </a:lnTo>
                  <a:lnTo>
                    <a:pt x="2" y="0"/>
                  </a:lnTo>
                  <a:lnTo>
                    <a:pt x="2" y="0"/>
                  </a:lnTo>
                  <a:lnTo>
                    <a:pt x="1" y="0"/>
                  </a:lnTo>
                  <a:lnTo>
                    <a:pt x="0" y="1"/>
                  </a:lnTo>
                  <a:lnTo>
                    <a:pt x="0" y="1"/>
                  </a:lnTo>
                  <a:lnTo>
                    <a:pt x="0" y="23"/>
                  </a:lnTo>
                  <a:lnTo>
                    <a:pt x="0" y="35"/>
                  </a:lnTo>
                  <a:lnTo>
                    <a:pt x="1" y="46"/>
                  </a:lnTo>
                  <a:lnTo>
                    <a:pt x="1" y="46"/>
                  </a:lnTo>
                  <a:lnTo>
                    <a:pt x="2" y="46"/>
                  </a:lnTo>
                  <a:lnTo>
                    <a:pt x="4" y="46"/>
                  </a:lnTo>
                  <a:lnTo>
                    <a:pt x="4" y="46"/>
                  </a:lnTo>
                  <a:lnTo>
                    <a:pt x="5" y="35"/>
                  </a:lnTo>
                  <a:lnTo>
                    <a:pt x="5" y="23"/>
                  </a:lnTo>
                  <a:lnTo>
                    <a:pt x="4" y="1"/>
                  </a:lnTo>
                  <a:lnTo>
                    <a:pt x="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06" name="Freeform 106"/>
            <p:cNvSpPr>
              <a:spLocks/>
            </p:cNvSpPr>
            <p:nvPr/>
          </p:nvSpPr>
          <p:spPr bwMode="auto">
            <a:xfrm>
              <a:off x="6298236" y="4930906"/>
              <a:ext cx="9528" cy="38101"/>
            </a:xfrm>
            <a:custGeom>
              <a:avLst/>
              <a:gdLst>
                <a:gd name="T0" fmla="*/ 6 w 6"/>
                <a:gd name="T1" fmla="*/ 3 h 24"/>
                <a:gd name="T2" fmla="*/ 6 w 6"/>
                <a:gd name="T3" fmla="*/ 3 h 24"/>
                <a:gd name="T4" fmla="*/ 5 w 6"/>
                <a:gd name="T5" fmla="*/ 2 h 24"/>
                <a:gd name="T6" fmla="*/ 4 w 6"/>
                <a:gd name="T7" fmla="*/ 0 h 24"/>
                <a:gd name="T8" fmla="*/ 2 w 6"/>
                <a:gd name="T9" fmla="*/ 2 h 24"/>
                <a:gd name="T10" fmla="*/ 2 w 6"/>
                <a:gd name="T11" fmla="*/ 2 h 24"/>
                <a:gd name="T12" fmla="*/ 2 w 6"/>
                <a:gd name="T13" fmla="*/ 2 h 24"/>
                <a:gd name="T14" fmla="*/ 0 w 6"/>
                <a:gd name="T15" fmla="*/ 13 h 24"/>
                <a:gd name="T16" fmla="*/ 0 w 6"/>
                <a:gd name="T17" fmla="*/ 17 h 24"/>
                <a:gd name="T18" fmla="*/ 1 w 6"/>
                <a:gd name="T19" fmla="*/ 22 h 24"/>
                <a:gd name="T20" fmla="*/ 1 w 6"/>
                <a:gd name="T21" fmla="*/ 22 h 24"/>
                <a:gd name="T22" fmla="*/ 4 w 6"/>
                <a:gd name="T23" fmla="*/ 24 h 24"/>
                <a:gd name="T24" fmla="*/ 5 w 6"/>
                <a:gd name="T25" fmla="*/ 22 h 24"/>
                <a:gd name="T26" fmla="*/ 5 w 6"/>
                <a:gd name="T27" fmla="*/ 22 h 24"/>
                <a:gd name="T28" fmla="*/ 6 w 6"/>
                <a:gd name="T29" fmla="*/ 17 h 24"/>
                <a:gd name="T30" fmla="*/ 6 w 6"/>
                <a:gd name="T31" fmla="*/ 13 h 24"/>
                <a:gd name="T32" fmla="*/ 6 w 6"/>
                <a:gd name="T33" fmla="*/ 3 h 24"/>
                <a:gd name="T34" fmla="*/ 6 w 6"/>
                <a:gd name="T35"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24">
                  <a:moveTo>
                    <a:pt x="6" y="3"/>
                  </a:moveTo>
                  <a:lnTo>
                    <a:pt x="6" y="3"/>
                  </a:lnTo>
                  <a:lnTo>
                    <a:pt x="5" y="2"/>
                  </a:lnTo>
                  <a:lnTo>
                    <a:pt x="4" y="0"/>
                  </a:lnTo>
                  <a:lnTo>
                    <a:pt x="2" y="2"/>
                  </a:lnTo>
                  <a:lnTo>
                    <a:pt x="2" y="2"/>
                  </a:lnTo>
                  <a:lnTo>
                    <a:pt x="2" y="2"/>
                  </a:lnTo>
                  <a:lnTo>
                    <a:pt x="0" y="13"/>
                  </a:lnTo>
                  <a:lnTo>
                    <a:pt x="0" y="17"/>
                  </a:lnTo>
                  <a:lnTo>
                    <a:pt x="1" y="22"/>
                  </a:lnTo>
                  <a:lnTo>
                    <a:pt x="1" y="22"/>
                  </a:lnTo>
                  <a:lnTo>
                    <a:pt x="4" y="24"/>
                  </a:lnTo>
                  <a:lnTo>
                    <a:pt x="5" y="22"/>
                  </a:lnTo>
                  <a:lnTo>
                    <a:pt x="5" y="22"/>
                  </a:lnTo>
                  <a:lnTo>
                    <a:pt x="6" y="17"/>
                  </a:lnTo>
                  <a:lnTo>
                    <a:pt x="6" y="13"/>
                  </a:lnTo>
                  <a:lnTo>
                    <a:pt x="6" y="3"/>
                  </a:lnTo>
                  <a:lnTo>
                    <a:pt x="6"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07" name="Freeform 107"/>
            <p:cNvSpPr>
              <a:spLocks noEditPoints="1"/>
            </p:cNvSpPr>
            <p:nvPr/>
          </p:nvSpPr>
          <p:spPr bwMode="auto">
            <a:xfrm>
              <a:off x="6218836" y="4157773"/>
              <a:ext cx="258844" cy="876323"/>
            </a:xfrm>
            <a:custGeom>
              <a:avLst/>
              <a:gdLst>
                <a:gd name="T0" fmla="*/ 95 w 163"/>
                <a:gd name="T1" fmla="*/ 90 h 552"/>
                <a:gd name="T2" fmla="*/ 81 w 163"/>
                <a:gd name="T3" fmla="*/ 85 h 552"/>
                <a:gd name="T4" fmla="*/ 67 w 163"/>
                <a:gd name="T5" fmla="*/ 104 h 552"/>
                <a:gd name="T6" fmla="*/ 65 w 163"/>
                <a:gd name="T7" fmla="*/ 136 h 552"/>
                <a:gd name="T8" fmla="*/ 64 w 163"/>
                <a:gd name="T9" fmla="*/ 110 h 552"/>
                <a:gd name="T10" fmla="*/ 61 w 163"/>
                <a:gd name="T11" fmla="*/ 89 h 552"/>
                <a:gd name="T12" fmla="*/ 57 w 163"/>
                <a:gd name="T13" fmla="*/ 101 h 552"/>
                <a:gd name="T14" fmla="*/ 51 w 163"/>
                <a:gd name="T15" fmla="*/ 140 h 552"/>
                <a:gd name="T16" fmla="*/ 18 w 163"/>
                <a:gd name="T17" fmla="*/ 170 h 552"/>
                <a:gd name="T18" fmla="*/ 6 w 163"/>
                <a:gd name="T19" fmla="*/ 221 h 552"/>
                <a:gd name="T20" fmla="*/ 5 w 163"/>
                <a:gd name="T21" fmla="*/ 248 h 552"/>
                <a:gd name="T22" fmla="*/ 10 w 163"/>
                <a:gd name="T23" fmla="*/ 376 h 552"/>
                <a:gd name="T24" fmla="*/ 14 w 163"/>
                <a:gd name="T25" fmla="*/ 448 h 552"/>
                <a:gd name="T26" fmla="*/ 17 w 163"/>
                <a:gd name="T27" fmla="*/ 524 h 552"/>
                <a:gd name="T28" fmla="*/ 13 w 163"/>
                <a:gd name="T29" fmla="*/ 525 h 552"/>
                <a:gd name="T30" fmla="*/ 11 w 163"/>
                <a:gd name="T31" fmla="*/ 498 h 552"/>
                <a:gd name="T32" fmla="*/ 0 w 163"/>
                <a:gd name="T33" fmla="*/ 239 h 552"/>
                <a:gd name="T34" fmla="*/ 10 w 163"/>
                <a:gd name="T35" fmla="*/ 174 h 552"/>
                <a:gd name="T36" fmla="*/ 35 w 163"/>
                <a:gd name="T37" fmla="*/ 145 h 552"/>
                <a:gd name="T38" fmla="*/ 52 w 163"/>
                <a:gd name="T39" fmla="*/ 132 h 552"/>
                <a:gd name="T40" fmla="*/ 55 w 163"/>
                <a:gd name="T41" fmla="*/ 39 h 552"/>
                <a:gd name="T42" fmla="*/ 57 w 163"/>
                <a:gd name="T43" fmla="*/ 6 h 552"/>
                <a:gd name="T44" fmla="*/ 90 w 163"/>
                <a:gd name="T45" fmla="*/ 1 h 552"/>
                <a:gd name="T46" fmla="*/ 110 w 163"/>
                <a:gd name="T47" fmla="*/ 11 h 552"/>
                <a:gd name="T48" fmla="*/ 110 w 163"/>
                <a:gd name="T49" fmla="*/ 71 h 552"/>
                <a:gd name="T50" fmla="*/ 114 w 163"/>
                <a:gd name="T51" fmla="*/ 137 h 552"/>
                <a:gd name="T52" fmla="*/ 144 w 163"/>
                <a:gd name="T53" fmla="*/ 159 h 552"/>
                <a:gd name="T54" fmla="*/ 163 w 163"/>
                <a:gd name="T55" fmla="*/ 219 h 552"/>
                <a:gd name="T56" fmla="*/ 157 w 163"/>
                <a:gd name="T57" fmla="*/ 399 h 552"/>
                <a:gd name="T58" fmla="*/ 151 w 163"/>
                <a:gd name="T59" fmla="*/ 524 h 552"/>
                <a:gd name="T60" fmla="*/ 128 w 163"/>
                <a:gd name="T61" fmla="*/ 546 h 552"/>
                <a:gd name="T62" fmla="*/ 78 w 163"/>
                <a:gd name="T63" fmla="*/ 552 h 552"/>
                <a:gd name="T64" fmla="*/ 24 w 163"/>
                <a:gd name="T65" fmla="*/ 540 h 552"/>
                <a:gd name="T66" fmla="*/ 18 w 163"/>
                <a:gd name="T67" fmla="*/ 534 h 552"/>
                <a:gd name="T68" fmla="*/ 41 w 163"/>
                <a:gd name="T69" fmla="*/ 540 h 552"/>
                <a:gd name="T70" fmla="*/ 104 w 163"/>
                <a:gd name="T71" fmla="*/ 544 h 552"/>
                <a:gd name="T72" fmla="*/ 142 w 163"/>
                <a:gd name="T73" fmla="*/ 531 h 552"/>
                <a:gd name="T74" fmla="*/ 148 w 163"/>
                <a:gd name="T75" fmla="*/ 465 h 552"/>
                <a:gd name="T76" fmla="*/ 154 w 163"/>
                <a:gd name="T77" fmla="*/ 349 h 552"/>
                <a:gd name="T78" fmla="*/ 158 w 163"/>
                <a:gd name="T79" fmla="*/ 270 h 552"/>
                <a:gd name="T80" fmla="*/ 158 w 163"/>
                <a:gd name="T81" fmla="*/ 225 h 552"/>
                <a:gd name="T82" fmla="*/ 149 w 163"/>
                <a:gd name="T83" fmla="*/ 177 h 552"/>
                <a:gd name="T84" fmla="*/ 121 w 163"/>
                <a:gd name="T85" fmla="*/ 145 h 552"/>
                <a:gd name="T86" fmla="*/ 104 w 163"/>
                <a:gd name="T87" fmla="*/ 127 h 552"/>
                <a:gd name="T88" fmla="*/ 104 w 163"/>
                <a:gd name="T89" fmla="*/ 91 h 552"/>
                <a:gd name="T90" fmla="*/ 99 w 163"/>
                <a:gd name="T91" fmla="*/ 91 h 552"/>
                <a:gd name="T92" fmla="*/ 89 w 163"/>
                <a:gd name="T93" fmla="*/ 73 h 552"/>
                <a:gd name="T94" fmla="*/ 64 w 163"/>
                <a:gd name="T95" fmla="*/ 75 h 552"/>
                <a:gd name="T96" fmla="*/ 60 w 163"/>
                <a:gd name="T97" fmla="*/ 80 h 552"/>
                <a:gd name="T98" fmla="*/ 93 w 163"/>
                <a:gd name="T99" fmla="*/ 79 h 552"/>
                <a:gd name="T100" fmla="*/ 104 w 163"/>
                <a:gd name="T101" fmla="*/ 68 h 552"/>
                <a:gd name="T102" fmla="*/ 102 w 163"/>
                <a:gd name="T103" fmla="*/ 11 h 552"/>
                <a:gd name="T104" fmla="*/ 75 w 163"/>
                <a:gd name="T105" fmla="*/ 7 h 552"/>
                <a:gd name="T106" fmla="*/ 60 w 163"/>
                <a:gd name="T107" fmla="*/ 12 h 552"/>
                <a:gd name="T108" fmla="*/ 62 w 163"/>
                <a:gd name="T109" fmla="*/ 15 h 552"/>
                <a:gd name="T110" fmla="*/ 77 w 163"/>
                <a:gd name="T111" fmla="*/ 12 h 552"/>
                <a:gd name="T112" fmla="*/ 62 w 163"/>
                <a:gd name="T113" fmla="*/ 19 h 552"/>
                <a:gd name="T114" fmla="*/ 59 w 163"/>
                <a:gd name="T115" fmla="*/ 53 h 552"/>
                <a:gd name="T116" fmla="*/ 83 w 163"/>
                <a:gd name="T117" fmla="*/ 71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3" h="552">
                  <a:moveTo>
                    <a:pt x="97" y="129"/>
                  </a:moveTo>
                  <a:lnTo>
                    <a:pt x="97" y="129"/>
                  </a:lnTo>
                  <a:lnTo>
                    <a:pt x="95" y="113"/>
                  </a:lnTo>
                  <a:lnTo>
                    <a:pt x="95" y="113"/>
                  </a:lnTo>
                  <a:lnTo>
                    <a:pt x="95" y="102"/>
                  </a:lnTo>
                  <a:lnTo>
                    <a:pt x="95" y="90"/>
                  </a:lnTo>
                  <a:lnTo>
                    <a:pt x="95" y="90"/>
                  </a:lnTo>
                  <a:lnTo>
                    <a:pt x="94" y="88"/>
                  </a:lnTo>
                  <a:lnTo>
                    <a:pt x="92" y="87"/>
                  </a:lnTo>
                  <a:lnTo>
                    <a:pt x="92" y="87"/>
                  </a:lnTo>
                  <a:lnTo>
                    <a:pt x="87" y="85"/>
                  </a:lnTo>
                  <a:lnTo>
                    <a:pt x="81" y="85"/>
                  </a:lnTo>
                  <a:lnTo>
                    <a:pt x="70" y="87"/>
                  </a:lnTo>
                  <a:lnTo>
                    <a:pt x="70" y="87"/>
                  </a:lnTo>
                  <a:lnTo>
                    <a:pt x="68" y="88"/>
                  </a:lnTo>
                  <a:lnTo>
                    <a:pt x="67" y="90"/>
                  </a:lnTo>
                  <a:lnTo>
                    <a:pt x="67" y="90"/>
                  </a:lnTo>
                  <a:lnTo>
                    <a:pt x="67" y="104"/>
                  </a:lnTo>
                  <a:lnTo>
                    <a:pt x="66" y="117"/>
                  </a:lnTo>
                  <a:lnTo>
                    <a:pt x="66" y="117"/>
                  </a:lnTo>
                  <a:lnTo>
                    <a:pt x="66" y="131"/>
                  </a:lnTo>
                  <a:lnTo>
                    <a:pt x="66" y="131"/>
                  </a:lnTo>
                  <a:lnTo>
                    <a:pt x="66" y="133"/>
                  </a:lnTo>
                  <a:lnTo>
                    <a:pt x="65" y="136"/>
                  </a:lnTo>
                  <a:lnTo>
                    <a:pt x="65" y="136"/>
                  </a:lnTo>
                  <a:lnTo>
                    <a:pt x="64" y="134"/>
                  </a:lnTo>
                  <a:lnTo>
                    <a:pt x="64" y="133"/>
                  </a:lnTo>
                  <a:lnTo>
                    <a:pt x="64" y="133"/>
                  </a:lnTo>
                  <a:lnTo>
                    <a:pt x="64" y="110"/>
                  </a:lnTo>
                  <a:lnTo>
                    <a:pt x="64" y="110"/>
                  </a:lnTo>
                  <a:lnTo>
                    <a:pt x="64" y="100"/>
                  </a:lnTo>
                  <a:lnTo>
                    <a:pt x="62" y="90"/>
                  </a:lnTo>
                  <a:lnTo>
                    <a:pt x="62" y="90"/>
                  </a:lnTo>
                  <a:lnTo>
                    <a:pt x="62" y="90"/>
                  </a:lnTo>
                  <a:lnTo>
                    <a:pt x="61" y="89"/>
                  </a:lnTo>
                  <a:lnTo>
                    <a:pt x="61" y="89"/>
                  </a:lnTo>
                  <a:lnTo>
                    <a:pt x="60" y="90"/>
                  </a:lnTo>
                  <a:lnTo>
                    <a:pt x="60" y="90"/>
                  </a:lnTo>
                  <a:lnTo>
                    <a:pt x="60" y="90"/>
                  </a:lnTo>
                  <a:lnTo>
                    <a:pt x="59" y="95"/>
                  </a:lnTo>
                  <a:lnTo>
                    <a:pt x="57" y="101"/>
                  </a:lnTo>
                  <a:lnTo>
                    <a:pt x="57" y="101"/>
                  </a:lnTo>
                  <a:lnTo>
                    <a:pt x="59" y="127"/>
                  </a:lnTo>
                  <a:lnTo>
                    <a:pt x="59" y="127"/>
                  </a:lnTo>
                  <a:lnTo>
                    <a:pt x="59" y="131"/>
                  </a:lnTo>
                  <a:lnTo>
                    <a:pt x="57" y="136"/>
                  </a:lnTo>
                  <a:lnTo>
                    <a:pt x="54" y="138"/>
                  </a:lnTo>
                  <a:lnTo>
                    <a:pt x="51" y="140"/>
                  </a:lnTo>
                  <a:lnTo>
                    <a:pt x="51" y="140"/>
                  </a:lnTo>
                  <a:lnTo>
                    <a:pt x="44" y="144"/>
                  </a:lnTo>
                  <a:lnTo>
                    <a:pt x="44" y="144"/>
                  </a:lnTo>
                  <a:lnTo>
                    <a:pt x="33" y="151"/>
                  </a:lnTo>
                  <a:lnTo>
                    <a:pt x="26" y="160"/>
                  </a:lnTo>
                  <a:lnTo>
                    <a:pt x="18" y="170"/>
                  </a:lnTo>
                  <a:lnTo>
                    <a:pt x="13" y="181"/>
                  </a:lnTo>
                  <a:lnTo>
                    <a:pt x="13" y="181"/>
                  </a:lnTo>
                  <a:lnTo>
                    <a:pt x="10" y="191"/>
                  </a:lnTo>
                  <a:lnTo>
                    <a:pt x="7" y="201"/>
                  </a:lnTo>
                  <a:lnTo>
                    <a:pt x="6" y="210"/>
                  </a:lnTo>
                  <a:lnTo>
                    <a:pt x="6" y="221"/>
                  </a:lnTo>
                  <a:lnTo>
                    <a:pt x="6" y="221"/>
                  </a:lnTo>
                  <a:lnTo>
                    <a:pt x="6" y="230"/>
                  </a:lnTo>
                  <a:lnTo>
                    <a:pt x="5" y="240"/>
                  </a:lnTo>
                  <a:lnTo>
                    <a:pt x="5" y="240"/>
                  </a:lnTo>
                  <a:lnTo>
                    <a:pt x="5" y="248"/>
                  </a:lnTo>
                  <a:lnTo>
                    <a:pt x="5" y="248"/>
                  </a:lnTo>
                  <a:lnTo>
                    <a:pt x="6" y="285"/>
                  </a:lnTo>
                  <a:lnTo>
                    <a:pt x="6" y="285"/>
                  </a:lnTo>
                  <a:lnTo>
                    <a:pt x="7" y="306"/>
                  </a:lnTo>
                  <a:lnTo>
                    <a:pt x="8" y="328"/>
                  </a:lnTo>
                  <a:lnTo>
                    <a:pt x="8" y="328"/>
                  </a:lnTo>
                  <a:lnTo>
                    <a:pt x="10" y="376"/>
                  </a:lnTo>
                  <a:lnTo>
                    <a:pt x="10" y="376"/>
                  </a:lnTo>
                  <a:lnTo>
                    <a:pt x="12" y="398"/>
                  </a:lnTo>
                  <a:lnTo>
                    <a:pt x="12" y="398"/>
                  </a:lnTo>
                  <a:lnTo>
                    <a:pt x="13" y="424"/>
                  </a:lnTo>
                  <a:lnTo>
                    <a:pt x="14" y="448"/>
                  </a:lnTo>
                  <a:lnTo>
                    <a:pt x="14" y="448"/>
                  </a:lnTo>
                  <a:lnTo>
                    <a:pt x="17" y="482"/>
                  </a:lnTo>
                  <a:lnTo>
                    <a:pt x="17" y="482"/>
                  </a:lnTo>
                  <a:lnTo>
                    <a:pt x="17" y="501"/>
                  </a:lnTo>
                  <a:lnTo>
                    <a:pt x="17" y="520"/>
                  </a:lnTo>
                  <a:lnTo>
                    <a:pt x="17" y="520"/>
                  </a:lnTo>
                  <a:lnTo>
                    <a:pt x="17" y="524"/>
                  </a:lnTo>
                  <a:lnTo>
                    <a:pt x="17" y="524"/>
                  </a:lnTo>
                  <a:lnTo>
                    <a:pt x="16" y="525"/>
                  </a:lnTo>
                  <a:lnTo>
                    <a:pt x="14" y="527"/>
                  </a:lnTo>
                  <a:lnTo>
                    <a:pt x="14" y="527"/>
                  </a:lnTo>
                  <a:lnTo>
                    <a:pt x="13" y="527"/>
                  </a:lnTo>
                  <a:lnTo>
                    <a:pt x="13" y="525"/>
                  </a:lnTo>
                  <a:lnTo>
                    <a:pt x="13" y="525"/>
                  </a:lnTo>
                  <a:lnTo>
                    <a:pt x="12" y="522"/>
                  </a:lnTo>
                  <a:lnTo>
                    <a:pt x="12" y="519"/>
                  </a:lnTo>
                  <a:lnTo>
                    <a:pt x="12" y="519"/>
                  </a:lnTo>
                  <a:lnTo>
                    <a:pt x="11" y="498"/>
                  </a:lnTo>
                  <a:lnTo>
                    <a:pt x="11" y="498"/>
                  </a:lnTo>
                  <a:lnTo>
                    <a:pt x="7" y="405"/>
                  </a:lnTo>
                  <a:lnTo>
                    <a:pt x="7" y="405"/>
                  </a:lnTo>
                  <a:lnTo>
                    <a:pt x="3" y="322"/>
                  </a:lnTo>
                  <a:lnTo>
                    <a:pt x="3" y="322"/>
                  </a:lnTo>
                  <a:lnTo>
                    <a:pt x="0" y="239"/>
                  </a:lnTo>
                  <a:lnTo>
                    <a:pt x="0" y="239"/>
                  </a:lnTo>
                  <a:lnTo>
                    <a:pt x="1" y="218"/>
                  </a:lnTo>
                  <a:lnTo>
                    <a:pt x="2" y="196"/>
                  </a:lnTo>
                  <a:lnTo>
                    <a:pt x="2" y="196"/>
                  </a:lnTo>
                  <a:lnTo>
                    <a:pt x="5" y="188"/>
                  </a:lnTo>
                  <a:lnTo>
                    <a:pt x="7" y="181"/>
                  </a:lnTo>
                  <a:lnTo>
                    <a:pt x="10" y="174"/>
                  </a:lnTo>
                  <a:lnTo>
                    <a:pt x="13" y="167"/>
                  </a:lnTo>
                  <a:lnTo>
                    <a:pt x="18" y="161"/>
                  </a:lnTo>
                  <a:lnTo>
                    <a:pt x="23" y="155"/>
                  </a:lnTo>
                  <a:lnTo>
                    <a:pt x="29" y="150"/>
                  </a:lnTo>
                  <a:lnTo>
                    <a:pt x="35" y="145"/>
                  </a:lnTo>
                  <a:lnTo>
                    <a:pt x="35" y="145"/>
                  </a:lnTo>
                  <a:lnTo>
                    <a:pt x="43" y="140"/>
                  </a:lnTo>
                  <a:lnTo>
                    <a:pt x="50" y="137"/>
                  </a:lnTo>
                  <a:lnTo>
                    <a:pt x="50" y="137"/>
                  </a:lnTo>
                  <a:lnTo>
                    <a:pt x="52" y="134"/>
                  </a:lnTo>
                  <a:lnTo>
                    <a:pt x="52" y="132"/>
                  </a:lnTo>
                  <a:lnTo>
                    <a:pt x="52" y="132"/>
                  </a:lnTo>
                  <a:lnTo>
                    <a:pt x="54" y="104"/>
                  </a:lnTo>
                  <a:lnTo>
                    <a:pt x="54" y="104"/>
                  </a:lnTo>
                  <a:lnTo>
                    <a:pt x="52" y="90"/>
                  </a:lnTo>
                  <a:lnTo>
                    <a:pt x="54" y="77"/>
                  </a:lnTo>
                  <a:lnTo>
                    <a:pt x="54" y="77"/>
                  </a:lnTo>
                  <a:lnTo>
                    <a:pt x="55" y="39"/>
                  </a:lnTo>
                  <a:lnTo>
                    <a:pt x="55" y="39"/>
                  </a:lnTo>
                  <a:lnTo>
                    <a:pt x="55" y="14"/>
                  </a:lnTo>
                  <a:lnTo>
                    <a:pt x="55" y="14"/>
                  </a:lnTo>
                  <a:lnTo>
                    <a:pt x="55" y="11"/>
                  </a:lnTo>
                  <a:lnTo>
                    <a:pt x="56" y="8"/>
                  </a:lnTo>
                  <a:lnTo>
                    <a:pt x="57" y="6"/>
                  </a:lnTo>
                  <a:lnTo>
                    <a:pt x="61" y="4"/>
                  </a:lnTo>
                  <a:lnTo>
                    <a:pt x="61" y="4"/>
                  </a:lnTo>
                  <a:lnTo>
                    <a:pt x="68" y="1"/>
                  </a:lnTo>
                  <a:lnTo>
                    <a:pt x="77" y="0"/>
                  </a:lnTo>
                  <a:lnTo>
                    <a:pt x="77" y="0"/>
                  </a:lnTo>
                  <a:lnTo>
                    <a:pt x="90" y="1"/>
                  </a:lnTo>
                  <a:lnTo>
                    <a:pt x="98" y="2"/>
                  </a:lnTo>
                  <a:lnTo>
                    <a:pt x="104" y="4"/>
                  </a:lnTo>
                  <a:lnTo>
                    <a:pt x="104" y="4"/>
                  </a:lnTo>
                  <a:lnTo>
                    <a:pt x="106" y="6"/>
                  </a:lnTo>
                  <a:lnTo>
                    <a:pt x="109" y="8"/>
                  </a:lnTo>
                  <a:lnTo>
                    <a:pt x="110" y="11"/>
                  </a:lnTo>
                  <a:lnTo>
                    <a:pt x="110" y="13"/>
                  </a:lnTo>
                  <a:lnTo>
                    <a:pt x="110" y="13"/>
                  </a:lnTo>
                  <a:lnTo>
                    <a:pt x="110" y="15"/>
                  </a:lnTo>
                  <a:lnTo>
                    <a:pt x="110" y="15"/>
                  </a:lnTo>
                  <a:lnTo>
                    <a:pt x="110" y="71"/>
                  </a:lnTo>
                  <a:lnTo>
                    <a:pt x="110" y="71"/>
                  </a:lnTo>
                  <a:lnTo>
                    <a:pt x="110" y="89"/>
                  </a:lnTo>
                  <a:lnTo>
                    <a:pt x="110" y="89"/>
                  </a:lnTo>
                  <a:lnTo>
                    <a:pt x="110" y="132"/>
                  </a:lnTo>
                  <a:lnTo>
                    <a:pt x="110" y="132"/>
                  </a:lnTo>
                  <a:lnTo>
                    <a:pt x="111" y="134"/>
                  </a:lnTo>
                  <a:lnTo>
                    <a:pt x="114" y="137"/>
                  </a:lnTo>
                  <a:lnTo>
                    <a:pt x="114" y="137"/>
                  </a:lnTo>
                  <a:lnTo>
                    <a:pt x="122" y="142"/>
                  </a:lnTo>
                  <a:lnTo>
                    <a:pt x="130" y="147"/>
                  </a:lnTo>
                  <a:lnTo>
                    <a:pt x="137" y="153"/>
                  </a:lnTo>
                  <a:lnTo>
                    <a:pt x="144" y="159"/>
                  </a:lnTo>
                  <a:lnTo>
                    <a:pt x="144" y="159"/>
                  </a:lnTo>
                  <a:lnTo>
                    <a:pt x="151" y="169"/>
                  </a:lnTo>
                  <a:lnTo>
                    <a:pt x="155" y="177"/>
                  </a:lnTo>
                  <a:lnTo>
                    <a:pt x="159" y="188"/>
                  </a:lnTo>
                  <a:lnTo>
                    <a:pt x="162" y="198"/>
                  </a:lnTo>
                  <a:lnTo>
                    <a:pt x="162" y="198"/>
                  </a:lnTo>
                  <a:lnTo>
                    <a:pt x="163" y="219"/>
                  </a:lnTo>
                  <a:lnTo>
                    <a:pt x="163" y="239"/>
                  </a:lnTo>
                  <a:lnTo>
                    <a:pt x="163" y="239"/>
                  </a:lnTo>
                  <a:lnTo>
                    <a:pt x="160" y="312"/>
                  </a:lnTo>
                  <a:lnTo>
                    <a:pt x="160" y="312"/>
                  </a:lnTo>
                  <a:lnTo>
                    <a:pt x="157" y="399"/>
                  </a:lnTo>
                  <a:lnTo>
                    <a:pt x="157" y="399"/>
                  </a:lnTo>
                  <a:lnTo>
                    <a:pt x="153" y="485"/>
                  </a:lnTo>
                  <a:lnTo>
                    <a:pt x="153" y="485"/>
                  </a:lnTo>
                  <a:lnTo>
                    <a:pt x="152" y="517"/>
                  </a:lnTo>
                  <a:lnTo>
                    <a:pt x="152" y="517"/>
                  </a:lnTo>
                  <a:lnTo>
                    <a:pt x="151" y="524"/>
                  </a:lnTo>
                  <a:lnTo>
                    <a:pt x="151" y="524"/>
                  </a:lnTo>
                  <a:lnTo>
                    <a:pt x="149" y="530"/>
                  </a:lnTo>
                  <a:lnTo>
                    <a:pt x="147" y="534"/>
                  </a:lnTo>
                  <a:lnTo>
                    <a:pt x="143" y="539"/>
                  </a:lnTo>
                  <a:lnTo>
                    <a:pt x="139" y="541"/>
                  </a:lnTo>
                  <a:lnTo>
                    <a:pt x="139" y="541"/>
                  </a:lnTo>
                  <a:lnTo>
                    <a:pt x="128" y="546"/>
                  </a:lnTo>
                  <a:lnTo>
                    <a:pt x="128" y="546"/>
                  </a:lnTo>
                  <a:lnTo>
                    <a:pt x="116" y="550"/>
                  </a:lnTo>
                  <a:lnTo>
                    <a:pt x="103" y="552"/>
                  </a:lnTo>
                  <a:lnTo>
                    <a:pt x="90" y="552"/>
                  </a:lnTo>
                  <a:lnTo>
                    <a:pt x="78" y="552"/>
                  </a:lnTo>
                  <a:lnTo>
                    <a:pt x="78" y="552"/>
                  </a:lnTo>
                  <a:lnTo>
                    <a:pt x="68" y="551"/>
                  </a:lnTo>
                  <a:lnTo>
                    <a:pt x="68" y="551"/>
                  </a:lnTo>
                  <a:lnTo>
                    <a:pt x="57" y="551"/>
                  </a:lnTo>
                  <a:lnTo>
                    <a:pt x="46" y="549"/>
                  </a:lnTo>
                  <a:lnTo>
                    <a:pt x="35" y="545"/>
                  </a:lnTo>
                  <a:lnTo>
                    <a:pt x="24" y="540"/>
                  </a:lnTo>
                  <a:lnTo>
                    <a:pt x="24" y="540"/>
                  </a:lnTo>
                  <a:lnTo>
                    <a:pt x="22" y="538"/>
                  </a:lnTo>
                  <a:lnTo>
                    <a:pt x="19" y="535"/>
                  </a:lnTo>
                  <a:lnTo>
                    <a:pt x="19" y="535"/>
                  </a:lnTo>
                  <a:lnTo>
                    <a:pt x="18" y="534"/>
                  </a:lnTo>
                  <a:lnTo>
                    <a:pt x="18" y="534"/>
                  </a:lnTo>
                  <a:lnTo>
                    <a:pt x="19" y="533"/>
                  </a:lnTo>
                  <a:lnTo>
                    <a:pt x="21" y="533"/>
                  </a:lnTo>
                  <a:lnTo>
                    <a:pt x="22" y="533"/>
                  </a:lnTo>
                  <a:lnTo>
                    <a:pt x="22" y="533"/>
                  </a:lnTo>
                  <a:lnTo>
                    <a:pt x="32" y="538"/>
                  </a:lnTo>
                  <a:lnTo>
                    <a:pt x="41" y="540"/>
                  </a:lnTo>
                  <a:lnTo>
                    <a:pt x="52" y="542"/>
                  </a:lnTo>
                  <a:lnTo>
                    <a:pt x="64" y="542"/>
                  </a:lnTo>
                  <a:lnTo>
                    <a:pt x="64" y="542"/>
                  </a:lnTo>
                  <a:lnTo>
                    <a:pt x="93" y="544"/>
                  </a:lnTo>
                  <a:lnTo>
                    <a:pt x="93" y="544"/>
                  </a:lnTo>
                  <a:lnTo>
                    <a:pt x="104" y="544"/>
                  </a:lnTo>
                  <a:lnTo>
                    <a:pt x="115" y="542"/>
                  </a:lnTo>
                  <a:lnTo>
                    <a:pt x="125" y="540"/>
                  </a:lnTo>
                  <a:lnTo>
                    <a:pt x="136" y="536"/>
                  </a:lnTo>
                  <a:lnTo>
                    <a:pt x="136" y="536"/>
                  </a:lnTo>
                  <a:lnTo>
                    <a:pt x="139" y="534"/>
                  </a:lnTo>
                  <a:lnTo>
                    <a:pt x="142" y="531"/>
                  </a:lnTo>
                  <a:lnTo>
                    <a:pt x="144" y="528"/>
                  </a:lnTo>
                  <a:lnTo>
                    <a:pt x="146" y="523"/>
                  </a:lnTo>
                  <a:lnTo>
                    <a:pt x="146" y="523"/>
                  </a:lnTo>
                  <a:lnTo>
                    <a:pt x="147" y="492"/>
                  </a:lnTo>
                  <a:lnTo>
                    <a:pt x="147" y="492"/>
                  </a:lnTo>
                  <a:lnTo>
                    <a:pt x="148" y="465"/>
                  </a:lnTo>
                  <a:lnTo>
                    <a:pt x="148" y="465"/>
                  </a:lnTo>
                  <a:lnTo>
                    <a:pt x="149" y="427"/>
                  </a:lnTo>
                  <a:lnTo>
                    <a:pt x="149" y="427"/>
                  </a:lnTo>
                  <a:lnTo>
                    <a:pt x="153" y="379"/>
                  </a:lnTo>
                  <a:lnTo>
                    <a:pt x="153" y="379"/>
                  </a:lnTo>
                  <a:lnTo>
                    <a:pt x="154" y="349"/>
                  </a:lnTo>
                  <a:lnTo>
                    <a:pt x="154" y="349"/>
                  </a:lnTo>
                  <a:lnTo>
                    <a:pt x="157" y="305"/>
                  </a:lnTo>
                  <a:lnTo>
                    <a:pt x="157" y="305"/>
                  </a:lnTo>
                  <a:lnTo>
                    <a:pt x="157" y="288"/>
                  </a:lnTo>
                  <a:lnTo>
                    <a:pt x="157" y="288"/>
                  </a:lnTo>
                  <a:lnTo>
                    <a:pt x="158" y="270"/>
                  </a:lnTo>
                  <a:lnTo>
                    <a:pt x="158" y="254"/>
                  </a:lnTo>
                  <a:lnTo>
                    <a:pt x="158" y="254"/>
                  </a:lnTo>
                  <a:lnTo>
                    <a:pt x="159" y="245"/>
                  </a:lnTo>
                  <a:lnTo>
                    <a:pt x="158" y="236"/>
                  </a:lnTo>
                  <a:lnTo>
                    <a:pt x="158" y="236"/>
                  </a:lnTo>
                  <a:lnTo>
                    <a:pt x="158" y="225"/>
                  </a:lnTo>
                  <a:lnTo>
                    <a:pt x="158" y="225"/>
                  </a:lnTo>
                  <a:lnTo>
                    <a:pt x="158" y="216"/>
                  </a:lnTo>
                  <a:lnTo>
                    <a:pt x="158" y="208"/>
                  </a:lnTo>
                  <a:lnTo>
                    <a:pt x="154" y="192"/>
                  </a:lnTo>
                  <a:lnTo>
                    <a:pt x="154" y="192"/>
                  </a:lnTo>
                  <a:lnTo>
                    <a:pt x="149" y="177"/>
                  </a:lnTo>
                  <a:lnTo>
                    <a:pt x="142" y="165"/>
                  </a:lnTo>
                  <a:lnTo>
                    <a:pt x="138" y="160"/>
                  </a:lnTo>
                  <a:lnTo>
                    <a:pt x="133" y="154"/>
                  </a:lnTo>
                  <a:lnTo>
                    <a:pt x="127" y="150"/>
                  </a:lnTo>
                  <a:lnTo>
                    <a:pt x="121" y="145"/>
                  </a:lnTo>
                  <a:lnTo>
                    <a:pt x="121" y="145"/>
                  </a:lnTo>
                  <a:lnTo>
                    <a:pt x="113" y="140"/>
                  </a:lnTo>
                  <a:lnTo>
                    <a:pt x="113" y="140"/>
                  </a:lnTo>
                  <a:lnTo>
                    <a:pt x="109" y="138"/>
                  </a:lnTo>
                  <a:lnTo>
                    <a:pt x="106" y="136"/>
                  </a:lnTo>
                  <a:lnTo>
                    <a:pt x="105" y="132"/>
                  </a:lnTo>
                  <a:lnTo>
                    <a:pt x="104" y="127"/>
                  </a:lnTo>
                  <a:lnTo>
                    <a:pt x="104" y="127"/>
                  </a:lnTo>
                  <a:lnTo>
                    <a:pt x="105" y="99"/>
                  </a:lnTo>
                  <a:lnTo>
                    <a:pt x="105" y="99"/>
                  </a:lnTo>
                  <a:lnTo>
                    <a:pt x="105" y="95"/>
                  </a:lnTo>
                  <a:lnTo>
                    <a:pt x="104" y="91"/>
                  </a:lnTo>
                  <a:lnTo>
                    <a:pt x="104" y="91"/>
                  </a:lnTo>
                  <a:lnTo>
                    <a:pt x="103" y="90"/>
                  </a:lnTo>
                  <a:lnTo>
                    <a:pt x="102" y="89"/>
                  </a:lnTo>
                  <a:lnTo>
                    <a:pt x="102" y="89"/>
                  </a:lnTo>
                  <a:lnTo>
                    <a:pt x="100" y="90"/>
                  </a:lnTo>
                  <a:lnTo>
                    <a:pt x="99" y="91"/>
                  </a:lnTo>
                  <a:lnTo>
                    <a:pt x="99" y="91"/>
                  </a:lnTo>
                  <a:lnTo>
                    <a:pt x="99" y="101"/>
                  </a:lnTo>
                  <a:lnTo>
                    <a:pt x="99" y="101"/>
                  </a:lnTo>
                  <a:lnTo>
                    <a:pt x="98" y="115"/>
                  </a:lnTo>
                  <a:lnTo>
                    <a:pt x="97" y="129"/>
                  </a:lnTo>
                  <a:lnTo>
                    <a:pt x="97" y="129"/>
                  </a:lnTo>
                  <a:close/>
                  <a:moveTo>
                    <a:pt x="89" y="73"/>
                  </a:moveTo>
                  <a:lnTo>
                    <a:pt x="89" y="73"/>
                  </a:lnTo>
                  <a:lnTo>
                    <a:pt x="79" y="73"/>
                  </a:lnTo>
                  <a:lnTo>
                    <a:pt x="79" y="73"/>
                  </a:lnTo>
                  <a:lnTo>
                    <a:pt x="71" y="73"/>
                  </a:lnTo>
                  <a:lnTo>
                    <a:pt x="64" y="75"/>
                  </a:lnTo>
                  <a:lnTo>
                    <a:pt x="64" y="75"/>
                  </a:lnTo>
                  <a:lnTo>
                    <a:pt x="61" y="75"/>
                  </a:lnTo>
                  <a:lnTo>
                    <a:pt x="60" y="77"/>
                  </a:lnTo>
                  <a:lnTo>
                    <a:pt x="60" y="77"/>
                  </a:lnTo>
                  <a:lnTo>
                    <a:pt x="59" y="79"/>
                  </a:lnTo>
                  <a:lnTo>
                    <a:pt x="60" y="80"/>
                  </a:lnTo>
                  <a:lnTo>
                    <a:pt x="60" y="80"/>
                  </a:lnTo>
                  <a:lnTo>
                    <a:pt x="61" y="80"/>
                  </a:lnTo>
                  <a:lnTo>
                    <a:pt x="61" y="80"/>
                  </a:lnTo>
                  <a:lnTo>
                    <a:pt x="66" y="80"/>
                  </a:lnTo>
                  <a:lnTo>
                    <a:pt x="66" y="80"/>
                  </a:lnTo>
                  <a:lnTo>
                    <a:pt x="84" y="79"/>
                  </a:lnTo>
                  <a:lnTo>
                    <a:pt x="93" y="79"/>
                  </a:lnTo>
                  <a:lnTo>
                    <a:pt x="102" y="80"/>
                  </a:lnTo>
                  <a:lnTo>
                    <a:pt x="102" y="80"/>
                  </a:lnTo>
                  <a:lnTo>
                    <a:pt x="104" y="80"/>
                  </a:lnTo>
                  <a:lnTo>
                    <a:pt x="105" y="79"/>
                  </a:lnTo>
                  <a:lnTo>
                    <a:pt x="105" y="79"/>
                  </a:lnTo>
                  <a:lnTo>
                    <a:pt x="104" y="68"/>
                  </a:lnTo>
                  <a:lnTo>
                    <a:pt x="104" y="68"/>
                  </a:lnTo>
                  <a:lnTo>
                    <a:pt x="105" y="17"/>
                  </a:lnTo>
                  <a:lnTo>
                    <a:pt x="105" y="17"/>
                  </a:lnTo>
                  <a:lnTo>
                    <a:pt x="105" y="14"/>
                  </a:lnTo>
                  <a:lnTo>
                    <a:pt x="104" y="12"/>
                  </a:lnTo>
                  <a:lnTo>
                    <a:pt x="102" y="11"/>
                  </a:lnTo>
                  <a:lnTo>
                    <a:pt x="99" y="9"/>
                  </a:lnTo>
                  <a:lnTo>
                    <a:pt x="99" y="9"/>
                  </a:lnTo>
                  <a:lnTo>
                    <a:pt x="97" y="8"/>
                  </a:lnTo>
                  <a:lnTo>
                    <a:pt x="97" y="8"/>
                  </a:lnTo>
                  <a:lnTo>
                    <a:pt x="86" y="7"/>
                  </a:lnTo>
                  <a:lnTo>
                    <a:pt x="75" y="7"/>
                  </a:lnTo>
                  <a:lnTo>
                    <a:pt x="75" y="7"/>
                  </a:lnTo>
                  <a:lnTo>
                    <a:pt x="68" y="7"/>
                  </a:lnTo>
                  <a:lnTo>
                    <a:pt x="62" y="9"/>
                  </a:lnTo>
                  <a:lnTo>
                    <a:pt x="62" y="9"/>
                  </a:lnTo>
                  <a:lnTo>
                    <a:pt x="60" y="12"/>
                  </a:lnTo>
                  <a:lnTo>
                    <a:pt x="60" y="12"/>
                  </a:lnTo>
                  <a:lnTo>
                    <a:pt x="59" y="13"/>
                  </a:lnTo>
                  <a:lnTo>
                    <a:pt x="60" y="14"/>
                  </a:lnTo>
                  <a:lnTo>
                    <a:pt x="60" y="14"/>
                  </a:lnTo>
                  <a:lnTo>
                    <a:pt x="60" y="15"/>
                  </a:lnTo>
                  <a:lnTo>
                    <a:pt x="62" y="15"/>
                  </a:lnTo>
                  <a:lnTo>
                    <a:pt x="62" y="15"/>
                  </a:lnTo>
                  <a:lnTo>
                    <a:pt x="67" y="14"/>
                  </a:lnTo>
                  <a:lnTo>
                    <a:pt x="67" y="14"/>
                  </a:lnTo>
                  <a:lnTo>
                    <a:pt x="71" y="12"/>
                  </a:lnTo>
                  <a:lnTo>
                    <a:pt x="76" y="12"/>
                  </a:lnTo>
                  <a:lnTo>
                    <a:pt x="76" y="12"/>
                  </a:lnTo>
                  <a:lnTo>
                    <a:pt x="77" y="12"/>
                  </a:lnTo>
                  <a:lnTo>
                    <a:pt x="77" y="13"/>
                  </a:lnTo>
                  <a:lnTo>
                    <a:pt x="76" y="14"/>
                  </a:lnTo>
                  <a:lnTo>
                    <a:pt x="76" y="14"/>
                  </a:lnTo>
                  <a:lnTo>
                    <a:pt x="68" y="17"/>
                  </a:lnTo>
                  <a:lnTo>
                    <a:pt x="62" y="19"/>
                  </a:lnTo>
                  <a:lnTo>
                    <a:pt x="62" y="19"/>
                  </a:lnTo>
                  <a:lnTo>
                    <a:pt x="60" y="22"/>
                  </a:lnTo>
                  <a:lnTo>
                    <a:pt x="59" y="24"/>
                  </a:lnTo>
                  <a:lnTo>
                    <a:pt x="59" y="24"/>
                  </a:lnTo>
                  <a:lnTo>
                    <a:pt x="57" y="35"/>
                  </a:lnTo>
                  <a:lnTo>
                    <a:pt x="57" y="35"/>
                  </a:lnTo>
                  <a:lnTo>
                    <a:pt x="59" y="53"/>
                  </a:lnTo>
                  <a:lnTo>
                    <a:pt x="59" y="71"/>
                  </a:lnTo>
                  <a:lnTo>
                    <a:pt x="60" y="72"/>
                  </a:lnTo>
                  <a:lnTo>
                    <a:pt x="60" y="72"/>
                  </a:lnTo>
                  <a:lnTo>
                    <a:pt x="70" y="69"/>
                  </a:lnTo>
                  <a:lnTo>
                    <a:pt x="77" y="69"/>
                  </a:lnTo>
                  <a:lnTo>
                    <a:pt x="83" y="71"/>
                  </a:lnTo>
                  <a:lnTo>
                    <a:pt x="89" y="73"/>
                  </a:lnTo>
                  <a:lnTo>
                    <a:pt x="89" y="73"/>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08" name="Freeform 108"/>
            <p:cNvSpPr>
              <a:spLocks/>
            </p:cNvSpPr>
            <p:nvPr/>
          </p:nvSpPr>
          <p:spPr bwMode="auto">
            <a:xfrm>
              <a:off x="6261712" y="4392729"/>
              <a:ext cx="198500" cy="603266"/>
            </a:xfrm>
            <a:custGeom>
              <a:avLst/>
              <a:gdLst>
                <a:gd name="T0" fmla="*/ 84 w 125"/>
                <a:gd name="T1" fmla="*/ 0 h 380"/>
                <a:gd name="T2" fmla="*/ 105 w 125"/>
                <a:gd name="T3" fmla="*/ 12 h 380"/>
                <a:gd name="T4" fmla="*/ 110 w 125"/>
                <a:gd name="T5" fmla="*/ 18 h 380"/>
                <a:gd name="T6" fmla="*/ 119 w 125"/>
                <a:gd name="T7" fmla="*/ 32 h 380"/>
                <a:gd name="T8" fmla="*/ 121 w 125"/>
                <a:gd name="T9" fmla="*/ 39 h 380"/>
                <a:gd name="T10" fmla="*/ 125 w 125"/>
                <a:gd name="T11" fmla="*/ 70 h 380"/>
                <a:gd name="T12" fmla="*/ 124 w 125"/>
                <a:gd name="T13" fmla="*/ 120 h 380"/>
                <a:gd name="T14" fmla="*/ 121 w 125"/>
                <a:gd name="T15" fmla="*/ 158 h 380"/>
                <a:gd name="T16" fmla="*/ 116 w 125"/>
                <a:gd name="T17" fmla="*/ 272 h 380"/>
                <a:gd name="T18" fmla="*/ 112 w 125"/>
                <a:gd name="T19" fmla="*/ 338 h 380"/>
                <a:gd name="T20" fmla="*/ 111 w 125"/>
                <a:gd name="T21" fmla="*/ 358 h 380"/>
                <a:gd name="T22" fmla="*/ 110 w 125"/>
                <a:gd name="T23" fmla="*/ 361 h 380"/>
                <a:gd name="T24" fmla="*/ 106 w 125"/>
                <a:gd name="T25" fmla="*/ 368 h 380"/>
                <a:gd name="T26" fmla="*/ 103 w 125"/>
                <a:gd name="T27" fmla="*/ 370 h 380"/>
                <a:gd name="T28" fmla="*/ 87 w 125"/>
                <a:gd name="T29" fmla="*/ 376 h 380"/>
                <a:gd name="T30" fmla="*/ 70 w 125"/>
                <a:gd name="T31" fmla="*/ 380 h 380"/>
                <a:gd name="T32" fmla="*/ 51 w 125"/>
                <a:gd name="T33" fmla="*/ 380 h 380"/>
                <a:gd name="T34" fmla="*/ 34 w 125"/>
                <a:gd name="T35" fmla="*/ 377 h 380"/>
                <a:gd name="T36" fmla="*/ 14 w 125"/>
                <a:gd name="T37" fmla="*/ 371 h 380"/>
                <a:gd name="T38" fmla="*/ 8 w 125"/>
                <a:gd name="T39" fmla="*/ 368 h 380"/>
                <a:gd name="T40" fmla="*/ 1 w 125"/>
                <a:gd name="T41" fmla="*/ 359 h 380"/>
                <a:gd name="T42" fmla="*/ 1 w 125"/>
                <a:gd name="T43" fmla="*/ 353 h 380"/>
                <a:gd name="T44" fmla="*/ 0 w 125"/>
                <a:gd name="T45" fmla="*/ 347 h 380"/>
                <a:gd name="T46" fmla="*/ 2 w 125"/>
                <a:gd name="T47" fmla="*/ 348 h 380"/>
                <a:gd name="T48" fmla="*/ 2 w 125"/>
                <a:gd name="T49" fmla="*/ 352 h 380"/>
                <a:gd name="T50" fmla="*/ 6 w 125"/>
                <a:gd name="T51" fmla="*/ 359 h 380"/>
                <a:gd name="T52" fmla="*/ 14 w 125"/>
                <a:gd name="T53" fmla="*/ 365 h 380"/>
                <a:gd name="T54" fmla="*/ 27 w 125"/>
                <a:gd name="T55" fmla="*/ 369 h 380"/>
                <a:gd name="T56" fmla="*/ 39 w 125"/>
                <a:gd name="T57" fmla="*/ 371 h 380"/>
                <a:gd name="T58" fmla="*/ 67 w 125"/>
                <a:gd name="T59" fmla="*/ 371 h 380"/>
                <a:gd name="T60" fmla="*/ 81 w 125"/>
                <a:gd name="T61" fmla="*/ 370 h 380"/>
                <a:gd name="T62" fmla="*/ 93 w 125"/>
                <a:gd name="T63" fmla="*/ 366 h 380"/>
                <a:gd name="T64" fmla="*/ 104 w 125"/>
                <a:gd name="T65" fmla="*/ 360 h 380"/>
                <a:gd name="T66" fmla="*/ 108 w 125"/>
                <a:gd name="T67" fmla="*/ 349 h 380"/>
                <a:gd name="T68" fmla="*/ 109 w 125"/>
                <a:gd name="T69" fmla="*/ 334 h 380"/>
                <a:gd name="T70" fmla="*/ 112 w 125"/>
                <a:gd name="T71" fmla="*/ 252 h 380"/>
                <a:gd name="T72" fmla="*/ 116 w 125"/>
                <a:gd name="T73" fmla="*/ 163 h 380"/>
                <a:gd name="T74" fmla="*/ 117 w 125"/>
                <a:gd name="T75" fmla="*/ 119 h 380"/>
                <a:gd name="T76" fmla="*/ 120 w 125"/>
                <a:gd name="T77" fmla="*/ 81 h 380"/>
                <a:gd name="T78" fmla="*/ 119 w 125"/>
                <a:gd name="T79" fmla="*/ 66 h 380"/>
                <a:gd name="T80" fmla="*/ 117 w 125"/>
                <a:gd name="T81" fmla="*/ 51 h 380"/>
                <a:gd name="T82" fmla="*/ 109 w 125"/>
                <a:gd name="T83" fmla="*/ 27 h 380"/>
                <a:gd name="T84" fmla="*/ 97 w 125"/>
                <a:gd name="T85" fmla="*/ 12 h 380"/>
                <a:gd name="T86" fmla="*/ 92 w 125"/>
                <a:gd name="T87" fmla="*/ 8 h 380"/>
                <a:gd name="T88" fmla="*/ 84 w 125"/>
                <a:gd name="T89"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380">
                  <a:moveTo>
                    <a:pt x="84" y="0"/>
                  </a:moveTo>
                  <a:lnTo>
                    <a:pt x="84" y="0"/>
                  </a:lnTo>
                  <a:lnTo>
                    <a:pt x="95" y="6"/>
                  </a:lnTo>
                  <a:lnTo>
                    <a:pt x="105" y="12"/>
                  </a:lnTo>
                  <a:lnTo>
                    <a:pt x="105" y="12"/>
                  </a:lnTo>
                  <a:lnTo>
                    <a:pt x="110" y="18"/>
                  </a:lnTo>
                  <a:lnTo>
                    <a:pt x="115" y="24"/>
                  </a:lnTo>
                  <a:lnTo>
                    <a:pt x="119" y="32"/>
                  </a:lnTo>
                  <a:lnTo>
                    <a:pt x="121" y="39"/>
                  </a:lnTo>
                  <a:lnTo>
                    <a:pt x="121" y="39"/>
                  </a:lnTo>
                  <a:lnTo>
                    <a:pt x="124" y="54"/>
                  </a:lnTo>
                  <a:lnTo>
                    <a:pt x="125" y="70"/>
                  </a:lnTo>
                  <a:lnTo>
                    <a:pt x="125" y="70"/>
                  </a:lnTo>
                  <a:lnTo>
                    <a:pt x="124" y="120"/>
                  </a:lnTo>
                  <a:lnTo>
                    <a:pt x="124" y="120"/>
                  </a:lnTo>
                  <a:lnTo>
                    <a:pt x="121" y="158"/>
                  </a:lnTo>
                  <a:lnTo>
                    <a:pt x="121" y="158"/>
                  </a:lnTo>
                  <a:lnTo>
                    <a:pt x="116" y="272"/>
                  </a:lnTo>
                  <a:lnTo>
                    <a:pt x="116" y="272"/>
                  </a:lnTo>
                  <a:lnTo>
                    <a:pt x="112" y="338"/>
                  </a:lnTo>
                  <a:lnTo>
                    <a:pt x="112" y="338"/>
                  </a:lnTo>
                  <a:lnTo>
                    <a:pt x="111" y="358"/>
                  </a:lnTo>
                  <a:lnTo>
                    <a:pt x="111" y="358"/>
                  </a:lnTo>
                  <a:lnTo>
                    <a:pt x="110" y="361"/>
                  </a:lnTo>
                  <a:lnTo>
                    <a:pt x="109" y="365"/>
                  </a:lnTo>
                  <a:lnTo>
                    <a:pt x="106" y="368"/>
                  </a:lnTo>
                  <a:lnTo>
                    <a:pt x="103" y="370"/>
                  </a:lnTo>
                  <a:lnTo>
                    <a:pt x="103" y="370"/>
                  </a:lnTo>
                  <a:lnTo>
                    <a:pt x="95" y="374"/>
                  </a:lnTo>
                  <a:lnTo>
                    <a:pt x="87" y="376"/>
                  </a:lnTo>
                  <a:lnTo>
                    <a:pt x="78" y="379"/>
                  </a:lnTo>
                  <a:lnTo>
                    <a:pt x="70" y="380"/>
                  </a:lnTo>
                  <a:lnTo>
                    <a:pt x="70" y="380"/>
                  </a:lnTo>
                  <a:lnTo>
                    <a:pt x="51" y="380"/>
                  </a:lnTo>
                  <a:lnTo>
                    <a:pt x="34" y="377"/>
                  </a:lnTo>
                  <a:lnTo>
                    <a:pt x="34" y="377"/>
                  </a:lnTo>
                  <a:lnTo>
                    <a:pt x="21" y="374"/>
                  </a:lnTo>
                  <a:lnTo>
                    <a:pt x="14" y="371"/>
                  </a:lnTo>
                  <a:lnTo>
                    <a:pt x="8" y="368"/>
                  </a:lnTo>
                  <a:lnTo>
                    <a:pt x="8" y="368"/>
                  </a:lnTo>
                  <a:lnTo>
                    <a:pt x="3" y="364"/>
                  </a:lnTo>
                  <a:lnTo>
                    <a:pt x="1" y="359"/>
                  </a:lnTo>
                  <a:lnTo>
                    <a:pt x="1" y="359"/>
                  </a:lnTo>
                  <a:lnTo>
                    <a:pt x="1" y="353"/>
                  </a:lnTo>
                  <a:lnTo>
                    <a:pt x="1" y="353"/>
                  </a:lnTo>
                  <a:lnTo>
                    <a:pt x="0" y="347"/>
                  </a:lnTo>
                  <a:lnTo>
                    <a:pt x="0" y="347"/>
                  </a:lnTo>
                  <a:lnTo>
                    <a:pt x="2" y="348"/>
                  </a:lnTo>
                  <a:lnTo>
                    <a:pt x="2" y="352"/>
                  </a:lnTo>
                  <a:lnTo>
                    <a:pt x="2" y="352"/>
                  </a:lnTo>
                  <a:lnTo>
                    <a:pt x="3" y="355"/>
                  </a:lnTo>
                  <a:lnTo>
                    <a:pt x="6" y="359"/>
                  </a:lnTo>
                  <a:lnTo>
                    <a:pt x="10" y="363"/>
                  </a:lnTo>
                  <a:lnTo>
                    <a:pt x="14" y="365"/>
                  </a:lnTo>
                  <a:lnTo>
                    <a:pt x="14" y="365"/>
                  </a:lnTo>
                  <a:lnTo>
                    <a:pt x="27" y="369"/>
                  </a:lnTo>
                  <a:lnTo>
                    <a:pt x="39" y="371"/>
                  </a:lnTo>
                  <a:lnTo>
                    <a:pt x="39" y="371"/>
                  </a:lnTo>
                  <a:lnTo>
                    <a:pt x="54" y="371"/>
                  </a:lnTo>
                  <a:lnTo>
                    <a:pt x="67" y="371"/>
                  </a:lnTo>
                  <a:lnTo>
                    <a:pt x="67" y="371"/>
                  </a:lnTo>
                  <a:lnTo>
                    <a:pt x="81" y="370"/>
                  </a:lnTo>
                  <a:lnTo>
                    <a:pt x="93" y="366"/>
                  </a:lnTo>
                  <a:lnTo>
                    <a:pt x="93" y="366"/>
                  </a:lnTo>
                  <a:lnTo>
                    <a:pt x="99" y="364"/>
                  </a:lnTo>
                  <a:lnTo>
                    <a:pt x="104" y="360"/>
                  </a:lnTo>
                  <a:lnTo>
                    <a:pt x="106" y="355"/>
                  </a:lnTo>
                  <a:lnTo>
                    <a:pt x="108" y="349"/>
                  </a:lnTo>
                  <a:lnTo>
                    <a:pt x="108" y="349"/>
                  </a:lnTo>
                  <a:lnTo>
                    <a:pt x="109" y="334"/>
                  </a:lnTo>
                  <a:lnTo>
                    <a:pt x="109" y="334"/>
                  </a:lnTo>
                  <a:lnTo>
                    <a:pt x="112" y="252"/>
                  </a:lnTo>
                  <a:lnTo>
                    <a:pt x="112" y="252"/>
                  </a:lnTo>
                  <a:lnTo>
                    <a:pt x="116" y="163"/>
                  </a:lnTo>
                  <a:lnTo>
                    <a:pt x="116" y="163"/>
                  </a:lnTo>
                  <a:lnTo>
                    <a:pt x="117" y="119"/>
                  </a:lnTo>
                  <a:lnTo>
                    <a:pt x="117" y="119"/>
                  </a:lnTo>
                  <a:lnTo>
                    <a:pt x="120" y="81"/>
                  </a:lnTo>
                  <a:lnTo>
                    <a:pt x="120" y="81"/>
                  </a:lnTo>
                  <a:lnTo>
                    <a:pt x="119" y="66"/>
                  </a:lnTo>
                  <a:lnTo>
                    <a:pt x="117" y="51"/>
                  </a:lnTo>
                  <a:lnTo>
                    <a:pt x="117" y="51"/>
                  </a:lnTo>
                  <a:lnTo>
                    <a:pt x="114" y="39"/>
                  </a:lnTo>
                  <a:lnTo>
                    <a:pt x="109" y="27"/>
                  </a:lnTo>
                  <a:lnTo>
                    <a:pt x="101" y="17"/>
                  </a:lnTo>
                  <a:lnTo>
                    <a:pt x="97" y="12"/>
                  </a:lnTo>
                  <a:lnTo>
                    <a:pt x="92" y="8"/>
                  </a:lnTo>
                  <a:lnTo>
                    <a:pt x="92" y="8"/>
                  </a:lnTo>
                  <a:lnTo>
                    <a:pt x="84" y="1"/>
                  </a:lnTo>
                  <a:lnTo>
                    <a:pt x="84"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09" name="Freeform 109"/>
            <p:cNvSpPr>
              <a:spLocks/>
            </p:cNvSpPr>
            <p:nvPr/>
          </p:nvSpPr>
          <p:spPr bwMode="auto">
            <a:xfrm>
              <a:off x="6236304" y="4387966"/>
              <a:ext cx="77812" cy="336559"/>
            </a:xfrm>
            <a:custGeom>
              <a:avLst/>
              <a:gdLst>
                <a:gd name="T0" fmla="*/ 49 w 49"/>
                <a:gd name="T1" fmla="*/ 0 h 212"/>
                <a:gd name="T2" fmla="*/ 49 w 49"/>
                <a:gd name="T3" fmla="*/ 0 h 212"/>
                <a:gd name="T4" fmla="*/ 48 w 49"/>
                <a:gd name="T5" fmla="*/ 2 h 212"/>
                <a:gd name="T6" fmla="*/ 46 w 49"/>
                <a:gd name="T7" fmla="*/ 3 h 212"/>
                <a:gd name="T8" fmla="*/ 46 w 49"/>
                <a:gd name="T9" fmla="*/ 3 h 212"/>
                <a:gd name="T10" fmla="*/ 39 w 49"/>
                <a:gd name="T11" fmla="*/ 8 h 212"/>
                <a:gd name="T12" fmla="*/ 39 w 49"/>
                <a:gd name="T13" fmla="*/ 8 h 212"/>
                <a:gd name="T14" fmla="*/ 32 w 49"/>
                <a:gd name="T15" fmla="*/ 11 h 212"/>
                <a:gd name="T16" fmla="*/ 27 w 49"/>
                <a:gd name="T17" fmla="*/ 18 h 212"/>
                <a:gd name="T18" fmla="*/ 22 w 49"/>
                <a:gd name="T19" fmla="*/ 24 h 212"/>
                <a:gd name="T20" fmla="*/ 18 w 49"/>
                <a:gd name="T21" fmla="*/ 31 h 212"/>
                <a:gd name="T22" fmla="*/ 18 w 49"/>
                <a:gd name="T23" fmla="*/ 31 h 212"/>
                <a:gd name="T24" fmla="*/ 13 w 49"/>
                <a:gd name="T25" fmla="*/ 42 h 212"/>
                <a:gd name="T26" fmla="*/ 10 w 49"/>
                <a:gd name="T27" fmla="*/ 53 h 212"/>
                <a:gd name="T28" fmla="*/ 10 w 49"/>
                <a:gd name="T29" fmla="*/ 53 h 212"/>
                <a:gd name="T30" fmla="*/ 7 w 49"/>
                <a:gd name="T31" fmla="*/ 63 h 212"/>
                <a:gd name="T32" fmla="*/ 6 w 49"/>
                <a:gd name="T33" fmla="*/ 74 h 212"/>
                <a:gd name="T34" fmla="*/ 6 w 49"/>
                <a:gd name="T35" fmla="*/ 74 h 212"/>
                <a:gd name="T36" fmla="*/ 6 w 49"/>
                <a:gd name="T37" fmla="*/ 80 h 212"/>
                <a:gd name="T38" fmla="*/ 6 w 49"/>
                <a:gd name="T39" fmla="*/ 80 h 212"/>
                <a:gd name="T40" fmla="*/ 6 w 49"/>
                <a:gd name="T41" fmla="*/ 113 h 212"/>
                <a:gd name="T42" fmla="*/ 7 w 49"/>
                <a:gd name="T43" fmla="*/ 145 h 212"/>
                <a:gd name="T44" fmla="*/ 7 w 49"/>
                <a:gd name="T45" fmla="*/ 145 h 212"/>
                <a:gd name="T46" fmla="*/ 8 w 49"/>
                <a:gd name="T47" fmla="*/ 174 h 212"/>
                <a:gd name="T48" fmla="*/ 8 w 49"/>
                <a:gd name="T49" fmla="*/ 174 h 212"/>
                <a:gd name="T50" fmla="*/ 10 w 49"/>
                <a:gd name="T51" fmla="*/ 192 h 212"/>
                <a:gd name="T52" fmla="*/ 10 w 49"/>
                <a:gd name="T53" fmla="*/ 192 h 212"/>
                <a:gd name="T54" fmla="*/ 10 w 49"/>
                <a:gd name="T55" fmla="*/ 201 h 212"/>
                <a:gd name="T56" fmla="*/ 8 w 49"/>
                <a:gd name="T57" fmla="*/ 210 h 212"/>
                <a:gd name="T58" fmla="*/ 8 w 49"/>
                <a:gd name="T59" fmla="*/ 210 h 212"/>
                <a:gd name="T60" fmla="*/ 8 w 49"/>
                <a:gd name="T61" fmla="*/ 211 h 212"/>
                <a:gd name="T62" fmla="*/ 7 w 49"/>
                <a:gd name="T63" fmla="*/ 212 h 212"/>
                <a:gd name="T64" fmla="*/ 7 w 49"/>
                <a:gd name="T65" fmla="*/ 212 h 212"/>
                <a:gd name="T66" fmla="*/ 6 w 49"/>
                <a:gd name="T67" fmla="*/ 210 h 212"/>
                <a:gd name="T68" fmla="*/ 6 w 49"/>
                <a:gd name="T69" fmla="*/ 209 h 212"/>
                <a:gd name="T70" fmla="*/ 6 w 49"/>
                <a:gd name="T71" fmla="*/ 209 h 212"/>
                <a:gd name="T72" fmla="*/ 3 w 49"/>
                <a:gd name="T73" fmla="*/ 177 h 212"/>
                <a:gd name="T74" fmla="*/ 3 w 49"/>
                <a:gd name="T75" fmla="*/ 177 h 212"/>
                <a:gd name="T76" fmla="*/ 0 w 49"/>
                <a:gd name="T77" fmla="*/ 113 h 212"/>
                <a:gd name="T78" fmla="*/ 0 w 49"/>
                <a:gd name="T79" fmla="*/ 113 h 212"/>
                <a:gd name="T80" fmla="*/ 0 w 49"/>
                <a:gd name="T81" fmla="*/ 101 h 212"/>
                <a:gd name="T82" fmla="*/ 0 w 49"/>
                <a:gd name="T83" fmla="*/ 87 h 212"/>
                <a:gd name="T84" fmla="*/ 0 w 49"/>
                <a:gd name="T85" fmla="*/ 87 h 212"/>
                <a:gd name="T86" fmla="*/ 1 w 49"/>
                <a:gd name="T87" fmla="*/ 74 h 212"/>
                <a:gd name="T88" fmla="*/ 1 w 49"/>
                <a:gd name="T89" fmla="*/ 74 h 212"/>
                <a:gd name="T90" fmla="*/ 2 w 49"/>
                <a:gd name="T91" fmla="*/ 62 h 212"/>
                <a:gd name="T92" fmla="*/ 5 w 49"/>
                <a:gd name="T93" fmla="*/ 51 h 212"/>
                <a:gd name="T94" fmla="*/ 8 w 49"/>
                <a:gd name="T95" fmla="*/ 38 h 212"/>
                <a:gd name="T96" fmla="*/ 13 w 49"/>
                <a:gd name="T97" fmla="*/ 27 h 212"/>
                <a:gd name="T98" fmla="*/ 13 w 49"/>
                <a:gd name="T99" fmla="*/ 27 h 212"/>
                <a:gd name="T100" fmla="*/ 16 w 49"/>
                <a:gd name="T101" fmla="*/ 24 h 212"/>
                <a:gd name="T102" fmla="*/ 16 w 49"/>
                <a:gd name="T103" fmla="*/ 24 h 212"/>
                <a:gd name="T104" fmla="*/ 29 w 49"/>
                <a:gd name="T105" fmla="*/ 9 h 212"/>
                <a:gd name="T106" fmla="*/ 29 w 49"/>
                <a:gd name="T107" fmla="*/ 9 h 212"/>
                <a:gd name="T108" fmla="*/ 34 w 49"/>
                <a:gd name="T109" fmla="*/ 5 h 212"/>
                <a:gd name="T110" fmla="*/ 38 w 49"/>
                <a:gd name="T111" fmla="*/ 3 h 212"/>
                <a:gd name="T112" fmla="*/ 43 w 49"/>
                <a:gd name="T113" fmla="*/ 2 h 212"/>
                <a:gd name="T114" fmla="*/ 49 w 49"/>
                <a:gd name="T115" fmla="*/ 0 h 212"/>
                <a:gd name="T116" fmla="*/ 49 w 49"/>
                <a:gd name="T1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 h="212">
                  <a:moveTo>
                    <a:pt x="49" y="0"/>
                  </a:moveTo>
                  <a:lnTo>
                    <a:pt x="49" y="0"/>
                  </a:lnTo>
                  <a:lnTo>
                    <a:pt x="48" y="2"/>
                  </a:lnTo>
                  <a:lnTo>
                    <a:pt x="46" y="3"/>
                  </a:lnTo>
                  <a:lnTo>
                    <a:pt x="46" y="3"/>
                  </a:lnTo>
                  <a:lnTo>
                    <a:pt x="39" y="8"/>
                  </a:lnTo>
                  <a:lnTo>
                    <a:pt x="39" y="8"/>
                  </a:lnTo>
                  <a:lnTo>
                    <a:pt x="32" y="11"/>
                  </a:lnTo>
                  <a:lnTo>
                    <a:pt x="27" y="18"/>
                  </a:lnTo>
                  <a:lnTo>
                    <a:pt x="22" y="24"/>
                  </a:lnTo>
                  <a:lnTo>
                    <a:pt x="18" y="31"/>
                  </a:lnTo>
                  <a:lnTo>
                    <a:pt x="18" y="31"/>
                  </a:lnTo>
                  <a:lnTo>
                    <a:pt x="13" y="42"/>
                  </a:lnTo>
                  <a:lnTo>
                    <a:pt x="10" y="53"/>
                  </a:lnTo>
                  <a:lnTo>
                    <a:pt x="10" y="53"/>
                  </a:lnTo>
                  <a:lnTo>
                    <a:pt x="7" y="63"/>
                  </a:lnTo>
                  <a:lnTo>
                    <a:pt x="6" y="74"/>
                  </a:lnTo>
                  <a:lnTo>
                    <a:pt x="6" y="74"/>
                  </a:lnTo>
                  <a:lnTo>
                    <a:pt x="6" y="80"/>
                  </a:lnTo>
                  <a:lnTo>
                    <a:pt x="6" y="80"/>
                  </a:lnTo>
                  <a:lnTo>
                    <a:pt x="6" y="113"/>
                  </a:lnTo>
                  <a:lnTo>
                    <a:pt x="7" y="145"/>
                  </a:lnTo>
                  <a:lnTo>
                    <a:pt x="7" y="145"/>
                  </a:lnTo>
                  <a:lnTo>
                    <a:pt x="8" y="174"/>
                  </a:lnTo>
                  <a:lnTo>
                    <a:pt x="8" y="174"/>
                  </a:lnTo>
                  <a:lnTo>
                    <a:pt x="10" y="192"/>
                  </a:lnTo>
                  <a:lnTo>
                    <a:pt x="10" y="192"/>
                  </a:lnTo>
                  <a:lnTo>
                    <a:pt x="10" y="201"/>
                  </a:lnTo>
                  <a:lnTo>
                    <a:pt x="8" y="210"/>
                  </a:lnTo>
                  <a:lnTo>
                    <a:pt x="8" y="210"/>
                  </a:lnTo>
                  <a:lnTo>
                    <a:pt x="8" y="211"/>
                  </a:lnTo>
                  <a:lnTo>
                    <a:pt x="7" y="212"/>
                  </a:lnTo>
                  <a:lnTo>
                    <a:pt x="7" y="212"/>
                  </a:lnTo>
                  <a:lnTo>
                    <a:pt x="6" y="210"/>
                  </a:lnTo>
                  <a:lnTo>
                    <a:pt x="6" y="209"/>
                  </a:lnTo>
                  <a:lnTo>
                    <a:pt x="6" y="209"/>
                  </a:lnTo>
                  <a:lnTo>
                    <a:pt x="3" y="177"/>
                  </a:lnTo>
                  <a:lnTo>
                    <a:pt x="3" y="177"/>
                  </a:lnTo>
                  <a:lnTo>
                    <a:pt x="0" y="113"/>
                  </a:lnTo>
                  <a:lnTo>
                    <a:pt x="0" y="113"/>
                  </a:lnTo>
                  <a:lnTo>
                    <a:pt x="0" y="101"/>
                  </a:lnTo>
                  <a:lnTo>
                    <a:pt x="0" y="87"/>
                  </a:lnTo>
                  <a:lnTo>
                    <a:pt x="0" y="87"/>
                  </a:lnTo>
                  <a:lnTo>
                    <a:pt x="1" y="74"/>
                  </a:lnTo>
                  <a:lnTo>
                    <a:pt x="1" y="74"/>
                  </a:lnTo>
                  <a:lnTo>
                    <a:pt x="2" y="62"/>
                  </a:lnTo>
                  <a:lnTo>
                    <a:pt x="5" y="51"/>
                  </a:lnTo>
                  <a:lnTo>
                    <a:pt x="8" y="38"/>
                  </a:lnTo>
                  <a:lnTo>
                    <a:pt x="13" y="27"/>
                  </a:lnTo>
                  <a:lnTo>
                    <a:pt x="13" y="27"/>
                  </a:lnTo>
                  <a:lnTo>
                    <a:pt x="16" y="24"/>
                  </a:lnTo>
                  <a:lnTo>
                    <a:pt x="16" y="24"/>
                  </a:lnTo>
                  <a:lnTo>
                    <a:pt x="29" y="9"/>
                  </a:lnTo>
                  <a:lnTo>
                    <a:pt x="29" y="9"/>
                  </a:lnTo>
                  <a:lnTo>
                    <a:pt x="34" y="5"/>
                  </a:lnTo>
                  <a:lnTo>
                    <a:pt x="38" y="3"/>
                  </a:lnTo>
                  <a:lnTo>
                    <a:pt x="43" y="2"/>
                  </a:lnTo>
                  <a:lnTo>
                    <a:pt x="49" y="0"/>
                  </a:lnTo>
                  <a:lnTo>
                    <a:pt x="49" y="0"/>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10" name="Freeform 110"/>
            <p:cNvSpPr>
              <a:spLocks/>
            </p:cNvSpPr>
            <p:nvPr/>
          </p:nvSpPr>
          <p:spPr bwMode="auto">
            <a:xfrm>
              <a:off x="6241068" y="4540370"/>
              <a:ext cx="214380" cy="33338"/>
            </a:xfrm>
            <a:custGeom>
              <a:avLst/>
              <a:gdLst>
                <a:gd name="T0" fmla="*/ 21 w 135"/>
                <a:gd name="T1" fmla="*/ 4 h 21"/>
                <a:gd name="T2" fmla="*/ 7 w 135"/>
                <a:gd name="T3" fmla="*/ 7 h 21"/>
                <a:gd name="T4" fmla="*/ 3 w 135"/>
                <a:gd name="T5" fmla="*/ 10 h 21"/>
                <a:gd name="T6" fmla="*/ 3 w 135"/>
                <a:gd name="T7" fmla="*/ 10 h 21"/>
                <a:gd name="T8" fmla="*/ 3 w 135"/>
                <a:gd name="T9" fmla="*/ 10 h 21"/>
                <a:gd name="T10" fmla="*/ 3 w 135"/>
                <a:gd name="T11" fmla="*/ 10 h 21"/>
                <a:gd name="T12" fmla="*/ 3 w 135"/>
                <a:gd name="T13" fmla="*/ 10 h 21"/>
                <a:gd name="T14" fmla="*/ 3 w 135"/>
                <a:gd name="T15" fmla="*/ 10 h 21"/>
                <a:gd name="T16" fmla="*/ 4 w 135"/>
                <a:gd name="T17" fmla="*/ 11 h 21"/>
                <a:gd name="T18" fmla="*/ 10 w 135"/>
                <a:gd name="T19" fmla="*/ 12 h 21"/>
                <a:gd name="T20" fmla="*/ 26 w 135"/>
                <a:gd name="T21" fmla="*/ 15 h 21"/>
                <a:gd name="T22" fmla="*/ 41 w 135"/>
                <a:gd name="T23" fmla="*/ 16 h 21"/>
                <a:gd name="T24" fmla="*/ 101 w 135"/>
                <a:gd name="T25" fmla="*/ 15 h 21"/>
                <a:gd name="T26" fmla="*/ 116 w 135"/>
                <a:gd name="T27" fmla="*/ 13 h 21"/>
                <a:gd name="T28" fmla="*/ 123 w 135"/>
                <a:gd name="T29" fmla="*/ 12 h 21"/>
                <a:gd name="T30" fmla="*/ 129 w 135"/>
                <a:gd name="T31" fmla="*/ 10 h 21"/>
                <a:gd name="T32" fmla="*/ 130 w 135"/>
                <a:gd name="T33" fmla="*/ 10 h 21"/>
                <a:gd name="T34" fmla="*/ 132 w 135"/>
                <a:gd name="T35" fmla="*/ 10 h 21"/>
                <a:gd name="T36" fmla="*/ 132 w 135"/>
                <a:gd name="T37" fmla="*/ 10 h 21"/>
                <a:gd name="T38" fmla="*/ 132 w 135"/>
                <a:gd name="T39" fmla="*/ 10 h 21"/>
                <a:gd name="T40" fmla="*/ 132 w 135"/>
                <a:gd name="T41" fmla="*/ 10 h 21"/>
                <a:gd name="T42" fmla="*/ 132 w 135"/>
                <a:gd name="T43" fmla="*/ 10 h 21"/>
                <a:gd name="T44" fmla="*/ 132 w 135"/>
                <a:gd name="T45" fmla="*/ 10 h 21"/>
                <a:gd name="T46" fmla="*/ 132 w 135"/>
                <a:gd name="T47" fmla="*/ 11 h 21"/>
                <a:gd name="T48" fmla="*/ 132 w 135"/>
                <a:gd name="T49" fmla="*/ 11 h 21"/>
                <a:gd name="T50" fmla="*/ 130 w 135"/>
                <a:gd name="T51" fmla="*/ 10 h 21"/>
                <a:gd name="T52" fmla="*/ 129 w 135"/>
                <a:gd name="T53" fmla="*/ 10 h 21"/>
                <a:gd name="T54" fmla="*/ 123 w 135"/>
                <a:gd name="T55" fmla="*/ 7 h 21"/>
                <a:gd name="T56" fmla="*/ 108 w 135"/>
                <a:gd name="T57" fmla="*/ 5 h 21"/>
                <a:gd name="T58" fmla="*/ 78 w 135"/>
                <a:gd name="T59" fmla="*/ 2 h 21"/>
                <a:gd name="T60" fmla="*/ 47 w 135"/>
                <a:gd name="T61" fmla="*/ 2 h 21"/>
                <a:gd name="T62" fmla="*/ 48 w 135"/>
                <a:gd name="T63" fmla="*/ 1 h 21"/>
                <a:gd name="T64" fmla="*/ 79 w 135"/>
                <a:gd name="T65" fmla="*/ 0 h 21"/>
                <a:gd name="T66" fmla="*/ 108 w 135"/>
                <a:gd name="T67" fmla="*/ 1 h 21"/>
                <a:gd name="T68" fmla="*/ 124 w 135"/>
                <a:gd name="T69" fmla="*/ 4 h 21"/>
                <a:gd name="T70" fmla="*/ 132 w 135"/>
                <a:gd name="T71" fmla="*/ 6 h 21"/>
                <a:gd name="T72" fmla="*/ 134 w 135"/>
                <a:gd name="T73" fmla="*/ 6 h 21"/>
                <a:gd name="T74" fmla="*/ 135 w 135"/>
                <a:gd name="T75" fmla="*/ 9 h 21"/>
                <a:gd name="T76" fmla="*/ 135 w 135"/>
                <a:gd name="T77" fmla="*/ 10 h 21"/>
                <a:gd name="T78" fmla="*/ 135 w 135"/>
                <a:gd name="T79" fmla="*/ 10 h 21"/>
                <a:gd name="T80" fmla="*/ 135 w 135"/>
                <a:gd name="T81" fmla="*/ 10 h 21"/>
                <a:gd name="T82" fmla="*/ 134 w 135"/>
                <a:gd name="T83" fmla="*/ 12 h 21"/>
                <a:gd name="T84" fmla="*/ 134 w 135"/>
                <a:gd name="T85" fmla="*/ 13 h 21"/>
                <a:gd name="T86" fmla="*/ 132 w 135"/>
                <a:gd name="T87" fmla="*/ 15 h 21"/>
                <a:gd name="T88" fmla="*/ 124 w 135"/>
                <a:gd name="T89" fmla="*/ 17 h 21"/>
                <a:gd name="T90" fmla="*/ 116 w 135"/>
                <a:gd name="T91" fmla="*/ 18 h 21"/>
                <a:gd name="T92" fmla="*/ 101 w 135"/>
                <a:gd name="T93" fmla="*/ 20 h 21"/>
                <a:gd name="T94" fmla="*/ 70 w 135"/>
                <a:gd name="T95" fmla="*/ 21 h 21"/>
                <a:gd name="T96" fmla="*/ 41 w 135"/>
                <a:gd name="T97" fmla="*/ 20 h 21"/>
                <a:gd name="T98" fmla="*/ 10 w 135"/>
                <a:gd name="T99" fmla="*/ 16 h 21"/>
                <a:gd name="T100" fmla="*/ 7 w 135"/>
                <a:gd name="T101" fmla="*/ 15 h 21"/>
                <a:gd name="T102" fmla="*/ 2 w 135"/>
                <a:gd name="T103" fmla="*/ 12 h 21"/>
                <a:gd name="T104" fmla="*/ 2 w 135"/>
                <a:gd name="T105" fmla="*/ 11 h 21"/>
                <a:gd name="T106" fmla="*/ 0 w 135"/>
                <a:gd name="T107" fmla="*/ 10 h 21"/>
                <a:gd name="T108" fmla="*/ 0 w 135"/>
                <a:gd name="T109" fmla="*/ 10 h 21"/>
                <a:gd name="T110" fmla="*/ 2 w 135"/>
                <a:gd name="T111" fmla="*/ 9 h 21"/>
                <a:gd name="T112" fmla="*/ 2 w 135"/>
                <a:gd name="T113" fmla="*/ 9 h 21"/>
                <a:gd name="T114" fmla="*/ 5 w 135"/>
                <a:gd name="T115" fmla="*/ 6 h 21"/>
                <a:gd name="T116" fmla="*/ 13 w 135"/>
                <a:gd name="T117" fmla="*/ 5 h 21"/>
                <a:gd name="T118" fmla="*/ 21 w 135"/>
                <a:gd name="T1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5" h="21">
                  <a:moveTo>
                    <a:pt x="21" y="4"/>
                  </a:moveTo>
                  <a:lnTo>
                    <a:pt x="21" y="4"/>
                  </a:lnTo>
                  <a:lnTo>
                    <a:pt x="13" y="6"/>
                  </a:lnTo>
                  <a:lnTo>
                    <a:pt x="7" y="7"/>
                  </a:lnTo>
                  <a:lnTo>
                    <a:pt x="7" y="7"/>
                  </a:lnTo>
                  <a:lnTo>
                    <a:pt x="3" y="10"/>
                  </a:lnTo>
                  <a:lnTo>
                    <a:pt x="3" y="10"/>
                  </a:lnTo>
                  <a:lnTo>
                    <a:pt x="3" y="10"/>
                  </a:lnTo>
                  <a:lnTo>
                    <a:pt x="3" y="10"/>
                  </a:lnTo>
                  <a:lnTo>
                    <a:pt x="3" y="10"/>
                  </a:lnTo>
                  <a:lnTo>
                    <a:pt x="3" y="10"/>
                  </a:lnTo>
                  <a:lnTo>
                    <a:pt x="3" y="10"/>
                  </a:lnTo>
                  <a:lnTo>
                    <a:pt x="3" y="10"/>
                  </a:lnTo>
                  <a:lnTo>
                    <a:pt x="3" y="10"/>
                  </a:lnTo>
                  <a:lnTo>
                    <a:pt x="3" y="10"/>
                  </a:lnTo>
                  <a:lnTo>
                    <a:pt x="3" y="10"/>
                  </a:lnTo>
                  <a:lnTo>
                    <a:pt x="3" y="10"/>
                  </a:lnTo>
                  <a:lnTo>
                    <a:pt x="4" y="11"/>
                  </a:lnTo>
                  <a:lnTo>
                    <a:pt x="4" y="11"/>
                  </a:lnTo>
                  <a:lnTo>
                    <a:pt x="10" y="12"/>
                  </a:lnTo>
                  <a:lnTo>
                    <a:pt x="10" y="12"/>
                  </a:lnTo>
                  <a:lnTo>
                    <a:pt x="26" y="15"/>
                  </a:lnTo>
                  <a:lnTo>
                    <a:pt x="41" y="16"/>
                  </a:lnTo>
                  <a:lnTo>
                    <a:pt x="41" y="16"/>
                  </a:lnTo>
                  <a:lnTo>
                    <a:pt x="70" y="16"/>
                  </a:lnTo>
                  <a:lnTo>
                    <a:pt x="101" y="15"/>
                  </a:lnTo>
                  <a:lnTo>
                    <a:pt x="101" y="15"/>
                  </a:lnTo>
                  <a:lnTo>
                    <a:pt x="116" y="13"/>
                  </a:lnTo>
                  <a:lnTo>
                    <a:pt x="116" y="13"/>
                  </a:lnTo>
                  <a:lnTo>
                    <a:pt x="123" y="12"/>
                  </a:lnTo>
                  <a:lnTo>
                    <a:pt x="123" y="12"/>
                  </a:lnTo>
                  <a:lnTo>
                    <a:pt x="129" y="10"/>
                  </a:lnTo>
                  <a:lnTo>
                    <a:pt x="129" y="10"/>
                  </a:lnTo>
                  <a:lnTo>
                    <a:pt x="130" y="10"/>
                  </a:lnTo>
                  <a:lnTo>
                    <a:pt x="132" y="10"/>
                  </a:lnTo>
                  <a:lnTo>
                    <a:pt x="132" y="10"/>
                  </a:lnTo>
                  <a:lnTo>
                    <a:pt x="132" y="10"/>
                  </a:lnTo>
                  <a:lnTo>
                    <a:pt x="132" y="10"/>
                  </a:lnTo>
                  <a:lnTo>
                    <a:pt x="132" y="10"/>
                  </a:lnTo>
                  <a:lnTo>
                    <a:pt x="132" y="10"/>
                  </a:lnTo>
                  <a:lnTo>
                    <a:pt x="132" y="10"/>
                  </a:lnTo>
                  <a:lnTo>
                    <a:pt x="132" y="10"/>
                  </a:lnTo>
                  <a:lnTo>
                    <a:pt x="132" y="10"/>
                  </a:lnTo>
                  <a:lnTo>
                    <a:pt x="132" y="10"/>
                  </a:lnTo>
                  <a:lnTo>
                    <a:pt x="132" y="10"/>
                  </a:lnTo>
                  <a:lnTo>
                    <a:pt x="132" y="10"/>
                  </a:lnTo>
                  <a:lnTo>
                    <a:pt x="132" y="11"/>
                  </a:lnTo>
                  <a:lnTo>
                    <a:pt x="132" y="11"/>
                  </a:lnTo>
                  <a:lnTo>
                    <a:pt x="132" y="11"/>
                  </a:lnTo>
                  <a:lnTo>
                    <a:pt x="132" y="11"/>
                  </a:lnTo>
                  <a:lnTo>
                    <a:pt x="130" y="10"/>
                  </a:lnTo>
                  <a:lnTo>
                    <a:pt x="130" y="10"/>
                  </a:lnTo>
                  <a:lnTo>
                    <a:pt x="129" y="10"/>
                  </a:lnTo>
                  <a:lnTo>
                    <a:pt x="129" y="10"/>
                  </a:lnTo>
                  <a:lnTo>
                    <a:pt x="123" y="7"/>
                  </a:lnTo>
                  <a:lnTo>
                    <a:pt x="123" y="7"/>
                  </a:lnTo>
                  <a:lnTo>
                    <a:pt x="108" y="5"/>
                  </a:lnTo>
                  <a:lnTo>
                    <a:pt x="108" y="5"/>
                  </a:lnTo>
                  <a:lnTo>
                    <a:pt x="78" y="2"/>
                  </a:lnTo>
                  <a:lnTo>
                    <a:pt x="78" y="2"/>
                  </a:lnTo>
                  <a:lnTo>
                    <a:pt x="48" y="2"/>
                  </a:lnTo>
                  <a:lnTo>
                    <a:pt x="47" y="2"/>
                  </a:lnTo>
                  <a:lnTo>
                    <a:pt x="48" y="1"/>
                  </a:lnTo>
                  <a:lnTo>
                    <a:pt x="48" y="1"/>
                  </a:lnTo>
                  <a:lnTo>
                    <a:pt x="79" y="0"/>
                  </a:lnTo>
                  <a:lnTo>
                    <a:pt x="79" y="0"/>
                  </a:lnTo>
                  <a:lnTo>
                    <a:pt x="108" y="1"/>
                  </a:lnTo>
                  <a:lnTo>
                    <a:pt x="108" y="1"/>
                  </a:lnTo>
                  <a:lnTo>
                    <a:pt x="124" y="4"/>
                  </a:lnTo>
                  <a:lnTo>
                    <a:pt x="124" y="4"/>
                  </a:lnTo>
                  <a:lnTo>
                    <a:pt x="132" y="6"/>
                  </a:lnTo>
                  <a:lnTo>
                    <a:pt x="132" y="6"/>
                  </a:lnTo>
                  <a:lnTo>
                    <a:pt x="134" y="6"/>
                  </a:lnTo>
                  <a:lnTo>
                    <a:pt x="134" y="6"/>
                  </a:lnTo>
                  <a:lnTo>
                    <a:pt x="135" y="7"/>
                  </a:lnTo>
                  <a:lnTo>
                    <a:pt x="135" y="9"/>
                  </a:lnTo>
                  <a:lnTo>
                    <a:pt x="135" y="10"/>
                  </a:lnTo>
                  <a:lnTo>
                    <a:pt x="135" y="10"/>
                  </a:lnTo>
                  <a:lnTo>
                    <a:pt x="135" y="10"/>
                  </a:lnTo>
                  <a:lnTo>
                    <a:pt x="135" y="10"/>
                  </a:lnTo>
                  <a:lnTo>
                    <a:pt x="135" y="10"/>
                  </a:lnTo>
                  <a:lnTo>
                    <a:pt x="135" y="10"/>
                  </a:lnTo>
                  <a:lnTo>
                    <a:pt x="135" y="11"/>
                  </a:lnTo>
                  <a:lnTo>
                    <a:pt x="134" y="12"/>
                  </a:lnTo>
                  <a:lnTo>
                    <a:pt x="134" y="13"/>
                  </a:lnTo>
                  <a:lnTo>
                    <a:pt x="134" y="13"/>
                  </a:lnTo>
                  <a:lnTo>
                    <a:pt x="134" y="13"/>
                  </a:lnTo>
                  <a:lnTo>
                    <a:pt x="132" y="15"/>
                  </a:lnTo>
                  <a:lnTo>
                    <a:pt x="132" y="15"/>
                  </a:lnTo>
                  <a:lnTo>
                    <a:pt x="124" y="17"/>
                  </a:lnTo>
                  <a:lnTo>
                    <a:pt x="124" y="17"/>
                  </a:lnTo>
                  <a:lnTo>
                    <a:pt x="116" y="18"/>
                  </a:lnTo>
                  <a:lnTo>
                    <a:pt x="116" y="18"/>
                  </a:lnTo>
                  <a:lnTo>
                    <a:pt x="101" y="20"/>
                  </a:lnTo>
                  <a:lnTo>
                    <a:pt x="101" y="20"/>
                  </a:lnTo>
                  <a:lnTo>
                    <a:pt x="70" y="21"/>
                  </a:lnTo>
                  <a:lnTo>
                    <a:pt x="41" y="20"/>
                  </a:lnTo>
                  <a:lnTo>
                    <a:pt x="41" y="20"/>
                  </a:lnTo>
                  <a:lnTo>
                    <a:pt x="25" y="18"/>
                  </a:lnTo>
                  <a:lnTo>
                    <a:pt x="10" y="16"/>
                  </a:lnTo>
                  <a:lnTo>
                    <a:pt x="10" y="16"/>
                  </a:lnTo>
                  <a:lnTo>
                    <a:pt x="7" y="15"/>
                  </a:lnTo>
                  <a:lnTo>
                    <a:pt x="3" y="12"/>
                  </a:lnTo>
                  <a:lnTo>
                    <a:pt x="2" y="12"/>
                  </a:lnTo>
                  <a:lnTo>
                    <a:pt x="2" y="11"/>
                  </a:lnTo>
                  <a:lnTo>
                    <a:pt x="2" y="11"/>
                  </a:lnTo>
                  <a:lnTo>
                    <a:pt x="0" y="10"/>
                  </a:lnTo>
                  <a:lnTo>
                    <a:pt x="0" y="10"/>
                  </a:lnTo>
                  <a:lnTo>
                    <a:pt x="0" y="10"/>
                  </a:lnTo>
                  <a:lnTo>
                    <a:pt x="0" y="10"/>
                  </a:lnTo>
                  <a:lnTo>
                    <a:pt x="0" y="10"/>
                  </a:lnTo>
                  <a:lnTo>
                    <a:pt x="2" y="9"/>
                  </a:lnTo>
                  <a:lnTo>
                    <a:pt x="2" y="9"/>
                  </a:lnTo>
                  <a:lnTo>
                    <a:pt x="2" y="9"/>
                  </a:lnTo>
                  <a:lnTo>
                    <a:pt x="2" y="9"/>
                  </a:lnTo>
                  <a:lnTo>
                    <a:pt x="5" y="6"/>
                  </a:lnTo>
                  <a:lnTo>
                    <a:pt x="5" y="6"/>
                  </a:lnTo>
                  <a:lnTo>
                    <a:pt x="13" y="5"/>
                  </a:lnTo>
                  <a:lnTo>
                    <a:pt x="20" y="4"/>
                  </a:lnTo>
                  <a:lnTo>
                    <a:pt x="21" y="4"/>
                  </a:lnTo>
                  <a:lnTo>
                    <a:pt x="21" y="4"/>
                  </a:lnTo>
                  <a:close/>
                </a:path>
              </a:pathLst>
            </a:custGeom>
            <a:solidFill>
              <a:srgbClr val="0D1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11" name="Rectangle 111"/>
            <p:cNvSpPr>
              <a:spLocks noChangeArrowheads="1"/>
            </p:cNvSpPr>
            <p:nvPr/>
          </p:nvSpPr>
          <p:spPr bwMode="auto">
            <a:xfrm>
              <a:off x="5115105" y="3735487"/>
              <a:ext cx="648878"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Lactic add</a:t>
              </a:r>
              <a:endParaRPr kumimoji="0" lang="zh-CN" altLang="zh-CN" sz="4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2" name="Rectangle 112"/>
            <p:cNvSpPr>
              <a:spLocks noChangeArrowheads="1"/>
            </p:cNvSpPr>
            <p:nvPr/>
          </p:nvSpPr>
          <p:spPr bwMode="auto">
            <a:xfrm>
              <a:off x="5020063" y="5214795"/>
              <a:ext cx="893642" cy="14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Cheddar cheese</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3" name="Rectangle 113"/>
            <p:cNvSpPr>
              <a:spLocks noChangeArrowheads="1"/>
            </p:cNvSpPr>
            <p:nvPr/>
          </p:nvSpPr>
          <p:spPr bwMode="auto">
            <a:xfrm>
              <a:off x="5000574" y="5338904"/>
              <a:ext cx="922961" cy="14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yogurt,soy sauce</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4" name="Rectangle 114"/>
            <p:cNvSpPr>
              <a:spLocks noChangeArrowheads="1"/>
            </p:cNvSpPr>
            <p:nvPr/>
          </p:nvSpPr>
          <p:spPr bwMode="auto">
            <a:xfrm>
              <a:off x="6260410" y="5295177"/>
              <a:ext cx="555816" cy="14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Wine,beer</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5" name="Rectangle 115"/>
            <p:cNvSpPr>
              <a:spLocks noChangeArrowheads="1"/>
            </p:cNvSpPr>
            <p:nvPr/>
          </p:nvSpPr>
          <p:spPr bwMode="auto">
            <a:xfrm>
              <a:off x="6249008" y="3735487"/>
              <a:ext cx="483153"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E</a:t>
              </a:r>
              <a:r>
                <a:rPr kumimoji="0" lang="zh-CN" altLang="zh-CN" sz="14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thanol</a:t>
              </a:r>
              <a:endParaRPr kumimoji="0" lang="zh-CN" altLang="zh-CN" sz="4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6" name="Rectangle 116"/>
            <p:cNvSpPr>
              <a:spLocks noChangeArrowheads="1"/>
            </p:cNvSpPr>
            <p:nvPr/>
          </p:nvSpPr>
          <p:spPr bwMode="auto">
            <a:xfrm>
              <a:off x="3851920" y="3717032"/>
              <a:ext cx="894916"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P</a:t>
              </a:r>
              <a:r>
                <a:rPr kumimoji="0" lang="zh-CN" altLang="zh-CN" sz="14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rop</a:t>
              </a:r>
              <a:r>
                <a:rPr kumimoji="0" lang="en-US" altLang="zh-CN" sz="1400" b="0" i="0" u="none" strike="noStrike" cap="none" normalizeH="0" baseline="0" dirty="0" err="1" smtClean="0">
                  <a:ln>
                    <a:noFill/>
                  </a:ln>
                  <a:solidFill>
                    <a:srgbClr val="920783"/>
                  </a:solidFill>
                  <a:effectLst/>
                  <a:latin typeface="Arial" pitchFamily="34" charset="0"/>
                  <a:ea typeface="宋体" pitchFamily="2" charset="-122"/>
                  <a:cs typeface="宋体" pitchFamily="2" charset="-122"/>
                </a:rPr>
                <a:t>i</a:t>
              </a:r>
              <a:r>
                <a:rPr kumimoji="0" lang="zh-CN" altLang="zh-CN" sz="14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onic acid</a:t>
              </a:r>
              <a:endParaRPr kumimoji="0" lang="zh-CN" altLang="zh-CN" sz="4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7" name="Rectangle 117"/>
            <p:cNvSpPr>
              <a:spLocks noChangeArrowheads="1"/>
            </p:cNvSpPr>
            <p:nvPr/>
          </p:nvSpPr>
          <p:spPr bwMode="auto">
            <a:xfrm>
              <a:off x="3947121" y="5283421"/>
              <a:ext cx="745763" cy="14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Swiss cheese</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8" name="Rectangle 118"/>
            <p:cNvSpPr>
              <a:spLocks noChangeArrowheads="1"/>
            </p:cNvSpPr>
            <p:nvPr/>
          </p:nvSpPr>
          <p:spPr bwMode="auto">
            <a:xfrm>
              <a:off x="7004859" y="5219020"/>
              <a:ext cx="1042793" cy="14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Nail polish remover</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9" name="Rectangle 119"/>
            <p:cNvSpPr>
              <a:spLocks noChangeArrowheads="1"/>
            </p:cNvSpPr>
            <p:nvPr/>
          </p:nvSpPr>
          <p:spPr bwMode="auto">
            <a:xfrm>
              <a:off x="7062124" y="5338904"/>
              <a:ext cx="824801" cy="14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rubbing alcohol</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0" name="Rectangle 121"/>
            <p:cNvSpPr>
              <a:spLocks noChangeArrowheads="1"/>
            </p:cNvSpPr>
            <p:nvPr/>
          </p:nvSpPr>
          <p:spPr bwMode="auto">
            <a:xfrm>
              <a:off x="7236427" y="3639588"/>
              <a:ext cx="522671"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CN" sz="1400" dirty="0" smtClean="0">
                  <a:solidFill>
                    <a:srgbClr val="920783"/>
                  </a:solidFill>
                  <a:latin typeface="Arial" pitchFamily="34" charset="0"/>
                  <a:ea typeface="宋体" pitchFamily="2" charset="-122"/>
                  <a:cs typeface="宋体" pitchFamily="2" charset="-122"/>
                </a:rPr>
                <a:t>Acetone</a:t>
              </a:r>
              <a:endParaRPr kumimoji="0" lang="zh-CN" altLang="zh-CN" sz="4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1" name="Rectangle 123"/>
            <p:cNvSpPr>
              <a:spLocks noChangeArrowheads="1"/>
            </p:cNvSpPr>
            <p:nvPr/>
          </p:nvSpPr>
          <p:spPr bwMode="auto">
            <a:xfrm>
              <a:off x="7176655" y="3747540"/>
              <a:ext cx="743214"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Isopropanol</a:t>
              </a:r>
              <a:endParaRPr kumimoji="0" lang="zh-CN" altLang="zh-CN" sz="4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2" name="Rectangle 124"/>
            <p:cNvSpPr>
              <a:spLocks noChangeArrowheads="1"/>
            </p:cNvSpPr>
            <p:nvPr/>
          </p:nvSpPr>
          <p:spPr bwMode="auto">
            <a:xfrm>
              <a:off x="8367400" y="5284927"/>
              <a:ext cx="52" cy="49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3" name="Rectangle 125"/>
            <p:cNvSpPr>
              <a:spLocks noChangeArrowheads="1"/>
            </p:cNvSpPr>
            <p:nvPr/>
          </p:nvSpPr>
          <p:spPr bwMode="auto">
            <a:xfrm>
              <a:off x="8334570" y="5284927"/>
              <a:ext cx="417220" cy="14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2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V</a:t>
              </a:r>
              <a:r>
                <a:rPr kumimoji="0" lang="zh-CN" altLang="zh-CN" sz="12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inegar</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4" name="Rectangle 126"/>
            <p:cNvSpPr>
              <a:spLocks noChangeArrowheads="1"/>
            </p:cNvSpPr>
            <p:nvPr/>
          </p:nvSpPr>
          <p:spPr bwMode="auto">
            <a:xfrm>
              <a:off x="8217530" y="3714987"/>
              <a:ext cx="689672"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b="0" i="0" u="none" strike="noStrike" cap="none" normalizeH="0" baseline="0" dirty="0" smtClean="0">
                  <a:ln>
                    <a:noFill/>
                  </a:ln>
                  <a:solidFill>
                    <a:srgbClr val="920783"/>
                  </a:solidFill>
                  <a:effectLst/>
                  <a:latin typeface="Arial" pitchFamily="34" charset="0"/>
                  <a:ea typeface="宋体" pitchFamily="2" charset="-122"/>
                  <a:cs typeface="宋体" pitchFamily="2" charset="-122"/>
                </a:rPr>
                <a:t>Acetic acid</a:t>
              </a:r>
              <a:endParaRPr kumimoji="0" lang="zh-CN" altLang="zh-CN" sz="4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5" name="Rectangle 127"/>
            <p:cNvSpPr>
              <a:spLocks noChangeArrowheads="1"/>
            </p:cNvSpPr>
            <p:nvPr/>
          </p:nvSpPr>
          <p:spPr bwMode="auto">
            <a:xfrm>
              <a:off x="6113540" y="1499431"/>
              <a:ext cx="804404" cy="24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2000" b="1" i="0" u="none" strike="noStrike" cap="none" normalizeH="0" baseline="0" dirty="0" smtClean="0">
                  <a:ln>
                    <a:noFill/>
                  </a:ln>
                  <a:solidFill>
                    <a:srgbClr val="171C61"/>
                  </a:solidFill>
                  <a:effectLst/>
                  <a:latin typeface="Arial" pitchFamily="34" charset="0"/>
                  <a:ea typeface="宋体" pitchFamily="2" charset="-122"/>
                  <a:cs typeface="宋体" pitchFamily="2" charset="-122"/>
                </a:rPr>
                <a:t>Glucose</a:t>
              </a:r>
              <a:endParaRPr kumimoji="0" lang="zh-CN" altLang="zh-CN" sz="4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6" name="Rectangle 128"/>
            <p:cNvSpPr>
              <a:spLocks noChangeArrowheads="1"/>
            </p:cNvSpPr>
            <p:nvPr/>
          </p:nvSpPr>
          <p:spPr bwMode="auto">
            <a:xfrm>
              <a:off x="6043692" y="2342993"/>
              <a:ext cx="989251" cy="22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b="0" i="0" u="none" strike="noStrike" cap="none" normalizeH="0" baseline="0" dirty="0" smtClean="0">
                  <a:ln>
                    <a:noFill/>
                  </a:ln>
                  <a:solidFill>
                    <a:srgbClr val="171C61"/>
                  </a:solidFill>
                  <a:effectLst/>
                  <a:latin typeface="Arial" pitchFamily="34" charset="0"/>
                  <a:ea typeface="宋体" pitchFamily="2" charset="-122"/>
                  <a:cs typeface="宋体" pitchFamily="2" charset="-122"/>
                </a:rPr>
                <a:t>Pyruvic acid</a:t>
              </a:r>
              <a:endParaRPr kumimoji="0" lang="zh-CN" altLang="zh-CN" sz="4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7" name="Rectangle 129"/>
            <p:cNvSpPr>
              <a:spLocks noChangeArrowheads="1"/>
            </p:cNvSpPr>
            <p:nvPr/>
          </p:nvSpPr>
          <p:spPr bwMode="auto">
            <a:xfrm>
              <a:off x="3625151" y="2601913"/>
              <a:ext cx="789107" cy="1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0" i="0" u="none" strike="noStrike" cap="none" normalizeH="0" baseline="0" dirty="0" smtClean="0">
                  <a:ln>
                    <a:noFill/>
                  </a:ln>
                  <a:solidFill>
                    <a:srgbClr val="171C61"/>
                  </a:solidFill>
                  <a:effectLst/>
                  <a:latin typeface="Arial" pitchFamily="34" charset="0"/>
                  <a:ea typeface="宋体" pitchFamily="2" charset="-122"/>
                  <a:cs typeface="宋体" pitchFamily="2" charset="-122"/>
                </a:rPr>
                <a:t>Organisms</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8" name="Rectangle 130"/>
            <p:cNvSpPr>
              <a:spLocks noChangeArrowheads="1"/>
            </p:cNvSpPr>
            <p:nvPr/>
          </p:nvSpPr>
          <p:spPr bwMode="auto">
            <a:xfrm>
              <a:off x="2878818" y="3275426"/>
              <a:ext cx="961206" cy="1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0" i="0" u="none" strike="noStrike" cap="none" normalizeH="0" baseline="0" dirty="0" smtClean="0">
                  <a:ln>
                    <a:noFill/>
                  </a:ln>
                  <a:solidFill>
                    <a:srgbClr val="171C61"/>
                  </a:solidFill>
                  <a:effectLst/>
                  <a:latin typeface="Arial" pitchFamily="34" charset="0"/>
                  <a:ea typeface="宋体" pitchFamily="2" charset="-122"/>
                  <a:cs typeface="宋体" pitchFamily="2" charset="-122"/>
                </a:rPr>
                <a:t>Ferm</a:t>
              </a:r>
              <a:r>
                <a:rPr kumimoji="0" lang="en-US" altLang="zh-CN" sz="1600" b="0" i="0" u="none" strike="noStrike" cap="none" normalizeH="0" baseline="0" dirty="0" smtClean="0">
                  <a:ln>
                    <a:noFill/>
                  </a:ln>
                  <a:solidFill>
                    <a:srgbClr val="171C61"/>
                  </a:solidFill>
                  <a:effectLst/>
                  <a:latin typeface="Arial" pitchFamily="34" charset="0"/>
                  <a:ea typeface="宋体" pitchFamily="2" charset="-122"/>
                  <a:cs typeface="宋体" pitchFamily="2" charset="-122"/>
                </a:rPr>
                <a:t>e</a:t>
              </a:r>
              <a:r>
                <a:rPr kumimoji="0" lang="zh-CN" altLang="zh-CN" sz="1600" b="0" i="0" u="none" strike="noStrike" cap="none" normalizeH="0" baseline="0" dirty="0" smtClean="0">
                  <a:ln>
                    <a:noFill/>
                  </a:ln>
                  <a:solidFill>
                    <a:srgbClr val="171C61"/>
                  </a:solidFill>
                  <a:effectLst/>
                  <a:latin typeface="Arial" pitchFamily="34" charset="0"/>
                  <a:ea typeface="宋体" pitchFamily="2" charset="-122"/>
                  <a:cs typeface="宋体" pitchFamily="2" charset="-122"/>
                </a:rPr>
                <a:t>ntation</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29" name="Rectangle 131"/>
            <p:cNvSpPr>
              <a:spLocks noChangeArrowheads="1"/>
            </p:cNvSpPr>
            <p:nvPr/>
          </p:nvSpPr>
          <p:spPr bwMode="auto">
            <a:xfrm>
              <a:off x="2878818" y="3450432"/>
              <a:ext cx="625932" cy="19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0" i="0" u="none" strike="noStrike" cap="none" normalizeH="0" baseline="0" dirty="0" smtClean="0">
                  <a:ln>
                    <a:noFill/>
                  </a:ln>
                  <a:solidFill>
                    <a:srgbClr val="171C61"/>
                  </a:solidFill>
                  <a:effectLst/>
                  <a:latin typeface="Arial" pitchFamily="34" charset="0"/>
                  <a:ea typeface="宋体" pitchFamily="2" charset="-122"/>
                  <a:cs typeface="宋体" pitchFamily="2" charset="-122"/>
                </a:rPr>
                <a:t>products</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30" name="Freeform 132"/>
            <p:cNvSpPr>
              <a:spLocks/>
            </p:cNvSpPr>
            <p:nvPr/>
          </p:nvSpPr>
          <p:spPr bwMode="auto">
            <a:xfrm>
              <a:off x="6644420" y="4780089"/>
              <a:ext cx="171504" cy="323859"/>
            </a:xfrm>
            <a:custGeom>
              <a:avLst/>
              <a:gdLst>
                <a:gd name="T0" fmla="*/ 108 w 108"/>
                <a:gd name="T1" fmla="*/ 198 h 204"/>
                <a:gd name="T2" fmla="*/ 108 w 108"/>
                <a:gd name="T3" fmla="*/ 198 h 204"/>
                <a:gd name="T4" fmla="*/ 106 w 108"/>
                <a:gd name="T5" fmla="*/ 200 h 204"/>
                <a:gd name="T6" fmla="*/ 98 w 108"/>
                <a:gd name="T7" fmla="*/ 202 h 204"/>
                <a:gd name="T8" fmla="*/ 82 w 108"/>
                <a:gd name="T9" fmla="*/ 203 h 204"/>
                <a:gd name="T10" fmla="*/ 57 w 108"/>
                <a:gd name="T11" fmla="*/ 204 h 204"/>
                <a:gd name="T12" fmla="*/ 57 w 108"/>
                <a:gd name="T13" fmla="*/ 204 h 204"/>
                <a:gd name="T14" fmla="*/ 28 w 108"/>
                <a:gd name="T15" fmla="*/ 203 h 204"/>
                <a:gd name="T16" fmla="*/ 11 w 108"/>
                <a:gd name="T17" fmla="*/ 202 h 204"/>
                <a:gd name="T18" fmla="*/ 3 w 108"/>
                <a:gd name="T19" fmla="*/ 200 h 204"/>
                <a:gd name="T20" fmla="*/ 0 w 108"/>
                <a:gd name="T21" fmla="*/ 198 h 204"/>
                <a:gd name="T22" fmla="*/ 0 w 108"/>
                <a:gd name="T23" fmla="*/ 0 h 204"/>
                <a:gd name="T24" fmla="*/ 108 w 108"/>
                <a:gd name="T25" fmla="*/ 0 h 204"/>
                <a:gd name="T26" fmla="*/ 108 w 108"/>
                <a:gd name="T27" fmla="*/ 19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204">
                  <a:moveTo>
                    <a:pt x="108" y="198"/>
                  </a:moveTo>
                  <a:lnTo>
                    <a:pt x="108" y="198"/>
                  </a:lnTo>
                  <a:lnTo>
                    <a:pt x="106" y="200"/>
                  </a:lnTo>
                  <a:lnTo>
                    <a:pt x="98" y="202"/>
                  </a:lnTo>
                  <a:lnTo>
                    <a:pt x="82" y="203"/>
                  </a:lnTo>
                  <a:lnTo>
                    <a:pt x="57" y="204"/>
                  </a:lnTo>
                  <a:lnTo>
                    <a:pt x="57" y="204"/>
                  </a:lnTo>
                  <a:lnTo>
                    <a:pt x="28" y="203"/>
                  </a:lnTo>
                  <a:lnTo>
                    <a:pt x="11" y="202"/>
                  </a:lnTo>
                  <a:lnTo>
                    <a:pt x="3" y="200"/>
                  </a:lnTo>
                  <a:lnTo>
                    <a:pt x="0" y="198"/>
                  </a:lnTo>
                  <a:lnTo>
                    <a:pt x="0" y="0"/>
                  </a:lnTo>
                  <a:lnTo>
                    <a:pt x="108" y="0"/>
                  </a:lnTo>
                  <a:lnTo>
                    <a:pt x="108"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31" name="Freeform 133"/>
            <p:cNvSpPr>
              <a:spLocks/>
            </p:cNvSpPr>
            <p:nvPr/>
          </p:nvSpPr>
          <p:spPr bwMode="auto">
            <a:xfrm>
              <a:off x="6644420" y="4780089"/>
              <a:ext cx="171504" cy="323859"/>
            </a:xfrm>
            <a:custGeom>
              <a:avLst/>
              <a:gdLst>
                <a:gd name="T0" fmla="*/ 108 w 108"/>
                <a:gd name="T1" fmla="*/ 198 h 204"/>
                <a:gd name="T2" fmla="*/ 108 w 108"/>
                <a:gd name="T3" fmla="*/ 198 h 204"/>
                <a:gd name="T4" fmla="*/ 106 w 108"/>
                <a:gd name="T5" fmla="*/ 200 h 204"/>
                <a:gd name="T6" fmla="*/ 98 w 108"/>
                <a:gd name="T7" fmla="*/ 202 h 204"/>
                <a:gd name="T8" fmla="*/ 82 w 108"/>
                <a:gd name="T9" fmla="*/ 203 h 204"/>
                <a:gd name="T10" fmla="*/ 57 w 108"/>
                <a:gd name="T11" fmla="*/ 204 h 204"/>
                <a:gd name="T12" fmla="*/ 57 w 108"/>
                <a:gd name="T13" fmla="*/ 204 h 204"/>
                <a:gd name="T14" fmla="*/ 28 w 108"/>
                <a:gd name="T15" fmla="*/ 203 h 204"/>
                <a:gd name="T16" fmla="*/ 11 w 108"/>
                <a:gd name="T17" fmla="*/ 202 h 204"/>
                <a:gd name="T18" fmla="*/ 3 w 108"/>
                <a:gd name="T19" fmla="*/ 200 h 204"/>
                <a:gd name="T20" fmla="*/ 0 w 108"/>
                <a:gd name="T21" fmla="*/ 198 h 204"/>
                <a:gd name="T22" fmla="*/ 0 w 108"/>
                <a:gd name="T23" fmla="*/ 0 h 204"/>
                <a:gd name="T24" fmla="*/ 108 w 108"/>
                <a:gd name="T25" fmla="*/ 0 h 204"/>
                <a:gd name="T26" fmla="*/ 108 w 108"/>
                <a:gd name="T27" fmla="*/ 19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204">
                  <a:moveTo>
                    <a:pt x="108" y="198"/>
                  </a:moveTo>
                  <a:lnTo>
                    <a:pt x="108" y="198"/>
                  </a:lnTo>
                  <a:lnTo>
                    <a:pt x="106" y="200"/>
                  </a:lnTo>
                  <a:lnTo>
                    <a:pt x="98" y="202"/>
                  </a:lnTo>
                  <a:lnTo>
                    <a:pt x="82" y="203"/>
                  </a:lnTo>
                  <a:lnTo>
                    <a:pt x="57" y="204"/>
                  </a:lnTo>
                  <a:lnTo>
                    <a:pt x="57" y="204"/>
                  </a:lnTo>
                  <a:lnTo>
                    <a:pt x="28" y="203"/>
                  </a:lnTo>
                  <a:lnTo>
                    <a:pt x="11" y="202"/>
                  </a:lnTo>
                  <a:lnTo>
                    <a:pt x="3" y="200"/>
                  </a:lnTo>
                  <a:lnTo>
                    <a:pt x="0" y="198"/>
                  </a:lnTo>
                  <a:lnTo>
                    <a:pt x="0" y="0"/>
                  </a:lnTo>
                  <a:lnTo>
                    <a:pt x="108" y="0"/>
                  </a:lnTo>
                  <a:lnTo>
                    <a:pt x="108" y="19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32" name="Freeform 134"/>
            <p:cNvSpPr>
              <a:spLocks/>
            </p:cNvSpPr>
            <p:nvPr/>
          </p:nvSpPr>
          <p:spPr bwMode="auto">
            <a:xfrm>
              <a:off x="6649184" y="4797552"/>
              <a:ext cx="163564" cy="296870"/>
            </a:xfrm>
            <a:custGeom>
              <a:avLst/>
              <a:gdLst>
                <a:gd name="T0" fmla="*/ 101 w 103"/>
                <a:gd name="T1" fmla="*/ 182 h 187"/>
                <a:gd name="T2" fmla="*/ 101 w 103"/>
                <a:gd name="T3" fmla="*/ 182 h 187"/>
                <a:gd name="T4" fmla="*/ 100 w 103"/>
                <a:gd name="T5" fmla="*/ 182 h 187"/>
                <a:gd name="T6" fmla="*/ 93 w 103"/>
                <a:gd name="T7" fmla="*/ 185 h 187"/>
                <a:gd name="T8" fmla="*/ 78 w 103"/>
                <a:gd name="T9" fmla="*/ 186 h 187"/>
                <a:gd name="T10" fmla="*/ 52 w 103"/>
                <a:gd name="T11" fmla="*/ 187 h 187"/>
                <a:gd name="T12" fmla="*/ 52 w 103"/>
                <a:gd name="T13" fmla="*/ 187 h 187"/>
                <a:gd name="T14" fmla="*/ 28 w 103"/>
                <a:gd name="T15" fmla="*/ 186 h 187"/>
                <a:gd name="T16" fmla="*/ 11 w 103"/>
                <a:gd name="T17" fmla="*/ 185 h 187"/>
                <a:gd name="T18" fmla="*/ 2 w 103"/>
                <a:gd name="T19" fmla="*/ 182 h 187"/>
                <a:gd name="T20" fmla="*/ 0 w 103"/>
                <a:gd name="T21" fmla="*/ 182 h 187"/>
                <a:gd name="T22" fmla="*/ 1 w 103"/>
                <a:gd name="T23" fmla="*/ 0 h 187"/>
                <a:gd name="T24" fmla="*/ 103 w 103"/>
                <a:gd name="T25" fmla="*/ 0 h 187"/>
                <a:gd name="T26" fmla="*/ 101 w 103"/>
                <a:gd name="T27" fmla="*/ 18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87">
                  <a:moveTo>
                    <a:pt x="101" y="182"/>
                  </a:moveTo>
                  <a:lnTo>
                    <a:pt x="101" y="182"/>
                  </a:lnTo>
                  <a:lnTo>
                    <a:pt x="100" y="182"/>
                  </a:lnTo>
                  <a:lnTo>
                    <a:pt x="93" y="185"/>
                  </a:lnTo>
                  <a:lnTo>
                    <a:pt x="78" y="186"/>
                  </a:lnTo>
                  <a:lnTo>
                    <a:pt x="52" y="187"/>
                  </a:lnTo>
                  <a:lnTo>
                    <a:pt x="52" y="187"/>
                  </a:lnTo>
                  <a:lnTo>
                    <a:pt x="28" y="186"/>
                  </a:lnTo>
                  <a:lnTo>
                    <a:pt x="11" y="185"/>
                  </a:lnTo>
                  <a:lnTo>
                    <a:pt x="2" y="182"/>
                  </a:lnTo>
                  <a:lnTo>
                    <a:pt x="0" y="182"/>
                  </a:lnTo>
                  <a:lnTo>
                    <a:pt x="1" y="0"/>
                  </a:lnTo>
                  <a:lnTo>
                    <a:pt x="103" y="0"/>
                  </a:lnTo>
                  <a:lnTo>
                    <a:pt x="101" y="182"/>
                  </a:lnTo>
                  <a:close/>
                </a:path>
              </a:pathLst>
            </a:custGeom>
            <a:solidFill>
              <a:srgbClr val="FF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33" name="Freeform 135"/>
            <p:cNvSpPr>
              <a:spLocks/>
            </p:cNvSpPr>
            <p:nvPr/>
          </p:nvSpPr>
          <p:spPr bwMode="auto">
            <a:xfrm>
              <a:off x="6649184" y="4797552"/>
              <a:ext cx="163564" cy="296870"/>
            </a:xfrm>
            <a:custGeom>
              <a:avLst/>
              <a:gdLst>
                <a:gd name="T0" fmla="*/ 101 w 103"/>
                <a:gd name="T1" fmla="*/ 182 h 187"/>
                <a:gd name="T2" fmla="*/ 101 w 103"/>
                <a:gd name="T3" fmla="*/ 182 h 187"/>
                <a:gd name="T4" fmla="*/ 100 w 103"/>
                <a:gd name="T5" fmla="*/ 182 h 187"/>
                <a:gd name="T6" fmla="*/ 93 w 103"/>
                <a:gd name="T7" fmla="*/ 185 h 187"/>
                <a:gd name="T8" fmla="*/ 78 w 103"/>
                <a:gd name="T9" fmla="*/ 186 h 187"/>
                <a:gd name="T10" fmla="*/ 52 w 103"/>
                <a:gd name="T11" fmla="*/ 187 h 187"/>
                <a:gd name="T12" fmla="*/ 52 w 103"/>
                <a:gd name="T13" fmla="*/ 187 h 187"/>
                <a:gd name="T14" fmla="*/ 28 w 103"/>
                <a:gd name="T15" fmla="*/ 186 h 187"/>
                <a:gd name="T16" fmla="*/ 11 w 103"/>
                <a:gd name="T17" fmla="*/ 185 h 187"/>
                <a:gd name="T18" fmla="*/ 2 w 103"/>
                <a:gd name="T19" fmla="*/ 182 h 187"/>
                <a:gd name="T20" fmla="*/ 0 w 103"/>
                <a:gd name="T21" fmla="*/ 182 h 187"/>
                <a:gd name="T22" fmla="*/ 1 w 103"/>
                <a:gd name="T23" fmla="*/ 0 h 187"/>
                <a:gd name="T24" fmla="*/ 103 w 103"/>
                <a:gd name="T25" fmla="*/ 0 h 187"/>
                <a:gd name="T26" fmla="*/ 101 w 103"/>
                <a:gd name="T27" fmla="*/ 18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87">
                  <a:moveTo>
                    <a:pt x="101" y="182"/>
                  </a:moveTo>
                  <a:lnTo>
                    <a:pt x="101" y="182"/>
                  </a:lnTo>
                  <a:lnTo>
                    <a:pt x="100" y="182"/>
                  </a:lnTo>
                  <a:lnTo>
                    <a:pt x="93" y="185"/>
                  </a:lnTo>
                  <a:lnTo>
                    <a:pt x="78" y="186"/>
                  </a:lnTo>
                  <a:lnTo>
                    <a:pt x="52" y="187"/>
                  </a:lnTo>
                  <a:lnTo>
                    <a:pt x="52" y="187"/>
                  </a:lnTo>
                  <a:lnTo>
                    <a:pt x="28" y="186"/>
                  </a:lnTo>
                  <a:lnTo>
                    <a:pt x="11" y="185"/>
                  </a:lnTo>
                  <a:lnTo>
                    <a:pt x="2" y="182"/>
                  </a:lnTo>
                  <a:lnTo>
                    <a:pt x="0" y="182"/>
                  </a:lnTo>
                  <a:lnTo>
                    <a:pt x="1" y="0"/>
                  </a:lnTo>
                  <a:lnTo>
                    <a:pt x="103" y="0"/>
                  </a:lnTo>
                  <a:lnTo>
                    <a:pt x="101" y="1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34" name="Freeform 136"/>
            <p:cNvSpPr>
              <a:spLocks/>
            </p:cNvSpPr>
            <p:nvPr/>
          </p:nvSpPr>
          <p:spPr bwMode="auto">
            <a:xfrm>
              <a:off x="6646008" y="4795964"/>
              <a:ext cx="49228" cy="301633"/>
            </a:xfrm>
            <a:custGeom>
              <a:avLst/>
              <a:gdLst>
                <a:gd name="T0" fmla="*/ 31 w 31"/>
                <a:gd name="T1" fmla="*/ 0 h 190"/>
                <a:gd name="T2" fmla="*/ 2 w 31"/>
                <a:gd name="T3" fmla="*/ 0 h 190"/>
                <a:gd name="T4" fmla="*/ 0 w 31"/>
                <a:gd name="T5" fmla="*/ 186 h 190"/>
                <a:gd name="T6" fmla="*/ 0 w 31"/>
                <a:gd name="T7" fmla="*/ 186 h 190"/>
                <a:gd name="T8" fmla="*/ 8 w 31"/>
                <a:gd name="T9" fmla="*/ 187 h 190"/>
                <a:gd name="T10" fmla="*/ 16 w 31"/>
                <a:gd name="T11" fmla="*/ 188 h 190"/>
                <a:gd name="T12" fmla="*/ 31 w 31"/>
                <a:gd name="T13" fmla="*/ 190 h 190"/>
                <a:gd name="T14" fmla="*/ 31 w 31"/>
                <a:gd name="T15" fmla="*/ 188 h 190"/>
                <a:gd name="T16" fmla="*/ 31 w 31"/>
                <a:gd name="T17" fmla="*/ 188 h 190"/>
                <a:gd name="T18" fmla="*/ 18 w 31"/>
                <a:gd name="T19" fmla="*/ 186 h 190"/>
                <a:gd name="T20" fmla="*/ 8 w 31"/>
                <a:gd name="T21" fmla="*/ 185 h 190"/>
                <a:gd name="T22" fmla="*/ 2 w 31"/>
                <a:gd name="T23" fmla="*/ 183 h 190"/>
                <a:gd name="T24" fmla="*/ 3 w 31"/>
                <a:gd name="T25" fmla="*/ 1 h 190"/>
                <a:gd name="T26" fmla="*/ 31 w 31"/>
                <a:gd name="T27" fmla="*/ 1 h 190"/>
                <a:gd name="T28" fmla="*/ 31 w 31"/>
                <a:gd name="T2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90">
                  <a:moveTo>
                    <a:pt x="31" y="0"/>
                  </a:moveTo>
                  <a:lnTo>
                    <a:pt x="2" y="0"/>
                  </a:lnTo>
                  <a:lnTo>
                    <a:pt x="0" y="186"/>
                  </a:lnTo>
                  <a:lnTo>
                    <a:pt x="0" y="186"/>
                  </a:lnTo>
                  <a:lnTo>
                    <a:pt x="8" y="187"/>
                  </a:lnTo>
                  <a:lnTo>
                    <a:pt x="16" y="188"/>
                  </a:lnTo>
                  <a:lnTo>
                    <a:pt x="31" y="190"/>
                  </a:lnTo>
                  <a:lnTo>
                    <a:pt x="31" y="188"/>
                  </a:lnTo>
                  <a:lnTo>
                    <a:pt x="31" y="188"/>
                  </a:lnTo>
                  <a:lnTo>
                    <a:pt x="18" y="186"/>
                  </a:lnTo>
                  <a:lnTo>
                    <a:pt x="8" y="185"/>
                  </a:lnTo>
                  <a:lnTo>
                    <a:pt x="2" y="183"/>
                  </a:lnTo>
                  <a:lnTo>
                    <a:pt x="3" y="1"/>
                  </a:lnTo>
                  <a:lnTo>
                    <a:pt x="31" y="1"/>
                  </a:lnTo>
                  <a:lnTo>
                    <a:pt x="31" y="0"/>
                  </a:lnTo>
                  <a:close/>
                </a:path>
              </a:pathLst>
            </a:custGeom>
            <a:solidFill>
              <a:srgbClr val="FD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35" name="Freeform 137"/>
            <p:cNvSpPr>
              <a:spLocks/>
            </p:cNvSpPr>
            <p:nvPr/>
          </p:nvSpPr>
          <p:spPr bwMode="auto">
            <a:xfrm>
              <a:off x="6646008" y="4795964"/>
              <a:ext cx="49228" cy="301633"/>
            </a:xfrm>
            <a:custGeom>
              <a:avLst/>
              <a:gdLst>
                <a:gd name="T0" fmla="*/ 31 w 31"/>
                <a:gd name="T1" fmla="*/ 0 h 190"/>
                <a:gd name="T2" fmla="*/ 2 w 31"/>
                <a:gd name="T3" fmla="*/ 0 h 190"/>
                <a:gd name="T4" fmla="*/ 0 w 31"/>
                <a:gd name="T5" fmla="*/ 186 h 190"/>
                <a:gd name="T6" fmla="*/ 0 w 31"/>
                <a:gd name="T7" fmla="*/ 186 h 190"/>
                <a:gd name="T8" fmla="*/ 8 w 31"/>
                <a:gd name="T9" fmla="*/ 187 h 190"/>
                <a:gd name="T10" fmla="*/ 16 w 31"/>
                <a:gd name="T11" fmla="*/ 188 h 190"/>
                <a:gd name="T12" fmla="*/ 31 w 31"/>
                <a:gd name="T13" fmla="*/ 190 h 190"/>
                <a:gd name="T14" fmla="*/ 31 w 31"/>
                <a:gd name="T15" fmla="*/ 188 h 190"/>
                <a:gd name="T16" fmla="*/ 31 w 31"/>
                <a:gd name="T17" fmla="*/ 188 h 190"/>
                <a:gd name="T18" fmla="*/ 18 w 31"/>
                <a:gd name="T19" fmla="*/ 186 h 190"/>
                <a:gd name="T20" fmla="*/ 8 w 31"/>
                <a:gd name="T21" fmla="*/ 185 h 190"/>
                <a:gd name="T22" fmla="*/ 2 w 31"/>
                <a:gd name="T23" fmla="*/ 183 h 190"/>
                <a:gd name="T24" fmla="*/ 3 w 31"/>
                <a:gd name="T25" fmla="*/ 1 h 190"/>
                <a:gd name="T26" fmla="*/ 31 w 31"/>
                <a:gd name="T27" fmla="*/ 1 h 190"/>
                <a:gd name="T28" fmla="*/ 31 w 31"/>
                <a:gd name="T2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90">
                  <a:moveTo>
                    <a:pt x="31" y="0"/>
                  </a:moveTo>
                  <a:lnTo>
                    <a:pt x="2" y="0"/>
                  </a:lnTo>
                  <a:lnTo>
                    <a:pt x="0" y="186"/>
                  </a:lnTo>
                  <a:lnTo>
                    <a:pt x="0" y="186"/>
                  </a:lnTo>
                  <a:lnTo>
                    <a:pt x="8" y="187"/>
                  </a:lnTo>
                  <a:lnTo>
                    <a:pt x="16" y="188"/>
                  </a:lnTo>
                  <a:lnTo>
                    <a:pt x="31" y="190"/>
                  </a:lnTo>
                  <a:lnTo>
                    <a:pt x="31" y="188"/>
                  </a:lnTo>
                  <a:lnTo>
                    <a:pt x="31" y="188"/>
                  </a:lnTo>
                  <a:lnTo>
                    <a:pt x="18" y="186"/>
                  </a:lnTo>
                  <a:lnTo>
                    <a:pt x="8" y="185"/>
                  </a:lnTo>
                  <a:lnTo>
                    <a:pt x="2" y="183"/>
                  </a:lnTo>
                  <a:lnTo>
                    <a:pt x="3" y="1"/>
                  </a:lnTo>
                  <a:lnTo>
                    <a:pt x="31" y="1"/>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36" name="Freeform 138"/>
            <p:cNvSpPr>
              <a:spLocks noEditPoints="1"/>
            </p:cNvSpPr>
            <p:nvPr/>
          </p:nvSpPr>
          <p:spPr bwMode="auto">
            <a:xfrm>
              <a:off x="6649184" y="4797552"/>
              <a:ext cx="46052" cy="296870"/>
            </a:xfrm>
            <a:custGeom>
              <a:avLst/>
              <a:gdLst>
                <a:gd name="T0" fmla="*/ 14 w 29"/>
                <a:gd name="T1" fmla="*/ 126 h 187"/>
                <a:gd name="T2" fmla="*/ 14 w 29"/>
                <a:gd name="T3" fmla="*/ 126 h 187"/>
                <a:gd name="T4" fmla="*/ 12 w 29"/>
                <a:gd name="T5" fmla="*/ 126 h 187"/>
                <a:gd name="T6" fmla="*/ 11 w 29"/>
                <a:gd name="T7" fmla="*/ 122 h 187"/>
                <a:gd name="T8" fmla="*/ 11 w 29"/>
                <a:gd name="T9" fmla="*/ 122 h 187"/>
                <a:gd name="T10" fmla="*/ 12 w 29"/>
                <a:gd name="T11" fmla="*/ 120 h 187"/>
                <a:gd name="T12" fmla="*/ 14 w 29"/>
                <a:gd name="T13" fmla="*/ 119 h 187"/>
                <a:gd name="T14" fmla="*/ 14 w 29"/>
                <a:gd name="T15" fmla="*/ 119 h 187"/>
                <a:gd name="T16" fmla="*/ 17 w 29"/>
                <a:gd name="T17" fmla="*/ 120 h 187"/>
                <a:gd name="T18" fmla="*/ 18 w 29"/>
                <a:gd name="T19" fmla="*/ 122 h 187"/>
                <a:gd name="T20" fmla="*/ 18 w 29"/>
                <a:gd name="T21" fmla="*/ 122 h 187"/>
                <a:gd name="T22" fmla="*/ 17 w 29"/>
                <a:gd name="T23" fmla="*/ 126 h 187"/>
                <a:gd name="T24" fmla="*/ 14 w 29"/>
                <a:gd name="T25" fmla="*/ 126 h 187"/>
                <a:gd name="T26" fmla="*/ 18 w 29"/>
                <a:gd name="T27" fmla="*/ 92 h 187"/>
                <a:gd name="T28" fmla="*/ 18 w 29"/>
                <a:gd name="T29" fmla="*/ 92 h 187"/>
                <a:gd name="T30" fmla="*/ 16 w 29"/>
                <a:gd name="T31" fmla="*/ 90 h 187"/>
                <a:gd name="T32" fmla="*/ 16 w 29"/>
                <a:gd name="T33" fmla="*/ 89 h 187"/>
                <a:gd name="T34" fmla="*/ 16 w 29"/>
                <a:gd name="T35" fmla="*/ 89 h 187"/>
                <a:gd name="T36" fmla="*/ 16 w 29"/>
                <a:gd name="T37" fmla="*/ 87 h 187"/>
                <a:gd name="T38" fmla="*/ 18 w 29"/>
                <a:gd name="T39" fmla="*/ 87 h 187"/>
                <a:gd name="T40" fmla="*/ 18 w 29"/>
                <a:gd name="T41" fmla="*/ 87 h 187"/>
                <a:gd name="T42" fmla="*/ 19 w 29"/>
                <a:gd name="T43" fmla="*/ 87 h 187"/>
                <a:gd name="T44" fmla="*/ 20 w 29"/>
                <a:gd name="T45" fmla="*/ 89 h 187"/>
                <a:gd name="T46" fmla="*/ 20 w 29"/>
                <a:gd name="T47" fmla="*/ 89 h 187"/>
                <a:gd name="T48" fmla="*/ 19 w 29"/>
                <a:gd name="T49" fmla="*/ 90 h 187"/>
                <a:gd name="T50" fmla="*/ 18 w 29"/>
                <a:gd name="T51" fmla="*/ 92 h 187"/>
                <a:gd name="T52" fmla="*/ 19 w 29"/>
                <a:gd name="T53" fmla="*/ 63 h 187"/>
                <a:gd name="T54" fmla="*/ 19 w 29"/>
                <a:gd name="T55" fmla="*/ 63 h 187"/>
                <a:gd name="T56" fmla="*/ 17 w 29"/>
                <a:gd name="T57" fmla="*/ 62 h 187"/>
                <a:gd name="T58" fmla="*/ 16 w 29"/>
                <a:gd name="T59" fmla="*/ 60 h 187"/>
                <a:gd name="T60" fmla="*/ 16 w 29"/>
                <a:gd name="T61" fmla="*/ 60 h 187"/>
                <a:gd name="T62" fmla="*/ 17 w 29"/>
                <a:gd name="T63" fmla="*/ 57 h 187"/>
                <a:gd name="T64" fmla="*/ 19 w 29"/>
                <a:gd name="T65" fmla="*/ 56 h 187"/>
                <a:gd name="T66" fmla="*/ 19 w 29"/>
                <a:gd name="T67" fmla="*/ 56 h 187"/>
                <a:gd name="T68" fmla="*/ 22 w 29"/>
                <a:gd name="T69" fmla="*/ 57 h 187"/>
                <a:gd name="T70" fmla="*/ 23 w 29"/>
                <a:gd name="T71" fmla="*/ 60 h 187"/>
                <a:gd name="T72" fmla="*/ 23 w 29"/>
                <a:gd name="T73" fmla="*/ 60 h 187"/>
                <a:gd name="T74" fmla="*/ 22 w 29"/>
                <a:gd name="T75" fmla="*/ 62 h 187"/>
                <a:gd name="T76" fmla="*/ 19 w 29"/>
                <a:gd name="T77" fmla="*/ 63 h 187"/>
                <a:gd name="T78" fmla="*/ 29 w 29"/>
                <a:gd name="T79" fmla="*/ 0 h 187"/>
                <a:gd name="T80" fmla="*/ 1 w 29"/>
                <a:gd name="T81" fmla="*/ 0 h 187"/>
                <a:gd name="T82" fmla="*/ 0 w 29"/>
                <a:gd name="T83" fmla="*/ 182 h 187"/>
                <a:gd name="T84" fmla="*/ 0 w 29"/>
                <a:gd name="T85" fmla="*/ 182 h 187"/>
                <a:gd name="T86" fmla="*/ 6 w 29"/>
                <a:gd name="T87" fmla="*/ 184 h 187"/>
                <a:gd name="T88" fmla="*/ 16 w 29"/>
                <a:gd name="T89" fmla="*/ 185 h 187"/>
                <a:gd name="T90" fmla="*/ 29 w 29"/>
                <a:gd name="T91" fmla="*/ 187 h 187"/>
                <a:gd name="T92" fmla="*/ 29 w 29"/>
                <a:gd name="T93"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 h="187">
                  <a:moveTo>
                    <a:pt x="14" y="126"/>
                  </a:moveTo>
                  <a:lnTo>
                    <a:pt x="14" y="126"/>
                  </a:lnTo>
                  <a:lnTo>
                    <a:pt x="12" y="126"/>
                  </a:lnTo>
                  <a:lnTo>
                    <a:pt x="11" y="122"/>
                  </a:lnTo>
                  <a:lnTo>
                    <a:pt x="11" y="122"/>
                  </a:lnTo>
                  <a:lnTo>
                    <a:pt x="12" y="120"/>
                  </a:lnTo>
                  <a:lnTo>
                    <a:pt x="14" y="119"/>
                  </a:lnTo>
                  <a:lnTo>
                    <a:pt x="14" y="119"/>
                  </a:lnTo>
                  <a:lnTo>
                    <a:pt x="17" y="120"/>
                  </a:lnTo>
                  <a:lnTo>
                    <a:pt x="18" y="122"/>
                  </a:lnTo>
                  <a:lnTo>
                    <a:pt x="18" y="122"/>
                  </a:lnTo>
                  <a:lnTo>
                    <a:pt x="17" y="126"/>
                  </a:lnTo>
                  <a:lnTo>
                    <a:pt x="14" y="126"/>
                  </a:lnTo>
                  <a:close/>
                  <a:moveTo>
                    <a:pt x="18" y="92"/>
                  </a:moveTo>
                  <a:lnTo>
                    <a:pt x="18" y="92"/>
                  </a:lnTo>
                  <a:lnTo>
                    <a:pt x="16" y="90"/>
                  </a:lnTo>
                  <a:lnTo>
                    <a:pt x="16" y="89"/>
                  </a:lnTo>
                  <a:lnTo>
                    <a:pt x="16" y="89"/>
                  </a:lnTo>
                  <a:lnTo>
                    <a:pt x="16" y="87"/>
                  </a:lnTo>
                  <a:lnTo>
                    <a:pt x="18" y="87"/>
                  </a:lnTo>
                  <a:lnTo>
                    <a:pt x="18" y="87"/>
                  </a:lnTo>
                  <a:lnTo>
                    <a:pt x="19" y="87"/>
                  </a:lnTo>
                  <a:lnTo>
                    <a:pt x="20" y="89"/>
                  </a:lnTo>
                  <a:lnTo>
                    <a:pt x="20" y="89"/>
                  </a:lnTo>
                  <a:lnTo>
                    <a:pt x="19" y="90"/>
                  </a:lnTo>
                  <a:lnTo>
                    <a:pt x="18" y="92"/>
                  </a:lnTo>
                  <a:close/>
                  <a:moveTo>
                    <a:pt x="19" y="63"/>
                  </a:moveTo>
                  <a:lnTo>
                    <a:pt x="19" y="63"/>
                  </a:lnTo>
                  <a:lnTo>
                    <a:pt x="17" y="62"/>
                  </a:lnTo>
                  <a:lnTo>
                    <a:pt x="16" y="60"/>
                  </a:lnTo>
                  <a:lnTo>
                    <a:pt x="16" y="60"/>
                  </a:lnTo>
                  <a:lnTo>
                    <a:pt x="17" y="57"/>
                  </a:lnTo>
                  <a:lnTo>
                    <a:pt x="19" y="56"/>
                  </a:lnTo>
                  <a:lnTo>
                    <a:pt x="19" y="56"/>
                  </a:lnTo>
                  <a:lnTo>
                    <a:pt x="22" y="57"/>
                  </a:lnTo>
                  <a:lnTo>
                    <a:pt x="23" y="60"/>
                  </a:lnTo>
                  <a:lnTo>
                    <a:pt x="23" y="60"/>
                  </a:lnTo>
                  <a:lnTo>
                    <a:pt x="22" y="62"/>
                  </a:lnTo>
                  <a:lnTo>
                    <a:pt x="19" y="63"/>
                  </a:lnTo>
                  <a:close/>
                  <a:moveTo>
                    <a:pt x="29" y="0"/>
                  </a:moveTo>
                  <a:lnTo>
                    <a:pt x="1" y="0"/>
                  </a:lnTo>
                  <a:lnTo>
                    <a:pt x="0" y="182"/>
                  </a:lnTo>
                  <a:lnTo>
                    <a:pt x="0" y="182"/>
                  </a:lnTo>
                  <a:lnTo>
                    <a:pt x="6" y="184"/>
                  </a:lnTo>
                  <a:lnTo>
                    <a:pt x="16" y="185"/>
                  </a:lnTo>
                  <a:lnTo>
                    <a:pt x="29" y="187"/>
                  </a:lnTo>
                  <a:lnTo>
                    <a:pt x="29"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37" name="Freeform 139"/>
            <p:cNvSpPr>
              <a:spLocks/>
            </p:cNvSpPr>
            <p:nvPr/>
          </p:nvSpPr>
          <p:spPr bwMode="auto">
            <a:xfrm>
              <a:off x="6666652" y="4986470"/>
              <a:ext cx="11116" cy="11113"/>
            </a:xfrm>
            <a:custGeom>
              <a:avLst/>
              <a:gdLst>
                <a:gd name="T0" fmla="*/ 3 w 7"/>
                <a:gd name="T1" fmla="*/ 7 h 7"/>
                <a:gd name="T2" fmla="*/ 3 w 7"/>
                <a:gd name="T3" fmla="*/ 7 h 7"/>
                <a:gd name="T4" fmla="*/ 1 w 7"/>
                <a:gd name="T5" fmla="*/ 7 h 7"/>
                <a:gd name="T6" fmla="*/ 0 w 7"/>
                <a:gd name="T7" fmla="*/ 3 h 7"/>
                <a:gd name="T8" fmla="*/ 0 w 7"/>
                <a:gd name="T9" fmla="*/ 3 h 7"/>
                <a:gd name="T10" fmla="*/ 1 w 7"/>
                <a:gd name="T11" fmla="*/ 1 h 7"/>
                <a:gd name="T12" fmla="*/ 3 w 7"/>
                <a:gd name="T13" fmla="*/ 0 h 7"/>
                <a:gd name="T14" fmla="*/ 3 w 7"/>
                <a:gd name="T15" fmla="*/ 0 h 7"/>
                <a:gd name="T16" fmla="*/ 6 w 7"/>
                <a:gd name="T17" fmla="*/ 1 h 7"/>
                <a:gd name="T18" fmla="*/ 7 w 7"/>
                <a:gd name="T19" fmla="*/ 3 h 7"/>
                <a:gd name="T20" fmla="*/ 7 w 7"/>
                <a:gd name="T21" fmla="*/ 3 h 7"/>
                <a:gd name="T22" fmla="*/ 6 w 7"/>
                <a:gd name="T23" fmla="*/ 7 h 7"/>
                <a:gd name="T24" fmla="*/ 3 w 7"/>
                <a:gd name="T2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7"/>
                  </a:moveTo>
                  <a:lnTo>
                    <a:pt x="3" y="7"/>
                  </a:lnTo>
                  <a:lnTo>
                    <a:pt x="1" y="7"/>
                  </a:lnTo>
                  <a:lnTo>
                    <a:pt x="0" y="3"/>
                  </a:lnTo>
                  <a:lnTo>
                    <a:pt x="0" y="3"/>
                  </a:lnTo>
                  <a:lnTo>
                    <a:pt x="1" y="1"/>
                  </a:lnTo>
                  <a:lnTo>
                    <a:pt x="3" y="0"/>
                  </a:lnTo>
                  <a:lnTo>
                    <a:pt x="3" y="0"/>
                  </a:lnTo>
                  <a:lnTo>
                    <a:pt x="6" y="1"/>
                  </a:lnTo>
                  <a:lnTo>
                    <a:pt x="7" y="3"/>
                  </a:lnTo>
                  <a:lnTo>
                    <a:pt x="7" y="3"/>
                  </a:lnTo>
                  <a:lnTo>
                    <a:pt x="6" y="7"/>
                  </a:lnTo>
                  <a:lnTo>
                    <a:pt x="3"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38" name="Freeform 140"/>
            <p:cNvSpPr>
              <a:spLocks/>
            </p:cNvSpPr>
            <p:nvPr/>
          </p:nvSpPr>
          <p:spPr bwMode="auto">
            <a:xfrm>
              <a:off x="6674592" y="4935668"/>
              <a:ext cx="6352" cy="7938"/>
            </a:xfrm>
            <a:custGeom>
              <a:avLst/>
              <a:gdLst>
                <a:gd name="T0" fmla="*/ 2 w 4"/>
                <a:gd name="T1" fmla="*/ 5 h 5"/>
                <a:gd name="T2" fmla="*/ 2 w 4"/>
                <a:gd name="T3" fmla="*/ 5 h 5"/>
                <a:gd name="T4" fmla="*/ 0 w 4"/>
                <a:gd name="T5" fmla="*/ 3 h 5"/>
                <a:gd name="T6" fmla="*/ 0 w 4"/>
                <a:gd name="T7" fmla="*/ 2 h 5"/>
                <a:gd name="T8" fmla="*/ 0 w 4"/>
                <a:gd name="T9" fmla="*/ 2 h 5"/>
                <a:gd name="T10" fmla="*/ 0 w 4"/>
                <a:gd name="T11" fmla="*/ 0 h 5"/>
                <a:gd name="T12" fmla="*/ 2 w 4"/>
                <a:gd name="T13" fmla="*/ 0 h 5"/>
                <a:gd name="T14" fmla="*/ 2 w 4"/>
                <a:gd name="T15" fmla="*/ 0 h 5"/>
                <a:gd name="T16" fmla="*/ 3 w 4"/>
                <a:gd name="T17" fmla="*/ 0 h 5"/>
                <a:gd name="T18" fmla="*/ 4 w 4"/>
                <a:gd name="T19" fmla="*/ 2 h 5"/>
                <a:gd name="T20" fmla="*/ 4 w 4"/>
                <a:gd name="T21" fmla="*/ 2 h 5"/>
                <a:gd name="T22" fmla="*/ 3 w 4"/>
                <a:gd name="T23" fmla="*/ 3 h 5"/>
                <a:gd name="T24" fmla="*/ 2 w 4"/>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5"/>
                  </a:moveTo>
                  <a:lnTo>
                    <a:pt x="2" y="5"/>
                  </a:lnTo>
                  <a:lnTo>
                    <a:pt x="0" y="3"/>
                  </a:lnTo>
                  <a:lnTo>
                    <a:pt x="0" y="2"/>
                  </a:lnTo>
                  <a:lnTo>
                    <a:pt x="0" y="2"/>
                  </a:lnTo>
                  <a:lnTo>
                    <a:pt x="0" y="0"/>
                  </a:lnTo>
                  <a:lnTo>
                    <a:pt x="2" y="0"/>
                  </a:lnTo>
                  <a:lnTo>
                    <a:pt x="2" y="0"/>
                  </a:lnTo>
                  <a:lnTo>
                    <a:pt x="3" y="0"/>
                  </a:lnTo>
                  <a:lnTo>
                    <a:pt x="4" y="2"/>
                  </a:lnTo>
                  <a:lnTo>
                    <a:pt x="4" y="2"/>
                  </a:lnTo>
                  <a:lnTo>
                    <a:pt x="3" y="3"/>
                  </a:lnTo>
                  <a:lnTo>
                    <a:pt x="2"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39" name="Freeform 141"/>
            <p:cNvSpPr>
              <a:spLocks/>
            </p:cNvSpPr>
            <p:nvPr/>
          </p:nvSpPr>
          <p:spPr bwMode="auto">
            <a:xfrm>
              <a:off x="6674592" y="4886454"/>
              <a:ext cx="11116" cy="11113"/>
            </a:xfrm>
            <a:custGeom>
              <a:avLst/>
              <a:gdLst>
                <a:gd name="T0" fmla="*/ 3 w 7"/>
                <a:gd name="T1" fmla="*/ 7 h 7"/>
                <a:gd name="T2" fmla="*/ 3 w 7"/>
                <a:gd name="T3" fmla="*/ 7 h 7"/>
                <a:gd name="T4" fmla="*/ 1 w 7"/>
                <a:gd name="T5" fmla="*/ 6 h 7"/>
                <a:gd name="T6" fmla="*/ 0 w 7"/>
                <a:gd name="T7" fmla="*/ 4 h 7"/>
                <a:gd name="T8" fmla="*/ 0 w 7"/>
                <a:gd name="T9" fmla="*/ 4 h 7"/>
                <a:gd name="T10" fmla="*/ 1 w 7"/>
                <a:gd name="T11" fmla="*/ 1 h 7"/>
                <a:gd name="T12" fmla="*/ 3 w 7"/>
                <a:gd name="T13" fmla="*/ 0 h 7"/>
                <a:gd name="T14" fmla="*/ 3 w 7"/>
                <a:gd name="T15" fmla="*/ 0 h 7"/>
                <a:gd name="T16" fmla="*/ 6 w 7"/>
                <a:gd name="T17" fmla="*/ 1 h 7"/>
                <a:gd name="T18" fmla="*/ 7 w 7"/>
                <a:gd name="T19" fmla="*/ 4 h 7"/>
                <a:gd name="T20" fmla="*/ 7 w 7"/>
                <a:gd name="T21" fmla="*/ 4 h 7"/>
                <a:gd name="T22" fmla="*/ 6 w 7"/>
                <a:gd name="T23" fmla="*/ 6 h 7"/>
                <a:gd name="T24" fmla="*/ 3 w 7"/>
                <a:gd name="T2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7"/>
                  </a:moveTo>
                  <a:lnTo>
                    <a:pt x="3" y="7"/>
                  </a:lnTo>
                  <a:lnTo>
                    <a:pt x="1" y="6"/>
                  </a:lnTo>
                  <a:lnTo>
                    <a:pt x="0" y="4"/>
                  </a:lnTo>
                  <a:lnTo>
                    <a:pt x="0" y="4"/>
                  </a:lnTo>
                  <a:lnTo>
                    <a:pt x="1" y="1"/>
                  </a:lnTo>
                  <a:lnTo>
                    <a:pt x="3" y="0"/>
                  </a:lnTo>
                  <a:lnTo>
                    <a:pt x="3" y="0"/>
                  </a:lnTo>
                  <a:lnTo>
                    <a:pt x="6" y="1"/>
                  </a:lnTo>
                  <a:lnTo>
                    <a:pt x="7" y="4"/>
                  </a:lnTo>
                  <a:lnTo>
                    <a:pt x="7" y="4"/>
                  </a:lnTo>
                  <a:lnTo>
                    <a:pt x="6" y="6"/>
                  </a:lnTo>
                  <a:lnTo>
                    <a:pt x="3"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0" name="Freeform 142"/>
            <p:cNvSpPr>
              <a:spLocks/>
            </p:cNvSpPr>
            <p:nvPr/>
          </p:nvSpPr>
          <p:spPr bwMode="auto">
            <a:xfrm>
              <a:off x="6649184" y="4797552"/>
              <a:ext cx="46052" cy="296870"/>
            </a:xfrm>
            <a:custGeom>
              <a:avLst/>
              <a:gdLst>
                <a:gd name="T0" fmla="*/ 29 w 29"/>
                <a:gd name="T1" fmla="*/ 0 h 187"/>
                <a:gd name="T2" fmla="*/ 1 w 29"/>
                <a:gd name="T3" fmla="*/ 0 h 187"/>
                <a:gd name="T4" fmla="*/ 0 w 29"/>
                <a:gd name="T5" fmla="*/ 182 h 187"/>
                <a:gd name="T6" fmla="*/ 0 w 29"/>
                <a:gd name="T7" fmla="*/ 182 h 187"/>
                <a:gd name="T8" fmla="*/ 6 w 29"/>
                <a:gd name="T9" fmla="*/ 184 h 187"/>
                <a:gd name="T10" fmla="*/ 16 w 29"/>
                <a:gd name="T11" fmla="*/ 185 h 187"/>
                <a:gd name="T12" fmla="*/ 29 w 29"/>
                <a:gd name="T13" fmla="*/ 187 h 187"/>
                <a:gd name="T14" fmla="*/ 29 w 29"/>
                <a:gd name="T15" fmla="*/ 0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187">
                  <a:moveTo>
                    <a:pt x="29" y="0"/>
                  </a:moveTo>
                  <a:lnTo>
                    <a:pt x="1" y="0"/>
                  </a:lnTo>
                  <a:lnTo>
                    <a:pt x="0" y="182"/>
                  </a:lnTo>
                  <a:lnTo>
                    <a:pt x="0" y="182"/>
                  </a:lnTo>
                  <a:lnTo>
                    <a:pt x="6" y="184"/>
                  </a:lnTo>
                  <a:lnTo>
                    <a:pt x="16" y="185"/>
                  </a:lnTo>
                  <a:lnTo>
                    <a:pt x="29" y="187"/>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1" name="Freeform 143"/>
            <p:cNvSpPr>
              <a:spLocks/>
            </p:cNvSpPr>
            <p:nvPr/>
          </p:nvSpPr>
          <p:spPr bwMode="auto">
            <a:xfrm>
              <a:off x="6765108" y="4795964"/>
              <a:ext cx="49228" cy="303220"/>
            </a:xfrm>
            <a:custGeom>
              <a:avLst/>
              <a:gdLst>
                <a:gd name="T0" fmla="*/ 31 w 31"/>
                <a:gd name="T1" fmla="*/ 0 h 191"/>
                <a:gd name="T2" fmla="*/ 1 w 31"/>
                <a:gd name="T3" fmla="*/ 0 h 191"/>
                <a:gd name="T4" fmla="*/ 1 w 31"/>
                <a:gd name="T5" fmla="*/ 1 h 191"/>
                <a:gd name="T6" fmla="*/ 30 w 31"/>
                <a:gd name="T7" fmla="*/ 1 h 191"/>
                <a:gd name="T8" fmla="*/ 28 w 31"/>
                <a:gd name="T9" fmla="*/ 183 h 191"/>
                <a:gd name="T10" fmla="*/ 28 w 31"/>
                <a:gd name="T11" fmla="*/ 183 h 191"/>
                <a:gd name="T12" fmla="*/ 23 w 31"/>
                <a:gd name="T13" fmla="*/ 185 h 191"/>
                <a:gd name="T14" fmla="*/ 15 w 31"/>
                <a:gd name="T15" fmla="*/ 187 h 191"/>
                <a:gd name="T16" fmla="*/ 0 w 31"/>
                <a:gd name="T17" fmla="*/ 188 h 191"/>
                <a:gd name="T18" fmla="*/ 0 w 31"/>
                <a:gd name="T19" fmla="*/ 191 h 191"/>
                <a:gd name="T20" fmla="*/ 0 w 31"/>
                <a:gd name="T21" fmla="*/ 191 h 191"/>
                <a:gd name="T22" fmla="*/ 15 w 31"/>
                <a:gd name="T23" fmla="*/ 190 h 191"/>
                <a:gd name="T24" fmla="*/ 25 w 31"/>
                <a:gd name="T25" fmla="*/ 187 h 191"/>
                <a:gd name="T26" fmla="*/ 30 w 31"/>
                <a:gd name="T27" fmla="*/ 186 h 191"/>
                <a:gd name="T28" fmla="*/ 31 w 31"/>
                <a:gd name="T2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91">
                  <a:moveTo>
                    <a:pt x="31" y="0"/>
                  </a:moveTo>
                  <a:lnTo>
                    <a:pt x="1" y="0"/>
                  </a:lnTo>
                  <a:lnTo>
                    <a:pt x="1" y="1"/>
                  </a:lnTo>
                  <a:lnTo>
                    <a:pt x="30" y="1"/>
                  </a:lnTo>
                  <a:lnTo>
                    <a:pt x="28" y="183"/>
                  </a:lnTo>
                  <a:lnTo>
                    <a:pt x="28" y="183"/>
                  </a:lnTo>
                  <a:lnTo>
                    <a:pt x="23" y="185"/>
                  </a:lnTo>
                  <a:lnTo>
                    <a:pt x="15" y="187"/>
                  </a:lnTo>
                  <a:lnTo>
                    <a:pt x="0" y="188"/>
                  </a:lnTo>
                  <a:lnTo>
                    <a:pt x="0" y="191"/>
                  </a:lnTo>
                  <a:lnTo>
                    <a:pt x="0" y="191"/>
                  </a:lnTo>
                  <a:lnTo>
                    <a:pt x="15" y="190"/>
                  </a:lnTo>
                  <a:lnTo>
                    <a:pt x="25" y="187"/>
                  </a:lnTo>
                  <a:lnTo>
                    <a:pt x="30" y="186"/>
                  </a:lnTo>
                  <a:lnTo>
                    <a:pt x="31" y="0"/>
                  </a:lnTo>
                  <a:close/>
                </a:path>
              </a:pathLst>
            </a:custGeom>
            <a:solidFill>
              <a:srgbClr val="FD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2" name="Freeform 144"/>
            <p:cNvSpPr>
              <a:spLocks/>
            </p:cNvSpPr>
            <p:nvPr/>
          </p:nvSpPr>
          <p:spPr bwMode="auto">
            <a:xfrm>
              <a:off x="6765108" y="4795964"/>
              <a:ext cx="49228" cy="303220"/>
            </a:xfrm>
            <a:custGeom>
              <a:avLst/>
              <a:gdLst>
                <a:gd name="T0" fmla="*/ 31 w 31"/>
                <a:gd name="T1" fmla="*/ 0 h 191"/>
                <a:gd name="T2" fmla="*/ 1 w 31"/>
                <a:gd name="T3" fmla="*/ 0 h 191"/>
                <a:gd name="T4" fmla="*/ 1 w 31"/>
                <a:gd name="T5" fmla="*/ 1 h 191"/>
                <a:gd name="T6" fmla="*/ 30 w 31"/>
                <a:gd name="T7" fmla="*/ 1 h 191"/>
                <a:gd name="T8" fmla="*/ 28 w 31"/>
                <a:gd name="T9" fmla="*/ 183 h 191"/>
                <a:gd name="T10" fmla="*/ 28 w 31"/>
                <a:gd name="T11" fmla="*/ 183 h 191"/>
                <a:gd name="T12" fmla="*/ 23 w 31"/>
                <a:gd name="T13" fmla="*/ 185 h 191"/>
                <a:gd name="T14" fmla="*/ 15 w 31"/>
                <a:gd name="T15" fmla="*/ 187 h 191"/>
                <a:gd name="T16" fmla="*/ 0 w 31"/>
                <a:gd name="T17" fmla="*/ 188 h 191"/>
                <a:gd name="T18" fmla="*/ 0 w 31"/>
                <a:gd name="T19" fmla="*/ 191 h 191"/>
                <a:gd name="T20" fmla="*/ 0 w 31"/>
                <a:gd name="T21" fmla="*/ 191 h 191"/>
                <a:gd name="T22" fmla="*/ 15 w 31"/>
                <a:gd name="T23" fmla="*/ 190 h 191"/>
                <a:gd name="T24" fmla="*/ 25 w 31"/>
                <a:gd name="T25" fmla="*/ 187 h 191"/>
                <a:gd name="T26" fmla="*/ 30 w 31"/>
                <a:gd name="T27" fmla="*/ 186 h 191"/>
                <a:gd name="T28" fmla="*/ 31 w 31"/>
                <a:gd name="T2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191">
                  <a:moveTo>
                    <a:pt x="31" y="0"/>
                  </a:moveTo>
                  <a:lnTo>
                    <a:pt x="1" y="0"/>
                  </a:lnTo>
                  <a:lnTo>
                    <a:pt x="1" y="1"/>
                  </a:lnTo>
                  <a:lnTo>
                    <a:pt x="30" y="1"/>
                  </a:lnTo>
                  <a:lnTo>
                    <a:pt x="28" y="183"/>
                  </a:lnTo>
                  <a:lnTo>
                    <a:pt x="28" y="183"/>
                  </a:lnTo>
                  <a:lnTo>
                    <a:pt x="23" y="185"/>
                  </a:lnTo>
                  <a:lnTo>
                    <a:pt x="15" y="187"/>
                  </a:lnTo>
                  <a:lnTo>
                    <a:pt x="0" y="188"/>
                  </a:lnTo>
                  <a:lnTo>
                    <a:pt x="0" y="191"/>
                  </a:lnTo>
                  <a:lnTo>
                    <a:pt x="0" y="191"/>
                  </a:lnTo>
                  <a:lnTo>
                    <a:pt x="15" y="190"/>
                  </a:lnTo>
                  <a:lnTo>
                    <a:pt x="25" y="187"/>
                  </a:lnTo>
                  <a:lnTo>
                    <a:pt x="30" y="186"/>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3" name="Freeform 145"/>
            <p:cNvSpPr>
              <a:spLocks noEditPoints="1"/>
            </p:cNvSpPr>
            <p:nvPr/>
          </p:nvSpPr>
          <p:spPr bwMode="auto">
            <a:xfrm>
              <a:off x="6765108" y="4797552"/>
              <a:ext cx="47640" cy="296870"/>
            </a:xfrm>
            <a:custGeom>
              <a:avLst/>
              <a:gdLst>
                <a:gd name="T0" fmla="*/ 10 w 30"/>
                <a:gd name="T1" fmla="*/ 86 h 187"/>
                <a:gd name="T2" fmla="*/ 10 w 30"/>
                <a:gd name="T3" fmla="*/ 86 h 187"/>
                <a:gd name="T4" fmla="*/ 8 w 30"/>
                <a:gd name="T5" fmla="*/ 86 h 187"/>
                <a:gd name="T6" fmla="*/ 8 w 30"/>
                <a:gd name="T7" fmla="*/ 83 h 187"/>
                <a:gd name="T8" fmla="*/ 8 w 30"/>
                <a:gd name="T9" fmla="*/ 83 h 187"/>
                <a:gd name="T10" fmla="*/ 8 w 30"/>
                <a:gd name="T11" fmla="*/ 82 h 187"/>
                <a:gd name="T12" fmla="*/ 10 w 30"/>
                <a:gd name="T13" fmla="*/ 81 h 187"/>
                <a:gd name="T14" fmla="*/ 10 w 30"/>
                <a:gd name="T15" fmla="*/ 81 h 187"/>
                <a:gd name="T16" fmla="*/ 11 w 30"/>
                <a:gd name="T17" fmla="*/ 82 h 187"/>
                <a:gd name="T18" fmla="*/ 12 w 30"/>
                <a:gd name="T19" fmla="*/ 83 h 187"/>
                <a:gd name="T20" fmla="*/ 12 w 30"/>
                <a:gd name="T21" fmla="*/ 83 h 187"/>
                <a:gd name="T22" fmla="*/ 11 w 30"/>
                <a:gd name="T23" fmla="*/ 86 h 187"/>
                <a:gd name="T24" fmla="*/ 10 w 30"/>
                <a:gd name="T25" fmla="*/ 86 h 187"/>
                <a:gd name="T26" fmla="*/ 10 w 30"/>
                <a:gd name="T27" fmla="*/ 18 h 187"/>
                <a:gd name="T28" fmla="*/ 10 w 30"/>
                <a:gd name="T29" fmla="*/ 18 h 187"/>
                <a:gd name="T30" fmla="*/ 8 w 30"/>
                <a:gd name="T31" fmla="*/ 17 h 187"/>
                <a:gd name="T32" fmla="*/ 6 w 30"/>
                <a:gd name="T33" fmla="*/ 14 h 187"/>
                <a:gd name="T34" fmla="*/ 6 w 30"/>
                <a:gd name="T35" fmla="*/ 14 h 187"/>
                <a:gd name="T36" fmla="*/ 8 w 30"/>
                <a:gd name="T37" fmla="*/ 12 h 187"/>
                <a:gd name="T38" fmla="*/ 10 w 30"/>
                <a:gd name="T39" fmla="*/ 11 h 187"/>
                <a:gd name="T40" fmla="*/ 10 w 30"/>
                <a:gd name="T41" fmla="*/ 11 h 187"/>
                <a:gd name="T42" fmla="*/ 12 w 30"/>
                <a:gd name="T43" fmla="*/ 12 h 187"/>
                <a:gd name="T44" fmla="*/ 12 w 30"/>
                <a:gd name="T45" fmla="*/ 14 h 187"/>
                <a:gd name="T46" fmla="*/ 12 w 30"/>
                <a:gd name="T47" fmla="*/ 14 h 187"/>
                <a:gd name="T48" fmla="*/ 12 w 30"/>
                <a:gd name="T49" fmla="*/ 17 h 187"/>
                <a:gd name="T50" fmla="*/ 10 w 30"/>
                <a:gd name="T51" fmla="*/ 18 h 187"/>
                <a:gd name="T52" fmla="*/ 30 w 30"/>
                <a:gd name="T53" fmla="*/ 0 h 187"/>
                <a:gd name="T54" fmla="*/ 1 w 30"/>
                <a:gd name="T55" fmla="*/ 0 h 187"/>
                <a:gd name="T56" fmla="*/ 1 w 30"/>
                <a:gd name="T57" fmla="*/ 18 h 187"/>
                <a:gd name="T58" fmla="*/ 1 w 30"/>
                <a:gd name="T59" fmla="*/ 18 h 187"/>
                <a:gd name="T60" fmla="*/ 1 w 30"/>
                <a:gd name="T61" fmla="*/ 19 h 187"/>
                <a:gd name="T62" fmla="*/ 1 w 30"/>
                <a:gd name="T63" fmla="*/ 19 h 187"/>
                <a:gd name="T64" fmla="*/ 1 w 30"/>
                <a:gd name="T65" fmla="*/ 19 h 187"/>
                <a:gd name="T66" fmla="*/ 0 w 30"/>
                <a:gd name="T67" fmla="*/ 138 h 187"/>
                <a:gd name="T68" fmla="*/ 0 w 30"/>
                <a:gd name="T69" fmla="*/ 138 h 187"/>
                <a:gd name="T70" fmla="*/ 1 w 30"/>
                <a:gd name="T71" fmla="*/ 138 h 187"/>
                <a:gd name="T72" fmla="*/ 1 w 30"/>
                <a:gd name="T73" fmla="*/ 138 h 187"/>
                <a:gd name="T74" fmla="*/ 4 w 30"/>
                <a:gd name="T75" fmla="*/ 139 h 187"/>
                <a:gd name="T76" fmla="*/ 5 w 30"/>
                <a:gd name="T77" fmla="*/ 142 h 187"/>
                <a:gd name="T78" fmla="*/ 5 w 30"/>
                <a:gd name="T79" fmla="*/ 142 h 187"/>
                <a:gd name="T80" fmla="*/ 4 w 30"/>
                <a:gd name="T81" fmla="*/ 144 h 187"/>
                <a:gd name="T82" fmla="*/ 1 w 30"/>
                <a:gd name="T83" fmla="*/ 146 h 187"/>
                <a:gd name="T84" fmla="*/ 1 w 30"/>
                <a:gd name="T85" fmla="*/ 146 h 187"/>
                <a:gd name="T86" fmla="*/ 0 w 30"/>
                <a:gd name="T87" fmla="*/ 146 h 187"/>
                <a:gd name="T88" fmla="*/ 0 w 30"/>
                <a:gd name="T89" fmla="*/ 187 h 187"/>
                <a:gd name="T90" fmla="*/ 0 w 30"/>
                <a:gd name="T91" fmla="*/ 187 h 187"/>
                <a:gd name="T92" fmla="*/ 15 w 30"/>
                <a:gd name="T93" fmla="*/ 186 h 187"/>
                <a:gd name="T94" fmla="*/ 23 w 30"/>
                <a:gd name="T95" fmla="*/ 184 h 187"/>
                <a:gd name="T96" fmla="*/ 28 w 30"/>
                <a:gd name="T97" fmla="*/ 182 h 187"/>
                <a:gd name="T98" fmla="*/ 30 w 30"/>
                <a:gd name="T9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187">
                  <a:moveTo>
                    <a:pt x="10" y="86"/>
                  </a:moveTo>
                  <a:lnTo>
                    <a:pt x="10" y="86"/>
                  </a:lnTo>
                  <a:lnTo>
                    <a:pt x="8" y="86"/>
                  </a:lnTo>
                  <a:lnTo>
                    <a:pt x="8" y="83"/>
                  </a:lnTo>
                  <a:lnTo>
                    <a:pt x="8" y="83"/>
                  </a:lnTo>
                  <a:lnTo>
                    <a:pt x="8" y="82"/>
                  </a:lnTo>
                  <a:lnTo>
                    <a:pt x="10" y="81"/>
                  </a:lnTo>
                  <a:lnTo>
                    <a:pt x="10" y="81"/>
                  </a:lnTo>
                  <a:lnTo>
                    <a:pt x="11" y="82"/>
                  </a:lnTo>
                  <a:lnTo>
                    <a:pt x="12" y="83"/>
                  </a:lnTo>
                  <a:lnTo>
                    <a:pt x="12" y="83"/>
                  </a:lnTo>
                  <a:lnTo>
                    <a:pt x="11" y="86"/>
                  </a:lnTo>
                  <a:lnTo>
                    <a:pt x="10" y="86"/>
                  </a:lnTo>
                  <a:close/>
                  <a:moveTo>
                    <a:pt x="10" y="18"/>
                  </a:moveTo>
                  <a:lnTo>
                    <a:pt x="10" y="18"/>
                  </a:lnTo>
                  <a:lnTo>
                    <a:pt x="8" y="17"/>
                  </a:lnTo>
                  <a:lnTo>
                    <a:pt x="6" y="14"/>
                  </a:lnTo>
                  <a:lnTo>
                    <a:pt x="6" y="14"/>
                  </a:lnTo>
                  <a:lnTo>
                    <a:pt x="8" y="12"/>
                  </a:lnTo>
                  <a:lnTo>
                    <a:pt x="10" y="11"/>
                  </a:lnTo>
                  <a:lnTo>
                    <a:pt x="10" y="11"/>
                  </a:lnTo>
                  <a:lnTo>
                    <a:pt x="12" y="12"/>
                  </a:lnTo>
                  <a:lnTo>
                    <a:pt x="12" y="14"/>
                  </a:lnTo>
                  <a:lnTo>
                    <a:pt x="12" y="14"/>
                  </a:lnTo>
                  <a:lnTo>
                    <a:pt x="12" y="17"/>
                  </a:lnTo>
                  <a:lnTo>
                    <a:pt x="10" y="18"/>
                  </a:lnTo>
                  <a:close/>
                  <a:moveTo>
                    <a:pt x="30" y="0"/>
                  </a:moveTo>
                  <a:lnTo>
                    <a:pt x="1" y="0"/>
                  </a:lnTo>
                  <a:lnTo>
                    <a:pt x="1" y="18"/>
                  </a:lnTo>
                  <a:lnTo>
                    <a:pt x="1" y="18"/>
                  </a:lnTo>
                  <a:lnTo>
                    <a:pt x="1" y="19"/>
                  </a:lnTo>
                  <a:lnTo>
                    <a:pt x="1" y="19"/>
                  </a:lnTo>
                  <a:lnTo>
                    <a:pt x="1" y="19"/>
                  </a:lnTo>
                  <a:lnTo>
                    <a:pt x="0" y="138"/>
                  </a:lnTo>
                  <a:lnTo>
                    <a:pt x="0" y="138"/>
                  </a:lnTo>
                  <a:lnTo>
                    <a:pt x="1" y="138"/>
                  </a:lnTo>
                  <a:lnTo>
                    <a:pt x="1" y="138"/>
                  </a:lnTo>
                  <a:lnTo>
                    <a:pt x="4" y="139"/>
                  </a:lnTo>
                  <a:lnTo>
                    <a:pt x="5" y="142"/>
                  </a:lnTo>
                  <a:lnTo>
                    <a:pt x="5" y="142"/>
                  </a:lnTo>
                  <a:lnTo>
                    <a:pt x="4" y="144"/>
                  </a:lnTo>
                  <a:lnTo>
                    <a:pt x="1" y="146"/>
                  </a:lnTo>
                  <a:lnTo>
                    <a:pt x="1" y="146"/>
                  </a:lnTo>
                  <a:lnTo>
                    <a:pt x="0" y="146"/>
                  </a:lnTo>
                  <a:lnTo>
                    <a:pt x="0" y="187"/>
                  </a:lnTo>
                  <a:lnTo>
                    <a:pt x="0" y="187"/>
                  </a:lnTo>
                  <a:lnTo>
                    <a:pt x="15" y="186"/>
                  </a:lnTo>
                  <a:lnTo>
                    <a:pt x="23" y="184"/>
                  </a:lnTo>
                  <a:lnTo>
                    <a:pt x="28" y="182"/>
                  </a:lnTo>
                  <a:lnTo>
                    <a:pt x="30"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4" name="Freeform 146"/>
            <p:cNvSpPr>
              <a:spLocks/>
            </p:cNvSpPr>
            <p:nvPr/>
          </p:nvSpPr>
          <p:spPr bwMode="auto">
            <a:xfrm>
              <a:off x="6777812" y="4926143"/>
              <a:ext cx="6352" cy="7938"/>
            </a:xfrm>
            <a:custGeom>
              <a:avLst/>
              <a:gdLst>
                <a:gd name="T0" fmla="*/ 2 w 4"/>
                <a:gd name="T1" fmla="*/ 5 h 5"/>
                <a:gd name="T2" fmla="*/ 2 w 4"/>
                <a:gd name="T3" fmla="*/ 5 h 5"/>
                <a:gd name="T4" fmla="*/ 0 w 4"/>
                <a:gd name="T5" fmla="*/ 5 h 5"/>
                <a:gd name="T6" fmla="*/ 0 w 4"/>
                <a:gd name="T7" fmla="*/ 2 h 5"/>
                <a:gd name="T8" fmla="*/ 0 w 4"/>
                <a:gd name="T9" fmla="*/ 2 h 5"/>
                <a:gd name="T10" fmla="*/ 0 w 4"/>
                <a:gd name="T11" fmla="*/ 1 h 5"/>
                <a:gd name="T12" fmla="*/ 2 w 4"/>
                <a:gd name="T13" fmla="*/ 0 h 5"/>
                <a:gd name="T14" fmla="*/ 2 w 4"/>
                <a:gd name="T15" fmla="*/ 0 h 5"/>
                <a:gd name="T16" fmla="*/ 3 w 4"/>
                <a:gd name="T17" fmla="*/ 1 h 5"/>
                <a:gd name="T18" fmla="*/ 4 w 4"/>
                <a:gd name="T19" fmla="*/ 2 h 5"/>
                <a:gd name="T20" fmla="*/ 4 w 4"/>
                <a:gd name="T21" fmla="*/ 2 h 5"/>
                <a:gd name="T22" fmla="*/ 3 w 4"/>
                <a:gd name="T23" fmla="*/ 5 h 5"/>
                <a:gd name="T24" fmla="*/ 2 w 4"/>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5"/>
                  </a:moveTo>
                  <a:lnTo>
                    <a:pt x="2" y="5"/>
                  </a:lnTo>
                  <a:lnTo>
                    <a:pt x="0" y="5"/>
                  </a:lnTo>
                  <a:lnTo>
                    <a:pt x="0" y="2"/>
                  </a:lnTo>
                  <a:lnTo>
                    <a:pt x="0" y="2"/>
                  </a:lnTo>
                  <a:lnTo>
                    <a:pt x="0" y="1"/>
                  </a:lnTo>
                  <a:lnTo>
                    <a:pt x="2" y="0"/>
                  </a:lnTo>
                  <a:lnTo>
                    <a:pt x="2" y="0"/>
                  </a:lnTo>
                  <a:lnTo>
                    <a:pt x="3" y="1"/>
                  </a:lnTo>
                  <a:lnTo>
                    <a:pt x="4" y="2"/>
                  </a:lnTo>
                  <a:lnTo>
                    <a:pt x="4" y="2"/>
                  </a:lnTo>
                  <a:lnTo>
                    <a:pt x="3" y="5"/>
                  </a:lnTo>
                  <a:lnTo>
                    <a:pt x="2" y="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5" name="Freeform 147"/>
            <p:cNvSpPr>
              <a:spLocks/>
            </p:cNvSpPr>
            <p:nvPr/>
          </p:nvSpPr>
          <p:spPr bwMode="auto">
            <a:xfrm>
              <a:off x="6774636" y="4815015"/>
              <a:ext cx="9528" cy="11113"/>
            </a:xfrm>
            <a:custGeom>
              <a:avLst/>
              <a:gdLst>
                <a:gd name="T0" fmla="*/ 4 w 6"/>
                <a:gd name="T1" fmla="*/ 7 h 7"/>
                <a:gd name="T2" fmla="*/ 4 w 6"/>
                <a:gd name="T3" fmla="*/ 7 h 7"/>
                <a:gd name="T4" fmla="*/ 2 w 6"/>
                <a:gd name="T5" fmla="*/ 6 h 7"/>
                <a:gd name="T6" fmla="*/ 0 w 6"/>
                <a:gd name="T7" fmla="*/ 3 h 7"/>
                <a:gd name="T8" fmla="*/ 0 w 6"/>
                <a:gd name="T9" fmla="*/ 3 h 7"/>
                <a:gd name="T10" fmla="*/ 2 w 6"/>
                <a:gd name="T11" fmla="*/ 1 h 7"/>
                <a:gd name="T12" fmla="*/ 4 w 6"/>
                <a:gd name="T13" fmla="*/ 0 h 7"/>
                <a:gd name="T14" fmla="*/ 4 w 6"/>
                <a:gd name="T15" fmla="*/ 0 h 7"/>
                <a:gd name="T16" fmla="*/ 6 w 6"/>
                <a:gd name="T17" fmla="*/ 1 h 7"/>
                <a:gd name="T18" fmla="*/ 6 w 6"/>
                <a:gd name="T19" fmla="*/ 3 h 7"/>
                <a:gd name="T20" fmla="*/ 6 w 6"/>
                <a:gd name="T21" fmla="*/ 3 h 7"/>
                <a:gd name="T22" fmla="*/ 6 w 6"/>
                <a:gd name="T23" fmla="*/ 6 h 7"/>
                <a:gd name="T24" fmla="*/ 4 w 6"/>
                <a:gd name="T25"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7">
                  <a:moveTo>
                    <a:pt x="4" y="7"/>
                  </a:moveTo>
                  <a:lnTo>
                    <a:pt x="4" y="7"/>
                  </a:lnTo>
                  <a:lnTo>
                    <a:pt x="2" y="6"/>
                  </a:lnTo>
                  <a:lnTo>
                    <a:pt x="0" y="3"/>
                  </a:lnTo>
                  <a:lnTo>
                    <a:pt x="0" y="3"/>
                  </a:lnTo>
                  <a:lnTo>
                    <a:pt x="2" y="1"/>
                  </a:lnTo>
                  <a:lnTo>
                    <a:pt x="4" y="0"/>
                  </a:lnTo>
                  <a:lnTo>
                    <a:pt x="4" y="0"/>
                  </a:lnTo>
                  <a:lnTo>
                    <a:pt x="6" y="1"/>
                  </a:lnTo>
                  <a:lnTo>
                    <a:pt x="6" y="3"/>
                  </a:lnTo>
                  <a:lnTo>
                    <a:pt x="6" y="3"/>
                  </a:lnTo>
                  <a:lnTo>
                    <a:pt x="6" y="6"/>
                  </a:lnTo>
                  <a:lnTo>
                    <a:pt x="4"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6" name="Freeform 148"/>
            <p:cNvSpPr>
              <a:spLocks/>
            </p:cNvSpPr>
            <p:nvPr/>
          </p:nvSpPr>
          <p:spPr bwMode="auto">
            <a:xfrm>
              <a:off x="6765108" y="4797552"/>
              <a:ext cx="47640" cy="296870"/>
            </a:xfrm>
            <a:custGeom>
              <a:avLst/>
              <a:gdLst>
                <a:gd name="T0" fmla="*/ 30 w 30"/>
                <a:gd name="T1" fmla="*/ 0 h 187"/>
                <a:gd name="T2" fmla="*/ 1 w 30"/>
                <a:gd name="T3" fmla="*/ 0 h 187"/>
                <a:gd name="T4" fmla="*/ 1 w 30"/>
                <a:gd name="T5" fmla="*/ 18 h 187"/>
                <a:gd name="T6" fmla="*/ 1 w 30"/>
                <a:gd name="T7" fmla="*/ 18 h 187"/>
                <a:gd name="T8" fmla="*/ 1 w 30"/>
                <a:gd name="T9" fmla="*/ 19 h 187"/>
                <a:gd name="T10" fmla="*/ 1 w 30"/>
                <a:gd name="T11" fmla="*/ 19 h 187"/>
                <a:gd name="T12" fmla="*/ 1 w 30"/>
                <a:gd name="T13" fmla="*/ 19 h 187"/>
                <a:gd name="T14" fmla="*/ 0 w 30"/>
                <a:gd name="T15" fmla="*/ 138 h 187"/>
                <a:gd name="T16" fmla="*/ 0 w 30"/>
                <a:gd name="T17" fmla="*/ 138 h 187"/>
                <a:gd name="T18" fmla="*/ 1 w 30"/>
                <a:gd name="T19" fmla="*/ 138 h 187"/>
                <a:gd name="T20" fmla="*/ 1 w 30"/>
                <a:gd name="T21" fmla="*/ 138 h 187"/>
                <a:gd name="T22" fmla="*/ 4 w 30"/>
                <a:gd name="T23" fmla="*/ 139 h 187"/>
                <a:gd name="T24" fmla="*/ 5 w 30"/>
                <a:gd name="T25" fmla="*/ 142 h 187"/>
                <a:gd name="T26" fmla="*/ 5 w 30"/>
                <a:gd name="T27" fmla="*/ 142 h 187"/>
                <a:gd name="T28" fmla="*/ 4 w 30"/>
                <a:gd name="T29" fmla="*/ 144 h 187"/>
                <a:gd name="T30" fmla="*/ 1 w 30"/>
                <a:gd name="T31" fmla="*/ 146 h 187"/>
                <a:gd name="T32" fmla="*/ 1 w 30"/>
                <a:gd name="T33" fmla="*/ 146 h 187"/>
                <a:gd name="T34" fmla="*/ 0 w 30"/>
                <a:gd name="T35" fmla="*/ 146 h 187"/>
                <a:gd name="T36" fmla="*/ 0 w 30"/>
                <a:gd name="T37" fmla="*/ 187 h 187"/>
                <a:gd name="T38" fmla="*/ 0 w 30"/>
                <a:gd name="T39" fmla="*/ 187 h 187"/>
                <a:gd name="T40" fmla="*/ 15 w 30"/>
                <a:gd name="T41" fmla="*/ 186 h 187"/>
                <a:gd name="T42" fmla="*/ 23 w 30"/>
                <a:gd name="T43" fmla="*/ 184 h 187"/>
                <a:gd name="T44" fmla="*/ 28 w 30"/>
                <a:gd name="T45" fmla="*/ 182 h 187"/>
                <a:gd name="T46" fmla="*/ 30 w 30"/>
                <a:gd name="T47"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187">
                  <a:moveTo>
                    <a:pt x="30" y="0"/>
                  </a:moveTo>
                  <a:lnTo>
                    <a:pt x="1" y="0"/>
                  </a:lnTo>
                  <a:lnTo>
                    <a:pt x="1" y="18"/>
                  </a:lnTo>
                  <a:lnTo>
                    <a:pt x="1" y="18"/>
                  </a:lnTo>
                  <a:lnTo>
                    <a:pt x="1" y="19"/>
                  </a:lnTo>
                  <a:lnTo>
                    <a:pt x="1" y="19"/>
                  </a:lnTo>
                  <a:lnTo>
                    <a:pt x="1" y="19"/>
                  </a:lnTo>
                  <a:lnTo>
                    <a:pt x="0" y="138"/>
                  </a:lnTo>
                  <a:lnTo>
                    <a:pt x="0" y="138"/>
                  </a:lnTo>
                  <a:lnTo>
                    <a:pt x="1" y="138"/>
                  </a:lnTo>
                  <a:lnTo>
                    <a:pt x="1" y="138"/>
                  </a:lnTo>
                  <a:lnTo>
                    <a:pt x="4" y="139"/>
                  </a:lnTo>
                  <a:lnTo>
                    <a:pt x="5" y="142"/>
                  </a:lnTo>
                  <a:lnTo>
                    <a:pt x="5" y="142"/>
                  </a:lnTo>
                  <a:lnTo>
                    <a:pt x="4" y="144"/>
                  </a:lnTo>
                  <a:lnTo>
                    <a:pt x="1" y="146"/>
                  </a:lnTo>
                  <a:lnTo>
                    <a:pt x="1" y="146"/>
                  </a:lnTo>
                  <a:lnTo>
                    <a:pt x="0" y="146"/>
                  </a:lnTo>
                  <a:lnTo>
                    <a:pt x="0" y="187"/>
                  </a:lnTo>
                  <a:lnTo>
                    <a:pt x="0" y="187"/>
                  </a:lnTo>
                  <a:lnTo>
                    <a:pt x="15" y="186"/>
                  </a:lnTo>
                  <a:lnTo>
                    <a:pt x="23" y="184"/>
                  </a:lnTo>
                  <a:lnTo>
                    <a:pt x="28" y="182"/>
                  </a:lnTo>
                  <a:lnTo>
                    <a:pt x="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7" name="Freeform 149"/>
            <p:cNvSpPr>
              <a:spLocks/>
            </p:cNvSpPr>
            <p:nvPr/>
          </p:nvSpPr>
          <p:spPr bwMode="auto">
            <a:xfrm>
              <a:off x="6815924" y="4861054"/>
              <a:ext cx="71460" cy="157167"/>
            </a:xfrm>
            <a:custGeom>
              <a:avLst/>
              <a:gdLst>
                <a:gd name="T0" fmla="*/ 11 w 45"/>
                <a:gd name="T1" fmla="*/ 0 h 99"/>
                <a:gd name="T2" fmla="*/ 0 w 45"/>
                <a:gd name="T3" fmla="*/ 0 h 99"/>
                <a:gd name="T4" fmla="*/ 0 w 45"/>
                <a:gd name="T5" fmla="*/ 17 h 99"/>
                <a:gd name="T6" fmla="*/ 11 w 45"/>
                <a:gd name="T7" fmla="*/ 17 h 99"/>
                <a:gd name="T8" fmla="*/ 11 w 45"/>
                <a:gd name="T9" fmla="*/ 17 h 99"/>
                <a:gd name="T10" fmla="*/ 16 w 45"/>
                <a:gd name="T11" fmla="*/ 17 h 99"/>
                <a:gd name="T12" fmla="*/ 20 w 45"/>
                <a:gd name="T13" fmla="*/ 19 h 99"/>
                <a:gd name="T14" fmla="*/ 22 w 45"/>
                <a:gd name="T15" fmla="*/ 21 h 99"/>
                <a:gd name="T16" fmla="*/ 25 w 45"/>
                <a:gd name="T17" fmla="*/ 23 h 99"/>
                <a:gd name="T18" fmla="*/ 28 w 45"/>
                <a:gd name="T19" fmla="*/ 28 h 99"/>
                <a:gd name="T20" fmla="*/ 29 w 45"/>
                <a:gd name="T21" fmla="*/ 36 h 99"/>
                <a:gd name="T22" fmla="*/ 29 w 45"/>
                <a:gd name="T23" fmla="*/ 64 h 99"/>
                <a:gd name="T24" fmla="*/ 29 w 45"/>
                <a:gd name="T25" fmla="*/ 64 h 99"/>
                <a:gd name="T26" fmla="*/ 28 w 45"/>
                <a:gd name="T27" fmla="*/ 71 h 99"/>
                <a:gd name="T28" fmla="*/ 25 w 45"/>
                <a:gd name="T29" fmla="*/ 77 h 99"/>
                <a:gd name="T30" fmla="*/ 22 w 45"/>
                <a:gd name="T31" fmla="*/ 80 h 99"/>
                <a:gd name="T32" fmla="*/ 20 w 45"/>
                <a:gd name="T33" fmla="*/ 81 h 99"/>
                <a:gd name="T34" fmla="*/ 16 w 45"/>
                <a:gd name="T35" fmla="*/ 82 h 99"/>
                <a:gd name="T36" fmla="*/ 11 w 45"/>
                <a:gd name="T37" fmla="*/ 82 h 99"/>
                <a:gd name="T38" fmla="*/ 0 w 45"/>
                <a:gd name="T39" fmla="*/ 82 h 99"/>
                <a:gd name="T40" fmla="*/ 0 w 45"/>
                <a:gd name="T41" fmla="*/ 99 h 99"/>
                <a:gd name="T42" fmla="*/ 11 w 45"/>
                <a:gd name="T43" fmla="*/ 99 h 99"/>
                <a:gd name="T44" fmla="*/ 11 w 45"/>
                <a:gd name="T45" fmla="*/ 99 h 99"/>
                <a:gd name="T46" fmla="*/ 20 w 45"/>
                <a:gd name="T47" fmla="*/ 99 h 99"/>
                <a:gd name="T48" fmla="*/ 26 w 45"/>
                <a:gd name="T49" fmla="*/ 97 h 99"/>
                <a:gd name="T50" fmla="*/ 32 w 45"/>
                <a:gd name="T51" fmla="*/ 93 h 99"/>
                <a:gd name="T52" fmla="*/ 37 w 45"/>
                <a:gd name="T53" fmla="*/ 90 h 99"/>
                <a:gd name="T54" fmla="*/ 40 w 45"/>
                <a:gd name="T55" fmla="*/ 84 h 99"/>
                <a:gd name="T56" fmla="*/ 44 w 45"/>
                <a:gd name="T57" fmla="*/ 77 h 99"/>
                <a:gd name="T58" fmla="*/ 45 w 45"/>
                <a:gd name="T59" fmla="*/ 71 h 99"/>
                <a:gd name="T60" fmla="*/ 45 w 45"/>
                <a:gd name="T61" fmla="*/ 64 h 99"/>
                <a:gd name="T62" fmla="*/ 45 w 45"/>
                <a:gd name="T63" fmla="*/ 36 h 99"/>
                <a:gd name="T64" fmla="*/ 45 w 45"/>
                <a:gd name="T65" fmla="*/ 36 h 99"/>
                <a:gd name="T66" fmla="*/ 45 w 45"/>
                <a:gd name="T67" fmla="*/ 30 h 99"/>
                <a:gd name="T68" fmla="*/ 44 w 45"/>
                <a:gd name="T69" fmla="*/ 22 h 99"/>
                <a:gd name="T70" fmla="*/ 40 w 45"/>
                <a:gd name="T71" fmla="*/ 16 h 99"/>
                <a:gd name="T72" fmla="*/ 37 w 45"/>
                <a:gd name="T73" fmla="*/ 11 h 99"/>
                <a:gd name="T74" fmla="*/ 32 w 45"/>
                <a:gd name="T75" fmla="*/ 6 h 99"/>
                <a:gd name="T76" fmla="*/ 26 w 45"/>
                <a:gd name="T77" fmla="*/ 3 h 99"/>
                <a:gd name="T78" fmla="*/ 20 w 45"/>
                <a:gd name="T79" fmla="*/ 1 h 99"/>
                <a:gd name="T80" fmla="*/ 11 w 45"/>
                <a:gd name="T81" fmla="*/ 0 h 99"/>
                <a:gd name="T82" fmla="*/ 11 w 45"/>
                <a:gd name="T8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 h="99">
                  <a:moveTo>
                    <a:pt x="11" y="0"/>
                  </a:moveTo>
                  <a:lnTo>
                    <a:pt x="0" y="0"/>
                  </a:lnTo>
                  <a:lnTo>
                    <a:pt x="0" y="17"/>
                  </a:lnTo>
                  <a:lnTo>
                    <a:pt x="11" y="17"/>
                  </a:lnTo>
                  <a:lnTo>
                    <a:pt x="11" y="17"/>
                  </a:lnTo>
                  <a:lnTo>
                    <a:pt x="16" y="17"/>
                  </a:lnTo>
                  <a:lnTo>
                    <a:pt x="20" y="19"/>
                  </a:lnTo>
                  <a:lnTo>
                    <a:pt x="22" y="21"/>
                  </a:lnTo>
                  <a:lnTo>
                    <a:pt x="25" y="23"/>
                  </a:lnTo>
                  <a:lnTo>
                    <a:pt x="28" y="28"/>
                  </a:lnTo>
                  <a:lnTo>
                    <a:pt x="29" y="36"/>
                  </a:lnTo>
                  <a:lnTo>
                    <a:pt x="29" y="64"/>
                  </a:lnTo>
                  <a:lnTo>
                    <a:pt x="29" y="64"/>
                  </a:lnTo>
                  <a:lnTo>
                    <a:pt x="28" y="71"/>
                  </a:lnTo>
                  <a:lnTo>
                    <a:pt x="25" y="77"/>
                  </a:lnTo>
                  <a:lnTo>
                    <a:pt x="22" y="80"/>
                  </a:lnTo>
                  <a:lnTo>
                    <a:pt x="20" y="81"/>
                  </a:lnTo>
                  <a:lnTo>
                    <a:pt x="16" y="82"/>
                  </a:lnTo>
                  <a:lnTo>
                    <a:pt x="11" y="82"/>
                  </a:lnTo>
                  <a:lnTo>
                    <a:pt x="0" y="82"/>
                  </a:lnTo>
                  <a:lnTo>
                    <a:pt x="0" y="99"/>
                  </a:lnTo>
                  <a:lnTo>
                    <a:pt x="11" y="99"/>
                  </a:lnTo>
                  <a:lnTo>
                    <a:pt x="11" y="99"/>
                  </a:lnTo>
                  <a:lnTo>
                    <a:pt x="20" y="99"/>
                  </a:lnTo>
                  <a:lnTo>
                    <a:pt x="26" y="97"/>
                  </a:lnTo>
                  <a:lnTo>
                    <a:pt x="32" y="93"/>
                  </a:lnTo>
                  <a:lnTo>
                    <a:pt x="37" y="90"/>
                  </a:lnTo>
                  <a:lnTo>
                    <a:pt x="40" y="84"/>
                  </a:lnTo>
                  <a:lnTo>
                    <a:pt x="44" y="77"/>
                  </a:lnTo>
                  <a:lnTo>
                    <a:pt x="45" y="71"/>
                  </a:lnTo>
                  <a:lnTo>
                    <a:pt x="45" y="64"/>
                  </a:lnTo>
                  <a:lnTo>
                    <a:pt x="45" y="36"/>
                  </a:lnTo>
                  <a:lnTo>
                    <a:pt x="45" y="36"/>
                  </a:lnTo>
                  <a:lnTo>
                    <a:pt x="45" y="30"/>
                  </a:lnTo>
                  <a:lnTo>
                    <a:pt x="44" y="22"/>
                  </a:lnTo>
                  <a:lnTo>
                    <a:pt x="40" y="16"/>
                  </a:lnTo>
                  <a:lnTo>
                    <a:pt x="37" y="11"/>
                  </a:lnTo>
                  <a:lnTo>
                    <a:pt x="32" y="6"/>
                  </a:lnTo>
                  <a:lnTo>
                    <a:pt x="26" y="3"/>
                  </a:lnTo>
                  <a:lnTo>
                    <a:pt x="20" y="1"/>
                  </a:lnTo>
                  <a:lnTo>
                    <a:pt x="11"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8" name="Freeform 150"/>
            <p:cNvSpPr>
              <a:spLocks/>
            </p:cNvSpPr>
            <p:nvPr/>
          </p:nvSpPr>
          <p:spPr bwMode="auto">
            <a:xfrm>
              <a:off x="6695236" y="5038858"/>
              <a:ext cx="11116" cy="11113"/>
            </a:xfrm>
            <a:custGeom>
              <a:avLst/>
              <a:gdLst>
                <a:gd name="T0" fmla="*/ 4 w 7"/>
                <a:gd name="T1" fmla="*/ 0 h 7"/>
                <a:gd name="T2" fmla="*/ 4 w 7"/>
                <a:gd name="T3" fmla="*/ 0 h 7"/>
                <a:gd name="T4" fmla="*/ 1 w 7"/>
                <a:gd name="T5" fmla="*/ 1 h 7"/>
                <a:gd name="T6" fmla="*/ 0 w 7"/>
                <a:gd name="T7" fmla="*/ 3 h 7"/>
                <a:gd name="T8" fmla="*/ 0 w 7"/>
                <a:gd name="T9" fmla="*/ 3 h 7"/>
                <a:gd name="T10" fmla="*/ 1 w 7"/>
                <a:gd name="T11" fmla="*/ 6 h 7"/>
                <a:gd name="T12" fmla="*/ 4 w 7"/>
                <a:gd name="T13" fmla="*/ 7 h 7"/>
                <a:gd name="T14" fmla="*/ 4 w 7"/>
                <a:gd name="T15" fmla="*/ 7 h 7"/>
                <a:gd name="T16" fmla="*/ 6 w 7"/>
                <a:gd name="T17" fmla="*/ 6 h 7"/>
                <a:gd name="T18" fmla="*/ 7 w 7"/>
                <a:gd name="T19" fmla="*/ 3 h 7"/>
                <a:gd name="T20" fmla="*/ 7 w 7"/>
                <a:gd name="T21" fmla="*/ 3 h 7"/>
                <a:gd name="T22" fmla="*/ 6 w 7"/>
                <a:gd name="T23" fmla="*/ 1 h 7"/>
                <a:gd name="T24" fmla="*/ 4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4" y="0"/>
                  </a:moveTo>
                  <a:lnTo>
                    <a:pt x="4" y="0"/>
                  </a:lnTo>
                  <a:lnTo>
                    <a:pt x="1" y="1"/>
                  </a:lnTo>
                  <a:lnTo>
                    <a:pt x="0" y="3"/>
                  </a:lnTo>
                  <a:lnTo>
                    <a:pt x="0" y="3"/>
                  </a:lnTo>
                  <a:lnTo>
                    <a:pt x="1" y="6"/>
                  </a:lnTo>
                  <a:lnTo>
                    <a:pt x="4" y="7"/>
                  </a:lnTo>
                  <a:lnTo>
                    <a:pt x="4" y="7"/>
                  </a:lnTo>
                  <a:lnTo>
                    <a:pt x="6" y="6"/>
                  </a:lnTo>
                  <a:lnTo>
                    <a:pt x="7" y="3"/>
                  </a:lnTo>
                  <a:lnTo>
                    <a:pt x="7" y="3"/>
                  </a:lnTo>
                  <a:lnTo>
                    <a:pt x="6" y="1"/>
                  </a:lnTo>
                  <a:lnTo>
                    <a:pt x="4"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49" name="Freeform 151"/>
            <p:cNvSpPr>
              <a:spLocks/>
            </p:cNvSpPr>
            <p:nvPr/>
          </p:nvSpPr>
          <p:spPr bwMode="auto">
            <a:xfrm>
              <a:off x="6695236" y="5038858"/>
              <a:ext cx="11116" cy="11113"/>
            </a:xfrm>
            <a:custGeom>
              <a:avLst/>
              <a:gdLst>
                <a:gd name="T0" fmla="*/ 4 w 7"/>
                <a:gd name="T1" fmla="*/ 0 h 7"/>
                <a:gd name="T2" fmla="*/ 4 w 7"/>
                <a:gd name="T3" fmla="*/ 0 h 7"/>
                <a:gd name="T4" fmla="*/ 1 w 7"/>
                <a:gd name="T5" fmla="*/ 1 h 7"/>
                <a:gd name="T6" fmla="*/ 0 w 7"/>
                <a:gd name="T7" fmla="*/ 3 h 7"/>
                <a:gd name="T8" fmla="*/ 0 w 7"/>
                <a:gd name="T9" fmla="*/ 3 h 7"/>
                <a:gd name="T10" fmla="*/ 1 w 7"/>
                <a:gd name="T11" fmla="*/ 6 h 7"/>
                <a:gd name="T12" fmla="*/ 4 w 7"/>
                <a:gd name="T13" fmla="*/ 7 h 7"/>
                <a:gd name="T14" fmla="*/ 4 w 7"/>
                <a:gd name="T15" fmla="*/ 7 h 7"/>
                <a:gd name="T16" fmla="*/ 6 w 7"/>
                <a:gd name="T17" fmla="*/ 6 h 7"/>
                <a:gd name="T18" fmla="*/ 7 w 7"/>
                <a:gd name="T19" fmla="*/ 3 h 7"/>
                <a:gd name="T20" fmla="*/ 7 w 7"/>
                <a:gd name="T21" fmla="*/ 3 h 7"/>
                <a:gd name="T22" fmla="*/ 6 w 7"/>
                <a:gd name="T23" fmla="*/ 1 h 7"/>
                <a:gd name="T24" fmla="*/ 4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4" y="0"/>
                  </a:moveTo>
                  <a:lnTo>
                    <a:pt x="4" y="0"/>
                  </a:lnTo>
                  <a:lnTo>
                    <a:pt x="1" y="1"/>
                  </a:lnTo>
                  <a:lnTo>
                    <a:pt x="0" y="3"/>
                  </a:lnTo>
                  <a:lnTo>
                    <a:pt x="0" y="3"/>
                  </a:lnTo>
                  <a:lnTo>
                    <a:pt x="1" y="6"/>
                  </a:lnTo>
                  <a:lnTo>
                    <a:pt x="4" y="7"/>
                  </a:lnTo>
                  <a:lnTo>
                    <a:pt x="4" y="7"/>
                  </a:lnTo>
                  <a:lnTo>
                    <a:pt x="6" y="6"/>
                  </a:lnTo>
                  <a:lnTo>
                    <a:pt x="7" y="3"/>
                  </a:lnTo>
                  <a:lnTo>
                    <a:pt x="7" y="3"/>
                  </a:lnTo>
                  <a:lnTo>
                    <a:pt x="6"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0" name="Freeform 152"/>
            <p:cNvSpPr>
              <a:spLocks/>
            </p:cNvSpPr>
            <p:nvPr/>
          </p:nvSpPr>
          <p:spPr bwMode="auto">
            <a:xfrm>
              <a:off x="6730172" y="4973769"/>
              <a:ext cx="11116" cy="12700"/>
            </a:xfrm>
            <a:custGeom>
              <a:avLst/>
              <a:gdLst>
                <a:gd name="T0" fmla="*/ 4 w 7"/>
                <a:gd name="T1" fmla="*/ 0 h 8"/>
                <a:gd name="T2" fmla="*/ 4 w 7"/>
                <a:gd name="T3" fmla="*/ 0 h 8"/>
                <a:gd name="T4" fmla="*/ 1 w 7"/>
                <a:gd name="T5" fmla="*/ 2 h 8"/>
                <a:gd name="T6" fmla="*/ 0 w 7"/>
                <a:gd name="T7" fmla="*/ 4 h 8"/>
                <a:gd name="T8" fmla="*/ 0 w 7"/>
                <a:gd name="T9" fmla="*/ 4 h 8"/>
                <a:gd name="T10" fmla="*/ 1 w 7"/>
                <a:gd name="T11" fmla="*/ 6 h 8"/>
                <a:gd name="T12" fmla="*/ 4 w 7"/>
                <a:gd name="T13" fmla="*/ 8 h 8"/>
                <a:gd name="T14" fmla="*/ 4 w 7"/>
                <a:gd name="T15" fmla="*/ 8 h 8"/>
                <a:gd name="T16" fmla="*/ 6 w 7"/>
                <a:gd name="T17" fmla="*/ 6 h 8"/>
                <a:gd name="T18" fmla="*/ 7 w 7"/>
                <a:gd name="T19" fmla="*/ 4 h 8"/>
                <a:gd name="T20" fmla="*/ 7 w 7"/>
                <a:gd name="T21" fmla="*/ 4 h 8"/>
                <a:gd name="T22" fmla="*/ 6 w 7"/>
                <a:gd name="T23" fmla="*/ 2 h 8"/>
                <a:gd name="T24" fmla="*/ 4 w 7"/>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8">
                  <a:moveTo>
                    <a:pt x="4" y="0"/>
                  </a:moveTo>
                  <a:lnTo>
                    <a:pt x="4" y="0"/>
                  </a:lnTo>
                  <a:lnTo>
                    <a:pt x="1" y="2"/>
                  </a:lnTo>
                  <a:lnTo>
                    <a:pt x="0" y="4"/>
                  </a:lnTo>
                  <a:lnTo>
                    <a:pt x="0" y="4"/>
                  </a:lnTo>
                  <a:lnTo>
                    <a:pt x="1" y="6"/>
                  </a:lnTo>
                  <a:lnTo>
                    <a:pt x="4" y="8"/>
                  </a:lnTo>
                  <a:lnTo>
                    <a:pt x="4" y="8"/>
                  </a:lnTo>
                  <a:lnTo>
                    <a:pt x="6" y="6"/>
                  </a:lnTo>
                  <a:lnTo>
                    <a:pt x="7" y="4"/>
                  </a:lnTo>
                  <a:lnTo>
                    <a:pt x="7" y="4"/>
                  </a:lnTo>
                  <a:lnTo>
                    <a:pt x="6" y="2"/>
                  </a:lnTo>
                  <a:lnTo>
                    <a:pt x="4"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1" name="Freeform 153"/>
            <p:cNvSpPr>
              <a:spLocks/>
            </p:cNvSpPr>
            <p:nvPr/>
          </p:nvSpPr>
          <p:spPr bwMode="auto">
            <a:xfrm>
              <a:off x="6730172" y="4973769"/>
              <a:ext cx="11116" cy="12700"/>
            </a:xfrm>
            <a:custGeom>
              <a:avLst/>
              <a:gdLst>
                <a:gd name="T0" fmla="*/ 4 w 7"/>
                <a:gd name="T1" fmla="*/ 0 h 8"/>
                <a:gd name="T2" fmla="*/ 4 w 7"/>
                <a:gd name="T3" fmla="*/ 0 h 8"/>
                <a:gd name="T4" fmla="*/ 1 w 7"/>
                <a:gd name="T5" fmla="*/ 2 h 8"/>
                <a:gd name="T6" fmla="*/ 0 w 7"/>
                <a:gd name="T7" fmla="*/ 4 h 8"/>
                <a:gd name="T8" fmla="*/ 0 w 7"/>
                <a:gd name="T9" fmla="*/ 4 h 8"/>
                <a:gd name="T10" fmla="*/ 1 w 7"/>
                <a:gd name="T11" fmla="*/ 6 h 8"/>
                <a:gd name="T12" fmla="*/ 4 w 7"/>
                <a:gd name="T13" fmla="*/ 8 h 8"/>
                <a:gd name="T14" fmla="*/ 4 w 7"/>
                <a:gd name="T15" fmla="*/ 8 h 8"/>
                <a:gd name="T16" fmla="*/ 6 w 7"/>
                <a:gd name="T17" fmla="*/ 6 h 8"/>
                <a:gd name="T18" fmla="*/ 7 w 7"/>
                <a:gd name="T19" fmla="*/ 4 h 8"/>
                <a:gd name="T20" fmla="*/ 7 w 7"/>
                <a:gd name="T21" fmla="*/ 4 h 8"/>
                <a:gd name="T22" fmla="*/ 6 w 7"/>
                <a:gd name="T23" fmla="*/ 2 h 8"/>
                <a:gd name="T24" fmla="*/ 4 w 7"/>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8">
                  <a:moveTo>
                    <a:pt x="4" y="0"/>
                  </a:moveTo>
                  <a:lnTo>
                    <a:pt x="4" y="0"/>
                  </a:lnTo>
                  <a:lnTo>
                    <a:pt x="1" y="2"/>
                  </a:lnTo>
                  <a:lnTo>
                    <a:pt x="0" y="4"/>
                  </a:lnTo>
                  <a:lnTo>
                    <a:pt x="0" y="4"/>
                  </a:lnTo>
                  <a:lnTo>
                    <a:pt x="1" y="6"/>
                  </a:lnTo>
                  <a:lnTo>
                    <a:pt x="4" y="8"/>
                  </a:lnTo>
                  <a:lnTo>
                    <a:pt x="4" y="8"/>
                  </a:lnTo>
                  <a:lnTo>
                    <a:pt x="6" y="6"/>
                  </a:lnTo>
                  <a:lnTo>
                    <a:pt x="7" y="4"/>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2" name="Freeform 154"/>
            <p:cNvSpPr>
              <a:spLocks/>
            </p:cNvSpPr>
            <p:nvPr/>
          </p:nvSpPr>
          <p:spPr bwMode="auto">
            <a:xfrm>
              <a:off x="6720644" y="5061084"/>
              <a:ext cx="11116" cy="12700"/>
            </a:xfrm>
            <a:custGeom>
              <a:avLst/>
              <a:gdLst>
                <a:gd name="T0" fmla="*/ 4 w 7"/>
                <a:gd name="T1" fmla="*/ 0 h 8"/>
                <a:gd name="T2" fmla="*/ 4 w 7"/>
                <a:gd name="T3" fmla="*/ 0 h 8"/>
                <a:gd name="T4" fmla="*/ 1 w 7"/>
                <a:gd name="T5" fmla="*/ 2 h 8"/>
                <a:gd name="T6" fmla="*/ 0 w 7"/>
                <a:gd name="T7" fmla="*/ 4 h 8"/>
                <a:gd name="T8" fmla="*/ 0 w 7"/>
                <a:gd name="T9" fmla="*/ 4 h 8"/>
                <a:gd name="T10" fmla="*/ 1 w 7"/>
                <a:gd name="T11" fmla="*/ 8 h 8"/>
                <a:gd name="T12" fmla="*/ 4 w 7"/>
                <a:gd name="T13" fmla="*/ 8 h 8"/>
                <a:gd name="T14" fmla="*/ 4 w 7"/>
                <a:gd name="T15" fmla="*/ 8 h 8"/>
                <a:gd name="T16" fmla="*/ 6 w 7"/>
                <a:gd name="T17" fmla="*/ 8 h 8"/>
                <a:gd name="T18" fmla="*/ 7 w 7"/>
                <a:gd name="T19" fmla="*/ 4 h 8"/>
                <a:gd name="T20" fmla="*/ 7 w 7"/>
                <a:gd name="T21" fmla="*/ 4 h 8"/>
                <a:gd name="T22" fmla="*/ 6 w 7"/>
                <a:gd name="T23" fmla="*/ 2 h 8"/>
                <a:gd name="T24" fmla="*/ 4 w 7"/>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8">
                  <a:moveTo>
                    <a:pt x="4" y="0"/>
                  </a:moveTo>
                  <a:lnTo>
                    <a:pt x="4" y="0"/>
                  </a:lnTo>
                  <a:lnTo>
                    <a:pt x="1" y="2"/>
                  </a:lnTo>
                  <a:lnTo>
                    <a:pt x="0" y="4"/>
                  </a:lnTo>
                  <a:lnTo>
                    <a:pt x="0" y="4"/>
                  </a:lnTo>
                  <a:lnTo>
                    <a:pt x="1" y="8"/>
                  </a:lnTo>
                  <a:lnTo>
                    <a:pt x="4" y="8"/>
                  </a:lnTo>
                  <a:lnTo>
                    <a:pt x="4" y="8"/>
                  </a:lnTo>
                  <a:lnTo>
                    <a:pt x="6" y="8"/>
                  </a:lnTo>
                  <a:lnTo>
                    <a:pt x="7" y="4"/>
                  </a:lnTo>
                  <a:lnTo>
                    <a:pt x="7" y="4"/>
                  </a:lnTo>
                  <a:lnTo>
                    <a:pt x="6" y="2"/>
                  </a:lnTo>
                  <a:lnTo>
                    <a:pt x="4"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3" name="Freeform 155"/>
            <p:cNvSpPr>
              <a:spLocks/>
            </p:cNvSpPr>
            <p:nvPr/>
          </p:nvSpPr>
          <p:spPr bwMode="auto">
            <a:xfrm>
              <a:off x="6720644" y="5061084"/>
              <a:ext cx="11116" cy="12700"/>
            </a:xfrm>
            <a:custGeom>
              <a:avLst/>
              <a:gdLst>
                <a:gd name="T0" fmla="*/ 4 w 7"/>
                <a:gd name="T1" fmla="*/ 0 h 8"/>
                <a:gd name="T2" fmla="*/ 4 w 7"/>
                <a:gd name="T3" fmla="*/ 0 h 8"/>
                <a:gd name="T4" fmla="*/ 1 w 7"/>
                <a:gd name="T5" fmla="*/ 2 h 8"/>
                <a:gd name="T6" fmla="*/ 0 w 7"/>
                <a:gd name="T7" fmla="*/ 4 h 8"/>
                <a:gd name="T8" fmla="*/ 0 w 7"/>
                <a:gd name="T9" fmla="*/ 4 h 8"/>
                <a:gd name="T10" fmla="*/ 1 w 7"/>
                <a:gd name="T11" fmla="*/ 8 h 8"/>
                <a:gd name="T12" fmla="*/ 4 w 7"/>
                <a:gd name="T13" fmla="*/ 8 h 8"/>
                <a:gd name="T14" fmla="*/ 4 w 7"/>
                <a:gd name="T15" fmla="*/ 8 h 8"/>
                <a:gd name="T16" fmla="*/ 6 w 7"/>
                <a:gd name="T17" fmla="*/ 8 h 8"/>
                <a:gd name="T18" fmla="*/ 7 w 7"/>
                <a:gd name="T19" fmla="*/ 4 h 8"/>
                <a:gd name="T20" fmla="*/ 7 w 7"/>
                <a:gd name="T21" fmla="*/ 4 h 8"/>
                <a:gd name="T22" fmla="*/ 6 w 7"/>
                <a:gd name="T23" fmla="*/ 2 h 8"/>
                <a:gd name="T24" fmla="*/ 4 w 7"/>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8">
                  <a:moveTo>
                    <a:pt x="4" y="0"/>
                  </a:moveTo>
                  <a:lnTo>
                    <a:pt x="4" y="0"/>
                  </a:lnTo>
                  <a:lnTo>
                    <a:pt x="1" y="2"/>
                  </a:lnTo>
                  <a:lnTo>
                    <a:pt x="0" y="4"/>
                  </a:lnTo>
                  <a:lnTo>
                    <a:pt x="0" y="4"/>
                  </a:lnTo>
                  <a:lnTo>
                    <a:pt x="1" y="8"/>
                  </a:lnTo>
                  <a:lnTo>
                    <a:pt x="4" y="8"/>
                  </a:lnTo>
                  <a:lnTo>
                    <a:pt x="4" y="8"/>
                  </a:lnTo>
                  <a:lnTo>
                    <a:pt x="6" y="8"/>
                  </a:lnTo>
                  <a:lnTo>
                    <a:pt x="7" y="4"/>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4" name="Freeform 156"/>
            <p:cNvSpPr>
              <a:spLocks/>
            </p:cNvSpPr>
            <p:nvPr/>
          </p:nvSpPr>
          <p:spPr bwMode="auto">
            <a:xfrm>
              <a:off x="6761932" y="5016633"/>
              <a:ext cx="3176" cy="12700"/>
            </a:xfrm>
            <a:custGeom>
              <a:avLst/>
              <a:gdLst>
                <a:gd name="T0" fmla="*/ 2 w 2"/>
                <a:gd name="T1" fmla="*/ 0 h 8"/>
                <a:gd name="T2" fmla="*/ 2 w 2"/>
                <a:gd name="T3" fmla="*/ 0 h 8"/>
                <a:gd name="T4" fmla="*/ 1 w 2"/>
                <a:gd name="T5" fmla="*/ 1 h 8"/>
                <a:gd name="T6" fmla="*/ 0 w 2"/>
                <a:gd name="T7" fmla="*/ 4 h 8"/>
                <a:gd name="T8" fmla="*/ 0 w 2"/>
                <a:gd name="T9" fmla="*/ 4 h 8"/>
                <a:gd name="T10" fmla="*/ 1 w 2"/>
                <a:gd name="T11" fmla="*/ 6 h 8"/>
                <a:gd name="T12" fmla="*/ 2 w 2"/>
                <a:gd name="T13" fmla="*/ 8 h 8"/>
                <a:gd name="T14" fmla="*/ 2 w 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2" y="0"/>
                  </a:moveTo>
                  <a:lnTo>
                    <a:pt x="2" y="0"/>
                  </a:lnTo>
                  <a:lnTo>
                    <a:pt x="1" y="1"/>
                  </a:lnTo>
                  <a:lnTo>
                    <a:pt x="0" y="4"/>
                  </a:lnTo>
                  <a:lnTo>
                    <a:pt x="0" y="4"/>
                  </a:lnTo>
                  <a:lnTo>
                    <a:pt x="1" y="6"/>
                  </a:lnTo>
                  <a:lnTo>
                    <a:pt x="2" y="8"/>
                  </a:lnTo>
                  <a:lnTo>
                    <a:pt x="2"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5" name="Freeform 157"/>
            <p:cNvSpPr>
              <a:spLocks/>
            </p:cNvSpPr>
            <p:nvPr/>
          </p:nvSpPr>
          <p:spPr bwMode="auto">
            <a:xfrm>
              <a:off x="6761932" y="5016633"/>
              <a:ext cx="3176" cy="12700"/>
            </a:xfrm>
            <a:custGeom>
              <a:avLst/>
              <a:gdLst>
                <a:gd name="T0" fmla="*/ 2 w 2"/>
                <a:gd name="T1" fmla="*/ 0 h 8"/>
                <a:gd name="T2" fmla="*/ 2 w 2"/>
                <a:gd name="T3" fmla="*/ 0 h 8"/>
                <a:gd name="T4" fmla="*/ 1 w 2"/>
                <a:gd name="T5" fmla="*/ 1 h 8"/>
                <a:gd name="T6" fmla="*/ 0 w 2"/>
                <a:gd name="T7" fmla="*/ 4 h 8"/>
                <a:gd name="T8" fmla="*/ 0 w 2"/>
                <a:gd name="T9" fmla="*/ 4 h 8"/>
                <a:gd name="T10" fmla="*/ 1 w 2"/>
                <a:gd name="T11" fmla="*/ 6 h 8"/>
                <a:gd name="T12" fmla="*/ 2 w 2"/>
                <a:gd name="T13" fmla="*/ 8 h 8"/>
                <a:gd name="T14" fmla="*/ 2 w 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2" y="0"/>
                  </a:moveTo>
                  <a:lnTo>
                    <a:pt x="2" y="0"/>
                  </a:lnTo>
                  <a:lnTo>
                    <a:pt x="1" y="1"/>
                  </a:lnTo>
                  <a:lnTo>
                    <a:pt x="0" y="4"/>
                  </a:lnTo>
                  <a:lnTo>
                    <a:pt x="0" y="4"/>
                  </a:lnTo>
                  <a:lnTo>
                    <a:pt x="1" y="6"/>
                  </a:lnTo>
                  <a:lnTo>
                    <a:pt x="2" y="8"/>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6" name="Freeform 158"/>
            <p:cNvSpPr>
              <a:spLocks/>
            </p:cNvSpPr>
            <p:nvPr/>
          </p:nvSpPr>
          <p:spPr bwMode="auto">
            <a:xfrm>
              <a:off x="6765108" y="5016633"/>
              <a:ext cx="7940" cy="12700"/>
            </a:xfrm>
            <a:custGeom>
              <a:avLst/>
              <a:gdLst>
                <a:gd name="T0" fmla="*/ 1 w 5"/>
                <a:gd name="T1" fmla="*/ 0 h 8"/>
                <a:gd name="T2" fmla="*/ 1 w 5"/>
                <a:gd name="T3" fmla="*/ 0 h 8"/>
                <a:gd name="T4" fmla="*/ 0 w 5"/>
                <a:gd name="T5" fmla="*/ 0 h 8"/>
                <a:gd name="T6" fmla="*/ 0 w 5"/>
                <a:gd name="T7" fmla="*/ 8 h 8"/>
                <a:gd name="T8" fmla="*/ 0 w 5"/>
                <a:gd name="T9" fmla="*/ 8 h 8"/>
                <a:gd name="T10" fmla="*/ 1 w 5"/>
                <a:gd name="T11" fmla="*/ 8 h 8"/>
                <a:gd name="T12" fmla="*/ 1 w 5"/>
                <a:gd name="T13" fmla="*/ 8 h 8"/>
                <a:gd name="T14" fmla="*/ 4 w 5"/>
                <a:gd name="T15" fmla="*/ 6 h 8"/>
                <a:gd name="T16" fmla="*/ 5 w 5"/>
                <a:gd name="T17" fmla="*/ 4 h 8"/>
                <a:gd name="T18" fmla="*/ 5 w 5"/>
                <a:gd name="T19" fmla="*/ 4 h 8"/>
                <a:gd name="T20" fmla="*/ 4 w 5"/>
                <a:gd name="T21" fmla="*/ 1 h 8"/>
                <a:gd name="T22" fmla="*/ 1 w 5"/>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8">
                  <a:moveTo>
                    <a:pt x="1" y="0"/>
                  </a:moveTo>
                  <a:lnTo>
                    <a:pt x="1" y="0"/>
                  </a:lnTo>
                  <a:lnTo>
                    <a:pt x="0" y="0"/>
                  </a:lnTo>
                  <a:lnTo>
                    <a:pt x="0" y="8"/>
                  </a:lnTo>
                  <a:lnTo>
                    <a:pt x="0" y="8"/>
                  </a:lnTo>
                  <a:lnTo>
                    <a:pt x="1" y="8"/>
                  </a:lnTo>
                  <a:lnTo>
                    <a:pt x="1" y="8"/>
                  </a:lnTo>
                  <a:lnTo>
                    <a:pt x="4" y="6"/>
                  </a:lnTo>
                  <a:lnTo>
                    <a:pt x="5" y="4"/>
                  </a:lnTo>
                  <a:lnTo>
                    <a:pt x="5" y="4"/>
                  </a:lnTo>
                  <a:lnTo>
                    <a:pt x="4" y="1"/>
                  </a:lnTo>
                  <a:lnTo>
                    <a:pt x="1" y="0"/>
                  </a:lnTo>
                  <a:close/>
                </a:path>
              </a:pathLst>
            </a:custGeom>
            <a:solidFill>
              <a:srgbClr val="FCC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7" name="Freeform 159"/>
            <p:cNvSpPr>
              <a:spLocks/>
            </p:cNvSpPr>
            <p:nvPr/>
          </p:nvSpPr>
          <p:spPr bwMode="auto">
            <a:xfrm>
              <a:off x="6765108" y="5016633"/>
              <a:ext cx="7940" cy="12700"/>
            </a:xfrm>
            <a:custGeom>
              <a:avLst/>
              <a:gdLst>
                <a:gd name="T0" fmla="*/ 1 w 5"/>
                <a:gd name="T1" fmla="*/ 0 h 8"/>
                <a:gd name="T2" fmla="*/ 1 w 5"/>
                <a:gd name="T3" fmla="*/ 0 h 8"/>
                <a:gd name="T4" fmla="*/ 0 w 5"/>
                <a:gd name="T5" fmla="*/ 0 h 8"/>
                <a:gd name="T6" fmla="*/ 0 w 5"/>
                <a:gd name="T7" fmla="*/ 8 h 8"/>
                <a:gd name="T8" fmla="*/ 0 w 5"/>
                <a:gd name="T9" fmla="*/ 8 h 8"/>
                <a:gd name="T10" fmla="*/ 1 w 5"/>
                <a:gd name="T11" fmla="*/ 8 h 8"/>
                <a:gd name="T12" fmla="*/ 1 w 5"/>
                <a:gd name="T13" fmla="*/ 8 h 8"/>
                <a:gd name="T14" fmla="*/ 4 w 5"/>
                <a:gd name="T15" fmla="*/ 6 h 8"/>
                <a:gd name="T16" fmla="*/ 5 w 5"/>
                <a:gd name="T17" fmla="*/ 4 h 8"/>
                <a:gd name="T18" fmla="*/ 5 w 5"/>
                <a:gd name="T19" fmla="*/ 4 h 8"/>
                <a:gd name="T20" fmla="*/ 4 w 5"/>
                <a:gd name="T21" fmla="*/ 1 h 8"/>
                <a:gd name="T22" fmla="*/ 1 w 5"/>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8">
                  <a:moveTo>
                    <a:pt x="1" y="0"/>
                  </a:moveTo>
                  <a:lnTo>
                    <a:pt x="1" y="0"/>
                  </a:lnTo>
                  <a:lnTo>
                    <a:pt x="0" y="0"/>
                  </a:lnTo>
                  <a:lnTo>
                    <a:pt x="0" y="8"/>
                  </a:lnTo>
                  <a:lnTo>
                    <a:pt x="0" y="8"/>
                  </a:lnTo>
                  <a:lnTo>
                    <a:pt x="1" y="8"/>
                  </a:lnTo>
                  <a:lnTo>
                    <a:pt x="1" y="8"/>
                  </a:lnTo>
                  <a:lnTo>
                    <a:pt x="4" y="6"/>
                  </a:lnTo>
                  <a:lnTo>
                    <a:pt x="5" y="4"/>
                  </a:lnTo>
                  <a:lnTo>
                    <a:pt x="5" y="4"/>
                  </a:lnTo>
                  <a:lnTo>
                    <a:pt x="4"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8" name="Freeform 160"/>
            <p:cNvSpPr>
              <a:spLocks/>
            </p:cNvSpPr>
            <p:nvPr/>
          </p:nvSpPr>
          <p:spPr bwMode="auto">
            <a:xfrm>
              <a:off x="6674592" y="4886454"/>
              <a:ext cx="11116" cy="11113"/>
            </a:xfrm>
            <a:custGeom>
              <a:avLst/>
              <a:gdLst>
                <a:gd name="T0" fmla="*/ 3 w 7"/>
                <a:gd name="T1" fmla="*/ 0 h 7"/>
                <a:gd name="T2" fmla="*/ 3 w 7"/>
                <a:gd name="T3" fmla="*/ 0 h 7"/>
                <a:gd name="T4" fmla="*/ 1 w 7"/>
                <a:gd name="T5" fmla="*/ 1 h 7"/>
                <a:gd name="T6" fmla="*/ 0 w 7"/>
                <a:gd name="T7" fmla="*/ 4 h 7"/>
                <a:gd name="T8" fmla="*/ 0 w 7"/>
                <a:gd name="T9" fmla="*/ 4 h 7"/>
                <a:gd name="T10" fmla="*/ 1 w 7"/>
                <a:gd name="T11" fmla="*/ 6 h 7"/>
                <a:gd name="T12" fmla="*/ 3 w 7"/>
                <a:gd name="T13" fmla="*/ 7 h 7"/>
                <a:gd name="T14" fmla="*/ 3 w 7"/>
                <a:gd name="T15" fmla="*/ 7 h 7"/>
                <a:gd name="T16" fmla="*/ 6 w 7"/>
                <a:gd name="T17" fmla="*/ 6 h 7"/>
                <a:gd name="T18" fmla="*/ 7 w 7"/>
                <a:gd name="T19" fmla="*/ 4 h 7"/>
                <a:gd name="T20" fmla="*/ 7 w 7"/>
                <a:gd name="T21" fmla="*/ 4 h 7"/>
                <a:gd name="T22" fmla="*/ 6 w 7"/>
                <a:gd name="T23" fmla="*/ 1 h 7"/>
                <a:gd name="T24" fmla="*/ 3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0"/>
                  </a:moveTo>
                  <a:lnTo>
                    <a:pt x="3" y="0"/>
                  </a:lnTo>
                  <a:lnTo>
                    <a:pt x="1" y="1"/>
                  </a:lnTo>
                  <a:lnTo>
                    <a:pt x="0" y="4"/>
                  </a:lnTo>
                  <a:lnTo>
                    <a:pt x="0" y="4"/>
                  </a:lnTo>
                  <a:lnTo>
                    <a:pt x="1" y="6"/>
                  </a:lnTo>
                  <a:lnTo>
                    <a:pt x="3" y="7"/>
                  </a:lnTo>
                  <a:lnTo>
                    <a:pt x="3" y="7"/>
                  </a:lnTo>
                  <a:lnTo>
                    <a:pt x="6" y="6"/>
                  </a:lnTo>
                  <a:lnTo>
                    <a:pt x="7" y="4"/>
                  </a:lnTo>
                  <a:lnTo>
                    <a:pt x="7" y="4"/>
                  </a:lnTo>
                  <a:lnTo>
                    <a:pt x="6" y="1"/>
                  </a:lnTo>
                  <a:lnTo>
                    <a:pt x="3" y="0"/>
                  </a:lnTo>
                  <a:close/>
                </a:path>
              </a:pathLst>
            </a:custGeom>
            <a:solidFill>
              <a:srgbClr val="FCC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59" name="Freeform 161"/>
            <p:cNvSpPr>
              <a:spLocks/>
            </p:cNvSpPr>
            <p:nvPr/>
          </p:nvSpPr>
          <p:spPr bwMode="auto">
            <a:xfrm>
              <a:off x="6674592" y="4886454"/>
              <a:ext cx="11116" cy="11113"/>
            </a:xfrm>
            <a:custGeom>
              <a:avLst/>
              <a:gdLst>
                <a:gd name="T0" fmla="*/ 3 w 7"/>
                <a:gd name="T1" fmla="*/ 0 h 7"/>
                <a:gd name="T2" fmla="*/ 3 w 7"/>
                <a:gd name="T3" fmla="*/ 0 h 7"/>
                <a:gd name="T4" fmla="*/ 1 w 7"/>
                <a:gd name="T5" fmla="*/ 1 h 7"/>
                <a:gd name="T6" fmla="*/ 0 w 7"/>
                <a:gd name="T7" fmla="*/ 4 h 7"/>
                <a:gd name="T8" fmla="*/ 0 w 7"/>
                <a:gd name="T9" fmla="*/ 4 h 7"/>
                <a:gd name="T10" fmla="*/ 1 w 7"/>
                <a:gd name="T11" fmla="*/ 6 h 7"/>
                <a:gd name="T12" fmla="*/ 3 w 7"/>
                <a:gd name="T13" fmla="*/ 7 h 7"/>
                <a:gd name="T14" fmla="*/ 3 w 7"/>
                <a:gd name="T15" fmla="*/ 7 h 7"/>
                <a:gd name="T16" fmla="*/ 6 w 7"/>
                <a:gd name="T17" fmla="*/ 6 h 7"/>
                <a:gd name="T18" fmla="*/ 7 w 7"/>
                <a:gd name="T19" fmla="*/ 4 h 7"/>
                <a:gd name="T20" fmla="*/ 7 w 7"/>
                <a:gd name="T21" fmla="*/ 4 h 7"/>
                <a:gd name="T22" fmla="*/ 6 w 7"/>
                <a:gd name="T23" fmla="*/ 1 h 7"/>
                <a:gd name="T24" fmla="*/ 3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0"/>
                  </a:moveTo>
                  <a:lnTo>
                    <a:pt x="3" y="0"/>
                  </a:lnTo>
                  <a:lnTo>
                    <a:pt x="1" y="1"/>
                  </a:lnTo>
                  <a:lnTo>
                    <a:pt x="0" y="4"/>
                  </a:lnTo>
                  <a:lnTo>
                    <a:pt x="0" y="4"/>
                  </a:lnTo>
                  <a:lnTo>
                    <a:pt x="1" y="6"/>
                  </a:lnTo>
                  <a:lnTo>
                    <a:pt x="3" y="7"/>
                  </a:lnTo>
                  <a:lnTo>
                    <a:pt x="3" y="7"/>
                  </a:lnTo>
                  <a:lnTo>
                    <a:pt x="6" y="6"/>
                  </a:lnTo>
                  <a:lnTo>
                    <a:pt x="7" y="4"/>
                  </a:lnTo>
                  <a:lnTo>
                    <a:pt x="7" y="4"/>
                  </a:lnTo>
                  <a:lnTo>
                    <a:pt x="6"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0" name="Freeform 162"/>
            <p:cNvSpPr>
              <a:spLocks/>
            </p:cNvSpPr>
            <p:nvPr/>
          </p:nvSpPr>
          <p:spPr bwMode="auto">
            <a:xfrm>
              <a:off x="6666652" y="4986470"/>
              <a:ext cx="11116" cy="11113"/>
            </a:xfrm>
            <a:custGeom>
              <a:avLst/>
              <a:gdLst>
                <a:gd name="T0" fmla="*/ 3 w 7"/>
                <a:gd name="T1" fmla="*/ 0 h 7"/>
                <a:gd name="T2" fmla="*/ 3 w 7"/>
                <a:gd name="T3" fmla="*/ 0 h 7"/>
                <a:gd name="T4" fmla="*/ 1 w 7"/>
                <a:gd name="T5" fmla="*/ 1 h 7"/>
                <a:gd name="T6" fmla="*/ 0 w 7"/>
                <a:gd name="T7" fmla="*/ 3 h 7"/>
                <a:gd name="T8" fmla="*/ 0 w 7"/>
                <a:gd name="T9" fmla="*/ 3 h 7"/>
                <a:gd name="T10" fmla="*/ 1 w 7"/>
                <a:gd name="T11" fmla="*/ 7 h 7"/>
                <a:gd name="T12" fmla="*/ 3 w 7"/>
                <a:gd name="T13" fmla="*/ 7 h 7"/>
                <a:gd name="T14" fmla="*/ 3 w 7"/>
                <a:gd name="T15" fmla="*/ 7 h 7"/>
                <a:gd name="T16" fmla="*/ 6 w 7"/>
                <a:gd name="T17" fmla="*/ 7 h 7"/>
                <a:gd name="T18" fmla="*/ 7 w 7"/>
                <a:gd name="T19" fmla="*/ 3 h 7"/>
                <a:gd name="T20" fmla="*/ 7 w 7"/>
                <a:gd name="T21" fmla="*/ 3 h 7"/>
                <a:gd name="T22" fmla="*/ 6 w 7"/>
                <a:gd name="T23" fmla="*/ 1 h 7"/>
                <a:gd name="T24" fmla="*/ 3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0"/>
                  </a:moveTo>
                  <a:lnTo>
                    <a:pt x="3" y="0"/>
                  </a:lnTo>
                  <a:lnTo>
                    <a:pt x="1" y="1"/>
                  </a:lnTo>
                  <a:lnTo>
                    <a:pt x="0" y="3"/>
                  </a:lnTo>
                  <a:lnTo>
                    <a:pt x="0" y="3"/>
                  </a:lnTo>
                  <a:lnTo>
                    <a:pt x="1" y="7"/>
                  </a:lnTo>
                  <a:lnTo>
                    <a:pt x="3" y="7"/>
                  </a:lnTo>
                  <a:lnTo>
                    <a:pt x="3" y="7"/>
                  </a:lnTo>
                  <a:lnTo>
                    <a:pt x="6" y="7"/>
                  </a:lnTo>
                  <a:lnTo>
                    <a:pt x="7" y="3"/>
                  </a:lnTo>
                  <a:lnTo>
                    <a:pt x="7" y="3"/>
                  </a:lnTo>
                  <a:lnTo>
                    <a:pt x="6" y="1"/>
                  </a:lnTo>
                  <a:lnTo>
                    <a:pt x="3" y="0"/>
                  </a:lnTo>
                  <a:close/>
                </a:path>
              </a:pathLst>
            </a:custGeom>
            <a:solidFill>
              <a:srgbClr val="FCC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1" name="Freeform 163"/>
            <p:cNvSpPr>
              <a:spLocks/>
            </p:cNvSpPr>
            <p:nvPr/>
          </p:nvSpPr>
          <p:spPr bwMode="auto">
            <a:xfrm>
              <a:off x="6666652" y="4986470"/>
              <a:ext cx="11116" cy="11113"/>
            </a:xfrm>
            <a:custGeom>
              <a:avLst/>
              <a:gdLst>
                <a:gd name="T0" fmla="*/ 3 w 7"/>
                <a:gd name="T1" fmla="*/ 0 h 7"/>
                <a:gd name="T2" fmla="*/ 3 w 7"/>
                <a:gd name="T3" fmla="*/ 0 h 7"/>
                <a:gd name="T4" fmla="*/ 1 w 7"/>
                <a:gd name="T5" fmla="*/ 1 h 7"/>
                <a:gd name="T6" fmla="*/ 0 w 7"/>
                <a:gd name="T7" fmla="*/ 3 h 7"/>
                <a:gd name="T8" fmla="*/ 0 w 7"/>
                <a:gd name="T9" fmla="*/ 3 h 7"/>
                <a:gd name="T10" fmla="*/ 1 w 7"/>
                <a:gd name="T11" fmla="*/ 7 h 7"/>
                <a:gd name="T12" fmla="*/ 3 w 7"/>
                <a:gd name="T13" fmla="*/ 7 h 7"/>
                <a:gd name="T14" fmla="*/ 3 w 7"/>
                <a:gd name="T15" fmla="*/ 7 h 7"/>
                <a:gd name="T16" fmla="*/ 6 w 7"/>
                <a:gd name="T17" fmla="*/ 7 h 7"/>
                <a:gd name="T18" fmla="*/ 7 w 7"/>
                <a:gd name="T19" fmla="*/ 3 h 7"/>
                <a:gd name="T20" fmla="*/ 7 w 7"/>
                <a:gd name="T21" fmla="*/ 3 h 7"/>
                <a:gd name="T22" fmla="*/ 6 w 7"/>
                <a:gd name="T23" fmla="*/ 1 h 7"/>
                <a:gd name="T24" fmla="*/ 3 w 7"/>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7">
                  <a:moveTo>
                    <a:pt x="3" y="0"/>
                  </a:moveTo>
                  <a:lnTo>
                    <a:pt x="3" y="0"/>
                  </a:lnTo>
                  <a:lnTo>
                    <a:pt x="1" y="1"/>
                  </a:lnTo>
                  <a:lnTo>
                    <a:pt x="0" y="3"/>
                  </a:lnTo>
                  <a:lnTo>
                    <a:pt x="0" y="3"/>
                  </a:lnTo>
                  <a:lnTo>
                    <a:pt x="1" y="7"/>
                  </a:lnTo>
                  <a:lnTo>
                    <a:pt x="3" y="7"/>
                  </a:lnTo>
                  <a:lnTo>
                    <a:pt x="3" y="7"/>
                  </a:lnTo>
                  <a:lnTo>
                    <a:pt x="6" y="7"/>
                  </a:lnTo>
                  <a:lnTo>
                    <a:pt x="7" y="3"/>
                  </a:lnTo>
                  <a:lnTo>
                    <a:pt x="7" y="3"/>
                  </a:lnTo>
                  <a:lnTo>
                    <a:pt x="6" y="1"/>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2" name="Freeform 164"/>
            <p:cNvSpPr>
              <a:spLocks/>
            </p:cNvSpPr>
            <p:nvPr/>
          </p:nvSpPr>
          <p:spPr bwMode="auto">
            <a:xfrm>
              <a:off x="6714292" y="4903917"/>
              <a:ext cx="12704" cy="12700"/>
            </a:xfrm>
            <a:custGeom>
              <a:avLst/>
              <a:gdLst>
                <a:gd name="T0" fmla="*/ 4 w 8"/>
                <a:gd name="T1" fmla="*/ 0 h 8"/>
                <a:gd name="T2" fmla="*/ 4 w 8"/>
                <a:gd name="T3" fmla="*/ 0 h 8"/>
                <a:gd name="T4" fmla="*/ 2 w 8"/>
                <a:gd name="T5" fmla="*/ 1 h 8"/>
                <a:gd name="T6" fmla="*/ 0 w 8"/>
                <a:gd name="T7" fmla="*/ 4 h 8"/>
                <a:gd name="T8" fmla="*/ 0 w 8"/>
                <a:gd name="T9" fmla="*/ 4 h 8"/>
                <a:gd name="T10" fmla="*/ 2 w 8"/>
                <a:gd name="T11" fmla="*/ 6 h 8"/>
                <a:gd name="T12" fmla="*/ 4 w 8"/>
                <a:gd name="T13" fmla="*/ 8 h 8"/>
                <a:gd name="T14" fmla="*/ 4 w 8"/>
                <a:gd name="T15" fmla="*/ 8 h 8"/>
                <a:gd name="T16" fmla="*/ 6 w 8"/>
                <a:gd name="T17" fmla="*/ 6 h 8"/>
                <a:gd name="T18" fmla="*/ 8 w 8"/>
                <a:gd name="T19" fmla="*/ 4 h 8"/>
                <a:gd name="T20" fmla="*/ 8 w 8"/>
                <a:gd name="T21" fmla="*/ 4 h 8"/>
                <a:gd name="T22" fmla="*/ 6 w 8"/>
                <a:gd name="T23" fmla="*/ 1 h 8"/>
                <a:gd name="T24" fmla="*/ 4 w 8"/>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8">
                  <a:moveTo>
                    <a:pt x="4" y="0"/>
                  </a:moveTo>
                  <a:lnTo>
                    <a:pt x="4" y="0"/>
                  </a:lnTo>
                  <a:lnTo>
                    <a:pt x="2" y="1"/>
                  </a:lnTo>
                  <a:lnTo>
                    <a:pt x="0" y="4"/>
                  </a:lnTo>
                  <a:lnTo>
                    <a:pt x="0" y="4"/>
                  </a:lnTo>
                  <a:lnTo>
                    <a:pt x="2" y="6"/>
                  </a:lnTo>
                  <a:lnTo>
                    <a:pt x="4" y="8"/>
                  </a:lnTo>
                  <a:lnTo>
                    <a:pt x="4" y="8"/>
                  </a:lnTo>
                  <a:lnTo>
                    <a:pt x="6" y="6"/>
                  </a:lnTo>
                  <a:lnTo>
                    <a:pt x="8" y="4"/>
                  </a:lnTo>
                  <a:lnTo>
                    <a:pt x="8" y="4"/>
                  </a:lnTo>
                  <a:lnTo>
                    <a:pt x="6" y="1"/>
                  </a:lnTo>
                  <a:lnTo>
                    <a:pt x="4"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3" name="Freeform 165"/>
            <p:cNvSpPr>
              <a:spLocks/>
            </p:cNvSpPr>
            <p:nvPr/>
          </p:nvSpPr>
          <p:spPr bwMode="auto">
            <a:xfrm>
              <a:off x="6714292" y="4903917"/>
              <a:ext cx="12704" cy="12700"/>
            </a:xfrm>
            <a:custGeom>
              <a:avLst/>
              <a:gdLst>
                <a:gd name="T0" fmla="*/ 4 w 8"/>
                <a:gd name="T1" fmla="*/ 0 h 8"/>
                <a:gd name="T2" fmla="*/ 4 w 8"/>
                <a:gd name="T3" fmla="*/ 0 h 8"/>
                <a:gd name="T4" fmla="*/ 2 w 8"/>
                <a:gd name="T5" fmla="*/ 1 h 8"/>
                <a:gd name="T6" fmla="*/ 0 w 8"/>
                <a:gd name="T7" fmla="*/ 4 h 8"/>
                <a:gd name="T8" fmla="*/ 0 w 8"/>
                <a:gd name="T9" fmla="*/ 4 h 8"/>
                <a:gd name="T10" fmla="*/ 2 w 8"/>
                <a:gd name="T11" fmla="*/ 6 h 8"/>
                <a:gd name="T12" fmla="*/ 4 w 8"/>
                <a:gd name="T13" fmla="*/ 8 h 8"/>
                <a:gd name="T14" fmla="*/ 4 w 8"/>
                <a:gd name="T15" fmla="*/ 8 h 8"/>
                <a:gd name="T16" fmla="*/ 6 w 8"/>
                <a:gd name="T17" fmla="*/ 6 h 8"/>
                <a:gd name="T18" fmla="*/ 8 w 8"/>
                <a:gd name="T19" fmla="*/ 4 h 8"/>
                <a:gd name="T20" fmla="*/ 8 w 8"/>
                <a:gd name="T21" fmla="*/ 4 h 8"/>
                <a:gd name="T22" fmla="*/ 6 w 8"/>
                <a:gd name="T23" fmla="*/ 1 h 8"/>
                <a:gd name="T24" fmla="*/ 4 w 8"/>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8">
                  <a:moveTo>
                    <a:pt x="4" y="0"/>
                  </a:moveTo>
                  <a:lnTo>
                    <a:pt x="4" y="0"/>
                  </a:lnTo>
                  <a:lnTo>
                    <a:pt x="2" y="1"/>
                  </a:lnTo>
                  <a:lnTo>
                    <a:pt x="0" y="4"/>
                  </a:lnTo>
                  <a:lnTo>
                    <a:pt x="0" y="4"/>
                  </a:lnTo>
                  <a:lnTo>
                    <a:pt x="2" y="6"/>
                  </a:lnTo>
                  <a:lnTo>
                    <a:pt x="4" y="8"/>
                  </a:lnTo>
                  <a:lnTo>
                    <a:pt x="4" y="8"/>
                  </a:lnTo>
                  <a:lnTo>
                    <a:pt x="6" y="6"/>
                  </a:lnTo>
                  <a:lnTo>
                    <a:pt x="8" y="4"/>
                  </a:lnTo>
                  <a:lnTo>
                    <a:pt x="8" y="4"/>
                  </a:lnTo>
                  <a:lnTo>
                    <a:pt x="6"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4" name="Freeform 166"/>
            <p:cNvSpPr>
              <a:spLocks/>
            </p:cNvSpPr>
            <p:nvPr/>
          </p:nvSpPr>
          <p:spPr bwMode="auto">
            <a:xfrm>
              <a:off x="6752404" y="4878517"/>
              <a:ext cx="6352" cy="7938"/>
            </a:xfrm>
            <a:custGeom>
              <a:avLst/>
              <a:gdLst>
                <a:gd name="T0" fmla="*/ 2 w 4"/>
                <a:gd name="T1" fmla="*/ 0 h 5"/>
                <a:gd name="T2" fmla="*/ 2 w 4"/>
                <a:gd name="T3" fmla="*/ 0 h 5"/>
                <a:gd name="T4" fmla="*/ 0 w 4"/>
                <a:gd name="T5" fmla="*/ 1 h 5"/>
                <a:gd name="T6" fmla="*/ 0 w 4"/>
                <a:gd name="T7" fmla="*/ 3 h 5"/>
                <a:gd name="T8" fmla="*/ 0 w 4"/>
                <a:gd name="T9" fmla="*/ 3 h 5"/>
                <a:gd name="T10" fmla="*/ 0 w 4"/>
                <a:gd name="T11" fmla="*/ 5 h 5"/>
                <a:gd name="T12" fmla="*/ 2 w 4"/>
                <a:gd name="T13" fmla="*/ 5 h 5"/>
                <a:gd name="T14" fmla="*/ 2 w 4"/>
                <a:gd name="T15" fmla="*/ 5 h 5"/>
                <a:gd name="T16" fmla="*/ 3 w 4"/>
                <a:gd name="T17" fmla="*/ 5 h 5"/>
                <a:gd name="T18" fmla="*/ 4 w 4"/>
                <a:gd name="T19" fmla="*/ 3 h 5"/>
                <a:gd name="T20" fmla="*/ 4 w 4"/>
                <a:gd name="T21" fmla="*/ 3 h 5"/>
                <a:gd name="T22" fmla="*/ 3 w 4"/>
                <a:gd name="T23" fmla="*/ 1 h 5"/>
                <a:gd name="T24" fmla="*/ 2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0"/>
                  </a:moveTo>
                  <a:lnTo>
                    <a:pt x="2" y="0"/>
                  </a:lnTo>
                  <a:lnTo>
                    <a:pt x="0" y="1"/>
                  </a:lnTo>
                  <a:lnTo>
                    <a:pt x="0" y="3"/>
                  </a:lnTo>
                  <a:lnTo>
                    <a:pt x="0" y="3"/>
                  </a:lnTo>
                  <a:lnTo>
                    <a:pt x="0" y="5"/>
                  </a:lnTo>
                  <a:lnTo>
                    <a:pt x="2" y="5"/>
                  </a:lnTo>
                  <a:lnTo>
                    <a:pt x="2" y="5"/>
                  </a:lnTo>
                  <a:lnTo>
                    <a:pt x="3" y="5"/>
                  </a:lnTo>
                  <a:lnTo>
                    <a:pt x="4" y="3"/>
                  </a:lnTo>
                  <a:lnTo>
                    <a:pt x="4" y="3"/>
                  </a:lnTo>
                  <a:lnTo>
                    <a:pt x="3" y="1"/>
                  </a:lnTo>
                  <a:lnTo>
                    <a:pt x="2"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5" name="Freeform 167"/>
            <p:cNvSpPr>
              <a:spLocks/>
            </p:cNvSpPr>
            <p:nvPr/>
          </p:nvSpPr>
          <p:spPr bwMode="auto">
            <a:xfrm>
              <a:off x="6752404" y="4878517"/>
              <a:ext cx="6352" cy="7938"/>
            </a:xfrm>
            <a:custGeom>
              <a:avLst/>
              <a:gdLst>
                <a:gd name="T0" fmla="*/ 2 w 4"/>
                <a:gd name="T1" fmla="*/ 0 h 5"/>
                <a:gd name="T2" fmla="*/ 2 w 4"/>
                <a:gd name="T3" fmla="*/ 0 h 5"/>
                <a:gd name="T4" fmla="*/ 0 w 4"/>
                <a:gd name="T5" fmla="*/ 1 h 5"/>
                <a:gd name="T6" fmla="*/ 0 w 4"/>
                <a:gd name="T7" fmla="*/ 3 h 5"/>
                <a:gd name="T8" fmla="*/ 0 w 4"/>
                <a:gd name="T9" fmla="*/ 3 h 5"/>
                <a:gd name="T10" fmla="*/ 0 w 4"/>
                <a:gd name="T11" fmla="*/ 5 h 5"/>
                <a:gd name="T12" fmla="*/ 2 w 4"/>
                <a:gd name="T13" fmla="*/ 5 h 5"/>
                <a:gd name="T14" fmla="*/ 2 w 4"/>
                <a:gd name="T15" fmla="*/ 5 h 5"/>
                <a:gd name="T16" fmla="*/ 3 w 4"/>
                <a:gd name="T17" fmla="*/ 5 h 5"/>
                <a:gd name="T18" fmla="*/ 4 w 4"/>
                <a:gd name="T19" fmla="*/ 3 h 5"/>
                <a:gd name="T20" fmla="*/ 4 w 4"/>
                <a:gd name="T21" fmla="*/ 3 h 5"/>
                <a:gd name="T22" fmla="*/ 3 w 4"/>
                <a:gd name="T23" fmla="*/ 1 h 5"/>
                <a:gd name="T24" fmla="*/ 2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0"/>
                  </a:moveTo>
                  <a:lnTo>
                    <a:pt x="2" y="0"/>
                  </a:lnTo>
                  <a:lnTo>
                    <a:pt x="0" y="1"/>
                  </a:lnTo>
                  <a:lnTo>
                    <a:pt x="0" y="3"/>
                  </a:lnTo>
                  <a:lnTo>
                    <a:pt x="0" y="3"/>
                  </a:lnTo>
                  <a:lnTo>
                    <a:pt x="0" y="5"/>
                  </a:lnTo>
                  <a:lnTo>
                    <a:pt x="2" y="5"/>
                  </a:lnTo>
                  <a:lnTo>
                    <a:pt x="2" y="5"/>
                  </a:lnTo>
                  <a:lnTo>
                    <a:pt x="3" y="5"/>
                  </a:lnTo>
                  <a:lnTo>
                    <a:pt x="4" y="3"/>
                  </a:lnTo>
                  <a:lnTo>
                    <a:pt x="4" y="3"/>
                  </a:lnTo>
                  <a:lnTo>
                    <a:pt x="3"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6" name="Freeform 168"/>
            <p:cNvSpPr>
              <a:spLocks/>
            </p:cNvSpPr>
            <p:nvPr/>
          </p:nvSpPr>
          <p:spPr bwMode="auto">
            <a:xfrm>
              <a:off x="6674592" y="4935668"/>
              <a:ext cx="6352" cy="7938"/>
            </a:xfrm>
            <a:custGeom>
              <a:avLst/>
              <a:gdLst>
                <a:gd name="T0" fmla="*/ 2 w 4"/>
                <a:gd name="T1" fmla="*/ 0 h 5"/>
                <a:gd name="T2" fmla="*/ 2 w 4"/>
                <a:gd name="T3" fmla="*/ 0 h 5"/>
                <a:gd name="T4" fmla="*/ 0 w 4"/>
                <a:gd name="T5" fmla="*/ 0 h 5"/>
                <a:gd name="T6" fmla="*/ 0 w 4"/>
                <a:gd name="T7" fmla="*/ 2 h 5"/>
                <a:gd name="T8" fmla="*/ 0 w 4"/>
                <a:gd name="T9" fmla="*/ 2 h 5"/>
                <a:gd name="T10" fmla="*/ 0 w 4"/>
                <a:gd name="T11" fmla="*/ 3 h 5"/>
                <a:gd name="T12" fmla="*/ 2 w 4"/>
                <a:gd name="T13" fmla="*/ 5 h 5"/>
                <a:gd name="T14" fmla="*/ 2 w 4"/>
                <a:gd name="T15" fmla="*/ 5 h 5"/>
                <a:gd name="T16" fmla="*/ 3 w 4"/>
                <a:gd name="T17" fmla="*/ 3 h 5"/>
                <a:gd name="T18" fmla="*/ 4 w 4"/>
                <a:gd name="T19" fmla="*/ 2 h 5"/>
                <a:gd name="T20" fmla="*/ 4 w 4"/>
                <a:gd name="T21" fmla="*/ 2 h 5"/>
                <a:gd name="T22" fmla="*/ 3 w 4"/>
                <a:gd name="T23" fmla="*/ 0 h 5"/>
                <a:gd name="T24" fmla="*/ 2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0"/>
                  </a:moveTo>
                  <a:lnTo>
                    <a:pt x="2" y="0"/>
                  </a:lnTo>
                  <a:lnTo>
                    <a:pt x="0" y="0"/>
                  </a:lnTo>
                  <a:lnTo>
                    <a:pt x="0" y="2"/>
                  </a:lnTo>
                  <a:lnTo>
                    <a:pt x="0" y="2"/>
                  </a:lnTo>
                  <a:lnTo>
                    <a:pt x="0" y="3"/>
                  </a:lnTo>
                  <a:lnTo>
                    <a:pt x="2" y="5"/>
                  </a:lnTo>
                  <a:lnTo>
                    <a:pt x="2" y="5"/>
                  </a:lnTo>
                  <a:lnTo>
                    <a:pt x="3" y="3"/>
                  </a:lnTo>
                  <a:lnTo>
                    <a:pt x="4" y="2"/>
                  </a:lnTo>
                  <a:lnTo>
                    <a:pt x="4" y="2"/>
                  </a:lnTo>
                  <a:lnTo>
                    <a:pt x="3" y="0"/>
                  </a:lnTo>
                  <a:lnTo>
                    <a:pt x="2" y="0"/>
                  </a:lnTo>
                  <a:close/>
                </a:path>
              </a:pathLst>
            </a:custGeom>
            <a:solidFill>
              <a:srgbClr val="FCC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7" name="Freeform 169"/>
            <p:cNvSpPr>
              <a:spLocks/>
            </p:cNvSpPr>
            <p:nvPr/>
          </p:nvSpPr>
          <p:spPr bwMode="auto">
            <a:xfrm>
              <a:off x="6674592" y="4935668"/>
              <a:ext cx="6352" cy="7938"/>
            </a:xfrm>
            <a:custGeom>
              <a:avLst/>
              <a:gdLst>
                <a:gd name="T0" fmla="*/ 2 w 4"/>
                <a:gd name="T1" fmla="*/ 0 h 5"/>
                <a:gd name="T2" fmla="*/ 2 w 4"/>
                <a:gd name="T3" fmla="*/ 0 h 5"/>
                <a:gd name="T4" fmla="*/ 0 w 4"/>
                <a:gd name="T5" fmla="*/ 0 h 5"/>
                <a:gd name="T6" fmla="*/ 0 w 4"/>
                <a:gd name="T7" fmla="*/ 2 h 5"/>
                <a:gd name="T8" fmla="*/ 0 w 4"/>
                <a:gd name="T9" fmla="*/ 2 h 5"/>
                <a:gd name="T10" fmla="*/ 0 w 4"/>
                <a:gd name="T11" fmla="*/ 3 h 5"/>
                <a:gd name="T12" fmla="*/ 2 w 4"/>
                <a:gd name="T13" fmla="*/ 5 h 5"/>
                <a:gd name="T14" fmla="*/ 2 w 4"/>
                <a:gd name="T15" fmla="*/ 5 h 5"/>
                <a:gd name="T16" fmla="*/ 3 w 4"/>
                <a:gd name="T17" fmla="*/ 3 h 5"/>
                <a:gd name="T18" fmla="*/ 4 w 4"/>
                <a:gd name="T19" fmla="*/ 2 h 5"/>
                <a:gd name="T20" fmla="*/ 4 w 4"/>
                <a:gd name="T21" fmla="*/ 2 h 5"/>
                <a:gd name="T22" fmla="*/ 3 w 4"/>
                <a:gd name="T23" fmla="*/ 0 h 5"/>
                <a:gd name="T24" fmla="*/ 2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0"/>
                  </a:moveTo>
                  <a:lnTo>
                    <a:pt x="2" y="0"/>
                  </a:lnTo>
                  <a:lnTo>
                    <a:pt x="0" y="0"/>
                  </a:lnTo>
                  <a:lnTo>
                    <a:pt x="0" y="2"/>
                  </a:lnTo>
                  <a:lnTo>
                    <a:pt x="0" y="2"/>
                  </a:lnTo>
                  <a:lnTo>
                    <a:pt x="0" y="3"/>
                  </a:lnTo>
                  <a:lnTo>
                    <a:pt x="2" y="5"/>
                  </a:lnTo>
                  <a:lnTo>
                    <a:pt x="2" y="5"/>
                  </a:lnTo>
                  <a:lnTo>
                    <a:pt x="3" y="3"/>
                  </a:lnTo>
                  <a:lnTo>
                    <a:pt x="4" y="2"/>
                  </a:lnTo>
                  <a:lnTo>
                    <a:pt x="4" y="2"/>
                  </a:lnTo>
                  <a:lnTo>
                    <a:pt x="3"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8" name="Freeform 170"/>
            <p:cNvSpPr>
              <a:spLocks/>
            </p:cNvSpPr>
            <p:nvPr/>
          </p:nvSpPr>
          <p:spPr bwMode="auto">
            <a:xfrm>
              <a:off x="6777812" y="4926143"/>
              <a:ext cx="6352" cy="7938"/>
            </a:xfrm>
            <a:custGeom>
              <a:avLst/>
              <a:gdLst>
                <a:gd name="T0" fmla="*/ 2 w 4"/>
                <a:gd name="T1" fmla="*/ 0 h 5"/>
                <a:gd name="T2" fmla="*/ 2 w 4"/>
                <a:gd name="T3" fmla="*/ 0 h 5"/>
                <a:gd name="T4" fmla="*/ 0 w 4"/>
                <a:gd name="T5" fmla="*/ 1 h 5"/>
                <a:gd name="T6" fmla="*/ 0 w 4"/>
                <a:gd name="T7" fmla="*/ 2 h 5"/>
                <a:gd name="T8" fmla="*/ 0 w 4"/>
                <a:gd name="T9" fmla="*/ 2 h 5"/>
                <a:gd name="T10" fmla="*/ 0 w 4"/>
                <a:gd name="T11" fmla="*/ 5 h 5"/>
                <a:gd name="T12" fmla="*/ 2 w 4"/>
                <a:gd name="T13" fmla="*/ 5 h 5"/>
                <a:gd name="T14" fmla="*/ 2 w 4"/>
                <a:gd name="T15" fmla="*/ 5 h 5"/>
                <a:gd name="T16" fmla="*/ 3 w 4"/>
                <a:gd name="T17" fmla="*/ 5 h 5"/>
                <a:gd name="T18" fmla="*/ 4 w 4"/>
                <a:gd name="T19" fmla="*/ 2 h 5"/>
                <a:gd name="T20" fmla="*/ 4 w 4"/>
                <a:gd name="T21" fmla="*/ 2 h 5"/>
                <a:gd name="T22" fmla="*/ 3 w 4"/>
                <a:gd name="T23" fmla="*/ 1 h 5"/>
                <a:gd name="T24" fmla="*/ 2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0"/>
                  </a:moveTo>
                  <a:lnTo>
                    <a:pt x="2" y="0"/>
                  </a:lnTo>
                  <a:lnTo>
                    <a:pt x="0" y="1"/>
                  </a:lnTo>
                  <a:lnTo>
                    <a:pt x="0" y="2"/>
                  </a:lnTo>
                  <a:lnTo>
                    <a:pt x="0" y="2"/>
                  </a:lnTo>
                  <a:lnTo>
                    <a:pt x="0" y="5"/>
                  </a:lnTo>
                  <a:lnTo>
                    <a:pt x="2" y="5"/>
                  </a:lnTo>
                  <a:lnTo>
                    <a:pt x="2" y="5"/>
                  </a:lnTo>
                  <a:lnTo>
                    <a:pt x="3" y="5"/>
                  </a:lnTo>
                  <a:lnTo>
                    <a:pt x="4" y="2"/>
                  </a:lnTo>
                  <a:lnTo>
                    <a:pt x="4" y="2"/>
                  </a:lnTo>
                  <a:lnTo>
                    <a:pt x="3" y="1"/>
                  </a:lnTo>
                  <a:lnTo>
                    <a:pt x="2" y="0"/>
                  </a:lnTo>
                  <a:close/>
                </a:path>
              </a:pathLst>
            </a:custGeom>
            <a:solidFill>
              <a:srgbClr val="FCC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69" name="Freeform 171"/>
            <p:cNvSpPr>
              <a:spLocks/>
            </p:cNvSpPr>
            <p:nvPr/>
          </p:nvSpPr>
          <p:spPr bwMode="auto">
            <a:xfrm>
              <a:off x="6777812" y="4926143"/>
              <a:ext cx="6352" cy="7938"/>
            </a:xfrm>
            <a:custGeom>
              <a:avLst/>
              <a:gdLst>
                <a:gd name="T0" fmla="*/ 2 w 4"/>
                <a:gd name="T1" fmla="*/ 0 h 5"/>
                <a:gd name="T2" fmla="*/ 2 w 4"/>
                <a:gd name="T3" fmla="*/ 0 h 5"/>
                <a:gd name="T4" fmla="*/ 0 w 4"/>
                <a:gd name="T5" fmla="*/ 1 h 5"/>
                <a:gd name="T6" fmla="*/ 0 w 4"/>
                <a:gd name="T7" fmla="*/ 2 h 5"/>
                <a:gd name="T8" fmla="*/ 0 w 4"/>
                <a:gd name="T9" fmla="*/ 2 h 5"/>
                <a:gd name="T10" fmla="*/ 0 w 4"/>
                <a:gd name="T11" fmla="*/ 5 h 5"/>
                <a:gd name="T12" fmla="*/ 2 w 4"/>
                <a:gd name="T13" fmla="*/ 5 h 5"/>
                <a:gd name="T14" fmla="*/ 2 w 4"/>
                <a:gd name="T15" fmla="*/ 5 h 5"/>
                <a:gd name="T16" fmla="*/ 3 w 4"/>
                <a:gd name="T17" fmla="*/ 5 h 5"/>
                <a:gd name="T18" fmla="*/ 4 w 4"/>
                <a:gd name="T19" fmla="*/ 2 h 5"/>
                <a:gd name="T20" fmla="*/ 4 w 4"/>
                <a:gd name="T21" fmla="*/ 2 h 5"/>
                <a:gd name="T22" fmla="*/ 3 w 4"/>
                <a:gd name="T23" fmla="*/ 1 h 5"/>
                <a:gd name="T24" fmla="*/ 2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0"/>
                  </a:moveTo>
                  <a:lnTo>
                    <a:pt x="2" y="0"/>
                  </a:lnTo>
                  <a:lnTo>
                    <a:pt x="0" y="1"/>
                  </a:lnTo>
                  <a:lnTo>
                    <a:pt x="0" y="2"/>
                  </a:lnTo>
                  <a:lnTo>
                    <a:pt x="0" y="2"/>
                  </a:lnTo>
                  <a:lnTo>
                    <a:pt x="0" y="5"/>
                  </a:lnTo>
                  <a:lnTo>
                    <a:pt x="2" y="5"/>
                  </a:lnTo>
                  <a:lnTo>
                    <a:pt x="2" y="5"/>
                  </a:lnTo>
                  <a:lnTo>
                    <a:pt x="3" y="5"/>
                  </a:lnTo>
                  <a:lnTo>
                    <a:pt x="4" y="2"/>
                  </a:lnTo>
                  <a:lnTo>
                    <a:pt x="4" y="2"/>
                  </a:lnTo>
                  <a:lnTo>
                    <a:pt x="3"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0" name="Freeform 172"/>
            <p:cNvSpPr>
              <a:spLocks/>
            </p:cNvSpPr>
            <p:nvPr/>
          </p:nvSpPr>
          <p:spPr bwMode="auto">
            <a:xfrm>
              <a:off x="6752404" y="5040446"/>
              <a:ext cx="6352" cy="7938"/>
            </a:xfrm>
            <a:custGeom>
              <a:avLst/>
              <a:gdLst>
                <a:gd name="T0" fmla="*/ 2 w 4"/>
                <a:gd name="T1" fmla="*/ 0 h 5"/>
                <a:gd name="T2" fmla="*/ 2 w 4"/>
                <a:gd name="T3" fmla="*/ 0 h 5"/>
                <a:gd name="T4" fmla="*/ 0 w 4"/>
                <a:gd name="T5" fmla="*/ 1 h 5"/>
                <a:gd name="T6" fmla="*/ 0 w 4"/>
                <a:gd name="T7" fmla="*/ 2 h 5"/>
                <a:gd name="T8" fmla="*/ 0 w 4"/>
                <a:gd name="T9" fmla="*/ 2 h 5"/>
                <a:gd name="T10" fmla="*/ 0 w 4"/>
                <a:gd name="T11" fmla="*/ 4 h 5"/>
                <a:gd name="T12" fmla="*/ 2 w 4"/>
                <a:gd name="T13" fmla="*/ 5 h 5"/>
                <a:gd name="T14" fmla="*/ 2 w 4"/>
                <a:gd name="T15" fmla="*/ 5 h 5"/>
                <a:gd name="T16" fmla="*/ 3 w 4"/>
                <a:gd name="T17" fmla="*/ 4 h 5"/>
                <a:gd name="T18" fmla="*/ 4 w 4"/>
                <a:gd name="T19" fmla="*/ 2 h 5"/>
                <a:gd name="T20" fmla="*/ 4 w 4"/>
                <a:gd name="T21" fmla="*/ 2 h 5"/>
                <a:gd name="T22" fmla="*/ 3 w 4"/>
                <a:gd name="T23" fmla="*/ 1 h 5"/>
                <a:gd name="T24" fmla="*/ 2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0"/>
                  </a:moveTo>
                  <a:lnTo>
                    <a:pt x="2" y="0"/>
                  </a:lnTo>
                  <a:lnTo>
                    <a:pt x="0" y="1"/>
                  </a:lnTo>
                  <a:lnTo>
                    <a:pt x="0" y="2"/>
                  </a:lnTo>
                  <a:lnTo>
                    <a:pt x="0" y="2"/>
                  </a:lnTo>
                  <a:lnTo>
                    <a:pt x="0" y="4"/>
                  </a:lnTo>
                  <a:lnTo>
                    <a:pt x="2" y="5"/>
                  </a:lnTo>
                  <a:lnTo>
                    <a:pt x="2" y="5"/>
                  </a:lnTo>
                  <a:lnTo>
                    <a:pt x="3" y="4"/>
                  </a:lnTo>
                  <a:lnTo>
                    <a:pt x="4" y="2"/>
                  </a:lnTo>
                  <a:lnTo>
                    <a:pt x="4" y="2"/>
                  </a:lnTo>
                  <a:lnTo>
                    <a:pt x="3" y="1"/>
                  </a:lnTo>
                  <a:lnTo>
                    <a:pt x="2"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1" name="Freeform 173"/>
            <p:cNvSpPr>
              <a:spLocks/>
            </p:cNvSpPr>
            <p:nvPr/>
          </p:nvSpPr>
          <p:spPr bwMode="auto">
            <a:xfrm>
              <a:off x="6752404" y="5040446"/>
              <a:ext cx="6352" cy="7938"/>
            </a:xfrm>
            <a:custGeom>
              <a:avLst/>
              <a:gdLst>
                <a:gd name="T0" fmla="*/ 2 w 4"/>
                <a:gd name="T1" fmla="*/ 0 h 5"/>
                <a:gd name="T2" fmla="*/ 2 w 4"/>
                <a:gd name="T3" fmla="*/ 0 h 5"/>
                <a:gd name="T4" fmla="*/ 0 w 4"/>
                <a:gd name="T5" fmla="*/ 1 h 5"/>
                <a:gd name="T6" fmla="*/ 0 w 4"/>
                <a:gd name="T7" fmla="*/ 2 h 5"/>
                <a:gd name="T8" fmla="*/ 0 w 4"/>
                <a:gd name="T9" fmla="*/ 2 h 5"/>
                <a:gd name="T10" fmla="*/ 0 w 4"/>
                <a:gd name="T11" fmla="*/ 4 h 5"/>
                <a:gd name="T12" fmla="*/ 2 w 4"/>
                <a:gd name="T13" fmla="*/ 5 h 5"/>
                <a:gd name="T14" fmla="*/ 2 w 4"/>
                <a:gd name="T15" fmla="*/ 5 h 5"/>
                <a:gd name="T16" fmla="*/ 3 w 4"/>
                <a:gd name="T17" fmla="*/ 4 h 5"/>
                <a:gd name="T18" fmla="*/ 4 w 4"/>
                <a:gd name="T19" fmla="*/ 2 h 5"/>
                <a:gd name="T20" fmla="*/ 4 w 4"/>
                <a:gd name="T21" fmla="*/ 2 h 5"/>
                <a:gd name="T22" fmla="*/ 3 w 4"/>
                <a:gd name="T23" fmla="*/ 1 h 5"/>
                <a:gd name="T24" fmla="*/ 2 w 4"/>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5">
                  <a:moveTo>
                    <a:pt x="2" y="0"/>
                  </a:moveTo>
                  <a:lnTo>
                    <a:pt x="2" y="0"/>
                  </a:lnTo>
                  <a:lnTo>
                    <a:pt x="0" y="1"/>
                  </a:lnTo>
                  <a:lnTo>
                    <a:pt x="0" y="2"/>
                  </a:lnTo>
                  <a:lnTo>
                    <a:pt x="0" y="2"/>
                  </a:lnTo>
                  <a:lnTo>
                    <a:pt x="0" y="4"/>
                  </a:lnTo>
                  <a:lnTo>
                    <a:pt x="2" y="5"/>
                  </a:lnTo>
                  <a:lnTo>
                    <a:pt x="2" y="5"/>
                  </a:lnTo>
                  <a:lnTo>
                    <a:pt x="3" y="4"/>
                  </a:lnTo>
                  <a:lnTo>
                    <a:pt x="4" y="2"/>
                  </a:lnTo>
                  <a:lnTo>
                    <a:pt x="4" y="2"/>
                  </a:lnTo>
                  <a:lnTo>
                    <a:pt x="3" y="1"/>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2" name="Freeform 174"/>
            <p:cNvSpPr>
              <a:spLocks/>
            </p:cNvSpPr>
            <p:nvPr/>
          </p:nvSpPr>
          <p:spPr bwMode="auto">
            <a:xfrm>
              <a:off x="6755580" y="5078547"/>
              <a:ext cx="7940" cy="7938"/>
            </a:xfrm>
            <a:custGeom>
              <a:avLst/>
              <a:gdLst>
                <a:gd name="T0" fmla="*/ 2 w 5"/>
                <a:gd name="T1" fmla="*/ 0 h 5"/>
                <a:gd name="T2" fmla="*/ 2 w 5"/>
                <a:gd name="T3" fmla="*/ 0 h 5"/>
                <a:gd name="T4" fmla="*/ 0 w 5"/>
                <a:gd name="T5" fmla="*/ 2 h 5"/>
                <a:gd name="T6" fmla="*/ 0 w 5"/>
                <a:gd name="T7" fmla="*/ 3 h 5"/>
                <a:gd name="T8" fmla="*/ 0 w 5"/>
                <a:gd name="T9" fmla="*/ 3 h 5"/>
                <a:gd name="T10" fmla="*/ 0 w 5"/>
                <a:gd name="T11" fmla="*/ 5 h 5"/>
                <a:gd name="T12" fmla="*/ 2 w 5"/>
                <a:gd name="T13" fmla="*/ 5 h 5"/>
                <a:gd name="T14" fmla="*/ 2 w 5"/>
                <a:gd name="T15" fmla="*/ 5 h 5"/>
                <a:gd name="T16" fmla="*/ 4 w 5"/>
                <a:gd name="T17" fmla="*/ 5 h 5"/>
                <a:gd name="T18" fmla="*/ 5 w 5"/>
                <a:gd name="T19" fmla="*/ 3 h 5"/>
                <a:gd name="T20" fmla="*/ 5 w 5"/>
                <a:gd name="T21" fmla="*/ 3 h 5"/>
                <a:gd name="T22" fmla="*/ 4 w 5"/>
                <a:gd name="T23" fmla="*/ 2 h 5"/>
                <a:gd name="T24" fmla="*/ 2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2" y="0"/>
                  </a:moveTo>
                  <a:lnTo>
                    <a:pt x="2" y="0"/>
                  </a:lnTo>
                  <a:lnTo>
                    <a:pt x="0" y="2"/>
                  </a:lnTo>
                  <a:lnTo>
                    <a:pt x="0" y="3"/>
                  </a:lnTo>
                  <a:lnTo>
                    <a:pt x="0" y="3"/>
                  </a:lnTo>
                  <a:lnTo>
                    <a:pt x="0" y="5"/>
                  </a:lnTo>
                  <a:lnTo>
                    <a:pt x="2" y="5"/>
                  </a:lnTo>
                  <a:lnTo>
                    <a:pt x="2" y="5"/>
                  </a:lnTo>
                  <a:lnTo>
                    <a:pt x="4" y="5"/>
                  </a:lnTo>
                  <a:lnTo>
                    <a:pt x="5" y="3"/>
                  </a:lnTo>
                  <a:lnTo>
                    <a:pt x="5" y="3"/>
                  </a:lnTo>
                  <a:lnTo>
                    <a:pt x="4" y="2"/>
                  </a:lnTo>
                  <a:lnTo>
                    <a:pt x="2"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3" name="Freeform 175"/>
            <p:cNvSpPr>
              <a:spLocks/>
            </p:cNvSpPr>
            <p:nvPr/>
          </p:nvSpPr>
          <p:spPr bwMode="auto">
            <a:xfrm>
              <a:off x="6755580" y="5078547"/>
              <a:ext cx="7940" cy="7938"/>
            </a:xfrm>
            <a:custGeom>
              <a:avLst/>
              <a:gdLst>
                <a:gd name="T0" fmla="*/ 2 w 5"/>
                <a:gd name="T1" fmla="*/ 0 h 5"/>
                <a:gd name="T2" fmla="*/ 2 w 5"/>
                <a:gd name="T3" fmla="*/ 0 h 5"/>
                <a:gd name="T4" fmla="*/ 0 w 5"/>
                <a:gd name="T5" fmla="*/ 2 h 5"/>
                <a:gd name="T6" fmla="*/ 0 w 5"/>
                <a:gd name="T7" fmla="*/ 3 h 5"/>
                <a:gd name="T8" fmla="*/ 0 w 5"/>
                <a:gd name="T9" fmla="*/ 3 h 5"/>
                <a:gd name="T10" fmla="*/ 0 w 5"/>
                <a:gd name="T11" fmla="*/ 5 h 5"/>
                <a:gd name="T12" fmla="*/ 2 w 5"/>
                <a:gd name="T13" fmla="*/ 5 h 5"/>
                <a:gd name="T14" fmla="*/ 2 w 5"/>
                <a:gd name="T15" fmla="*/ 5 h 5"/>
                <a:gd name="T16" fmla="*/ 4 w 5"/>
                <a:gd name="T17" fmla="*/ 5 h 5"/>
                <a:gd name="T18" fmla="*/ 5 w 5"/>
                <a:gd name="T19" fmla="*/ 3 h 5"/>
                <a:gd name="T20" fmla="*/ 5 w 5"/>
                <a:gd name="T21" fmla="*/ 3 h 5"/>
                <a:gd name="T22" fmla="*/ 4 w 5"/>
                <a:gd name="T23" fmla="*/ 2 h 5"/>
                <a:gd name="T24" fmla="*/ 2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2" y="0"/>
                  </a:moveTo>
                  <a:lnTo>
                    <a:pt x="2" y="0"/>
                  </a:lnTo>
                  <a:lnTo>
                    <a:pt x="0" y="2"/>
                  </a:lnTo>
                  <a:lnTo>
                    <a:pt x="0" y="3"/>
                  </a:lnTo>
                  <a:lnTo>
                    <a:pt x="0" y="3"/>
                  </a:lnTo>
                  <a:lnTo>
                    <a:pt x="0" y="5"/>
                  </a:lnTo>
                  <a:lnTo>
                    <a:pt x="2" y="5"/>
                  </a:lnTo>
                  <a:lnTo>
                    <a:pt x="2" y="5"/>
                  </a:lnTo>
                  <a:lnTo>
                    <a:pt x="4" y="5"/>
                  </a:lnTo>
                  <a:lnTo>
                    <a:pt x="5" y="3"/>
                  </a:lnTo>
                  <a:lnTo>
                    <a:pt x="5" y="3"/>
                  </a:lnTo>
                  <a:lnTo>
                    <a:pt x="4"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4" name="Freeform 176"/>
            <p:cNvSpPr>
              <a:spLocks/>
            </p:cNvSpPr>
            <p:nvPr/>
          </p:nvSpPr>
          <p:spPr bwMode="auto">
            <a:xfrm>
              <a:off x="6701588" y="5094422"/>
              <a:ext cx="4764" cy="0"/>
            </a:xfrm>
            <a:custGeom>
              <a:avLst/>
              <a:gdLst>
                <a:gd name="T0" fmla="*/ 0 w 3"/>
                <a:gd name="T1" fmla="*/ 0 w 3"/>
                <a:gd name="T2" fmla="*/ 2 w 3"/>
                <a:gd name="T3" fmla="*/ 2 w 3"/>
                <a:gd name="T4" fmla="*/ 3 w 3"/>
                <a:gd name="T5" fmla="*/ 3 w 3"/>
                <a:gd name="T6" fmla="*/ 0 w 3"/>
              </a:gdLst>
              <a:ahLst/>
              <a:cxnLst>
                <a:cxn ang="0">
                  <a:pos x="T0" y="0"/>
                </a:cxn>
                <a:cxn ang="0">
                  <a:pos x="T1" y="0"/>
                </a:cxn>
                <a:cxn ang="0">
                  <a:pos x="T2" y="0"/>
                </a:cxn>
                <a:cxn ang="0">
                  <a:pos x="T3" y="0"/>
                </a:cxn>
                <a:cxn ang="0">
                  <a:pos x="T4" y="0"/>
                </a:cxn>
                <a:cxn ang="0">
                  <a:pos x="T5" y="0"/>
                </a:cxn>
                <a:cxn ang="0">
                  <a:pos x="T6" y="0"/>
                </a:cxn>
              </a:cxnLst>
              <a:rect l="0" t="0" r="r" b="b"/>
              <a:pathLst>
                <a:path w="3">
                  <a:moveTo>
                    <a:pt x="0" y="0"/>
                  </a:moveTo>
                  <a:lnTo>
                    <a:pt x="0" y="0"/>
                  </a:lnTo>
                  <a:lnTo>
                    <a:pt x="2" y="0"/>
                  </a:lnTo>
                  <a:lnTo>
                    <a:pt x="2" y="0"/>
                  </a:lnTo>
                  <a:lnTo>
                    <a:pt x="3" y="0"/>
                  </a:lnTo>
                  <a:lnTo>
                    <a:pt x="3" y="0"/>
                  </a:lnTo>
                  <a:lnTo>
                    <a:pt x="0" y="0"/>
                  </a:lnTo>
                  <a:close/>
                </a:path>
              </a:pathLst>
            </a:custGeom>
            <a:solidFill>
              <a:srgbClr val="FD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5" name="Freeform 177"/>
            <p:cNvSpPr>
              <a:spLocks/>
            </p:cNvSpPr>
            <p:nvPr/>
          </p:nvSpPr>
          <p:spPr bwMode="auto">
            <a:xfrm>
              <a:off x="6701588" y="5094422"/>
              <a:ext cx="4764" cy="0"/>
            </a:xfrm>
            <a:custGeom>
              <a:avLst/>
              <a:gdLst>
                <a:gd name="T0" fmla="*/ 0 w 3"/>
                <a:gd name="T1" fmla="*/ 0 w 3"/>
                <a:gd name="T2" fmla="*/ 2 w 3"/>
                <a:gd name="T3" fmla="*/ 2 w 3"/>
                <a:gd name="T4" fmla="*/ 3 w 3"/>
                <a:gd name="T5" fmla="*/ 3 w 3"/>
                <a:gd name="T6" fmla="*/ 0 w 3"/>
              </a:gdLst>
              <a:ahLst/>
              <a:cxnLst>
                <a:cxn ang="0">
                  <a:pos x="T0" y="0"/>
                </a:cxn>
                <a:cxn ang="0">
                  <a:pos x="T1" y="0"/>
                </a:cxn>
                <a:cxn ang="0">
                  <a:pos x="T2" y="0"/>
                </a:cxn>
                <a:cxn ang="0">
                  <a:pos x="T3" y="0"/>
                </a:cxn>
                <a:cxn ang="0">
                  <a:pos x="T4" y="0"/>
                </a:cxn>
                <a:cxn ang="0">
                  <a:pos x="T5" y="0"/>
                </a:cxn>
                <a:cxn ang="0">
                  <a:pos x="T6" y="0"/>
                </a:cxn>
              </a:cxnLst>
              <a:rect l="0" t="0" r="r" b="b"/>
              <a:pathLst>
                <a:path w="3">
                  <a:moveTo>
                    <a:pt x="0" y="0"/>
                  </a:moveTo>
                  <a:lnTo>
                    <a:pt x="0" y="0"/>
                  </a:lnTo>
                  <a:lnTo>
                    <a:pt x="2" y="0"/>
                  </a:lnTo>
                  <a:lnTo>
                    <a:pt x="2" y="0"/>
                  </a:lnTo>
                  <a:lnTo>
                    <a:pt x="3" y="0"/>
                  </a:lnTo>
                  <a:lnTo>
                    <a:pt x="3"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6" name="Freeform 178"/>
            <p:cNvSpPr>
              <a:spLocks/>
            </p:cNvSpPr>
            <p:nvPr/>
          </p:nvSpPr>
          <p:spPr bwMode="auto">
            <a:xfrm>
              <a:off x="6701588" y="5086485"/>
              <a:ext cx="7940" cy="7938"/>
            </a:xfrm>
            <a:custGeom>
              <a:avLst/>
              <a:gdLst>
                <a:gd name="T0" fmla="*/ 2 w 5"/>
                <a:gd name="T1" fmla="*/ 0 h 5"/>
                <a:gd name="T2" fmla="*/ 2 w 5"/>
                <a:gd name="T3" fmla="*/ 0 h 5"/>
                <a:gd name="T4" fmla="*/ 0 w 5"/>
                <a:gd name="T5" fmla="*/ 2 h 5"/>
                <a:gd name="T6" fmla="*/ 0 w 5"/>
                <a:gd name="T7" fmla="*/ 3 h 5"/>
                <a:gd name="T8" fmla="*/ 0 w 5"/>
                <a:gd name="T9" fmla="*/ 3 h 5"/>
                <a:gd name="T10" fmla="*/ 0 w 5"/>
                <a:gd name="T11" fmla="*/ 5 h 5"/>
                <a:gd name="T12" fmla="*/ 0 w 5"/>
                <a:gd name="T13" fmla="*/ 5 h 5"/>
                <a:gd name="T14" fmla="*/ 3 w 5"/>
                <a:gd name="T15" fmla="*/ 5 h 5"/>
                <a:gd name="T16" fmla="*/ 3 w 5"/>
                <a:gd name="T17" fmla="*/ 5 h 5"/>
                <a:gd name="T18" fmla="*/ 5 w 5"/>
                <a:gd name="T19" fmla="*/ 3 h 5"/>
                <a:gd name="T20" fmla="*/ 5 w 5"/>
                <a:gd name="T21" fmla="*/ 3 h 5"/>
                <a:gd name="T22" fmla="*/ 3 w 5"/>
                <a:gd name="T23" fmla="*/ 2 h 5"/>
                <a:gd name="T24" fmla="*/ 2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2" y="0"/>
                  </a:moveTo>
                  <a:lnTo>
                    <a:pt x="2" y="0"/>
                  </a:lnTo>
                  <a:lnTo>
                    <a:pt x="0" y="2"/>
                  </a:lnTo>
                  <a:lnTo>
                    <a:pt x="0" y="3"/>
                  </a:lnTo>
                  <a:lnTo>
                    <a:pt x="0" y="3"/>
                  </a:lnTo>
                  <a:lnTo>
                    <a:pt x="0" y="5"/>
                  </a:lnTo>
                  <a:lnTo>
                    <a:pt x="0" y="5"/>
                  </a:lnTo>
                  <a:lnTo>
                    <a:pt x="3" y="5"/>
                  </a:lnTo>
                  <a:lnTo>
                    <a:pt x="3" y="5"/>
                  </a:lnTo>
                  <a:lnTo>
                    <a:pt x="5" y="3"/>
                  </a:lnTo>
                  <a:lnTo>
                    <a:pt x="5" y="3"/>
                  </a:lnTo>
                  <a:lnTo>
                    <a:pt x="3" y="2"/>
                  </a:lnTo>
                  <a:lnTo>
                    <a:pt x="2"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7" name="Freeform 179"/>
            <p:cNvSpPr>
              <a:spLocks/>
            </p:cNvSpPr>
            <p:nvPr/>
          </p:nvSpPr>
          <p:spPr bwMode="auto">
            <a:xfrm>
              <a:off x="6701588" y="5086485"/>
              <a:ext cx="7940" cy="7938"/>
            </a:xfrm>
            <a:custGeom>
              <a:avLst/>
              <a:gdLst>
                <a:gd name="T0" fmla="*/ 2 w 5"/>
                <a:gd name="T1" fmla="*/ 0 h 5"/>
                <a:gd name="T2" fmla="*/ 2 w 5"/>
                <a:gd name="T3" fmla="*/ 0 h 5"/>
                <a:gd name="T4" fmla="*/ 0 w 5"/>
                <a:gd name="T5" fmla="*/ 2 h 5"/>
                <a:gd name="T6" fmla="*/ 0 w 5"/>
                <a:gd name="T7" fmla="*/ 3 h 5"/>
                <a:gd name="T8" fmla="*/ 0 w 5"/>
                <a:gd name="T9" fmla="*/ 3 h 5"/>
                <a:gd name="T10" fmla="*/ 0 w 5"/>
                <a:gd name="T11" fmla="*/ 5 h 5"/>
                <a:gd name="T12" fmla="*/ 0 w 5"/>
                <a:gd name="T13" fmla="*/ 5 h 5"/>
                <a:gd name="T14" fmla="*/ 3 w 5"/>
                <a:gd name="T15" fmla="*/ 5 h 5"/>
                <a:gd name="T16" fmla="*/ 3 w 5"/>
                <a:gd name="T17" fmla="*/ 5 h 5"/>
                <a:gd name="T18" fmla="*/ 5 w 5"/>
                <a:gd name="T19" fmla="*/ 3 h 5"/>
                <a:gd name="T20" fmla="*/ 5 w 5"/>
                <a:gd name="T21" fmla="*/ 3 h 5"/>
                <a:gd name="T22" fmla="*/ 3 w 5"/>
                <a:gd name="T23" fmla="*/ 2 h 5"/>
                <a:gd name="T24" fmla="*/ 2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2" y="0"/>
                  </a:moveTo>
                  <a:lnTo>
                    <a:pt x="2" y="0"/>
                  </a:lnTo>
                  <a:lnTo>
                    <a:pt x="0" y="2"/>
                  </a:lnTo>
                  <a:lnTo>
                    <a:pt x="0" y="3"/>
                  </a:lnTo>
                  <a:lnTo>
                    <a:pt x="0" y="3"/>
                  </a:lnTo>
                  <a:lnTo>
                    <a:pt x="0" y="5"/>
                  </a:lnTo>
                  <a:lnTo>
                    <a:pt x="0" y="5"/>
                  </a:lnTo>
                  <a:lnTo>
                    <a:pt x="3" y="5"/>
                  </a:lnTo>
                  <a:lnTo>
                    <a:pt x="3" y="5"/>
                  </a:lnTo>
                  <a:lnTo>
                    <a:pt x="5" y="3"/>
                  </a:lnTo>
                  <a:lnTo>
                    <a:pt x="5" y="3"/>
                  </a:lnTo>
                  <a:lnTo>
                    <a:pt x="3"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8" name="Freeform 180"/>
            <p:cNvSpPr>
              <a:spLocks/>
            </p:cNvSpPr>
            <p:nvPr/>
          </p:nvSpPr>
          <p:spPr bwMode="auto">
            <a:xfrm>
              <a:off x="6774636" y="4815015"/>
              <a:ext cx="9528" cy="11113"/>
            </a:xfrm>
            <a:custGeom>
              <a:avLst/>
              <a:gdLst>
                <a:gd name="T0" fmla="*/ 4 w 6"/>
                <a:gd name="T1" fmla="*/ 0 h 7"/>
                <a:gd name="T2" fmla="*/ 4 w 6"/>
                <a:gd name="T3" fmla="*/ 0 h 7"/>
                <a:gd name="T4" fmla="*/ 2 w 6"/>
                <a:gd name="T5" fmla="*/ 1 h 7"/>
                <a:gd name="T6" fmla="*/ 0 w 6"/>
                <a:gd name="T7" fmla="*/ 3 h 7"/>
                <a:gd name="T8" fmla="*/ 0 w 6"/>
                <a:gd name="T9" fmla="*/ 3 h 7"/>
                <a:gd name="T10" fmla="*/ 2 w 6"/>
                <a:gd name="T11" fmla="*/ 6 h 7"/>
                <a:gd name="T12" fmla="*/ 4 w 6"/>
                <a:gd name="T13" fmla="*/ 7 h 7"/>
                <a:gd name="T14" fmla="*/ 4 w 6"/>
                <a:gd name="T15" fmla="*/ 7 h 7"/>
                <a:gd name="T16" fmla="*/ 6 w 6"/>
                <a:gd name="T17" fmla="*/ 6 h 7"/>
                <a:gd name="T18" fmla="*/ 6 w 6"/>
                <a:gd name="T19" fmla="*/ 3 h 7"/>
                <a:gd name="T20" fmla="*/ 6 w 6"/>
                <a:gd name="T21" fmla="*/ 3 h 7"/>
                <a:gd name="T22" fmla="*/ 6 w 6"/>
                <a:gd name="T23" fmla="*/ 1 h 7"/>
                <a:gd name="T24" fmla="*/ 4 w 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7">
                  <a:moveTo>
                    <a:pt x="4" y="0"/>
                  </a:moveTo>
                  <a:lnTo>
                    <a:pt x="4" y="0"/>
                  </a:lnTo>
                  <a:lnTo>
                    <a:pt x="2" y="1"/>
                  </a:lnTo>
                  <a:lnTo>
                    <a:pt x="0" y="3"/>
                  </a:lnTo>
                  <a:lnTo>
                    <a:pt x="0" y="3"/>
                  </a:lnTo>
                  <a:lnTo>
                    <a:pt x="2" y="6"/>
                  </a:lnTo>
                  <a:lnTo>
                    <a:pt x="4" y="7"/>
                  </a:lnTo>
                  <a:lnTo>
                    <a:pt x="4" y="7"/>
                  </a:lnTo>
                  <a:lnTo>
                    <a:pt x="6" y="6"/>
                  </a:lnTo>
                  <a:lnTo>
                    <a:pt x="6" y="3"/>
                  </a:lnTo>
                  <a:lnTo>
                    <a:pt x="6" y="3"/>
                  </a:lnTo>
                  <a:lnTo>
                    <a:pt x="6" y="1"/>
                  </a:lnTo>
                  <a:lnTo>
                    <a:pt x="4" y="0"/>
                  </a:lnTo>
                  <a:close/>
                </a:path>
              </a:pathLst>
            </a:custGeom>
            <a:solidFill>
              <a:srgbClr val="FCC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79" name="Freeform 181"/>
            <p:cNvSpPr>
              <a:spLocks/>
            </p:cNvSpPr>
            <p:nvPr/>
          </p:nvSpPr>
          <p:spPr bwMode="auto">
            <a:xfrm>
              <a:off x="6774636" y="4815015"/>
              <a:ext cx="9528" cy="11113"/>
            </a:xfrm>
            <a:custGeom>
              <a:avLst/>
              <a:gdLst>
                <a:gd name="T0" fmla="*/ 4 w 6"/>
                <a:gd name="T1" fmla="*/ 0 h 7"/>
                <a:gd name="T2" fmla="*/ 4 w 6"/>
                <a:gd name="T3" fmla="*/ 0 h 7"/>
                <a:gd name="T4" fmla="*/ 2 w 6"/>
                <a:gd name="T5" fmla="*/ 1 h 7"/>
                <a:gd name="T6" fmla="*/ 0 w 6"/>
                <a:gd name="T7" fmla="*/ 3 h 7"/>
                <a:gd name="T8" fmla="*/ 0 w 6"/>
                <a:gd name="T9" fmla="*/ 3 h 7"/>
                <a:gd name="T10" fmla="*/ 2 w 6"/>
                <a:gd name="T11" fmla="*/ 6 h 7"/>
                <a:gd name="T12" fmla="*/ 4 w 6"/>
                <a:gd name="T13" fmla="*/ 7 h 7"/>
                <a:gd name="T14" fmla="*/ 4 w 6"/>
                <a:gd name="T15" fmla="*/ 7 h 7"/>
                <a:gd name="T16" fmla="*/ 6 w 6"/>
                <a:gd name="T17" fmla="*/ 6 h 7"/>
                <a:gd name="T18" fmla="*/ 6 w 6"/>
                <a:gd name="T19" fmla="*/ 3 h 7"/>
                <a:gd name="T20" fmla="*/ 6 w 6"/>
                <a:gd name="T21" fmla="*/ 3 h 7"/>
                <a:gd name="T22" fmla="*/ 6 w 6"/>
                <a:gd name="T23" fmla="*/ 1 h 7"/>
                <a:gd name="T24" fmla="*/ 4 w 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7">
                  <a:moveTo>
                    <a:pt x="4" y="0"/>
                  </a:moveTo>
                  <a:lnTo>
                    <a:pt x="4" y="0"/>
                  </a:lnTo>
                  <a:lnTo>
                    <a:pt x="2" y="1"/>
                  </a:lnTo>
                  <a:lnTo>
                    <a:pt x="0" y="3"/>
                  </a:lnTo>
                  <a:lnTo>
                    <a:pt x="0" y="3"/>
                  </a:lnTo>
                  <a:lnTo>
                    <a:pt x="2" y="6"/>
                  </a:lnTo>
                  <a:lnTo>
                    <a:pt x="4" y="7"/>
                  </a:lnTo>
                  <a:lnTo>
                    <a:pt x="4" y="7"/>
                  </a:lnTo>
                  <a:lnTo>
                    <a:pt x="6" y="6"/>
                  </a:lnTo>
                  <a:lnTo>
                    <a:pt x="6" y="3"/>
                  </a:lnTo>
                  <a:lnTo>
                    <a:pt x="6" y="3"/>
                  </a:lnTo>
                  <a:lnTo>
                    <a:pt x="6" y="1"/>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0" name="Freeform 182"/>
            <p:cNvSpPr>
              <a:spLocks/>
            </p:cNvSpPr>
            <p:nvPr/>
          </p:nvSpPr>
          <p:spPr bwMode="auto">
            <a:xfrm>
              <a:off x="6703176" y="4827715"/>
              <a:ext cx="9528" cy="9525"/>
            </a:xfrm>
            <a:custGeom>
              <a:avLst/>
              <a:gdLst>
                <a:gd name="T0" fmla="*/ 4 w 6"/>
                <a:gd name="T1" fmla="*/ 0 h 6"/>
                <a:gd name="T2" fmla="*/ 4 w 6"/>
                <a:gd name="T3" fmla="*/ 0 h 6"/>
                <a:gd name="T4" fmla="*/ 1 w 6"/>
                <a:gd name="T5" fmla="*/ 2 h 6"/>
                <a:gd name="T6" fmla="*/ 0 w 6"/>
                <a:gd name="T7" fmla="*/ 3 h 6"/>
                <a:gd name="T8" fmla="*/ 0 w 6"/>
                <a:gd name="T9" fmla="*/ 3 h 6"/>
                <a:gd name="T10" fmla="*/ 1 w 6"/>
                <a:gd name="T11" fmla="*/ 5 h 6"/>
                <a:gd name="T12" fmla="*/ 4 w 6"/>
                <a:gd name="T13" fmla="*/ 6 h 6"/>
                <a:gd name="T14" fmla="*/ 4 w 6"/>
                <a:gd name="T15" fmla="*/ 6 h 6"/>
                <a:gd name="T16" fmla="*/ 5 w 6"/>
                <a:gd name="T17" fmla="*/ 5 h 6"/>
                <a:gd name="T18" fmla="*/ 6 w 6"/>
                <a:gd name="T19" fmla="*/ 3 h 6"/>
                <a:gd name="T20" fmla="*/ 6 w 6"/>
                <a:gd name="T21" fmla="*/ 3 h 6"/>
                <a:gd name="T22" fmla="*/ 5 w 6"/>
                <a:gd name="T23" fmla="*/ 2 h 6"/>
                <a:gd name="T24" fmla="*/ 4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4" y="0"/>
                  </a:moveTo>
                  <a:lnTo>
                    <a:pt x="4" y="0"/>
                  </a:lnTo>
                  <a:lnTo>
                    <a:pt x="1" y="2"/>
                  </a:lnTo>
                  <a:lnTo>
                    <a:pt x="0" y="3"/>
                  </a:lnTo>
                  <a:lnTo>
                    <a:pt x="0" y="3"/>
                  </a:lnTo>
                  <a:lnTo>
                    <a:pt x="1" y="5"/>
                  </a:lnTo>
                  <a:lnTo>
                    <a:pt x="4" y="6"/>
                  </a:lnTo>
                  <a:lnTo>
                    <a:pt x="4" y="6"/>
                  </a:lnTo>
                  <a:lnTo>
                    <a:pt x="5" y="5"/>
                  </a:lnTo>
                  <a:lnTo>
                    <a:pt x="6" y="3"/>
                  </a:lnTo>
                  <a:lnTo>
                    <a:pt x="6" y="3"/>
                  </a:lnTo>
                  <a:lnTo>
                    <a:pt x="5" y="2"/>
                  </a:lnTo>
                  <a:lnTo>
                    <a:pt x="4"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1" name="Freeform 183"/>
            <p:cNvSpPr>
              <a:spLocks/>
            </p:cNvSpPr>
            <p:nvPr/>
          </p:nvSpPr>
          <p:spPr bwMode="auto">
            <a:xfrm>
              <a:off x="6703176" y="4827715"/>
              <a:ext cx="9528" cy="9525"/>
            </a:xfrm>
            <a:custGeom>
              <a:avLst/>
              <a:gdLst>
                <a:gd name="T0" fmla="*/ 4 w 6"/>
                <a:gd name="T1" fmla="*/ 0 h 6"/>
                <a:gd name="T2" fmla="*/ 4 w 6"/>
                <a:gd name="T3" fmla="*/ 0 h 6"/>
                <a:gd name="T4" fmla="*/ 1 w 6"/>
                <a:gd name="T5" fmla="*/ 2 h 6"/>
                <a:gd name="T6" fmla="*/ 0 w 6"/>
                <a:gd name="T7" fmla="*/ 3 h 6"/>
                <a:gd name="T8" fmla="*/ 0 w 6"/>
                <a:gd name="T9" fmla="*/ 3 h 6"/>
                <a:gd name="T10" fmla="*/ 1 w 6"/>
                <a:gd name="T11" fmla="*/ 5 h 6"/>
                <a:gd name="T12" fmla="*/ 4 w 6"/>
                <a:gd name="T13" fmla="*/ 6 h 6"/>
                <a:gd name="T14" fmla="*/ 4 w 6"/>
                <a:gd name="T15" fmla="*/ 6 h 6"/>
                <a:gd name="T16" fmla="*/ 5 w 6"/>
                <a:gd name="T17" fmla="*/ 5 h 6"/>
                <a:gd name="T18" fmla="*/ 6 w 6"/>
                <a:gd name="T19" fmla="*/ 3 h 6"/>
                <a:gd name="T20" fmla="*/ 6 w 6"/>
                <a:gd name="T21" fmla="*/ 3 h 6"/>
                <a:gd name="T22" fmla="*/ 5 w 6"/>
                <a:gd name="T23" fmla="*/ 2 h 6"/>
                <a:gd name="T24" fmla="*/ 4 w 6"/>
                <a:gd name="T2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4" y="0"/>
                  </a:moveTo>
                  <a:lnTo>
                    <a:pt x="4" y="0"/>
                  </a:lnTo>
                  <a:lnTo>
                    <a:pt x="1" y="2"/>
                  </a:lnTo>
                  <a:lnTo>
                    <a:pt x="0" y="3"/>
                  </a:lnTo>
                  <a:lnTo>
                    <a:pt x="0" y="3"/>
                  </a:lnTo>
                  <a:lnTo>
                    <a:pt x="1" y="5"/>
                  </a:lnTo>
                  <a:lnTo>
                    <a:pt x="4" y="6"/>
                  </a:lnTo>
                  <a:lnTo>
                    <a:pt x="4" y="6"/>
                  </a:lnTo>
                  <a:lnTo>
                    <a:pt x="5" y="5"/>
                  </a:lnTo>
                  <a:lnTo>
                    <a:pt x="6" y="3"/>
                  </a:lnTo>
                  <a:lnTo>
                    <a:pt x="6" y="3"/>
                  </a:lnTo>
                  <a:lnTo>
                    <a:pt x="5"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2" name="Freeform 184"/>
            <p:cNvSpPr>
              <a:spLocks/>
            </p:cNvSpPr>
            <p:nvPr/>
          </p:nvSpPr>
          <p:spPr bwMode="auto">
            <a:xfrm>
              <a:off x="6701588" y="4989645"/>
              <a:ext cx="7940" cy="6350"/>
            </a:xfrm>
            <a:custGeom>
              <a:avLst/>
              <a:gdLst>
                <a:gd name="T0" fmla="*/ 2 w 5"/>
                <a:gd name="T1" fmla="*/ 0 h 4"/>
                <a:gd name="T2" fmla="*/ 2 w 5"/>
                <a:gd name="T3" fmla="*/ 0 h 4"/>
                <a:gd name="T4" fmla="*/ 0 w 5"/>
                <a:gd name="T5" fmla="*/ 0 h 4"/>
                <a:gd name="T6" fmla="*/ 0 w 5"/>
                <a:gd name="T7" fmla="*/ 1 h 4"/>
                <a:gd name="T8" fmla="*/ 0 w 5"/>
                <a:gd name="T9" fmla="*/ 1 h 4"/>
                <a:gd name="T10" fmla="*/ 0 w 5"/>
                <a:gd name="T11" fmla="*/ 4 h 4"/>
                <a:gd name="T12" fmla="*/ 2 w 5"/>
                <a:gd name="T13" fmla="*/ 4 h 4"/>
                <a:gd name="T14" fmla="*/ 2 w 5"/>
                <a:gd name="T15" fmla="*/ 4 h 4"/>
                <a:gd name="T16" fmla="*/ 3 w 5"/>
                <a:gd name="T17" fmla="*/ 4 h 4"/>
                <a:gd name="T18" fmla="*/ 5 w 5"/>
                <a:gd name="T19" fmla="*/ 1 h 4"/>
                <a:gd name="T20" fmla="*/ 5 w 5"/>
                <a:gd name="T21" fmla="*/ 1 h 4"/>
                <a:gd name="T22" fmla="*/ 3 w 5"/>
                <a:gd name="T23" fmla="*/ 0 h 4"/>
                <a:gd name="T24" fmla="*/ 2 w 5"/>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2" y="0"/>
                  </a:moveTo>
                  <a:lnTo>
                    <a:pt x="2" y="0"/>
                  </a:lnTo>
                  <a:lnTo>
                    <a:pt x="0" y="0"/>
                  </a:lnTo>
                  <a:lnTo>
                    <a:pt x="0" y="1"/>
                  </a:lnTo>
                  <a:lnTo>
                    <a:pt x="0" y="1"/>
                  </a:lnTo>
                  <a:lnTo>
                    <a:pt x="0" y="4"/>
                  </a:lnTo>
                  <a:lnTo>
                    <a:pt x="2" y="4"/>
                  </a:lnTo>
                  <a:lnTo>
                    <a:pt x="2" y="4"/>
                  </a:lnTo>
                  <a:lnTo>
                    <a:pt x="3" y="4"/>
                  </a:lnTo>
                  <a:lnTo>
                    <a:pt x="5" y="1"/>
                  </a:lnTo>
                  <a:lnTo>
                    <a:pt x="5" y="1"/>
                  </a:lnTo>
                  <a:lnTo>
                    <a:pt x="3" y="0"/>
                  </a:lnTo>
                  <a:lnTo>
                    <a:pt x="2"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3" name="Freeform 185"/>
            <p:cNvSpPr>
              <a:spLocks/>
            </p:cNvSpPr>
            <p:nvPr/>
          </p:nvSpPr>
          <p:spPr bwMode="auto">
            <a:xfrm>
              <a:off x="6701588" y="4989645"/>
              <a:ext cx="7940" cy="6350"/>
            </a:xfrm>
            <a:custGeom>
              <a:avLst/>
              <a:gdLst>
                <a:gd name="T0" fmla="*/ 2 w 5"/>
                <a:gd name="T1" fmla="*/ 0 h 4"/>
                <a:gd name="T2" fmla="*/ 2 w 5"/>
                <a:gd name="T3" fmla="*/ 0 h 4"/>
                <a:gd name="T4" fmla="*/ 0 w 5"/>
                <a:gd name="T5" fmla="*/ 0 h 4"/>
                <a:gd name="T6" fmla="*/ 0 w 5"/>
                <a:gd name="T7" fmla="*/ 1 h 4"/>
                <a:gd name="T8" fmla="*/ 0 w 5"/>
                <a:gd name="T9" fmla="*/ 1 h 4"/>
                <a:gd name="T10" fmla="*/ 0 w 5"/>
                <a:gd name="T11" fmla="*/ 4 h 4"/>
                <a:gd name="T12" fmla="*/ 2 w 5"/>
                <a:gd name="T13" fmla="*/ 4 h 4"/>
                <a:gd name="T14" fmla="*/ 2 w 5"/>
                <a:gd name="T15" fmla="*/ 4 h 4"/>
                <a:gd name="T16" fmla="*/ 3 w 5"/>
                <a:gd name="T17" fmla="*/ 4 h 4"/>
                <a:gd name="T18" fmla="*/ 5 w 5"/>
                <a:gd name="T19" fmla="*/ 1 h 4"/>
                <a:gd name="T20" fmla="*/ 5 w 5"/>
                <a:gd name="T21" fmla="*/ 1 h 4"/>
                <a:gd name="T22" fmla="*/ 3 w 5"/>
                <a:gd name="T23" fmla="*/ 0 h 4"/>
                <a:gd name="T24" fmla="*/ 2 w 5"/>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2" y="0"/>
                  </a:moveTo>
                  <a:lnTo>
                    <a:pt x="2" y="0"/>
                  </a:lnTo>
                  <a:lnTo>
                    <a:pt x="0" y="0"/>
                  </a:lnTo>
                  <a:lnTo>
                    <a:pt x="0" y="1"/>
                  </a:lnTo>
                  <a:lnTo>
                    <a:pt x="0" y="1"/>
                  </a:lnTo>
                  <a:lnTo>
                    <a:pt x="0" y="4"/>
                  </a:lnTo>
                  <a:lnTo>
                    <a:pt x="2" y="4"/>
                  </a:lnTo>
                  <a:lnTo>
                    <a:pt x="2" y="4"/>
                  </a:lnTo>
                  <a:lnTo>
                    <a:pt x="3" y="4"/>
                  </a:lnTo>
                  <a:lnTo>
                    <a:pt x="5" y="1"/>
                  </a:lnTo>
                  <a:lnTo>
                    <a:pt x="5" y="1"/>
                  </a:lnTo>
                  <a:lnTo>
                    <a:pt x="3"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4" name="Freeform 186"/>
            <p:cNvSpPr>
              <a:spLocks/>
            </p:cNvSpPr>
            <p:nvPr/>
          </p:nvSpPr>
          <p:spPr bwMode="auto">
            <a:xfrm>
              <a:off x="6739700" y="4937256"/>
              <a:ext cx="4764" cy="3175"/>
            </a:xfrm>
            <a:custGeom>
              <a:avLst/>
              <a:gdLst>
                <a:gd name="T0" fmla="*/ 1 w 3"/>
                <a:gd name="T1" fmla="*/ 0 h 2"/>
                <a:gd name="T2" fmla="*/ 1 w 3"/>
                <a:gd name="T3" fmla="*/ 0 h 2"/>
                <a:gd name="T4" fmla="*/ 0 w 3"/>
                <a:gd name="T5" fmla="*/ 1 h 2"/>
                <a:gd name="T6" fmla="*/ 0 w 3"/>
                <a:gd name="T7" fmla="*/ 1 h 2"/>
                <a:gd name="T8" fmla="*/ 1 w 3"/>
                <a:gd name="T9" fmla="*/ 2 h 2"/>
                <a:gd name="T10" fmla="*/ 1 w 3"/>
                <a:gd name="T11" fmla="*/ 2 h 2"/>
                <a:gd name="T12" fmla="*/ 3 w 3"/>
                <a:gd name="T13" fmla="*/ 1 h 2"/>
                <a:gd name="T14" fmla="*/ 3 w 3"/>
                <a:gd name="T15" fmla="*/ 1 h 2"/>
                <a:gd name="T16" fmla="*/ 1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1" y="0"/>
                  </a:moveTo>
                  <a:lnTo>
                    <a:pt x="1" y="0"/>
                  </a:lnTo>
                  <a:lnTo>
                    <a:pt x="0" y="1"/>
                  </a:lnTo>
                  <a:lnTo>
                    <a:pt x="0" y="1"/>
                  </a:lnTo>
                  <a:lnTo>
                    <a:pt x="1" y="2"/>
                  </a:lnTo>
                  <a:lnTo>
                    <a:pt x="1" y="2"/>
                  </a:lnTo>
                  <a:lnTo>
                    <a:pt x="3" y="1"/>
                  </a:lnTo>
                  <a:lnTo>
                    <a:pt x="3" y="1"/>
                  </a:lnTo>
                  <a:lnTo>
                    <a:pt x="1"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5" name="Freeform 187"/>
            <p:cNvSpPr>
              <a:spLocks/>
            </p:cNvSpPr>
            <p:nvPr/>
          </p:nvSpPr>
          <p:spPr bwMode="auto">
            <a:xfrm>
              <a:off x="6739700" y="4937256"/>
              <a:ext cx="4764" cy="3175"/>
            </a:xfrm>
            <a:custGeom>
              <a:avLst/>
              <a:gdLst>
                <a:gd name="T0" fmla="*/ 1 w 3"/>
                <a:gd name="T1" fmla="*/ 0 h 2"/>
                <a:gd name="T2" fmla="*/ 1 w 3"/>
                <a:gd name="T3" fmla="*/ 0 h 2"/>
                <a:gd name="T4" fmla="*/ 0 w 3"/>
                <a:gd name="T5" fmla="*/ 1 h 2"/>
                <a:gd name="T6" fmla="*/ 0 w 3"/>
                <a:gd name="T7" fmla="*/ 1 h 2"/>
                <a:gd name="T8" fmla="*/ 1 w 3"/>
                <a:gd name="T9" fmla="*/ 2 h 2"/>
                <a:gd name="T10" fmla="*/ 1 w 3"/>
                <a:gd name="T11" fmla="*/ 2 h 2"/>
                <a:gd name="T12" fmla="*/ 3 w 3"/>
                <a:gd name="T13" fmla="*/ 1 h 2"/>
                <a:gd name="T14" fmla="*/ 3 w 3"/>
                <a:gd name="T15" fmla="*/ 1 h 2"/>
                <a:gd name="T16" fmla="*/ 1 w 3"/>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
                  <a:moveTo>
                    <a:pt x="1" y="0"/>
                  </a:moveTo>
                  <a:lnTo>
                    <a:pt x="1" y="0"/>
                  </a:lnTo>
                  <a:lnTo>
                    <a:pt x="0" y="1"/>
                  </a:lnTo>
                  <a:lnTo>
                    <a:pt x="0" y="1"/>
                  </a:lnTo>
                  <a:lnTo>
                    <a:pt x="1" y="2"/>
                  </a:lnTo>
                  <a:lnTo>
                    <a:pt x="1" y="2"/>
                  </a:lnTo>
                  <a:lnTo>
                    <a:pt x="3" y="1"/>
                  </a:lnTo>
                  <a:lnTo>
                    <a:pt x="3"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6" name="Freeform 188"/>
            <p:cNvSpPr>
              <a:spLocks/>
            </p:cNvSpPr>
            <p:nvPr/>
          </p:nvSpPr>
          <p:spPr bwMode="auto">
            <a:xfrm>
              <a:off x="6720644" y="4945193"/>
              <a:ext cx="3176" cy="3175"/>
            </a:xfrm>
            <a:custGeom>
              <a:avLst/>
              <a:gdLst>
                <a:gd name="T0" fmla="*/ 1 w 2"/>
                <a:gd name="T1" fmla="*/ 0 h 2"/>
                <a:gd name="T2" fmla="*/ 1 w 2"/>
                <a:gd name="T3" fmla="*/ 0 h 2"/>
                <a:gd name="T4" fmla="*/ 0 w 2"/>
                <a:gd name="T5" fmla="*/ 1 h 2"/>
                <a:gd name="T6" fmla="*/ 0 w 2"/>
                <a:gd name="T7" fmla="*/ 1 h 2"/>
                <a:gd name="T8" fmla="*/ 1 w 2"/>
                <a:gd name="T9" fmla="*/ 2 h 2"/>
                <a:gd name="T10" fmla="*/ 1 w 2"/>
                <a:gd name="T11" fmla="*/ 2 h 2"/>
                <a:gd name="T12" fmla="*/ 2 w 2"/>
                <a:gd name="T13" fmla="*/ 1 h 2"/>
                <a:gd name="T14" fmla="*/ 2 w 2"/>
                <a:gd name="T15" fmla="*/ 1 h 2"/>
                <a:gd name="T16" fmla="*/ 1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0"/>
                  </a:moveTo>
                  <a:lnTo>
                    <a:pt x="1" y="0"/>
                  </a:lnTo>
                  <a:lnTo>
                    <a:pt x="0" y="1"/>
                  </a:lnTo>
                  <a:lnTo>
                    <a:pt x="0" y="1"/>
                  </a:lnTo>
                  <a:lnTo>
                    <a:pt x="1" y="2"/>
                  </a:lnTo>
                  <a:lnTo>
                    <a:pt x="1" y="2"/>
                  </a:lnTo>
                  <a:lnTo>
                    <a:pt x="2" y="1"/>
                  </a:lnTo>
                  <a:lnTo>
                    <a:pt x="2" y="1"/>
                  </a:lnTo>
                  <a:lnTo>
                    <a:pt x="1"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7" name="Freeform 189"/>
            <p:cNvSpPr>
              <a:spLocks/>
            </p:cNvSpPr>
            <p:nvPr/>
          </p:nvSpPr>
          <p:spPr bwMode="auto">
            <a:xfrm>
              <a:off x="6720644" y="4945193"/>
              <a:ext cx="3176" cy="3175"/>
            </a:xfrm>
            <a:custGeom>
              <a:avLst/>
              <a:gdLst>
                <a:gd name="T0" fmla="*/ 1 w 2"/>
                <a:gd name="T1" fmla="*/ 0 h 2"/>
                <a:gd name="T2" fmla="*/ 1 w 2"/>
                <a:gd name="T3" fmla="*/ 0 h 2"/>
                <a:gd name="T4" fmla="*/ 0 w 2"/>
                <a:gd name="T5" fmla="*/ 1 h 2"/>
                <a:gd name="T6" fmla="*/ 0 w 2"/>
                <a:gd name="T7" fmla="*/ 1 h 2"/>
                <a:gd name="T8" fmla="*/ 1 w 2"/>
                <a:gd name="T9" fmla="*/ 2 h 2"/>
                <a:gd name="T10" fmla="*/ 1 w 2"/>
                <a:gd name="T11" fmla="*/ 2 h 2"/>
                <a:gd name="T12" fmla="*/ 2 w 2"/>
                <a:gd name="T13" fmla="*/ 1 h 2"/>
                <a:gd name="T14" fmla="*/ 2 w 2"/>
                <a:gd name="T15" fmla="*/ 1 h 2"/>
                <a:gd name="T16" fmla="*/ 1 w 2"/>
                <a:gd name="T17"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0"/>
                  </a:moveTo>
                  <a:lnTo>
                    <a:pt x="1" y="0"/>
                  </a:lnTo>
                  <a:lnTo>
                    <a:pt x="0" y="1"/>
                  </a:lnTo>
                  <a:lnTo>
                    <a:pt x="0" y="1"/>
                  </a:lnTo>
                  <a:lnTo>
                    <a:pt x="1" y="2"/>
                  </a:lnTo>
                  <a:lnTo>
                    <a:pt x="1" y="2"/>
                  </a:lnTo>
                  <a:lnTo>
                    <a:pt x="2" y="1"/>
                  </a:lnTo>
                  <a:lnTo>
                    <a:pt x="2"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8" name="Freeform 190"/>
            <p:cNvSpPr>
              <a:spLocks/>
            </p:cNvSpPr>
            <p:nvPr/>
          </p:nvSpPr>
          <p:spPr bwMode="auto">
            <a:xfrm>
              <a:off x="6763520" y="4826128"/>
              <a:ext cx="3176" cy="4763"/>
            </a:xfrm>
            <a:custGeom>
              <a:avLst/>
              <a:gdLst>
                <a:gd name="T0" fmla="*/ 1 w 2"/>
                <a:gd name="T1" fmla="*/ 0 h 3"/>
                <a:gd name="T2" fmla="*/ 1 w 2"/>
                <a:gd name="T3" fmla="*/ 0 h 3"/>
                <a:gd name="T4" fmla="*/ 0 w 2"/>
                <a:gd name="T5" fmla="*/ 1 h 3"/>
                <a:gd name="T6" fmla="*/ 0 w 2"/>
                <a:gd name="T7" fmla="*/ 1 h 3"/>
                <a:gd name="T8" fmla="*/ 1 w 2"/>
                <a:gd name="T9" fmla="*/ 3 h 3"/>
                <a:gd name="T10" fmla="*/ 1 w 2"/>
                <a:gd name="T11" fmla="*/ 3 h 3"/>
                <a:gd name="T12" fmla="*/ 2 w 2"/>
                <a:gd name="T13" fmla="*/ 1 h 3"/>
                <a:gd name="T14" fmla="*/ 2 w 2"/>
                <a:gd name="T15" fmla="*/ 0 h 3"/>
                <a:gd name="T16" fmla="*/ 2 w 2"/>
                <a:gd name="T17" fmla="*/ 0 h 3"/>
                <a:gd name="T18" fmla="*/ 1 w 2"/>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0"/>
                  </a:moveTo>
                  <a:lnTo>
                    <a:pt x="1" y="0"/>
                  </a:lnTo>
                  <a:lnTo>
                    <a:pt x="0" y="1"/>
                  </a:lnTo>
                  <a:lnTo>
                    <a:pt x="0" y="1"/>
                  </a:lnTo>
                  <a:lnTo>
                    <a:pt x="1" y="3"/>
                  </a:lnTo>
                  <a:lnTo>
                    <a:pt x="1" y="3"/>
                  </a:lnTo>
                  <a:lnTo>
                    <a:pt x="2" y="1"/>
                  </a:lnTo>
                  <a:lnTo>
                    <a:pt x="2" y="0"/>
                  </a:lnTo>
                  <a:lnTo>
                    <a:pt x="2" y="0"/>
                  </a:lnTo>
                  <a:lnTo>
                    <a:pt x="1" y="0"/>
                  </a:lnTo>
                  <a:close/>
                </a:path>
              </a:pathLst>
            </a:custGeom>
            <a:solidFill>
              <a:srgbClr val="FDBA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89" name="Freeform 191"/>
            <p:cNvSpPr>
              <a:spLocks/>
            </p:cNvSpPr>
            <p:nvPr/>
          </p:nvSpPr>
          <p:spPr bwMode="auto">
            <a:xfrm>
              <a:off x="6763520" y="4826128"/>
              <a:ext cx="3176" cy="4763"/>
            </a:xfrm>
            <a:custGeom>
              <a:avLst/>
              <a:gdLst>
                <a:gd name="T0" fmla="*/ 1 w 2"/>
                <a:gd name="T1" fmla="*/ 0 h 3"/>
                <a:gd name="T2" fmla="*/ 1 w 2"/>
                <a:gd name="T3" fmla="*/ 0 h 3"/>
                <a:gd name="T4" fmla="*/ 0 w 2"/>
                <a:gd name="T5" fmla="*/ 1 h 3"/>
                <a:gd name="T6" fmla="*/ 0 w 2"/>
                <a:gd name="T7" fmla="*/ 1 h 3"/>
                <a:gd name="T8" fmla="*/ 1 w 2"/>
                <a:gd name="T9" fmla="*/ 3 h 3"/>
                <a:gd name="T10" fmla="*/ 1 w 2"/>
                <a:gd name="T11" fmla="*/ 3 h 3"/>
                <a:gd name="T12" fmla="*/ 2 w 2"/>
                <a:gd name="T13" fmla="*/ 1 h 3"/>
                <a:gd name="T14" fmla="*/ 2 w 2"/>
                <a:gd name="T15" fmla="*/ 0 h 3"/>
                <a:gd name="T16" fmla="*/ 2 w 2"/>
                <a:gd name="T17" fmla="*/ 0 h 3"/>
                <a:gd name="T18" fmla="*/ 1 w 2"/>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3">
                  <a:moveTo>
                    <a:pt x="1" y="0"/>
                  </a:moveTo>
                  <a:lnTo>
                    <a:pt x="1" y="0"/>
                  </a:lnTo>
                  <a:lnTo>
                    <a:pt x="0" y="1"/>
                  </a:lnTo>
                  <a:lnTo>
                    <a:pt x="0" y="1"/>
                  </a:lnTo>
                  <a:lnTo>
                    <a:pt x="1" y="3"/>
                  </a:lnTo>
                  <a:lnTo>
                    <a:pt x="1" y="3"/>
                  </a:lnTo>
                  <a:lnTo>
                    <a:pt x="2" y="1"/>
                  </a:lnTo>
                  <a:lnTo>
                    <a:pt x="2" y="0"/>
                  </a:lnTo>
                  <a:lnTo>
                    <a:pt x="2"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90" name="Freeform 192"/>
            <p:cNvSpPr>
              <a:spLocks/>
            </p:cNvSpPr>
            <p:nvPr/>
          </p:nvSpPr>
          <p:spPr bwMode="auto">
            <a:xfrm>
              <a:off x="6766696" y="4826128"/>
              <a:ext cx="0" cy="1588"/>
            </a:xfrm>
            <a:custGeom>
              <a:avLst/>
              <a:gdLst>
                <a:gd name="T0" fmla="*/ 0 h 1"/>
                <a:gd name="T1" fmla="*/ 1 h 1"/>
                <a:gd name="T2" fmla="*/ 1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1"/>
                  </a:lnTo>
                  <a:lnTo>
                    <a:pt x="0" y="1"/>
                  </a:lnTo>
                  <a:lnTo>
                    <a:pt x="0" y="1"/>
                  </a:lnTo>
                  <a:lnTo>
                    <a:pt x="0" y="1"/>
                  </a:lnTo>
                  <a:lnTo>
                    <a:pt x="0" y="0"/>
                  </a:lnTo>
                  <a:close/>
                </a:path>
              </a:pathLst>
            </a:custGeom>
            <a:solidFill>
              <a:srgbClr val="FCC6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91" name="Freeform 193"/>
            <p:cNvSpPr>
              <a:spLocks/>
            </p:cNvSpPr>
            <p:nvPr/>
          </p:nvSpPr>
          <p:spPr bwMode="auto">
            <a:xfrm>
              <a:off x="6766696" y="4826128"/>
              <a:ext cx="0" cy="1588"/>
            </a:xfrm>
            <a:custGeom>
              <a:avLst/>
              <a:gdLst>
                <a:gd name="T0" fmla="*/ 0 h 1"/>
                <a:gd name="T1" fmla="*/ 1 h 1"/>
                <a:gd name="T2" fmla="*/ 1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1"/>
                  </a:lnTo>
                  <a:lnTo>
                    <a:pt x="0" y="1"/>
                  </a:ln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92" name="Freeform 194"/>
            <p:cNvSpPr>
              <a:spLocks/>
            </p:cNvSpPr>
            <p:nvPr/>
          </p:nvSpPr>
          <p:spPr bwMode="auto">
            <a:xfrm>
              <a:off x="6412572" y="4624510"/>
              <a:ext cx="163564" cy="458800"/>
            </a:xfrm>
            <a:custGeom>
              <a:avLst/>
              <a:gdLst>
                <a:gd name="T0" fmla="*/ 101 w 103"/>
                <a:gd name="T1" fmla="*/ 109 h 289"/>
                <a:gd name="T2" fmla="*/ 101 w 103"/>
                <a:gd name="T3" fmla="*/ 109 h 289"/>
                <a:gd name="T4" fmla="*/ 103 w 103"/>
                <a:gd name="T5" fmla="*/ 95 h 289"/>
                <a:gd name="T6" fmla="*/ 103 w 103"/>
                <a:gd name="T7" fmla="*/ 82 h 289"/>
                <a:gd name="T8" fmla="*/ 102 w 103"/>
                <a:gd name="T9" fmla="*/ 66 h 289"/>
                <a:gd name="T10" fmla="*/ 100 w 103"/>
                <a:gd name="T11" fmla="*/ 51 h 289"/>
                <a:gd name="T12" fmla="*/ 97 w 103"/>
                <a:gd name="T13" fmla="*/ 35 h 289"/>
                <a:gd name="T14" fmla="*/ 92 w 103"/>
                <a:gd name="T15" fmla="*/ 22 h 289"/>
                <a:gd name="T16" fmla="*/ 89 w 103"/>
                <a:gd name="T17" fmla="*/ 9 h 289"/>
                <a:gd name="T18" fmla="*/ 84 w 103"/>
                <a:gd name="T19" fmla="*/ 0 h 289"/>
                <a:gd name="T20" fmla="*/ 52 w 103"/>
                <a:gd name="T21" fmla="*/ 0 h 289"/>
                <a:gd name="T22" fmla="*/ 21 w 103"/>
                <a:gd name="T23" fmla="*/ 0 h 289"/>
                <a:gd name="T24" fmla="*/ 21 w 103"/>
                <a:gd name="T25" fmla="*/ 0 h 289"/>
                <a:gd name="T26" fmla="*/ 16 w 103"/>
                <a:gd name="T27" fmla="*/ 9 h 289"/>
                <a:gd name="T28" fmla="*/ 11 w 103"/>
                <a:gd name="T29" fmla="*/ 22 h 289"/>
                <a:gd name="T30" fmla="*/ 8 w 103"/>
                <a:gd name="T31" fmla="*/ 35 h 289"/>
                <a:gd name="T32" fmla="*/ 4 w 103"/>
                <a:gd name="T33" fmla="*/ 51 h 289"/>
                <a:gd name="T34" fmla="*/ 2 w 103"/>
                <a:gd name="T35" fmla="*/ 66 h 289"/>
                <a:gd name="T36" fmla="*/ 0 w 103"/>
                <a:gd name="T37" fmla="*/ 82 h 289"/>
                <a:gd name="T38" fmla="*/ 0 w 103"/>
                <a:gd name="T39" fmla="*/ 95 h 289"/>
                <a:gd name="T40" fmla="*/ 3 w 103"/>
                <a:gd name="T41" fmla="*/ 109 h 289"/>
                <a:gd name="T42" fmla="*/ 3 w 103"/>
                <a:gd name="T43" fmla="*/ 109 h 289"/>
                <a:gd name="T44" fmla="*/ 8 w 103"/>
                <a:gd name="T45" fmla="*/ 120 h 289"/>
                <a:gd name="T46" fmla="*/ 14 w 103"/>
                <a:gd name="T47" fmla="*/ 130 h 289"/>
                <a:gd name="T48" fmla="*/ 21 w 103"/>
                <a:gd name="T49" fmla="*/ 138 h 289"/>
                <a:gd name="T50" fmla="*/ 29 w 103"/>
                <a:gd name="T51" fmla="*/ 146 h 289"/>
                <a:gd name="T52" fmla="*/ 41 w 103"/>
                <a:gd name="T53" fmla="*/ 157 h 289"/>
                <a:gd name="T54" fmla="*/ 47 w 103"/>
                <a:gd name="T55" fmla="*/ 160 h 289"/>
                <a:gd name="T56" fmla="*/ 47 w 103"/>
                <a:gd name="T57" fmla="*/ 260 h 289"/>
                <a:gd name="T58" fmla="*/ 47 w 103"/>
                <a:gd name="T59" fmla="*/ 260 h 289"/>
                <a:gd name="T60" fmla="*/ 46 w 103"/>
                <a:gd name="T61" fmla="*/ 263 h 289"/>
                <a:gd name="T62" fmla="*/ 44 w 103"/>
                <a:gd name="T63" fmla="*/ 267 h 289"/>
                <a:gd name="T64" fmla="*/ 37 w 103"/>
                <a:gd name="T65" fmla="*/ 273 h 289"/>
                <a:gd name="T66" fmla="*/ 27 w 103"/>
                <a:gd name="T67" fmla="*/ 278 h 289"/>
                <a:gd name="T68" fmla="*/ 19 w 103"/>
                <a:gd name="T69" fmla="*/ 282 h 289"/>
                <a:gd name="T70" fmla="*/ 19 w 103"/>
                <a:gd name="T71" fmla="*/ 282 h 289"/>
                <a:gd name="T72" fmla="*/ 9 w 103"/>
                <a:gd name="T73" fmla="*/ 284 h 289"/>
                <a:gd name="T74" fmla="*/ 8 w 103"/>
                <a:gd name="T75" fmla="*/ 284 h 289"/>
                <a:gd name="T76" fmla="*/ 8 w 103"/>
                <a:gd name="T77" fmla="*/ 289 h 289"/>
                <a:gd name="T78" fmla="*/ 52 w 103"/>
                <a:gd name="T79" fmla="*/ 289 h 289"/>
                <a:gd name="T80" fmla="*/ 97 w 103"/>
                <a:gd name="T81" fmla="*/ 289 h 289"/>
                <a:gd name="T82" fmla="*/ 97 w 103"/>
                <a:gd name="T83" fmla="*/ 284 h 289"/>
                <a:gd name="T84" fmla="*/ 97 w 103"/>
                <a:gd name="T85" fmla="*/ 284 h 289"/>
                <a:gd name="T86" fmla="*/ 96 w 103"/>
                <a:gd name="T87" fmla="*/ 284 h 289"/>
                <a:gd name="T88" fmla="*/ 86 w 103"/>
                <a:gd name="T89" fmla="*/ 282 h 289"/>
                <a:gd name="T90" fmla="*/ 86 w 103"/>
                <a:gd name="T91" fmla="*/ 282 h 289"/>
                <a:gd name="T92" fmla="*/ 76 w 103"/>
                <a:gd name="T93" fmla="*/ 278 h 289"/>
                <a:gd name="T94" fmla="*/ 68 w 103"/>
                <a:gd name="T95" fmla="*/ 273 h 289"/>
                <a:gd name="T96" fmla="*/ 60 w 103"/>
                <a:gd name="T97" fmla="*/ 267 h 289"/>
                <a:gd name="T98" fmla="*/ 58 w 103"/>
                <a:gd name="T99" fmla="*/ 263 h 289"/>
                <a:gd name="T100" fmla="*/ 58 w 103"/>
                <a:gd name="T101" fmla="*/ 260 h 289"/>
                <a:gd name="T102" fmla="*/ 58 w 103"/>
                <a:gd name="T103" fmla="*/ 160 h 289"/>
                <a:gd name="T104" fmla="*/ 58 w 103"/>
                <a:gd name="T105" fmla="*/ 160 h 289"/>
                <a:gd name="T106" fmla="*/ 63 w 103"/>
                <a:gd name="T107" fmla="*/ 157 h 289"/>
                <a:gd name="T108" fmla="*/ 76 w 103"/>
                <a:gd name="T109" fmla="*/ 146 h 289"/>
                <a:gd name="T110" fmla="*/ 84 w 103"/>
                <a:gd name="T111" fmla="*/ 138 h 289"/>
                <a:gd name="T112" fmla="*/ 91 w 103"/>
                <a:gd name="T113" fmla="*/ 130 h 289"/>
                <a:gd name="T114" fmla="*/ 97 w 103"/>
                <a:gd name="T115" fmla="*/ 120 h 289"/>
                <a:gd name="T116" fmla="*/ 101 w 103"/>
                <a:gd name="T117" fmla="*/ 10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289">
                  <a:moveTo>
                    <a:pt x="101" y="109"/>
                  </a:moveTo>
                  <a:lnTo>
                    <a:pt x="101" y="109"/>
                  </a:lnTo>
                  <a:lnTo>
                    <a:pt x="103" y="95"/>
                  </a:lnTo>
                  <a:lnTo>
                    <a:pt x="103" y="82"/>
                  </a:lnTo>
                  <a:lnTo>
                    <a:pt x="102" y="66"/>
                  </a:lnTo>
                  <a:lnTo>
                    <a:pt x="100" y="51"/>
                  </a:lnTo>
                  <a:lnTo>
                    <a:pt x="97" y="35"/>
                  </a:lnTo>
                  <a:lnTo>
                    <a:pt x="92" y="22"/>
                  </a:lnTo>
                  <a:lnTo>
                    <a:pt x="89" y="9"/>
                  </a:lnTo>
                  <a:lnTo>
                    <a:pt x="84" y="0"/>
                  </a:lnTo>
                  <a:lnTo>
                    <a:pt x="52" y="0"/>
                  </a:lnTo>
                  <a:lnTo>
                    <a:pt x="21" y="0"/>
                  </a:lnTo>
                  <a:lnTo>
                    <a:pt x="21" y="0"/>
                  </a:lnTo>
                  <a:lnTo>
                    <a:pt x="16" y="9"/>
                  </a:lnTo>
                  <a:lnTo>
                    <a:pt x="11" y="22"/>
                  </a:lnTo>
                  <a:lnTo>
                    <a:pt x="8" y="35"/>
                  </a:lnTo>
                  <a:lnTo>
                    <a:pt x="4" y="51"/>
                  </a:lnTo>
                  <a:lnTo>
                    <a:pt x="2" y="66"/>
                  </a:lnTo>
                  <a:lnTo>
                    <a:pt x="0" y="82"/>
                  </a:lnTo>
                  <a:lnTo>
                    <a:pt x="0" y="95"/>
                  </a:lnTo>
                  <a:lnTo>
                    <a:pt x="3" y="109"/>
                  </a:lnTo>
                  <a:lnTo>
                    <a:pt x="3" y="109"/>
                  </a:lnTo>
                  <a:lnTo>
                    <a:pt x="8" y="120"/>
                  </a:lnTo>
                  <a:lnTo>
                    <a:pt x="14" y="130"/>
                  </a:lnTo>
                  <a:lnTo>
                    <a:pt x="21" y="138"/>
                  </a:lnTo>
                  <a:lnTo>
                    <a:pt x="29" y="146"/>
                  </a:lnTo>
                  <a:lnTo>
                    <a:pt x="41" y="157"/>
                  </a:lnTo>
                  <a:lnTo>
                    <a:pt x="47" y="160"/>
                  </a:lnTo>
                  <a:lnTo>
                    <a:pt x="47" y="260"/>
                  </a:lnTo>
                  <a:lnTo>
                    <a:pt x="47" y="260"/>
                  </a:lnTo>
                  <a:lnTo>
                    <a:pt x="46" y="263"/>
                  </a:lnTo>
                  <a:lnTo>
                    <a:pt x="44" y="267"/>
                  </a:lnTo>
                  <a:lnTo>
                    <a:pt x="37" y="273"/>
                  </a:lnTo>
                  <a:lnTo>
                    <a:pt x="27" y="278"/>
                  </a:lnTo>
                  <a:lnTo>
                    <a:pt x="19" y="282"/>
                  </a:lnTo>
                  <a:lnTo>
                    <a:pt x="19" y="282"/>
                  </a:lnTo>
                  <a:lnTo>
                    <a:pt x="9" y="284"/>
                  </a:lnTo>
                  <a:lnTo>
                    <a:pt x="8" y="284"/>
                  </a:lnTo>
                  <a:lnTo>
                    <a:pt x="8" y="289"/>
                  </a:lnTo>
                  <a:lnTo>
                    <a:pt x="52" y="289"/>
                  </a:lnTo>
                  <a:lnTo>
                    <a:pt x="97" y="289"/>
                  </a:lnTo>
                  <a:lnTo>
                    <a:pt x="97" y="284"/>
                  </a:lnTo>
                  <a:lnTo>
                    <a:pt x="97" y="284"/>
                  </a:lnTo>
                  <a:lnTo>
                    <a:pt x="96" y="284"/>
                  </a:lnTo>
                  <a:lnTo>
                    <a:pt x="86" y="282"/>
                  </a:lnTo>
                  <a:lnTo>
                    <a:pt x="86" y="282"/>
                  </a:lnTo>
                  <a:lnTo>
                    <a:pt x="76" y="278"/>
                  </a:lnTo>
                  <a:lnTo>
                    <a:pt x="68" y="273"/>
                  </a:lnTo>
                  <a:lnTo>
                    <a:pt x="60" y="267"/>
                  </a:lnTo>
                  <a:lnTo>
                    <a:pt x="58" y="263"/>
                  </a:lnTo>
                  <a:lnTo>
                    <a:pt x="58" y="260"/>
                  </a:lnTo>
                  <a:lnTo>
                    <a:pt x="58" y="160"/>
                  </a:lnTo>
                  <a:lnTo>
                    <a:pt x="58" y="160"/>
                  </a:lnTo>
                  <a:lnTo>
                    <a:pt x="63" y="157"/>
                  </a:lnTo>
                  <a:lnTo>
                    <a:pt x="76" y="146"/>
                  </a:lnTo>
                  <a:lnTo>
                    <a:pt x="84" y="138"/>
                  </a:lnTo>
                  <a:lnTo>
                    <a:pt x="91" y="130"/>
                  </a:lnTo>
                  <a:lnTo>
                    <a:pt x="97" y="120"/>
                  </a:lnTo>
                  <a:lnTo>
                    <a:pt x="101"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93" name="Freeform 195"/>
            <p:cNvSpPr>
              <a:spLocks/>
            </p:cNvSpPr>
            <p:nvPr/>
          </p:nvSpPr>
          <p:spPr bwMode="auto">
            <a:xfrm>
              <a:off x="6412572" y="4624510"/>
              <a:ext cx="163564" cy="458800"/>
            </a:xfrm>
            <a:custGeom>
              <a:avLst/>
              <a:gdLst>
                <a:gd name="T0" fmla="*/ 101 w 103"/>
                <a:gd name="T1" fmla="*/ 109 h 289"/>
                <a:gd name="T2" fmla="*/ 101 w 103"/>
                <a:gd name="T3" fmla="*/ 109 h 289"/>
                <a:gd name="T4" fmla="*/ 103 w 103"/>
                <a:gd name="T5" fmla="*/ 95 h 289"/>
                <a:gd name="T6" fmla="*/ 103 w 103"/>
                <a:gd name="T7" fmla="*/ 82 h 289"/>
                <a:gd name="T8" fmla="*/ 102 w 103"/>
                <a:gd name="T9" fmla="*/ 66 h 289"/>
                <a:gd name="T10" fmla="*/ 100 w 103"/>
                <a:gd name="T11" fmla="*/ 51 h 289"/>
                <a:gd name="T12" fmla="*/ 97 w 103"/>
                <a:gd name="T13" fmla="*/ 35 h 289"/>
                <a:gd name="T14" fmla="*/ 92 w 103"/>
                <a:gd name="T15" fmla="*/ 22 h 289"/>
                <a:gd name="T16" fmla="*/ 89 w 103"/>
                <a:gd name="T17" fmla="*/ 9 h 289"/>
                <a:gd name="T18" fmla="*/ 84 w 103"/>
                <a:gd name="T19" fmla="*/ 0 h 289"/>
                <a:gd name="T20" fmla="*/ 52 w 103"/>
                <a:gd name="T21" fmla="*/ 0 h 289"/>
                <a:gd name="T22" fmla="*/ 21 w 103"/>
                <a:gd name="T23" fmla="*/ 0 h 289"/>
                <a:gd name="T24" fmla="*/ 21 w 103"/>
                <a:gd name="T25" fmla="*/ 0 h 289"/>
                <a:gd name="T26" fmla="*/ 16 w 103"/>
                <a:gd name="T27" fmla="*/ 9 h 289"/>
                <a:gd name="T28" fmla="*/ 11 w 103"/>
                <a:gd name="T29" fmla="*/ 22 h 289"/>
                <a:gd name="T30" fmla="*/ 8 w 103"/>
                <a:gd name="T31" fmla="*/ 35 h 289"/>
                <a:gd name="T32" fmla="*/ 4 w 103"/>
                <a:gd name="T33" fmla="*/ 51 h 289"/>
                <a:gd name="T34" fmla="*/ 2 w 103"/>
                <a:gd name="T35" fmla="*/ 66 h 289"/>
                <a:gd name="T36" fmla="*/ 0 w 103"/>
                <a:gd name="T37" fmla="*/ 82 h 289"/>
                <a:gd name="T38" fmla="*/ 0 w 103"/>
                <a:gd name="T39" fmla="*/ 95 h 289"/>
                <a:gd name="T40" fmla="*/ 3 w 103"/>
                <a:gd name="T41" fmla="*/ 109 h 289"/>
                <a:gd name="T42" fmla="*/ 3 w 103"/>
                <a:gd name="T43" fmla="*/ 109 h 289"/>
                <a:gd name="T44" fmla="*/ 8 w 103"/>
                <a:gd name="T45" fmla="*/ 120 h 289"/>
                <a:gd name="T46" fmla="*/ 14 w 103"/>
                <a:gd name="T47" fmla="*/ 130 h 289"/>
                <a:gd name="T48" fmla="*/ 21 w 103"/>
                <a:gd name="T49" fmla="*/ 138 h 289"/>
                <a:gd name="T50" fmla="*/ 29 w 103"/>
                <a:gd name="T51" fmla="*/ 146 h 289"/>
                <a:gd name="T52" fmla="*/ 41 w 103"/>
                <a:gd name="T53" fmla="*/ 157 h 289"/>
                <a:gd name="T54" fmla="*/ 47 w 103"/>
                <a:gd name="T55" fmla="*/ 160 h 289"/>
                <a:gd name="T56" fmla="*/ 47 w 103"/>
                <a:gd name="T57" fmla="*/ 260 h 289"/>
                <a:gd name="T58" fmla="*/ 47 w 103"/>
                <a:gd name="T59" fmla="*/ 260 h 289"/>
                <a:gd name="T60" fmla="*/ 46 w 103"/>
                <a:gd name="T61" fmla="*/ 263 h 289"/>
                <a:gd name="T62" fmla="*/ 44 w 103"/>
                <a:gd name="T63" fmla="*/ 267 h 289"/>
                <a:gd name="T64" fmla="*/ 37 w 103"/>
                <a:gd name="T65" fmla="*/ 273 h 289"/>
                <a:gd name="T66" fmla="*/ 27 w 103"/>
                <a:gd name="T67" fmla="*/ 278 h 289"/>
                <a:gd name="T68" fmla="*/ 19 w 103"/>
                <a:gd name="T69" fmla="*/ 282 h 289"/>
                <a:gd name="T70" fmla="*/ 19 w 103"/>
                <a:gd name="T71" fmla="*/ 282 h 289"/>
                <a:gd name="T72" fmla="*/ 9 w 103"/>
                <a:gd name="T73" fmla="*/ 284 h 289"/>
                <a:gd name="T74" fmla="*/ 8 w 103"/>
                <a:gd name="T75" fmla="*/ 284 h 289"/>
                <a:gd name="T76" fmla="*/ 8 w 103"/>
                <a:gd name="T77" fmla="*/ 289 h 289"/>
                <a:gd name="T78" fmla="*/ 52 w 103"/>
                <a:gd name="T79" fmla="*/ 289 h 289"/>
                <a:gd name="T80" fmla="*/ 97 w 103"/>
                <a:gd name="T81" fmla="*/ 289 h 289"/>
                <a:gd name="T82" fmla="*/ 97 w 103"/>
                <a:gd name="T83" fmla="*/ 284 h 289"/>
                <a:gd name="T84" fmla="*/ 97 w 103"/>
                <a:gd name="T85" fmla="*/ 284 h 289"/>
                <a:gd name="T86" fmla="*/ 96 w 103"/>
                <a:gd name="T87" fmla="*/ 284 h 289"/>
                <a:gd name="T88" fmla="*/ 86 w 103"/>
                <a:gd name="T89" fmla="*/ 282 h 289"/>
                <a:gd name="T90" fmla="*/ 86 w 103"/>
                <a:gd name="T91" fmla="*/ 282 h 289"/>
                <a:gd name="T92" fmla="*/ 76 w 103"/>
                <a:gd name="T93" fmla="*/ 278 h 289"/>
                <a:gd name="T94" fmla="*/ 68 w 103"/>
                <a:gd name="T95" fmla="*/ 273 h 289"/>
                <a:gd name="T96" fmla="*/ 60 w 103"/>
                <a:gd name="T97" fmla="*/ 267 h 289"/>
                <a:gd name="T98" fmla="*/ 58 w 103"/>
                <a:gd name="T99" fmla="*/ 263 h 289"/>
                <a:gd name="T100" fmla="*/ 58 w 103"/>
                <a:gd name="T101" fmla="*/ 260 h 289"/>
                <a:gd name="T102" fmla="*/ 58 w 103"/>
                <a:gd name="T103" fmla="*/ 160 h 289"/>
                <a:gd name="T104" fmla="*/ 58 w 103"/>
                <a:gd name="T105" fmla="*/ 160 h 289"/>
                <a:gd name="T106" fmla="*/ 63 w 103"/>
                <a:gd name="T107" fmla="*/ 157 h 289"/>
                <a:gd name="T108" fmla="*/ 76 w 103"/>
                <a:gd name="T109" fmla="*/ 146 h 289"/>
                <a:gd name="T110" fmla="*/ 84 w 103"/>
                <a:gd name="T111" fmla="*/ 138 h 289"/>
                <a:gd name="T112" fmla="*/ 91 w 103"/>
                <a:gd name="T113" fmla="*/ 130 h 289"/>
                <a:gd name="T114" fmla="*/ 97 w 103"/>
                <a:gd name="T115" fmla="*/ 120 h 289"/>
                <a:gd name="T116" fmla="*/ 101 w 103"/>
                <a:gd name="T117" fmla="*/ 10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289">
                  <a:moveTo>
                    <a:pt x="101" y="109"/>
                  </a:moveTo>
                  <a:lnTo>
                    <a:pt x="101" y="109"/>
                  </a:lnTo>
                  <a:lnTo>
                    <a:pt x="103" y="95"/>
                  </a:lnTo>
                  <a:lnTo>
                    <a:pt x="103" y="82"/>
                  </a:lnTo>
                  <a:lnTo>
                    <a:pt x="102" y="66"/>
                  </a:lnTo>
                  <a:lnTo>
                    <a:pt x="100" y="51"/>
                  </a:lnTo>
                  <a:lnTo>
                    <a:pt x="97" y="35"/>
                  </a:lnTo>
                  <a:lnTo>
                    <a:pt x="92" y="22"/>
                  </a:lnTo>
                  <a:lnTo>
                    <a:pt x="89" y="9"/>
                  </a:lnTo>
                  <a:lnTo>
                    <a:pt x="84" y="0"/>
                  </a:lnTo>
                  <a:lnTo>
                    <a:pt x="52" y="0"/>
                  </a:lnTo>
                  <a:lnTo>
                    <a:pt x="21" y="0"/>
                  </a:lnTo>
                  <a:lnTo>
                    <a:pt x="21" y="0"/>
                  </a:lnTo>
                  <a:lnTo>
                    <a:pt x="16" y="9"/>
                  </a:lnTo>
                  <a:lnTo>
                    <a:pt x="11" y="22"/>
                  </a:lnTo>
                  <a:lnTo>
                    <a:pt x="8" y="35"/>
                  </a:lnTo>
                  <a:lnTo>
                    <a:pt x="4" y="51"/>
                  </a:lnTo>
                  <a:lnTo>
                    <a:pt x="2" y="66"/>
                  </a:lnTo>
                  <a:lnTo>
                    <a:pt x="0" y="82"/>
                  </a:lnTo>
                  <a:lnTo>
                    <a:pt x="0" y="95"/>
                  </a:lnTo>
                  <a:lnTo>
                    <a:pt x="3" y="109"/>
                  </a:lnTo>
                  <a:lnTo>
                    <a:pt x="3" y="109"/>
                  </a:lnTo>
                  <a:lnTo>
                    <a:pt x="8" y="120"/>
                  </a:lnTo>
                  <a:lnTo>
                    <a:pt x="14" y="130"/>
                  </a:lnTo>
                  <a:lnTo>
                    <a:pt x="21" y="138"/>
                  </a:lnTo>
                  <a:lnTo>
                    <a:pt x="29" y="146"/>
                  </a:lnTo>
                  <a:lnTo>
                    <a:pt x="41" y="157"/>
                  </a:lnTo>
                  <a:lnTo>
                    <a:pt x="47" y="160"/>
                  </a:lnTo>
                  <a:lnTo>
                    <a:pt x="47" y="260"/>
                  </a:lnTo>
                  <a:lnTo>
                    <a:pt x="47" y="260"/>
                  </a:lnTo>
                  <a:lnTo>
                    <a:pt x="46" y="263"/>
                  </a:lnTo>
                  <a:lnTo>
                    <a:pt x="44" y="267"/>
                  </a:lnTo>
                  <a:lnTo>
                    <a:pt x="37" y="273"/>
                  </a:lnTo>
                  <a:lnTo>
                    <a:pt x="27" y="278"/>
                  </a:lnTo>
                  <a:lnTo>
                    <a:pt x="19" y="282"/>
                  </a:lnTo>
                  <a:lnTo>
                    <a:pt x="19" y="282"/>
                  </a:lnTo>
                  <a:lnTo>
                    <a:pt x="9" y="284"/>
                  </a:lnTo>
                  <a:lnTo>
                    <a:pt x="8" y="284"/>
                  </a:lnTo>
                  <a:lnTo>
                    <a:pt x="8" y="289"/>
                  </a:lnTo>
                  <a:lnTo>
                    <a:pt x="52" y="289"/>
                  </a:lnTo>
                  <a:lnTo>
                    <a:pt x="97" y="289"/>
                  </a:lnTo>
                  <a:lnTo>
                    <a:pt x="97" y="284"/>
                  </a:lnTo>
                  <a:lnTo>
                    <a:pt x="97" y="284"/>
                  </a:lnTo>
                  <a:lnTo>
                    <a:pt x="96" y="284"/>
                  </a:lnTo>
                  <a:lnTo>
                    <a:pt x="86" y="282"/>
                  </a:lnTo>
                  <a:lnTo>
                    <a:pt x="86" y="282"/>
                  </a:lnTo>
                  <a:lnTo>
                    <a:pt x="76" y="278"/>
                  </a:lnTo>
                  <a:lnTo>
                    <a:pt x="68" y="273"/>
                  </a:lnTo>
                  <a:lnTo>
                    <a:pt x="60" y="267"/>
                  </a:lnTo>
                  <a:lnTo>
                    <a:pt x="58" y="263"/>
                  </a:lnTo>
                  <a:lnTo>
                    <a:pt x="58" y="260"/>
                  </a:lnTo>
                  <a:lnTo>
                    <a:pt x="58" y="160"/>
                  </a:lnTo>
                  <a:lnTo>
                    <a:pt x="58" y="160"/>
                  </a:lnTo>
                  <a:lnTo>
                    <a:pt x="63" y="157"/>
                  </a:lnTo>
                  <a:lnTo>
                    <a:pt x="76" y="146"/>
                  </a:lnTo>
                  <a:lnTo>
                    <a:pt x="84" y="138"/>
                  </a:lnTo>
                  <a:lnTo>
                    <a:pt x="91" y="130"/>
                  </a:lnTo>
                  <a:lnTo>
                    <a:pt x="97" y="120"/>
                  </a:lnTo>
                  <a:lnTo>
                    <a:pt x="101"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94" name="Freeform 196"/>
            <p:cNvSpPr>
              <a:spLocks/>
            </p:cNvSpPr>
            <p:nvPr/>
          </p:nvSpPr>
          <p:spPr bwMode="auto">
            <a:xfrm>
              <a:off x="6418924" y="4746751"/>
              <a:ext cx="152448" cy="128591"/>
            </a:xfrm>
            <a:custGeom>
              <a:avLst/>
              <a:gdLst>
                <a:gd name="T0" fmla="*/ 0 w 96"/>
                <a:gd name="T1" fmla="*/ 4 h 81"/>
                <a:gd name="T2" fmla="*/ 0 w 96"/>
                <a:gd name="T3" fmla="*/ 4 h 81"/>
                <a:gd name="T4" fmla="*/ 1 w 96"/>
                <a:gd name="T5" fmla="*/ 17 h 81"/>
                <a:gd name="T6" fmla="*/ 2 w 96"/>
                <a:gd name="T7" fmla="*/ 31 h 81"/>
                <a:gd name="T8" fmla="*/ 2 w 96"/>
                <a:gd name="T9" fmla="*/ 31 h 81"/>
                <a:gd name="T10" fmla="*/ 7 w 96"/>
                <a:gd name="T11" fmla="*/ 40 h 81"/>
                <a:gd name="T12" fmla="*/ 12 w 96"/>
                <a:gd name="T13" fmla="*/ 50 h 81"/>
                <a:gd name="T14" fmla="*/ 20 w 96"/>
                <a:gd name="T15" fmla="*/ 59 h 81"/>
                <a:gd name="T16" fmla="*/ 27 w 96"/>
                <a:gd name="T17" fmla="*/ 66 h 81"/>
                <a:gd name="T18" fmla="*/ 39 w 96"/>
                <a:gd name="T19" fmla="*/ 76 h 81"/>
                <a:gd name="T20" fmla="*/ 44 w 96"/>
                <a:gd name="T21" fmla="*/ 80 h 81"/>
                <a:gd name="T22" fmla="*/ 45 w 96"/>
                <a:gd name="T23" fmla="*/ 81 h 81"/>
                <a:gd name="T24" fmla="*/ 51 w 96"/>
                <a:gd name="T25" fmla="*/ 81 h 81"/>
                <a:gd name="T26" fmla="*/ 51 w 96"/>
                <a:gd name="T27" fmla="*/ 80 h 81"/>
                <a:gd name="T28" fmla="*/ 51 w 96"/>
                <a:gd name="T29" fmla="*/ 80 h 81"/>
                <a:gd name="T30" fmla="*/ 58 w 96"/>
                <a:gd name="T31" fmla="*/ 76 h 81"/>
                <a:gd name="T32" fmla="*/ 70 w 96"/>
                <a:gd name="T33" fmla="*/ 66 h 81"/>
                <a:gd name="T34" fmla="*/ 77 w 96"/>
                <a:gd name="T35" fmla="*/ 59 h 81"/>
                <a:gd name="T36" fmla="*/ 83 w 96"/>
                <a:gd name="T37" fmla="*/ 50 h 81"/>
                <a:gd name="T38" fmla="*/ 89 w 96"/>
                <a:gd name="T39" fmla="*/ 40 h 81"/>
                <a:gd name="T40" fmla="*/ 93 w 96"/>
                <a:gd name="T41" fmla="*/ 31 h 81"/>
                <a:gd name="T42" fmla="*/ 93 w 96"/>
                <a:gd name="T43" fmla="*/ 31 h 81"/>
                <a:gd name="T44" fmla="*/ 96 w 96"/>
                <a:gd name="T45" fmla="*/ 17 h 81"/>
                <a:gd name="T46" fmla="*/ 96 w 96"/>
                <a:gd name="T47" fmla="*/ 4 h 81"/>
                <a:gd name="T48" fmla="*/ 96 w 96"/>
                <a:gd name="T49" fmla="*/ 4 h 81"/>
                <a:gd name="T50" fmla="*/ 92 w 96"/>
                <a:gd name="T51" fmla="*/ 2 h 81"/>
                <a:gd name="T52" fmla="*/ 82 w 96"/>
                <a:gd name="T53" fmla="*/ 1 h 81"/>
                <a:gd name="T54" fmla="*/ 67 w 96"/>
                <a:gd name="T55" fmla="*/ 0 h 81"/>
                <a:gd name="T56" fmla="*/ 59 w 96"/>
                <a:gd name="T57" fmla="*/ 1 h 81"/>
                <a:gd name="T58" fmla="*/ 48 w 96"/>
                <a:gd name="T59" fmla="*/ 4 h 81"/>
                <a:gd name="T60" fmla="*/ 48 w 96"/>
                <a:gd name="T61" fmla="*/ 4 h 81"/>
                <a:gd name="T62" fmla="*/ 38 w 96"/>
                <a:gd name="T63" fmla="*/ 5 h 81"/>
                <a:gd name="T64" fmla="*/ 28 w 96"/>
                <a:gd name="T65" fmla="*/ 6 h 81"/>
                <a:gd name="T66" fmla="*/ 13 w 96"/>
                <a:gd name="T67" fmla="*/ 6 h 81"/>
                <a:gd name="T68" fmla="*/ 4 w 96"/>
                <a:gd name="T69" fmla="*/ 5 h 81"/>
                <a:gd name="T70" fmla="*/ 0 w 96"/>
                <a:gd name="T71"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81">
                  <a:moveTo>
                    <a:pt x="0" y="4"/>
                  </a:moveTo>
                  <a:lnTo>
                    <a:pt x="0" y="4"/>
                  </a:lnTo>
                  <a:lnTo>
                    <a:pt x="1" y="17"/>
                  </a:lnTo>
                  <a:lnTo>
                    <a:pt x="2" y="31"/>
                  </a:lnTo>
                  <a:lnTo>
                    <a:pt x="2" y="31"/>
                  </a:lnTo>
                  <a:lnTo>
                    <a:pt x="7" y="40"/>
                  </a:lnTo>
                  <a:lnTo>
                    <a:pt x="12" y="50"/>
                  </a:lnTo>
                  <a:lnTo>
                    <a:pt x="20" y="59"/>
                  </a:lnTo>
                  <a:lnTo>
                    <a:pt x="27" y="66"/>
                  </a:lnTo>
                  <a:lnTo>
                    <a:pt x="39" y="76"/>
                  </a:lnTo>
                  <a:lnTo>
                    <a:pt x="44" y="80"/>
                  </a:lnTo>
                  <a:lnTo>
                    <a:pt x="45" y="81"/>
                  </a:lnTo>
                  <a:lnTo>
                    <a:pt x="51" y="81"/>
                  </a:lnTo>
                  <a:lnTo>
                    <a:pt x="51" y="80"/>
                  </a:lnTo>
                  <a:lnTo>
                    <a:pt x="51" y="80"/>
                  </a:lnTo>
                  <a:lnTo>
                    <a:pt x="58" y="76"/>
                  </a:lnTo>
                  <a:lnTo>
                    <a:pt x="70" y="66"/>
                  </a:lnTo>
                  <a:lnTo>
                    <a:pt x="77" y="59"/>
                  </a:lnTo>
                  <a:lnTo>
                    <a:pt x="83" y="50"/>
                  </a:lnTo>
                  <a:lnTo>
                    <a:pt x="89" y="40"/>
                  </a:lnTo>
                  <a:lnTo>
                    <a:pt x="93" y="31"/>
                  </a:lnTo>
                  <a:lnTo>
                    <a:pt x="93" y="31"/>
                  </a:lnTo>
                  <a:lnTo>
                    <a:pt x="96" y="17"/>
                  </a:lnTo>
                  <a:lnTo>
                    <a:pt x="96" y="4"/>
                  </a:lnTo>
                  <a:lnTo>
                    <a:pt x="96" y="4"/>
                  </a:lnTo>
                  <a:lnTo>
                    <a:pt x="92" y="2"/>
                  </a:lnTo>
                  <a:lnTo>
                    <a:pt x="82" y="1"/>
                  </a:lnTo>
                  <a:lnTo>
                    <a:pt x="67" y="0"/>
                  </a:lnTo>
                  <a:lnTo>
                    <a:pt x="59" y="1"/>
                  </a:lnTo>
                  <a:lnTo>
                    <a:pt x="48" y="4"/>
                  </a:lnTo>
                  <a:lnTo>
                    <a:pt x="48" y="4"/>
                  </a:lnTo>
                  <a:lnTo>
                    <a:pt x="38" y="5"/>
                  </a:lnTo>
                  <a:lnTo>
                    <a:pt x="28" y="6"/>
                  </a:lnTo>
                  <a:lnTo>
                    <a:pt x="13" y="6"/>
                  </a:lnTo>
                  <a:lnTo>
                    <a:pt x="4" y="5"/>
                  </a:lnTo>
                  <a:lnTo>
                    <a:pt x="0" y="4"/>
                  </a:lnTo>
                  <a:close/>
                </a:path>
              </a:pathLst>
            </a:custGeom>
            <a:solidFill>
              <a:srgbClr val="EB4F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95" name="Freeform 197"/>
            <p:cNvSpPr>
              <a:spLocks/>
            </p:cNvSpPr>
            <p:nvPr/>
          </p:nvSpPr>
          <p:spPr bwMode="auto">
            <a:xfrm>
              <a:off x="6418924" y="4746751"/>
              <a:ext cx="152448" cy="128591"/>
            </a:xfrm>
            <a:custGeom>
              <a:avLst/>
              <a:gdLst>
                <a:gd name="T0" fmla="*/ 0 w 96"/>
                <a:gd name="T1" fmla="*/ 4 h 81"/>
                <a:gd name="T2" fmla="*/ 0 w 96"/>
                <a:gd name="T3" fmla="*/ 4 h 81"/>
                <a:gd name="T4" fmla="*/ 1 w 96"/>
                <a:gd name="T5" fmla="*/ 17 h 81"/>
                <a:gd name="T6" fmla="*/ 2 w 96"/>
                <a:gd name="T7" fmla="*/ 31 h 81"/>
                <a:gd name="T8" fmla="*/ 2 w 96"/>
                <a:gd name="T9" fmla="*/ 31 h 81"/>
                <a:gd name="T10" fmla="*/ 7 w 96"/>
                <a:gd name="T11" fmla="*/ 40 h 81"/>
                <a:gd name="T12" fmla="*/ 12 w 96"/>
                <a:gd name="T13" fmla="*/ 50 h 81"/>
                <a:gd name="T14" fmla="*/ 20 w 96"/>
                <a:gd name="T15" fmla="*/ 59 h 81"/>
                <a:gd name="T16" fmla="*/ 27 w 96"/>
                <a:gd name="T17" fmla="*/ 66 h 81"/>
                <a:gd name="T18" fmla="*/ 39 w 96"/>
                <a:gd name="T19" fmla="*/ 76 h 81"/>
                <a:gd name="T20" fmla="*/ 44 w 96"/>
                <a:gd name="T21" fmla="*/ 80 h 81"/>
                <a:gd name="T22" fmla="*/ 45 w 96"/>
                <a:gd name="T23" fmla="*/ 81 h 81"/>
                <a:gd name="T24" fmla="*/ 51 w 96"/>
                <a:gd name="T25" fmla="*/ 81 h 81"/>
                <a:gd name="T26" fmla="*/ 51 w 96"/>
                <a:gd name="T27" fmla="*/ 80 h 81"/>
                <a:gd name="T28" fmla="*/ 51 w 96"/>
                <a:gd name="T29" fmla="*/ 80 h 81"/>
                <a:gd name="T30" fmla="*/ 58 w 96"/>
                <a:gd name="T31" fmla="*/ 76 h 81"/>
                <a:gd name="T32" fmla="*/ 70 w 96"/>
                <a:gd name="T33" fmla="*/ 66 h 81"/>
                <a:gd name="T34" fmla="*/ 77 w 96"/>
                <a:gd name="T35" fmla="*/ 59 h 81"/>
                <a:gd name="T36" fmla="*/ 83 w 96"/>
                <a:gd name="T37" fmla="*/ 50 h 81"/>
                <a:gd name="T38" fmla="*/ 89 w 96"/>
                <a:gd name="T39" fmla="*/ 40 h 81"/>
                <a:gd name="T40" fmla="*/ 93 w 96"/>
                <a:gd name="T41" fmla="*/ 31 h 81"/>
                <a:gd name="T42" fmla="*/ 93 w 96"/>
                <a:gd name="T43" fmla="*/ 31 h 81"/>
                <a:gd name="T44" fmla="*/ 96 w 96"/>
                <a:gd name="T45" fmla="*/ 17 h 81"/>
                <a:gd name="T46" fmla="*/ 96 w 96"/>
                <a:gd name="T47" fmla="*/ 4 h 81"/>
                <a:gd name="T48" fmla="*/ 96 w 96"/>
                <a:gd name="T49" fmla="*/ 4 h 81"/>
                <a:gd name="T50" fmla="*/ 92 w 96"/>
                <a:gd name="T51" fmla="*/ 2 h 81"/>
                <a:gd name="T52" fmla="*/ 82 w 96"/>
                <a:gd name="T53" fmla="*/ 1 h 81"/>
                <a:gd name="T54" fmla="*/ 67 w 96"/>
                <a:gd name="T55" fmla="*/ 0 h 81"/>
                <a:gd name="T56" fmla="*/ 59 w 96"/>
                <a:gd name="T57" fmla="*/ 1 h 81"/>
                <a:gd name="T58" fmla="*/ 48 w 96"/>
                <a:gd name="T59" fmla="*/ 4 h 81"/>
                <a:gd name="T60" fmla="*/ 48 w 96"/>
                <a:gd name="T61" fmla="*/ 4 h 81"/>
                <a:gd name="T62" fmla="*/ 38 w 96"/>
                <a:gd name="T63" fmla="*/ 5 h 81"/>
                <a:gd name="T64" fmla="*/ 28 w 96"/>
                <a:gd name="T65" fmla="*/ 6 h 81"/>
                <a:gd name="T66" fmla="*/ 13 w 96"/>
                <a:gd name="T67" fmla="*/ 6 h 81"/>
                <a:gd name="T68" fmla="*/ 4 w 96"/>
                <a:gd name="T69" fmla="*/ 5 h 81"/>
                <a:gd name="T70" fmla="*/ 0 w 96"/>
                <a:gd name="T71"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81">
                  <a:moveTo>
                    <a:pt x="0" y="4"/>
                  </a:moveTo>
                  <a:lnTo>
                    <a:pt x="0" y="4"/>
                  </a:lnTo>
                  <a:lnTo>
                    <a:pt x="1" y="17"/>
                  </a:lnTo>
                  <a:lnTo>
                    <a:pt x="2" y="31"/>
                  </a:lnTo>
                  <a:lnTo>
                    <a:pt x="2" y="31"/>
                  </a:lnTo>
                  <a:lnTo>
                    <a:pt x="7" y="40"/>
                  </a:lnTo>
                  <a:lnTo>
                    <a:pt x="12" y="50"/>
                  </a:lnTo>
                  <a:lnTo>
                    <a:pt x="20" y="59"/>
                  </a:lnTo>
                  <a:lnTo>
                    <a:pt x="27" y="66"/>
                  </a:lnTo>
                  <a:lnTo>
                    <a:pt x="39" y="76"/>
                  </a:lnTo>
                  <a:lnTo>
                    <a:pt x="44" y="80"/>
                  </a:lnTo>
                  <a:lnTo>
                    <a:pt x="45" y="81"/>
                  </a:lnTo>
                  <a:lnTo>
                    <a:pt x="51" y="81"/>
                  </a:lnTo>
                  <a:lnTo>
                    <a:pt x="51" y="80"/>
                  </a:lnTo>
                  <a:lnTo>
                    <a:pt x="51" y="80"/>
                  </a:lnTo>
                  <a:lnTo>
                    <a:pt x="58" y="76"/>
                  </a:lnTo>
                  <a:lnTo>
                    <a:pt x="70" y="66"/>
                  </a:lnTo>
                  <a:lnTo>
                    <a:pt x="77" y="59"/>
                  </a:lnTo>
                  <a:lnTo>
                    <a:pt x="83" y="50"/>
                  </a:lnTo>
                  <a:lnTo>
                    <a:pt x="89" y="40"/>
                  </a:lnTo>
                  <a:lnTo>
                    <a:pt x="93" y="31"/>
                  </a:lnTo>
                  <a:lnTo>
                    <a:pt x="93" y="31"/>
                  </a:lnTo>
                  <a:lnTo>
                    <a:pt x="96" y="17"/>
                  </a:lnTo>
                  <a:lnTo>
                    <a:pt x="96" y="4"/>
                  </a:lnTo>
                  <a:lnTo>
                    <a:pt x="96" y="4"/>
                  </a:lnTo>
                  <a:lnTo>
                    <a:pt x="92" y="2"/>
                  </a:lnTo>
                  <a:lnTo>
                    <a:pt x="82" y="1"/>
                  </a:lnTo>
                  <a:lnTo>
                    <a:pt x="67" y="0"/>
                  </a:lnTo>
                  <a:lnTo>
                    <a:pt x="59" y="1"/>
                  </a:lnTo>
                  <a:lnTo>
                    <a:pt x="48" y="4"/>
                  </a:lnTo>
                  <a:lnTo>
                    <a:pt x="48" y="4"/>
                  </a:lnTo>
                  <a:lnTo>
                    <a:pt x="38" y="5"/>
                  </a:lnTo>
                  <a:lnTo>
                    <a:pt x="28" y="6"/>
                  </a:lnTo>
                  <a:lnTo>
                    <a:pt x="13" y="6"/>
                  </a:lnTo>
                  <a:lnTo>
                    <a:pt x="4" y="5"/>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96" name="Freeform 198"/>
            <p:cNvSpPr>
              <a:spLocks noEditPoints="1"/>
            </p:cNvSpPr>
            <p:nvPr/>
          </p:nvSpPr>
          <p:spPr bwMode="auto">
            <a:xfrm>
              <a:off x="7128760" y="4307002"/>
              <a:ext cx="284252" cy="722332"/>
            </a:xfrm>
            <a:custGeom>
              <a:avLst/>
              <a:gdLst>
                <a:gd name="T0" fmla="*/ 0 w 179"/>
                <a:gd name="T1" fmla="*/ 436 h 455"/>
                <a:gd name="T2" fmla="*/ 6 w 179"/>
                <a:gd name="T3" fmla="*/ 441 h 455"/>
                <a:gd name="T4" fmla="*/ 20 w 179"/>
                <a:gd name="T5" fmla="*/ 446 h 455"/>
                <a:gd name="T6" fmla="*/ 60 w 179"/>
                <a:gd name="T7" fmla="*/ 453 h 455"/>
                <a:gd name="T8" fmla="*/ 80 w 179"/>
                <a:gd name="T9" fmla="*/ 455 h 455"/>
                <a:gd name="T10" fmla="*/ 91 w 179"/>
                <a:gd name="T11" fmla="*/ 453 h 455"/>
                <a:gd name="T12" fmla="*/ 101 w 179"/>
                <a:gd name="T13" fmla="*/ 455 h 455"/>
                <a:gd name="T14" fmla="*/ 125 w 179"/>
                <a:gd name="T15" fmla="*/ 452 h 455"/>
                <a:gd name="T16" fmla="*/ 151 w 179"/>
                <a:gd name="T17" fmla="*/ 444 h 455"/>
                <a:gd name="T18" fmla="*/ 138 w 179"/>
                <a:gd name="T19" fmla="*/ 446 h 455"/>
                <a:gd name="T20" fmla="*/ 109 w 179"/>
                <a:gd name="T21" fmla="*/ 450 h 455"/>
                <a:gd name="T22" fmla="*/ 96 w 179"/>
                <a:gd name="T23" fmla="*/ 451 h 455"/>
                <a:gd name="T24" fmla="*/ 86 w 179"/>
                <a:gd name="T25" fmla="*/ 450 h 455"/>
                <a:gd name="T26" fmla="*/ 76 w 179"/>
                <a:gd name="T27" fmla="*/ 451 h 455"/>
                <a:gd name="T28" fmla="*/ 35 w 179"/>
                <a:gd name="T29" fmla="*/ 446 h 455"/>
                <a:gd name="T30" fmla="*/ 2 w 179"/>
                <a:gd name="T31" fmla="*/ 437 h 455"/>
                <a:gd name="T32" fmla="*/ 0 w 179"/>
                <a:gd name="T33" fmla="*/ 436 h 455"/>
                <a:gd name="T34" fmla="*/ 47 w 179"/>
                <a:gd name="T35" fmla="*/ 66 h 455"/>
                <a:gd name="T36" fmla="*/ 53 w 179"/>
                <a:gd name="T37" fmla="*/ 71 h 455"/>
                <a:gd name="T38" fmla="*/ 52 w 179"/>
                <a:gd name="T39" fmla="*/ 69 h 455"/>
                <a:gd name="T40" fmla="*/ 47 w 179"/>
                <a:gd name="T41" fmla="*/ 66 h 455"/>
                <a:gd name="T42" fmla="*/ 129 w 179"/>
                <a:gd name="T43" fmla="*/ 0 h 455"/>
                <a:gd name="T44" fmla="*/ 131 w 179"/>
                <a:gd name="T45" fmla="*/ 8 h 455"/>
                <a:gd name="T46" fmla="*/ 131 w 179"/>
                <a:gd name="T47" fmla="*/ 54 h 455"/>
                <a:gd name="T48" fmla="*/ 129 w 179"/>
                <a:gd name="T49" fmla="*/ 62 h 455"/>
                <a:gd name="T50" fmla="*/ 120 w 179"/>
                <a:gd name="T51" fmla="*/ 67 h 455"/>
                <a:gd name="T52" fmla="*/ 119 w 179"/>
                <a:gd name="T53" fmla="*/ 70 h 455"/>
                <a:gd name="T54" fmla="*/ 116 w 179"/>
                <a:gd name="T55" fmla="*/ 73 h 455"/>
                <a:gd name="T56" fmla="*/ 117 w 179"/>
                <a:gd name="T57" fmla="*/ 73 h 455"/>
                <a:gd name="T58" fmla="*/ 124 w 179"/>
                <a:gd name="T59" fmla="*/ 84 h 455"/>
                <a:gd name="T60" fmla="*/ 125 w 179"/>
                <a:gd name="T61" fmla="*/ 86 h 455"/>
                <a:gd name="T62" fmla="*/ 125 w 179"/>
                <a:gd name="T63" fmla="*/ 86 h 455"/>
                <a:gd name="T64" fmla="*/ 147 w 179"/>
                <a:gd name="T65" fmla="*/ 110 h 455"/>
                <a:gd name="T66" fmla="*/ 179 w 179"/>
                <a:gd name="T67" fmla="*/ 146 h 455"/>
                <a:gd name="T68" fmla="*/ 179 w 179"/>
                <a:gd name="T69" fmla="*/ 145 h 455"/>
                <a:gd name="T70" fmla="*/ 150 w 179"/>
                <a:gd name="T71" fmla="*/ 111 h 455"/>
                <a:gd name="T72" fmla="*/ 130 w 179"/>
                <a:gd name="T73" fmla="*/ 91 h 455"/>
                <a:gd name="T74" fmla="*/ 122 w 179"/>
                <a:gd name="T75" fmla="*/ 75 h 455"/>
                <a:gd name="T76" fmla="*/ 124 w 179"/>
                <a:gd name="T77" fmla="*/ 75 h 455"/>
                <a:gd name="T78" fmla="*/ 125 w 179"/>
                <a:gd name="T79" fmla="*/ 71 h 455"/>
                <a:gd name="T80" fmla="*/ 133 w 179"/>
                <a:gd name="T81" fmla="*/ 67 h 455"/>
                <a:gd name="T82" fmla="*/ 136 w 179"/>
                <a:gd name="T83" fmla="*/ 59 h 455"/>
                <a:gd name="T84" fmla="*/ 136 w 179"/>
                <a:gd name="T85" fmla="*/ 13 h 455"/>
                <a:gd name="T86" fmla="*/ 134 w 179"/>
                <a:gd name="T87" fmla="*/ 6 h 455"/>
                <a:gd name="T88" fmla="*/ 129 w 179"/>
                <a:gd name="T89"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9" h="455">
                  <a:moveTo>
                    <a:pt x="0" y="436"/>
                  </a:moveTo>
                  <a:lnTo>
                    <a:pt x="0" y="436"/>
                  </a:lnTo>
                  <a:lnTo>
                    <a:pt x="3" y="439"/>
                  </a:lnTo>
                  <a:lnTo>
                    <a:pt x="6" y="441"/>
                  </a:lnTo>
                  <a:lnTo>
                    <a:pt x="6" y="441"/>
                  </a:lnTo>
                  <a:lnTo>
                    <a:pt x="20" y="446"/>
                  </a:lnTo>
                  <a:lnTo>
                    <a:pt x="40" y="451"/>
                  </a:lnTo>
                  <a:lnTo>
                    <a:pt x="60" y="453"/>
                  </a:lnTo>
                  <a:lnTo>
                    <a:pt x="80" y="455"/>
                  </a:lnTo>
                  <a:lnTo>
                    <a:pt x="80" y="455"/>
                  </a:lnTo>
                  <a:lnTo>
                    <a:pt x="91" y="453"/>
                  </a:lnTo>
                  <a:lnTo>
                    <a:pt x="91" y="453"/>
                  </a:lnTo>
                  <a:lnTo>
                    <a:pt x="101" y="455"/>
                  </a:lnTo>
                  <a:lnTo>
                    <a:pt x="101" y="455"/>
                  </a:lnTo>
                  <a:lnTo>
                    <a:pt x="113" y="453"/>
                  </a:lnTo>
                  <a:lnTo>
                    <a:pt x="125" y="452"/>
                  </a:lnTo>
                  <a:lnTo>
                    <a:pt x="151" y="448"/>
                  </a:lnTo>
                  <a:lnTo>
                    <a:pt x="151" y="444"/>
                  </a:lnTo>
                  <a:lnTo>
                    <a:pt x="151" y="444"/>
                  </a:lnTo>
                  <a:lnTo>
                    <a:pt x="138" y="446"/>
                  </a:lnTo>
                  <a:lnTo>
                    <a:pt x="124" y="448"/>
                  </a:lnTo>
                  <a:lnTo>
                    <a:pt x="109" y="450"/>
                  </a:lnTo>
                  <a:lnTo>
                    <a:pt x="96" y="451"/>
                  </a:lnTo>
                  <a:lnTo>
                    <a:pt x="96" y="451"/>
                  </a:lnTo>
                  <a:lnTo>
                    <a:pt x="86" y="450"/>
                  </a:lnTo>
                  <a:lnTo>
                    <a:pt x="86" y="450"/>
                  </a:lnTo>
                  <a:lnTo>
                    <a:pt x="76" y="451"/>
                  </a:lnTo>
                  <a:lnTo>
                    <a:pt x="76" y="451"/>
                  </a:lnTo>
                  <a:lnTo>
                    <a:pt x="55" y="450"/>
                  </a:lnTo>
                  <a:lnTo>
                    <a:pt x="35" y="446"/>
                  </a:lnTo>
                  <a:lnTo>
                    <a:pt x="16" y="442"/>
                  </a:lnTo>
                  <a:lnTo>
                    <a:pt x="2" y="437"/>
                  </a:lnTo>
                  <a:lnTo>
                    <a:pt x="2" y="437"/>
                  </a:lnTo>
                  <a:lnTo>
                    <a:pt x="0" y="436"/>
                  </a:lnTo>
                  <a:close/>
                  <a:moveTo>
                    <a:pt x="47" y="66"/>
                  </a:moveTo>
                  <a:lnTo>
                    <a:pt x="47" y="66"/>
                  </a:lnTo>
                  <a:lnTo>
                    <a:pt x="49" y="69"/>
                  </a:lnTo>
                  <a:lnTo>
                    <a:pt x="53" y="71"/>
                  </a:lnTo>
                  <a:lnTo>
                    <a:pt x="53" y="71"/>
                  </a:lnTo>
                  <a:lnTo>
                    <a:pt x="52" y="69"/>
                  </a:lnTo>
                  <a:lnTo>
                    <a:pt x="52" y="69"/>
                  </a:lnTo>
                  <a:lnTo>
                    <a:pt x="47" y="66"/>
                  </a:lnTo>
                  <a:close/>
                  <a:moveTo>
                    <a:pt x="129" y="0"/>
                  </a:moveTo>
                  <a:lnTo>
                    <a:pt x="129" y="0"/>
                  </a:lnTo>
                  <a:lnTo>
                    <a:pt x="131" y="5"/>
                  </a:lnTo>
                  <a:lnTo>
                    <a:pt x="131" y="8"/>
                  </a:lnTo>
                  <a:lnTo>
                    <a:pt x="131" y="54"/>
                  </a:lnTo>
                  <a:lnTo>
                    <a:pt x="131" y="54"/>
                  </a:lnTo>
                  <a:lnTo>
                    <a:pt x="131" y="59"/>
                  </a:lnTo>
                  <a:lnTo>
                    <a:pt x="129" y="62"/>
                  </a:lnTo>
                  <a:lnTo>
                    <a:pt x="125" y="65"/>
                  </a:lnTo>
                  <a:lnTo>
                    <a:pt x="120" y="67"/>
                  </a:lnTo>
                  <a:lnTo>
                    <a:pt x="120" y="67"/>
                  </a:lnTo>
                  <a:lnTo>
                    <a:pt x="119" y="70"/>
                  </a:lnTo>
                  <a:lnTo>
                    <a:pt x="117" y="71"/>
                  </a:lnTo>
                  <a:lnTo>
                    <a:pt x="116" y="73"/>
                  </a:lnTo>
                  <a:lnTo>
                    <a:pt x="116" y="73"/>
                  </a:lnTo>
                  <a:lnTo>
                    <a:pt x="117" y="73"/>
                  </a:lnTo>
                  <a:lnTo>
                    <a:pt x="117" y="73"/>
                  </a:lnTo>
                  <a:lnTo>
                    <a:pt x="124" y="84"/>
                  </a:lnTo>
                  <a:lnTo>
                    <a:pt x="124" y="84"/>
                  </a:lnTo>
                  <a:lnTo>
                    <a:pt x="125" y="86"/>
                  </a:lnTo>
                  <a:lnTo>
                    <a:pt x="125" y="86"/>
                  </a:lnTo>
                  <a:lnTo>
                    <a:pt x="125" y="86"/>
                  </a:lnTo>
                  <a:lnTo>
                    <a:pt x="125" y="86"/>
                  </a:lnTo>
                  <a:lnTo>
                    <a:pt x="147" y="110"/>
                  </a:lnTo>
                  <a:lnTo>
                    <a:pt x="165" y="127"/>
                  </a:lnTo>
                  <a:lnTo>
                    <a:pt x="179" y="146"/>
                  </a:lnTo>
                  <a:lnTo>
                    <a:pt x="179" y="145"/>
                  </a:lnTo>
                  <a:lnTo>
                    <a:pt x="179" y="145"/>
                  </a:lnTo>
                  <a:lnTo>
                    <a:pt x="166" y="129"/>
                  </a:lnTo>
                  <a:lnTo>
                    <a:pt x="150" y="111"/>
                  </a:lnTo>
                  <a:lnTo>
                    <a:pt x="130" y="91"/>
                  </a:lnTo>
                  <a:lnTo>
                    <a:pt x="130" y="91"/>
                  </a:lnTo>
                  <a:lnTo>
                    <a:pt x="120" y="77"/>
                  </a:lnTo>
                  <a:lnTo>
                    <a:pt x="122" y="75"/>
                  </a:lnTo>
                  <a:lnTo>
                    <a:pt x="122" y="75"/>
                  </a:lnTo>
                  <a:lnTo>
                    <a:pt x="124" y="75"/>
                  </a:lnTo>
                  <a:lnTo>
                    <a:pt x="125" y="71"/>
                  </a:lnTo>
                  <a:lnTo>
                    <a:pt x="125" y="71"/>
                  </a:lnTo>
                  <a:lnTo>
                    <a:pt x="129" y="70"/>
                  </a:lnTo>
                  <a:lnTo>
                    <a:pt x="133" y="67"/>
                  </a:lnTo>
                  <a:lnTo>
                    <a:pt x="135" y="64"/>
                  </a:lnTo>
                  <a:lnTo>
                    <a:pt x="136" y="59"/>
                  </a:lnTo>
                  <a:lnTo>
                    <a:pt x="136" y="13"/>
                  </a:lnTo>
                  <a:lnTo>
                    <a:pt x="136" y="13"/>
                  </a:lnTo>
                  <a:lnTo>
                    <a:pt x="135" y="10"/>
                  </a:lnTo>
                  <a:lnTo>
                    <a:pt x="134" y="6"/>
                  </a:lnTo>
                  <a:lnTo>
                    <a:pt x="131" y="2"/>
                  </a:lnTo>
                  <a:lnTo>
                    <a:pt x="129" y="0"/>
                  </a:lnTo>
                  <a:close/>
                </a:path>
              </a:pathLst>
            </a:custGeom>
            <a:solidFill>
              <a:srgbClr val="32A2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97" name="Freeform 199"/>
            <p:cNvSpPr>
              <a:spLocks/>
            </p:cNvSpPr>
            <p:nvPr/>
          </p:nvSpPr>
          <p:spPr bwMode="auto">
            <a:xfrm>
              <a:off x="7128760" y="4999170"/>
              <a:ext cx="239788" cy="30163"/>
            </a:xfrm>
            <a:custGeom>
              <a:avLst/>
              <a:gdLst>
                <a:gd name="T0" fmla="*/ 0 w 151"/>
                <a:gd name="T1" fmla="*/ 0 h 19"/>
                <a:gd name="T2" fmla="*/ 0 w 151"/>
                <a:gd name="T3" fmla="*/ 0 h 19"/>
                <a:gd name="T4" fmla="*/ 3 w 151"/>
                <a:gd name="T5" fmla="*/ 3 h 19"/>
                <a:gd name="T6" fmla="*/ 6 w 151"/>
                <a:gd name="T7" fmla="*/ 5 h 19"/>
                <a:gd name="T8" fmla="*/ 6 w 151"/>
                <a:gd name="T9" fmla="*/ 5 h 19"/>
                <a:gd name="T10" fmla="*/ 20 w 151"/>
                <a:gd name="T11" fmla="*/ 10 h 19"/>
                <a:gd name="T12" fmla="*/ 40 w 151"/>
                <a:gd name="T13" fmla="*/ 15 h 19"/>
                <a:gd name="T14" fmla="*/ 60 w 151"/>
                <a:gd name="T15" fmla="*/ 17 h 19"/>
                <a:gd name="T16" fmla="*/ 80 w 151"/>
                <a:gd name="T17" fmla="*/ 19 h 19"/>
                <a:gd name="T18" fmla="*/ 80 w 151"/>
                <a:gd name="T19" fmla="*/ 19 h 19"/>
                <a:gd name="T20" fmla="*/ 91 w 151"/>
                <a:gd name="T21" fmla="*/ 17 h 19"/>
                <a:gd name="T22" fmla="*/ 91 w 151"/>
                <a:gd name="T23" fmla="*/ 17 h 19"/>
                <a:gd name="T24" fmla="*/ 101 w 151"/>
                <a:gd name="T25" fmla="*/ 19 h 19"/>
                <a:gd name="T26" fmla="*/ 101 w 151"/>
                <a:gd name="T27" fmla="*/ 19 h 19"/>
                <a:gd name="T28" fmla="*/ 113 w 151"/>
                <a:gd name="T29" fmla="*/ 17 h 19"/>
                <a:gd name="T30" fmla="*/ 125 w 151"/>
                <a:gd name="T31" fmla="*/ 16 h 19"/>
                <a:gd name="T32" fmla="*/ 151 w 151"/>
                <a:gd name="T33" fmla="*/ 12 h 19"/>
                <a:gd name="T34" fmla="*/ 151 w 151"/>
                <a:gd name="T35" fmla="*/ 8 h 19"/>
                <a:gd name="T36" fmla="*/ 151 w 151"/>
                <a:gd name="T37" fmla="*/ 8 h 19"/>
                <a:gd name="T38" fmla="*/ 138 w 151"/>
                <a:gd name="T39" fmla="*/ 10 h 19"/>
                <a:gd name="T40" fmla="*/ 124 w 151"/>
                <a:gd name="T41" fmla="*/ 12 h 19"/>
                <a:gd name="T42" fmla="*/ 109 w 151"/>
                <a:gd name="T43" fmla="*/ 14 h 19"/>
                <a:gd name="T44" fmla="*/ 96 w 151"/>
                <a:gd name="T45" fmla="*/ 15 h 19"/>
                <a:gd name="T46" fmla="*/ 96 w 151"/>
                <a:gd name="T47" fmla="*/ 15 h 19"/>
                <a:gd name="T48" fmla="*/ 86 w 151"/>
                <a:gd name="T49" fmla="*/ 14 h 19"/>
                <a:gd name="T50" fmla="*/ 86 w 151"/>
                <a:gd name="T51" fmla="*/ 14 h 19"/>
                <a:gd name="T52" fmla="*/ 76 w 151"/>
                <a:gd name="T53" fmla="*/ 15 h 19"/>
                <a:gd name="T54" fmla="*/ 76 w 151"/>
                <a:gd name="T55" fmla="*/ 15 h 19"/>
                <a:gd name="T56" fmla="*/ 55 w 151"/>
                <a:gd name="T57" fmla="*/ 14 h 19"/>
                <a:gd name="T58" fmla="*/ 35 w 151"/>
                <a:gd name="T59" fmla="*/ 10 h 19"/>
                <a:gd name="T60" fmla="*/ 16 w 151"/>
                <a:gd name="T61" fmla="*/ 6 h 19"/>
                <a:gd name="T62" fmla="*/ 2 w 151"/>
                <a:gd name="T63" fmla="*/ 1 h 19"/>
                <a:gd name="T64" fmla="*/ 2 w 151"/>
                <a:gd name="T65" fmla="*/ 1 h 19"/>
                <a:gd name="T66" fmla="*/ 0 w 151"/>
                <a:gd name="T6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1" h="19">
                  <a:moveTo>
                    <a:pt x="0" y="0"/>
                  </a:moveTo>
                  <a:lnTo>
                    <a:pt x="0" y="0"/>
                  </a:lnTo>
                  <a:lnTo>
                    <a:pt x="3" y="3"/>
                  </a:lnTo>
                  <a:lnTo>
                    <a:pt x="6" y="5"/>
                  </a:lnTo>
                  <a:lnTo>
                    <a:pt x="6" y="5"/>
                  </a:lnTo>
                  <a:lnTo>
                    <a:pt x="20" y="10"/>
                  </a:lnTo>
                  <a:lnTo>
                    <a:pt x="40" y="15"/>
                  </a:lnTo>
                  <a:lnTo>
                    <a:pt x="60" y="17"/>
                  </a:lnTo>
                  <a:lnTo>
                    <a:pt x="80" y="19"/>
                  </a:lnTo>
                  <a:lnTo>
                    <a:pt x="80" y="19"/>
                  </a:lnTo>
                  <a:lnTo>
                    <a:pt x="91" y="17"/>
                  </a:lnTo>
                  <a:lnTo>
                    <a:pt x="91" y="17"/>
                  </a:lnTo>
                  <a:lnTo>
                    <a:pt x="101" y="19"/>
                  </a:lnTo>
                  <a:lnTo>
                    <a:pt x="101" y="19"/>
                  </a:lnTo>
                  <a:lnTo>
                    <a:pt x="113" y="17"/>
                  </a:lnTo>
                  <a:lnTo>
                    <a:pt x="125" y="16"/>
                  </a:lnTo>
                  <a:lnTo>
                    <a:pt x="151" y="12"/>
                  </a:lnTo>
                  <a:lnTo>
                    <a:pt x="151" y="8"/>
                  </a:lnTo>
                  <a:lnTo>
                    <a:pt x="151" y="8"/>
                  </a:lnTo>
                  <a:lnTo>
                    <a:pt x="138" y="10"/>
                  </a:lnTo>
                  <a:lnTo>
                    <a:pt x="124" y="12"/>
                  </a:lnTo>
                  <a:lnTo>
                    <a:pt x="109" y="14"/>
                  </a:lnTo>
                  <a:lnTo>
                    <a:pt x="96" y="15"/>
                  </a:lnTo>
                  <a:lnTo>
                    <a:pt x="96" y="15"/>
                  </a:lnTo>
                  <a:lnTo>
                    <a:pt x="86" y="14"/>
                  </a:lnTo>
                  <a:lnTo>
                    <a:pt x="86" y="14"/>
                  </a:lnTo>
                  <a:lnTo>
                    <a:pt x="76" y="15"/>
                  </a:lnTo>
                  <a:lnTo>
                    <a:pt x="76" y="15"/>
                  </a:lnTo>
                  <a:lnTo>
                    <a:pt x="55" y="14"/>
                  </a:lnTo>
                  <a:lnTo>
                    <a:pt x="35" y="10"/>
                  </a:lnTo>
                  <a:lnTo>
                    <a:pt x="16" y="6"/>
                  </a:lnTo>
                  <a:lnTo>
                    <a:pt x="2" y="1"/>
                  </a:lnTo>
                  <a:lnTo>
                    <a:pt x="2"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198" name="Freeform 200"/>
            <p:cNvSpPr>
              <a:spLocks/>
            </p:cNvSpPr>
            <p:nvPr/>
          </p:nvSpPr>
          <p:spPr bwMode="auto">
            <a:xfrm>
              <a:off x="7203396" y="4411779"/>
              <a:ext cx="9528" cy="7938"/>
            </a:xfrm>
            <a:custGeom>
              <a:avLst/>
              <a:gdLst>
                <a:gd name="T0" fmla="*/ 0 w 6"/>
                <a:gd name="T1" fmla="*/ 0 h 5"/>
                <a:gd name="T2" fmla="*/ 0 w 6"/>
                <a:gd name="T3" fmla="*/ 0 h 5"/>
                <a:gd name="T4" fmla="*/ 2 w 6"/>
                <a:gd name="T5" fmla="*/ 3 h 5"/>
                <a:gd name="T6" fmla="*/ 6 w 6"/>
                <a:gd name="T7" fmla="*/ 5 h 5"/>
                <a:gd name="T8" fmla="*/ 6 w 6"/>
                <a:gd name="T9" fmla="*/ 5 h 5"/>
                <a:gd name="T10" fmla="*/ 5 w 6"/>
                <a:gd name="T11" fmla="*/ 3 h 5"/>
                <a:gd name="T12" fmla="*/ 5 w 6"/>
                <a:gd name="T13" fmla="*/ 3 h 5"/>
                <a:gd name="T14" fmla="*/ 0 w 6"/>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5">
                  <a:moveTo>
                    <a:pt x="0" y="0"/>
                  </a:moveTo>
                  <a:lnTo>
                    <a:pt x="0" y="0"/>
                  </a:lnTo>
                  <a:lnTo>
                    <a:pt x="2" y="3"/>
                  </a:lnTo>
                  <a:lnTo>
                    <a:pt x="6" y="5"/>
                  </a:lnTo>
                  <a:lnTo>
                    <a:pt x="6" y="5"/>
                  </a:lnTo>
                  <a:lnTo>
                    <a:pt x="5" y="3"/>
                  </a:lnTo>
                  <a:lnTo>
                    <a:pt x="5"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199" name="Freeform 201"/>
            <p:cNvSpPr>
              <a:spLocks/>
            </p:cNvSpPr>
            <p:nvPr/>
          </p:nvSpPr>
          <p:spPr bwMode="auto">
            <a:xfrm>
              <a:off x="7312968" y="4307002"/>
              <a:ext cx="100044" cy="231781"/>
            </a:xfrm>
            <a:custGeom>
              <a:avLst/>
              <a:gdLst>
                <a:gd name="T0" fmla="*/ 13 w 63"/>
                <a:gd name="T1" fmla="*/ 0 h 146"/>
                <a:gd name="T2" fmla="*/ 13 w 63"/>
                <a:gd name="T3" fmla="*/ 0 h 146"/>
                <a:gd name="T4" fmla="*/ 15 w 63"/>
                <a:gd name="T5" fmla="*/ 5 h 146"/>
                <a:gd name="T6" fmla="*/ 15 w 63"/>
                <a:gd name="T7" fmla="*/ 8 h 146"/>
                <a:gd name="T8" fmla="*/ 15 w 63"/>
                <a:gd name="T9" fmla="*/ 54 h 146"/>
                <a:gd name="T10" fmla="*/ 15 w 63"/>
                <a:gd name="T11" fmla="*/ 54 h 146"/>
                <a:gd name="T12" fmla="*/ 15 w 63"/>
                <a:gd name="T13" fmla="*/ 59 h 146"/>
                <a:gd name="T14" fmla="*/ 13 w 63"/>
                <a:gd name="T15" fmla="*/ 62 h 146"/>
                <a:gd name="T16" fmla="*/ 9 w 63"/>
                <a:gd name="T17" fmla="*/ 65 h 146"/>
                <a:gd name="T18" fmla="*/ 4 w 63"/>
                <a:gd name="T19" fmla="*/ 67 h 146"/>
                <a:gd name="T20" fmla="*/ 4 w 63"/>
                <a:gd name="T21" fmla="*/ 67 h 146"/>
                <a:gd name="T22" fmla="*/ 3 w 63"/>
                <a:gd name="T23" fmla="*/ 70 h 146"/>
                <a:gd name="T24" fmla="*/ 1 w 63"/>
                <a:gd name="T25" fmla="*/ 71 h 146"/>
                <a:gd name="T26" fmla="*/ 0 w 63"/>
                <a:gd name="T27" fmla="*/ 73 h 146"/>
                <a:gd name="T28" fmla="*/ 0 w 63"/>
                <a:gd name="T29" fmla="*/ 73 h 146"/>
                <a:gd name="T30" fmla="*/ 1 w 63"/>
                <a:gd name="T31" fmla="*/ 73 h 146"/>
                <a:gd name="T32" fmla="*/ 1 w 63"/>
                <a:gd name="T33" fmla="*/ 73 h 146"/>
                <a:gd name="T34" fmla="*/ 8 w 63"/>
                <a:gd name="T35" fmla="*/ 84 h 146"/>
                <a:gd name="T36" fmla="*/ 8 w 63"/>
                <a:gd name="T37" fmla="*/ 84 h 146"/>
                <a:gd name="T38" fmla="*/ 9 w 63"/>
                <a:gd name="T39" fmla="*/ 86 h 146"/>
                <a:gd name="T40" fmla="*/ 9 w 63"/>
                <a:gd name="T41" fmla="*/ 86 h 146"/>
                <a:gd name="T42" fmla="*/ 9 w 63"/>
                <a:gd name="T43" fmla="*/ 86 h 146"/>
                <a:gd name="T44" fmla="*/ 9 w 63"/>
                <a:gd name="T45" fmla="*/ 86 h 146"/>
                <a:gd name="T46" fmla="*/ 31 w 63"/>
                <a:gd name="T47" fmla="*/ 110 h 146"/>
                <a:gd name="T48" fmla="*/ 49 w 63"/>
                <a:gd name="T49" fmla="*/ 127 h 146"/>
                <a:gd name="T50" fmla="*/ 63 w 63"/>
                <a:gd name="T51" fmla="*/ 146 h 146"/>
                <a:gd name="T52" fmla="*/ 63 w 63"/>
                <a:gd name="T53" fmla="*/ 145 h 146"/>
                <a:gd name="T54" fmla="*/ 63 w 63"/>
                <a:gd name="T55" fmla="*/ 145 h 146"/>
                <a:gd name="T56" fmla="*/ 50 w 63"/>
                <a:gd name="T57" fmla="*/ 129 h 146"/>
                <a:gd name="T58" fmla="*/ 34 w 63"/>
                <a:gd name="T59" fmla="*/ 111 h 146"/>
                <a:gd name="T60" fmla="*/ 14 w 63"/>
                <a:gd name="T61" fmla="*/ 91 h 146"/>
                <a:gd name="T62" fmla="*/ 14 w 63"/>
                <a:gd name="T63" fmla="*/ 91 h 146"/>
                <a:gd name="T64" fmla="*/ 4 w 63"/>
                <a:gd name="T65" fmla="*/ 77 h 146"/>
                <a:gd name="T66" fmla="*/ 6 w 63"/>
                <a:gd name="T67" fmla="*/ 75 h 146"/>
                <a:gd name="T68" fmla="*/ 6 w 63"/>
                <a:gd name="T69" fmla="*/ 75 h 146"/>
                <a:gd name="T70" fmla="*/ 8 w 63"/>
                <a:gd name="T71" fmla="*/ 75 h 146"/>
                <a:gd name="T72" fmla="*/ 9 w 63"/>
                <a:gd name="T73" fmla="*/ 71 h 146"/>
                <a:gd name="T74" fmla="*/ 9 w 63"/>
                <a:gd name="T75" fmla="*/ 71 h 146"/>
                <a:gd name="T76" fmla="*/ 13 w 63"/>
                <a:gd name="T77" fmla="*/ 70 h 146"/>
                <a:gd name="T78" fmla="*/ 17 w 63"/>
                <a:gd name="T79" fmla="*/ 67 h 146"/>
                <a:gd name="T80" fmla="*/ 19 w 63"/>
                <a:gd name="T81" fmla="*/ 64 h 146"/>
                <a:gd name="T82" fmla="*/ 20 w 63"/>
                <a:gd name="T83" fmla="*/ 59 h 146"/>
                <a:gd name="T84" fmla="*/ 20 w 63"/>
                <a:gd name="T85" fmla="*/ 13 h 146"/>
                <a:gd name="T86" fmla="*/ 20 w 63"/>
                <a:gd name="T87" fmla="*/ 13 h 146"/>
                <a:gd name="T88" fmla="*/ 19 w 63"/>
                <a:gd name="T89" fmla="*/ 10 h 146"/>
                <a:gd name="T90" fmla="*/ 18 w 63"/>
                <a:gd name="T91" fmla="*/ 6 h 146"/>
                <a:gd name="T92" fmla="*/ 15 w 63"/>
                <a:gd name="T93" fmla="*/ 2 h 146"/>
                <a:gd name="T94" fmla="*/ 13 w 63"/>
                <a:gd name="T9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146">
                  <a:moveTo>
                    <a:pt x="13" y="0"/>
                  </a:moveTo>
                  <a:lnTo>
                    <a:pt x="13" y="0"/>
                  </a:lnTo>
                  <a:lnTo>
                    <a:pt x="15" y="5"/>
                  </a:lnTo>
                  <a:lnTo>
                    <a:pt x="15" y="8"/>
                  </a:lnTo>
                  <a:lnTo>
                    <a:pt x="15" y="54"/>
                  </a:lnTo>
                  <a:lnTo>
                    <a:pt x="15" y="54"/>
                  </a:lnTo>
                  <a:lnTo>
                    <a:pt x="15" y="59"/>
                  </a:lnTo>
                  <a:lnTo>
                    <a:pt x="13" y="62"/>
                  </a:lnTo>
                  <a:lnTo>
                    <a:pt x="9" y="65"/>
                  </a:lnTo>
                  <a:lnTo>
                    <a:pt x="4" y="67"/>
                  </a:lnTo>
                  <a:lnTo>
                    <a:pt x="4" y="67"/>
                  </a:lnTo>
                  <a:lnTo>
                    <a:pt x="3" y="70"/>
                  </a:lnTo>
                  <a:lnTo>
                    <a:pt x="1" y="71"/>
                  </a:lnTo>
                  <a:lnTo>
                    <a:pt x="0" y="73"/>
                  </a:lnTo>
                  <a:lnTo>
                    <a:pt x="0" y="73"/>
                  </a:lnTo>
                  <a:lnTo>
                    <a:pt x="1" y="73"/>
                  </a:lnTo>
                  <a:lnTo>
                    <a:pt x="1" y="73"/>
                  </a:lnTo>
                  <a:lnTo>
                    <a:pt x="8" y="84"/>
                  </a:lnTo>
                  <a:lnTo>
                    <a:pt x="8" y="84"/>
                  </a:lnTo>
                  <a:lnTo>
                    <a:pt x="9" y="86"/>
                  </a:lnTo>
                  <a:lnTo>
                    <a:pt x="9" y="86"/>
                  </a:lnTo>
                  <a:lnTo>
                    <a:pt x="9" y="86"/>
                  </a:lnTo>
                  <a:lnTo>
                    <a:pt x="9" y="86"/>
                  </a:lnTo>
                  <a:lnTo>
                    <a:pt x="31" y="110"/>
                  </a:lnTo>
                  <a:lnTo>
                    <a:pt x="49" y="127"/>
                  </a:lnTo>
                  <a:lnTo>
                    <a:pt x="63" y="146"/>
                  </a:lnTo>
                  <a:lnTo>
                    <a:pt x="63" y="145"/>
                  </a:lnTo>
                  <a:lnTo>
                    <a:pt x="63" y="145"/>
                  </a:lnTo>
                  <a:lnTo>
                    <a:pt x="50" y="129"/>
                  </a:lnTo>
                  <a:lnTo>
                    <a:pt x="34" y="111"/>
                  </a:lnTo>
                  <a:lnTo>
                    <a:pt x="14" y="91"/>
                  </a:lnTo>
                  <a:lnTo>
                    <a:pt x="14" y="91"/>
                  </a:lnTo>
                  <a:lnTo>
                    <a:pt x="4" y="77"/>
                  </a:lnTo>
                  <a:lnTo>
                    <a:pt x="6" y="75"/>
                  </a:lnTo>
                  <a:lnTo>
                    <a:pt x="6" y="75"/>
                  </a:lnTo>
                  <a:lnTo>
                    <a:pt x="8" y="75"/>
                  </a:lnTo>
                  <a:lnTo>
                    <a:pt x="9" y="71"/>
                  </a:lnTo>
                  <a:lnTo>
                    <a:pt x="9" y="71"/>
                  </a:lnTo>
                  <a:lnTo>
                    <a:pt x="13" y="70"/>
                  </a:lnTo>
                  <a:lnTo>
                    <a:pt x="17" y="67"/>
                  </a:lnTo>
                  <a:lnTo>
                    <a:pt x="19" y="64"/>
                  </a:lnTo>
                  <a:lnTo>
                    <a:pt x="20" y="59"/>
                  </a:lnTo>
                  <a:lnTo>
                    <a:pt x="20" y="13"/>
                  </a:lnTo>
                  <a:lnTo>
                    <a:pt x="20" y="13"/>
                  </a:lnTo>
                  <a:lnTo>
                    <a:pt x="19" y="10"/>
                  </a:lnTo>
                  <a:lnTo>
                    <a:pt x="18" y="6"/>
                  </a:lnTo>
                  <a:lnTo>
                    <a:pt x="15"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00" name="Freeform 202"/>
            <p:cNvSpPr>
              <a:spLocks/>
            </p:cNvSpPr>
            <p:nvPr/>
          </p:nvSpPr>
          <p:spPr bwMode="auto">
            <a:xfrm>
              <a:off x="7093824" y="4297476"/>
              <a:ext cx="343008" cy="723919"/>
            </a:xfrm>
            <a:custGeom>
              <a:avLst/>
              <a:gdLst>
                <a:gd name="T0" fmla="*/ 210 w 216"/>
                <a:gd name="T1" fmla="*/ 170 h 456"/>
                <a:gd name="T2" fmla="*/ 209 w 216"/>
                <a:gd name="T3" fmla="*/ 164 h 456"/>
                <a:gd name="T4" fmla="*/ 161 w 216"/>
                <a:gd name="T5" fmla="*/ 105 h 456"/>
                <a:gd name="T6" fmla="*/ 139 w 216"/>
                <a:gd name="T7" fmla="*/ 77 h 456"/>
                <a:gd name="T8" fmla="*/ 142 w 216"/>
                <a:gd name="T9" fmla="*/ 73 h 456"/>
                <a:gd name="T10" fmla="*/ 153 w 216"/>
                <a:gd name="T11" fmla="*/ 60 h 456"/>
                <a:gd name="T12" fmla="*/ 150 w 216"/>
                <a:gd name="T13" fmla="*/ 3 h 456"/>
                <a:gd name="T14" fmla="*/ 77 w 216"/>
                <a:gd name="T15" fmla="*/ 0 h 456"/>
                <a:gd name="T16" fmla="*/ 63 w 216"/>
                <a:gd name="T17" fmla="*/ 14 h 456"/>
                <a:gd name="T18" fmla="*/ 66 w 216"/>
                <a:gd name="T19" fmla="*/ 70 h 456"/>
                <a:gd name="T20" fmla="*/ 75 w 216"/>
                <a:gd name="T21" fmla="*/ 77 h 456"/>
                <a:gd name="T22" fmla="*/ 68 w 216"/>
                <a:gd name="T23" fmla="*/ 90 h 456"/>
                <a:gd name="T24" fmla="*/ 24 w 216"/>
                <a:gd name="T25" fmla="*/ 139 h 456"/>
                <a:gd name="T26" fmla="*/ 6 w 216"/>
                <a:gd name="T27" fmla="*/ 169 h 456"/>
                <a:gd name="T28" fmla="*/ 6 w 216"/>
                <a:gd name="T29" fmla="*/ 198 h 456"/>
                <a:gd name="T30" fmla="*/ 1 w 216"/>
                <a:gd name="T31" fmla="*/ 211 h 456"/>
                <a:gd name="T32" fmla="*/ 0 w 216"/>
                <a:gd name="T33" fmla="*/ 227 h 456"/>
                <a:gd name="T34" fmla="*/ 1 w 216"/>
                <a:gd name="T35" fmla="*/ 234 h 456"/>
                <a:gd name="T36" fmla="*/ 6 w 216"/>
                <a:gd name="T37" fmla="*/ 244 h 456"/>
                <a:gd name="T38" fmla="*/ 0 w 216"/>
                <a:gd name="T39" fmla="*/ 256 h 456"/>
                <a:gd name="T40" fmla="*/ 0 w 216"/>
                <a:gd name="T41" fmla="*/ 266 h 456"/>
                <a:gd name="T42" fmla="*/ 6 w 216"/>
                <a:gd name="T43" fmla="*/ 277 h 456"/>
                <a:gd name="T44" fmla="*/ 1 w 216"/>
                <a:gd name="T45" fmla="*/ 287 h 456"/>
                <a:gd name="T46" fmla="*/ 0 w 216"/>
                <a:gd name="T47" fmla="*/ 302 h 456"/>
                <a:gd name="T48" fmla="*/ 1 w 216"/>
                <a:gd name="T49" fmla="*/ 310 h 456"/>
                <a:gd name="T50" fmla="*/ 6 w 216"/>
                <a:gd name="T51" fmla="*/ 320 h 456"/>
                <a:gd name="T52" fmla="*/ 0 w 216"/>
                <a:gd name="T53" fmla="*/ 332 h 456"/>
                <a:gd name="T54" fmla="*/ 0 w 216"/>
                <a:gd name="T55" fmla="*/ 342 h 456"/>
                <a:gd name="T56" fmla="*/ 6 w 216"/>
                <a:gd name="T57" fmla="*/ 353 h 456"/>
                <a:gd name="T58" fmla="*/ 1 w 216"/>
                <a:gd name="T59" fmla="*/ 363 h 456"/>
                <a:gd name="T60" fmla="*/ 0 w 216"/>
                <a:gd name="T61" fmla="*/ 378 h 456"/>
                <a:gd name="T62" fmla="*/ 1 w 216"/>
                <a:gd name="T63" fmla="*/ 386 h 456"/>
                <a:gd name="T64" fmla="*/ 6 w 216"/>
                <a:gd name="T65" fmla="*/ 399 h 456"/>
                <a:gd name="T66" fmla="*/ 17 w 216"/>
                <a:gd name="T67" fmla="*/ 439 h 456"/>
                <a:gd name="T68" fmla="*/ 31 w 216"/>
                <a:gd name="T69" fmla="*/ 446 h 456"/>
                <a:gd name="T70" fmla="*/ 98 w 216"/>
                <a:gd name="T71" fmla="*/ 456 h 456"/>
                <a:gd name="T72" fmla="*/ 130 w 216"/>
                <a:gd name="T73" fmla="*/ 456 h 456"/>
                <a:gd name="T74" fmla="*/ 193 w 216"/>
                <a:gd name="T75" fmla="*/ 442 h 456"/>
                <a:gd name="T76" fmla="*/ 202 w 216"/>
                <a:gd name="T77" fmla="*/ 431 h 456"/>
                <a:gd name="T78" fmla="*/ 210 w 216"/>
                <a:gd name="T79" fmla="*/ 391 h 456"/>
                <a:gd name="T80" fmla="*/ 216 w 216"/>
                <a:gd name="T81" fmla="*/ 382 h 456"/>
                <a:gd name="T82" fmla="*/ 216 w 216"/>
                <a:gd name="T83" fmla="*/ 369 h 456"/>
                <a:gd name="T84" fmla="*/ 212 w 216"/>
                <a:gd name="T85" fmla="*/ 360 h 456"/>
                <a:gd name="T86" fmla="*/ 210 w 216"/>
                <a:gd name="T87" fmla="*/ 353 h 456"/>
                <a:gd name="T88" fmla="*/ 216 w 216"/>
                <a:gd name="T89" fmla="*/ 342 h 456"/>
                <a:gd name="T90" fmla="*/ 216 w 216"/>
                <a:gd name="T91" fmla="*/ 332 h 456"/>
                <a:gd name="T92" fmla="*/ 210 w 216"/>
                <a:gd name="T93" fmla="*/ 320 h 456"/>
                <a:gd name="T94" fmla="*/ 212 w 216"/>
                <a:gd name="T95" fmla="*/ 312 h 456"/>
                <a:gd name="T96" fmla="*/ 216 w 216"/>
                <a:gd name="T97" fmla="*/ 302 h 456"/>
                <a:gd name="T98" fmla="*/ 216 w 216"/>
                <a:gd name="T99" fmla="*/ 290 h 456"/>
                <a:gd name="T100" fmla="*/ 210 w 216"/>
                <a:gd name="T101" fmla="*/ 282 h 456"/>
                <a:gd name="T102" fmla="*/ 215 w 216"/>
                <a:gd name="T103" fmla="*/ 272 h 456"/>
                <a:gd name="T104" fmla="*/ 216 w 216"/>
                <a:gd name="T105" fmla="*/ 256 h 456"/>
                <a:gd name="T106" fmla="*/ 215 w 216"/>
                <a:gd name="T107" fmla="*/ 249 h 456"/>
                <a:gd name="T108" fmla="*/ 210 w 216"/>
                <a:gd name="T109" fmla="*/ 239 h 456"/>
                <a:gd name="T110" fmla="*/ 216 w 216"/>
                <a:gd name="T111" fmla="*/ 231 h 456"/>
                <a:gd name="T112" fmla="*/ 216 w 216"/>
                <a:gd name="T113" fmla="*/ 218 h 456"/>
                <a:gd name="T114" fmla="*/ 212 w 216"/>
                <a:gd name="T115" fmla="*/ 208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456">
                  <a:moveTo>
                    <a:pt x="210" y="206"/>
                  </a:moveTo>
                  <a:lnTo>
                    <a:pt x="210" y="206"/>
                  </a:lnTo>
                  <a:lnTo>
                    <a:pt x="210" y="170"/>
                  </a:lnTo>
                  <a:lnTo>
                    <a:pt x="210" y="170"/>
                  </a:lnTo>
                  <a:lnTo>
                    <a:pt x="210" y="171"/>
                  </a:lnTo>
                  <a:lnTo>
                    <a:pt x="210" y="171"/>
                  </a:lnTo>
                  <a:lnTo>
                    <a:pt x="210" y="168"/>
                  </a:lnTo>
                  <a:lnTo>
                    <a:pt x="209" y="164"/>
                  </a:lnTo>
                  <a:lnTo>
                    <a:pt x="201" y="153"/>
                  </a:lnTo>
                  <a:lnTo>
                    <a:pt x="193" y="141"/>
                  </a:lnTo>
                  <a:lnTo>
                    <a:pt x="182" y="128"/>
                  </a:lnTo>
                  <a:lnTo>
                    <a:pt x="161" y="105"/>
                  </a:lnTo>
                  <a:lnTo>
                    <a:pt x="147" y="92"/>
                  </a:lnTo>
                  <a:lnTo>
                    <a:pt x="147" y="92"/>
                  </a:lnTo>
                  <a:lnTo>
                    <a:pt x="138" y="79"/>
                  </a:lnTo>
                  <a:lnTo>
                    <a:pt x="139" y="77"/>
                  </a:lnTo>
                  <a:lnTo>
                    <a:pt x="139" y="77"/>
                  </a:lnTo>
                  <a:lnTo>
                    <a:pt x="141" y="76"/>
                  </a:lnTo>
                  <a:lnTo>
                    <a:pt x="142" y="73"/>
                  </a:lnTo>
                  <a:lnTo>
                    <a:pt x="142" y="73"/>
                  </a:lnTo>
                  <a:lnTo>
                    <a:pt x="147" y="71"/>
                  </a:lnTo>
                  <a:lnTo>
                    <a:pt x="151" y="68"/>
                  </a:lnTo>
                  <a:lnTo>
                    <a:pt x="153" y="65"/>
                  </a:lnTo>
                  <a:lnTo>
                    <a:pt x="153" y="60"/>
                  </a:lnTo>
                  <a:lnTo>
                    <a:pt x="153" y="14"/>
                  </a:lnTo>
                  <a:lnTo>
                    <a:pt x="153" y="14"/>
                  </a:lnTo>
                  <a:lnTo>
                    <a:pt x="152" y="8"/>
                  </a:lnTo>
                  <a:lnTo>
                    <a:pt x="150" y="3"/>
                  </a:lnTo>
                  <a:lnTo>
                    <a:pt x="145" y="1"/>
                  </a:lnTo>
                  <a:lnTo>
                    <a:pt x="139" y="0"/>
                  </a:lnTo>
                  <a:lnTo>
                    <a:pt x="77" y="0"/>
                  </a:lnTo>
                  <a:lnTo>
                    <a:pt x="77" y="0"/>
                  </a:lnTo>
                  <a:lnTo>
                    <a:pt x="71" y="1"/>
                  </a:lnTo>
                  <a:lnTo>
                    <a:pt x="66" y="3"/>
                  </a:lnTo>
                  <a:lnTo>
                    <a:pt x="64" y="8"/>
                  </a:lnTo>
                  <a:lnTo>
                    <a:pt x="63" y="14"/>
                  </a:lnTo>
                  <a:lnTo>
                    <a:pt x="63" y="60"/>
                  </a:lnTo>
                  <a:lnTo>
                    <a:pt x="63" y="60"/>
                  </a:lnTo>
                  <a:lnTo>
                    <a:pt x="63" y="65"/>
                  </a:lnTo>
                  <a:lnTo>
                    <a:pt x="66" y="70"/>
                  </a:lnTo>
                  <a:lnTo>
                    <a:pt x="70" y="72"/>
                  </a:lnTo>
                  <a:lnTo>
                    <a:pt x="74" y="75"/>
                  </a:lnTo>
                  <a:lnTo>
                    <a:pt x="74" y="75"/>
                  </a:lnTo>
                  <a:lnTo>
                    <a:pt x="75" y="77"/>
                  </a:lnTo>
                  <a:lnTo>
                    <a:pt x="76" y="78"/>
                  </a:lnTo>
                  <a:lnTo>
                    <a:pt x="77" y="79"/>
                  </a:lnTo>
                  <a:lnTo>
                    <a:pt x="77" y="79"/>
                  </a:lnTo>
                  <a:lnTo>
                    <a:pt x="68" y="90"/>
                  </a:lnTo>
                  <a:lnTo>
                    <a:pt x="68" y="90"/>
                  </a:lnTo>
                  <a:lnTo>
                    <a:pt x="55" y="104"/>
                  </a:lnTo>
                  <a:lnTo>
                    <a:pt x="35" y="127"/>
                  </a:lnTo>
                  <a:lnTo>
                    <a:pt x="24" y="139"/>
                  </a:lnTo>
                  <a:lnTo>
                    <a:pt x="14" y="151"/>
                  </a:lnTo>
                  <a:lnTo>
                    <a:pt x="8" y="162"/>
                  </a:lnTo>
                  <a:lnTo>
                    <a:pt x="6" y="165"/>
                  </a:lnTo>
                  <a:lnTo>
                    <a:pt x="6" y="169"/>
                  </a:lnTo>
                  <a:lnTo>
                    <a:pt x="6" y="170"/>
                  </a:lnTo>
                  <a:lnTo>
                    <a:pt x="6" y="170"/>
                  </a:lnTo>
                  <a:lnTo>
                    <a:pt x="6" y="170"/>
                  </a:lnTo>
                  <a:lnTo>
                    <a:pt x="6" y="198"/>
                  </a:lnTo>
                  <a:lnTo>
                    <a:pt x="6" y="206"/>
                  </a:lnTo>
                  <a:lnTo>
                    <a:pt x="6" y="206"/>
                  </a:lnTo>
                  <a:lnTo>
                    <a:pt x="4" y="208"/>
                  </a:lnTo>
                  <a:lnTo>
                    <a:pt x="1" y="211"/>
                  </a:lnTo>
                  <a:lnTo>
                    <a:pt x="0" y="214"/>
                  </a:lnTo>
                  <a:lnTo>
                    <a:pt x="0" y="218"/>
                  </a:lnTo>
                  <a:lnTo>
                    <a:pt x="0" y="218"/>
                  </a:lnTo>
                  <a:lnTo>
                    <a:pt x="0" y="227"/>
                  </a:lnTo>
                  <a:lnTo>
                    <a:pt x="0" y="228"/>
                  </a:lnTo>
                  <a:lnTo>
                    <a:pt x="0" y="228"/>
                  </a:lnTo>
                  <a:lnTo>
                    <a:pt x="0" y="231"/>
                  </a:lnTo>
                  <a:lnTo>
                    <a:pt x="1" y="234"/>
                  </a:lnTo>
                  <a:lnTo>
                    <a:pt x="4" y="236"/>
                  </a:lnTo>
                  <a:lnTo>
                    <a:pt x="6" y="239"/>
                  </a:lnTo>
                  <a:lnTo>
                    <a:pt x="6" y="244"/>
                  </a:lnTo>
                  <a:lnTo>
                    <a:pt x="6" y="244"/>
                  </a:lnTo>
                  <a:lnTo>
                    <a:pt x="4" y="246"/>
                  </a:lnTo>
                  <a:lnTo>
                    <a:pt x="1" y="249"/>
                  </a:lnTo>
                  <a:lnTo>
                    <a:pt x="0" y="252"/>
                  </a:lnTo>
                  <a:lnTo>
                    <a:pt x="0" y="256"/>
                  </a:lnTo>
                  <a:lnTo>
                    <a:pt x="0" y="256"/>
                  </a:lnTo>
                  <a:lnTo>
                    <a:pt x="0" y="265"/>
                  </a:lnTo>
                  <a:lnTo>
                    <a:pt x="0" y="266"/>
                  </a:lnTo>
                  <a:lnTo>
                    <a:pt x="0" y="266"/>
                  </a:lnTo>
                  <a:lnTo>
                    <a:pt x="0" y="269"/>
                  </a:lnTo>
                  <a:lnTo>
                    <a:pt x="1" y="272"/>
                  </a:lnTo>
                  <a:lnTo>
                    <a:pt x="4" y="276"/>
                  </a:lnTo>
                  <a:lnTo>
                    <a:pt x="6" y="277"/>
                  </a:lnTo>
                  <a:lnTo>
                    <a:pt x="6" y="282"/>
                  </a:lnTo>
                  <a:lnTo>
                    <a:pt x="6" y="282"/>
                  </a:lnTo>
                  <a:lnTo>
                    <a:pt x="4" y="284"/>
                  </a:lnTo>
                  <a:lnTo>
                    <a:pt x="1" y="287"/>
                  </a:lnTo>
                  <a:lnTo>
                    <a:pt x="0" y="290"/>
                  </a:lnTo>
                  <a:lnTo>
                    <a:pt x="0" y="294"/>
                  </a:lnTo>
                  <a:lnTo>
                    <a:pt x="0" y="294"/>
                  </a:lnTo>
                  <a:lnTo>
                    <a:pt x="0" y="302"/>
                  </a:lnTo>
                  <a:lnTo>
                    <a:pt x="0" y="304"/>
                  </a:lnTo>
                  <a:lnTo>
                    <a:pt x="0" y="304"/>
                  </a:lnTo>
                  <a:lnTo>
                    <a:pt x="0" y="307"/>
                  </a:lnTo>
                  <a:lnTo>
                    <a:pt x="1" y="310"/>
                  </a:lnTo>
                  <a:lnTo>
                    <a:pt x="4" y="312"/>
                  </a:lnTo>
                  <a:lnTo>
                    <a:pt x="6" y="315"/>
                  </a:lnTo>
                  <a:lnTo>
                    <a:pt x="6" y="320"/>
                  </a:lnTo>
                  <a:lnTo>
                    <a:pt x="6" y="320"/>
                  </a:lnTo>
                  <a:lnTo>
                    <a:pt x="4" y="322"/>
                  </a:lnTo>
                  <a:lnTo>
                    <a:pt x="1" y="325"/>
                  </a:lnTo>
                  <a:lnTo>
                    <a:pt x="0" y="328"/>
                  </a:lnTo>
                  <a:lnTo>
                    <a:pt x="0" y="332"/>
                  </a:lnTo>
                  <a:lnTo>
                    <a:pt x="0" y="332"/>
                  </a:lnTo>
                  <a:lnTo>
                    <a:pt x="0" y="340"/>
                  </a:lnTo>
                  <a:lnTo>
                    <a:pt x="0" y="342"/>
                  </a:lnTo>
                  <a:lnTo>
                    <a:pt x="0" y="342"/>
                  </a:lnTo>
                  <a:lnTo>
                    <a:pt x="0" y="344"/>
                  </a:lnTo>
                  <a:lnTo>
                    <a:pt x="1" y="348"/>
                  </a:lnTo>
                  <a:lnTo>
                    <a:pt x="4" y="350"/>
                  </a:lnTo>
                  <a:lnTo>
                    <a:pt x="6" y="353"/>
                  </a:lnTo>
                  <a:lnTo>
                    <a:pt x="6" y="358"/>
                  </a:lnTo>
                  <a:lnTo>
                    <a:pt x="6" y="358"/>
                  </a:lnTo>
                  <a:lnTo>
                    <a:pt x="4" y="360"/>
                  </a:lnTo>
                  <a:lnTo>
                    <a:pt x="1" y="363"/>
                  </a:lnTo>
                  <a:lnTo>
                    <a:pt x="0" y="366"/>
                  </a:lnTo>
                  <a:lnTo>
                    <a:pt x="0" y="369"/>
                  </a:lnTo>
                  <a:lnTo>
                    <a:pt x="0" y="370"/>
                  </a:lnTo>
                  <a:lnTo>
                    <a:pt x="0" y="378"/>
                  </a:lnTo>
                  <a:lnTo>
                    <a:pt x="0" y="378"/>
                  </a:lnTo>
                  <a:lnTo>
                    <a:pt x="0" y="378"/>
                  </a:lnTo>
                  <a:lnTo>
                    <a:pt x="0" y="382"/>
                  </a:lnTo>
                  <a:lnTo>
                    <a:pt x="1" y="386"/>
                  </a:lnTo>
                  <a:lnTo>
                    <a:pt x="4" y="388"/>
                  </a:lnTo>
                  <a:lnTo>
                    <a:pt x="6" y="391"/>
                  </a:lnTo>
                  <a:lnTo>
                    <a:pt x="6" y="391"/>
                  </a:lnTo>
                  <a:lnTo>
                    <a:pt x="6" y="399"/>
                  </a:lnTo>
                  <a:lnTo>
                    <a:pt x="9" y="415"/>
                  </a:lnTo>
                  <a:lnTo>
                    <a:pt x="10" y="424"/>
                  </a:lnTo>
                  <a:lnTo>
                    <a:pt x="14" y="432"/>
                  </a:lnTo>
                  <a:lnTo>
                    <a:pt x="17" y="439"/>
                  </a:lnTo>
                  <a:lnTo>
                    <a:pt x="21" y="441"/>
                  </a:lnTo>
                  <a:lnTo>
                    <a:pt x="24" y="442"/>
                  </a:lnTo>
                  <a:lnTo>
                    <a:pt x="24" y="442"/>
                  </a:lnTo>
                  <a:lnTo>
                    <a:pt x="31" y="446"/>
                  </a:lnTo>
                  <a:lnTo>
                    <a:pt x="41" y="448"/>
                  </a:lnTo>
                  <a:lnTo>
                    <a:pt x="63" y="453"/>
                  </a:lnTo>
                  <a:lnTo>
                    <a:pt x="86" y="456"/>
                  </a:lnTo>
                  <a:lnTo>
                    <a:pt x="98" y="456"/>
                  </a:lnTo>
                  <a:lnTo>
                    <a:pt x="108" y="456"/>
                  </a:lnTo>
                  <a:lnTo>
                    <a:pt x="108" y="456"/>
                  </a:lnTo>
                  <a:lnTo>
                    <a:pt x="118" y="456"/>
                  </a:lnTo>
                  <a:lnTo>
                    <a:pt x="130" y="456"/>
                  </a:lnTo>
                  <a:lnTo>
                    <a:pt x="153" y="453"/>
                  </a:lnTo>
                  <a:lnTo>
                    <a:pt x="176" y="448"/>
                  </a:lnTo>
                  <a:lnTo>
                    <a:pt x="185" y="446"/>
                  </a:lnTo>
                  <a:lnTo>
                    <a:pt x="193" y="442"/>
                  </a:lnTo>
                  <a:lnTo>
                    <a:pt x="193" y="442"/>
                  </a:lnTo>
                  <a:lnTo>
                    <a:pt x="196" y="441"/>
                  </a:lnTo>
                  <a:lnTo>
                    <a:pt x="199" y="439"/>
                  </a:lnTo>
                  <a:lnTo>
                    <a:pt x="202" y="431"/>
                  </a:lnTo>
                  <a:lnTo>
                    <a:pt x="206" y="423"/>
                  </a:lnTo>
                  <a:lnTo>
                    <a:pt x="209" y="414"/>
                  </a:lnTo>
                  <a:lnTo>
                    <a:pt x="210" y="398"/>
                  </a:lnTo>
                  <a:lnTo>
                    <a:pt x="210" y="391"/>
                  </a:lnTo>
                  <a:lnTo>
                    <a:pt x="210" y="391"/>
                  </a:lnTo>
                  <a:lnTo>
                    <a:pt x="210" y="391"/>
                  </a:lnTo>
                  <a:lnTo>
                    <a:pt x="215" y="386"/>
                  </a:lnTo>
                  <a:lnTo>
                    <a:pt x="216" y="382"/>
                  </a:lnTo>
                  <a:lnTo>
                    <a:pt x="216" y="378"/>
                  </a:lnTo>
                  <a:lnTo>
                    <a:pt x="216" y="378"/>
                  </a:lnTo>
                  <a:lnTo>
                    <a:pt x="216" y="370"/>
                  </a:lnTo>
                  <a:lnTo>
                    <a:pt x="216" y="369"/>
                  </a:lnTo>
                  <a:lnTo>
                    <a:pt x="216" y="369"/>
                  </a:lnTo>
                  <a:lnTo>
                    <a:pt x="216" y="366"/>
                  </a:lnTo>
                  <a:lnTo>
                    <a:pt x="215" y="363"/>
                  </a:lnTo>
                  <a:lnTo>
                    <a:pt x="212" y="360"/>
                  </a:lnTo>
                  <a:lnTo>
                    <a:pt x="210" y="358"/>
                  </a:lnTo>
                  <a:lnTo>
                    <a:pt x="210" y="358"/>
                  </a:lnTo>
                  <a:lnTo>
                    <a:pt x="210" y="353"/>
                  </a:lnTo>
                  <a:lnTo>
                    <a:pt x="210" y="353"/>
                  </a:lnTo>
                  <a:lnTo>
                    <a:pt x="212" y="350"/>
                  </a:lnTo>
                  <a:lnTo>
                    <a:pt x="215" y="348"/>
                  </a:lnTo>
                  <a:lnTo>
                    <a:pt x="216" y="344"/>
                  </a:lnTo>
                  <a:lnTo>
                    <a:pt x="216" y="342"/>
                  </a:lnTo>
                  <a:lnTo>
                    <a:pt x="216" y="340"/>
                  </a:lnTo>
                  <a:lnTo>
                    <a:pt x="216" y="332"/>
                  </a:lnTo>
                  <a:lnTo>
                    <a:pt x="216" y="332"/>
                  </a:lnTo>
                  <a:lnTo>
                    <a:pt x="216" y="332"/>
                  </a:lnTo>
                  <a:lnTo>
                    <a:pt x="216" y="328"/>
                  </a:lnTo>
                  <a:lnTo>
                    <a:pt x="215" y="325"/>
                  </a:lnTo>
                  <a:lnTo>
                    <a:pt x="212" y="322"/>
                  </a:lnTo>
                  <a:lnTo>
                    <a:pt x="210" y="320"/>
                  </a:lnTo>
                  <a:lnTo>
                    <a:pt x="210" y="320"/>
                  </a:lnTo>
                  <a:lnTo>
                    <a:pt x="210" y="315"/>
                  </a:lnTo>
                  <a:lnTo>
                    <a:pt x="210" y="315"/>
                  </a:lnTo>
                  <a:lnTo>
                    <a:pt x="212" y="312"/>
                  </a:lnTo>
                  <a:lnTo>
                    <a:pt x="215" y="310"/>
                  </a:lnTo>
                  <a:lnTo>
                    <a:pt x="216" y="306"/>
                  </a:lnTo>
                  <a:lnTo>
                    <a:pt x="216" y="304"/>
                  </a:lnTo>
                  <a:lnTo>
                    <a:pt x="216" y="302"/>
                  </a:lnTo>
                  <a:lnTo>
                    <a:pt x="216" y="294"/>
                  </a:lnTo>
                  <a:lnTo>
                    <a:pt x="216" y="294"/>
                  </a:lnTo>
                  <a:lnTo>
                    <a:pt x="216" y="294"/>
                  </a:lnTo>
                  <a:lnTo>
                    <a:pt x="216" y="290"/>
                  </a:lnTo>
                  <a:lnTo>
                    <a:pt x="215" y="287"/>
                  </a:lnTo>
                  <a:lnTo>
                    <a:pt x="212" y="284"/>
                  </a:lnTo>
                  <a:lnTo>
                    <a:pt x="210" y="282"/>
                  </a:lnTo>
                  <a:lnTo>
                    <a:pt x="210" y="282"/>
                  </a:lnTo>
                  <a:lnTo>
                    <a:pt x="210" y="277"/>
                  </a:lnTo>
                  <a:lnTo>
                    <a:pt x="210" y="277"/>
                  </a:lnTo>
                  <a:lnTo>
                    <a:pt x="212" y="274"/>
                  </a:lnTo>
                  <a:lnTo>
                    <a:pt x="215" y="272"/>
                  </a:lnTo>
                  <a:lnTo>
                    <a:pt x="216" y="268"/>
                  </a:lnTo>
                  <a:lnTo>
                    <a:pt x="216" y="266"/>
                  </a:lnTo>
                  <a:lnTo>
                    <a:pt x="216" y="265"/>
                  </a:lnTo>
                  <a:lnTo>
                    <a:pt x="216" y="256"/>
                  </a:lnTo>
                  <a:lnTo>
                    <a:pt x="216" y="256"/>
                  </a:lnTo>
                  <a:lnTo>
                    <a:pt x="216" y="256"/>
                  </a:lnTo>
                  <a:lnTo>
                    <a:pt x="216" y="252"/>
                  </a:lnTo>
                  <a:lnTo>
                    <a:pt x="215" y="249"/>
                  </a:lnTo>
                  <a:lnTo>
                    <a:pt x="212" y="246"/>
                  </a:lnTo>
                  <a:lnTo>
                    <a:pt x="210" y="244"/>
                  </a:lnTo>
                  <a:lnTo>
                    <a:pt x="210" y="244"/>
                  </a:lnTo>
                  <a:lnTo>
                    <a:pt x="210" y="239"/>
                  </a:lnTo>
                  <a:lnTo>
                    <a:pt x="210" y="239"/>
                  </a:lnTo>
                  <a:lnTo>
                    <a:pt x="212" y="238"/>
                  </a:lnTo>
                  <a:lnTo>
                    <a:pt x="215" y="234"/>
                  </a:lnTo>
                  <a:lnTo>
                    <a:pt x="216" y="231"/>
                  </a:lnTo>
                  <a:lnTo>
                    <a:pt x="216" y="228"/>
                  </a:lnTo>
                  <a:lnTo>
                    <a:pt x="216" y="227"/>
                  </a:lnTo>
                  <a:lnTo>
                    <a:pt x="216" y="218"/>
                  </a:lnTo>
                  <a:lnTo>
                    <a:pt x="216" y="218"/>
                  </a:lnTo>
                  <a:lnTo>
                    <a:pt x="216" y="218"/>
                  </a:lnTo>
                  <a:lnTo>
                    <a:pt x="216" y="214"/>
                  </a:lnTo>
                  <a:lnTo>
                    <a:pt x="215" y="211"/>
                  </a:lnTo>
                  <a:lnTo>
                    <a:pt x="212" y="208"/>
                  </a:lnTo>
                  <a:lnTo>
                    <a:pt x="210" y="206"/>
                  </a:lnTo>
                  <a:close/>
                </a:path>
              </a:pathLst>
            </a:custGeom>
            <a:solidFill>
              <a:srgbClr val="B3C4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01" name="Freeform 203"/>
            <p:cNvSpPr>
              <a:spLocks/>
            </p:cNvSpPr>
            <p:nvPr/>
          </p:nvSpPr>
          <p:spPr bwMode="auto">
            <a:xfrm>
              <a:off x="7093824" y="4297476"/>
              <a:ext cx="343008" cy="723919"/>
            </a:xfrm>
            <a:custGeom>
              <a:avLst/>
              <a:gdLst>
                <a:gd name="T0" fmla="*/ 210 w 216"/>
                <a:gd name="T1" fmla="*/ 170 h 456"/>
                <a:gd name="T2" fmla="*/ 209 w 216"/>
                <a:gd name="T3" fmla="*/ 164 h 456"/>
                <a:gd name="T4" fmla="*/ 161 w 216"/>
                <a:gd name="T5" fmla="*/ 105 h 456"/>
                <a:gd name="T6" fmla="*/ 139 w 216"/>
                <a:gd name="T7" fmla="*/ 77 h 456"/>
                <a:gd name="T8" fmla="*/ 142 w 216"/>
                <a:gd name="T9" fmla="*/ 73 h 456"/>
                <a:gd name="T10" fmla="*/ 153 w 216"/>
                <a:gd name="T11" fmla="*/ 60 h 456"/>
                <a:gd name="T12" fmla="*/ 150 w 216"/>
                <a:gd name="T13" fmla="*/ 3 h 456"/>
                <a:gd name="T14" fmla="*/ 77 w 216"/>
                <a:gd name="T15" fmla="*/ 0 h 456"/>
                <a:gd name="T16" fmla="*/ 63 w 216"/>
                <a:gd name="T17" fmla="*/ 14 h 456"/>
                <a:gd name="T18" fmla="*/ 66 w 216"/>
                <a:gd name="T19" fmla="*/ 70 h 456"/>
                <a:gd name="T20" fmla="*/ 75 w 216"/>
                <a:gd name="T21" fmla="*/ 77 h 456"/>
                <a:gd name="T22" fmla="*/ 68 w 216"/>
                <a:gd name="T23" fmla="*/ 90 h 456"/>
                <a:gd name="T24" fmla="*/ 24 w 216"/>
                <a:gd name="T25" fmla="*/ 139 h 456"/>
                <a:gd name="T26" fmla="*/ 6 w 216"/>
                <a:gd name="T27" fmla="*/ 169 h 456"/>
                <a:gd name="T28" fmla="*/ 6 w 216"/>
                <a:gd name="T29" fmla="*/ 198 h 456"/>
                <a:gd name="T30" fmla="*/ 1 w 216"/>
                <a:gd name="T31" fmla="*/ 211 h 456"/>
                <a:gd name="T32" fmla="*/ 0 w 216"/>
                <a:gd name="T33" fmla="*/ 227 h 456"/>
                <a:gd name="T34" fmla="*/ 1 w 216"/>
                <a:gd name="T35" fmla="*/ 234 h 456"/>
                <a:gd name="T36" fmla="*/ 6 w 216"/>
                <a:gd name="T37" fmla="*/ 244 h 456"/>
                <a:gd name="T38" fmla="*/ 0 w 216"/>
                <a:gd name="T39" fmla="*/ 256 h 456"/>
                <a:gd name="T40" fmla="*/ 0 w 216"/>
                <a:gd name="T41" fmla="*/ 266 h 456"/>
                <a:gd name="T42" fmla="*/ 6 w 216"/>
                <a:gd name="T43" fmla="*/ 277 h 456"/>
                <a:gd name="T44" fmla="*/ 1 w 216"/>
                <a:gd name="T45" fmla="*/ 287 h 456"/>
                <a:gd name="T46" fmla="*/ 0 w 216"/>
                <a:gd name="T47" fmla="*/ 302 h 456"/>
                <a:gd name="T48" fmla="*/ 1 w 216"/>
                <a:gd name="T49" fmla="*/ 310 h 456"/>
                <a:gd name="T50" fmla="*/ 6 w 216"/>
                <a:gd name="T51" fmla="*/ 320 h 456"/>
                <a:gd name="T52" fmla="*/ 0 w 216"/>
                <a:gd name="T53" fmla="*/ 332 h 456"/>
                <a:gd name="T54" fmla="*/ 0 w 216"/>
                <a:gd name="T55" fmla="*/ 342 h 456"/>
                <a:gd name="T56" fmla="*/ 6 w 216"/>
                <a:gd name="T57" fmla="*/ 353 h 456"/>
                <a:gd name="T58" fmla="*/ 1 w 216"/>
                <a:gd name="T59" fmla="*/ 363 h 456"/>
                <a:gd name="T60" fmla="*/ 0 w 216"/>
                <a:gd name="T61" fmla="*/ 378 h 456"/>
                <a:gd name="T62" fmla="*/ 1 w 216"/>
                <a:gd name="T63" fmla="*/ 386 h 456"/>
                <a:gd name="T64" fmla="*/ 6 w 216"/>
                <a:gd name="T65" fmla="*/ 399 h 456"/>
                <a:gd name="T66" fmla="*/ 17 w 216"/>
                <a:gd name="T67" fmla="*/ 439 h 456"/>
                <a:gd name="T68" fmla="*/ 31 w 216"/>
                <a:gd name="T69" fmla="*/ 446 h 456"/>
                <a:gd name="T70" fmla="*/ 98 w 216"/>
                <a:gd name="T71" fmla="*/ 456 h 456"/>
                <a:gd name="T72" fmla="*/ 130 w 216"/>
                <a:gd name="T73" fmla="*/ 456 h 456"/>
                <a:gd name="T74" fmla="*/ 193 w 216"/>
                <a:gd name="T75" fmla="*/ 442 h 456"/>
                <a:gd name="T76" fmla="*/ 202 w 216"/>
                <a:gd name="T77" fmla="*/ 431 h 456"/>
                <a:gd name="T78" fmla="*/ 210 w 216"/>
                <a:gd name="T79" fmla="*/ 391 h 456"/>
                <a:gd name="T80" fmla="*/ 216 w 216"/>
                <a:gd name="T81" fmla="*/ 382 h 456"/>
                <a:gd name="T82" fmla="*/ 216 w 216"/>
                <a:gd name="T83" fmla="*/ 369 h 456"/>
                <a:gd name="T84" fmla="*/ 212 w 216"/>
                <a:gd name="T85" fmla="*/ 360 h 456"/>
                <a:gd name="T86" fmla="*/ 210 w 216"/>
                <a:gd name="T87" fmla="*/ 353 h 456"/>
                <a:gd name="T88" fmla="*/ 216 w 216"/>
                <a:gd name="T89" fmla="*/ 342 h 456"/>
                <a:gd name="T90" fmla="*/ 216 w 216"/>
                <a:gd name="T91" fmla="*/ 332 h 456"/>
                <a:gd name="T92" fmla="*/ 210 w 216"/>
                <a:gd name="T93" fmla="*/ 320 h 456"/>
                <a:gd name="T94" fmla="*/ 212 w 216"/>
                <a:gd name="T95" fmla="*/ 312 h 456"/>
                <a:gd name="T96" fmla="*/ 216 w 216"/>
                <a:gd name="T97" fmla="*/ 302 h 456"/>
                <a:gd name="T98" fmla="*/ 216 w 216"/>
                <a:gd name="T99" fmla="*/ 290 h 456"/>
                <a:gd name="T100" fmla="*/ 210 w 216"/>
                <a:gd name="T101" fmla="*/ 282 h 456"/>
                <a:gd name="T102" fmla="*/ 215 w 216"/>
                <a:gd name="T103" fmla="*/ 272 h 456"/>
                <a:gd name="T104" fmla="*/ 216 w 216"/>
                <a:gd name="T105" fmla="*/ 256 h 456"/>
                <a:gd name="T106" fmla="*/ 215 w 216"/>
                <a:gd name="T107" fmla="*/ 249 h 456"/>
                <a:gd name="T108" fmla="*/ 210 w 216"/>
                <a:gd name="T109" fmla="*/ 239 h 456"/>
                <a:gd name="T110" fmla="*/ 216 w 216"/>
                <a:gd name="T111" fmla="*/ 231 h 456"/>
                <a:gd name="T112" fmla="*/ 216 w 216"/>
                <a:gd name="T113" fmla="*/ 218 h 456"/>
                <a:gd name="T114" fmla="*/ 212 w 216"/>
                <a:gd name="T115" fmla="*/ 208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6" h="456">
                  <a:moveTo>
                    <a:pt x="210" y="206"/>
                  </a:moveTo>
                  <a:lnTo>
                    <a:pt x="210" y="206"/>
                  </a:lnTo>
                  <a:lnTo>
                    <a:pt x="210" y="170"/>
                  </a:lnTo>
                  <a:lnTo>
                    <a:pt x="210" y="170"/>
                  </a:lnTo>
                  <a:lnTo>
                    <a:pt x="210" y="171"/>
                  </a:lnTo>
                  <a:lnTo>
                    <a:pt x="210" y="171"/>
                  </a:lnTo>
                  <a:lnTo>
                    <a:pt x="210" y="168"/>
                  </a:lnTo>
                  <a:lnTo>
                    <a:pt x="209" y="164"/>
                  </a:lnTo>
                  <a:lnTo>
                    <a:pt x="201" y="153"/>
                  </a:lnTo>
                  <a:lnTo>
                    <a:pt x="193" y="141"/>
                  </a:lnTo>
                  <a:lnTo>
                    <a:pt x="182" y="128"/>
                  </a:lnTo>
                  <a:lnTo>
                    <a:pt x="161" y="105"/>
                  </a:lnTo>
                  <a:lnTo>
                    <a:pt x="147" y="92"/>
                  </a:lnTo>
                  <a:lnTo>
                    <a:pt x="147" y="92"/>
                  </a:lnTo>
                  <a:lnTo>
                    <a:pt x="138" y="79"/>
                  </a:lnTo>
                  <a:lnTo>
                    <a:pt x="139" y="77"/>
                  </a:lnTo>
                  <a:lnTo>
                    <a:pt x="139" y="77"/>
                  </a:lnTo>
                  <a:lnTo>
                    <a:pt x="141" y="76"/>
                  </a:lnTo>
                  <a:lnTo>
                    <a:pt x="142" y="73"/>
                  </a:lnTo>
                  <a:lnTo>
                    <a:pt x="142" y="73"/>
                  </a:lnTo>
                  <a:lnTo>
                    <a:pt x="147" y="71"/>
                  </a:lnTo>
                  <a:lnTo>
                    <a:pt x="151" y="68"/>
                  </a:lnTo>
                  <a:lnTo>
                    <a:pt x="153" y="65"/>
                  </a:lnTo>
                  <a:lnTo>
                    <a:pt x="153" y="60"/>
                  </a:lnTo>
                  <a:lnTo>
                    <a:pt x="153" y="14"/>
                  </a:lnTo>
                  <a:lnTo>
                    <a:pt x="153" y="14"/>
                  </a:lnTo>
                  <a:lnTo>
                    <a:pt x="152" y="8"/>
                  </a:lnTo>
                  <a:lnTo>
                    <a:pt x="150" y="3"/>
                  </a:lnTo>
                  <a:lnTo>
                    <a:pt x="145" y="1"/>
                  </a:lnTo>
                  <a:lnTo>
                    <a:pt x="139" y="0"/>
                  </a:lnTo>
                  <a:lnTo>
                    <a:pt x="77" y="0"/>
                  </a:lnTo>
                  <a:lnTo>
                    <a:pt x="77" y="0"/>
                  </a:lnTo>
                  <a:lnTo>
                    <a:pt x="71" y="1"/>
                  </a:lnTo>
                  <a:lnTo>
                    <a:pt x="66" y="3"/>
                  </a:lnTo>
                  <a:lnTo>
                    <a:pt x="64" y="8"/>
                  </a:lnTo>
                  <a:lnTo>
                    <a:pt x="63" y="14"/>
                  </a:lnTo>
                  <a:lnTo>
                    <a:pt x="63" y="60"/>
                  </a:lnTo>
                  <a:lnTo>
                    <a:pt x="63" y="60"/>
                  </a:lnTo>
                  <a:lnTo>
                    <a:pt x="63" y="65"/>
                  </a:lnTo>
                  <a:lnTo>
                    <a:pt x="66" y="70"/>
                  </a:lnTo>
                  <a:lnTo>
                    <a:pt x="70" y="72"/>
                  </a:lnTo>
                  <a:lnTo>
                    <a:pt x="74" y="75"/>
                  </a:lnTo>
                  <a:lnTo>
                    <a:pt x="74" y="75"/>
                  </a:lnTo>
                  <a:lnTo>
                    <a:pt x="75" y="77"/>
                  </a:lnTo>
                  <a:lnTo>
                    <a:pt x="76" y="78"/>
                  </a:lnTo>
                  <a:lnTo>
                    <a:pt x="77" y="79"/>
                  </a:lnTo>
                  <a:lnTo>
                    <a:pt x="77" y="79"/>
                  </a:lnTo>
                  <a:lnTo>
                    <a:pt x="68" y="90"/>
                  </a:lnTo>
                  <a:lnTo>
                    <a:pt x="68" y="90"/>
                  </a:lnTo>
                  <a:lnTo>
                    <a:pt x="55" y="104"/>
                  </a:lnTo>
                  <a:lnTo>
                    <a:pt x="35" y="127"/>
                  </a:lnTo>
                  <a:lnTo>
                    <a:pt x="24" y="139"/>
                  </a:lnTo>
                  <a:lnTo>
                    <a:pt x="14" y="151"/>
                  </a:lnTo>
                  <a:lnTo>
                    <a:pt x="8" y="162"/>
                  </a:lnTo>
                  <a:lnTo>
                    <a:pt x="6" y="165"/>
                  </a:lnTo>
                  <a:lnTo>
                    <a:pt x="6" y="169"/>
                  </a:lnTo>
                  <a:lnTo>
                    <a:pt x="6" y="170"/>
                  </a:lnTo>
                  <a:lnTo>
                    <a:pt x="6" y="170"/>
                  </a:lnTo>
                  <a:lnTo>
                    <a:pt x="6" y="170"/>
                  </a:lnTo>
                  <a:lnTo>
                    <a:pt x="6" y="198"/>
                  </a:lnTo>
                  <a:lnTo>
                    <a:pt x="6" y="206"/>
                  </a:lnTo>
                  <a:lnTo>
                    <a:pt x="6" y="206"/>
                  </a:lnTo>
                  <a:lnTo>
                    <a:pt x="4" y="208"/>
                  </a:lnTo>
                  <a:lnTo>
                    <a:pt x="1" y="211"/>
                  </a:lnTo>
                  <a:lnTo>
                    <a:pt x="0" y="214"/>
                  </a:lnTo>
                  <a:lnTo>
                    <a:pt x="0" y="218"/>
                  </a:lnTo>
                  <a:lnTo>
                    <a:pt x="0" y="218"/>
                  </a:lnTo>
                  <a:lnTo>
                    <a:pt x="0" y="227"/>
                  </a:lnTo>
                  <a:lnTo>
                    <a:pt x="0" y="228"/>
                  </a:lnTo>
                  <a:lnTo>
                    <a:pt x="0" y="228"/>
                  </a:lnTo>
                  <a:lnTo>
                    <a:pt x="0" y="231"/>
                  </a:lnTo>
                  <a:lnTo>
                    <a:pt x="1" y="234"/>
                  </a:lnTo>
                  <a:lnTo>
                    <a:pt x="4" y="236"/>
                  </a:lnTo>
                  <a:lnTo>
                    <a:pt x="6" y="239"/>
                  </a:lnTo>
                  <a:lnTo>
                    <a:pt x="6" y="244"/>
                  </a:lnTo>
                  <a:lnTo>
                    <a:pt x="6" y="244"/>
                  </a:lnTo>
                  <a:lnTo>
                    <a:pt x="4" y="246"/>
                  </a:lnTo>
                  <a:lnTo>
                    <a:pt x="1" y="249"/>
                  </a:lnTo>
                  <a:lnTo>
                    <a:pt x="0" y="252"/>
                  </a:lnTo>
                  <a:lnTo>
                    <a:pt x="0" y="256"/>
                  </a:lnTo>
                  <a:lnTo>
                    <a:pt x="0" y="256"/>
                  </a:lnTo>
                  <a:lnTo>
                    <a:pt x="0" y="265"/>
                  </a:lnTo>
                  <a:lnTo>
                    <a:pt x="0" y="266"/>
                  </a:lnTo>
                  <a:lnTo>
                    <a:pt x="0" y="266"/>
                  </a:lnTo>
                  <a:lnTo>
                    <a:pt x="0" y="269"/>
                  </a:lnTo>
                  <a:lnTo>
                    <a:pt x="1" y="272"/>
                  </a:lnTo>
                  <a:lnTo>
                    <a:pt x="4" y="276"/>
                  </a:lnTo>
                  <a:lnTo>
                    <a:pt x="6" y="277"/>
                  </a:lnTo>
                  <a:lnTo>
                    <a:pt x="6" y="282"/>
                  </a:lnTo>
                  <a:lnTo>
                    <a:pt x="6" y="282"/>
                  </a:lnTo>
                  <a:lnTo>
                    <a:pt x="4" y="284"/>
                  </a:lnTo>
                  <a:lnTo>
                    <a:pt x="1" y="287"/>
                  </a:lnTo>
                  <a:lnTo>
                    <a:pt x="0" y="290"/>
                  </a:lnTo>
                  <a:lnTo>
                    <a:pt x="0" y="294"/>
                  </a:lnTo>
                  <a:lnTo>
                    <a:pt x="0" y="294"/>
                  </a:lnTo>
                  <a:lnTo>
                    <a:pt x="0" y="302"/>
                  </a:lnTo>
                  <a:lnTo>
                    <a:pt x="0" y="304"/>
                  </a:lnTo>
                  <a:lnTo>
                    <a:pt x="0" y="304"/>
                  </a:lnTo>
                  <a:lnTo>
                    <a:pt x="0" y="307"/>
                  </a:lnTo>
                  <a:lnTo>
                    <a:pt x="1" y="310"/>
                  </a:lnTo>
                  <a:lnTo>
                    <a:pt x="4" y="312"/>
                  </a:lnTo>
                  <a:lnTo>
                    <a:pt x="6" y="315"/>
                  </a:lnTo>
                  <a:lnTo>
                    <a:pt x="6" y="320"/>
                  </a:lnTo>
                  <a:lnTo>
                    <a:pt x="6" y="320"/>
                  </a:lnTo>
                  <a:lnTo>
                    <a:pt x="4" y="322"/>
                  </a:lnTo>
                  <a:lnTo>
                    <a:pt x="1" y="325"/>
                  </a:lnTo>
                  <a:lnTo>
                    <a:pt x="0" y="328"/>
                  </a:lnTo>
                  <a:lnTo>
                    <a:pt x="0" y="332"/>
                  </a:lnTo>
                  <a:lnTo>
                    <a:pt x="0" y="332"/>
                  </a:lnTo>
                  <a:lnTo>
                    <a:pt x="0" y="340"/>
                  </a:lnTo>
                  <a:lnTo>
                    <a:pt x="0" y="342"/>
                  </a:lnTo>
                  <a:lnTo>
                    <a:pt x="0" y="342"/>
                  </a:lnTo>
                  <a:lnTo>
                    <a:pt x="0" y="344"/>
                  </a:lnTo>
                  <a:lnTo>
                    <a:pt x="1" y="348"/>
                  </a:lnTo>
                  <a:lnTo>
                    <a:pt x="4" y="350"/>
                  </a:lnTo>
                  <a:lnTo>
                    <a:pt x="6" y="353"/>
                  </a:lnTo>
                  <a:lnTo>
                    <a:pt x="6" y="358"/>
                  </a:lnTo>
                  <a:lnTo>
                    <a:pt x="6" y="358"/>
                  </a:lnTo>
                  <a:lnTo>
                    <a:pt x="4" y="360"/>
                  </a:lnTo>
                  <a:lnTo>
                    <a:pt x="1" y="363"/>
                  </a:lnTo>
                  <a:lnTo>
                    <a:pt x="0" y="366"/>
                  </a:lnTo>
                  <a:lnTo>
                    <a:pt x="0" y="369"/>
                  </a:lnTo>
                  <a:lnTo>
                    <a:pt x="0" y="370"/>
                  </a:lnTo>
                  <a:lnTo>
                    <a:pt x="0" y="378"/>
                  </a:lnTo>
                  <a:lnTo>
                    <a:pt x="0" y="378"/>
                  </a:lnTo>
                  <a:lnTo>
                    <a:pt x="0" y="378"/>
                  </a:lnTo>
                  <a:lnTo>
                    <a:pt x="0" y="382"/>
                  </a:lnTo>
                  <a:lnTo>
                    <a:pt x="1" y="386"/>
                  </a:lnTo>
                  <a:lnTo>
                    <a:pt x="4" y="388"/>
                  </a:lnTo>
                  <a:lnTo>
                    <a:pt x="6" y="391"/>
                  </a:lnTo>
                  <a:lnTo>
                    <a:pt x="6" y="391"/>
                  </a:lnTo>
                  <a:lnTo>
                    <a:pt x="6" y="399"/>
                  </a:lnTo>
                  <a:lnTo>
                    <a:pt x="9" y="415"/>
                  </a:lnTo>
                  <a:lnTo>
                    <a:pt x="10" y="424"/>
                  </a:lnTo>
                  <a:lnTo>
                    <a:pt x="14" y="432"/>
                  </a:lnTo>
                  <a:lnTo>
                    <a:pt x="17" y="439"/>
                  </a:lnTo>
                  <a:lnTo>
                    <a:pt x="21" y="441"/>
                  </a:lnTo>
                  <a:lnTo>
                    <a:pt x="24" y="442"/>
                  </a:lnTo>
                  <a:lnTo>
                    <a:pt x="24" y="442"/>
                  </a:lnTo>
                  <a:lnTo>
                    <a:pt x="31" y="446"/>
                  </a:lnTo>
                  <a:lnTo>
                    <a:pt x="41" y="448"/>
                  </a:lnTo>
                  <a:lnTo>
                    <a:pt x="63" y="453"/>
                  </a:lnTo>
                  <a:lnTo>
                    <a:pt x="86" y="456"/>
                  </a:lnTo>
                  <a:lnTo>
                    <a:pt x="98" y="456"/>
                  </a:lnTo>
                  <a:lnTo>
                    <a:pt x="108" y="456"/>
                  </a:lnTo>
                  <a:lnTo>
                    <a:pt x="108" y="456"/>
                  </a:lnTo>
                  <a:lnTo>
                    <a:pt x="118" y="456"/>
                  </a:lnTo>
                  <a:lnTo>
                    <a:pt x="130" y="456"/>
                  </a:lnTo>
                  <a:lnTo>
                    <a:pt x="153" y="453"/>
                  </a:lnTo>
                  <a:lnTo>
                    <a:pt x="176" y="448"/>
                  </a:lnTo>
                  <a:lnTo>
                    <a:pt x="185" y="446"/>
                  </a:lnTo>
                  <a:lnTo>
                    <a:pt x="193" y="442"/>
                  </a:lnTo>
                  <a:lnTo>
                    <a:pt x="193" y="442"/>
                  </a:lnTo>
                  <a:lnTo>
                    <a:pt x="196" y="441"/>
                  </a:lnTo>
                  <a:lnTo>
                    <a:pt x="199" y="439"/>
                  </a:lnTo>
                  <a:lnTo>
                    <a:pt x="202" y="431"/>
                  </a:lnTo>
                  <a:lnTo>
                    <a:pt x="206" y="423"/>
                  </a:lnTo>
                  <a:lnTo>
                    <a:pt x="209" y="414"/>
                  </a:lnTo>
                  <a:lnTo>
                    <a:pt x="210" y="398"/>
                  </a:lnTo>
                  <a:lnTo>
                    <a:pt x="210" y="391"/>
                  </a:lnTo>
                  <a:lnTo>
                    <a:pt x="210" y="391"/>
                  </a:lnTo>
                  <a:lnTo>
                    <a:pt x="210" y="391"/>
                  </a:lnTo>
                  <a:lnTo>
                    <a:pt x="215" y="386"/>
                  </a:lnTo>
                  <a:lnTo>
                    <a:pt x="216" y="382"/>
                  </a:lnTo>
                  <a:lnTo>
                    <a:pt x="216" y="378"/>
                  </a:lnTo>
                  <a:lnTo>
                    <a:pt x="216" y="378"/>
                  </a:lnTo>
                  <a:lnTo>
                    <a:pt x="216" y="370"/>
                  </a:lnTo>
                  <a:lnTo>
                    <a:pt x="216" y="369"/>
                  </a:lnTo>
                  <a:lnTo>
                    <a:pt x="216" y="369"/>
                  </a:lnTo>
                  <a:lnTo>
                    <a:pt x="216" y="366"/>
                  </a:lnTo>
                  <a:lnTo>
                    <a:pt x="215" y="363"/>
                  </a:lnTo>
                  <a:lnTo>
                    <a:pt x="212" y="360"/>
                  </a:lnTo>
                  <a:lnTo>
                    <a:pt x="210" y="358"/>
                  </a:lnTo>
                  <a:lnTo>
                    <a:pt x="210" y="358"/>
                  </a:lnTo>
                  <a:lnTo>
                    <a:pt x="210" y="353"/>
                  </a:lnTo>
                  <a:lnTo>
                    <a:pt x="210" y="353"/>
                  </a:lnTo>
                  <a:lnTo>
                    <a:pt x="212" y="350"/>
                  </a:lnTo>
                  <a:lnTo>
                    <a:pt x="215" y="348"/>
                  </a:lnTo>
                  <a:lnTo>
                    <a:pt x="216" y="344"/>
                  </a:lnTo>
                  <a:lnTo>
                    <a:pt x="216" y="342"/>
                  </a:lnTo>
                  <a:lnTo>
                    <a:pt x="216" y="340"/>
                  </a:lnTo>
                  <a:lnTo>
                    <a:pt x="216" y="332"/>
                  </a:lnTo>
                  <a:lnTo>
                    <a:pt x="216" y="332"/>
                  </a:lnTo>
                  <a:lnTo>
                    <a:pt x="216" y="332"/>
                  </a:lnTo>
                  <a:lnTo>
                    <a:pt x="216" y="328"/>
                  </a:lnTo>
                  <a:lnTo>
                    <a:pt x="215" y="325"/>
                  </a:lnTo>
                  <a:lnTo>
                    <a:pt x="212" y="322"/>
                  </a:lnTo>
                  <a:lnTo>
                    <a:pt x="210" y="320"/>
                  </a:lnTo>
                  <a:lnTo>
                    <a:pt x="210" y="320"/>
                  </a:lnTo>
                  <a:lnTo>
                    <a:pt x="210" y="315"/>
                  </a:lnTo>
                  <a:lnTo>
                    <a:pt x="210" y="315"/>
                  </a:lnTo>
                  <a:lnTo>
                    <a:pt x="212" y="312"/>
                  </a:lnTo>
                  <a:lnTo>
                    <a:pt x="215" y="310"/>
                  </a:lnTo>
                  <a:lnTo>
                    <a:pt x="216" y="306"/>
                  </a:lnTo>
                  <a:lnTo>
                    <a:pt x="216" y="304"/>
                  </a:lnTo>
                  <a:lnTo>
                    <a:pt x="216" y="302"/>
                  </a:lnTo>
                  <a:lnTo>
                    <a:pt x="216" y="294"/>
                  </a:lnTo>
                  <a:lnTo>
                    <a:pt x="216" y="294"/>
                  </a:lnTo>
                  <a:lnTo>
                    <a:pt x="216" y="294"/>
                  </a:lnTo>
                  <a:lnTo>
                    <a:pt x="216" y="290"/>
                  </a:lnTo>
                  <a:lnTo>
                    <a:pt x="215" y="287"/>
                  </a:lnTo>
                  <a:lnTo>
                    <a:pt x="212" y="284"/>
                  </a:lnTo>
                  <a:lnTo>
                    <a:pt x="210" y="282"/>
                  </a:lnTo>
                  <a:lnTo>
                    <a:pt x="210" y="282"/>
                  </a:lnTo>
                  <a:lnTo>
                    <a:pt x="210" y="277"/>
                  </a:lnTo>
                  <a:lnTo>
                    <a:pt x="210" y="277"/>
                  </a:lnTo>
                  <a:lnTo>
                    <a:pt x="212" y="274"/>
                  </a:lnTo>
                  <a:lnTo>
                    <a:pt x="215" y="272"/>
                  </a:lnTo>
                  <a:lnTo>
                    <a:pt x="216" y="268"/>
                  </a:lnTo>
                  <a:lnTo>
                    <a:pt x="216" y="266"/>
                  </a:lnTo>
                  <a:lnTo>
                    <a:pt x="216" y="265"/>
                  </a:lnTo>
                  <a:lnTo>
                    <a:pt x="216" y="256"/>
                  </a:lnTo>
                  <a:lnTo>
                    <a:pt x="216" y="256"/>
                  </a:lnTo>
                  <a:lnTo>
                    <a:pt x="216" y="256"/>
                  </a:lnTo>
                  <a:lnTo>
                    <a:pt x="216" y="252"/>
                  </a:lnTo>
                  <a:lnTo>
                    <a:pt x="215" y="249"/>
                  </a:lnTo>
                  <a:lnTo>
                    <a:pt x="212" y="246"/>
                  </a:lnTo>
                  <a:lnTo>
                    <a:pt x="210" y="244"/>
                  </a:lnTo>
                  <a:lnTo>
                    <a:pt x="210" y="244"/>
                  </a:lnTo>
                  <a:lnTo>
                    <a:pt x="210" y="239"/>
                  </a:lnTo>
                  <a:lnTo>
                    <a:pt x="210" y="239"/>
                  </a:lnTo>
                  <a:lnTo>
                    <a:pt x="212" y="238"/>
                  </a:lnTo>
                  <a:lnTo>
                    <a:pt x="215" y="234"/>
                  </a:lnTo>
                  <a:lnTo>
                    <a:pt x="216" y="231"/>
                  </a:lnTo>
                  <a:lnTo>
                    <a:pt x="216" y="228"/>
                  </a:lnTo>
                  <a:lnTo>
                    <a:pt x="216" y="227"/>
                  </a:lnTo>
                  <a:lnTo>
                    <a:pt x="216" y="218"/>
                  </a:lnTo>
                  <a:lnTo>
                    <a:pt x="216" y="218"/>
                  </a:lnTo>
                  <a:lnTo>
                    <a:pt x="216" y="218"/>
                  </a:lnTo>
                  <a:lnTo>
                    <a:pt x="216" y="214"/>
                  </a:lnTo>
                  <a:lnTo>
                    <a:pt x="215" y="211"/>
                  </a:lnTo>
                  <a:lnTo>
                    <a:pt x="212" y="208"/>
                  </a:lnTo>
                  <a:lnTo>
                    <a:pt x="210" y="20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02" name="Freeform 204"/>
            <p:cNvSpPr>
              <a:spLocks noEditPoints="1"/>
            </p:cNvSpPr>
            <p:nvPr/>
          </p:nvSpPr>
          <p:spPr bwMode="auto">
            <a:xfrm>
              <a:off x="7312968" y="4422892"/>
              <a:ext cx="14292" cy="20638"/>
            </a:xfrm>
            <a:custGeom>
              <a:avLst/>
              <a:gdLst>
                <a:gd name="T0" fmla="*/ 8 w 9"/>
                <a:gd name="T1" fmla="*/ 11 h 13"/>
                <a:gd name="T2" fmla="*/ 8 w 9"/>
                <a:gd name="T3" fmla="*/ 11 h 13"/>
                <a:gd name="T4" fmla="*/ 9 w 9"/>
                <a:gd name="T5" fmla="*/ 13 h 13"/>
                <a:gd name="T6" fmla="*/ 9 w 9"/>
                <a:gd name="T7" fmla="*/ 13 h 13"/>
                <a:gd name="T8" fmla="*/ 8 w 9"/>
                <a:gd name="T9" fmla="*/ 11 h 13"/>
                <a:gd name="T10" fmla="*/ 0 w 9"/>
                <a:gd name="T11" fmla="*/ 0 h 13"/>
                <a:gd name="T12" fmla="*/ 0 w 9"/>
                <a:gd name="T13" fmla="*/ 0 h 13"/>
                <a:gd name="T14" fmla="*/ 0 w 9"/>
                <a:gd name="T15" fmla="*/ 0 h 13"/>
                <a:gd name="T16" fmla="*/ 1 w 9"/>
                <a:gd name="T17" fmla="*/ 0 h 13"/>
                <a:gd name="T18" fmla="*/ 1 w 9"/>
                <a:gd name="T19" fmla="*/ 0 h 13"/>
                <a:gd name="T20" fmla="*/ 0 w 9"/>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3">
                  <a:moveTo>
                    <a:pt x="8" y="11"/>
                  </a:moveTo>
                  <a:lnTo>
                    <a:pt x="8" y="11"/>
                  </a:lnTo>
                  <a:lnTo>
                    <a:pt x="9" y="13"/>
                  </a:lnTo>
                  <a:lnTo>
                    <a:pt x="9" y="13"/>
                  </a:lnTo>
                  <a:lnTo>
                    <a:pt x="8" y="11"/>
                  </a:lnTo>
                  <a:close/>
                  <a:moveTo>
                    <a:pt x="0" y="0"/>
                  </a:moveTo>
                  <a:lnTo>
                    <a:pt x="0" y="0"/>
                  </a:lnTo>
                  <a:lnTo>
                    <a:pt x="0" y="0"/>
                  </a:lnTo>
                  <a:lnTo>
                    <a:pt x="1" y="0"/>
                  </a:lnTo>
                  <a:lnTo>
                    <a:pt x="1" y="0"/>
                  </a:lnTo>
                  <a:lnTo>
                    <a:pt x="0" y="0"/>
                  </a:lnTo>
                  <a:close/>
                </a:path>
              </a:pathLst>
            </a:custGeom>
            <a:solidFill>
              <a:srgbClr val="79C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03" name="Freeform 205"/>
            <p:cNvSpPr>
              <a:spLocks/>
            </p:cNvSpPr>
            <p:nvPr/>
          </p:nvSpPr>
          <p:spPr bwMode="auto">
            <a:xfrm>
              <a:off x="7327260" y="4440355"/>
              <a:ext cx="1588" cy="317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lnTo>
                    <a:pt x="0" y="0"/>
                  </a:lnTo>
                  <a:lnTo>
                    <a:pt x="1" y="2"/>
                  </a:lnTo>
                  <a:lnTo>
                    <a:pt x="1"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grpSp>
          <p:nvGrpSpPr>
            <p:cNvPr id="204" name="Group 407"/>
            <p:cNvGrpSpPr>
              <a:grpSpLocks/>
            </p:cNvGrpSpPr>
            <p:nvPr/>
          </p:nvGrpSpPr>
          <p:grpSpPr bwMode="auto">
            <a:xfrm>
              <a:off x="3959935" y="4297430"/>
              <a:ext cx="3826601" cy="847738"/>
              <a:chOff x="1669" y="2707"/>
              <a:chExt cx="2439" cy="534"/>
            </a:xfrm>
          </p:grpSpPr>
          <p:sp>
            <p:nvSpPr>
              <p:cNvPr id="287" name="Freeform 207"/>
              <p:cNvSpPr>
                <a:spLocks/>
              </p:cNvSpPr>
              <p:nvPr/>
            </p:nvSpPr>
            <p:spPr bwMode="auto">
              <a:xfrm>
                <a:off x="3781" y="2786"/>
                <a:ext cx="1" cy="0"/>
              </a:xfrm>
              <a:custGeom>
                <a:avLst/>
                <a:gdLst>
                  <a:gd name="T0" fmla="*/ 0 w 1"/>
                  <a:gd name="T1" fmla="*/ 0 w 1"/>
                  <a:gd name="T2" fmla="*/ 0 w 1"/>
                  <a:gd name="T3" fmla="*/ 1 w 1"/>
                  <a:gd name="T4" fmla="*/ 1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lnTo>
                      <a:pt x="0" y="0"/>
                    </a:lnTo>
                    <a:lnTo>
                      <a:pt x="0" y="0"/>
                    </a:lnTo>
                    <a:lnTo>
                      <a:pt x="1" y="0"/>
                    </a:ln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88" name="Freeform 208"/>
              <p:cNvSpPr>
                <a:spLocks/>
              </p:cNvSpPr>
              <p:nvPr/>
            </p:nvSpPr>
            <p:spPr bwMode="auto">
              <a:xfrm>
                <a:off x="3649" y="2877"/>
                <a:ext cx="0" cy="1"/>
              </a:xfrm>
              <a:custGeom>
                <a:avLst/>
                <a:gdLst>
                  <a:gd name="T0" fmla="*/ 0 h 1"/>
                  <a:gd name="T1" fmla="*/ 0 h 1"/>
                  <a:gd name="T2" fmla="*/ 1 h 1"/>
                  <a:gd name="T3" fmla="*/ 1 h 1"/>
                  <a:gd name="T4" fmla="*/ 1 h 1"/>
                  <a:gd name="T5" fmla="*/ 1 h 1"/>
                  <a:gd name="T6" fmla="*/ 1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lnTo>
                      <a:pt x="0" y="0"/>
                    </a:lnTo>
                    <a:lnTo>
                      <a:pt x="0" y="1"/>
                    </a:lnTo>
                    <a:lnTo>
                      <a:pt x="0" y="1"/>
                    </a:lnTo>
                    <a:lnTo>
                      <a:pt x="0" y="1"/>
                    </a:lnTo>
                    <a:lnTo>
                      <a:pt x="0" y="1"/>
                    </a:lnTo>
                    <a:lnTo>
                      <a:pt x="0" y="1"/>
                    </a:lnTo>
                    <a:lnTo>
                      <a:pt x="0" y="0"/>
                    </a:lnTo>
                    <a:close/>
                  </a:path>
                </a:pathLst>
              </a:custGeom>
              <a:solidFill>
                <a:srgbClr val="7ED0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89" name="Freeform 209"/>
              <p:cNvSpPr>
                <a:spLocks/>
              </p:cNvSpPr>
              <p:nvPr/>
            </p:nvSpPr>
            <p:spPr bwMode="auto">
              <a:xfrm>
                <a:off x="3649" y="2877"/>
                <a:ext cx="0" cy="1"/>
              </a:xfrm>
              <a:custGeom>
                <a:avLst/>
                <a:gdLst>
                  <a:gd name="T0" fmla="*/ 0 h 1"/>
                  <a:gd name="T1" fmla="*/ 0 h 1"/>
                  <a:gd name="T2" fmla="*/ 1 h 1"/>
                  <a:gd name="T3" fmla="*/ 1 h 1"/>
                  <a:gd name="T4" fmla="*/ 1 h 1"/>
                  <a:gd name="T5" fmla="*/ 1 h 1"/>
                  <a:gd name="T6" fmla="*/ 1 h 1"/>
                  <a:gd name="T7" fmla="*/ 0 h 1"/>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
                    <a:moveTo>
                      <a:pt x="0" y="0"/>
                    </a:moveTo>
                    <a:lnTo>
                      <a:pt x="0" y="0"/>
                    </a:lnTo>
                    <a:lnTo>
                      <a:pt x="0" y="1"/>
                    </a:lnTo>
                    <a:lnTo>
                      <a:pt x="0" y="1"/>
                    </a:lnTo>
                    <a:lnTo>
                      <a:pt x="0" y="1"/>
                    </a:ln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0" name="Freeform 210"/>
              <p:cNvSpPr>
                <a:spLocks/>
              </p:cNvSpPr>
              <p:nvPr/>
            </p:nvSpPr>
            <p:spPr bwMode="auto">
              <a:xfrm>
                <a:off x="3649" y="2783"/>
                <a:ext cx="195" cy="95"/>
              </a:xfrm>
              <a:custGeom>
                <a:avLst/>
                <a:gdLst>
                  <a:gd name="T0" fmla="*/ 129 w 195"/>
                  <a:gd name="T1" fmla="*/ 0 h 95"/>
                  <a:gd name="T2" fmla="*/ 102 w 195"/>
                  <a:gd name="T3" fmla="*/ 0 h 95"/>
                  <a:gd name="T4" fmla="*/ 75 w 195"/>
                  <a:gd name="T5" fmla="*/ 0 h 95"/>
                  <a:gd name="T6" fmla="*/ 75 w 195"/>
                  <a:gd name="T7" fmla="*/ 0 h 95"/>
                  <a:gd name="T8" fmla="*/ 62 w 195"/>
                  <a:gd name="T9" fmla="*/ 17 h 95"/>
                  <a:gd name="T10" fmla="*/ 62 w 195"/>
                  <a:gd name="T11" fmla="*/ 17 h 95"/>
                  <a:gd name="T12" fmla="*/ 49 w 195"/>
                  <a:gd name="T13" fmla="*/ 30 h 95"/>
                  <a:gd name="T14" fmla="*/ 29 w 195"/>
                  <a:gd name="T15" fmla="*/ 52 h 95"/>
                  <a:gd name="T16" fmla="*/ 19 w 195"/>
                  <a:gd name="T17" fmla="*/ 65 h 95"/>
                  <a:gd name="T18" fmla="*/ 9 w 195"/>
                  <a:gd name="T19" fmla="*/ 76 h 95"/>
                  <a:gd name="T20" fmla="*/ 3 w 195"/>
                  <a:gd name="T21" fmla="*/ 86 h 95"/>
                  <a:gd name="T22" fmla="*/ 0 w 195"/>
                  <a:gd name="T23" fmla="*/ 90 h 95"/>
                  <a:gd name="T24" fmla="*/ 0 w 195"/>
                  <a:gd name="T25" fmla="*/ 94 h 95"/>
                  <a:gd name="T26" fmla="*/ 0 w 195"/>
                  <a:gd name="T27" fmla="*/ 94 h 95"/>
                  <a:gd name="T28" fmla="*/ 0 w 195"/>
                  <a:gd name="T29" fmla="*/ 95 h 95"/>
                  <a:gd name="T30" fmla="*/ 177 w 195"/>
                  <a:gd name="T31" fmla="*/ 95 h 95"/>
                  <a:gd name="T32" fmla="*/ 195 w 195"/>
                  <a:gd name="T33" fmla="*/ 76 h 95"/>
                  <a:gd name="T34" fmla="*/ 195 w 195"/>
                  <a:gd name="T35" fmla="*/ 76 h 95"/>
                  <a:gd name="T36" fmla="*/ 181 w 195"/>
                  <a:gd name="T37" fmla="*/ 59 h 95"/>
                  <a:gd name="T38" fmla="*/ 165 w 195"/>
                  <a:gd name="T39" fmla="*/ 40 h 95"/>
                  <a:gd name="T40" fmla="*/ 143 w 195"/>
                  <a:gd name="T41" fmla="*/ 17 h 95"/>
                  <a:gd name="T42" fmla="*/ 143 w 195"/>
                  <a:gd name="T43" fmla="*/ 17 h 95"/>
                  <a:gd name="T44" fmla="*/ 141 w 195"/>
                  <a:gd name="T45" fmla="*/ 16 h 95"/>
                  <a:gd name="T46" fmla="*/ 141 w 195"/>
                  <a:gd name="T47" fmla="*/ 16 h 95"/>
                  <a:gd name="T48" fmla="*/ 140 w 195"/>
                  <a:gd name="T49" fmla="*/ 14 h 95"/>
                  <a:gd name="T50" fmla="*/ 140 w 195"/>
                  <a:gd name="T51" fmla="*/ 14 h 95"/>
                  <a:gd name="T52" fmla="*/ 133 w 195"/>
                  <a:gd name="T53" fmla="*/ 3 h 95"/>
                  <a:gd name="T54" fmla="*/ 133 w 195"/>
                  <a:gd name="T55" fmla="*/ 3 h 95"/>
                  <a:gd name="T56" fmla="*/ 132 w 195"/>
                  <a:gd name="T57" fmla="*/ 3 h 95"/>
                  <a:gd name="T58" fmla="*/ 132 w 195"/>
                  <a:gd name="T59" fmla="*/ 3 h 95"/>
                  <a:gd name="T60" fmla="*/ 132 w 195"/>
                  <a:gd name="T61" fmla="*/ 3 h 95"/>
                  <a:gd name="T62" fmla="*/ 129 w 195"/>
                  <a:gd name="T6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5" h="95">
                    <a:moveTo>
                      <a:pt x="129" y="0"/>
                    </a:moveTo>
                    <a:lnTo>
                      <a:pt x="102" y="0"/>
                    </a:lnTo>
                    <a:lnTo>
                      <a:pt x="75" y="0"/>
                    </a:lnTo>
                    <a:lnTo>
                      <a:pt x="75" y="0"/>
                    </a:lnTo>
                    <a:lnTo>
                      <a:pt x="62" y="17"/>
                    </a:lnTo>
                    <a:lnTo>
                      <a:pt x="62" y="17"/>
                    </a:lnTo>
                    <a:lnTo>
                      <a:pt x="49" y="30"/>
                    </a:lnTo>
                    <a:lnTo>
                      <a:pt x="29" y="52"/>
                    </a:lnTo>
                    <a:lnTo>
                      <a:pt x="19" y="65"/>
                    </a:lnTo>
                    <a:lnTo>
                      <a:pt x="9" y="76"/>
                    </a:lnTo>
                    <a:lnTo>
                      <a:pt x="3" y="86"/>
                    </a:lnTo>
                    <a:lnTo>
                      <a:pt x="0" y="90"/>
                    </a:lnTo>
                    <a:lnTo>
                      <a:pt x="0" y="94"/>
                    </a:lnTo>
                    <a:lnTo>
                      <a:pt x="0" y="94"/>
                    </a:lnTo>
                    <a:lnTo>
                      <a:pt x="0" y="95"/>
                    </a:lnTo>
                    <a:lnTo>
                      <a:pt x="177" y="95"/>
                    </a:lnTo>
                    <a:lnTo>
                      <a:pt x="195" y="76"/>
                    </a:lnTo>
                    <a:lnTo>
                      <a:pt x="195" y="76"/>
                    </a:lnTo>
                    <a:lnTo>
                      <a:pt x="181" y="59"/>
                    </a:lnTo>
                    <a:lnTo>
                      <a:pt x="165" y="40"/>
                    </a:lnTo>
                    <a:lnTo>
                      <a:pt x="143" y="17"/>
                    </a:lnTo>
                    <a:lnTo>
                      <a:pt x="143" y="17"/>
                    </a:lnTo>
                    <a:lnTo>
                      <a:pt x="141" y="16"/>
                    </a:lnTo>
                    <a:lnTo>
                      <a:pt x="141" y="16"/>
                    </a:lnTo>
                    <a:lnTo>
                      <a:pt x="140" y="14"/>
                    </a:lnTo>
                    <a:lnTo>
                      <a:pt x="140" y="14"/>
                    </a:lnTo>
                    <a:lnTo>
                      <a:pt x="133" y="3"/>
                    </a:lnTo>
                    <a:lnTo>
                      <a:pt x="133" y="3"/>
                    </a:lnTo>
                    <a:lnTo>
                      <a:pt x="132" y="3"/>
                    </a:lnTo>
                    <a:lnTo>
                      <a:pt x="132" y="3"/>
                    </a:lnTo>
                    <a:lnTo>
                      <a:pt x="132" y="3"/>
                    </a:lnTo>
                    <a:lnTo>
                      <a:pt x="129" y="0"/>
                    </a:lnTo>
                    <a:close/>
                  </a:path>
                </a:pathLst>
              </a:custGeom>
              <a:solidFill>
                <a:srgbClr val="ACCE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1" name="Freeform 211"/>
              <p:cNvSpPr>
                <a:spLocks/>
              </p:cNvSpPr>
              <p:nvPr/>
            </p:nvSpPr>
            <p:spPr bwMode="auto">
              <a:xfrm>
                <a:off x="3649" y="2783"/>
                <a:ext cx="195" cy="95"/>
              </a:xfrm>
              <a:custGeom>
                <a:avLst/>
                <a:gdLst>
                  <a:gd name="T0" fmla="*/ 129 w 195"/>
                  <a:gd name="T1" fmla="*/ 0 h 95"/>
                  <a:gd name="T2" fmla="*/ 102 w 195"/>
                  <a:gd name="T3" fmla="*/ 0 h 95"/>
                  <a:gd name="T4" fmla="*/ 75 w 195"/>
                  <a:gd name="T5" fmla="*/ 0 h 95"/>
                  <a:gd name="T6" fmla="*/ 75 w 195"/>
                  <a:gd name="T7" fmla="*/ 0 h 95"/>
                  <a:gd name="T8" fmla="*/ 62 w 195"/>
                  <a:gd name="T9" fmla="*/ 17 h 95"/>
                  <a:gd name="T10" fmla="*/ 62 w 195"/>
                  <a:gd name="T11" fmla="*/ 17 h 95"/>
                  <a:gd name="T12" fmla="*/ 49 w 195"/>
                  <a:gd name="T13" fmla="*/ 30 h 95"/>
                  <a:gd name="T14" fmla="*/ 29 w 195"/>
                  <a:gd name="T15" fmla="*/ 52 h 95"/>
                  <a:gd name="T16" fmla="*/ 19 w 195"/>
                  <a:gd name="T17" fmla="*/ 65 h 95"/>
                  <a:gd name="T18" fmla="*/ 9 w 195"/>
                  <a:gd name="T19" fmla="*/ 76 h 95"/>
                  <a:gd name="T20" fmla="*/ 3 w 195"/>
                  <a:gd name="T21" fmla="*/ 86 h 95"/>
                  <a:gd name="T22" fmla="*/ 0 w 195"/>
                  <a:gd name="T23" fmla="*/ 90 h 95"/>
                  <a:gd name="T24" fmla="*/ 0 w 195"/>
                  <a:gd name="T25" fmla="*/ 94 h 95"/>
                  <a:gd name="T26" fmla="*/ 0 w 195"/>
                  <a:gd name="T27" fmla="*/ 94 h 95"/>
                  <a:gd name="T28" fmla="*/ 0 w 195"/>
                  <a:gd name="T29" fmla="*/ 95 h 95"/>
                  <a:gd name="T30" fmla="*/ 177 w 195"/>
                  <a:gd name="T31" fmla="*/ 95 h 95"/>
                  <a:gd name="T32" fmla="*/ 195 w 195"/>
                  <a:gd name="T33" fmla="*/ 76 h 95"/>
                  <a:gd name="T34" fmla="*/ 195 w 195"/>
                  <a:gd name="T35" fmla="*/ 76 h 95"/>
                  <a:gd name="T36" fmla="*/ 181 w 195"/>
                  <a:gd name="T37" fmla="*/ 59 h 95"/>
                  <a:gd name="T38" fmla="*/ 165 w 195"/>
                  <a:gd name="T39" fmla="*/ 40 h 95"/>
                  <a:gd name="T40" fmla="*/ 143 w 195"/>
                  <a:gd name="T41" fmla="*/ 17 h 95"/>
                  <a:gd name="T42" fmla="*/ 143 w 195"/>
                  <a:gd name="T43" fmla="*/ 17 h 95"/>
                  <a:gd name="T44" fmla="*/ 141 w 195"/>
                  <a:gd name="T45" fmla="*/ 16 h 95"/>
                  <a:gd name="T46" fmla="*/ 141 w 195"/>
                  <a:gd name="T47" fmla="*/ 16 h 95"/>
                  <a:gd name="T48" fmla="*/ 140 w 195"/>
                  <a:gd name="T49" fmla="*/ 14 h 95"/>
                  <a:gd name="T50" fmla="*/ 140 w 195"/>
                  <a:gd name="T51" fmla="*/ 14 h 95"/>
                  <a:gd name="T52" fmla="*/ 133 w 195"/>
                  <a:gd name="T53" fmla="*/ 3 h 95"/>
                  <a:gd name="T54" fmla="*/ 133 w 195"/>
                  <a:gd name="T55" fmla="*/ 3 h 95"/>
                  <a:gd name="T56" fmla="*/ 132 w 195"/>
                  <a:gd name="T57" fmla="*/ 3 h 95"/>
                  <a:gd name="T58" fmla="*/ 132 w 195"/>
                  <a:gd name="T59" fmla="*/ 3 h 95"/>
                  <a:gd name="T60" fmla="*/ 132 w 195"/>
                  <a:gd name="T61" fmla="*/ 3 h 95"/>
                  <a:gd name="T62" fmla="*/ 129 w 195"/>
                  <a:gd name="T6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5" h="95">
                    <a:moveTo>
                      <a:pt x="129" y="0"/>
                    </a:moveTo>
                    <a:lnTo>
                      <a:pt x="102" y="0"/>
                    </a:lnTo>
                    <a:lnTo>
                      <a:pt x="75" y="0"/>
                    </a:lnTo>
                    <a:lnTo>
                      <a:pt x="75" y="0"/>
                    </a:lnTo>
                    <a:lnTo>
                      <a:pt x="62" y="17"/>
                    </a:lnTo>
                    <a:lnTo>
                      <a:pt x="62" y="17"/>
                    </a:lnTo>
                    <a:lnTo>
                      <a:pt x="49" y="30"/>
                    </a:lnTo>
                    <a:lnTo>
                      <a:pt x="29" y="52"/>
                    </a:lnTo>
                    <a:lnTo>
                      <a:pt x="19" y="65"/>
                    </a:lnTo>
                    <a:lnTo>
                      <a:pt x="9" y="76"/>
                    </a:lnTo>
                    <a:lnTo>
                      <a:pt x="3" y="86"/>
                    </a:lnTo>
                    <a:lnTo>
                      <a:pt x="0" y="90"/>
                    </a:lnTo>
                    <a:lnTo>
                      <a:pt x="0" y="94"/>
                    </a:lnTo>
                    <a:lnTo>
                      <a:pt x="0" y="94"/>
                    </a:lnTo>
                    <a:lnTo>
                      <a:pt x="0" y="95"/>
                    </a:lnTo>
                    <a:lnTo>
                      <a:pt x="177" y="95"/>
                    </a:lnTo>
                    <a:lnTo>
                      <a:pt x="195" y="76"/>
                    </a:lnTo>
                    <a:lnTo>
                      <a:pt x="195" y="76"/>
                    </a:lnTo>
                    <a:lnTo>
                      <a:pt x="181" y="59"/>
                    </a:lnTo>
                    <a:lnTo>
                      <a:pt x="165" y="40"/>
                    </a:lnTo>
                    <a:lnTo>
                      <a:pt x="143" y="17"/>
                    </a:lnTo>
                    <a:lnTo>
                      <a:pt x="143" y="17"/>
                    </a:lnTo>
                    <a:lnTo>
                      <a:pt x="141" y="16"/>
                    </a:lnTo>
                    <a:lnTo>
                      <a:pt x="141" y="16"/>
                    </a:lnTo>
                    <a:lnTo>
                      <a:pt x="140" y="14"/>
                    </a:lnTo>
                    <a:lnTo>
                      <a:pt x="140" y="14"/>
                    </a:lnTo>
                    <a:lnTo>
                      <a:pt x="133" y="3"/>
                    </a:lnTo>
                    <a:lnTo>
                      <a:pt x="133" y="3"/>
                    </a:lnTo>
                    <a:lnTo>
                      <a:pt x="132" y="3"/>
                    </a:lnTo>
                    <a:lnTo>
                      <a:pt x="132" y="3"/>
                    </a:lnTo>
                    <a:lnTo>
                      <a:pt x="132" y="3"/>
                    </a:lnTo>
                    <a:lnTo>
                      <a:pt x="1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2" name="Freeform 212"/>
              <p:cNvSpPr>
                <a:spLocks/>
              </p:cNvSpPr>
              <p:nvPr/>
            </p:nvSpPr>
            <p:spPr bwMode="auto">
              <a:xfrm>
                <a:off x="3643" y="2926"/>
                <a:ext cx="0" cy="10"/>
              </a:xfrm>
              <a:custGeom>
                <a:avLst/>
                <a:gdLst>
                  <a:gd name="T0" fmla="*/ 0 h 10"/>
                  <a:gd name="T1" fmla="*/ 0 h 10"/>
                  <a:gd name="T2" fmla="*/ 0 h 10"/>
                  <a:gd name="T3" fmla="*/ 10 h 10"/>
                  <a:gd name="T4" fmla="*/ 10 h 10"/>
                  <a:gd name="T5" fmla="*/ 0 h 10"/>
                  <a:gd name="T6" fmla="*/ 0 h 10"/>
                  <a:gd name="T7" fmla="*/ 0 h 10"/>
                  <a:gd name="T8" fmla="*/ 0 h 10"/>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0">
                    <a:moveTo>
                      <a:pt x="0" y="0"/>
                    </a:moveTo>
                    <a:lnTo>
                      <a:pt x="0" y="0"/>
                    </a:lnTo>
                    <a:lnTo>
                      <a:pt x="0" y="0"/>
                    </a:lnTo>
                    <a:lnTo>
                      <a:pt x="0" y="10"/>
                    </a:lnTo>
                    <a:lnTo>
                      <a:pt x="0" y="10"/>
                    </a:lnTo>
                    <a:lnTo>
                      <a:pt x="0" y="0"/>
                    </a:lnTo>
                    <a:lnTo>
                      <a:pt x="0" y="0"/>
                    </a:lnTo>
                    <a:lnTo>
                      <a:pt x="0" y="0"/>
                    </a:lnTo>
                    <a:lnTo>
                      <a:pt x="0" y="0"/>
                    </a:lnTo>
                    <a:close/>
                  </a:path>
                </a:pathLst>
              </a:custGeom>
              <a:solidFill>
                <a:srgbClr val="7ED0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3" name="Freeform 213"/>
              <p:cNvSpPr>
                <a:spLocks/>
              </p:cNvSpPr>
              <p:nvPr/>
            </p:nvSpPr>
            <p:spPr bwMode="auto">
              <a:xfrm>
                <a:off x="3643" y="2926"/>
                <a:ext cx="0" cy="10"/>
              </a:xfrm>
              <a:custGeom>
                <a:avLst/>
                <a:gdLst>
                  <a:gd name="T0" fmla="*/ 0 h 10"/>
                  <a:gd name="T1" fmla="*/ 0 h 10"/>
                  <a:gd name="T2" fmla="*/ 0 h 10"/>
                  <a:gd name="T3" fmla="*/ 10 h 10"/>
                  <a:gd name="T4" fmla="*/ 10 h 10"/>
                  <a:gd name="T5" fmla="*/ 0 h 10"/>
                  <a:gd name="T6" fmla="*/ 0 h 10"/>
                  <a:gd name="T7" fmla="*/ 0 h 10"/>
                  <a:gd name="T8" fmla="*/ 0 h 10"/>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0">
                    <a:moveTo>
                      <a:pt x="0" y="0"/>
                    </a:moveTo>
                    <a:lnTo>
                      <a:pt x="0" y="0"/>
                    </a:lnTo>
                    <a:lnTo>
                      <a:pt x="0" y="0"/>
                    </a:lnTo>
                    <a:lnTo>
                      <a:pt x="0" y="10"/>
                    </a:lnTo>
                    <a:lnTo>
                      <a:pt x="0" y="1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4" name="Freeform 214"/>
              <p:cNvSpPr>
                <a:spLocks/>
              </p:cNvSpPr>
              <p:nvPr/>
            </p:nvSpPr>
            <p:spPr bwMode="auto">
              <a:xfrm>
                <a:off x="3643" y="2908"/>
                <a:ext cx="6" cy="18"/>
              </a:xfrm>
              <a:custGeom>
                <a:avLst/>
                <a:gdLst>
                  <a:gd name="T0" fmla="*/ 6 w 6"/>
                  <a:gd name="T1" fmla="*/ 0 h 18"/>
                  <a:gd name="T2" fmla="*/ 6 w 6"/>
                  <a:gd name="T3" fmla="*/ 7 h 18"/>
                  <a:gd name="T4" fmla="*/ 6 w 6"/>
                  <a:gd name="T5" fmla="*/ 7 h 18"/>
                  <a:gd name="T6" fmla="*/ 4 w 6"/>
                  <a:gd name="T7" fmla="*/ 8 h 18"/>
                  <a:gd name="T8" fmla="*/ 1 w 6"/>
                  <a:gd name="T9" fmla="*/ 11 h 18"/>
                  <a:gd name="T10" fmla="*/ 0 w 6"/>
                  <a:gd name="T11" fmla="*/ 14 h 18"/>
                  <a:gd name="T12" fmla="*/ 0 w 6"/>
                  <a:gd name="T13" fmla="*/ 18 h 18"/>
                  <a:gd name="T14" fmla="*/ 0 w 6"/>
                  <a:gd name="T15" fmla="*/ 18 h 18"/>
                  <a:gd name="T16" fmla="*/ 0 w 6"/>
                  <a:gd name="T17" fmla="*/ 18 h 18"/>
                  <a:gd name="T18" fmla="*/ 0 w 6"/>
                  <a:gd name="T19" fmla="*/ 14 h 18"/>
                  <a:gd name="T20" fmla="*/ 1 w 6"/>
                  <a:gd name="T21" fmla="*/ 12 h 18"/>
                  <a:gd name="T22" fmla="*/ 4 w 6"/>
                  <a:gd name="T23" fmla="*/ 10 h 18"/>
                  <a:gd name="T24" fmla="*/ 6 w 6"/>
                  <a:gd name="T25" fmla="*/ 7 h 18"/>
                  <a:gd name="T26" fmla="*/ 6 w 6"/>
                  <a:gd name="T27" fmla="*/ 0 h 18"/>
                  <a:gd name="T28" fmla="*/ 6 w 6"/>
                  <a:gd name="T29" fmla="*/ 0 h 18"/>
                  <a:gd name="T30" fmla="*/ 6 w 6"/>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8">
                    <a:moveTo>
                      <a:pt x="6" y="0"/>
                    </a:moveTo>
                    <a:lnTo>
                      <a:pt x="6" y="7"/>
                    </a:lnTo>
                    <a:lnTo>
                      <a:pt x="6" y="7"/>
                    </a:lnTo>
                    <a:lnTo>
                      <a:pt x="4" y="8"/>
                    </a:lnTo>
                    <a:lnTo>
                      <a:pt x="1" y="11"/>
                    </a:lnTo>
                    <a:lnTo>
                      <a:pt x="0" y="14"/>
                    </a:lnTo>
                    <a:lnTo>
                      <a:pt x="0" y="18"/>
                    </a:lnTo>
                    <a:lnTo>
                      <a:pt x="0" y="18"/>
                    </a:lnTo>
                    <a:lnTo>
                      <a:pt x="0" y="18"/>
                    </a:lnTo>
                    <a:lnTo>
                      <a:pt x="0" y="14"/>
                    </a:lnTo>
                    <a:lnTo>
                      <a:pt x="1" y="12"/>
                    </a:lnTo>
                    <a:lnTo>
                      <a:pt x="4" y="10"/>
                    </a:lnTo>
                    <a:lnTo>
                      <a:pt x="6" y="7"/>
                    </a:lnTo>
                    <a:lnTo>
                      <a:pt x="6" y="0"/>
                    </a:lnTo>
                    <a:lnTo>
                      <a:pt x="6" y="0"/>
                    </a:lnTo>
                    <a:lnTo>
                      <a:pt x="6" y="0"/>
                    </a:lnTo>
                    <a:close/>
                  </a:path>
                </a:pathLst>
              </a:custGeom>
              <a:solidFill>
                <a:srgbClr val="ACCE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5" name="Freeform 215"/>
              <p:cNvSpPr>
                <a:spLocks/>
              </p:cNvSpPr>
              <p:nvPr/>
            </p:nvSpPr>
            <p:spPr bwMode="auto">
              <a:xfrm>
                <a:off x="3643" y="2908"/>
                <a:ext cx="6" cy="18"/>
              </a:xfrm>
              <a:custGeom>
                <a:avLst/>
                <a:gdLst>
                  <a:gd name="T0" fmla="*/ 6 w 6"/>
                  <a:gd name="T1" fmla="*/ 0 h 18"/>
                  <a:gd name="T2" fmla="*/ 6 w 6"/>
                  <a:gd name="T3" fmla="*/ 7 h 18"/>
                  <a:gd name="T4" fmla="*/ 6 w 6"/>
                  <a:gd name="T5" fmla="*/ 7 h 18"/>
                  <a:gd name="T6" fmla="*/ 4 w 6"/>
                  <a:gd name="T7" fmla="*/ 8 h 18"/>
                  <a:gd name="T8" fmla="*/ 1 w 6"/>
                  <a:gd name="T9" fmla="*/ 11 h 18"/>
                  <a:gd name="T10" fmla="*/ 0 w 6"/>
                  <a:gd name="T11" fmla="*/ 14 h 18"/>
                  <a:gd name="T12" fmla="*/ 0 w 6"/>
                  <a:gd name="T13" fmla="*/ 18 h 18"/>
                  <a:gd name="T14" fmla="*/ 0 w 6"/>
                  <a:gd name="T15" fmla="*/ 18 h 18"/>
                  <a:gd name="T16" fmla="*/ 0 w 6"/>
                  <a:gd name="T17" fmla="*/ 18 h 18"/>
                  <a:gd name="T18" fmla="*/ 0 w 6"/>
                  <a:gd name="T19" fmla="*/ 14 h 18"/>
                  <a:gd name="T20" fmla="*/ 1 w 6"/>
                  <a:gd name="T21" fmla="*/ 12 h 18"/>
                  <a:gd name="T22" fmla="*/ 4 w 6"/>
                  <a:gd name="T23" fmla="*/ 10 h 18"/>
                  <a:gd name="T24" fmla="*/ 6 w 6"/>
                  <a:gd name="T25" fmla="*/ 7 h 18"/>
                  <a:gd name="T26" fmla="*/ 6 w 6"/>
                  <a:gd name="T27" fmla="*/ 0 h 18"/>
                  <a:gd name="T28" fmla="*/ 6 w 6"/>
                  <a:gd name="T29" fmla="*/ 0 h 18"/>
                  <a:gd name="T30" fmla="*/ 6 w 6"/>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8">
                    <a:moveTo>
                      <a:pt x="6" y="0"/>
                    </a:moveTo>
                    <a:lnTo>
                      <a:pt x="6" y="7"/>
                    </a:lnTo>
                    <a:lnTo>
                      <a:pt x="6" y="7"/>
                    </a:lnTo>
                    <a:lnTo>
                      <a:pt x="4" y="8"/>
                    </a:lnTo>
                    <a:lnTo>
                      <a:pt x="1" y="11"/>
                    </a:lnTo>
                    <a:lnTo>
                      <a:pt x="0" y="14"/>
                    </a:lnTo>
                    <a:lnTo>
                      <a:pt x="0" y="18"/>
                    </a:lnTo>
                    <a:lnTo>
                      <a:pt x="0" y="18"/>
                    </a:lnTo>
                    <a:lnTo>
                      <a:pt x="0" y="18"/>
                    </a:lnTo>
                    <a:lnTo>
                      <a:pt x="0" y="14"/>
                    </a:lnTo>
                    <a:lnTo>
                      <a:pt x="1" y="12"/>
                    </a:lnTo>
                    <a:lnTo>
                      <a:pt x="4" y="10"/>
                    </a:lnTo>
                    <a:lnTo>
                      <a:pt x="6" y="7"/>
                    </a:lnTo>
                    <a:lnTo>
                      <a:pt x="6" y="0"/>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6" name="Freeform 216"/>
              <p:cNvSpPr>
                <a:spLocks/>
              </p:cNvSpPr>
              <p:nvPr/>
            </p:nvSpPr>
            <p:spPr bwMode="auto">
              <a:xfrm>
                <a:off x="3643" y="2948"/>
                <a:ext cx="6" cy="25"/>
              </a:xfrm>
              <a:custGeom>
                <a:avLst/>
                <a:gdLst>
                  <a:gd name="T0" fmla="*/ 6 w 6"/>
                  <a:gd name="T1" fmla="*/ 0 h 25"/>
                  <a:gd name="T2" fmla="*/ 6 w 6"/>
                  <a:gd name="T3" fmla="*/ 4 h 25"/>
                  <a:gd name="T4" fmla="*/ 6 w 6"/>
                  <a:gd name="T5" fmla="*/ 4 h 25"/>
                  <a:gd name="T6" fmla="*/ 4 w 6"/>
                  <a:gd name="T7" fmla="*/ 6 h 25"/>
                  <a:gd name="T8" fmla="*/ 1 w 6"/>
                  <a:gd name="T9" fmla="*/ 9 h 25"/>
                  <a:gd name="T10" fmla="*/ 0 w 6"/>
                  <a:gd name="T11" fmla="*/ 12 h 25"/>
                  <a:gd name="T12" fmla="*/ 0 w 6"/>
                  <a:gd name="T13" fmla="*/ 16 h 25"/>
                  <a:gd name="T14" fmla="*/ 0 w 6"/>
                  <a:gd name="T15" fmla="*/ 25 h 25"/>
                  <a:gd name="T16" fmla="*/ 0 w 6"/>
                  <a:gd name="T17" fmla="*/ 25 h 25"/>
                  <a:gd name="T18" fmla="*/ 0 w 6"/>
                  <a:gd name="T19" fmla="*/ 16 h 25"/>
                  <a:gd name="T20" fmla="*/ 0 w 6"/>
                  <a:gd name="T21" fmla="*/ 16 h 25"/>
                  <a:gd name="T22" fmla="*/ 0 w 6"/>
                  <a:gd name="T23" fmla="*/ 12 h 25"/>
                  <a:gd name="T24" fmla="*/ 1 w 6"/>
                  <a:gd name="T25" fmla="*/ 10 h 25"/>
                  <a:gd name="T26" fmla="*/ 4 w 6"/>
                  <a:gd name="T27" fmla="*/ 6 h 25"/>
                  <a:gd name="T28" fmla="*/ 6 w 6"/>
                  <a:gd name="T29" fmla="*/ 4 h 25"/>
                  <a:gd name="T30" fmla="*/ 6 w 6"/>
                  <a:gd name="T31" fmla="*/ 0 h 25"/>
                  <a:gd name="T32" fmla="*/ 6 w 6"/>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5">
                    <a:moveTo>
                      <a:pt x="6" y="0"/>
                    </a:moveTo>
                    <a:lnTo>
                      <a:pt x="6" y="4"/>
                    </a:lnTo>
                    <a:lnTo>
                      <a:pt x="6" y="4"/>
                    </a:lnTo>
                    <a:lnTo>
                      <a:pt x="4" y="6"/>
                    </a:lnTo>
                    <a:lnTo>
                      <a:pt x="1" y="9"/>
                    </a:lnTo>
                    <a:lnTo>
                      <a:pt x="0" y="12"/>
                    </a:lnTo>
                    <a:lnTo>
                      <a:pt x="0" y="16"/>
                    </a:lnTo>
                    <a:lnTo>
                      <a:pt x="0" y="25"/>
                    </a:lnTo>
                    <a:lnTo>
                      <a:pt x="0" y="25"/>
                    </a:lnTo>
                    <a:lnTo>
                      <a:pt x="0" y="16"/>
                    </a:lnTo>
                    <a:lnTo>
                      <a:pt x="0" y="16"/>
                    </a:lnTo>
                    <a:lnTo>
                      <a:pt x="0" y="12"/>
                    </a:lnTo>
                    <a:lnTo>
                      <a:pt x="1" y="10"/>
                    </a:lnTo>
                    <a:lnTo>
                      <a:pt x="4" y="6"/>
                    </a:lnTo>
                    <a:lnTo>
                      <a:pt x="6" y="4"/>
                    </a:lnTo>
                    <a:lnTo>
                      <a:pt x="6" y="0"/>
                    </a:lnTo>
                    <a:lnTo>
                      <a:pt x="6" y="0"/>
                    </a:lnTo>
                    <a:close/>
                  </a:path>
                </a:pathLst>
              </a:custGeom>
              <a:solidFill>
                <a:srgbClr val="ACCE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7" name="Freeform 217"/>
              <p:cNvSpPr>
                <a:spLocks/>
              </p:cNvSpPr>
              <p:nvPr/>
            </p:nvSpPr>
            <p:spPr bwMode="auto">
              <a:xfrm>
                <a:off x="3643" y="2948"/>
                <a:ext cx="6" cy="25"/>
              </a:xfrm>
              <a:custGeom>
                <a:avLst/>
                <a:gdLst>
                  <a:gd name="T0" fmla="*/ 6 w 6"/>
                  <a:gd name="T1" fmla="*/ 0 h 25"/>
                  <a:gd name="T2" fmla="*/ 6 w 6"/>
                  <a:gd name="T3" fmla="*/ 4 h 25"/>
                  <a:gd name="T4" fmla="*/ 6 w 6"/>
                  <a:gd name="T5" fmla="*/ 4 h 25"/>
                  <a:gd name="T6" fmla="*/ 4 w 6"/>
                  <a:gd name="T7" fmla="*/ 6 h 25"/>
                  <a:gd name="T8" fmla="*/ 1 w 6"/>
                  <a:gd name="T9" fmla="*/ 9 h 25"/>
                  <a:gd name="T10" fmla="*/ 0 w 6"/>
                  <a:gd name="T11" fmla="*/ 12 h 25"/>
                  <a:gd name="T12" fmla="*/ 0 w 6"/>
                  <a:gd name="T13" fmla="*/ 16 h 25"/>
                  <a:gd name="T14" fmla="*/ 0 w 6"/>
                  <a:gd name="T15" fmla="*/ 25 h 25"/>
                  <a:gd name="T16" fmla="*/ 0 w 6"/>
                  <a:gd name="T17" fmla="*/ 25 h 25"/>
                  <a:gd name="T18" fmla="*/ 0 w 6"/>
                  <a:gd name="T19" fmla="*/ 16 h 25"/>
                  <a:gd name="T20" fmla="*/ 0 w 6"/>
                  <a:gd name="T21" fmla="*/ 16 h 25"/>
                  <a:gd name="T22" fmla="*/ 0 w 6"/>
                  <a:gd name="T23" fmla="*/ 12 h 25"/>
                  <a:gd name="T24" fmla="*/ 1 w 6"/>
                  <a:gd name="T25" fmla="*/ 10 h 25"/>
                  <a:gd name="T26" fmla="*/ 4 w 6"/>
                  <a:gd name="T27" fmla="*/ 6 h 25"/>
                  <a:gd name="T28" fmla="*/ 6 w 6"/>
                  <a:gd name="T29" fmla="*/ 4 h 25"/>
                  <a:gd name="T30" fmla="*/ 6 w 6"/>
                  <a:gd name="T31" fmla="*/ 0 h 25"/>
                  <a:gd name="T32" fmla="*/ 6 w 6"/>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5">
                    <a:moveTo>
                      <a:pt x="6" y="0"/>
                    </a:moveTo>
                    <a:lnTo>
                      <a:pt x="6" y="4"/>
                    </a:lnTo>
                    <a:lnTo>
                      <a:pt x="6" y="4"/>
                    </a:lnTo>
                    <a:lnTo>
                      <a:pt x="4" y="6"/>
                    </a:lnTo>
                    <a:lnTo>
                      <a:pt x="1" y="9"/>
                    </a:lnTo>
                    <a:lnTo>
                      <a:pt x="0" y="12"/>
                    </a:lnTo>
                    <a:lnTo>
                      <a:pt x="0" y="16"/>
                    </a:lnTo>
                    <a:lnTo>
                      <a:pt x="0" y="25"/>
                    </a:lnTo>
                    <a:lnTo>
                      <a:pt x="0" y="25"/>
                    </a:lnTo>
                    <a:lnTo>
                      <a:pt x="0" y="16"/>
                    </a:lnTo>
                    <a:lnTo>
                      <a:pt x="0" y="16"/>
                    </a:lnTo>
                    <a:lnTo>
                      <a:pt x="0" y="12"/>
                    </a:lnTo>
                    <a:lnTo>
                      <a:pt x="1" y="10"/>
                    </a:lnTo>
                    <a:lnTo>
                      <a:pt x="4" y="6"/>
                    </a:lnTo>
                    <a:lnTo>
                      <a:pt x="6" y="4"/>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8" name="Freeform 218"/>
              <p:cNvSpPr>
                <a:spLocks/>
              </p:cNvSpPr>
              <p:nvPr/>
            </p:nvSpPr>
            <p:spPr bwMode="auto">
              <a:xfrm>
                <a:off x="3643" y="2986"/>
                <a:ext cx="6" cy="25"/>
              </a:xfrm>
              <a:custGeom>
                <a:avLst/>
                <a:gdLst>
                  <a:gd name="T0" fmla="*/ 6 w 6"/>
                  <a:gd name="T1" fmla="*/ 0 h 25"/>
                  <a:gd name="T2" fmla="*/ 6 w 6"/>
                  <a:gd name="T3" fmla="*/ 4 h 25"/>
                  <a:gd name="T4" fmla="*/ 6 w 6"/>
                  <a:gd name="T5" fmla="*/ 4 h 25"/>
                  <a:gd name="T6" fmla="*/ 4 w 6"/>
                  <a:gd name="T7" fmla="*/ 6 h 25"/>
                  <a:gd name="T8" fmla="*/ 1 w 6"/>
                  <a:gd name="T9" fmla="*/ 9 h 25"/>
                  <a:gd name="T10" fmla="*/ 0 w 6"/>
                  <a:gd name="T11" fmla="*/ 12 h 25"/>
                  <a:gd name="T12" fmla="*/ 0 w 6"/>
                  <a:gd name="T13" fmla="*/ 16 h 25"/>
                  <a:gd name="T14" fmla="*/ 0 w 6"/>
                  <a:gd name="T15" fmla="*/ 25 h 25"/>
                  <a:gd name="T16" fmla="*/ 0 w 6"/>
                  <a:gd name="T17" fmla="*/ 25 h 25"/>
                  <a:gd name="T18" fmla="*/ 0 w 6"/>
                  <a:gd name="T19" fmla="*/ 16 h 25"/>
                  <a:gd name="T20" fmla="*/ 0 w 6"/>
                  <a:gd name="T21" fmla="*/ 16 h 25"/>
                  <a:gd name="T22" fmla="*/ 0 w 6"/>
                  <a:gd name="T23" fmla="*/ 12 h 25"/>
                  <a:gd name="T24" fmla="*/ 1 w 6"/>
                  <a:gd name="T25" fmla="*/ 9 h 25"/>
                  <a:gd name="T26" fmla="*/ 4 w 6"/>
                  <a:gd name="T27" fmla="*/ 6 h 25"/>
                  <a:gd name="T28" fmla="*/ 6 w 6"/>
                  <a:gd name="T29" fmla="*/ 4 h 25"/>
                  <a:gd name="T30" fmla="*/ 6 w 6"/>
                  <a:gd name="T31" fmla="*/ 0 h 25"/>
                  <a:gd name="T32" fmla="*/ 6 w 6"/>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5">
                    <a:moveTo>
                      <a:pt x="6" y="0"/>
                    </a:moveTo>
                    <a:lnTo>
                      <a:pt x="6" y="4"/>
                    </a:lnTo>
                    <a:lnTo>
                      <a:pt x="6" y="4"/>
                    </a:lnTo>
                    <a:lnTo>
                      <a:pt x="4" y="6"/>
                    </a:lnTo>
                    <a:lnTo>
                      <a:pt x="1" y="9"/>
                    </a:lnTo>
                    <a:lnTo>
                      <a:pt x="0" y="12"/>
                    </a:lnTo>
                    <a:lnTo>
                      <a:pt x="0" y="16"/>
                    </a:lnTo>
                    <a:lnTo>
                      <a:pt x="0" y="25"/>
                    </a:lnTo>
                    <a:lnTo>
                      <a:pt x="0" y="25"/>
                    </a:lnTo>
                    <a:lnTo>
                      <a:pt x="0" y="16"/>
                    </a:lnTo>
                    <a:lnTo>
                      <a:pt x="0" y="16"/>
                    </a:lnTo>
                    <a:lnTo>
                      <a:pt x="0" y="12"/>
                    </a:lnTo>
                    <a:lnTo>
                      <a:pt x="1" y="9"/>
                    </a:lnTo>
                    <a:lnTo>
                      <a:pt x="4" y="6"/>
                    </a:lnTo>
                    <a:lnTo>
                      <a:pt x="6" y="4"/>
                    </a:lnTo>
                    <a:lnTo>
                      <a:pt x="6" y="0"/>
                    </a:lnTo>
                    <a:lnTo>
                      <a:pt x="6" y="0"/>
                    </a:lnTo>
                    <a:close/>
                  </a:path>
                </a:pathLst>
              </a:custGeom>
              <a:solidFill>
                <a:srgbClr val="ACCE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99" name="Freeform 219"/>
              <p:cNvSpPr>
                <a:spLocks/>
              </p:cNvSpPr>
              <p:nvPr/>
            </p:nvSpPr>
            <p:spPr bwMode="auto">
              <a:xfrm>
                <a:off x="3643" y="2986"/>
                <a:ext cx="6" cy="25"/>
              </a:xfrm>
              <a:custGeom>
                <a:avLst/>
                <a:gdLst>
                  <a:gd name="T0" fmla="*/ 6 w 6"/>
                  <a:gd name="T1" fmla="*/ 0 h 25"/>
                  <a:gd name="T2" fmla="*/ 6 w 6"/>
                  <a:gd name="T3" fmla="*/ 4 h 25"/>
                  <a:gd name="T4" fmla="*/ 6 w 6"/>
                  <a:gd name="T5" fmla="*/ 4 h 25"/>
                  <a:gd name="T6" fmla="*/ 4 w 6"/>
                  <a:gd name="T7" fmla="*/ 6 h 25"/>
                  <a:gd name="T8" fmla="*/ 1 w 6"/>
                  <a:gd name="T9" fmla="*/ 9 h 25"/>
                  <a:gd name="T10" fmla="*/ 0 w 6"/>
                  <a:gd name="T11" fmla="*/ 12 h 25"/>
                  <a:gd name="T12" fmla="*/ 0 w 6"/>
                  <a:gd name="T13" fmla="*/ 16 h 25"/>
                  <a:gd name="T14" fmla="*/ 0 w 6"/>
                  <a:gd name="T15" fmla="*/ 25 h 25"/>
                  <a:gd name="T16" fmla="*/ 0 w 6"/>
                  <a:gd name="T17" fmla="*/ 25 h 25"/>
                  <a:gd name="T18" fmla="*/ 0 w 6"/>
                  <a:gd name="T19" fmla="*/ 16 h 25"/>
                  <a:gd name="T20" fmla="*/ 0 w 6"/>
                  <a:gd name="T21" fmla="*/ 16 h 25"/>
                  <a:gd name="T22" fmla="*/ 0 w 6"/>
                  <a:gd name="T23" fmla="*/ 12 h 25"/>
                  <a:gd name="T24" fmla="*/ 1 w 6"/>
                  <a:gd name="T25" fmla="*/ 9 h 25"/>
                  <a:gd name="T26" fmla="*/ 4 w 6"/>
                  <a:gd name="T27" fmla="*/ 6 h 25"/>
                  <a:gd name="T28" fmla="*/ 6 w 6"/>
                  <a:gd name="T29" fmla="*/ 4 h 25"/>
                  <a:gd name="T30" fmla="*/ 6 w 6"/>
                  <a:gd name="T31" fmla="*/ 0 h 25"/>
                  <a:gd name="T32" fmla="*/ 6 w 6"/>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5">
                    <a:moveTo>
                      <a:pt x="6" y="0"/>
                    </a:moveTo>
                    <a:lnTo>
                      <a:pt x="6" y="4"/>
                    </a:lnTo>
                    <a:lnTo>
                      <a:pt x="6" y="4"/>
                    </a:lnTo>
                    <a:lnTo>
                      <a:pt x="4" y="6"/>
                    </a:lnTo>
                    <a:lnTo>
                      <a:pt x="1" y="9"/>
                    </a:lnTo>
                    <a:lnTo>
                      <a:pt x="0" y="12"/>
                    </a:lnTo>
                    <a:lnTo>
                      <a:pt x="0" y="16"/>
                    </a:lnTo>
                    <a:lnTo>
                      <a:pt x="0" y="25"/>
                    </a:lnTo>
                    <a:lnTo>
                      <a:pt x="0" y="25"/>
                    </a:lnTo>
                    <a:lnTo>
                      <a:pt x="0" y="16"/>
                    </a:lnTo>
                    <a:lnTo>
                      <a:pt x="0" y="16"/>
                    </a:lnTo>
                    <a:lnTo>
                      <a:pt x="0" y="12"/>
                    </a:lnTo>
                    <a:lnTo>
                      <a:pt x="1" y="9"/>
                    </a:lnTo>
                    <a:lnTo>
                      <a:pt x="4" y="6"/>
                    </a:lnTo>
                    <a:lnTo>
                      <a:pt x="6" y="4"/>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0" name="Freeform 220"/>
              <p:cNvSpPr>
                <a:spLocks/>
              </p:cNvSpPr>
              <p:nvPr/>
            </p:nvSpPr>
            <p:spPr bwMode="auto">
              <a:xfrm>
                <a:off x="3643" y="3023"/>
                <a:ext cx="6" cy="26"/>
              </a:xfrm>
              <a:custGeom>
                <a:avLst/>
                <a:gdLst>
                  <a:gd name="T0" fmla="*/ 6 w 6"/>
                  <a:gd name="T1" fmla="*/ 0 h 26"/>
                  <a:gd name="T2" fmla="*/ 6 w 6"/>
                  <a:gd name="T3" fmla="*/ 5 h 26"/>
                  <a:gd name="T4" fmla="*/ 6 w 6"/>
                  <a:gd name="T5" fmla="*/ 5 h 26"/>
                  <a:gd name="T6" fmla="*/ 4 w 6"/>
                  <a:gd name="T7" fmla="*/ 7 h 26"/>
                  <a:gd name="T8" fmla="*/ 1 w 6"/>
                  <a:gd name="T9" fmla="*/ 10 h 26"/>
                  <a:gd name="T10" fmla="*/ 0 w 6"/>
                  <a:gd name="T11" fmla="*/ 12 h 26"/>
                  <a:gd name="T12" fmla="*/ 0 w 6"/>
                  <a:gd name="T13" fmla="*/ 16 h 26"/>
                  <a:gd name="T14" fmla="*/ 0 w 6"/>
                  <a:gd name="T15" fmla="*/ 26 h 26"/>
                  <a:gd name="T16" fmla="*/ 0 w 6"/>
                  <a:gd name="T17" fmla="*/ 26 h 26"/>
                  <a:gd name="T18" fmla="*/ 0 w 6"/>
                  <a:gd name="T19" fmla="*/ 17 h 26"/>
                  <a:gd name="T20" fmla="*/ 0 w 6"/>
                  <a:gd name="T21" fmla="*/ 17 h 26"/>
                  <a:gd name="T22" fmla="*/ 0 w 6"/>
                  <a:gd name="T23" fmla="*/ 13 h 26"/>
                  <a:gd name="T24" fmla="*/ 1 w 6"/>
                  <a:gd name="T25" fmla="*/ 10 h 26"/>
                  <a:gd name="T26" fmla="*/ 4 w 6"/>
                  <a:gd name="T27" fmla="*/ 7 h 26"/>
                  <a:gd name="T28" fmla="*/ 6 w 6"/>
                  <a:gd name="T29" fmla="*/ 5 h 26"/>
                  <a:gd name="T30" fmla="*/ 6 w 6"/>
                  <a:gd name="T31" fmla="*/ 0 h 26"/>
                  <a:gd name="T32" fmla="*/ 6 w 6"/>
                  <a:gd name="T3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6">
                    <a:moveTo>
                      <a:pt x="6" y="0"/>
                    </a:moveTo>
                    <a:lnTo>
                      <a:pt x="6" y="5"/>
                    </a:lnTo>
                    <a:lnTo>
                      <a:pt x="6" y="5"/>
                    </a:lnTo>
                    <a:lnTo>
                      <a:pt x="4" y="7"/>
                    </a:lnTo>
                    <a:lnTo>
                      <a:pt x="1" y="10"/>
                    </a:lnTo>
                    <a:lnTo>
                      <a:pt x="0" y="12"/>
                    </a:lnTo>
                    <a:lnTo>
                      <a:pt x="0" y="16"/>
                    </a:lnTo>
                    <a:lnTo>
                      <a:pt x="0" y="26"/>
                    </a:lnTo>
                    <a:lnTo>
                      <a:pt x="0" y="26"/>
                    </a:lnTo>
                    <a:lnTo>
                      <a:pt x="0" y="17"/>
                    </a:lnTo>
                    <a:lnTo>
                      <a:pt x="0" y="17"/>
                    </a:lnTo>
                    <a:lnTo>
                      <a:pt x="0" y="13"/>
                    </a:lnTo>
                    <a:lnTo>
                      <a:pt x="1" y="10"/>
                    </a:lnTo>
                    <a:lnTo>
                      <a:pt x="4" y="7"/>
                    </a:lnTo>
                    <a:lnTo>
                      <a:pt x="6" y="5"/>
                    </a:lnTo>
                    <a:lnTo>
                      <a:pt x="6" y="0"/>
                    </a:lnTo>
                    <a:lnTo>
                      <a:pt x="6" y="0"/>
                    </a:lnTo>
                    <a:close/>
                  </a:path>
                </a:pathLst>
              </a:custGeom>
              <a:solidFill>
                <a:srgbClr val="ACCE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1" name="Freeform 221"/>
              <p:cNvSpPr>
                <a:spLocks/>
              </p:cNvSpPr>
              <p:nvPr/>
            </p:nvSpPr>
            <p:spPr bwMode="auto">
              <a:xfrm>
                <a:off x="3643" y="3023"/>
                <a:ext cx="6" cy="26"/>
              </a:xfrm>
              <a:custGeom>
                <a:avLst/>
                <a:gdLst>
                  <a:gd name="T0" fmla="*/ 6 w 6"/>
                  <a:gd name="T1" fmla="*/ 0 h 26"/>
                  <a:gd name="T2" fmla="*/ 6 w 6"/>
                  <a:gd name="T3" fmla="*/ 5 h 26"/>
                  <a:gd name="T4" fmla="*/ 6 w 6"/>
                  <a:gd name="T5" fmla="*/ 5 h 26"/>
                  <a:gd name="T6" fmla="*/ 4 w 6"/>
                  <a:gd name="T7" fmla="*/ 7 h 26"/>
                  <a:gd name="T8" fmla="*/ 1 w 6"/>
                  <a:gd name="T9" fmla="*/ 10 h 26"/>
                  <a:gd name="T10" fmla="*/ 0 w 6"/>
                  <a:gd name="T11" fmla="*/ 12 h 26"/>
                  <a:gd name="T12" fmla="*/ 0 w 6"/>
                  <a:gd name="T13" fmla="*/ 16 h 26"/>
                  <a:gd name="T14" fmla="*/ 0 w 6"/>
                  <a:gd name="T15" fmla="*/ 26 h 26"/>
                  <a:gd name="T16" fmla="*/ 0 w 6"/>
                  <a:gd name="T17" fmla="*/ 26 h 26"/>
                  <a:gd name="T18" fmla="*/ 0 w 6"/>
                  <a:gd name="T19" fmla="*/ 17 h 26"/>
                  <a:gd name="T20" fmla="*/ 0 w 6"/>
                  <a:gd name="T21" fmla="*/ 17 h 26"/>
                  <a:gd name="T22" fmla="*/ 0 w 6"/>
                  <a:gd name="T23" fmla="*/ 13 h 26"/>
                  <a:gd name="T24" fmla="*/ 1 w 6"/>
                  <a:gd name="T25" fmla="*/ 10 h 26"/>
                  <a:gd name="T26" fmla="*/ 4 w 6"/>
                  <a:gd name="T27" fmla="*/ 7 h 26"/>
                  <a:gd name="T28" fmla="*/ 6 w 6"/>
                  <a:gd name="T29" fmla="*/ 5 h 26"/>
                  <a:gd name="T30" fmla="*/ 6 w 6"/>
                  <a:gd name="T31" fmla="*/ 0 h 26"/>
                  <a:gd name="T32" fmla="*/ 6 w 6"/>
                  <a:gd name="T3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6">
                    <a:moveTo>
                      <a:pt x="6" y="0"/>
                    </a:moveTo>
                    <a:lnTo>
                      <a:pt x="6" y="5"/>
                    </a:lnTo>
                    <a:lnTo>
                      <a:pt x="6" y="5"/>
                    </a:lnTo>
                    <a:lnTo>
                      <a:pt x="4" y="7"/>
                    </a:lnTo>
                    <a:lnTo>
                      <a:pt x="1" y="10"/>
                    </a:lnTo>
                    <a:lnTo>
                      <a:pt x="0" y="12"/>
                    </a:lnTo>
                    <a:lnTo>
                      <a:pt x="0" y="16"/>
                    </a:lnTo>
                    <a:lnTo>
                      <a:pt x="0" y="26"/>
                    </a:lnTo>
                    <a:lnTo>
                      <a:pt x="0" y="26"/>
                    </a:lnTo>
                    <a:lnTo>
                      <a:pt x="0" y="17"/>
                    </a:lnTo>
                    <a:lnTo>
                      <a:pt x="0" y="17"/>
                    </a:lnTo>
                    <a:lnTo>
                      <a:pt x="0" y="13"/>
                    </a:lnTo>
                    <a:lnTo>
                      <a:pt x="1" y="10"/>
                    </a:lnTo>
                    <a:lnTo>
                      <a:pt x="4" y="7"/>
                    </a:lnTo>
                    <a:lnTo>
                      <a:pt x="6" y="5"/>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2" name="Freeform 222"/>
              <p:cNvSpPr>
                <a:spLocks/>
              </p:cNvSpPr>
              <p:nvPr/>
            </p:nvSpPr>
            <p:spPr bwMode="auto">
              <a:xfrm>
                <a:off x="3643" y="3061"/>
                <a:ext cx="6" cy="24"/>
              </a:xfrm>
              <a:custGeom>
                <a:avLst/>
                <a:gdLst>
                  <a:gd name="T0" fmla="*/ 6 w 6"/>
                  <a:gd name="T1" fmla="*/ 0 h 24"/>
                  <a:gd name="T2" fmla="*/ 6 w 6"/>
                  <a:gd name="T3" fmla="*/ 5 h 24"/>
                  <a:gd name="T4" fmla="*/ 6 w 6"/>
                  <a:gd name="T5" fmla="*/ 5 h 24"/>
                  <a:gd name="T6" fmla="*/ 4 w 6"/>
                  <a:gd name="T7" fmla="*/ 6 h 24"/>
                  <a:gd name="T8" fmla="*/ 1 w 6"/>
                  <a:gd name="T9" fmla="*/ 10 h 24"/>
                  <a:gd name="T10" fmla="*/ 0 w 6"/>
                  <a:gd name="T11" fmla="*/ 12 h 24"/>
                  <a:gd name="T12" fmla="*/ 0 w 6"/>
                  <a:gd name="T13" fmla="*/ 16 h 24"/>
                  <a:gd name="T14" fmla="*/ 0 w 6"/>
                  <a:gd name="T15" fmla="*/ 24 h 24"/>
                  <a:gd name="T16" fmla="*/ 0 w 6"/>
                  <a:gd name="T17" fmla="*/ 24 h 24"/>
                  <a:gd name="T18" fmla="*/ 0 w 6"/>
                  <a:gd name="T19" fmla="*/ 16 h 24"/>
                  <a:gd name="T20" fmla="*/ 0 w 6"/>
                  <a:gd name="T21" fmla="*/ 16 h 24"/>
                  <a:gd name="T22" fmla="*/ 0 w 6"/>
                  <a:gd name="T23" fmla="*/ 13 h 24"/>
                  <a:gd name="T24" fmla="*/ 1 w 6"/>
                  <a:gd name="T25" fmla="*/ 10 h 24"/>
                  <a:gd name="T26" fmla="*/ 4 w 6"/>
                  <a:gd name="T27" fmla="*/ 7 h 24"/>
                  <a:gd name="T28" fmla="*/ 6 w 6"/>
                  <a:gd name="T29" fmla="*/ 5 h 24"/>
                  <a:gd name="T30" fmla="*/ 6 w 6"/>
                  <a:gd name="T31" fmla="*/ 0 h 24"/>
                  <a:gd name="T32" fmla="*/ 6 w 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4">
                    <a:moveTo>
                      <a:pt x="6" y="0"/>
                    </a:moveTo>
                    <a:lnTo>
                      <a:pt x="6" y="5"/>
                    </a:lnTo>
                    <a:lnTo>
                      <a:pt x="6" y="5"/>
                    </a:lnTo>
                    <a:lnTo>
                      <a:pt x="4" y="6"/>
                    </a:lnTo>
                    <a:lnTo>
                      <a:pt x="1" y="10"/>
                    </a:lnTo>
                    <a:lnTo>
                      <a:pt x="0" y="12"/>
                    </a:lnTo>
                    <a:lnTo>
                      <a:pt x="0" y="16"/>
                    </a:lnTo>
                    <a:lnTo>
                      <a:pt x="0" y="24"/>
                    </a:lnTo>
                    <a:lnTo>
                      <a:pt x="0" y="24"/>
                    </a:lnTo>
                    <a:lnTo>
                      <a:pt x="0" y="16"/>
                    </a:lnTo>
                    <a:lnTo>
                      <a:pt x="0" y="16"/>
                    </a:lnTo>
                    <a:lnTo>
                      <a:pt x="0" y="13"/>
                    </a:lnTo>
                    <a:lnTo>
                      <a:pt x="1" y="10"/>
                    </a:lnTo>
                    <a:lnTo>
                      <a:pt x="4" y="7"/>
                    </a:lnTo>
                    <a:lnTo>
                      <a:pt x="6" y="5"/>
                    </a:lnTo>
                    <a:lnTo>
                      <a:pt x="6" y="0"/>
                    </a:lnTo>
                    <a:lnTo>
                      <a:pt x="6" y="0"/>
                    </a:lnTo>
                    <a:close/>
                  </a:path>
                </a:pathLst>
              </a:custGeom>
              <a:solidFill>
                <a:srgbClr val="ACCE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3" name="Freeform 223"/>
              <p:cNvSpPr>
                <a:spLocks/>
              </p:cNvSpPr>
              <p:nvPr/>
            </p:nvSpPr>
            <p:spPr bwMode="auto">
              <a:xfrm>
                <a:off x="3643" y="3061"/>
                <a:ext cx="6" cy="24"/>
              </a:xfrm>
              <a:custGeom>
                <a:avLst/>
                <a:gdLst>
                  <a:gd name="T0" fmla="*/ 6 w 6"/>
                  <a:gd name="T1" fmla="*/ 0 h 24"/>
                  <a:gd name="T2" fmla="*/ 6 w 6"/>
                  <a:gd name="T3" fmla="*/ 5 h 24"/>
                  <a:gd name="T4" fmla="*/ 6 w 6"/>
                  <a:gd name="T5" fmla="*/ 5 h 24"/>
                  <a:gd name="T6" fmla="*/ 4 w 6"/>
                  <a:gd name="T7" fmla="*/ 6 h 24"/>
                  <a:gd name="T8" fmla="*/ 1 w 6"/>
                  <a:gd name="T9" fmla="*/ 10 h 24"/>
                  <a:gd name="T10" fmla="*/ 0 w 6"/>
                  <a:gd name="T11" fmla="*/ 12 h 24"/>
                  <a:gd name="T12" fmla="*/ 0 w 6"/>
                  <a:gd name="T13" fmla="*/ 16 h 24"/>
                  <a:gd name="T14" fmla="*/ 0 w 6"/>
                  <a:gd name="T15" fmla="*/ 24 h 24"/>
                  <a:gd name="T16" fmla="*/ 0 w 6"/>
                  <a:gd name="T17" fmla="*/ 24 h 24"/>
                  <a:gd name="T18" fmla="*/ 0 w 6"/>
                  <a:gd name="T19" fmla="*/ 16 h 24"/>
                  <a:gd name="T20" fmla="*/ 0 w 6"/>
                  <a:gd name="T21" fmla="*/ 16 h 24"/>
                  <a:gd name="T22" fmla="*/ 0 w 6"/>
                  <a:gd name="T23" fmla="*/ 13 h 24"/>
                  <a:gd name="T24" fmla="*/ 1 w 6"/>
                  <a:gd name="T25" fmla="*/ 10 h 24"/>
                  <a:gd name="T26" fmla="*/ 4 w 6"/>
                  <a:gd name="T27" fmla="*/ 7 h 24"/>
                  <a:gd name="T28" fmla="*/ 6 w 6"/>
                  <a:gd name="T29" fmla="*/ 5 h 24"/>
                  <a:gd name="T30" fmla="*/ 6 w 6"/>
                  <a:gd name="T31" fmla="*/ 0 h 24"/>
                  <a:gd name="T32" fmla="*/ 6 w 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4">
                    <a:moveTo>
                      <a:pt x="6" y="0"/>
                    </a:moveTo>
                    <a:lnTo>
                      <a:pt x="6" y="5"/>
                    </a:lnTo>
                    <a:lnTo>
                      <a:pt x="6" y="5"/>
                    </a:lnTo>
                    <a:lnTo>
                      <a:pt x="4" y="6"/>
                    </a:lnTo>
                    <a:lnTo>
                      <a:pt x="1" y="10"/>
                    </a:lnTo>
                    <a:lnTo>
                      <a:pt x="0" y="12"/>
                    </a:lnTo>
                    <a:lnTo>
                      <a:pt x="0" y="16"/>
                    </a:lnTo>
                    <a:lnTo>
                      <a:pt x="0" y="24"/>
                    </a:lnTo>
                    <a:lnTo>
                      <a:pt x="0" y="24"/>
                    </a:lnTo>
                    <a:lnTo>
                      <a:pt x="0" y="16"/>
                    </a:lnTo>
                    <a:lnTo>
                      <a:pt x="0" y="16"/>
                    </a:lnTo>
                    <a:lnTo>
                      <a:pt x="0" y="13"/>
                    </a:lnTo>
                    <a:lnTo>
                      <a:pt x="1" y="10"/>
                    </a:lnTo>
                    <a:lnTo>
                      <a:pt x="4" y="7"/>
                    </a:lnTo>
                    <a:lnTo>
                      <a:pt x="6" y="5"/>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4" name="Freeform 224"/>
              <p:cNvSpPr>
                <a:spLocks/>
              </p:cNvSpPr>
              <p:nvPr/>
            </p:nvSpPr>
            <p:spPr bwMode="auto">
              <a:xfrm>
                <a:off x="3649" y="2878"/>
                <a:ext cx="0" cy="29"/>
              </a:xfrm>
              <a:custGeom>
                <a:avLst/>
                <a:gdLst>
                  <a:gd name="T0" fmla="*/ 0 h 29"/>
                  <a:gd name="T1" fmla="*/ 0 h 29"/>
                  <a:gd name="T2" fmla="*/ 0 h 29"/>
                  <a:gd name="T3" fmla="*/ 29 h 29"/>
                  <a:gd name="T4" fmla="*/ 29 h 29"/>
                  <a:gd name="T5" fmla="*/ 29 h 29"/>
                  <a:gd name="T6" fmla="*/ 0 h 29"/>
                </a:gdLst>
                <a:ahLst/>
                <a:cxnLst>
                  <a:cxn ang="0">
                    <a:pos x="0" y="T0"/>
                  </a:cxn>
                  <a:cxn ang="0">
                    <a:pos x="0" y="T1"/>
                  </a:cxn>
                  <a:cxn ang="0">
                    <a:pos x="0" y="T2"/>
                  </a:cxn>
                  <a:cxn ang="0">
                    <a:pos x="0" y="T3"/>
                  </a:cxn>
                  <a:cxn ang="0">
                    <a:pos x="0" y="T4"/>
                  </a:cxn>
                  <a:cxn ang="0">
                    <a:pos x="0" y="T5"/>
                  </a:cxn>
                  <a:cxn ang="0">
                    <a:pos x="0" y="T6"/>
                  </a:cxn>
                </a:cxnLst>
                <a:rect l="0" t="0" r="r" b="b"/>
                <a:pathLst>
                  <a:path h="29">
                    <a:moveTo>
                      <a:pt x="0" y="0"/>
                    </a:moveTo>
                    <a:lnTo>
                      <a:pt x="0" y="0"/>
                    </a:lnTo>
                    <a:lnTo>
                      <a:pt x="0" y="0"/>
                    </a:lnTo>
                    <a:lnTo>
                      <a:pt x="0" y="29"/>
                    </a:lnTo>
                    <a:lnTo>
                      <a:pt x="0" y="29"/>
                    </a:lnTo>
                    <a:lnTo>
                      <a:pt x="0" y="29"/>
                    </a:lnTo>
                    <a:lnTo>
                      <a:pt x="0" y="0"/>
                    </a:lnTo>
                    <a:close/>
                  </a:path>
                </a:pathLst>
              </a:custGeom>
              <a:solidFill>
                <a:srgbClr val="65D5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5" name="Freeform 225"/>
              <p:cNvSpPr>
                <a:spLocks/>
              </p:cNvSpPr>
              <p:nvPr/>
            </p:nvSpPr>
            <p:spPr bwMode="auto">
              <a:xfrm>
                <a:off x="3649" y="2878"/>
                <a:ext cx="0" cy="29"/>
              </a:xfrm>
              <a:custGeom>
                <a:avLst/>
                <a:gdLst>
                  <a:gd name="T0" fmla="*/ 0 h 29"/>
                  <a:gd name="T1" fmla="*/ 0 h 29"/>
                  <a:gd name="T2" fmla="*/ 0 h 29"/>
                  <a:gd name="T3" fmla="*/ 29 h 29"/>
                  <a:gd name="T4" fmla="*/ 29 h 29"/>
                  <a:gd name="T5" fmla="*/ 29 h 29"/>
                  <a:gd name="T6" fmla="*/ 0 h 29"/>
                </a:gdLst>
                <a:ahLst/>
                <a:cxnLst>
                  <a:cxn ang="0">
                    <a:pos x="0" y="T0"/>
                  </a:cxn>
                  <a:cxn ang="0">
                    <a:pos x="0" y="T1"/>
                  </a:cxn>
                  <a:cxn ang="0">
                    <a:pos x="0" y="T2"/>
                  </a:cxn>
                  <a:cxn ang="0">
                    <a:pos x="0" y="T3"/>
                  </a:cxn>
                  <a:cxn ang="0">
                    <a:pos x="0" y="T4"/>
                  </a:cxn>
                  <a:cxn ang="0">
                    <a:pos x="0" y="T5"/>
                  </a:cxn>
                  <a:cxn ang="0">
                    <a:pos x="0" y="T6"/>
                  </a:cxn>
                </a:cxnLst>
                <a:rect l="0" t="0" r="r" b="b"/>
                <a:pathLst>
                  <a:path h="29">
                    <a:moveTo>
                      <a:pt x="0" y="0"/>
                    </a:moveTo>
                    <a:lnTo>
                      <a:pt x="0" y="0"/>
                    </a:lnTo>
                    <a:lnTo>
                      <a:pt x="0" y="0"/>
                    </a:lnTo>
                    <a:lnTo>
                      <a:pt x="0" y="29"/>
                    </a:lnTo>
                    <a:lnTo>
                      <a:pt x="0" y="29"/>
                    </a:lnTo>
                    <a:lnTo>
                      <a:pt x="0" y="2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6" name="Freeform 226"/>
              <p:cNvSpPr>
                <a:spLocks/>
              </p:cNvSpPr>
              <p:nvPr/>
            </p:nvSpPr>
            <p:spPr bwMode="auto">
              <a:xfrm>
                <a:off x="3649" y="2907"/>
                <a:ext cx="0" cy="1"/>
              </a:xfrm>
              <a:custGeom>
                <a:avLst/>
                <a:gdLst>
                  <a:gd name="T0" fmla="*/ 0 h 1"/>
                  <a:gd name="T1" fmla="*/ 0 h 1"/>
                  <a:gd name="T2" fmla="*/ 0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lnTo>
                      <a:pt x="0" y="0"/>
                    </a:lnTo>
                    <a:lnTo>
                      <a:pt x="0" y="0"/>
                    </a:lnTo>
                    <a:lnTo>
                      <a:pt x="0" y="1"/>
                    </a:lnTo>
                    <a:lnTo>
                      <a:pt x="0" y="1"/>
                    </a:lnTo>
                    <a:lnTo>
                      <a:pt x="0" y="1"/>
                    </a:lnTo>
                    <a:lnTo>
                      <a:pt x="0" y="0"/>
                    </a:lnTo>
                    <a:close/>
                  </a:path>
                </a:pathLst>
              </a:custGeom>
              <a:solidFill>
                <a:srgbClr val="C2D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7" name="Freeform 227"/>
              <p:cNvSpPr>
                <a:spLocks/>
              </p:cNvSpPr>
              <p:nvPr/>
            </p:nvSpPr>
            <p:spPr bwMode="auto">
              <a:xfrm>
                <a:off x="3649" y="2907"/>
                <a:ext cx="0" cy="1"/>
              </a:xfrm>
              <a:custGeom>
                <a:avLst/>
                <a:gdLst>
                  <a:gd name="T0" fmla="*/ 0 h 1"/>
                  <a:gd name="T1" fmla="*/ 0 h 1"/>
                  <a:gd name="T2" fmla="*/ 0 h 1"/>
                  <a:gd name="T3" fmla="*/ 1 h 1"/>
                  <a:gd name="T4" fmla="*/ 1 h 1"/>
                  <a:gd name="T5" fmla="*/ 1 h 1"/>
                  <a:gd name="T6" fmla="*/ 0 h 1"/>
                </a:gdLst>
                <a:ahLst/>
                <a:cxnLst>
                  <a:cxn ang="0">
                    <a:pos x="0" y="T0"/>
                  </a:cxn>
                  <a:cxn ang="0">
                    <a:pos x="0" y="T1"/>
                  </a:cxn>
                  <a:cxn ang="0">
                    <a:pos x="0" y="T2"/>
                  </a:cxn>
                  <a:cxn ang="0">
                    <a:pos x="0" y="T3"/>
                  </a:cxn>
                  <a:cxn ang="0">
                    <a:pos x="0" y="T4"/>
                  </a:cxn>
                  <a:cxn ang="0">
                    <a:pos x="0" y="T5"/>
                  </a:cxn>
                  <a:cxn ang="0">
                    <a:pos x="0" y="T6"/>
                  </a:cxn>
                </a:cxnLst>
                <a:rect l="0" t="0" r="r" b="b"/>
                <a:pathLst>
                  <a:path h="1">
                    <a:moveTo>
                      <a:pt x="0" y="0"/>
                    </a:moveTo>
                    <a:lnTo>
                      <a:pt x="0" y="0"/>
                    </a:lnTo>
                    <a:lnTo>
                      <a:pt x="0" y="0"/>
                    </a:lnTo>
                    <a:lnTo>
                      <a:pt x="0" y="1"/>
                    </a:ln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8" name="Freeform 228"/>
              <p:cNvSpPr>
                <a:spLocks/>
              </p:cNvSpPr>
              <p:nvPr/>
            </p:nvSpPr>
            <p:spPr bwMode="auto">
              <a:xfrm>
                <a:off x="3643" y="2936"/>
                <a:ext cx="6" cy="12"/>
              </a:xfrm>
              <a:custGeom>
                <a:avLst/>
                <a:gdLst>
                  <a:gd name="T0" fmla="*/ 0 w 6"/>
                  <a:gd name="T1" fmla="*/ 0 h 12"/>
                  <a:gd name="T2" fmla="*/ 0 w 6"/>
                  <a:gd name="T3" fmla="*/ 0 h 12"/>
                  <a:gd name="T4" fmla="*/ 0 w 6"/>
                  <a:gd name="T5" fmla="*/ 0 h 12"/>
                  <a:gd name="T6" fmla="*/ 0 w 6"/>
                  <a:gd name="T7" fmla="*/ 4 h 12"/>
                  <a:gd name="T8" fmla="*/ 1 w 6"/>
                  <a:gd name="T9" fmla="*/ 7 h 12"/>
                  <a:gd name="T10" fmla="*/ 4 w 6"/>
                  <a:gd name="T11" fmla="*/ 10 h 12"/>
                  <a:gd name="T12" fmla="*/ 6 w 6"/>
                  <a:gd name="T13" fmla="*/ 12 h 12"/>
                  <a:gd name="T14" fmla="*/ 6 w 6"/>
                  <a:gd name="T15" fmla="*/ 11 h 12"/>
                  <a:gd name="T16" fmla="*/ 6 w 6"/>
                  <a:gd name="T17" fmla="*/ 11 h 12"/>
                  <a:gd name="T18" fmla="*/ 4 w 6"/>
                  <a:gd name="T19" fmla="*/ 10 h 12"/>
                  <a:gd name="T20" fmla="*/ 1 w 6"/>
                  <a:gd name="T21" fmla="*/ 6 h 12"/>
                  <a:gd name="T22" fmla="*/ 0 w 6"/>
                  <a:gd name="T23" fmla="*/ 4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0"/>
                    </a:lnTo>
                    <a:lnTo>
                      <a:pt x="0" y="0"/>
                    </a:lnTo>
                    <a:lnTo>
                      <a:pt x="0" y="4"/>
                    </a:lnTo>
                    <a:lnTo>
                      <a:pt x="1" y="7"/>
                    </a:lnTo>
                    <a:lnTo>
                      <a:pt x="4" y="10"/>
                    </a:lnTo>
                    <a:lnTo>
                      <a:pt x="6" y="12"/>
                    </a:lnTo>
                    <a:lnTo>
                      <a:pt x="6" y="11"/>
                    </a:lnTo>
                    <a:lnTo>
                      <a:pt x="6" y="11"/>
                    </a:lnTo>
                    <a:lnTo>
                      <a:pt x="4" y="10"/>
                    </a:lnTo>
                    <a:lnTo>
                      <a:pt x="1" y="6"/>
                    </a:lnTo>
                    <a:lnTo>
                      <a:pt x="0" y="4"/>
                    </a:lnTo>
                    <a:lnTo>
                      <a:pt x="0" y="0"/>
                    </a:lnTo>
                    <a:close/>
                  </a:path>
                </a:pathLst>
              </a:custGeom>
              <a:solidFill>
                <a:srgbClr val="65D5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09" name="Freeform 229"/>
              <p:cNvSpPr>
                <a:spLocks/>
              </p:cNvSpPr>
              <p:nvPr/>
            </p:nvSpPr>
            <p:spPr bwMode="auto">
              <a:xfrm>
                <a:off x="3643" y="2936"/>
                <a:ext cx="6" cy="12"/>
              </a:xfrm>
              <a:custGeom>
                <a:avLst/>
                <a:gdLst>
                  <a:gd name="T0" fmla="*/ 0 w 6"/>
                  <a:gd name="T1" fmla="*/ 0 h 12"/>
                  <a:gd name="T2" fmla="*/ 0 w 6"/>
                  <a:gd name="T3" fmla="*/ 0 h 12"/>
                  <a:gd name="T4" fmla="*/ 0 w 6"/>
                  <a:gd name="T5" fmla="*/ 0 h 12"/>
                  <a:gd name="T6" fmla="*/ 0 w 6"/>
                  <a:gd name="T7" fmla="*/ 4 h 12"/>
                  <a:gd name="T8" fmla="*/ 1 w 6"/>
                  <a:gd name="T9" fmla="*/ 7 h 12"/>
                  <a:gd name="T10" fmla="*/ 4 w 6"/>
                  <a:gd name="T11" fmla="*/ 10 h 12"/>
                  <a:gd name="T12" fmla="*/ 6 w 6"/>
                  <a:gd name="T13" fmla="*/ 12 h 12"/>
                  <a:gd name="T14" fmla="*/ 6 w 6"/>
                  <a:gd name="T15" fmla="*/ 11 h 12"/>
                  <a:gd name="T16" fmla="*/ 6 w 6"/>
                  <a:gd name="T17" fmla="*/ 11 h 12"/>
                  <a:gd name="T18" fmla="*/ 4 w 6"/>
                  <a:gd name="T19" fmla="*/ 10 h 12"/>
                  <a:gd name="T20" fmla="*/ 1 w 6"/>
                  <a:gd name="T21" fmla="*/ 6 h 12"/>
                  <a:gd name="T22" fmla="*/ 0 w 6"/>
                  <a:gd name="T23" fmla="*/ 4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0"/>
                    </a:lnTo>
                    <a:lnTo>
                      <a:pt x="0" y="0"/>
                    </a:lnTo>
                    <a:lnTo>
                      <a:pt x="0" y="4"/>
                    </a:lnTo>
                    <a:lnTo>
                      <a:pt x="1" y="7"/>
                    </a:lnTo>
                    <a:lnTo>
                      <a:pt x="4" y="10"/>
                    </a:lnTo>
                    <a:lnTo>
                      <a:pt x="6" y="12"/>
                    </a:lnTo>
                    <a:lnTo>
                      <a:pt x="6" y="11"/>
                    </a:lnTo>
                    <a:lnTo>
                      <a:pt x="6" y="11"/>
                    </a:lnTo>
                    <a:lnTo>
                      <a:pt x="4" y="10"/>
                    </a:lnTo>
                    <a:lnTo>
                      <a:pt x="1" y="6"/>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0" name="Freeform 230"/>
              <p:cNvSpPr>
                <a:spLocks/>
              </p:cNvSpPr>
              <p:nvPr/>
            </p:nvSpPr>
            <p:spPr bwMode="auto">
              <a:xfrm>
                <a:off x="3649" y="2947"/>
                <a:ext cx="0" cy="1"/>
              </a:xfrm>
              <a:custGeom>
                <a:avLst/>
                <a:gdLst>
                  <a:gd name="T0" fmla="*/ 0 h 1"/>
                  <a:gd name="T1" fmla="*/ 1 h 1"/>
                  <a:gd name="T2" fmla="*/ 1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1"/>
                    </a:lnTo>
                    <a:lnTo>
                      <a:pt x="0" y="1"/>
                    </a:lnTo>
                    <a:lnTo>
                      <a:pt x="0" y="0"/>
                    </a:lnTo>
                    <a:lnTo>
                      <a:pt x="0" y="0"/>
                    </a:lnTo>
                    <a:lnTo>
                      <a:pt x="0" y="0"/>
                    </a:lnTo>
                    <a:close/>
                  </a:path>
                </a:pathLst>
              </a:custGeom>
              <a:solidFill>
                <a:srgbClr val="C2D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1" name="Freeform 231"/>
              <p:cNvSpPr>
                <a:spLocks/>
              </p:cNvSpPr>
              <p:nvPr/>
            </p:nvSpPr>
            <p:spPr bwMode="auto">
              <a:xfrm>
                <a:off x="3649" y="2947"/>
                <a:ext cx="0" cy="1"/>
              </a:xfrm>
              <a:custGeom>
                <a:avLst/>
                <a:gdLst>
                  <a:gd name="T0" fmla="*/ 0 h 1"/>
                  <a:gd name="T1" fmla="*/ 1 h 1"/>
                  <a:gd name="T2" fmla="*/ 1 h 1"/>
                  <a:gd name="T3" fmla="*/ 0 h 1"/>
                  <a:gd name="T4" fmla="*/ 0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1"/>
                    </a:lnTo>
                    <a:lnTo>
                      <a:pt x="0" y="1"/>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2" name="Freeform 232"/>
              <p:cNvSpPr>
                <a:spLocks/>
              </p:cNvSpPr>
              <p:nvPr/>
            </p:nvSpPr>
            <p:spPr bwMode="auto">
              <a:xfrm>
                <a:off x="3643" y="2974"/>
                <a:ext cx="6" cy="12"/>
              </a:xfrm>
              <a:custGeom>
                <a:avLst/>
                <a:gdLst>
                  <a:gd name="T0" fmla="*/ 0 w 6"/>
                  <a:gd name="T1" fmla="*/ 0 h 12"/>
                  <a:gd name="T2" fmla="*/ 0 w 6"/>
                  <a:gd name="T3" fmla="*/ 0 h 12"/>
                  <a:gd name="T4" fmla="*/ 0 w 6"/>
                  <a:gd name="T5" fmla="*/ 0 h 12"/>
                  <a:gd name="T6" fmla="*/ 0 w 6"/>
                  <a:gd name="T7" fmla="*/ 4 h 12"/>
                  <a:gd name="T8" fmla="*/ 1 w 6"/>
                  <a:gd name="T9" fmla="*/ 6 h 12"/>
                  <a:gd name="T10" fmla="*/ 4 w 6"/>
                  <a:gd name="T11" fmla="*/ 10 h 12"/>
                  <a:gd name="T12" fmla="*/ 6 w 6"/>
                  <a:gd name="T13" fmla="*/ 12 h 12"/>
                  <a:gd name="T14" fmla="*/ 6 w 6"/>
                  <a:gd name="T15" fmla="*/ 11 h 12"/>
                  <a:gd name="T16" fmla="*/ 6 w 6"/>
                  <a:gd name="T17" fmla="*/ 11 h 12"/>
                  <a:gd name="T18" fmla="*/ 4 w 6"/>
                  <a:gd name="T19" fmla="*/ 9 h 12"/>
                  <a:gd name="T20" fmla="*/ 1 w 6"/>
                  <a:gd name="T21" fmla="*/ 6 h 12"/>
                  <a:gd name="T22" fmla="*/ 0 w 6"/>
                  <a:gd name="T23" fmla="*/ 4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0"/>
                    </a:lnTo>
                    <a:lnTo>
                      <a:pt x="0" y="0"/>
                    </a:lnTo>
                    <a:lnTo>
                      <a:pt x="0" y="4"/>
                    </a:lnTo>
                    <a:lnTo>
                      <a:pt x="1" y="6"/>
                    </a:lnTo>
                    <a:lnTo>
                      <a:pt x="4" y="10"/>
                    </a:lnTo>
                    <a:lnTo>
                      <a:pt x="6" y="12"/>
                    </a:lnTo>
                    <a:lnTo>
                      <a:pt x="6" y="11"/>
                    </a:lnTo>
                    <a:lnTo>
                      <a:pt x="6" y="11"/>
                    </a:lnTo>
                    <a:lnTo>
                      <a:pt x="4" y="9"/>
                    </a:lnTo>
                    <a:lnTo>
                      <a:pt x="1" y="6"/>
                    </a:lnTo>
                    <a:lnTo>
                      <a:pt x="0" y="4"/>
                    </a:lnTo>
                    <a:lnTo>
                      <a:pt x="0" y="0"/>
                    </a:lnTo>
                    <a:close/>
                  </a:path>
                </a:pathLst>
              </a:custGeom>
              <a:solidFill>
                <a:srgbClr val="65D5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3" name="Freeform 233"/>
              <p:cNvSpPr>
                <a:spLocks/>
              </p:cNvSpPr>
              <p:nvPr/>
            </p:nvSpPr>
            <p:spPr bwMode="auto">
              <a:xfrm>
                <a:off x="3643" y="2974"/>
                <a:ext cx="6" cy="12"/>
              </a:xfrm>
              <a:custGeom>
                <a:avLst/>
                <a:gdLst>
                  <a:gd name="T0" fmla="*/ 0 w 6"/>
                  <a:gd name="T1" fmla="*/ 0 h 12"/>
                  <a:gd name="T2" fmla="*/ 0 w 6"/>
                  <a:gd name="T3" fmla="*/ 0 h 12"/>
                  <a:gd name="T4" fmla="*/ 0 w 6"/>
                  <a:gd name="T5" fmla="*/ 0 h 12"/>
                  <a:gd name="T6" fmla="*/ 0 w 6"/>
                  <a:gd name="T7" fmla="*/ 4 h 12"/>
                  <a:gd name="T8" fmla="*/ 1 w 6"/>
                  <a:gd name="T9" fmla="*/ 6 h 12"/>
                  <a:gd name="T10" fmla="*/ 4 w 6"/>
                  <a:gd name="T11" fmla="*/ 10 h 12"/>
                  <a:gd name="T12" fmla="*/ 6 w 6"/>
                  <a:gd name="T13" fmla="*/ 12 h 12"/>
                  <a:gd name="T14" fmla="*/ 6 w 6"/>
                  <a:gd name="T15" fmla="*/ 11 h 12"/>
                  <a:gd name="T16" fmla="*/ 6 w 6"/>
                  <a:gd name="T17" fmla="*/ 11 h 12"/>
                  <a:gd name="T18" fmla="*/ 4 w 6"/>
                  <a:gd name="T19" fmla="*/ 9 h 12"/>
                  <a:gd name="T20" fmla="*/ 1 w 6"/>
                  <a:gd name="T21" fmla="*/ 6 h 12"/>
                  <a:gd name="T22" fmla="*/ 0 w 6"/>
                  <a:gd name="T23" fmla="*/ 4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0"/>
                    </a:lnTo>
                    <a:lnTo>
                      <a:pt x="0" y="0"/>
                    </a:lnTo>
                    <a:lnTo>
                      <a:pt x="0" y="4"/>
                    </a:lnTo>
                    <a:lnTo>
                      <a:pt x="1" y="6"/>
                    </a:lnTo>
                    <a:lnTo>
                      <a:pt x="4" y="10"/>
                    </a:lnTo>
                    <a:lnTo>
                      <a:pt x="6" y="12"/>
                    </a:lnTo>
                    <a:lnTo>
                      <a:pt x="6" y="11"/>
                    </a:lnTo>
                    <a:lnTo>
                      <a:pt x="6" y="11"/>
                    </a:lnTo>
                    <a:lnTo>
                      <a:pt x="4" y="9"/>
                    </a:lnTo>
                    <a:lnTo>
                      <a:pt x="1" y="6"/>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4" name="Freeform 234"/>
              <p:cNvSpPr>
                <a:spLocks/>
              </p:cNvSpPr>
              <p:nvPr/>
            </p:nvSpPr>
            <p:spPr bwMode="auto">
              <a:xfrm>
                <a:off x="3643" y="3011"/>
                <a:ext cx="6" cy="12"/>
              </a:xfrm>
              <a:custGeom>
                <a:avLst/>
                <a:gdLst>
                  <a:gd name="T0" fmla="*/ 0 w 6"/>
                  <a:gd name="T1" fmla="*/ 0 h 12"/>
                  <a:gd name="T2" fmla="*/ 0 w 6"/>
                  <a:gd name="T3" fmla="*/ 1 h 12"/>
                  <a:gd name="T4" fmla="*/ 0 w 6"/>
                  <a:gd name="T5" fmla="*/ 1 h 12"/>
                  <a:gd name="T6" fmla="*/ 0 w 6"/>
                  <a:gd name="T7" fmla="*/ 5 h 12"/>
                  <a:gd name="T8" fmla="*/ 1 w 6"/>
                  <a:gd name="T9" fmla="*/ 7 h 12"/>
                  <a:gd name="T10" fmla="*/ 4 w 6"/>
                  <a:gd name="T11" fmla="*/ 10 h 12"/>
                  <a:gd name="T12" fmla="*/ 6 w 6"/>
                  <a:gd name="T13" fmla="*/ 12 h 12"/>
                  <a:gd name="T14" fmla="*/ 6 w 6"/>
                  <a:gd name="T15" fmla="*/ 12 h 12"/>
                  <a:gd name="T16" fmla="*/ 6 w 6"/>
                  <a:gd name="T17" fmla="*/ 12 h 12"/>
                  <a:gd name="T18" fmla="*/ 4 w 6"/>
                  <a:gd name="T19" fmla="*/ 10 h 12"/>
                  <a:gd name="T20" fmla="*/ 1 w 6"/>
                  <a:gd name="T21" fmla="*/ 7 h 12"/>
                  <a:gd name="T22" fmla="*/ 0 w 6"/>
                  <a:gd name="T23" fmla="*/ 3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1"/>
                    </a:lnTo>
                    <a:lnTo>
                      <a:pt x="0" y="1"/>
                    </a:lnTo>
                    <a:lnTo>
                      <a:pt x="0" y="5"/>
                    </a:lnTo>
                    <a:lnTo>
                      <a:pt x="1" y="7"/>
                    </a:lnTo>
                    <a:lnTo>
                      <a:pt x="4" y="10"/>
                    </a:lnTo>
                    <a:lnTo>
                      <a:pt x="6" y="12"/>
                    </a:lnTo>
                    <a:lnTo>
                      <a:pt x="6" y="12"/>
                    </a:lnTo>
                    <a:lnTo>
                      <a:pt x="6" y="12"/>
                    </a:lnTo>
                    <a:lnTo>
                      <a:pt x="4" y="10"/>
                    </a:lnTo>
                    <a:lnTo>
                      <a:pt x="1" y="7"/>
                    </a:lnTo>
                    <a:lnTo>
                      <a:pt x="0" y="3"/>
                    </a:lnTo>
                    <a:lnTo>
                      <a:pt x="0" y="0"/>
                    </a:lnTo>
                    <a:close/>
                  </a:path>
                </a:pathLst>
              </a:custGeom>
              <a:solidFill>
                <a:srgbClr val="65D5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5" name="Freeform 235"/>
              <p:cNvSpPr>
                <a:spLocks/>
              </p:cNvSpPr>
              <p:nvPr/>
            </p:nvSpPr>
            <p:spPr bwMode="auto">
              <a:xfrm>
                <a:off x="3643" y="3011"/>
                <a:ext cx="6" cy="12"/>
              </a:xfrm>
              <a:custGeom>
                <a:avLst/>
                <a:gdLst>
                  <a:gd name="T0" fmla="*/ 0 w 6"/>
                  <a:gd name="T1" fmla="*/ 0 h 12"/>
                  <a:gd name="T2" fmla="*/ 0 w 6"/>
                  <a:gd name="T3" fmla="*/ 1 h 12"/>
                  <a:gd name="T4" fmla="*/ 0 w 6"/>
                  <a:gd name="T5" fmla="*/ 1 h 12"/>
                  <a:gd name="T6" fmla="*/ 0 w 6"/>
                  <a:gd name="T7" fmla="*/ 5 h 12"/>
                  <a:gd name="T8" fmla="*/ 1 w 6"/>
                  <a:gd name="T9" fmla="*/ 7 h 12"/>
                  <a:gd name="T10" fmla="*/ 4 w 6"/>
                  <a:gd name="T11" fmla="*/ 10 h 12"/>
                  <a:gd name="T12" fmla="*/ 6 w 6"/>
                  <a:gd name="T13" fmla="*/ 12 h 12"/>
                  <a:gd name="T14" fmla="*/ 6 w 6"/>
                  <a:gd name="T15" fmla="*/ 12 h 12"/>
                  <a:gd name="T16" fmla="*/ 6 w 6"/>
                  <a:gd name="T17" fmla="*/ 12 h 12"/>
                  <a:gd name="T18" fmla="*/ 4 w 6"/>
                  <a:gd name="T19" fmla="*/ 10 h 12"/>
                  <a:gd name="T20" fmla="*/ 1 w 6"/>
                  <a:gd name="T21" fmla="*/ 7 h 12"/>
                  <a:gd name="T22" fmla="*/ 0 w 6"/>
                  <a:gd name="T23" fmla="*/ 3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1"/>
                    </a:lnTo>
                    <a:lnTo>
                      <a:pt x="0" y="1"/>
                    </a:lnTo>
                    <a:lnTo>
                      <a:pt x="0" y="5"/>
                    </a:lnTo>
                    <a:lnTo>
                      <a:pt x="1" y="7"/>
                    </a:lnTo>
                    <a:lnTo>
                      <a:pt x="4" y="10"/>
                    </a:lnTo>
                    <a:lnTo>
                      <a:pt x="6" y="12"/>
                    </a:lnTo>
                    <a:lnTo>
                      <a:pt x="6" y="12"/>
                    </a:lnTo>
                    <a:lnTo>
                      <a:pt x="6" y="12"/>
                    </a:lnTo>
                    <a:lnTo>
                      <a:pt x="4" y="10"/>
                    </a:lnTo>
                    <a:lnTo>
                      <a:pt x="1" y="7"/>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6" name="Freeform 236"/>
              <p:cNvSpPr>
                <a:spLocks/>
              </p:cNvSpPr>
              <p:nvPr/>
            </p:nvSpPr>
            <p:spPr bwMode="auto">
              <a:xfrm>
                <a:off x="3649" y="302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C2D0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7" name="Freeform 237"/>
              <p:cNvSpPr>
                <a:spLocks/>
              </p:cNvSpPr>
              <p:nvPr/>
            </p:nvSpPr>
            <p:spPr bwMode="auto">
              <a:xfrm>
                <a:off x="3649" y="3023"/>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8" name="Freeform 238"/>
              <p:cNvSpPr>
                <a:spLocks/>
              </p:cNvSpPr>
              <p:nvPr/>
            </p:nvSpPr>
            <p:spPr bwMode="auto">
              <a:xfrm>
                <a:off x="3643" y="3049"/>
                <a:ext cx="6" cy="12"/>
              </a:xfrm>
              <a:custGeom>
                <a:avLst/>
                <a:gdLst>
                  <a:gd name="T0" fmla="*/ 0 w 6"/>
                  <a:gd name="T1" fmla="*/ 0 h 12"/>
                  <a:gd name="T2" fmla="*/ 0 w 6"/>
                  <a:gd name="T3" fmla="*/ 0 h 12"/>
                  <a:gd name="T4" fmla="*/ 0 w 6"/>
                  <a:gd name="T5" fmla="*/ 0 h 12"/>
                  <a:gd name="T6" fmla="*/ 0 w 6"/>
                  <a:gd name="T7" fmla="*/ 3 h 12"/>
                  <a:gd name="T8" fmla="*/ 1 w 6"/>
                  <a:gd name="T9" fmla="*/ 7 h 12"/>
                  <a:gd name="T10" fmla="*/ 4 w 6"/>
                  <a:gd name="T11" fmla="*/ 10 h 12"/>
                  <a:gd name="T12" fmla="*/ 6 w 6"/>
                  <a:gd name="T13" fmla="*/ 12 h 12"/>
                  <a:gd name="T14" fmla="*/ 6 w 6"/>
                  <a:gd name="T15" fmla="*/ 12 h 12"/>
                  <a:gd name="T16" fmla="*/ 6 w 6"/>
                  <a:gd name="T17" fmla="*/ 12 h 12"/>
                  <a:gd name="T18" fmla="*/ 4 w 6"/>
                  <a:gd name="T19" fmla="*/ 10 h 12"/>
                  <a:gd name="T20" fmla="*/ 1 w 6"/>
                  <a:gd name="T21" fmla="*/ 7 h 12"/>
                  <a:gd name="T22" fmla="*/ 0 w 6"/>
                  <a:gd name="T23" fmla="*/ 3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0"/>
                    </a:lnTo>
                    <a:lnTo>
                      <a:pt x="0" y="0"/>
                    </a:lnTo>
                    <a:lnTo>
                      <a:pt x="0" y="3"/>
                    </a:lnTo>
                    <a:lnTo>
                      <a:pt x="1" y="7"/>
                    </a:lnTo>
                    <a:lnTo>
                      <a:pt x="4" y="10"/>
                    </a:lnTo>
                    <a:lnTo>
                      <a:pt x="6" y="12"/>
                    </a:lnTo>
                    <a:lnTo>
                      <a:pt x="6" y="12"/>
                    </a:lnTo>
                    <a:lnTo>
                      <a:pt x="6" y="12"/>
                    </a:lnTo>
                    <a:lnTo>
                      <a:pt x="4" y="10"/>
                    </a:lnTo>
                    <a:lnTo>
                      <a:pt x="1" y="7"/>
                    </a:lnTo>
                    <a:lnTo>
                      <a:pt x="0" y="3"/>
                    </a:lnTo>
                    <a:lnTo>
                      <a:pt x="0" y="0"/>
                    </a:lnTo>
                    <a:close/>
                  </a:path>
                </a:pathLst>
              </a:custGeom>
              <a:solidFill>
                <a:srgbClr val="65D5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19" name="Freeform 239"/>
              <p:cNvSpPr>
                <a:spLocks/>
              </p:cNvSpPr>
              <p:nvPr/>
            </p:nvSpPr>
            <p:spPr bwMode="auto">
              <a:xfrm>
                <a:off x="3643" y="3049"/>
                <a:ext cx="6" cy="12"/>
              </a:xfrm>
              <a:custGeom>
                <a:avLst/>
                <a:gdLst>
                  <a:gd name="T0" fmla="*/ 0 w 6"/>
                  <a:gd name="T1" fmla="*/ 0 h 12"/>
                  <a:gd name="T2" fmla="*/ 0 w 6"/>
                  <a:gd name="T3" fmla="*/ 0 h 12"/>
                  <a:gd name="T4" fmla="*/ 0 w 6"/>
                  <a:gd name="T5" fmla="*/ 0 h 12"/>
                  <a:gd name="T6" fmla="*/ 0 w 6"/>
                  <a:gd name="T7" fmla="*/ 3 h 12"/>
                  <a:gd name="T8" fmla="*/ 1 w 6"/>
                  <a:gd name="T9" fmla="*/ 7 h 12"/>
                  <a:gd name="T10" fmla="*/ 4 w 6"/>
                  <a:gd name="T11" fmla="*/ 10 h 12"/>
                  <a:gd name="T12" fmla="*/ 6 w 6"/>
                  <a:gd name="T13" fmla="*/ 12 h 12"/>
                  <a:gd name="T14" fmla="*/ 6 w 6"/>
                  <a:gd name="T15" fmla="*/ 12 h 12"/>
                  <a:gd name="T16" fmla="*/ 6 w 6"/>
                  <a:gd name="T17" fmla="*/ 12 h 12"/>
                  <a:gd name="T18" fmla="*/ 4 w 6"/>
                  <a:gd name="T19" fmla="*/ 10 h 12"/>
                  <a:gd name="T20" fmla="*/ 1 w 6"/>
                  <a:gd name="T21" fmla="*/ 7 h 12"/>
                  <a:gd name="T22" fmla="*/ 0 w 6"/>
                  <a:gd name="T23" fmla="*/ 3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0"/>
                    </a:lnTo>
                    <a:lnTo>
                      <a:pt x="0" y="0"/>
                    </a:lnTo>
                    <a:lnTo>
                      <a:pt x="0" y="3"/>
                    </a:lnTo>
                    <a:lnTo>
                      <a:pt x="1" y="7"/>
                    </a:lnTo>
                    <a:lnTo>
                      <a:pt x="4" y="10"/>
                    </a:lnTo>
                    <a:lnTo>
                      <a:pt x="6" y="12"/>
                    </a:lnTo>
                    <a:lnTo>
                      <a:pt x="6" y="12"/>
                    </a:lnTo>
                    <a:lnTo>
                      <a:pt x="6" y="12"/>
                    </a:lnTo>
                    <a:lnTo>
                      <a:pt x="4" y="10"/>
                    </a:lnTo>
                    <a:lnTo>
                      <a:pt x="1" y="7"/>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20" name="Rectangle 240"/>
              <p:cNvSpPr>
                <a:spLocks noChangeArrowheads="1"/>
              </p:cNvSpPr>
              <p:nvPr/>
            </p:nvSpPr>
            <p:spPr bwMode="auto">
              <a:xfrm>
                <a:off x="3649" y="3061"/>
                <a:ext cx="1" cy="1"/>
              </a:xfrm>
              <a:prstGeom prst="rect">
                <a:avLst/>
              </a:prstGeom>
              <a:solidFill>
                <a:srgbClr val="C2D0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21" name="Rectangle 241"/>
              <p:cNvSpPr>
                <a:spLocks noChangeArrowheads="1"/>
              </p:cNvSpPr>
              <p:nvPr/>
            </p:nvSpPr>
            <p:spPr bwMode="auto">
              <a:xfrm>
                <a:off x="3649" y="3061"/>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22" name="Freeform 242"/>
              <p:cNvSpPr>
                <a:spLocks/>
              </p:cNvSpPr>
              <p:nvPr/>
            </p:nvSpPr>
            <p:spPr bwMode="auto">
              <a:xfrm>
                <a:off x="3643" y="3087"/>
                <a:ext cx="22" cy="62"/>
              </a:xfrm>
              <a:custGeom>
                <a:avLst/>
                <a:gdLst>
                  <a:gd name="T0" fmla="*/ 0 w 22"/>
                  <a:gd name="T1" fmla="*/ 0 h 62"/>
                  <a:gd name="T2" fmla="*/ 0 w 22"/>
                  <a:gd name="T3" fmla="*/ 0 h 62"/>
                  <a:gd name="T4" fmla="*/ 0 w 22"/>
                  <a:gd name="T5" fmla="*/ 0 h 62"/>
                  <a:gd name="T6" fmla="*/ 0 w 22"/>
                  <a:gd name="T7" fmla="*/ 3 h 62"/>
                  <a:gd name="T8" fmla="*/ 1 w 22"/>
                  <a:gd name="T9" fmla="*/ 7 h 62"/>
                  <a:gd name="T10" fmla="*/ 4 w 22"/>
                  <a:gd name="T11" fmla="*/ 10 h 62"/>
                  <a:gd name="T12" fmla="*/ 6 w 22"/>
                  <a:gd name="T13" fmla="*/ 12 h 62"/>
                  <a:gd name="T14" fmla="*/ 6 w 22"/>
                  <a:gd name="T15" fmla="*/ 12 h 62"/>
                  <a:gd name="T16" fmla="*/ 6 w 22"/>
                  <a:gd name="T17" fmla="*/ 19 h 62"/>
                  <a:gd name="T18" fmla="*/ 9 w 22"/>
                  <a:gd name="T19" fmla="*/ 35 h 62"/>
                  <a:gd name="T20" fmla="*/ 10 w 22"/>
                  <a:gd name="T21" fmla="*/ 43 h 62"/>
                  <a:gd name="T22" fmla="*/ 13 w 22"/>
                  <a:gd name="T23" fmla="*/ 51 h 62"/>
                  <a:gd name="T24" fmla="*/ 17 w 22"/>
                  <a:gd name="T25" fmla="*/ 57 h 62"/>
                  <a:gd name="T26" fmla="*/ 22 w 22"/>
                  <a:gd name="T27" fmla="*/ 62 h 62"/>
                  <a:gd name="T28" fmla="*/ 22 w 22"/>
                  <a:gd name="T29" fmla="*/ 62 h 62"/>
                  <a:gd name="T30" fmla="*/ 21 w 22"/>
                  <a:gd name="T31" fmla="*/ 61 h 62"/>
                  <a:gd name="T32" fmla="*/ 21 w 22"/>
                  <a:gd name="T33" fmla="*/ 61 h 62"/>
                  <a:gd name="T34" fmla="*/ 16 w 22"/>
                  <a:gd name="T35" fmla="*/ 56 h 62"/>
                  <a:gd name="T36" fmla="*/ 13 w 22"/>
                  <a:gd name="T37" fmla="*/ 50 h 62"/>
                  <a:gd name="T38" fmla="*/ 10 w 22"/>
                  <a:gd name="T39" fmla="*/ 43 h 62"/>
                  <a:gd name="T40" fmla="*/ 8 w 22"/>
                  <a:gd name="T41" fmla="*/ 34 h 62"/>
                  <a:gd name="T42" fmla="*/ 6 w 22"/>
                  <a:gd name="T43" fmla="*/ 19 h 62"/>
                  <a:gd name="T44" fmla="*/ 6 w 22"/>
                  <a:gd name="T45" fmla="*/ 11 h 62"/>
                  <a:gd name="T46" fmla="*/ 6 w 22"/>
                  <a:gd name="T47" fmla="*/ 11 h 62"/>
                  <a:gd name="T48" fmla="*/ 4 w 22"/>
                  <a:gd name="T49" fmla="*/ 10 h 62"/>
                  <a:gd name="T50" fmla="*/ 1 w 22"/>
                  <a:gd name="T51" fmla="*/ 6 h 62"/>
                  <a:gd name="T52" fmla="*/ 0 w 22"/>
                  <a:gd name="T53" fmla="*/ 3 h 62"/>
                  <a:gd name="T54" fmla="*/ 0 w 2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62">
                    <a:moveTo>
                      <a:pt x="0" y="0"/>
                    </a:moveTo>
                    <a:lnTo>
                      <a:pt x="0" y="0"/>
                    </a:lnTo>
                    <a:lnTo>
                      <a:pt x="0" y="0"/>
                    </a:lnTo>
                    <a:lnTo>
                      <a:pt x="0" y="3"/>
                    </a:lnTo>
                    <a:lnTo>
                      <a:pt x="1" y="7"/>
                    </a:lnTo>
                    <a:lnTo>
                      <a:pt x="4" y="10"/>
                    </a:lnTo>
                    <a:lnTo>
                      <a:pt x="6" y="12"/>
                    </a:lnTo>
                    <a:lnTo>
                      <a:pt x="6" y="12"/>
                    </a:lnTo>
                    <a:lnTo>
                      <a:pt x="6" y="19"/>
                    </a:lnTo>
                    <a:lnTo>
                      <a:pt x="9" y="35"/>
                    </a:lnTo>
                    <a:lnTo>
                      <a:pt x="10" y="43"/>
                    </a:lnTo>
                    <a:lnTo>
                      <a:pt x="13" y="51"/>
                    </a:lnTo>
                    <a:lnTo>
                      <a:pt x="17" y="57"/>
                    </a:lnTo>
                    <a:lnTo>
                      <a:pt x="22" y="62"/>
                    </a:lnTo>
                    <a:lnTo>
                      <a:pt x="22" y="62"/>
                    </a:lnTo>
                    <a:lnTo>
                      <a:pt x="21" y="61"/>
                    </a:lnTo>
                    <a:lnTo>
                      <a:pt x="21" y="61"/>
                    </a:lnTo>
                    <a:lnTo>
                      <a:pt x="16" y="56"/>
                    </a:lnTo>
                    <a:lnTo>
                      <a:pt x="13" y="50"/>
                    </a:lnTo>
                    <a:lnTo>
                      <a:pt x="10" y="43"/>
                    </a:lnTo>
                    <a:lnTo>
                      <a:pt x="8" y="34"/>
                    </a:lnTo>
                    <a:lnTo>
                      <a:pt x="6" y="19"/>
                    </a:lnTo>
                    <a:lnTo>
                      <a:pt x="6" y="11"/>
                    </a:lnTo>
                    <a:lnTo>
                      <a:pt x="6" y="11"/>
                    </a:lnTo>
                    <a:lnTo>
                      <a:pt x="4" y="10"/>
                    </a:lnTo>
                    <a:lnTo>
                      <a:pt x="1" y="6"/>
                    </a:lnTo>
                    <a:lnTo>
                      <a:pt x="0" y="3"/>
                    </a:lnTo>
                    <a:lnTo>
                      <a:pt x="0" y="0"/>
                    </a:lnTo>
                    <a:close/>
                  </a:path>
                </a:pathLst>
              </a:custGeom>
              <a:solidFill>
                <a:srgbClr val="65D5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23" name="Freeform 243"/>
              <p:cNvSpPr>
                <a:spLocks/>
              </p:cNvSpPr>
              <p:nvPr/>
            </p:nvSpPr>
            <p:spPr bwMode="auto">
              <a:xfrm>
                <a:off x="3643" y="3087"/>
                <a:ext cx="22" cy="62"/>
              </a:xfrm>
              <a:custGeom>
                <a:avLst/>
                <a:gdLst>
                  <a:gd name="T0" fmla="*/ 0 w 22"/>
                  <a:gd name="T1" fmla="*/ 0 h 62"/>
                  <a:gd name="T2" fmla="*/ 0 w 22"/>
                  <a:gd name="T3" fmla="*/ 0 h 62"/>
                  <a:gd name="T4" fmla="*/ 0 w 22"/>
                  <a:gd name="T5" fmla="*/ 0 h 62"/>
                  <a:gd name="T6" fmla="*/ 0 w 22"/>
                  <a:gd name="T7" fmla="*/ 3 h 62"/>
                  <a:gd name="T8" fmla="*/ 1 w 22"/>
                  <a:gd name="T9" fmla="*/ 7 h 62"/>
                  <a:gd name="T10" fmla="*/ 4 w 22"/>
                  <a:gd name="T11" fmla="*/ 10 h 62"/>
                  <a:gd name="T12" fmla="*/ 6 w 22"/>
                  <a:gd name="T13" fmla="*/ 12 h 62"/>
                  <a:gd name="T14" fmla="*/ 6 w 22"/>
                  <a:gd name="T15" fmla="*/ 12 h 62"/>
                  <a:gd name="T16" fmla="*/ 6 w 22"/>
                  <a:gd name="T17" fmla="*/ 19 h 62"/>
                  <a:gd name="T18" fmla="*/ 9 w 22"/>
                  <a:gd name="T19" fmla="*/ 35 h 62"/>
                  <a:gd name="T20" fmla="*/ 10 w 22"/>
                  <a:gd name="T21" fmla="*/ 43 h 62"/>
                  <a:gd name="T22" fmla="*/ 13 w 22"/>
                  <a:gd name="T23" fmla="*/ 51 h 62"/>
                  <a:gd name="T24" fmla="*/ 17 w 22"/>
                  <a:gd name="T25" fmla="*/ 57 h 62"/>
                  <a:gd name="T26" fmla="*/ 22 w 22"/>
                  <a:gd name="T27" fmla="*/ 62 h 62"/>
                  <a:gd name="T28" fmla="*/ 22 w 22"/>
                  <a:gd name="T29" fmla="*/ 62 h 62"/>
                  <a:gd name="T30" fmla="*/ 21 w 22"/>
                  <a:gd name="T31" fmla="*/ 61 h 62"/>
                  <a:gd name="T32" fmla="*/ 21 w 22"/>
                  <a:gd name="T33" fmla="*/ 61 h 62"/>
                  <a:gd name="T34" fmla="*/ 16 w 22"/>
                  <a:gd name="T35" fmla="*/ 56 h 62"/>
                  <a:gd name="T36" fmla="*/ 13 w 22"/>
                  <a:gd name="T37" fmla="*/ 50 h 62"/>
                  <a:gd name="T38" fmla="*/ 10 w 22"/>
                  <a:gd name="T39" fmla="*/ 43 h 62"/>
                  <a:gd name="T40" fmla="*/ 8 w 22"/>
                  <a:gd name="T41" fmla="*/ 34 h 62"/>
                  <a:gd name="T42" fmla="*/ 6 w 22"/>
                  <a:gd name="T43" fmla="*/ 19 h 62"/>
                  <a:gd name="T44" fmla="*/ 6 w 22"/>
                  <a:gd name="T45" fmla="*/ 11 h 62"/>
                  <a:gd name="T46" fmla="*/ 6 w 22"/>
                  <a:gd name="T47" fmla="*/ 11 h 62"/>
                  <a:gd name="T48" fmla="*/ 4 w 22"/>
                  <a:gd name="T49" fmla="*/ 10 h 62"/>
                  <a:gd name="T50" fmla="*/ 1 w 22"/>
                  <a:gd name="T51" fmla="*/ 6 h 62"/>
                  <a:gd name="T52" fmla="*/ 0 w 22"/>
                  <a:gd name="T53" fmla="*/ 3 h 62"/>
                  <a:gd name="T54" fmla="*/ 0 w 22"/>
                  <a:gd name="T5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 h="62">
                    <a:moveTo>
                      <a:pt x="0" y="0"/>
                    </a:moveTo>
                    <a:lnTo>
                      <a:pt x="0" y="0"/>
                    </a:lnTo>
                    <a:lnTo>
                      <a:pt x="0" y="0"/>
                    </a:lnTo>
                    <a:lnTo>
                      <a:pt x="0" y="3"/>
                    </a:lnTo>
                    <a:lnTo>
                      <a:pt x="1" y="7"/>
                    </a:lnTo>
                    <a:lnTo>
                      <a:pt x="4" y="10"/>
                    </a:lnTo>
                    <a:lnTo>
                      <a:pt x="6" y="12"/>
                    </a:lnTo>
                    <a:lnTo>
                      <a:pt x="6" y="12"/>
                    </a:lnTo>
                    <a:lnTo>
                      <a:pt x="6" y="19"/>
                    </a:lnTo>
                    <a:lnTo>
                      <a:pt x="9" y="35"/>
                    </a:lnTo>
                    <a:lnTo>
                      <a:pt x="10" y="43"/>
                    </a:lnTo>
                    <a:lnTo>
                      <a:pt x="13" y="51"/>
                    </a:lnTo>
                    <a:lnTo>
                      <a:pt x="17" y="57"/>
                    </a:lnTo>
                    <a:lnTo>
                      <a:pt x="22" y="62"/>
                    </a:lnTo>
                    <a:lnTo>
                      <a:pt x="22" y="62"/>
                    </a:lnTo>
                    <a:lnTo>
                      <a:pt x="21" y="61"/>
                    </a:lnTo>
                    <a:lnTo>
                      <a:pt x="21" y="61"/>
                    </a:lnTo>
                    <a:lnTo>
                      <a:pt x="16" y="56"/>
                    </a:lnTo>
                    <a:lnTo>
                      <a:pt x="13" y="50"/>
                    </a:lnTo>
                    <a:lnTo>
                      <a:pt x="10" y="43"/>
                    </a:lnTo>
                    <a:lnTo>
                      <a:pt x="8" y="34"/>
                    </a:lnTo>
                    <a:lnTo>
                      <a:pt x="6" y="19"/>
                    </a:lnTo>
                    <a:lnTo>
                      <a:pt x="6" y="11"/>
                    </a:lnTo>
                    <a:lnTo>
                      <a:pt x="6" y="11"/>
                    </a:lnTo>
                    <a:lnTo>
                      <a:pt x="4" y="10"/>
                    </a:lnTo>
                    <a:lnTo>
                      <a:pt x="1" y="6"/>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24" name="Freeform 244"/>
              <p:cNvSpPr>
                <a:spLocks/>
              </p:cNvSpPr>
              <p:nvPr/>
            </p:nvSpPr>
            <p:spPr bwMode="auto">
              <a:xfrm>
                <a:off x="3664" y="3148"/>
                <a:ext cx="152" cy="16"/>
              </a:xfrm>
              <a:custGeom>
                <a:avLst/>
                <a:gdLst>
                  <a:gd name="T0" fmla="*/ 0 w 152"/>
                  <a:gd name="T1" fmla="*/ 0 h 16"/>
                  <a:gd name="T2" fmla="*/ 0 w 152"/>
                  <a:gd name="T3" fmla="*/ 0 h 16"/>
                  <a:gd name="T4" fmla="*/ 1 w 152"/>
                  <a:gd name="T5" fmla="*/ 1 h 16"/>
                  <a:gd name="T6" fmla="*/ 1 w 152"/>
                  <a:gd name="T7" fmla="*/ 1 h 16"/>
                  <a:gd name="T8" fmla="*/ 3 w 152"/>
                  <a:gd name="T9" fmla="*/ 2 h 16"/>
                  <a:gd name="T10" fmla="*/ 3 w 152"/>
                  <a:gd name="T11" fmla="*/ 2 h 16"/>
                  <a:gd name="T12" fmla="*/ 17 w 152"/>
                  <a:gd name="T13" fmla="*/ 7 h 16"/>
                  <a:gd name="T14" fmla="*/ 36 w 152"/>
                  <a:gd name="T15" fmla="*/ 11 h 16"/>
                  <a:gd name="T16" fmla="*/ 56 w 152"/>
                  <a:gd name="T17" fmla="*/ 15 h 16"/>
                  <a:gd name="T18" fmla="*/ 77 w 152"/>
                  <a:gd name="T19" fmla="*/ 16 h 16"/>
                  <a:gd name="T20" fmla="*/ 77 w 152"/>
                  <a:gd name="T21" fmla="*/ 16 h 16"/>
                  <a:gd name="T22" fmla="*/ 87 w 152"/>
                  <a:gd name="T23" fmla="*/ 15 h 16"/>
                  <a:gd name="T24" fmla="*/ 87 w 152"/>
                  <a:gd name="T25" fmla="*/ 15 h 16"/>
                  <a:gd name="T26" fmla="*/ 97 w 152"/>
                  <a:gd name="T27" fmla="*/ 16 h 16"/>
                  <a:gd name="T28" fmla="*/ 97 w 152"/>
                  <a:gd name="T29" fmla="*/ 16 h 16"/>
                  <a:gd name="T30" fmla="*/ 110 w 152"/>
                  <a:gd name="T31" fmla="*/ 15 h 16"/>
                  <a:gd name="T32" fmla="*/ 125 w 152"/>
                  <a:gd name="T33" fmla="*/ 13 h 16"/>
                  <a:gd name="T34" fmla="*/ 139 w 152"/>
                  <a:gd name="T35" fmla="*/ 11 h 16"/>
                  <a:gd name="T36" fmla="*/ 152 w 152"/>
                  <a:gd name="T37" fmla="*/ 9 h 16"/>
                  <a:gd name="T38" fmla="*/ 152 w 152"/>
                  <a:gd name="T39" fmla="*/ 9 h 16"/>
                  <a:gd name="T40" fmla="*/ 152 w 152"/>
                  <a:gd name="T41" fmla="*/ 9 h 16"/>
                  <a:gd name="T42" fmla="*/ 139 w 152"/>
                  <a:gd name="T43" fmla="*/ 11 h 16"/>
                  <a:gd name="T44" fmla="*/ 125 w 152"/>
                  <a:gd name="T45" fmla="*/ 13 h 16"/>
                  <a:gd name="T46" fmla="*/ 110 w 152"/>
                  <a:gd name="T47" fmla="*/ 15 h 16"/>
                  <a:gd name="T48" fmla="*/ 97 w 152"/>
                  <a:gd name="T49" fmla="*/ 15 h 16"/>
                  <a:gd name="T50" fmla="*/ 97 w 152"/>
                  <a:gd name="T51" fmla="*/ 15 h 16"/>
                  <a:gd name="T52" fmla="*/ 87 w 152"/>
                  <a:gd name="T53" fmla="*/ 15 h 16"/>
                  <a:gd name="T54" fmla="*/ 87 w 152"/>
                  <a:gd name="T55" fmla="*/ 15 h 16"/>
                  <a:gd name="T56" fmla="*/ 77 w 152"/>
                  <a:gd name="T57" fmla="*/ 15 h 16"/>
                  <a:gd name="T58" fmla="*/ 77 w 152"/>
                  <a:gd name="T59" fmla="*/ 15 h 16"/>
                  <a:gd name="T60" fmla="*/ 56 w 152"/>
                  <a:gd name="T61" fmla="*/ 13 h 16"/>
                  <a:gd name="T62" fmla="*/ 36 w 152"/>
                  <a:gd name="T63" fmla="*/ 11 h 16"/>
                  <a:gd name="T64" fmla="*/ 17 w 152"/>
                  <a:gd name="T65" fmla="*/ 7 h 16"/>
                  <a:gd name="T66" fmla="*/ 3 w 152"/>
                  <a:gd name="T67" fmla="*/ 2 h 16"/>
                  <a:gd name="T68" fmla="*/ 3 w 152"/>
                  <a:gd name="T69" fmla="*/ 2 h 16"/>
                  <a:gd name="T70" fmla="*/ 0 w 152"/>
                  <a:gd name="T7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16">
                    <a:moveTo>
                      <a:pt x="0" y="0"/>
                    </a:moveTo>
                    <a:lnTo>
                      <a:pt x="0" y="0"/>
                    </a:lnTo>
                    <a:lnTo>
                      <a:pt x="1" y="1"/>
                    </a:lnTo>
                    <a:lnTo>
                      <a:pt x="1" y="1"/>
                    </a:lnTo>
                    <a:lnTo>
                      <a:pt x="3" y="2"/>
                    </a:lnTo>
                    <a:lnTo>
                      <a:pt x="3" y="2"/>
                    </a:lnTo>
                    <a:lnTo>
                      <a:pt x="17" y="7"/>
                    </a:lnTo>
                    <a:lnTo>
                      <a:pt x="36" y="11"/>
                    </a:lnTo>
                    <a:lnTo>
                      <a:pt x="56" y="15"/>
                    </a:lnTo>
                    <a:lnTo>
                      <a:pt x="77" y="16"/>
                    </a:lnTo>
                    <a:lnTo>
                      <a:pt x="77" y="16"/>
                    </a:lnTo>
                    <a:lnTo>
                      <a:pt x="87" y="15"/>
                    </a:lnTo>
                    <a:lnTo>
                      <a:pt x="87" y="15"/>
                    </a:lnTo>
                    <a:lnTo>
                      <a:pt x="97" y="16"/>
                    </a:lnTo>
                    <a:lnTo>
                      <a:pt x="97" y="16"/>
                    </a:lnTo>
                    <a:lnTo>
                      <a:pt x="110" y="15"/>
                    </a:lnTo>
                    <a:lnTo>
                      <a:pt x="125" y="13"/>
                    </a:lnTo>
                    <a:lnTo>
                      <a:pt x="139" y="11"/>
                    </a:lnTo>
                    <a:lnTo>
                      <a:pt x="152" y="9"/>
                    </a:lnTo>
                    <a:lnTo>
                      <a:pt x="152" y="9"/>
                    </a:lnTo>
                    <a:lnTo>
                      <a:pt x="152" y="9"/>
                    </a:lnTo>
                    <a:lnTo>
                      <a:pt x="139" y="11"/>
                    </a:lnTo>
                    <a:lnTo>
                      <a:pt x="125" y="13"/>
                    </a:lnTo>
                    <a:lnTo>
                      <a:pt x="110" y="15"/>
                    </a:lnTo>
                    <a:lnTo>
                      <a:pt x="97" y="15"/>
                    </a:lnTo>
                    <a:lnTo>
                      <a:pt x="97" y="15"/>
                    </a:lnTo>
                    <a:lnTo>
                      <a:pt x="87" y="15"/>
                    </a:lnTo>
                    <a:lnTo>
                      <a:pt x="87" y="15"/>
                    </a:lnTo>
                    <a:lnTo>
                      <a:pt x="77" y="15"/>
                    </a:lnTo>
                    <a:lnTo>
                      <a:pt x="77" y="15"/>
                    </a:lnTo>
                    <a:lnTo>
                      <a:pt x="56" y="13"/>
                    </a:lnTo>
                    <a:lnTo>
                      <a:pt x="36" y="11"/>
                    </a:lnTo>
                    <a:lnTo>
                      <a:pt x="17" y="7"/>
                    </a:lnTo>
                    <a:lnTo>
                      <a:pt x="3" y="2"/>
                    </a:lnTo>
                    <a:lnTo>
                      <a:pt x="3" y="2"/>
                    </a:lnTo>
                    <a:lnTo>
                      <a:pt x="0" y="0"/>
                    </a:lnTo>
                    <a:close/>
                  </a:path>
                </a:pathLst>
              </a:custGeom>
              <a:solidFill>
                <a:srgbClr val="5BB5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25" name="Freeform 245"/>
              <p:cNvSpPr>
                <a:spLocks/>
              </p:cNvSpPr>
              <p:nvPr/>
            </p:nvSpPr>
            <p:spPr bwMode="auto">
              <a:xfrm>
                <a:off x="3664" y="3148"/>
                <a:ext cx="152" cy="16"/>
              </a:xfrm>
              <a:custGeom>
                <a:avLst/>
                <a:gdLst>
                  <a:gd name="T0" fmla="*/ 0 w 152"/>
                  <a:gd name="T1" fmla="*/ 0 h 16"/>
                  <a:gd name="T2" fmla="*/ 0 w 152"/>
                  <a:gd name="T3" fmla="*/ 0 h 16"/>
                  <a:gd name="T4" fmla="*/ 1 w 152"/>
                  <a:gd name="T5" fmla="*/ 1 h 16"/>
                  <a:gd name="T6" fmla="*/ 1 w 152"/>
                  <a:gd name="T7" fmla="*/ 1 h 16"/>
                  <a:gd name="T8" fmla="*/ 3 w 152"/>
                  <a:gd name="T9" fmla="*/ 2 h 16"/>
                  <a:gd name="T10" fmla="*/ 3 w 152"/>
                  <a:gd name="T11" fmla="*/ 2 h 16"/>
                  <a:gd name="T12" fmla="*/ 17 w 152"/>
                  <a:gd name="T13" fmla="*/ 7 h 16"/>
                  <a:gd name="T14" fmla="*/ 36 w 152"/>
                  <a:gd name="T15" fmla="*/ 11 h 16"/>
                  <a:gd name="T16" fmla="*/ 56 w 152"/>
                  <a:gd name="T17" fmla="*/ 15 h 16"/>
                  <a:gd name="T18" fmla="*/ 77 w 152"/>
                  <a:gd name="T19" fmla="*/ 16 h 16"/>
                  <a:gd name="T20" fmla="*/ 77 w 152"/>
                  <a:gd name="T21" fmla="*/ 16 h 16"/>
                  <a:gd name="T22" fmla="*/ 87 w 152"/>
                  <a:gd name="T23" fmla="*/ 15 h 16"/>
                  <a:gd name="T24" fmla="*/ 87 w 152"/>
                  <a:gd name="T25" fmla="*/ 15 h 16"/>
                  <a:gd name="T26" fmla="*/ 97 w 152"/>
                  <a:gd name="T27" fmla="*/ 16 h 16"/>
                  <a:gd name="T28" fmla="*/ 97 w 152"/>
                  <a:gd name="T29" fmla="*/ 16 h 16"/>
                  <a:gd name="T30" fmla="*/ 110 w 152"/>
                  <a:gd name="T31" fmla="*/ 15 h 16"/>
                  <a:gd name="T32" fmla="*/ 125 w 152"/>
                  <a:gd name="T33" fmla="*/ 13 h 16"/>
                  <a:gd name="T34" fmla="*/ 139 w 152"/>
                  <a:gd name="T35" fmla="*/ 11 h 16"/>
                  <a:gd name="T36" fmla="*/ 152 w 152"/>
                  <a:gd name="T37" fmla="*/ 9 h 16"/>
                  <a:gd name="T38" fmla="*/ 152 w 152"/>
                  <a:gd name="T39" fmla="*/ 9 h 16"/>
                  <a:gd name="T40" fmla="*/ 152 w 152"/>
                  <a:gd name="T41" fmla="*/ 9 h 16"/>
                  <a:gd name="T42" fmla="*/ 139 w 152"/>
                  <a:gd name="T43" fmla="*/ 11 h 16"/>
                  <a:gd name="T44" fmla="*/ 125 w 152"/>
                  <a:gd name="T45" fmla="*/ 13 h 16"/>
                  <a:gd name="T46" fmla="*/ 110 w 152"/>
                  <a:gd name="T47" fmla="*/ 15 h 16"/>
                  <a:gd name="T48" fmla="*/ 97 w 152"/>
                  <a:gd name="T49" fmla="*/ 15 h 16"/>
                  <a:gd name="T50" fmla="*/ 97 w 152"/>
                  <a:gd name="T51" fmla="*/ 15 h 16"/>
                  <a:gd name="T52" fmla="*/ 87 w 152"/>
                  <a:gd name="T53" fmla="*/ 15 h 16"/>
                  <a:gd name="T54" fmla="*/ 87 w 152"/>
                  <a:gd name="T55" fmla="*/ 15 h 16"/>
                  <a:gd name="T56" fmla="*/ 77 w 152"/>
                  <a:gd name="T57" fmla="*/ 15 h 16"/>
                  <a:gd name="T58" fmla="*/ 77 w 152"/>
                  <a:gd name="T59" fmla="*/ 15 h 16"/>
                  <a:gd name="T60" fmla="*/ 56 w 152"/>
                  <a:gd name="T61" fmla="*/ 13 h 16"/>
                  <a:gd name="T62" fmla="*/ 36 w 152"/>
                  <a:gd name="T63" fmla="*/ 11 h 16"/>
                  <a:gd name="T64" fmla="*/ 17 w 152"/>
                  <a:gd name="T65" fmla="*/ 7 h 16"/>
                  <a:gd name="T66" fmla="*/ 3 w 152"/>
                  <a:gd name="T67" fmla="*/ 2 h 16"/>
                  <a:gd name="T68" fmla="*/ 3 w 152"/>
                  <a:gd name="T69" fmla="*/ 2 h 16"/>
                  <a:gd name="T70" fmla="*/ 0 w 152"/>
                  <a:gd name="T7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16">
                    <a:moveTo>
                      <a:pt x="0" y="0"/>
                    </a:moveTo>
                    <a:lnTo>
                      <a:pt x="0" y="0"/>
                    </a:lnTo>
                    <a:lnTo>
                      <a:pt x="1" y="1"/>
                    </a:lnTo>
                    <a:lnTo>
                      <a:pt x="1" y="1"/>
                    </a:lnTo>
                    <a:lnTo>
                      <a:pt x="3" y="2"/>
                    </a:lnTo>
                    <a:lnTo>
                      <a:pt x="3" y="2"/>
                    </a:lnTo>
                    <a:lnTo>
                      <a:pt x="17" y="7"/>
                    </a:lnTo>
                    <a:lnTo>
                      <a:pt x="36" y="11"/>
                    </a:lnTo>
                    <a:lnTo>
                      <a:pt x="56" y="15"/>
                    </a:lnTo>
                    <a:lnTo>
                      <a:pt x="77" y="16"/>
                    </a:lnTo>
                    <a:lnTo>
                      <a:pt x="77" y="16"/>
                    </a:lnTo>
                    <a:lnTo>
                      <a:pt x="87" y="15"/>
                    </a:lnTo>
                    <a:lnTo>
                      <a:pt x="87" y="15"/>
                    </a:lnTo>
                    <a:lnTo>
                      <a:pt x="97" y="16"/>
                    </a:lnTo>
                    <a:lnTo>
                      <a:pt x="97" y="16"/>
                    </a:lnTo>
                    <a:lnTo>
                      <a:pt x="110" y="15"/>
                    </a:lnTo>
                    <a:lnTo>
                      <a:pt x="125" y="13"/>
                    </a:lnTo>
                    <a:lnTo>
                      <a:pt x="139" y="11"/>
                    </a:lnTo>
                    <a:lnTo>
                      <a:pt x="152" y="9"/>
                    </a:lnTo>
                    <a:lnTo>
                      <a:pt x="152" y="9"/>
                    </a:lnTo>
                    <a:lnTo>
                      <a:pt x="152" y="9"/>
                    </a:lnTo>
                    <a:lnTo>
                      <a:pt x="139" y="11"/>
                    </a:lnTo>
                    <a:lnTo>
                      <a:pt x="125" y="13"/>
                    </a:lnTo>
                    <a:lnTo>
                      <a:pt x="110" y="15"/>
                    </a:lnTo>
                    <a:lnTo>
                      <a:pt x="97" y="15"/>
                    </a:lnTo>
                    <a:lnTo>
                      <a:pt x="97" y="15"/>
                    </a:lnTo>
                    <a:lnTo>
                      <a:pt x="87" y="15"/>
                    </a:lnTo>
                    <a:lnTo>
                      <a:pt x="87" y="15"/>
                    </a:lnTo>
                    <a:lnTo>
                      <a:pt x="77" y="15"/>
                    </a:lnTo>
                    <a:lnTo>
                      <a:pt x="77" y="15"/>
                    </a:lnTo>
                    <a:lnTo>
                      <a:pt x="56" y="13"/>
                    </a:lnTo>
                    <a:lnTo>
                      <a:pt x="36" y="11"/>
                    </a:lnTo>
                    <a:lnTo>
                      <a:pt x="17" y="7"/>
                    </a:lnTo>
                    <a:lnTo>
                      <a:pt x="3" y="2"/>
                    </a:lnTo>
                    <a:lnTo>
                      <a:pt x="3"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26" name="Freeform 246"/>
              <p:cNvSpPr>
                <a:spLocks noEditPoints="1"/>
              </p:cNvSpPr>
              <p:nvPr/>
            </p:nvSpPr>
            <p:spPr bwMode="auto">
              <a:xfrm>
                <a:off x="3643" y="2878"/>
                <a:ext cx="6" cy="69"/>
              </a:xfrm>
              <a:custGeom>
                <a:avLst/>
                <a:gdLst>
                  <a:gd name="T0" fmla="*/ 0 w 6"/>
                  <a:gd name="T1" fmla="*/ 48 h 69"/>
                  <a:gd name="T2" fmla="*/ 0 w 6"/>
                  <a:gd name="T3" fmla="*/ 48 h 69"/>
                  <a:gd name="T4" fmla="*/ 0 w 6"/>
                  <a:gd name="T5" fmla="*/ 48 h 69"/>
                  <a:gd name="T6" fmla="*/ 0 w 6"/>
                  <a:gd name="T7" fmla="*/ 58 h 69"/>
                  <a:gd name="T8" fmla="*/ 0 w 6"/>
                  <a:gd name="T9" fmla="*/ 58 h 69"/>
                  <a:gd name="T10" fmla="*/ 0 w 6"/>
                  <a:gd name="T11" fmla="*/ 62 h 69"/>
                  <a:gd name="T12" fmla="*/ 1 w 6"/>
                  <a:gd name="T13" fmla="*/ 64 h 69"/>
                  <a:gd name="T14" fmla="*/ 4 w 6"/>
                  <a:gd name="T15" fmla="*/ 68 h 69"/>
                  <a:gd name="T16" fmla="*/ 6 w 6"/>
                  <a:gd name="T17" fmla="*/ 69 h 69"/>
                  <a:gd name="T18" fmla="*/ 6 w 6"/>
                  <a:gd name="T19" fmla="*/ 68 h 69"/>
                  <a:gd name="T20" fmla="*/ 6 w 6"/>
                  <a:gd name="T21" fmla="*/ 68 h 69"/>
                  <a:gd name="T22" fmla="*/ 4 w 6"/>
                  <a:gd name="T23" fmla="*/ 65 h 69"/>
                  <a:gd name="T24" fmla="*/ 1 w 6"/>
                  <a:gd name="T25" fmla="*/ 63 h 69"/>
                  <a:gd name="T26" fmla="*/ 0 w 6"/>
                  <a:gd name="T27" fmla="*/ 60 h 69"/>
                  <a:gd name="T28" fmla="*/ 0 w 6"/>
                  <a:gd name="T29" fmla="*/ 57 h 69"/>
                  <a:gd name="T30" fmla="*/ 0 w 6"/>
                  <a:gd name="T31" fmla="*/ 56 h 69"/>
                  <a:gd name="T32" fmla="*/ 0 w 6"/>
                  <a:gd name="T33" fmla="*/ 48 h 69"/>
                  <a:gd name="T34" fmla="*/ 6 w 6"/>
                  <a:gd name="T35" fmla="*/ 0 h 69"/>
                  <a:gd name="T36" fmla="*/ 6 w 6"/>
                  <a:gd name="T37" fmla="*/ 0 h 69"/>
                  <a:gd name="T38" fmla="*/ 6 w 6"/>
                  <a:gd name="T39" fmla="*/ 0 h 69"/>
                  <a:gd name="T40" fmla="*/ 6 w 6"/>
                  <a:gd name="T41" fmla="*/ 29 h 69"/>
                  <a:gd name="T42" fmla="*/ 6 w 6"/>
                  <a:gd name="T43" fmla="*/ 27 h 69"/>
                  <a:gd name="T44" fmla="*/ 6 w 6"/>
                  <a:gd name="T45" fmla="*/ 27 h 69"/>
                  <a:gd name="T46" fmla="*/ 6 w 6"/>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69">
                    <a:moveTo>
                      <a:pt x="0" y="48"/>
                    </a:moveTo>
                    <a:lnTo>
                      <a:pt x="0" y="48"/>
                    </a:lnTo>
                    <a:lnTo>
                      <a:pt x="0" y="48"/>
                    </a:lnTo>
                    <a:lnTo>
                      <a:pt x="0" y="58"/>
                    </a:lnTo>
                    <a:lnTo>
                      <a:pt x="0" y="58"/>
                    </a:lnTo>
                    <a:lnTo>
                      <a:pt x="0" y="62"/>
                    </a:lnTo>
                    <a:lnTo>
                      <a:pt x="1" y="64"/>
                    </a:lnTo>
                    <a:lnTo>
                      <a:pt x="4" y="68"/>
                    </a:lnTo>
                    <a:lnTo>
                      <a:pt x="6" y="69"/>
                    </a:lnTo>
                    <a:lnTo>
                      <a:pt x="6" y="68"/>
                    </a:lnTo>
                    <a:lnTo>
                      <a:pt x="6" y="68"/>
                    </a:lnTo>
                    <a:lnTo>
                      <a:pt x="4" y="65"/>
                    </a:lnTo>
                    <a:lnTo>
                      <a:pt x="1" y="63"/>
                    </a:lnTo>
                    <a:lnTo>
                      <a:pt x="0" y="60"/>
                    </a:lnTo>
                    <a:lnTo>
                      <a:pt x="0" y="57"/>
                    </a:lnTo>
                    <a:lnTo>
                      <a:pt x="0" y="56"/>
                    </a:lnTo>
                    <a:lnTo>
                      <a:pt x="0" y="48"/>
                    </a:lnTo>
                    <a:close/>
                    <a:moveTo>
                      <a:pt x="6" y="0"/>
                    </a:moveTo>
                    <a:lnTo>
                      <a:pt x="6" y="0"/>
                    </a:lnTo>
                    <a:lnTo>
                      <a:pt x="6" y="0"/>
                    </a:lnTo>
                    <a:lnTo>
                      <a:pt x="6" y="29"/>
                    </a:lnTo>
                    <a:lnTo>
                      <a:pt x="6" y="27"/>
                    </a:lnTo>
                    <a:lnTo>
                      <a:pt x="6" y="27"/>
                    </a:lnTo>
                    <a:lnTo>
                      <a:pt x="6" y="0"/>
                    </a:lnTo>
                    <a:close/>
                  </a:path>
                </a:pathLst>
              </a:custGeom>
              <a:solidFill>
                <a:srgbClr val="98D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27" name="Freeform 247"/>
              <p:cNvSpPr>
                <a:spLocks/>
              </p:cNvSpPr>
              <p:nvPr/>
            </p:nvSpPr>
            <p:spPr bwMode="auto">
              <a:xfrm>
                <a:off x="3643" y="2926"/>
                <a:ext cx="6" cy="21"/>
              </a:xfrm>
              <a:custGeom>
                <a:avLst/>
                <a:gdLst>
                  <a:gd name="T0" fmla="*/ 0 w 6"/>
                  <a:gd name="T1" fmla="*/ 0 h 21"/>
                  <a:gd name="T2" fmla="*/ 0 w 6"/>
                  <a:gd name="T3" fmla="*/ 0 h 21"/>
                  <a:gd name="T4" fmla="*/ 0 w 6"/>
                  <a:gd name="T5" fmla="*/ 0 h 21"/>
                  <a:gd name="T6" fmla="*/ 0 w 6"/>
                  <a:gd name="T7" fmla="*/ 10 h 21"/>
                  <a:gd name="T8" fmla="*/ 0 w 6"/>
                  <a:gd name="T9" fmla="*/ 10 h 21"/>
                  <a:gd name="T10" fmla="*/ 0 w 6"/>
                  <a:gd name="T11" fmla="*/ 14 h 21"/>
                  <a:gd name="T12" fmla="*/ 1 w 6"/>
                  <a:gd name="T13" fmla="*/ 16 h 21"/>
                  <a:gd name="T14" fmla="*/ 4 w 6"/>
                  <a:gd name="T15" fmla="*/ 20 h 21"/>
                  <a:gd name="T16" fmla="*/ 6 w 6"/>
                  <a:gd name="T17" fmla="*/ 21 h 21"/>
                  <a:gd name="T18" fmla="*/ 6 w 6"/>
                  <a:gd name="T19" fmla="*/ 20 h 21"/>
                  <a:gd name="T20" fmla="*/ 6 w 6"/>
                  <a:gd name="T21" fmla="*/ 20 h 21"/>
                  <a:gd name="T22" fmla="*/ 4 w 6"/>
                  <a:gd name="T23" fmla="*/ 17 h 21"/>
                  <a:gd name="T24" fmla="*/ 1 w 6"/>
                  <a:gd name="T25" fmla="*/ 15 h 21"/>
                  <a:gd name="T26" fmla="*/ 0 w 6"/>
                  <a:gd name="T27" fmla="*/ 12 h 21"/>
                  <a:gd name="T28" fmla="*/ 0 w 6"/>
                  <a:gd name="T29" fmla="*/ 9 h 21"/>
                  <a:gd name="T30" fmla="*/ 0 w 6"/>
                  <a:gd name="T31" fmla="*/ 8 h 21"/>
                  <a:gd name="T32" fmla="*/ 0 w 6"/>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1">
                    <a:moveTo>
                      <a:pt x="0" y="0"/>
                    </a:moveTo>
                    <a:lnTo>
                      <a:pt x="0" y="0"/>
                    </a:lnTo>
                    <a:lnTo>
                      <a:pt x="0" y="0"/>
                    </a:lnTo>
                    <a:lnTo>
                      <a:pt x="0" y="10"/>
                    </a:lnTo>
                    <a:lnTo>
                      <a:pt x="0" y="10"/>
                    </a:lnTo>
                    <a:lnTo>
                      <a:pt x="0" y="14"/>
                    </a:lnTo>
                    <a:lnTo>
                      <a:pt x="1" y="16"/>
                    </a:lnTo>
                    <a:lnTo>
                      <a:pt x="4" y="20"/>
                    </a:lnTo>
                    <a:lnTo>
                      <a:pt x="6" y="21"/>
                    </a:lnTo>
                    <a:lnTo>
                      <a:pt x="6" y="20"/>
                    </a:lnTo>
                    <a:lnTo>
                      <a:pt x="6" y="20"/>
                    </a:lnTo>
                    <a:lnTo>
                      <a:pt x="4" y="17"/>
                    </a:lnTo>
                    <a:lnTo>
                      <a:pt x="1" y="15"/>
                    </a:lnTo>
                    <a:lnTo>
                      <a:pt x="0" y="12"/>
                    </a:lnTo>
                    <a:lnTo>
                      <a:pt x="0" y="9"/>
                    </a:lnTo>
                    <a:lnTo>
                      <a:pt x="0"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28" name="Freeform 248"/>
              <p:cNvSpPr>
                <a:spLocks/>
              </p:cNvSpPr>
              <p:nvPr/>
            </p:nvSpPr>
            <p:spPr bwMode="auto">
              <a:xfrm>
                <a:off x="3649" y="2878"/>
                <a:ext cx="0" cy="29"/>
              </a:xfrm>
              <a:custGeom>
                <a:avLst/>
                <a:gdLst>
                  <a:gd name="T0" fmla="*/ 0 h 29"/>
                  <a:gd name="T1" fmla="*/ 0 h 29"/>
                  <a:gd name="T2" fmla="*/ 0 h 29"/>
                  <a:gd name="T3" fmla="*/ 29 h 29"/>
                  <a:gd name="T4" fmla="*/ 27 h 29"/>
                  <a:gd name="T5" fmla="*/ 27 h 29"/>
                  <a:gd name="T6" fmla="*/ 0 h 29"/>
                </a:gdLst>
                <a:ahLst/>
                <a:cxnLst>
                  <a:cxn ang="0">
                    <a:pos x="0" y="T0"/>
                  </a:cxn>
                  <a:cxn ang="0">
                    <a:pos x="0" y="T1"/>
                  </a:cxn>
                  <a:cxn ang="0">
                    <a:pos x="0" y="T2"/>
                  </a:cxn>
                  <a:cxn ang="0">
                    <a:pos x="0" y="T3"/>
                  </a:cxn>
                  <a:cxn ang="0">
                    <a:pos x="0" y="T4"/>
                  </a:cxn>
                  <a:cxn ang="0">
                    <a:pos x="0" y="T5"/>
                  </a:cxn>
                  <a:cxn ang="0">
                    <a:pos x="0" y="T6"/>
                  </a:cxn>
                </a:cxnLst>
                <a:rect l="0" t="0" r="r" b="b"/>
                <a:pathLst>
                  <a:path h="29">
                    <a:moveTo>
                      <a:pt x="0" y="0"/>
                    </a:moveTo>
                    <a:lnTo>
                      <a:pt x="0" y="0"/>
                    </a:lnTo>
                    <a:lnTo>
                      <a:pt x="0" y="0"/>
                    </a:lnTo>
                    <a:lnTo>
                      <a:pt x="0" y="29"/>
                    </a:lnTo>
                    <a:lnTo>
                      <a:pt x="0" y="27"/>
                    </a:lnTo>
                    <a:lnTo>
                      <a:pt x="0" y="2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29" name="Freeform 249"/>
              <p:cNvSpPr>
                <a:spLocks/>
              </p:cNvSpPr>
              <p:nvPr/>
            </p:nvSpPr>
            <p:spPr bwMode="auto">
              <a:xfrm>
                <a:off x="3643" y="2973"/>
                <a:ext cx="6" cy="12"/>
              </a:xfrm>
              <a:custGeom>
                <a:avLst/>
                <a:gdLst>
                  <a:gd name="T0" fmla="*/ 0 w 6"/>
                  <a:gd name="T1" fmla="*/ 0 h 12"/>
                  <a:gd name="T2" fmla="*/ 0 w 6"/>
                  <a:gd name="T3" fmla="*/ 1 h 12"/>
                  <a:gd name="T4" fmla="*/ 0 w 6"/>
                  <a:gd name="T5" fmla="*/ 1 h 12"/>
                  <a:gd name="T6" fmla="*/ 0 w 6"/>
                  <a:gd name="T7" fmla="*/ 5 h 12"/>
                  <a:gd name="T8" fmla="*/ 1 w 6"/>
                  <a:gd name="T9" fmla="*/ 7 h 12"/>
                  <a:gd name="T10" fmla="*/ 4 w 6"/>
                  <a:gd name="T11" fmla="*/ 10 h 12"/>
                  <a:gd name="T12" fmla="*/ 6 w 6"/>
                  <a:gd name="T13" fmla="*/ 12 h 12"/>
                  <a:gd name="T14" fmla="*/ 6 w 6"/>
                  <a:gd name="T15" fmla="*/ 11 h 12"/>
                  <a:gd name="T16" fmla="*/ 6 w 6"/>
                  <a:gd name="T17" fmla="*/ 11 h 12"/>
                  <a:gd name="T18" fmla="*/ 4 w 6"/>
                  <a:gd name="T19" fmla="*/ 10 h 12"/>
                  <a:gd name="T20" fmla="*/ 1 w 6"/>
                  <a:gd name="T21" fmla="*/ 6 h 12"/>
                  <a:gd name="T22" fmla="*/ 0 w 6"/>
                  <a:gd name="T23" fmla="*/ 3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1"/>
                    </a:lnTo>
                    <a:lnTo>
                      <a:pt x="0" y="1"/>
                    </a:lnTo>
                    <a:lnTo>
                      <a:pt x="0" y="5"/>
                    </a:lnTo>
                    <a:lnTo>
                      <a:pt x="1" y="7"/>
                    </a:lnTo>
                    <a:lnTo>
                      <a:pt x="4" y="10"/>
                    </a:lnTo>
                    <a:lnTo>
                      <a:pt x="6" y="12"/>
                    </a:lnTo>
                    <a:lnTo>
                      <a:pt x="6" y="11"/>
                    </a:lnTo>
                    <a:lnTo>
                      <a:pt x="6" y="11"/>
                    </a:lnTo>
                    <a:lnTo>
                      <a:pt x="4" y="10"/>
                    </a:lnTo>
                    <a:lnTo>
                      <a:pt x="1" y="6"/>
                    </a:lnTo>
                    <a:lnTo>
                      <a:pt x="0" y="3"/>
                    </a:lnTo>
                    <a:lnTo>
                      <a:pt x="0" y="0"/>
                    </a:lnTo>
                    <a:close/>
                  </a:path>
                </a:pathLst>
              </a:custGeom>
              <a:solidFill>
                <a:srgbClr val="98D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0" name="Freeform 250"/>
              <p:cNvSpPr>
                <a:spLocks/>
              </p:cNvSpPr>
              <p:nvPr/>
            </p:nvSpPr>
            <p:spPr bwMode="auto">
              <a:xfrm>
                <a:off x="3643" y="2973"/>
                <a:ext cx="6" cy="12"/>
              </a:xfrm>
              <a:custGeom>
                <a:avLst/>
                <a:gdLst>
                  <a:gd name="T0" fmla="*/ 0 w 6"/>
                  <a:gd name="T1" fmla="*/ 0 h 12"/>
                  <a:gd name="T2" fmla="*/ 0 w 6"/>
                  <a:gd name="T3" fmla="*/ 1 h 12"/>
                  <a:gd name="T4" fmla="*/ 0 w 6"/>
                  <a:gd name="T5" fmla="*/ 1 h 12"/>
                  <a:gd name="T6" fmla="*/ 0 w 6"/>
                  <a:gd name="T7" fmla="*/ 5 h 12"/>
                  <a:gd name="T8" fmla="*/ 1 w 6"/>
                  <a:gd name="T9" fmla="*/ 7 h 12"/>
                  <a:gd name="T10" fmla="*/ 4 w 6"/>
                  <a:gd name="T11" fmla="*/ 10 h 12"/>
                  <a:gd name="T12" fmla="*/ 6 w 6"/>
                  <a:gd name="T13" fmla="*/ 12 h 12"/>
                  <a:gd name="T14" fmla="*/ 6 w 6"/>
                  <a:gd name="T15" fmla="*/ 11 h 12"/>
                  <a:gd name="T16" fmla="*/ 6 w 6"/>
                  <a:gd name="T17" fmla="*/ 11 h 12"/>
                  <a:gd name="T18" fmla="*/ 4 w 6"/>
                  <a:gd name="T19" fmla="*/ 10 h 12"/>
                  <a:gd name="T20" fmla="*/ 1 w 6"/>
                  <a:gd name="T21" fmla="*/ 6 h 12"/>
                  <a:gd name="T22" fmla="*/ 0 w 6"/>
                  <a:gd name="T23" fmla="*/ 3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1"/>
                    </a:lnTo>
                    <a:lnTo>
                      <a:pt x="0" y="1"/>
                    </a:lnTo>
                    <a:lnTo>
                      <a:pt x="0" y="5"/>
                    </a:lnTo>
                    <a:lnTo>
                      <a:pt x="1" y="7"/>
                    </a:lnTo>
                    <a:lnTo>
                      <a:pt x="4" y="10"/>
                    </a:lnTo>
                    <a:lnTo>
                      <a:pt x="6" y="12"/>
                    </a:lnTo>
                    <a:lnTo>
                      <a:pt x="6" y="11"/>
                    </a:lnTo>
                    <a:lnTo>
                      <a:pt x="6" y="11"/>
                    </a:lnTo>
                    <a:lnTo>
                      <a:pt x="4" y="10"/>
                    </a:lnTo>
                    <a:lnTo>
                      <a:pt x="1" y="6"/>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1" name="Freeform 251"/>
              <p:cNvSpPr>
                <a:spLocks/>
              </p:cNvSpPr>
              <p:nvPr/>
            </p:nvSpPr>
            <p:spPr bwMode="auto">
              <a:xfrm>
                <a:off x="3643" y="3011"/>
                <a:ext cx="6" cy="12"/>
              </a:xfrm>
              <a:custGeom>
                <a:avLst/>
                <a:gdLst>
                  <a:gd name="T0" fmla="*/ 0 w 6"/>
                  <a:gd name="T1" fmla="*/ 0 h 12"/>
                  <a:gd name="T2" fmla="*/ 0 w 6"/>
                  <a:gd name="T3" fmla="*/ 0 h 12"/>
                  <a:gd name="T4" fmla="*/ 0 w 6"/>
                  <a:gd name="T5" fmla="*/ 0 h 12"/>
                  <a:gd name="T6" fmla="*/ 0 w 6"/>
                  <a:gd name="T7" fmla="*/ 3 h 12"/>
                  <a:gd name="T8" fmla="*/ 1 w 6"/>
                  <a:gd name="T9" fmla="*/ 7 h 12"/>
                  <a:gd name="T10" fmla="*/ 4 w 6"/>
                  <a:gd name="T11" fmla="*/ 10 h 12"/>
                  <a:gd name="T12" fmla="*/ 6 w 6"/>
                  <a:gd name="T13" fmla="*/ 12 h 12"/>
                  <a:gd name="T14" fmla="*/ 6 w 6"/>
                  <a:gd name="T15" fmla="*/ 11 h 12"/>
                  <a:gd name="T16" fmla="*/ 6 w 6"/>
                  <a:gd name="T17" fmla="*/ 11 h 12"/>
                  <a:gd name="T18" fmla="*/ 4 w 6"/>
                  <a:gd name="T19" fmla="*/ 8 h 12"/>
                  <a:gd name="T20" fmla="*/ 1 w 6"/>
                  <a:gd name="T21" fmla="*/ 6 h 12"/>
                  <a:gd name="T22" fmla="*/ 0 w 6"/>
                  <a:gd name="T23" fmla="*/ 3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0"/>
                    </a:lnTo>
                    <a:lnTo>
                      <a:pt x="0" y="0"/>
                    </a:lnTo>
                    <a:lnTo>
                      <a:pt x="0" y="3"/>
                    </a:lnTo>
                    <a:lnTo>
                      <a:pt x="1" y="7"/>
                    </a:lnTo>
                    <a:lnTo>
                      <a:pt x="4" y="10"/>
                    </a:lnTo>
                    <a:lnTo>
                      <a:pt x="6" y="12"/>
                    </a:lnTo>
                    <a:lnTo>
                      <a:pt x="6" y="11"/>
                    </a:lnTo>
                    <a:lnTo>
                      <a:pt x="6" y="11"/>
                    </a:lnTo>
                    <a:lnTo>
                      <a:pt x="4" y="8"/>
                    </a:lnTo>
                    <a:lnTo>
                      <a:pt x="1" y="6"/>
                    </a:lnTo>
                    <a:lnTo>
                      <a:pt x="0" y="3"/>
                    </a:lnTo>
                    <a:lnTo>
                      <a:pt x="0" y="0"/>
                    </a:lnTo>
                    <a:close/>
                  </a:path>
                </a:pathLst>
              </a:custGeom>
              <a:solidFill>
                <a:srgbClr val="98D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2" name="Freeform 252"/>
              <p:cNvSpPr>
                <a:spLocks/>
              </p:cNvSpPr>
              <p:nvPr/>
            </p:nvSpPr>
            <p:spPr bwMode="auto">
              <a:xfrm>
                <a:off x="3643" y="3011"/>
                <a:ext cx="6" cy="12"/>
              </a:xfrm>
              <a:custGeom>
                <a:avLst/>
                <a:gdLst>
                  <a:gd name="T0" fmla="*/ 0 w 6"/>
                  <a:gd name="T1" fmla="*/ 0 h 12"/>
                  <a:gd name="T2" fmla="*/ 0 w 6"/>
                  <a:gd name="T3" fmla="*/ 0 h 12"/>
                  <a:gd name="T4" fmla="*/ 0 w 6"/>
                  <a:gd name="T5" fmla="*/ 0 h 12"/>
                  <a:gd name="T6" fmla="*/ 0 w 6"/>
                  <a:gd name="T7" fmla="*/ 3 h 12"/>
                  <a:gd name="T8" fmla="*/ 1 w 6"/>
                  <a:gd name="T9" fmla="*/ 7 h 12"/>
                  <a:gd name="T10" fmla="*/ 4 w 6"/>
                  <a:gd name="T11" fmla="*/ 10 h 12"/>
                  <a:gd name="T12" fmla="*/ 6 w 6"/>
                  <a:gd name="T13" fmla="*/ 12 h 12"/>
                  <a:gd name="T14" fmla="*/ 6 w 6"/>
                  <a:gd name="T15" fmla="*/ 11 h 12"/>
                  <a:gd name="T16" fmla="*/ 6 w 6"/>
                  <a:gd name="T17" fmla="*/ 11 h 12"/>
                  <a:gd name="T18" fmla="*/ 4 w 6"/>
                  <a:gd name="T19" fmla="*/ 8 h 12"/>
                  <a:gd name="T20" fmla="*/ 1 w 6"/>
                  <a:gd name="T21" fmla="*/ 6 h 12"/>
                  <a:gd name="T22" fmla="*/ 0 w 6"/>
                  <a:gd name="T23" fmla="*/ 3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0"/>
                    </a:lnTo>
                    <a:lnTo>
                      <a:pt x="0" y="0"/>
                    </a:lnTo>
                    <a:lnTo>
                      <a:pt x="0" y="3"/>
                    </a:lnTo>
                    <a:lnTo>
                      <a:pt x="1" y="7"/>
                    </a:lnTo>
                    <a:lnTo>
                      <a:pt x="4" y="10"/>
                    </a:lnTo>
                    <a:lnTo>
                      <a:pt x="6" y="12"/>
                    </a:lnTo>
                    <a:lnTo>
                      <a:pt x="6" y="11"/>
                    </a:lnTo>
                    <a:lnTo>
                      <a:pt x="6" y="11"/>
                    </a:lnTo>
                    <a:lnTo>
                      <a:pt x="4" y="8"/>
                    </a:lnTo>
                    <a:lnTo>
                      <a:pt x="1" y="6"/>
                    </a:lnTo>
                    <a:lnTo>
                      <a:pt x="0"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3" name="Freeform 253"/>
              <p:cNvSpPr>
                <a:spLocks/>
              </p:cNvSpPr>
              <p:nvPr/>
            </p:nvSpPr>
            <p:spPr bwMode="auto">
              <a:xfrm>
                <a:off x="3643" y="3049"/>
                <a:ext cx="6" cy="12"/>
              </a:xfrm>
              <a:custGeom>
                <a:avLst/>
                <a:gdLst>
                  <a:gd name="T0" fmla="*/ 0 w 6"/>
                  <a:gd name="T1" fmla="*/ 0 h 12"/>
                  <a:gd name="T2" fmla="*/ 0 w 6"/>
                  <a:gd name="T3" fmla="*/ 0 h 12"/>
                  <a:gd name="T4" fmla="*/ 0 w 6"/>
                  <a:gd name="T5" fmla="*/ 0 h 12"/>
                  <a:gd name="T6" fmla="*/ 0 w 6"/>
                  <a:gd name="T7" fmla="*/ 3 h 12"/>
                  <a:gd name="T8" fmla="*/ 1 w 6"/>
                  <a:gd name="T9" fmla="*/ 7 h 12"/>
                  <a:gd name="T10" fmla="*/ 4 w 6"/>
                  <a:gd name="T11" fmla="*/ 10 h 12"/>
                  <a:gd name="T12" fmla="*/ 6 w 6"/>
                  <a:gd name="T13" fmla="*/ 12 h 12"/>
                  <a:gd name="T14" fmla="*/ 6 w 6"/>
                  <a:gd name="T15" fmla="*/ 11 h 12"/>
                  <a:gd name="T16" fmla="*/ 6 w 6"/>
                  <a:gd name="T17" fmla="*/ 11 h 12"/>
                  <a:gd name="T18" fmla="*/ 4 w 6"/>
                  <a:gd name="T19" fmla="*/ 8 h 12"/>
                  <a:gd name="T20" fmla="*/ 1 w 6"/>
                  <a:gd name="T21" fmla="*/ 6 h 12"/>
                  <a:gd name="T22" fmla="*/ 0 w 6"/>
                  <a:gd name="T23" fmla="*/ 2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0"/>
                    </a:lnTo>
                    <a:lnTo>
                      <a:pt x="0" y="0"/>
                    </a:lnTo>
                    <a:lnTo>
                      <a:pt x="0" y="3"/>
                    </a:lnTo>
                    <a:lnTo>
                      <a:pt x="1" y="7"/>
                    </a:lnTo>
                    <a:lnTo>
                      <a:pt x="4" y="10"/>
                    </a:lnTo>
                    <a:lnTo>
                      <a:pt x="6" y="12"/>
                    </a:lnTo>
                    <a:lnTo>
                      <a:pt x="6" y="11"/>
                    </a:lnTo>
                    <a:lnTo>
                      <a:pt x="6" y="11"/>
                    </a:lnTo>
                    <a:lnTo>
                      <a:pt x="4" y="8"/>
                    </a:lnTo>
                    <a:lnTo>
                      <a:pt x="1" y="6"/>
                    </a:lnTo>
                    <a:lnTo>
                      <a:pt x="0" y="2"/>
                    </a:lnTo>
                    <a:lnTo>
                      <a:pt x="0" y="0"/>
                    </a:lnTo>
                    <a:close/>
                  </a:path>
                </a:pathLst>
              </a:custGeom>
              <a:solidFill>
                <a:srgbClr val="98D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4" name="Freeform 254"/>
              <p:cNvSpPr>
                <a:spLocks/>
              </p:cNvSpPr>
              <p:nvPr/>
            </p:nvSpPr>
            <p:spPr bwMode="auto">
              <a:xfrm>
                <a:off x="3643" y="3049"/>
                <a:ext cx="6" cy="12"/>
              </a:xfrm>
              <a:custGeom>
                <a:avLst/>
                <a:gdLst>
                  <a:gd name="T0" fmla="*/ 0 w 6"/>
                  <a:gd name="T1" fmla="*/ 0 h 12"/>
                  <a:gd name="T2" fmla="*/ 0 w 6"/>
                  <a:gd name="T3" fmla="*/ 0 h 12"/>
                  <a:gd name="T4" fmla="*/ 0 w 6"/>
                  <a:gd name="T5" fmla="*/ 0 h 12"/>
                  <a:gd name="T6" fmla="*/ 0 w 6"/>
                  <a:gd name="T7" fmla="*/ 3 h 12"/>
                  <a:gd name="T8" fmla="*/ 1 w 6"/>
                  <a:gd name="T9" fmla="*/ 7 h 12"/>
                  <a:gd name="T10" fmla="*/ 4 w 6"/>
                  <a:gd name="T11" fmla="*/ 10 h 12"/>
                  <a:gd name="T12" fmla="*/ 6 w 6"/>
                  <a:gd name="T13" fmla="*/ 12 h 12"/>
                  <a:gd name="T14" fmla="*/ 6 w 6"/>
                  <a:gd name="T15" fmla="*/ 11 h 12"/>
                  <a:gd name="T16" fmla="*/ 6 w 6"/>
                  <a:gd name="T17" fmla="*/ 11 h 12"/>
                  <a:gd name="T18" fmla="*/ 4 w 6"/>
                  <a:gd name="T19" fmla="*/ 8 h 12"/>
                  <a:gd name="T20" fmla="*/ 1 w 6"/>
                  <a:gd name="T21" fmla="*/ 6 h 12"/>
                  <a:gd name="T22" fmla="*/ 0 w 6"/>
                  <a:gd name="T23" fmla="*/ 2 h 12"/>
                  <a:gd name="T24" fmla="*/ 0 w 6"/>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2">
                    <a:moveTo>
                      <a:pt x="0" y="0"/>
                    </a:moveTo>
                    <a:lnTo>
                      <a:pt x="0" y="0"/>
                    </a:lnTo>
                    <a:lnTo>
                      <a:pt x="0" y="0"/>
                    </a:lnTo>
                    <a:lnTo>
                      <a:pt x="0" y="3"/>
                    </a:lnTo>
                    <a:lnTo>
                      <a:pt x="1" y="7"/>
                    </a:lnTo>
                    <a:lnTo>
                      <a:pt x="4" y="10"/>
                    </a:lnTo>
                    <a:lnTo>
                      <a:pt x="6" y="12"/>
                    </a:lnTo>
                    <a:lnTo>
                      <a:pt x="6" y="11"/>
                    </a:lnTo>
                    <a:lnTo>
                      <a:pt x="6" y="11"/>
                    </a:lnTo>
                    <a:lnTo>
                      <a:pt x="4" y="8"/>
                    </a:lnTo>
                    <a:lnTo>
                      <a:pt x="1" y="6"/>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5" name="Freeform 255"/>
              <p:cNvSpPr>
                <a:spLocks/>
              </p:cNvSpPr>
              <p:nvPr/>
            </p:nvSpPr>
            <p:spPr bwMode="auto">
              <a:xfrm>
                <a:off x="3643" y="3085"/>
                <a:ext cx="21" cy="63"/>
              </a:xfrm>
              <a:custGeom>
                <a:avLst/>
                <a:gdLst>
                  <a:gd name="T0" fmla="*/ 0 w 21"/>
                  <a:gd name="T1" fmla="*/ 0 h 63"/>
                  <a:gd name="T2" fmla="*/ 0 w 21"/>
                  <a:gd name="T3" fmla="*/ 2 h 63"/>
                  <a:gd name="T4" fmla="*/ 0 w 21"/>
                  <a:gd name="T5" fmla="*/ 2 h 63"/>
                  <a:gd name="T6" fmla="*/ 0 w 21"/>
                  <a:gd name="T7" fmla="*/ 5 h 63"/>
                  <a:gd name="T8" fmla="*/ 1 w 21"/>
                  <a:gd name="T9" fmla="*/ 8 h 63"/>
                  <a:gd name="T10" fmla="*/ 4 w 21"/>
                  <a:gd name="T11" fmla="*/ 12 h 63"/>
                  <a:gd name="T12" fmla="*/ 6 w 21"/>
                  <a:gd name="T13" fmla="*/ 13 h 63"/>
                  <a:gd name="T14" fmla="*/ 6 w 21"/>
                  <a:gd name="T15" fmla="*/ 13 h 63"/>
                  <a:gd name="T16" fmla="*/ 6 w 21"/>
                  <a:gd name="T17" fmla="*/ 21 h 63"/>
                  <a:gd name="T18" fmla="*/ 8 w 21"/>
                  <a:gd name="T19" fmla="*/ 36 h 63"/>
                  <a:gd name="T20" fmla="*/ 10 w 21"/>
                  <a:gd name="T21" fmla="*/ 45 h 63"/>
                  <a:gd name="T22" fmla="*/ 13 w 21"/>
                  <a:gd name="T23" fmla="*/ 52 h 63"/>
                  <a:gd name="T24" fmla="*/ 16 w 21"/>
                  <a:gd name="T25" fmla="*/ 58 h 63"/>
                  <a:gd name="T26" fmla="*/ 21 w 21"/>
                  <a:gd name="T27" fmla="*/ 63 h 63"/>
                  <a:gd name="T28" fmla="*/ 21 w 21"/>
                  <a:gd name="T29" fmla="*/ 63 h 63"/>
                  <a:gd name="T30" fmla="*/ 21 w 21"/>
                  <a:gd name="T31" fmla="*/ 63 h 63"/>
                  <a:gd name="T32" fmla="*/ 21 w 21"/>
                  <a:gd name="T33" fmla="*/ 63 h 63"/>
                  <a:gd name="T34" fmla="*/ 16 w 21"/>
                  <a:gd name="T35" fmla="*/ 58 h 63"/>
                  <a:gd name="T36" fmla="*/ 13 w 21"/>
                  <a:gd name="T37" fmla="*/ 52 h 63"/>
                  <a:gd name="T38" fmla="*/ 10 w 21"/>
                  <a:gd name="T39" fmla="*/ 43 h 63"/>
                  <a:gd name="T40" fmla="*/ 8 w 21"/>
                  <a:gd name="T41" fmla="*/ 36 h 63"/>
                  <a:gd name="T42" fmla="*/ 6 w 21"/>
                  <a:gd name="T43" fmla="*/ 21 h 63"/>
                  <a:gd name="T44" fmla="*/ 6 w 21"/>
                  <a:gd name="T45" fmla="*/ 13 h 63"/>
                  <a:gd name="T46" fmla="*/ 6 w 21"/>
                  <a:gd name="T47" fmla="*/ 13 h 63"/>
                  <a:gd name="T48" fmla="*/ 4 w 21"/>
                  <a:gd name="T49" fmla="*/ 10 h 63"/>
                  <a:gd name="T50" fmla="*/ 1 w 21"/>
                  <a:gd name="T51" fmla="*/ 8 h 63"/>
                  <a:gd name="T52" fmla="*/ 0 w 21"/>
                  <a:gd name="T53" fmla="*/ 4 h 63"/>
                  <a:gd name="T54" fmla="*/ 0 w 21"/>
                  <a:gd name="T5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63">
                    <a:moveTo>
                      <a:pt x="0" y="0"/>
                    </a:moveTo>
                    <a:lnTo>
                      <a:pt x="0" y="2"/>
                    </a:lnTo>
                    <a:lnTo>
                      <a:pt x="0" y="2"/>
                    </a:lnTo>
                    <a:lnTo>
                      <a:pt x="0" y="5"/>
                    </a:lnTo>
                    <a:lnTo>
                      <a:pt x="1" y="8"/>
                    </a:lnTo>
                    <a:lnTo>
                      <a:pt x="4" y="12"/>
                    </a:lnTo>
                    <a:lnTo>
                      <a:pt x="6" y="13"/>
                    </a:lnTo>
                    <a:lnTo>
                      <a:pt x="6" y="13"/>
                    </a:lnTo>
                    <a:lnTo>
                      <a:pt x="6" y="21"/>
                    </a:lnTo>
                    <a:lnTo>
                      <a:pt x="8" y="36"/>
                    </a:lnTo>
                    <a:lnTo>
                      <a:pt x="10" y="45"/>
                    </a:lnTo>
                    <a:lnTo>
                      <a:pt x="13" y="52"/>
                    </a:lnTo>
                    <a:lnTo>
                      <a:pt x="16" y="58"/>
                    </a:lnTo>
                    <a:lnTo>
                      <a:pt x="21" y="63"/>
                    </a:lnTo>
                    <a:lnTo>
                      <a:pt x="21" y="63"/>
                    </a:lnTo>
                    <a:lnTo>
                      <a:pt x="21" y="63"/>
                    </a:lnTo>
                    <a:lnTo>
                      <a:pt x="21" y="63"/>
                    </a:lnTo>
                    <a:lnTo>
                      <a:pt x="16" y="58"/>
                    </a:lnTo>
                    <a:lnTo>
                      <a:pt x="13" y="52"/>
                    </a:lnTo>
                    <a:lnTo>
                      <a:pt x="10" y="43"/>
                    </a:lnTo>
                    <a:lnTo>
                      <a:pt x="8" y="36"/>
                    </a:lnTo>
                    <a:lnTo>
                      <a:pt x="6" y="21"/>
                    </a:lnTo>
                    <a:lnTo>
                      <a:pt x="6" y="13"/>
                    </a:lnTo>
                    <a:lnTo>
                      <a:pt x="6" y="13"/>
                    </a:lnTo>
                    <a:lnTo>
                      <a:pt x="4" y="10"/>
                    </a:lnTo>
                    <a:lnTo>
                      <a:pt x="1" y="8"/>
                    </a:lnTo>
                    <a:lnTo>
                      <a:pt x="0" y="4"/>
                    </a:lnTo>
                    <a:lnTo>
                      <a:pt x="0" y="0"/>
                    </a:lnTo>
                    <a:close/>
                  </a:path>
                </a:pathLst>
              </a:custGeom>
              <a:solidFill>
                <a:srgbClr val="98D9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6" name="Freeform 256"/>
              <p:cNvSpPr>
                <a:spLocks/>
              </p:cNvSpPr>
              <p:nvPr/>
            </p:nvSpPr>
            <p:spPr bwMode="auto">
              <a:xfrm>
                <a:off x="3643" y="3085"/>
                <a:ext cx="21" cy="63"/>
              </a:xfrm>
              <a:custGeom>
                <a:avLst/>
                <a:gdLst>
                  <a:gd name="T0" fmla="*/ 0 w 21"/>
                  <a:gd name="T1" fmla="*/ 0 h 63"/>
                  <a:gd name="T2" fmla="*/ 0 w 21"/>
                  <a:gd name="T3" fmla="*/ 2 h 63"/>
                  <a:gd name="T4" fmla="*/ 0 w 21"/>
                  <a:gd name="T5" fmla="*/ 2 h 63"/>
                  <a:gd name="T6" fmla="*/ 0 w 21"/>
                  <a:gd name="T7" fmla="*/ 5 h 63"/>
                  <a:gd name="T8" fmla="*/ 1 w 21"/>
                  <a:gd name="T9" fmla="*/ 8 h 63"/>
                  <a:gd name="T10" fmla="*/ 4 w 21"/>
                  <a:gd name="T11" fmla="*/ 12 h 63"/>
                  <a:gd name="T12" fmla="*/ 6 w 21"/>
                  <a:gd name="T13" fmla="*/ 13 h 63"/>
                  <a:gd name="T14" fmla="*/ 6 w 21"/>
                  <a:gd name="T15" fmla="*/ 13 h 63"/>
                  <a:gd name="T16" fmla="*/ 6 w 21"/>
                  <a:gd name="T17" fmla="*/ 21 h 63"/>
                  <a:gd name="T18" fmla="*/ 8 w 21"/>
                  <a:gd name="T19" fmla="*/ 36 h 63"/>
                  <a:gd name="T20" fmla="*/ 10 w 21"/>
                  <a:gd name="T21" fmla="*/ 45 h 63"/>
                  <a:gd name="T22" fmla="*/ 13 w 21"/>
                  <a:gd name="T23" fmla="*/ 52 h 63"/>
                  <a:gd name="T24" fmla="*/ 16 w 21"/>
                  <a:gd name="T25" fmla="*/ 58 h 63"/>
                  <a:gd name="T26" fmla="*/ 21 w 21"/>
                  <a:gd name="T27" fmla="*/ 63 h 63"/>
                  <a:gd name="T28" fmla="*/ 21 w 21"/>
                  <a:gd name="T29" fmla="*/ 63 h 63"/>
                  <a:gd name="T30" fmla="*/ 21 w 21"/>
                  <a:gd name="T31" fmla="*/ 63 h 63"/>
                  <a:gd name="T32" fmla="*/ 21 w 21"/>
                  <a:gd name="T33" fmla="*/ 63 h 63"/>
                  <a:gd name="T34" fmla="*/ 16 w 21"/>
                  <a:gd name="T35" fmla="*/ 58 h 63"/>
                  <a:gd name="T36" fmla="*/ 13 w 21"/>
                  <a:gd name="T37" fmla="*/ 52 h 63"/>
                  <a:gd name="T38" fmla="*/ 10 w 21"/>
                  <a:gd name="T39" fmla="*/ 43 h 63"/>
                  <a:gd name="T40" fmla="*/ 8 w 21"/>
                  <a:gd name="T41" fmla="*/ 36 h 63"/>
                  <a:gd name="T42" fmla="*/ 6 w 21"/>
                  <a:gd name="T43" fmla="*/ 21 h 63"/>
                  <a:gd name="T44" fmla="*/ 6 w 21"/>
                  <a:gd name="T45" fmla="*/ 13 h 63"/>
                  <a:gd name="T46" fmla="*/ 6 w 21"/>
                  <a:gd name="T47" fmla="*/ 13 h 63"/>
                  <a:gd name="T48" fmla="*/ 4 w 21"/>
                  <a:gd name="T49" fmla="*/ 10 h 63"/>
                  <a:gd name="T50" fmla="*/ 1 w 21"/>
                  <a:gd name="T51" fmla="*/ 8 h 63"/>
                  <a:gd name="T52" fmla="*/ 0 w 21"/>
                  <a:gd name="T53" fmla="*/ 4 h 63"/>
                  <a:gd name="T54" fmla="*/ 0 w 21"/>
                  <a:gd name="T5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 h="63">
                    <a:moveTo>
                      <a:pt x="0" y="0"/>
                    </a:moveTo>
                    <a:lnTo>
                      <a:pt x="0" y="2"/>
                    </a:lnTo>
                    <a:lnTo>
                      <a:pt x="0" y="2"/>
                    </a:lnTo>
                    <a:lnTo>
                      <a:pt x="0" y="5"/>
                    </a:lnTo>
                    <a:lnTo>
                      <a:pt x="1" y="8"/>
                    </a:lnTo>
                    <a:lnTo>
                      <a:pt x="4" y="12"/>
                    </a:lnTo>
                    <a:lnTo>
                      <a:pt x="6" y="13"/>
                    </a:lnTo>
                    <a:lnTo>
                      <a:pt x="6" y="13"/>
                    </a:lnTo>
                    <a:lnTo>
                      <a:pt x="6" y="21"/>
                    </a:lnTo>
                    <a:lnTo>
                      <a:pt x="8" y="36"/>
                    </a:lnTo>
                    <a:lnTo>
                      <a:pt x="10" y="45"/>
                    </a:lnTo>
                    <a:lnTo>
                      <a:pt x="13" y="52"/>
                    </a:lnTo>
                    <a:lnTo>
                      <a:pt x="16" y="58"/>
                    </a:lnTo>
                    <a:lnTo>
                      <a:pt x="21" y="63"/>
                    </a:lnTo>
                    <a:lnTo>
                      <a:pt x="21" y="63"/>
                    </a:lnTo>
                    <a:lnTo>
                      <a:pt x="21" y="63"/>
                    </a:lnTo>
                    <a:lnTo>
                      <a:pt x="21" y="63"/>
                    </a:lnTo>
                    <a:lnTo>
                      <a:pt x="16" y="58"/>
                    </a:lnTo>
                    <a:lnTo>
                      <a:pt x="13" y="52"/>
                    </a:lnTo>
                    <a:lnTo>
                      <a:pt x="10" y="43"/>
                    </a:lnTo>
                    <a:lnTo>
                      <a:pt x="8" y="36"/>
                    </a:lnTo>
                    <a:lnTo>
                      <a:pt x="6" y="21"/>
                    </a:lnTo>
                    <a:lnTo>
                      <a:pt x="6" y="13"/>
                    </a:lnTo>
                    <a:lnTo>
                      <a:pt x="6" y="13"/>
                    </a:lnTo>
                    <a:lnTo>
                      <a:pt x="4" y="10"/>
                    </a:lnTo>
                    <a:lnTo>
                      <a:pt x="1" y="8"/>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7" name="Freeform 257"/>
              <p:cNvSpPr>
                <a:spLocks/>
              </p:cNvSpPr>
              <p:nvPr/>
            </p:nvSpPr>
            <p:spPr bwMode="auto">
              <a:xfrm>
                <a:off x="3664" y="3148"/>
                <a:ext cx="152" cy="15"/>
              </a:xfrm>
              <a:custGeom>
                <a:avLst/>
                <a:gdLst>
                  <a:gd name="T0" fmla="*/ 0 w 152"/>
                  <a:gd name="T1" fmla="*/ 0 h 15"/>
                  <a:gd name="T2" fmla="*/ 0 w 152"/>
                  <a:gd name="T3" fmla="*/ 0 h 15"/>
                  <a:gd name="T4" fmla="*/ 0 w 152"/>
                  <a:gd name="T5" fmla="*/ 0 h 15"/>
                  <a:gd name="T6" fmla="*/ 0 w 152"/>
                  <a:gd name="T7" fmla="*/ 0 h 15"/>
                  <a:gd name="T8" fmla="*/ 3 w 152"/>
                  <a:gd name="T9" fmla="*/ 2 h 15"/>
                  <a:gd name="T10" fmla="*/ 3 w 152"/>
                  <a:gd name="T11" fmla="*/ 2 h 15"/>
                  <a:gd name="T12" fmla="*/ 17 w 152"/>
                  <a:gd name="T13" fmla="*/ 7 h 15"/>
                  <a:gd name="T14" fmla="*/ 36 w 152"/>
                  <a:gd name="T15" fmla="*/ 11 h 15"/>
                  <a:gd name="T16" fmla="*/ 56 w 152"/>
                  <a:gd name="T17" fmla="*/ 13 h 15"/>
                  <a:gd name="T18" fmla="*/ 77 w 152"/>
                  <a:gd name="T19" fmla="*/ 15 h 15"/>
                  <a:gd name="T20" fmla="*/ 77 w 152"/>
                  <a:gd name="T21" fmla="*/ 15 h 15"/>
                  <a:gd name="T22" fmla="*/ 87 w 152"/>
                  <a:gd name="T23" fmla="*/ 15 h 15"/>
                  <a:gd name="T24" fmla="*/ 87 w 152"/>
                  <a:gd name="T25" fmla="*/ 15 h 15"/>
                  <a:gd name="T26" fmla="*/ 97 w 152"/>
                  <a:gd name="T27" fmla="*/ 15 h 15"/>
                  <a:gd name="T28" fmla="*/ 97 w 152"/>
                  <a:gd name="T29" fmla="*/ 15 h 15"/>
                  <a:gd name="T30" fmla="*/ 110 w 152"/>
                  <a:gd name="T31" fmla="*/ 15 h 15"/>
                  <a:gd name="T32" fmla="*/ 125 w 152"/>
                  <a:gd name="T33" fmla="*/ 13 h 15"/>
                  <a:gd name="T34" fmla="*/ 139 w 152"/>
                  <a:gd name="T35" fmla="*/ 11 h 15"/>
                  <a:gd name="T36" fmla="*/ 152 w 152"/>
                  <a:gd name="T37" fmla="*/ 9 h 15"/>
                  <a:gd name="T38" fmla="*/ 152 w 152"/>
                  <a:gd name="T39" fmla="*/ 9 h 15"/>
                  <a:gd name="T40" fmla="*/ 152 w 152"/>
                  <a:gd name="T41" fmla="*/ 9 h 15"/>
                  <a:gd name="T42" fmla="*/ 139 w 152"/>
                  <a:gd name="T43" fmla="*/ 11 h 15"/>
                  <a:gd name="T44" fmla="*/ 125 w 152"/>
                  <a:gd name="T45" fmla="*/ 13 h 15"/>
                  <a:gd name="T46" fmla="*/ 110 w 152"/>
                  <a:gd name="T47" fmla="*/ 15 h 15"/>
                  <a:gd name="T48" fmla="*/ 97 w 152"/>
                  <a:gd name="T49" fmla="*/ 15 h 15"/>
                  <a:gd name="T50" fmla="*/ 97 w 152"/>
                  <a:gd name="T51" fmla="*/ 15 h 15"/>
                  <a:gd name="T52" fmla="*/ 87 w 152"/>
                  <a:gd name="T53" fmla="*/ 15 h 15"/>
                  <a:gd name="T54" fmla="*/ 87 w 152"/>
                  <a:gd name="T55" fmla="*/ 15 h 15"/>
                  <a:gd name="T56" fmla="*/ 77 w 152"/>
                  <a:gd name="T57" fmla="*/ 15 h 15"/>
                  <a:gd name="T58" fmla="*/ 77 w 152"/>
                  <a:gd name="T59" fmla="*/ 15 h 15"/>
                  <a:gd name="T60" fmla="*/ 56 w 152"/>
                  <a:gd name="T61" fmla="*/ 13 h 15"/>
                  <a:gd name="T62" fmla="*/ 36 w 152"/>
                  <a:gd name="T63" fmla="*/ 11 h 15"/>
                  <a:gd name="T64" fmla="*/ 17 w 152"/>
                  <a:gd name="T65" fmla="*/ 7 h 15"/>
                  <a:gd name="T66" fmla="*/ 3 w 152"/>
                  <a:gd name="T67" fmla="*/ 1 h 15"/>
                  <a:gd name="T68" fmla="*/ 3 w 152"/>
                  <a:gd name="T69" fmla="*/ 1 h 15"/>
                  <a:gd name="T70" fmla="*/ 0 w 152"/>
                  <a:gd name="T7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15">
                    <a:moveTo>
                      <a:pt x="0" y="0"/>
                    </a:moveTo>
                    <a:lnTo>
                      <a:pt x="0" y="0"/>
                    </a:lnTo>
                    <a:lnTo>
                      <a:pt x="0" y="0"/>
                    </a:lnTo>
                    <a:lnTo>
                      <a:pt x="0" y="0"/>
                    </a:lnTo>
                    <a:lnTo>
                      <a:pt x="3" y="2"/>
                    </a:lnTo>
                    <a:lnTo>
                      <a:pt x="3" y="2"/>
                    </a:lnTo>
                    <a:lnTo>
                      <a:pt x="17" y="7"/>
                    </a:lnTo>
                    <a:lnTo>
                      <a:pt x="36" y="11"/>
                    </a:lnTo>
                    <a:lnTo>
                      <a:pt x="56" y="13"/>
                    </a:lnTo>
                    <a:lnTo>
                      <a:pt x="77" y="15"/>
                    </a:lnTo>
                    <a:lnTo>
                      <a:pt x="77" y="15"/>
                    </a:lnTo>
                    <a:lnTo>
                      <a:pt x="87" y="15"/>
                    </a:lnTo>
                    <a:lnTo>
                      <a:pt x="87" y="15"/>
                    </a:lnTo>
                    <a:lnTo>
                      <a:pt x="97" y="15"/>
                    </a:lnTo>
                    <a:lnTo>
                      <a:pt x="97" y="15"/>
                    </a:lnTo>
                    <a:lnTo>
                      <a:pt x="110" y="15"/>
                    </a:lnTo>
                    <a:lnTo>
                      <a:pt x="125" y="13"/>
                    </a:lnTo>
                    <a:lnTo>
                      <a:pt x="139" y="11"/>
                    </a:lnTo>
                    <a:lnTo>
                      <a:pt x="152" y="9"/>
                    </a:lnTo>
                    <a:lnTo>
                      <a:pt x="152" y="9"/>
                    </a:lnTo>
                    <a:lnTo>
                      <a:pt x="152" y="9"/>
                    </a:lnTo>
                    <a:lnTo>
                      <a:pt x="139" y="11"/>
                    </a:lnTo>
                    <a:lnTo>
                      <a:pt x="125" y="13"/>
                    </a:lnTo>
                    <a:lnTo>
                      <a:pt x="110" y="15"/>
                    </a:lnTo>
                    <a:lnTo>
                      <a:pt x="97" y="15"/>
                    </a:lnTo>
                    <a:lnTo>
                      <a:pt x="97" y="15"/>
                    </a:lnTo>
                    <a:lnTo>
                      <a:pt x="87" y="15"/>
                    </a:lnTo>
                    <a:lnTo>
                      <a:pt x="87" y="15"/>
                    </a:lnTo>
                    <a:lnTo>
                      <a:pt x="77" y="15"/>
                    </a:lnTo>
                    <a:lnTo>
                      <a:pt x="77" y="15"/>
                    </a:lnTo>
                    <a:lnTo>
                      <a:pt x="56" y="13"/>
                    </a:lnTo>
                    <a:lnTo>
                      <a:pt x="36" y="11"/>
                    </a:lnTo>
                    <a:lnTo>
                      <a:pt x="17" y="7"/>
                    </a:lnTo>
                    <a:lnTo>
                      <a:pt x="3" y="1"/>
                    </a:lnTo>
                    <a:lnTo>
                      <a:pt x="3" y="1"/>
                    </a:lnTo>
                    <a:lnTo>
                      <a:pt x="0" y="0"/>
                    </a:lnTo>
                    <a:close/>
                  </a:path>
                </a:pathLst>
              </a:custGeom>
              <a:solidFill>
                <a:srgbClr val="94CD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8" name="Freeform 258"/>
              <p:cNvSpPr>
                <a:spLocks/>
              </p:cNvSpPr>
              <p:nvPr/>
            </p:nvSpPr>
            <p:spPr bwMode="auto">
              <a:xfrm>
                <a:off x="3664" y="3148"/>
                <a:ext cx="152" cy="15"/>
              </a:xfrm>
              <a:custGeom>
                <a:avLst/>
                <a:gdLst>
                  <a:gd name="T0" fmla="*/ 0 w 152"/>
                  <a:gd name="T1" fmla="*/ 0 h 15"/>
                  <a:gd name="T2" fmla="*/ 0 w 152"/>
                  <a:gd name="T3" fmla="*/ 0 h 15"/>
                  <a:gd name="T4" fmla="*/ 0 w 152"/>
                  <a:gd name="T5" fmla="*/ 0 h 15"/>
                  <a:gd name="T6" fmla="*/ 0 w 152"/>
                  <a:gd name="T7" fmla="*/ 0 h 15"/>
                  <a:gd name="T8" fmla="*/ 3 w 152"/>
                  <a:gd name="T9" fmla="*/ 2 h 15"/>
                  <a:gd name="T10" fmla="*/ 3 w 152"/>
                  <a:gd name="T11" fmla="*/ 2 h 15"/>
                  <a:gd name="T12" fmla="*/ 17 w 152"/>
                  <a:gd name="T13" fmla="*/ 7 h 15"/>
                  <a:gd name="T14" fmla="*/ 36 w 152"/>
                  <a:gd name="T15" fmla="*/ 11 h 15"/>
                  <a:gd name="T16" fmla="*/ 56 w 152"/>
                  <a:gd name="T17" fmla="*/ 13 h 15"/>
                  <a:gd name="T18" fmla="*/ 77 w 152"/>
                  <a:gd name="T19" fmla="*/ 15 h 15"/>
                  <a:gd name="T20" fmla="*/ 77 w 152"/>
                  <a:gd name="T21" fmla="*/ 15 h 15"/>
                  <a:gd name="T22" fmla="*/ 87 w 152"/>
                  <a:gd name="T23" fmla="*/ 15 h 15"/>
                  <a:gd name="T24" fmla="*/ 87 w 152"/>
                  <a:gd name="T25" fmla="*/ 15 h 15"/>
                  <a:gd name="T26" fmla="*/ 97 w 152"/>
                  <a:gd name="T27" fmla="*/ 15 h 15"/>
                  <a:gd name="T28" fmla="*/ 97 w 152"/>
                  <a:gd name="T29" fmla="*/ 15 h 15"/>
                  <a:gd name="T30" fmla="*/ 110 w 152"/>
                  <a:gd name="T31" fmla="*/ 15 h 15"/>
                  <a:gd name="T32" fmla="*/ 125 w 152"/>
                  <a:gd name="T33" fmla="*/ 13 h 15"/>
                  <a:gd name="T34" fmla="*/ 139 w 152"/>
                  <a:gd name="T35" fmla="*/ 11 h 15"/>
                  <a:gd name="T36" fmla="*/ 152 w 152"/>
                  <a:gd name="T37" fmla="*/ 9 h 15"/>
                  <a:gd name="T38" fmla="*/ 152 w 152"/>
                  <a:gd name="T39" fmla="*/ 9 h 15"/>
                  <a:gd name="T40" fmla="*/ 152 w 152"/>
                  <a:gd name="T41" fmla="*/ 9 h 15"/>
                  <a:gd name="T42" fmla="*/ 139 w 152"/>
                  <a:gd name="T43" fmla="*/ 11 h 15"/>
                  <a:gd name="T44" fmla="*/ 125 w 152"/>
                  <a:gd name="T45" fmla="*/ 13 h 15"/>
                  <a:gd name="T46" fmla="*/ 110 w 152"/>
                  <a:gd name="T47" fmla="*/ 15 h 15"/>
                  <a:gd name="T48" fmla="*/ 97 w 152"/>
                  <a:gd name="T49" fmla="*/ 15 h 15"/>
                  <a:gd name="T50" fmla="*/ 97 w 152"/>
                  <a:gd name="T51" fmla="*/ 15 h 15"/>
                  <a:gd name="T52" fmla="*/ 87 w 152"/>
                  <a:gd name="T53" fmla="*/ 15 h 15"/>
                  <a:gd name="T54" fmla="*/ 87 w 152"/>
                  <a:gd name="T55" fmla="*/ 15 h 15"/>
                  <a:gd name="T56" fmla="*/ 77 w 152"/>
                  <a:gd name="T57" fmla="*/ 15 h 15"/>
                  <a:gd name="T58" fmla="*/ 77 w 152"/>
                  <a:gd name="T59" fmla="*/ 15 h 15"/>
                  <a:gd name="T60" fmla="*/ 56 w 152"/>
                  <a:gd name="T61" fmla="*/ 13 h 15"/>
                  <a:gd name="T62" fmla="*/ 36 w 152"/>
                  <a:gd name="T63" fmla="*/ 11 h 15"/>
                  <a:gd name="T64" fmla="*/ 17 w 152"/>
                  <a:gd name="T65" fmla="*/ 7 h 15"/>
                  <a:gd name="T66" fmla="*/ 3 w 152"/>
                  <a:gd name="T67" fmla="*/ 1 h 15"/>
                  <a:gd name="T68" fmla="*/ 3 w 152"/>
                  <a:gd name="T69" fmla="*/ 1 h 15"/>
                  <a:gd name="T70" fmla="*/ 0 w 152"/>
                  <a:gd name="T7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2" h="15">
                    <a:moveTo>
                      <a:pt x="0" y="0"/>
                    </a:moveTo>
                    <a:lnTo>
                      <a:pt x="0" y="0"/>
                    </a:lnTo>
                    <a:lnTo>
                      <a:pt x="0" y="0"/>
                    </a:lnTo>
                    <a:lnTo>
                      <a:pt x="0" y="0"/>
                    </a:lnTo>
                    <a:lnTo>
                      <a:pt x="3" y="2"/>
                    </a:lnTo>
                    <a:lnTo>
                      <a:pt x="3" y="2"/>
                    </a:lnTo>
                    <a:lnTo>
                      <a:pt x="17" y="7"/>
                    </a:lnTo>
                    <a:lnTo>
                      <a:pt x="36" y="11"/>
                    </a:lnTo>
                    <a:lnTo>
                      <a:pt x="56" y="13"/>
                    </a:lnTo>
                    <a:lnTo>
                      <a:pt x="77" y="15"/>
                    </a:lnTo>
                    <a:lnTo>
                      <a:pt x="77" y="15"/>
                    </a:lnTo>
                    <a:lnTo>
                      <a:pt x="87" y="15"/>
                    </a:lnTo>
                    <a:lnTo>
                      <a:pt x="87" y="15"/>
                    </a:lnTo>
                    <a:lnTo>
                      <a:pt x="97" y="15"/>
                    </a:lnTo>
                    <a:lnTo>
                      <a:pt x="97" y="15"/>
                    </a:lnTo>
                    <a:lnTo>
                      <a:pt x="110" y="15"/>
                    </a:lnTo>
                    <a:lnTo>
                      <a:pt x="125" y="13"/>
                    </a:lnTo>
                    <a:lnTo>
                      <a:pt x="139" y="11"/>
                    </a:lnTo>
                    <a:lnTo>
                      <a:pt x="152" y="9"/>
                    </a:lnTo>
                    <a:lnTo>
                      <a:pt x="152" y="9"/>
                    </a:lnTo>
                    <a:lnTo>
                      <a:pt x="152" y="9"/>
                    </a:lnTo>
                    <a:lnTo>
                      <a:pt x="139" y="11"/>
                    </a:lnTo>
                    <a:lnTo>
                      <a:pt x="125" y="13"/>
                    </a:lnTo>
                    <a:lnTo>
                      <a:pt x="110" y="15"/>
                    </a:lnTo>
                    <a:lnTo>
                      <a:pt x="97" y="15"/>
                    </a:lnTo>
                    <a:lnTo>
                      <a:pt x="97" y="15"/>
                    </a:lnTo>
                    <a:lnTo>
                      <a:pt x="87" y="15"/>
                    </a:lnTo>
                    <a:lnTo>
                      <a:pt x="87" y="15"/>
                    </a:lnTo>
                    <a:lnTo>
                      <a:pt x="77" y="15"/>
                    </a:lnTo>
                    <a:lnTo>
                      <a:pt x="77" y="15"/>
                    </a:lnTo>
                    <a:lnTo>
                      <a:pt x="56" y="13"/>
                    </a:lnTo>
                    <a:lnTo>
                      <a:pt x="36" y="11"/>
                    </a:lnTo>
                    <a:lnTo>
                      <a:pt x="17" y="7"/>
                    </a:lnTo>
                    <a:lnTo>
                      <a:pt x="3" y="1"/>
                    </a:lnTo>
                    <a:lnTo>
                      <a:pt x="3"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39" name="Freeform 259"/>
              <p:cNvSpPr>
                <a:spLocks/>
              </p:cNvSpPr>
              <p:nvPr/>
            </p:nvSpPr>
            <p:spPr bwMode="auto">
              <a:xfrm>
                <a:off x="3643" y="2878"/>
                <a:ext cx="183" cy="285"/>
              </a:xfrm>
              <a:custGeom>
                <a:avLst/>
                <a:gdLst>
                  <a:gd name="T0" fmla="*/ 6 w 183"/>
                  <a:gd name="T1" fmla="*/ 0 h 285"/>
                  <a:gd name="T2" fmla="*/ 6 w 183"/>
                  <a:gd name="T3" fmla="*/ 27 h 285"/>
                  <a:gd name="T4" fmla="*/ 6 w 183"/>
                  <a:gd name="T5" fmla="*/ 29 h 285"/>
                  <a:gd name="T6" fmla="*/ 6 w 183"/>
                  <a:gd name="T7" fmla="*/ 30 h 285"/>
                  <a:gd name="T8" fmla="*/ 6 w 183"/>
                  <a:gd name="T9" fmla="*/ 30 h 285"/>
                  <a:gd name="T10" fmla="*/ 6 w 183"/>
                  <a:gd name="T11" fmla="*/ 37 h 285"/>
                  <a:gd name="T12" fmla="*/ 1 w 183"/>
                  <a:gd name="T13" fmla="*/ 42 h 285"/>
                  <a:gd name="T14" fmla="*/ 0 w 183"/>
                  <a:gd name="T15" fmla="*/ 48 h 285"/>
                  <a:gd name="T16" fmla="*/ 0 w 183"/>
                  <a:gd name="T17" fmla="*/ 57 h 285"/>
                  <a:gd name="T18" fmla="*/ 0 w 183"/>
                  <a:gd name="T19" fmla="*/ 60 h 285"/>
                  <a:gd name="T20" fmla="*/ 4 w 183"/>
                  <a:gd name="T21" fmla="*/ 65 h 285"/>
                  <a:gd name="T22" fmla="*/ 6 w 183"/>
                  <a:gd name="T23" fmla="*/ 69 h 285"/>
                  <a:gd name="T24" fmla="*/ 6 w 183"/>
                  <a:gd name="T25" fmla="*/ 69 h 285"/>
                  <a:gd name="T26" fmla="*/ 6 w 183"/>
                  <a:gd name="T27" fmla="*/ 70 h 285"/>
                  <a:gd name="T28" fmla="*/ 6 w 183"/>
                  <a:gd name="T29" fmla="*/ 74 h 285"/>
                  <a:gd name="T30" fmla="*/ 1 w 183"/>
                  <a:gd name="T31" fmla="*/ 80 h 285"/>
                  <a:gd name="T32" fmla="*/ 0 w 183"/>
                  <a:gd name="T33" fmla="*/ 86 h 285"/>
                  <a:gd name="T34" fmla="*/ 0 w 183"/>
                  <a:gd name="T35" fmla="*/ 95 h 285"/>
                  <a:gd name="T36" fmla="*/ 1 w 183"/>
                  <a:gd name="T37" fmla="*/ 101 h 285"/>
                  <a:gd name="T38" fmla="*/ 6 w 183"/>
                  <a:gd name="T39" fmla="*/ 106 h 285"/>
                  <a:gd name="T40" fmla="*/ 6 w 183"/>
                  <a:gd name="T41" fmla="*/ 107 h 285"/>
                  <a:gd name="T42" fmla="*/ 6 w 183"/>
                  <a:gd name="T43" fmla="*/ 108 h 285"/>
                  <a:gd name="T44" fmla="*/ 6 w 183"/>
                  <a:gd name="T45" fmla="*/ 112 h 285"/>
                  <a:gd name="T46" fmla="*/ 1 w 183"/>
                  <a:gd name="T47" fmla="*/ 117 h 285"/>
                  <a:gd name="T48" fmla="*/ 0 w 183"/>
                  <a:gd name="T49" fmla="*/ 124 h 285"/>
                  <a:gd name="T50" fmla="*/ 0 w 183"/>
                  <a:gd name="T51" fmla="*/ 133 h 285"/>
                  <a:gd name="T52" fmla="*/ 1 w 183"/>
                  <a:gd name="T53" fmla="*/ 139 h 285"/>
                  <a:gd name="T54" fmla="*/ 6 w 183"/>
                  <a:gd name="T55" fmla="*/ 144 h 285"/>
                  <a:gd name="T56" fmla="*/ 6 w 183"/>
                  <a:gd name="T57" fmla="*/ 145 h 285"/>
                  <a:gd name="T58" fmla="*/ 6 w 183"/>
                  <a:gd name="T59" fmla="*/ 145 h 285"/>
                  <a:gd name="T60" fmla="*/ 6 w 183"/>
                  <a:gd name="T61" fmla="*/ 150 h 285"/>
                  <a:gd name="T62" fmla="*/ 1 w 183"/>
                  <a:gd name="T63" fmla="*/ 155 h 285"/>
                  <a:gd name="T64" fmla="*/ 0 w 183"/>
                  <a:gd name="T65" fmla="*/ 162 h 285"/>
                  <a:gd name="T66" fmla="*/ 0 w 183"/>
                  <a:gd name="T67" fmla="*/ 171 h 285"/>
                  <a:gd name="T68" fmla="*/ 1 w 183"/>
                  <a:gd name="T69" fmla="*/ 177 h 285"/>
                  <a:gd name="T70" fmla="*/ 6 w 183"/>
                  <a:gd name="T71" fmla="*/ 182 h 285"/>
                  <a:gd name="T72" fmla="*/ 6 w 183"/>
                  <a:gd name="T73" fmla="*/ 183 h 285"/>
                  <a:gd name="T74" fmla="*/ 6 w 183"/>
                  <a:gd name="T75" fmla="*/ 183 h 285"/>
                  <a:gd name="T76" fmla="*/ 6 w 183"/>
                  <a:gd name="T77" fmla="*/ 188 h 285"/>
                  <a:gd name="T78" fmla="*/ 1 w 183"/>
                  <a:gd name="T79" fmla="*/ 193 h 285"/>
                  <a:gd name="T80" fmla="*/ 0 w 183"/>
                  <a:gd name="T81" fmla="*/ 199 h 285"/>
                  <a:gd name="T82" fmla="*/ 0 w 183"/>
                  <a:gd name="T83" fmla="*/ 207 h 285"/>
                  <a:gd name="T84" fmla="*/ 1 w 183"/>
                  <a:gd name="T85" fmla="*/ 215 h 285"/>
                  <a:gd name="T86" fmla="*/ 6 w 183"/>
                  <a:gd name="T87" fmla="*/ 220 h 285"/>
                  <a:gd name="T88" fmla="*/ 6 w 183"/>
                  <a:gd name="T89" fmla="*/ 228 h 285"/>
                  <a:gd name="T90" fmla="*/ 10 w 183"/>
                  <a:gd name="T91" fmla="*/ 250 h 285"/>
                  <a:gd name="T92" fmla="*/ 16 w 183"/>
                  <a:gd name="T93" fmla="*/ 265 h 285"/>
                  <a:gd name="T94" fmla="*/ 21 w 183"/>
                  <a:gd name="T95" fmla="*/ 270 h 285"/>
                  <a:gd name="T96" fmla="*/ 24 w 183"/>
                  <a:gd name="T97" fmla="*/ 271 h 285"/>
                  <a:gd name="T98" fmla="*/ 57 w 183"/>
                  <a:gd name="T99" fmla="*/ 281 h 285"/>
                  <a:gd name="T100" fmla="*/ 98 w 183"/>
                  <a:gd name="T101" fmla="*/ 285 h 285"/>
                  <a:gd name="T102" fmla="*/ 108 w 183"/>
                  <a:gd name="T103" fmla="*/ 285 h 285"/>
                  <a:gd name="T104" fmla="*/ 118 w 183"/>
                  <a:gd name="T105" fmla="*/ 285 h 285"/>
                  <a:gd name="T106" fmla="*/ 131 w 183"/>
                  <a:gd name="T107" fmla="*/ 285 h 285"/>
                  <a:gd name="T108" fmla="*/ 160 w 183"/>
                  <a:gd name="T109" fmla="*/ 281 h 285"/>
                  <a:gd name="T110" fmla="*/ 173 w 183"/>
                  <a:gd name="T111" fmla="*/ 1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285">
                    <a:moveTo>
                      <a:pt x="183" y="0"/>
                    </a:moveTo>
                    <a:lnTo>
                      <a:pt x="6" y="0"/>
                    </a:lnTo>
                    <a:lnTo>
                      <a:pt x="6" y="0"/>
                    </a:lnTo>
                    <a:lnTo>
                      <a:pt x="6" y="27"/>
                    </a:lnTo>
                    <a:lnTo>
                      <a:pt x="6" y="29"/>
                    </a:lnTo>
                    <a:lnTo>
                      <a:pt x="6" y="29"/>
                    </a:lnTo>
                    <a:lnTo>
                      <a:pt x="6" y="30"/>
                    </a:lnTo>
                    <a:lnTo>
                      <a:pt x="6" y="30"/>
                    </a:lnTo>
                    <a:lnTo>
                      <a:pt x="6" y="30"/>
                    </a:lnTo>
                    <a:lnTo>
                      <a:pt x="6" y="30"/>
                    </a:lnTo>
                    <a:lnTo>
                      <a:pt x="6" y="37"/>
                    </a:lnTo>
                    <a:lnTo>
                      <a:pt x="6" y="37"/>
                    </a:lnTo>
                    <a:lnTo>
                      <a:pt x="4" y="40"/>
                    </a:lnTo>
                    <a:lnTo>
                      <a:pt x="1" y="42"/>
                    </a:lnTo>
                    <a:lnTo>
                      <a:pt x="0" y="44"/>
                    </a:lnTo>
                    <a:lnTo>
                      <a:pt x="0" y="48"/>
                    </a:lnTo>
                    <a:lnTo>
                      <a:pt x="0" y="56"/>
                    </a:lnTo>
                    <a:lnTo>
                      <a:pt x="0" y="57"/>
                    </a:lnTo>
                    <a:lnTo>
                      <a:pt x="0" y="57"/>
                    </a:lnTo>
                    <a:lnTo>
                      <a:pt x="0" y="60"/>
                    </a:lnTo>
                    <a:lnTo>
                      <a:pt x="1" y="63"/>
                    </a:lnTo>
                    <a:lnTo>
                      <a:pt x="4" y="65"/>
                    </a:lnTo>
                    <a:lnTo>
                      <a:pt x="6" y="68"/>
                    </a:lnTo>
                    <a:lnTo>
                      <a:pt x="6" y="69"/>
                    </a:lnTo>
                    <a:lnTo>
                      <a:pt x="6" y="69"/>
                    </a:lnTo>
                    <a:lnTo>
                      <a:pt x="6" y="69"/>
                    </a:lnTo>
                    <a:lnTo>
                      <a:pt x="6" y="70"/>
                    </a:lnTo>
                    <a:lnTo>
                      <a:pt x="6" y="70"/>
                    </a:lnTo>
                    <a:lnTo>
                      <a:pt x="6" y="74"/>
                    </a:lnTo>
                    <a:lnTo>
                      <a:pt x="6" y="74"/>
                    </a:lnTo>
                    <a:lnTo>
                      <a:pt x="4" y="76"/>
                    </a:lnTo>
                    <a:lnTo>
                      <a:pt x="1" y="80"/>
                    </a:lnTo>
                    <a:lnTo>
                      <a:pt x="0" y="82"/>
                    </a:lnTo>
                    <a:lnTo>
                      <a:pt x="0" y="86"/>
                    </a:lnTo>
                    <a:lnTo>
                      <a:pt x="0" y="95"/>
                    </a:lnTo>
                    <a:lnTo>
                      <a:pt x="0" y="95"/>
                    </a:lnTo>
                    <a:lnTo>
                      <a:pt x="0" y="98"/>
                    </a:lnTo>
                    <a:lnTo>
                      <a:pt x="1" y="101"/>
                    </a:lnTo>
                    <a:lnTo>
                      <a:pt x="4" y="105"/>
                    </a:lnTo>
                    <a:lnTo>
                      <a:pt x="6" y="106"/>
                    </a:lnTo>
                    <a:lnTo>
                      <a:pt x="6" y="107"/>
                    </a:lnTo>
                    <a:lnTo>
                      <a:pt x="6" y="107"/>
                    </a:lnTo>
                    <a:lnTo>
                      <a:pt x="6" y="108"/>
                    </a:lnTo>
                    <a:lnTo>
                      <a:pt x="6" y="108"/>
                    </a:lnTo>
                    <a:lnTo>
                      <a:pt x="6" y="112"/>
                    </a:lnTo>
                    <a:lnTo>
                      <a:pt x="6" y="112"/>
                    </a:lnTo>
                    <a:lnTo>
                      <a:pt x="4" y="114"/>
                    </a:lnTo>
                    <a:lnTo>
                      <a:pt x="1" y="117"/>
                    </a:lnTo>
                    <a:lnTo>
                      <a:pt x="0" y="120"/>
                    </a:lnTo>
                    <a:lnTo>
                      <a:pt x="0" y="124"/>
                    </a:lnTo>
                    <a:lnTo>
                      <a:pt x="0" y="133"/>
                    </a:lnTo>
                    <a:lnTo>
                      <a:pt x="0" y="133"/>
                    </a:lnTo>
                    <a:lnTo>
                      <a:pt x="0" y="136"/>
                    </a:lnTo>
                    <a:lnTo>
                      <a:pt x="1" y="139"/>
                    </a:lnTo>
                    <a:lnTo>
                      <a:pt x="4" y="141"/>
                    </a:lnTo>
                    <a:lnTo>
                      <a:pt x="6" y="144"/>
                    </a:lnTo>
                    <a:lnTo>
                      <a:pt x="6" y="145"/>
                    </a:lnTo>
                    <a:lnTo>
                      <a:pt x="6" y="145"/>
                    </a:lnTo>
                    <a:lnTo>
                      <a:pt x="6" y="145"/>
                    </a:lnTo>
                    <a:lnTo>
                      <a:pt x="6" y="145"/>
                    </a:lnTo>
                    <a:lnTo>
                      <a:pt x="6" y="150"/>
                    </a:lnTo>
                    <a:lnTo>
                      <a:pt x="6" y="150"/>
                    </a:lnTo>
                    <a:lnTo>
                      <a:pt x="4" y="152"/>
                    </a:lnTo>
                    <a:lnTo>
                      <a:pt x="1" y="155"/>
                    </a:lnTo>
                    <a:lnTo>
                      <a:pt x="0" y="158"/>
                    </a:lnTo>
                    <a:lnTo>
                      <a:pt x="0" y="162"/>
                    </a:lnTo>
                    <a:lnTo>
                      <a:pt x="0" y="171"/>
                    </a:lnTo>
                    <a:lnTo>
                      <a:pt x="0" y="171"/>
                    </a:lnTo>
                    <a:lnTo>
                      <a:pt x="0" y="173"/>
                    </a:lnTo>
                    <a:lnTo>
                      <a:pt x="1" y="177"/>
                    </a:lnTo>
                    <a:lnTo>
                      <a:pt x="4" y="179"/>
                    </a:lnTo>
                    <a:lnTo>
                      <a:pt x="6" y="182"/>
                    </a:lnTo>
                    <a:lnTo>
                      <a:pt x="6" y="183"/>
                    </a:lnTo>
                    <a:lnTo>
                      <a:pt x="6" y="183"/>
                    </a:lnTo>
                    <a:lnTo>
                      <a:pt x="6" y="183"/>
                    </a:lnTo>
                    <a:lnTo>
                      <a:pt x="6" y="183"/>
                    </a:lnTo>
                    <a:lnTo>
                      <a:pt x="6" y="188"/>
                    </a:lnTo>
                    <a:lnTo>
                      <a:pt x="6" y="188"/>
                    </a:lnTo>
                    <a:lnTo>
                      <a:pt x="4" y="190"/>
                    </a:lnTo>
                    <a:lnTo>
                      <a:pt x="1" y="193"/>
                    </a:lnTo>
                    <a:lnTo>
                      <a:pt x="0" y="196"/>
                    </a:lnTo>
                    <a:lnTo>
                      <a:pt x="0" y="199"/>
                    </a:lnTo>
                    <a:lnTo>
                      <a:pt x="0" y="207"/>
                    </a:lnTo>
                    <a:lnTo>
                      <a:pt x="0" y="207"/>
                    </a:lnTo>
                    <a:lnTo>
                      <a:pt x="0" y="211"/>
                    </a:lnTo>
                    <a:lnTo>
                      <a:pt x="1" y="215"/>
                    </a:lnTo>
                    <a:lnTo>
                      <a:pt x="4" y="217"/>
                    </a:lnTo>
                    <a:lnTo>
                      <a:pt x="6" y="220"/>
                    </a:lnTo>
                    <a:lnTo>
                      <a:pt x="6" y="220"/>
                    </a:lnTo>
                    <a:lnTo>
                      <a:pt x="6" y="228"/>
                    </a:lnTo>
                    <a:lnTo>
                      <a:pt x="8" y="243"/>
                    </a:lnTo>
                    <a:lnTo>
                      <a:pt x="10" y="250"/>
                    </a:lnTo>
                    <a:lnTo>
                      <a:pt x="13" y="259"/>
                    </a:lnTo>
                    <a:lnTo>
                      <a:pt x="16" y="265"/>
                    </a:lnTo>
                    <a:lnTo>
                      <a:pt x="21" y="270"/>
                    </a:lnTo>
                    <a:lnTo>
                      <a:pt x="21" y="270"/>
                    </a:lnTo>
                    <a:lnTo>
                      <a:pt x="24" y="271"/>
                    </a:lnTo>
                    <a:lnTo>
                      <a:pt x="24" y="271"/>
                    </a:lnTo>
                    <a:lnTo>
                      <a:pt x="38" y="277"/>
                    </a:lnTo>
                    <a:lnTo>
                      <a:pt x="57" y="281"/>
                    </a:lnTo>
                    <a:lnTo>
                      <a:pt x="77" y="283"/>
                    </a:lnTo>
                    <a:lnTo>
                      <a:pt x="98" y="285"/>
                    </a:lnTo>
                    <a:lnTo>
                      <a:pt x="98" y="285"/>
                    </a:lnTo>
                    <a:lnTo>
                      <a:pt x="108" y="285"/>
                    </a:lnTo>
                    <a:lnTo>
                      <a:pt x="108" y="285"/>
                    </a:lnTo>
                    <a:lnTo>
                      <a:pt x="118" y="285"/>
                    </a:lnTo>
                    <a:lnTo>
                      <a:pt x="118" y="285"/>
                    </a:lnTo>
                    <a:lnTo>
                      <a:pt x="131" y="285"/>
                    </a:lnTo>
                    <a:lnTo>
                      <a:pt x="146" y="283"/>
                    </a:lnTo>
                    <a:lnTo>
                      <a:pt x="160" y="281"/>
                    </a:lnTo>
                    <a:lnTo>
                      <a:pt x="173" y="279"/>
                    </a:lnTo>
                    <a:lnTo>
                      <a:pt x="173" y="13"/>
                    </a:lnTo>
                    <a:lnTo>
                      <a:pt x="183" y="0"/>
                    </a:lnTo>
                    <a:close/>
                  </a:path>
                </a:pathLst>
              </a:custGeom>
              <a:solidFill>
                <a:srgbClr val="BD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40" name="Freeform 260"/>
              <p:cNvSpPr>
                <a:spLocks/>
              </p:cNvSpPr>
              <p:nvPr/>
            </p:nvSpPr>
            <p:spPr bwMode="auto">
              <a:xfrm>
                <a:off x="3643" y="2878"/>
                <a:ext cx="183" cy="285"/>
              </a:xfrm>
              <a:custGeom>
                <a:avLst/>
                <a:gdLst>
                  <a:gd name="T0" fmla="*/ 6 w 183"/>
                  <a:gd name="T1" fmla="*/ 0 h 285"/>
                  <a:gd name="T2" fmla="*/ 6 w 183"/>
                  <a:gd name="T3" fmla="*/ 27 h 285"/>
                  <a:gd name="T4" fmla="*/ 6 w 183"/>
                  <a:gd name="T5" fmla="*/ 29 h 285"/>
                  <a:gd name="T6" fmla="*/ 6 w 183"/>
                  <a:gd name="T7" fmla="*/ 30 h 285"/>
                  <a:gd name="T8" fmla="*/ 6 w 183"/>
                  <a:gd name="T9" fmla="*/ 30 h 285"/>
                  <a:gd name="T10" fmla="*/ 6 w 183"/>
                  <a:gd name="T11" fmla="*/ 37 h 285"/>
                  <a:gd name="T12" fmla="*/ 1 w 183"/>
                  <a:gd name="T13" fmla="*/ 42 h 285"/>
                  <a:gd name="T14" fmla="*/ 0 w 183"/>
                  <a:gd name="T15" fmla="*/ 48 h 285"/>
                  <a:gd name="T16" fmla="*/ 0 w 183"/>
                  <a:gd name="T17" fmla="*/ 57 h 285"/>
                  <a:gd name="T18" fmla="*/ 0 w 183"/>
                  <a:gd name="T19" fmla="*/ 60 h 285"/>
                  <a:gd name="T20" fmla="*/ 4 w 183"/>
                  <a:gd name="T21" fmla="*/ 65 h 285"/>
                  <a:gd name="T22" fmla="*/ 6 w 183"/>
                  <a:gd name="T23" fmla="*/ 69 h 285"/>
                  <a:gd name="T24" fmla="*/ 6 w 183"/>
                  <a:gd name="T25" fmla="*/ 69 h 285"/>
                  <a:gd name="T26" fmla="*/ 6 w 183"/>
                  <a:gd name="T27" fmla="*/ 70 h 285"/>
                  <a:gd name="T28" fmla="*/ 6 w 183"/>
                  <a:gd name="T29" fmla="*/ 74 h 285"/>
                  <a:gd name="T30" fmla="*/ 1 w 183"/>
                  <a:gd name="T31" fmla="*/ 80 h 285"/>
                  <a:gd name="T32" fmla="*/ 0 w 183"/>
                  <a:gd name="T33" fmla="*/ 86 h 285"/>
                  <a:gd name="T34" fmla="*/ 0 w 183"/>
                  <a:gd name="T35" fmla="*/ 95 h 285"/>
                  <a:gd name="T36" fmla="*/ 1 w 183"/>
                  <a:gd name="T37" fmla="*/ 101 h 285"/>
                  <a:gd name="T38" fmla="*/ 6 w 183"/>
                  <a:gd name="T39" fmla="*/ 106 h 285"/>
                  <a:gd name="T40" fmla="*/ 6 w 183"/>
                  <a:gd name="T41" fmla="*/ 107 h 285"/>
                  <a:gd name="T42" fmla="*/ 6 w 183"/>
                  <a:gd name="T43" fmla="*/ 108 h 285"/>
                  <a:gd name="T44" fmla="*/ 6 w 183"/>
                  <a:gd name="T45" fmla="*/ 112 h 285"/>
                  <a:gd name="T46" fmla="*/ 1 w 183"/>
                  <a:gd name="T47" fmla="*/ 117 h 285"/>
                  <a:gd name="T48" fmla="*/ 0 w 183"/>
                  <a:gd name="T49" fmla="*/ 124 h 285"/>
                  <a:gd name="T50" fmla="*/ 0 w 183"/>
                  <a:gd name="T51" fmla="*/ 133 h 285"/>
                  <a:gd name="T52" fmla="*/ 1 w 183"/>
                  <a:gd name="T53" fmla="*/ 139 h 285"/>
                  <a:gd name="T54" fmla="*/ 6 w 183"/>
                  <a:gd name="T55" fmla="*/ 144 h 285"/>
                  <a:gd name="T56" fmla="*/ 6 w 183"/>
                  <a:gd name="T57" fmla="*/ 145 h 285"/>
                  <a:gd name="T58" fmla="*/ 6 w 183"/>
                  <a:gd name="T59" fmla="*/ 145 h 285"/>
                  <a:gd name="T60" fmla="*/ 6 w 183"/>
                  <a:gd name="T61" fmla="*/ 150 h 285"/>
                  <a:gd name="T62" fmla="*/ 1 w 183"/>
                  <a:gd name="T63" fmla="*/ 155 h 285"/>
                  <a:gd name="T64" fmla="*/ 0 w 183"/>
                  <a:gd name="T65" fmla="*/ 162 h 285"/>
                  <a:gd name="T66" fmla="*/ 0 w 183"/>
                  <a:gd name="T67" fmla="*/ 171 h 285"/>
                  <a:gd name="T68" fmla="*/ 1 w 183"/>
                  <a:gd name="T69" fmla="*/ 177 h 285"/>
                  <a:gd name="T70" fmla="*/ 6 w 183"/>
                  <a:gd name="T71" fmla="*/ 182 h 285"/>
                  <a:gd name="T72" fmla="*/ 6 w 183"/>
                  <a:gd name="T73" fmla="*/ 183 h 285"/>
                  <a:gd name="T74" fmla="*/ 6 w 183"/>
                  <a:gd name="T75" fmla="*/ 183 h 285"/>
                  <a:gd name="T76" fmla="*/ 6 w 183"/>
                  <a:gd name="T77" fmla="*/ 188 h 285"/>
                  <a:gd name="T78" fmla="*/ 1 w 183"/>
                  <a:gd name="T79" fmla="*/ 193 h 285"/>
                  <a:gd name="T80" fmla="*/ 0 w 183"/>
                  <a:gd name="T81" fmla="*/ 199 h 285"/>
                  <a:gd name="T82" fmla="*/ 0 w 183"/>
                  <a:gd name="T83" fmla="*/ 207 h 285"/>
                  <a:gd name="T84" fmla="*/ 1 w 183"/>
                  <a:gd name="T85" fmla="*/ 215 h 285"/>
                  <a:gd name="T86" fmla="*/ 6 w 183"/>
                  <a:gd name="T87" fmla="*/ 220 h 285"/>
                  <a:gd name="T88" fmla="*/ 6 w 183"/>
                  <a:gd name="T89" fmla="*/ 228 h 285"/>
                  <a:gd name="T90" fmla="*/ 10 w 183"/>
                  <a:gd name="T91" fmla="*/ 250 h 285"/>
                  <a:gd name="T92" fmla="*/ 16 w 183"/>
                  <a:gd name="T93" fmla="*/ 265 h 285"/>
                  <a:gd name="T94" fmla="*/ 21 w 183"/>
                  <a:gd name="T95" fmla="*/ 270 h 285"/>
                  <a:gd name="T96" fmla="*/ 24 w 183"/>
                  <a:gd name="T97" fmla="*/ 271 h 285"/>
                  <a:gd name="T98" fmla="*/ 57 w 183"/>
                  <a:gd name="T99" fmla="*/ 281 h 285"/>
                  <a:gd name="T100" fmla="*/ 98 w 183"/>
                  <a:gd name="T101" fmla="*/ 285 h 285"/>
                  <a:gd name="T102" fmla="*/ 108 w 183"/>
                  <a:gd name="T103" fmla="*/ 285 h 285"/>
                  <a:gd name="T104" fmla="*/ 118 w 183"/>
                  <a:gd name="T105" fmla="*/ 285 h 285"/>
                  <a:gd name="T106" fmla="*/ 131 w 183"/>
                  <a:gd name="T107" fmla="*/ 285 h 285"/>
                  <a:gd name="T108" fmla="*/ 160 w 183"/>
                  <a:gd name="T109" fmla="*/ 281 h 285"/>
                  <a:gd name="T110" fmla="*/ 173 w 183"/>
                  <a:gd name="T111" fmla="*/ 1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3" h="285">
                    <a:moveTo>
                      <a:pt x="183" y="0"/>
                    </a:moveTo>
                    <a:lnTo>
                      <a:pt x="6" y="0"/>
                    </a:lnTo>
                    <a:lnTo>
                      <a:pt x="6" y="0"/>
                    </a:lnTo>
                    <a:lnTo>
                      <a:pt x="6" y="27"/>
                    </a:lnTo>
                    <a:lnTo>
                      <a:pt x="6" y="29"/>
                    </a:lnTo>
                    <a:lnTo>
                      <a:pt x="6" y="29"/>
                    </a:lnTo>
                    <a:lnTo>
                      <a:pt x="6" y="30"/>
                    </a:lnTo>
                    <a:lnTo>
                      <a:pt x="6" y="30"/>
                    </a:lnTo>
                    <a:lnTo>
                      <a:pt x="6" y="30"/>
                    </a:lnTo>
                    <a:lnTo>
                      <a:pt x="6" y="30"/>
                    </a:lnTo>
                    <a:lnTo>
                      <a:pt x="6" y="37"/>
                    </a:lnTo>
                    <a:lnTo>
                      <a:pt x="6" y="37"/>
                    </a:lnTo>
                    <a:lnTo>
                      <a:pt x="4" y="40"/>
                    </a:lnTo>
                    <a:lnTo>
                      <a:pt x="1" y="42"/>
                    </a:lnTo>
                    <a:lnTo>
                      <a:pt x="0" y="44"/>
                    </a:lnTo>
                    <a:lnTo>
                      <a:pt x="0" y="48"/>
                    </a:lnTo>
                    <a:lnTo>
                      <a:pt x="0" y="56"/>
                    </a:lnTo>
                    <a:lnTo>
                      <a:pt x="0" y="57"/>
                    </a:lnTo>
                    <a:lnTo>
                      <a:pt x="0" y="57"/>
                    </a:lnTo>
                    <a:lnTo>
                      <a:pt x="0" y="60"/>
                    </a:lnTo>
                    <a:lnTo>
                      <a:pt x="1" y="63"/>
                    </a:lnTo>
                    <a:lnTo>
                      <a:pt x="4" y="65"/>
                    </a:lnTo>
                    <a:lnTo>
                      <a:pt x="6" y="68"/>
                    </a:lnTo>
                    <a:lnTo>
                      <a:pt x="6" y="69"/>
                    </a:lnTo>
                    <a:lnTo>
                      <a:pt x="6" y="69"/>
                    </a:lnTo>
                    <a:lnTo>
                      <a:pt x="6" y="69"/>
                    </a:lnTo>
                    <a:lnTo>
                      <a:pt x="6" y="70"/>
                    </a:lnTo>
                    <a:lnTo>
                      <a:pt x="6" y="70"/>
                    </a:lnTo>
                    <a:lnTo>
                      <a:pt x="6" y="74"/>
                    </a:lnTo>
                    <a:lnTo>
                      <a:pt x="6" y="74"/>
                    </a:lnTo>
                    <a:lnTo>
                      <a:pt x="4" y="76"/>
                    </a:lnTo>
                    <a:lnTo>
                      <a:pt x="1" y="80"/>
                    </a:lnTo>
                    <a:lnTo>
                      <a:pt x="0" y="82"/>
                    </a:lnTo>
                    <a:lnTo>
                      <a:pt x="0" y="86"/>
                    </a:lnTo>
                    <a:lnTo>
                      <a:pt x="0" y="95"/>
                    </a:lnTo>
                    <a:lnTo>
                      <a:pt x="0" y="95"/>
                    </a:lnTo>
                    <a:lnTo>
                      <a:pt x="0" y="98"/>
                    </a:lnTo>
                    <a:lnTo>
                      <a:pt x="1" y="101"/>
                    </a:lnTo>
                    <a:lnTo>
                      <a:pt x="4" y="105"/>
                    </a:lnTo>
                    <a:lnTo>
                      <a:pt x="6" y="106"/>
                    </a:lnTo>
                    <a:lnTo>
                      <a:pt x="6" y="107"/>
                    </a:lnTo>
                    <a:lnTo>
                      <a:pt x="6" y="107"/>
                    </a:lnTo>
                    <a:lnTo>
                      <a:pt x="6" y="108"/>
                    </a:lnTo>
                    <a:lnTo>
                      <a:pt x="6" y="108"/>
                    </a:lnTo>
                    <a:lnTo>
                      <a:pt x="6" y="112"/>
                    </a:lnTo>
                    <a:lnTo>
                      <a:pt x="6" y="112"/>
                    </a:lnTo>
                    <a:lnTo>
                      <a:pt x="4" y="114"/>
                    </a:lnTo>
                    <a:lnTo>
                      <a:pt x="1" y="117"/>
                    </a:lnTo>
                    <a:lnTo>
                      <a:pt x="0" y="120"/>
                    </a:lnTo>
                    <a:lnTo>
                      <a:pt x="0" y="124"/>
                    </a:lnTo>
                    <a:lnTo>
                      <a:pt x="0" y="133"/>
                    </a:lnTo>
                    <a:lnTo>
                      <a:pt x="0" y="133"/>
                    </a:lnTo>
                    <a:lnTo>
                      <a:pt x="0" y="136"/>
                    </a:lnTo>
                    <a:lnTo>
                      <a:pt x="1" y="139"/>
                    </a:lnTo>
                    <a:lnTo>
                      <a:pt x="4" y="141"/>
                    </a:lnTo>
                    <a:lnTo>
                      <a:pt x="6" y="144"/>
                    </a:lnTo>
                    <a:lnTo>
                      <a:pt x="6" y="145"/>
                    </a:lnTo>
                    <a:lnTo>
                      <a:pt x="6" y="145"/>
                    </a:lnTo>
                    <a:lnTo>
                      <a:pt x="6" y="145"/>
                    </a:lnTo>
                    <a:lnTo>
                      <a:pt x="6" y="145"/>
                    </a:lnTo>
                    <a:lnTo>
                      <a:pt x="6" y="150"/>
                    </a:lnTo>
                    <a:lnTo>
                      <a:pt x="6" y="150"/>
                    </a:lnTo>
                    <a:lnTo>
                      <a:pt x="4" y="152"/>
                    </a:lnTo>
                    <a:lnTo>
                      <a:pt x="1" y="155"/>
                    </a:lnTo>
                    <a:lnTo>
                      <a:pt x="0" y="158"/>
                    </a:lnTo>
                    <a:lnTo>
                      <a:pt x="0" y="162"/>
                    </a:lnTo>
                    <a:lnTo>
                      <a:pt x="0" y="171"/>
                    </a:lnTo>
                    <a:lnTo>
                      <a:pt x="0" y="171"/>
                    </a:lnTo>
                    <a:lnTo>
                      <a:pt x="0" y="173"/>
                    </a:lnTo>
                    <a:lnTo>
                      <a:pt x="1" y="177"/>
                    </a:lnTo>
                    <a:lnTo>
                      <a:pt x="4" y="179"/>
                    </a:lnTo>
                    <a:lnTo>
                      <a:pt x="6" y="182"/>
                    </a:lnTo>
                    <a:lnTo>
                      <a:pt x="6" y="183"/>
                    </a:lnTo>
                    <a:lnTo>
                      <a:pt x="6" y="183"/>
                    </a:lnTo>
                    <a:lnTo>
                      <a:pt x="6" y="183"/>
                    </a:lnTo>
                    <a:lnTo>
                      <a:pt x="6" y="183"/>
                    </a:lnTo>
                    <a:lnTo>
                      <a:pt x="6" y="188"/>
                    </a:lnTo>
                    <a:lnTo>
                      <a:pt x="6" y="188"/>
                    </a:lnTo>
                    <a:lnTo>
                      <a:pt x="4" y="190"/>
                    </a:lnTo>
                    <a:lnTo>
                      <a:pt x="1" y="193"/>
                    </a:lnTo>
                    <a:lnTo>
                      <a:pt x="0" y="196"/>
                    </a:lnTo>
                    <a:lnTo>
                      <a:pt x="0" y="199"/>
                    </a:lnTo>
                    <a:lnTo>
                      <a:pt x="0" y="207"/>
                    </a:lnTo>
                    <a:lnTo>
                      <a:pt x="0" y="207"/>
                    </a:lnTo>
                    <a:lnTo>
                      <a:pt x="0" y="211"/>
                    </a:lnTo>
                    <a:lnTo>
                      <a:pt x="1" y="215"/>
                    </a:lnTo>
                    <a:lnTo>
                      <a:pt x="4" y="217"/>
                    </a:lnTo>
                    <a:lnTo>
                      <a:pt x="6" y="220"/>
                    </a:lnTo>
                    <a:lnTo>
                      <a:pt x="6" y="220"/>
                    </a:lnTo>
                    <a:lnTo>
                      <a:pt x="6" y="228"/>
                    </a:lnTo>
                    <a:lnTo>
                      <a:pt x="8" y="243"/>
                    </a:lnTo>
                    <a:lnTo>
                      <a:pt x="10" y="250"/>
                    </a:lnTo>
                    <a:lnTo>
                      <a:pt x="13" y="259"/>
                    </a:lnTo>
                    <a:lnTo>
                      <a:pt x="16" y="265"/>
                    </a:lnTo>
                    <a:lnTo>
                      <a:pt x="21" y="270"/>
                    </a:lnTo>
                    <a:lnTo>
                      <a:pt x="21" y="270"/>
                    </a:lnTo>
                    <a:lnTo>
                      <a:pt x="24" y="271"/>
                    </a:lnTo>
                    <a:lnTo>
                      <a:pt x="24" y="271"/>
                    </a:lnTo>
                    <a:lnTo>
                      <a:pt x="38" y="277"/>
                    </a:lnTo>
                    <a:lnTo>
                      <a:pt x="57" y="281"/>
                    </a:lnTo>
                    <a:lnTo>
                      <a:pt x="77" y="283"/>
                    </a:lnTo>
                    <a:lnTo>
                      <a:pt x="98" y="285"/>
                    </a:lnTo>
                    <a:lnTo>
                      <a:pt x="98" y="285"/>
                    </a:lnTo>
                    <a:lnTo>
                      <a:pt x="108" y="285"/>
                    </a:lnTo>
                    <a:lnTo>
                      <a:pt x="108" y="285"/>
                    </a:lnTo>
                    <a:lnTo>
                      <a:pt x="118" y="285"/>
                    </a:lnTo>
                    <a:lnTo>
                      <a:pt x="118" y="285"/>
                    </a:lnTo>
                    <a:lnTo>
                      <a:pt x="131" y="285"/>
                    </a:lnTo>
                    <a:lnTo>
                      <a:pt x="146" y="283"/>
                    </a:lnTo>
                    <a:lnTo>
                      <a:pt x="160" y="281"/>
                    </a:lnTo>
                    <a:lnTo>
                      <a:pt x="173" y="279"/>
                    </a:lnTo>
                    <a:lnTo>
                      <a:pt x="173" y="13"/>
                    </a:lnTo>
                    <a:lnTo>
                      <a:pt x="18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41" name="Rectangle 261"/>
              <p:cNvSpPr>
                <a:spLocks noChangeArrowheads="1"/>
              </p:cNvSpPr>
              <p:nvPr/>
            </p:nvSpPr>
            <p:spPr bwMode="auto">
              <a:xfrm>
                <a:off x="3724" y="2772"/>
                <a:ext cx="54" cy="6"/>
              </a:xfrm>
              <a:prstGeom prst="rect">
                <a:avLst/>
              </a:prstGeom>
              <a:solidFill>
                <a:srgbClr val="ABCF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42" name="Rectangle 262"/>
              <p:cNvSpPr>
                <a:spLocks noChangeArrowheads="1"/>
              </p:cNvSpPr>
              <p:nvPr/>
            </p:nvSpPr>
            <p:spPr bwMode="auto">
              <a:xfrm>
                <a:off x="3724" y="2772"/>
                <a:ext cx="54"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43" name="Freeform 263"/>
              <p:cNvSpPr>
                <a:spLocks/>
              </p:cNvSpPr>
              <p:nvPr/>
            </p:nvSpPr>
            <p:spPr bwMode="auto">
              <a:xfrm>
                <a:off x="3722" y="2732"/>
                <a:ext cx="60" cy="31"/>
              </a:xfrm>
              <a:custGeom>
                <a:avLst/>
                <a:gdLst>
                  <a:gd name="T0" fmla="*/ 60 w 60"/>
                  <a:gd name="T1" fmla="*/ 10 h 31"/>
                  <a:gd name="T2" fmla="*/ 60 w 60"/>
                  <a:gd name="T3" fmla="*/ 10 h 31"/>
                  <a:gd name="T4" fmla="*/ 59 w 60"/>
                  <a:gd name="T5" fmla="*/ 7 h 31"/>
                  <a:gd name="T6" fmla="*/ 57 w 60"/>
                  <a:gd name="T7" fmla="*/ 3 h 31"/>
                  <a:gd name="T8" fmla="*/ 54 w 60"/>
                  <a:gd name="T9" fmla="*/ 0 h 31"/>
                  <a:gd name="T10" fmla="*/ 50 w 60"/>
                  <a:gd name="T11" fmla="*/ 0 h 31"/>
                  <a:gd name="T12" fmla="*/ 10 w 60"/>
                  <a:gd name="T13" fmla="*/ 0 h 31"/>
                  <a:gd name="T14" fmla="*/ 10 w 60"/>
                  <a:gd name="T15" fmla="*/ 0 h 31"/>
                  <a:gd name="T16" fmla="*/ 6 w 60"/>
                  <a:gd name="T17" fmla="*/ 0 h 31"/>
                  <a:gd name="T18" fmla="*/ 2 w 60"/>
                  <a:gd name="T19" fmla="*/ 3 h 31"/>
                  <a:gd name="T20" fmla="*/ 1 w 60"/>
                  <a:gd name="T21" fmla="*/ 7 h 31"/>
                  <a:gd name="T22" fmla="*/ 0 w 60"/>
                  <a:gd name="T23" fmla="*/ 10 h 31"/>
                  <a:gd name="T24" fmla="*/ 0 w 60"/>
                  <a:gd name="T25" fmla="*/ 31 h 31"/>
                  <a:gd name="T26" fmla="*/ 60 w 60"/>
                  <a:gd name="T27" fmla="*/ 31 h 31"/>
                  <a:gd name="T28" fmla="*/ 60 w 60"/>
                  <a:gd name="T29"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31">
                    <a:moveTo>
                      <a:pt x="60" y="10"/>
                    </a:moveTo>
                    <a:lnTo>
                      <a:pt x="60" y="10"/>
                    </a:lnTo>
                    <a:lnTo>
                      <a:pt x="59" y="7"/>
                    </a:lnTo>
                    <a:lnTo>
                      <a:pt x="57" y="3"/>
                    </a:lnTo>
                    <a:lnTo>
                      <a:pt x="54" y="0"/>
                    </a:lnTo>
                    <a:lnTo>
                      <a:pt x="50" y="0"/>
                    </a:lnTo>
                    <a:lnTo>
                      <a:pt x="10" y="0"/>
                    </a:lnTo>
                    <a:lnTo>
                      <a:pt x="10" y="0"/>
                    </a:lnTo>
                    <a:lnTo>
                      <a:pt x="6" y="0"/>
                    </a:lnTo>
                    <a:lnTo>
                      <a:pt x="2" y="3"/>
                    </a:lnTo>
                    <a:lnTo>
                      <a:pt x="1" y="7"/>
                    </a:lnTo>
                    <a:lnTo>
                      <a:pt x="0" y="10"/>
                    </a:lnTo>
                    <a:lnTo>
                      <a:pt x="0" y="31"/>
                    </a:lnTo>
                    <a:lnTo>
                      <a:pt x="60" y="31"/>
                    </a:lnTo>
                    <a:lnTo>
                      <a:pt x="60" y="10"/>
                    </a:lnTo>
                    <a:close/>
                  </a:path>
                </a:pathLst>
              </a:custGeom>
              <a:solidFill>
                <a:srgbClr val="3E87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44" name="Freeform 264"/>
              <p:cNvSpPr>
                <a:spLocks/>
              </p:cNvSpPr>
              <p:nvPr/>
            </p:nvSpPr>
            <p:spPr bwMode="auto">
              <a:xfrm>
                <a:off x="3722" y="2763"/>
                <a:ext cx="60" cy="9"/>
              </a:xfrm>
              <a:custGeom>
                <a:avLst/>
                <a:gdLst>
                  <a:gd name="T0" fmla="*/ 60 w 60"/>
                  <a:gd name="T1" fmla="*/ 0 h 9"/>
                  <a:gd name="T2" fmla="*/ 60 w 60"/>
                  <a:gd name="T3" fmla="*/ 0 h 9"/>
                  <a:gd name="T4" fmla="*/ 0 w 60"/>
                  <a:gd name="T5" fmla="*/ 0 h 9"/>
                  <a:gd name="T6" fmla="*/ 0 w 60"/>
                  <a:gd name="T7" fmla="*/ 0 h 9"/>
                  <a:gd name="T8" fmla="*/ 0 w 60"/>
                  <a:gd name="T9" fmla="*/ 9 h 9"/>
                  <a:gd name="T10" fmla="*/ 60 w 60"/>
                  <a:gd name="T11" fmla="*/ 9 h 9"/>
                  <a:gd name="T12" fmla="*/ 60 w 60"/>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60" h="9">
                    <a:moveTo>
                      <a:pt x="60" y="0"/>
                    </a:moveTo>
                    <a:lnTo>
                      <a:pt x="60" y="0"/>
                    </a:lnTo>
                    <a:lnTo>
                      <a:pt x="0" y="0"/>
                    </a:lnTo>
                    <a:lnTo>
                      <a:pt x="0" y="0"/>
                    </a:lnTo>
                    <a:lnTo>
                      <a:pt x="0" y="9"/>
                    </a:lnTo>
                    <a:lnTo>
                      <a:pt x="60" y="9"/>
                    </a:lnTo>
                    <a:lnTo>
                      <a:pt x="60" y="0"/>
                    </a:lnTo>
                    <a:close/>
                  </a:path>
                </a:pathLst>
              </a:custGeom>
              <a:solidFill>
                <a:srgbClr val="3980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45" name="Freeform 265"/>
              <p:cNvSpPr>
                <a:spLocks/>
              </p:cNvSpPr>
              <p:nvPr/>
            </p:nvSpPr>
            <p:spPr bwMode="auto">
              <a:xfrm>
                <a:off x="3706" y="2707"/>
                <a:ext cx="90" cy="75"/>
              </a:xfrm>
              <a:custGeom>
                <a:avLst/>
                <a:gdLst>
                  <a:gd name="T0" fmla="*/ 76 w 90"/>
                  <a:gd name="T1" fmla="*/ 0 h 75"/>
                  <a:gd name="T2" fmla="*/ 14 w 90"/>
                  <a:gd name="T3" fmla="*/ 0 h 75"/>
                  <a:gd name="T4" fmla="*/ 14 w 90"/>
                  <a:gd name="T5" fmla="*/ 0 h 75"/>
                  <a:gd name="T6" fmla="*/ 8 w 90"/>
                  <a:gd name="T7" fmla="*/ 1 h 75"/>
                  <a:gd name="T8" fmla="*/ 3 w 90"/>
                  <a:gd name="T9" fmla="*/ 3 h 75"/>
                  <a:gd name="T10" fmla="*/ 1 w 90"/>
                  <a:gd name="T11" fmla="*/ 8 h 75"/>
                  <a:gd name="T12" fmla="*/ 0 w 90"/>
                  <a:gd name="T13" fmla="*/ 14 h 75"/>
                  <a:gd name="T14" fmla="*/ 0 w 90"/>
                  <a:gd name="T15" fmla="*/ 60 h 75"/>
                  <a:gd name="T16" fmla="*/ 0 w 90"/>
                  <a:gd name="T17" fmla="*/ 60 h 75"/>
                  <a:gd name="T18" fmla="*/ 0 w 90"/>
                  <a:gd name="T19" fmla="*/ 65 h 75"/>
                  <a:gd name="T20" fmla="*/ 2 w 90"/>
                  <a:gd name="T21" fmla="*/ 70 h 75"/>
                  <a:gd name="T22" fmla="*/ 6 w 90"/>
                  <a:gd name="T23" fmla="*/ 72 h 75"/>
                  <a:gd name="T24" fmla="*/ 10 w 90"/>
                  <a:gd name="T25" fmla="*/ 75 h 75"/>
                  <a:gd name="T26" fmla="*/ 10 w 90"/>
                  <a:gd name="T27" fmla="*/ 75 h 75"/>
                  <a:gd name="T28" fmla="*/ 10 w 90"/>
                  <a:gd name="T29" fmla="*/ 73 h 75"/>
                  <a:gd name="T30" fmla="*/ 10 w 90"/>
                  <a:gd name="T31" fmla="*/ 73 h 75"/>
                  <a:gd name="T32" fmla="*/ 11 w 90"/>
                  <a:gd name="T33" fmla="*/ 70 h 75"/>
                  <a:gd name="T34" fmla="*/ 11 w 90"/>
                  <a:gd name="T35" fmla="*/ 70 h 75"/>
                  <a:gd name="T36" fmla="*/ 8 w 90"/>
                  <a:gd name="T37" fmla="*/ 68 h 75"/>
                  <a:gd name="T38" fmla="*/ 6 w 90"/>
                  <a:gd name="T39" fmla="*/ 66 h 75"/>
                  <a:gd name="T40" fmla="*/ 5 w 90"/>
                  <a:gd name="T41" fmla="*/ 63 h 75"/>
                  <a:gd name="T42" fmla="*/ 5 w 90"/>
                  <a:gd name="T43" fmla="*/ 60 h 75"/>
                  <a:gd name="T44" fmla="*/ 5 w 90"/>
                  <a:gd name="T45" fmla="*/ 14 h 75"/>
                  <a:gd name="T46" fmla="*/ 5 w 90"/>
                  <a:gd name="T47" fmla="*/ 14 h 75"/>
                  <a:gd name="T48" fmla="*/ 5 w 90"/>
                  <a:gd name="T49" fmla="*/ 11 h 75"/>
                  <a:gd name="T50" fmla="*/ 7 w 90"/>
                  <a:gd name="T51" fmla="*/ 7 h 75"/>
                  <a:gd name="T52" fmla="*/ 11 w 90"/>
                  <a:gd name="T53" fmla="*/ 5 h 75"/>
                  <a:gd name="T54" fmla="*/ 14 w 90"/>
                  <a:gd name="T55" fmla="*/ 5 h 75"/>
                  <a:gd name="T56" fmla="*/ 76 w 90"/>
                  <a:gd name="T57" fmla="*/ 5 h 75"/>
                  <a:gd name="T58" fmla="*/ 76 w 90"/>
                  <a:gd name="T59" fmla="*/ 5 h 75"/>
                  <a:gd name="T60" fmla="*/ 79 w 90"/>
                  <a:gd name="T61" fmla="*/ 5 h 75"/>
                  <a:gd name="T62" fmla="*/ 83 w 90"/>
                  <a:gd name="T63" fmla="*/ 7 h 75"/>
                  <a:gd name="T64" fmla="*/ 84 w 90"/>
                  <a:gd name="T65" fmla="*/ 11 h 75"/>
                  <a:gd name="T66" fmla="*/ 86 w 90"/>
                  <a:gd name="T67" fmla="*/ 14 h 75"/>
                  <a:gd name="T68" fmla="*/ 86 w 90"/>
                  <a:gd name="T69" fmla="*/ 60 h 75"/>
                  <a:gd name="T70" fmla="*/ 86 w 90"/>
                  <a:gd name="T71" fmla="*/ 60 h 75"/>
                  <a:gd name="T72" fmla="*/ 86 w 90"/>
                  <a:gd name="T73" fmla="*/ 63 h 75"/>
                  <a:gd name="T74" fmla="*/ 84 w 90"/>
                  <a:gd name="T75" fmla="*/ 66 h 75"/>
                  <a:gd name="T76" fmla="*/ 82 w 90"/>
                  <a:gd name="T77" fmla="*/ 68 h 75"/>
                  <a:gd name="T78" fmla="*/ 79 w 90"/>
                  <a:gd name="T79" fmla="*/ 70 h 75"/>
                  <a:gd name="T80" fmla="*/ 79 w 90"/>
                  <a:gd name="T81" fmla="*/ 70 h 75"/>
                  <a:gd name="T82" fmla="*/ 79 w 90"/>
                  <a:gd name="T83" fmla="*/ 73 h 75"/>
                  <a:gd name="T84" fmla="*/ 79 w 90"/>
                  <a:gd name="T85" fmla="*/ 73 h 75"/>
                  <a:gd name="T86" fmla="*/ 79 w 90"/>
                  <a:gd name="T87" fmla="*/ 75 h 75"/>
                  <a:gd name="T88" fmla="*/ 79 w 90"/>
                  <a:gd name="T89" fmla="*/ 75 h 75"/>
                  <a:gd name="T90" fmla="*/ 84 w 90"/>
                  <a:gd name="T91" fmla="*/ 72 h 75"/>
                  <a:gd name="T92" fmla="*/ 88 w 90"/>
                  <a:gd name="T93" fmla="*/ 70 h 75"/>
                  <a:gd name="T94" fmla="*/ 90 w 90"/>
                  <a:gd name="T95" fmla="*/ 65 h 75"/>
                  <a:gd name="T96" fmla="*/ 90 w 90"/>
                  <a:gd name="T97" fmla="*/ 60 h 75"/>
                  <a:gd name="T98" fmla="*/ 90 w 90"/>
                  <a:gd name="T99" fmla="*/ 14 h 75"/>
                  <a:gd name="T100" fmla="*/ 90 w 90"/>
                  <a:gd name="T101" fmla="*/ 14 h 75"/>
                  <a:gd name="T102" fmla="*/ 89 w 90"/>
                  <a:gd name="T103" fmla="*/ 8 h 75"/>
                  <a:gd name="T104" fmla="*/ 87 w 90"/>
                  <a:gd name="T105" fmla="*/ 3 h 75"/>
                  <a:gd name="T106" fmla="*/ 82 w 90"/>
                  <a:gd name="T107" fmla="*/ 1 h 75"/>
                  <a:gd name="T108" fmla="*/ 76 w 90"/>
                  <a:gd name="T109" fmla="*/ 0 h 75"/>
                  <a:gd name="T110" fmla="*/ 76 w 90"/>
                  <a:gd name="T11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 h="75">
                    <a:moveTo>
                      <a:pt x="76" y="0"/>
                    </a:moveTo>
                    <a:lnTo>
                      <a:pt x="14" y="0"/>
                    </a:lnTo>
                    <a:lnTo>
                      <a:pt x="14" y="0"/>
                    </a:lnTo>
                    <a:lnTo>
                      <a:pt x="8" y="1"/>
                    </a:lnTo>
                    <a:lnTo>
                      <a:pt x="3" y="3"/>
                    </a:lnTo>
                    <a:lnTo>
                      <a:pt x="1" y="8"/>
                    </a:lnTo>
                    <a:lnTo>
                      <a:pt x="0" y="14"/>
                    </a:lnTo>
                    <a:lnTo>
                      <a:pt x="0" y="60"/>
                    </a:lnTo>
                    <a:lnTo>
                      <a:pt x="0" y="60"/>
                    </a:lnTo>
                    <a:lnTo>
                      <a:pt x="0" y="65"/>
                    </a:lnTo>
                    <a:lnTo>
                      <a:pt x="2" y="70"/>
                    </a:lnTo>
                    <a:lnTo>
                      <a:pt x="6" y="72"/>
                    </a:lnTo>
                    <a:lnTo>
                      <a:pt x="10" y="75"/>
                    </a:lnTo>
                    <a:lnTo>
                      <a:pt x="10" y="75"/>
                    </a:lnTo>
                    <a:lnTo>
                      <a:pt x="10" y="73"/>
                    </a:lnTo>
                    <a:lnTo>
                      <a:pt x="10" y="73"/>
                    </a:lnTo>
                    <a:lnTo>
                      <a:pt x="11" y="70"/>
                    </a:lnTo>
                    <a:lnTo>
                      <a:pt x="11" y="70"/>
                    </a:lnTo>
                    <a:lnTo>
                      <a:pt x="8" y="68"/>
                    </a:lnTo>
                    <a:lnTo>
                      <a:pt x="6" y="66"/>
                    </a:lnTo>
                    <a:lnTo>
                      <a:pt x="5" y="63"/>
                    </a:lnTo>
                    <a:lnTo>
                      <a:pt x="5" y="60"/>
                    </a:lnTo>
                    <a:lnTo>
                      <a:pt x="5" y="14"/>
                    </a:lnTo>
                    <a:lnTo>
                      <a:pt x="5" y="14"/>
                    </a:lnTo>
                    <a:lnTo>
                      <a:pt x="5" y="11"/>
                    </a:lnTo>
                    <a:lnTo>
                      <a:pt x="7" y="7"/>
                    </a:lnTo>
                    <a:lnTo>
                      <a:pt x="11" y="5"/>
                    </a:lnTo>
                    <a:lnTo>
                      <a:pt x="14" y="5"/>
                    </a:lnTo>
                    <a:lnTo>
                      <a:pt x="76" y="5"/>
                    </a:lnTo>
                    <a:lnTo>
                      <a:pt x="76" y="5"/>
                    </a:lnTo>
                    <a:lnTo>
                      <a:pt x="79" y="5"/>
                    </a:lnTo>
                    <a:lnTo>
                      <a:pt x="83" y="7"/>
                    </a:lnTo>
                    <a:lnTo>
                      <a:pt x="84" y="11"/>
                    </a:lnTo>
                    <a:lnTo>
                      <a:pt x="86" y="14"/>
                    </a:lnTo>
                    <a:lnTo>
                      <a:pt x="86" y="60"/>
                    </a:lnTo>
                    <a:lnTo>
                      <a:pt x="86" y="60"/>
                    </a:lnTo>
                    <a:lnTo>
                      <a:pt x="86" y="63"/>
                    </a:lnTo>
                    <a:lnTo>
                      <a:pt x="84" y="66"/>
                    </a:lnTo>
                    <a:lnTo>
                      <a:pt x="82" y="68"/>
                    </a:lnTo>
                    <a:lnTo>
                      <a:pt x="79" y="70"/>
                    </a:lnTo>
                    <a:lnTo>
                      <a:pt x="79" y="70"/>
                    </a:lnTo>
                    <a:lnTo>
                      <a:pt x="79" y="73"/>
                    </a:lnTo>
                    <a:lnTo>
                      <a:pt x="79" y="73"/>
                    </a:lnTo>
                    <a:lnTo>
                      <a:pt x="79" y="75"/>
                    </a:lnTo>
                    <a:lnTo>
                      <a:pt x="79" y="75"/>
                    </a:lnTo>
                    <a:lnTo>
                      <a:pt x="84" y="72"/>
                    </a:lnTo>
                    <a:lnTo>
                      <a:pt x="88" y="70"/>
                    </a:lnTo>
                    <a:lnTo>
                      <a:pt x="90" y="65"/>
                    </a:lnTo>
                    <a:lnTo>
                      <a:pt x="90" y="60"/>
                    </a:lnTo>
                    <a:lnTo>
                      <a:pt x="90" y="14"/>
                    </a:lnTo>
                    <a:lnTo>
                      <a:pt x="90" y="14"/>
                    </a:lnTo>
                    <a:lnTo>
                      <a:pt x="89" y="8"/>
                    </a:lnTo>
                    <a:lnTo>
                      <a:pt x="87" y="3"/>
                    </a:lnTo>
                    <a:lnTo>
                      <a:pt x="82" y="1"/>
                    </a:lnTo>
                    <a:lnTo>
                      <a:pt x="76" y="0"/>
                    </a:lnTo>
                    <a:lnTo>
                      <a:pt x="76" y="0"/>
                    </a:lnTo>
                    <a:close/>
                  </a:path>
                </a:pathLst>
              </a:custGeom>
              <a:solidFill>
                <a:srgbClr val="3980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46" name="Freeform 266"/>
              <p:cNvSpPr>
                <a:spLocks/>
              </p:cNvSpPr>
              <p:nvPr/>
            </p:nvSpPr>
            <p:spPr bwMode="auto">
              <a:xfrm>
                <a:off x="3716" y="2774"/>
                <a:ext cx="69" cy="12"/>
              </a:xfrm>
              <a:custGeom>
                <a:avLst/>
                <a:gdLst>
                  <a:gd name="T0" fmla="*/ 69 w 69"/>
                  <a:gd name="T1" fmla="*/ 3 h 12"/>
                  <a:gd name="T2" fmla="*/ 69 w 69"/>
                  <a:gd name="T3" fmla="*/ 3 h 12"/>
                  <a:gd name="T4" fmla="*/ 68 w 69"/>
                  <a:gd name="T5" fmla="*/ 1 h 12"/>
                  <a:gd name="T6" fmla="*/ 67 w 69"/>
                  <a:gd name="T7" fmla="*/ 0 h 12"/>
                  <a:gd name="T8" fmla="*/ 2 w 69"/>
                  <a:gd name="T9" fmla="*/ 0 h 12"/>
                  <a:gd name="T10" fmla="*/ 2 w 69"/>
                  <a:gd name="T11" fmla="*/ 0 h 12"/>
                  <a:gd name="T12" fmla="*/ 1 w 69"/>
                  <a:gd name="T13" fmla="*/ 1 h 12"/>
                  <a:gd name="T14" fmla="*/ 1 w 69"/>
                  <a:gd name="T15" fmla="*/ 3 h 12"/>
                  <a:gd name="T16" fmla="*/ 1 w 69"/>
                  <a:gd name="T17" fmla="*/ 3 h 12"/>
                  <a:gd name="T18" fmla="*/ 0 w 69"/>
                  <a:gd name="T19" fmla="*/ 6 h 12"/>
                  <a:gd name="T20" fmla="*/ 0 w 69"/>
                  <a:gd name="T21" fmla="*/ 6 h 12"/>
                  <a:gd name="T22" fmla="*/ 0 w 69"/>
                  <a:gd name="T23" fmla="*/ 8 h 12"/>
                  <a:gd name="T24" fmla="*/ 0 w 69"/>
                  <a:gd name="T25" fmla="*/ 8 h 12"/>
                  <a:gd name="T26" fmla="*/ 1 w 69"/>
                  <a:gd name="T27" fmla="*/ 11 h 12"/>
                  <a:gd name="T28" fmla="*/ 2 w 69"/>
                  <a:gd name="T29" fmla="*/ 12 h 12"/>
                  <a:gd name="T30" fmla="*/ 67 w 69"/>
                  <a:gd name="T31" fmla="*/ 12 h 12"/>
                  <a:gd name="T32" fmla="*/ 67 w 69"/>
                  <a:gd name="T33" fmla="*/ 12 h 12"/>
                  <a:gd name="T34" fmla="*/ 69 w 69"/>
                  <a:gd name="T35" fmla="*/ 11 h 12"/>
                  <a:gd name="T36" fmla="*/ 69 w 69"/>
                  <a:gd name="T37" fmla="*/ 8 h 12"/>
                  <a:gd name="T38" fmla="*/ 69 w 69"/>
                  <a:gd name="T39" fmla="*/ 8 h 12"/>
                  <a:gd name="T40" fmla="*/ 69 w 69"/>
                  <a:gd name="T41" fmla="*/ 6 h 12"/>
                  <a:gd name="T42" fmla="*/ 69 w 69"/>
                  <a:gd name="T43" fmla="*/ 6 h 12"/>
                  <a:gd name="T44" fmla="*/ 69 w 69"/>
                  <a:gd name="T45" fmla="*/ 3 h 12"/>
                  <a:gd name="T46" fmla="*/ 69 w 69"/>
                  <a:gd name="T4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12">
                    <a:moveTo>
                      <a:pt x="69" y="3"/>
                    </a:moveTo>
                    <a:lnTo>
                      <a:pt x="69" y="3"/>
                    </a:lnTo>
                    <a:lnTo>
                      <a:pt x="68" y="1"/>
                    </a:lnTo>
                    <a:lnTo>
                      <a:pt x="67" y="0"/>
                    </a:lnTo>
                    <a:lnTo>
                      <a:pt x="2" y="0"/>
                    </a:lnTo>
                    <a:lnTo>
                      <a:pt x="2" y="0"/>
                    </a:lnTo>
                    <a:lnTo>
                      <a:pt x="1" y="1"/>
                    </a:lnTo>
                    <a:lnTo>
                      <a:pt x="1" y="3"/>
                    </a:lnTo>
                    <a:lnTo>
                      <a:pt x="1" y="3"/>
                    </a:lnTo>
                    <a:lnTo>
                      <a:pt x="0" y="6"/>
                    </a:lnTo>
                    <a:lnTo>
                      <a:pt x="0" y="6"/>
                    </a:lnTo>
                    <a:lnTo>
                      <a:pt x="0" y="8"/>
                    </a:lnTo>
                    <a:lnTo>
                      <a:pt x="0" y="8"/>
                    </a:lnTo>
                    <a:lnTo>
                      <a:pt x="1" y="11"/>
                    </a:lnTo>
                    <a:lnTo>
                      <a:pt x="2" y="12"/>
                    </a:lnTo>
                    <a:lnTo>
                      <a:pt x="67" y="12"/>
                    </a:lnTo>
                    <a:lnTo>
                      <a:pt x="67" y="12"/>
                    </a:lnTo>
                    <a:lnTo>
                      <a:pt x="69" y="11"/>
                    </a:lnTo>
                    <a:lnTo>
                      <a:pt x="69" y="8"/>
                    </a:lnTo>
                    <a:lnTo>
                      <a:pt x="69" y="8"/>
                    </a:lnTo>
                    <a:lnTo>
                      <a:pt x="69" y="6"/>
                    </a:lnTo>
                    <a:lnTo>
                      <a:pt x="69" y="6"/>
                    </a:lnTo>
                    <a:lnTo>
                      <a:pt x="69" y="3"/>
                    </a:lnTo>
                    <a:lnTo>
                      <a:pt x="69" y="3"/>
                    </a:lnTo>
                    <a:close/>
                  </a:path>
                </a:pathLst>
              </a:custGeom>
              <a:solidFill>
                <a:srgbClr val="3E87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pic>
            <p:nvPicPr>
              <p:cNvPr id="347" name="Picture 2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9" y="3017"/>
                <a:ext cx="419"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2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8" y="3022"/>
                <a:ext cx="56"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2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1" y="2864"/>
                <a:ext cx="3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 name="Picture 2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5" y="2804"/>
                <a:ext cx="316"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1" name="Picture 27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7" y="2834"/>
                <a:ext cx="77"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 name="Picture 2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 y="2927"/>
                <a:ext cx="99"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 name="Picture 27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4" y="2941"/>
                <a:ext cx="77"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 name="Picture 27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9" y="2978"/>
                <a:ext cx="22"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5" name="Picture 27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3" y="2934"/>
                <a:ext cx="70"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 name="Picture 27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2" y="2942"/>
                <a:ext cx="5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 name="Picture 27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95" y="2968"/>
                <a:ext cx="18"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 name="Picture 27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65" y="3028"/>
                <a:ext cx="51"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 name="Picture 27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8" y="3038"/>
                <a:ext cx="41"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 name="Picture 28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84" y="3052"/>
                <a:ext cx="15"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 name="Picture 28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85" y="2899"/>
                <a:ext cx="52"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 name="Picture 28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05" y="2909"/>
                <a:ext cx="1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 name="Picture 28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45" y="2849"/>
                <a:ext cx="8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 name="Picture 28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58" y="2865"/>
                <a:ext cx="59"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5" name="Picture 28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85" y="2891"/>
                <a:ext cx="1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 name="Picture 28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893" y="2979"/>
                <a:ext cx="70"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 name="Picture 28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92" y="2983"/>
                <a:ext cx="63"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 name="Picture 288"/>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17" y="3016"/>
                <a:ext cx="22"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 name="Picture 28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877" y="2914"/>
                <a:ext cx="44"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 name="Picture 29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82" y="2921"/>
                <a:ext cx="3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 name="Picture 29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793" y="2842"/>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 name="Picture 29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65" y="3038"/>
                <a:ext cx="2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 name="Picture 29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386" y="2920"/>
                <a:ext cx="257"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 name="Picture 29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387" y="2869"/>
                <a:ext cx="25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 name="Picture 295"/>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76" y="2900"/>
                <a:ext cx="26"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 name="Freeform 296"/>
              <p:cNvSpPr>
                <a:spLocks noEditPoints="1"/>
              </p:cNvSpPr>
              <p:nvPr/>
            </p:nvSpPr>
            <p:spPr bwMode="auto">
              <a:xfrm>
                <a:off x="2631" y="3066"/>
                <a:ext cx="120" cy="175"/>
              </a:xfrm>
              <a:custGeom>
                <a:avLst/>
                <a:gdLst>
                  <a:gd name="T0" fmla="*/ 119 w 120"/>
                  <a:gd name="T1" fmla="*/ 13 h 175"/>
                  <a:gd name="T2" fmla="*/ 119 w 120"/>
                  <a:gd name="T3" fmla="*/ 13 h 175"/>
                  <a:gd name="T4" fmla="*/ 115 w 120"/>
                  <a:gd name="T5" fmla="*/ 13 h 175"/>
                  <a:gd name="T6" fmla="*/ 115 w 120"/>
                  <a:gd name="T7" fmla="*/ 13 h 175"/>
                  <a:gd name="T8" fmla="*/ 114 w 120"/>
                  <a:gd name="T9" fmla="*/ 15 h 175"/>
                  <a:gd name="T10" fmla="*/ 105 w 120"/>
                  <a:gd name="T11" fmla="*/ 170 h 175"/>
                  <a:gd name="T12" fmla="*/ 104 w 120"/>
                  <a:gd name="T13" fmla="*/ 170 h 175"/>
                  <a:gd name="T14" fmla="*/ 104 w 120"/>
                  <a:gd name="T15" fmla="*/ 170 h 175"/>
                  <a:gd name="T16" fmla="*/ 0 w 120"/>
                  <a:gd name="T17" fmla="*/ 170 h 175"/>
                  <a:gd name="T18" fmla="*/ 0 w 120"/>
                  <a:gd name="T19" fmla="*/ 175 h 175"/>
                  <a:gd name="T20" fmla="*/ 110 w 120"/>
                  <a:gd name="T21" fmla="*/ 175 h 175"/>
                  <a:gd name="T22" fmla="*/ 119 w 120"/>
                  <a:gd name="T23" fmla="*/ 13 h 175"/>
                  <a:gd name="T24" fmla="*/ 120 w 120"/>
                  <a:gd name="T25" fmla="*/ 0 h 175"/>
                  <a:gd name="T26" fmla="*/ 120 w 120"/>
                  <a:gd name="T27" fmla="*/ 0 h 175"/>
                  <a:gd name="T28" fmla="*/ 114 w 120"/>
                  <a:gd name="T29" fmla="*/ 1 h 175"/>
                  <a:gd name="T30" fmla="*/ 114 w 120"/>
                  <a:gd name="T31" fmla="*/ 5 h 175"/>
                  <a:gd name="T32" fmla="*/ 114 w 120"/>
                  <a:gd name="T33" fmla="*/ 5 h 175"/>
                  <a:gd name="T34" fmla="*/ 120 w 120"/>
                  <a:gd name="T35" fmla="*/ 5 h 175"/>
                  <a:gd name="T36" fmla="*/ 120 w 120"/>
                  <a:gd name="T3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 h="175">
                    <a:moveTo>
                      <a:pt x="119" y="13"/>
                    </a:moveTo>
                    <a:lnTo>
                      <a:pt x="119" y="13"/>
                    </a:lnTo>
                    <a:lnTo>
                      <a:pt x="115" y="13"/>
                    </a:lnTo>
                    <a:lnTo>
                      <a:pt x="115" y="13"/>
                    </a:lnTo>
                    <a:lnTo>
                      <a:pt x="114" y="15"/>
                    </a:lnTo>
                    <a:lnTo>
                      <a:pt x="105" y="170"/>
                    </a:lnTo>
                    <a:lnTo>
                      <a:pt x="104" y="170"/>
                    </a:lnTo>
                    <a:lnTo>
                      <a:pt x="104" y="170"/>
                    </a:lnTo>
                    <a:lnTo>
                      <a:pt x="0" y="170"/>
                    </a:lnTo>
                    <a:lnTo>
                      <a:pt x="0" y="175"/>
                    </a:lnTo>
                    <a:lnTo>
                      <a:pt x="110" y="175"/>
                    </a:lnTo>
                    <a:lnTo>
                      <a:pt x="119" y="13"/>
                    </a:lnTo>
                    <a:close/>
                    <a:moveTo>
                      <a:pt x="120" y="0"/>
                    </a:moveTo>
                    <a:lnTo>
                      <a:pt x="120" y="0"/>
                    </a:lnTo>
                    <a:lnTo>
                      <a:pt x="114" y="1"/>
                    </a:lnTo>
                    <a:lnTo>
                      <a:pt x="114" y="5"/>
                    </a:lnTo>
                    <a:lnTo>
                      <a:pt x="114" y="5"/>
                    </a:lnTo>
                    <a:lnTo>
                      <a:pt x="120" y="5"/>
                    </a:lnTo>
                    <a:lnTo>
                      <a:pt x="120" y="0"/>
                    </a:lnTo>
                    <a:close/>
                  </a:path>
                </a:pathLst>
              </a:custGeom>
              <a:solidFill>
                <a:srgbClr val="33A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77" name="Freeform 297"/>
              <p:cNvSpPr>
                <a:spLocks/>
              </p:cNvSpPr>
              <p:nvPr/>
            </p:nvSpPr>
            <p:spPr bwMode="auto">
              <a:xfrm>
                <a:off x="2631" y="3079"/>
                <a:ext cx="119" cy="162"/>
              </a:xfrm>
              <a:custGeom>
                <a:avLst/>
                <a:gdLst>
                  <a:gd name="T0" fmla="*/ 119 w 119"/>
                  <a:gd name="T1" fmla="*/ 0 h 162"/>
                  <a:gd name="T2" fmla="*/ 119 w 119"/>
                  <a:gd name="T3" fmla="*/ 0 h 162"/>
                  <a:gd name="T4" fmla="*/ 115 w 119"/>
                  <a:gd name="T5" fmla="*/ 0 h 162"/>
                  <a:gd name="T6" fmla="*/ 115 w 119"/>
                  <a:gd name="T7" fmla="*/ 0 h 162"/>
                  <a:gd name="T8" fmla="*/ 114 w 119"/>
                  <a:gd name="T9" fmla="*/ 2 h 162"/>
                  <a:gd name="T10" fmla="*/ 105 w 119"/>
                  <a:gd name="T11" fmla="*/ 157 h 162"/>
                  <a:gd name="T12" fmla="*/ 104 w 119"/>
                  <a:gd name="T13" fmla="*/ 157 h 162"/>
                  <a:gd name="T14" fmla="*/ 104 w 119"/>
                  <a:gd name="T15" fmla="*/ 157 h 162"/>
                  <a:gd name="T16" fmla="*/ 0 w 119"/>
                  <a:gd name="T17" fmla="*/ 157 h 162"/>
                  <a:gd name="T18" fmla="*/ 0 w 119"/>
                  <a:gd name="T19" fmla="*/ 162 h 162"/>
                  <a:gd name="T20" fmla="*/ 110 w 119"/>
                  <a:gd name="T21" fmla="*/ 162 h 162"/>
                  <a:gd name="T22" fmla="*/ 119 w 119"/>
                  <a:gd name="T23"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62">
                    <a:moveTo>
                      <a:pt x="119" y="0"/>
                    </a:moveTo>
                    <a:lnTo>
                      <a:pt x="119" y="0"/>
                    </a:lnTo>
                    <a:lnTo>
                      <a:pt x="115" y="0"/>
                    </a:lnTo>
                    <a:lnTo>
                      <a:pt x="115" y="0"/>
                    </a:lnTo>
                    <a:lnTo>
                      <a:pt x="114" y="2"/>
                    </a:lnTo>
                    <a:lnTo>
                      <a:pt x="105" y="157"/>
                    </a:lnTo>
                    <a:lnTo>
                      <a:pt x="104" y="157"/>
                    </a:lnTo>
                    <a:lnTo>
                      <a:pt x="104" y="157"/>
                    </a:lnTo>
                    <a:lnTo>
                      <a:pt x="0" y="157"/>
                    </a:lnTo>
                    <a:lnTo>
                      <a:pt x="0" y="162"/>
                    </a:lnTo>
                    <a:lnTo>
                      <a:pt x="110" y="162"/>
                    </a:lnTo>
                    <a:lnTo>
                      <a:pt x="1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78" name="Freeform 298"/>
              <p:cNvSpPr>
                <a:spLocks/>
              </p:cNvSpPr>
              <p:nvPr/>
            </p:nvSpPr>
            <p:spPr bwMode="auto">
              <a:xfrm>
                <a:off x="2745" y="3066"/>
                <a:ext cx="6" cy="5"/>
              </a:xfrm>
              <a:custGeom>
                <a:avLst/>
                <a:gdLst>
                  <a:gd name="T0" fmla="*/ 6 w 6"/>
                  <a:gd name="T1" fmla="*/ 0 h 5"/>
                  <a:gd name="T2" fmla="*/ 6 w 6"/>
                  <a:gd name="T3" fmla="*/ 0 h 5"/>
                  <a:gd name="T4" fmla="*/ 0 w 6"/>
                  <a:gd name="T5" fmla="*/ 1 h 5"/>
                  <a:gd name="T6" fmla="*/ 0 w 6"/>
                  <a:gd name="T7" fmla="*/ 5 h 5"/>
                  <a:gd name="T8" fmla="*/ 0 w 6"/>
                  <a:gd name="T9" fmla="*/ 5 h 5"/>
                  <a:gd name="T10" fmla="*/ 6 w 6"/>
                  <a:gd name="T11" fmla="*/ 5 h 5"/>
                  <a:gd name="T12" fmla="*/ 6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6" y="0"/>
                    </a:moveTo>
                    <a:lnTo>
                      <a:pt x="6" y="0"/>
                    </a:lnTo>
                    <a:lnTo>
                      <a:pt x="0" y="1"/>
                    </a:lnTo>
                    <a:lnTo>
                      <a:pt x="0" y="5"/>
                    </a:lnTo>
                    <a:lnTo>
                      <a:pt x="0" y="5"/>
                    </a:lnTo>
                    <a:lnTo>
                      <a:pt x="6" y="5"/>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79" name="Freeform 299"/>
              <p:cNvSpPr>
                <a:spLocks/>
              </p:cNvSpPr>
              <p:nvPr/>
            </p:nvSpPr>
            <p:spPr bwMode="auto">
              <a:xfrm>
                <a:off x="2745" y="3049"/>
                <a:ext cx="6" cy="18"/>
              </a:xfrm>
              <a:custGeom>
                <a:avLst/>
                <a:gdLst>
                  <a:gd name="T0" fmla="*/ 4 w 6"/>
                  <a:gd name="T1" fmla="*/ 0 h 18"/>
                  <a:gd name="T2" fmla="*/ 4 w 6"/>
                  <a:gd name="T3" fmla="*/ 0 h 18"/>
                  <a:gd name="T4" fmla="*/ 1 w 6"/>
                  <a:gd name="T5" fmla="*/ 0 h 18"/>
                  <a:gd name="T6" fmla="*/ 1 w 6"/>
                  <a:gd name="T7" fmla="*/ 0 h 18"/>
                  <a:gd name="T8" fmla="*/ 1 w 6"/>
                  <a:gd name="T9" fmla="*/ 1 h 18"/>
                  <a:gd name="T10" fmla="*/ 1 w 6"/>
                  <a:gd name="T11" fmla="*/ 1 h 18"/>
                  <a:gd name="T12" fmla="*/ 1 w 6"/>
                  <a:gd name="T13" fmla="*/ 2 h 18"/>
                  <a:gd name="T14" fmla="*/ 1 w 6"/>
                  <a:gd name="T15" fmla="*/ 2 h 18"/>
                  <a:gd name="T16" fmla="*/ 1 w 6"/>
                  <a:gd name="T17" fmla="*/ 2 h 18"/>
                  <a:gd name="T18" fmla="*/ 1 w 6"/>
                  <a:gd name="T19" fmla="*/ 2 h 18"/>
                  <a:gd name="T20" fmla="*/ 0 w 6"/>
                  <a:gd name="T21" fmla="*/ 18 h 18"/>
                  <a:gd name="T22" fmla="*/ 0 w 6"/>
                  <a:gd name="T23" fmla="*/ 18 h 18"/>
                  <a:gd name="T24" fmla="*/ 6 w 6"/>
                  <a:gd name="T25" fmla="*/ 17 h 18"/>
                  <a:gd name="T26" fmla="*/ 6 w 6"/>
                  <a:gd name="T27" fmla="*/ 7 h 18"/>
                  <a:gd name="T28" fmla="*/ 6 w 6"/>
                  <a:gd name="T29" fmla="*/ 7 h 18"/>
                  <a:gd name="T30" fmla="*/ 6 w 6"/>
                  <a:gd name="T31" fmla="*/ 7 h 18"/>
                  <a:gd name="T32" fmla="*/ 6 w 6"/>
                  <a:gd name="T33" fmla="*/ 7 h 18"/>
                  <a:gd name="T34" fmla="*/ 6 w 6"/>
                  <a:gd name="T35" fmla="*/ 7 h 18"/>
                  <a:gd name="T36" fmla="*/ 6 w 6"/>
                  <a:gd name="T37" fmla="*/ 5 h 18"/>
                  <a:gd name="T38" fmla="*/ 6 w 6"/>
                  <a:gd name="T39" fmla="*/ 5 h 18"/>
                  <a:gd name="T40" fmla="*/ 6 w 6"/>
                  <a:gd name="T41" fmla="*/ 2 h 18"/>
                  <a:gd name="T42" fmla="*/ 4 w 6"/>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18">
                    <a:moveTo>
                      <a:pt x="4" y="0"/>
                    </a:moveTo>
                    <a:lnTo>
                      <a:pt x="4" y="0"/>
                    </a:lnTo>
                    <a:lnTo>
                      <a:pt x="1" y="0"/>
                    </a:lnTo>
                    <a:lnTo>
                      <a:pt x="1" y="0"/>
                    </a:lnTo>
                    <a:lnTo>
                      <a:pt x="1" y="1"/>
                    </a:lnTo>
                    <a:lnTo>
                      <a:pt x="1" y="1"/>
                    </a:lnTo>
                    <a:lnTo>
                      <a:pt x="1" y="2"/>
                    </a:lnTo>
                    <a:lnTo>
                      <a:pt x="1" y="2"/>
                    </a:lnTo>
                    <a:lnTo>
                      <a:pt x="1" y="2"/>
                    </a:lnTo>
                    <a:lnTo>
                      <a:pt x="1" y="2"/>
                    </a:lnTo>
                    <a:lnTo>
                      <a:pt x="0" y="18"/>
                    </a:lnTo>
                    <a:lnTo>
                      <a:pt x="0" y="18"/>
                    </a:lnTo>
                    <a:lnTo>
                      <a:pt x="6" y="17"/>
                    </a:lnTo>
                    <a:lnTo>
                      <a:pt x="6" y="7"/>
                    </a:lnTo>
                    <a:lnTo>
                      <a:pt x="6" y="7"/>
                    </a:lnTo>
                    <a:lnTo>
                      <a:pt x="6" y="7"/>
                    </a:lnTo>
                    <a:lnTo>
                      <a:pt x="6" y="7"/>
                    </a:lnTo>
                    <a:lnTo>
                      <a:pt x="6" y="7"/>
                    </a:lnTo>
                    <a:lnTo>
                      <a:pt x="6" y="5"/>
                    </a:lnTo>
                    <a:lnTo>
                      <a:pt x="6" y="5"/>
                    </a:lnTo>
                    <a:lnTo>
                      <a:pt x="6" y="2"/>
                    </a:lnTo>
                    <a:lnTo>
                      <a:pt x="4" y="0"/>
                    </a:lnTo>
                    <a:close/>
                  </a:path>
                </a:pathLst>
              </a:custGeom>
              <a:solidFill>
                <a:srgbClr val="1C66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80" name="Freeform 300"/>
              <p:cNvSpPr>
                <a:spLocks/>
              </p:cNvSpPr>
              <p:nvPr/>
            </p:nvSpPr>
            <p:spPr bwMode="auto">
              <a:xfrm>
                <a:off x="2745" y="3049"/>
                <a:ext cx="6" cy="18"/>
              </a:xfrm>
              <a:custGeom>
                <a:avLst/>
                <a:gdLst>
                  <a:gd name="T0" fmla="*/ 4 w 6"/>
                  <a:gd name="T1" fmla="*/ 0 h 18"/>
                  <a:gd name="T2" fmla="*/ 4 w 6"/>
                  <a:gd name="T3" fmla="*/ 0 h 18"/>
                  <a:gd name="T4" fmla="*/ 1 w 6"/>
                  <a:gd name="T5" fmla="*/ 0 h 18"/>
                  <a:gd name="T6" fmla="*/ 1 w 6"/>
                  <a:gd name="T7" fmla="*/ 0 h 18"/>
                  <a:gd name="T8" fmla="*/ 1 w 6"/>
                  <a:gd name="T9" fmla="*/ 1 h 18"/>
                  <a:gd name="T10" fmla="*/ 1 w 6"/>
                  <a:gd name="T11" fmla="*/ 1 h 18"/>
                  <a:gd name="T12" fmla="*/ 1 w 6"/>
                  <a:gd name="T13" fmla="*/ 2 h 18"/>
                  <a:gd name="T14" fmla="*/ 1 w 6"/>
                  <a:gd name="T15" fmla="*/ 2 h 18"/>
                  <a:gd name="T16" fmla="*/ 1 w 6"/>
                  <a:gd name="T17" fmla="*/ 2 h 18"/>
                  <a:gd name="T18" fmla="*/ 1 w 6"/>
                  <a:gd name="T19" fmla="*/ 2 h 18"/>
                  <a:gd name="T20" fmla="*/ 0 w 6"/>
                  <a:gd name="T21" fmla="*/ 18 h 18"/>
                  <a:gd name="T22" fmla="*/ 0 w 6"/>
                  <a:gd name="T23" fmla="*/ 18 h 18"/>
                  <a:gd name="T24" fmla="*/ 6 w 6"/>
                  <a:gd name="T25" fmla="*/ 17 h 18"/>
                  <a:gd name="T26" fmla="*/ 6 w 6"/>
                  <a:gd name="T27" fmla="*/ 7 h 18"/>
                  <a:gd name="T28" fmla="*/ 6 w 6"/>
                  <a:gd name="T29" fmla="*/ 7 h 18"/>
                  <a:gd name="T30" fmla="*/ 6 w 6"/>
                  <a:gd name="T31" fmla="*/ 7 h 18"/>
                  <a:gd name="T32" fmla="*/ 6 w 6"/>
                  <a:gd name="T33" fmla="*/ 7 h 18"/>
                  <a:gd name="T34" fmla="*/ 6 w 6"/>
                  <a:gd name="T35" fmla="*/ 7 h 18"/>
                  <a:gd name="T36" fmla="*/ 6 w 6"/>
                  <a:gd name="T37" fmla="*/ 5 h 18"/>
                  <a:gd name="T38" fmla="*/ 6 w 6"/>
                  <a:gd name="T39" fmla="*/ 5 h 18"/>
                  <a:gd name="T40" fmla="*/ 6 w 6"/>
                  <a:gd name="T41" fmla="*/ 2 h 18"/>
                  <a:gd name="T42" fmla="*/ 4 w 6"/>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18">
                    <a:moveTo>
                      <a:pt x="4" y="0"/>
                    </a:moveTo>
                    <a:lnTo>
                      <a:pt x="4" y="0"/>
                    </a:lnTo>
                    <a:lnTo>
                      <a:pt x="1" y="0"/>
                    </a:lnTo>
                    <a:lnTo>
                      <a:pt x="1" y="0"/>
                    </a:lnTo>
                    <a:lnTo>
                      <a:pt x="1" y="1"/>
                    </a:lnTo>
                    <a:lnTo>
                      <a:pt x="1" y="1"/>
                    </a:lnTo>
                    <a:lnTo>
                      <a:pt x="1" y="2"/>
                    </a:lnTo>
                    <a:lnTo>
                      <a:pt x="1" y="2"/>
                    </a:lnTo>
                    <a:lnTo>
                      <a:pt x="1" y="2"/>
                    </a:lnTo>
                    <a:lnTo>
                      <a:pt x="1" y="2"/>
                    </a:lnTo>
                    <a:lnTo>
                      <a:pt x="0" y="18"/>
                    </a:lnTo>
                    <a:lnTo>
                      <a:pt x="0" y="18"/>
                    </a:lnTo>
                    <a:lnTo>
                      <a:pt x="6" y="17"/>
                    </a:lnTo>
                    <a:lnTo>
                      <a:pt x="6" y="7"/>
                    </a:lnTo>
                    <a:lnTo>
                      <a:pt x="6" y="7"/>
                    </a:lnTo>
                    <a:lnTo>
                      <a:pt x="6" y="7"/>
                    </a:lnTo>
                    <a:lnTo>
                      <a:pt x="6" y="7"/>
                    </a:lnTo>
                    <a:lnTo>
                      <a:pt x="6" y="7"/>
                    </a:lnTo>
                    <a:lnTo>
                      <a:pt x="6" y="5"/>
                    </a:lnTo>
                    <a:lnTo>
                      <a:pt x="6" y="5"/>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81" name="Freeform 301"/>
              <p:cNvSpPr>
                <a:spLocks/>
              </p:cNvSpPr>
              <p:nvPr/>
            </p:nvSpPr>
            <p:spPr bwMode="auto">
              <a:xfrm>
                <a:off x="2745" y="3071"/>
                <a:ext cx="6" cy="10"/>
              </a:xfrm>
              <a:custGeom>
                <a:avLst/>
                <a:gdLst>
                  <a:gd name="T0" fmla="*/ 6 w 6"/>
                  <a:gd name="T1" fmla="*/ 0 h 10"/>
                  <a:gd name="T2" fmla="*/ 6 w 6"/>
                  <a:gd name="T3" fmla="*/ 0 h 10"/>
                  <a:gd name="T4" fmla="*/ 0 w 6"/>
                  <a:gd name="T5" fmla="*/ 0 h 10"/>
                  <a:gd name="T6" fmla="*/ 0 w 6"/>
                  <a:gd name="T7" fmla="*/ 10 h 10"/>
                  <a:gd name="T8" fmla="*/ 0 w 6"/>
                  <a:gd name="T9" fmla="*/ 10 h 10"/>
                  <a:gd name="T10" fmla="*/ 1 w 6"/>
                  <a:gd name="T11" fmla="*/ 8 h 10"/>
                  <a:gd name="T12" fmla="*/ 1 w 6"/>
                  <a:gd name="T13" fmla="*/ 8 h 10"/>
                  <a:gd name="T14" fmla="*/ 5 w 6"/>
                  <a:gd name="T15" fmla="*/ 8 h 10"/>
                  <a:gd name="T16" fmla="*/ 6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0"/>
                    </a:moveTo>
                    <a:lnTo>
                      <a:pt x="6" y="0"/>
                    </a:lnTo>
                    <a:lnTo>
                      <a:pt x="0" y="0"/>
                    </a:lnTo>
                    <a:lnTo>
                      <a:pt x="0" y="10"/>
                    </a:lnTo>
                    <a:lnTo>
                      <a:pt x="0" y="10"/>
                    </a:lnTo>
                    <a:lnTo>
                      <a:pt x="1" y="8"/>
                    </a:lnTo>
                    <a:lnTo>
                      <a:pt x="1" y="8"/>
                    </a:lnTo>
                    <a:lnTo>
                      <a:pt x="5" y="8"/>
                    </a:lnTo>
                    <a:lnTo>
                      <a:pt x="6" y="0"/>
                    </a:lnTo>
                    <a:close/>
                  </a:path>
                </a:pathLst>
              </a:custGeom>
              <a:solidFill>
                <a:srgbClr val="0B0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82" name="Freeform 302"/>
              <p:cNvSpPr>
                <a:spLocks/>
              </p:cNvSpPr>
              <p:nvPr/>
            </p:nvSpPr>
            <p:spPr bwMode="auto">
              <a:xfrm>
                <a:off x="2745" y="3071"/>
                <a:ext cx="6" cy="10"/>
              </a:xfrm>
              <a:custGeom>
                <a:avLst/>
                <a:gdLst>
                  <a:gd name="T0" fmla="*/ 6 w 6"/>
                  <a:gd name="T1" fmla="*/ 0 h 10"/>
                  <a:gd name="T2" fmla="*/ 6 w 6"/>
                  <a:gd name="T3" fmla="*/ 0 h 10"/>
                  <a:gd name="T4" fmla="*/ 0 w 6"/>
                  <a:gd name="T5" fmla="*/ 0 h 10"/>
                  <a:gd name="T6" fmla="*/ 0 w 6"/>
                  <a:gd name="T7" fmla="*/ 10 h 10"/>
                  <a:gd name="T8" fmla="*/ 0 w 6"/>
                  <a:gd name="T9" fmla="*/ 10 h 10"/>
                  <a:gd name="T10" fmla="*/ 1 w 6"/>
                  <a:gd name="T11" fmla="*/ 8 h 10"/>
                  <a:gd name="T12" fmla="*/ 1 w 6"/>
                  <a:gd name="T13" fmla="*/ 8 h 10"/>
                  <a:gd name="T14" fmla="*/ 5 w 6"/>
                  <a:gd name="T15" fmla="*/ 8 h 10"/>
                  <a:gd name="T16" fmla="*/ 6 w 6"/>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0">
                    <a:moveTo>
                      <a:pt x="6" y="0"/>
                    </a:moveTo>
                    <a:lnTo>
                      <a:pt x="6" y="0"/>
                    </a:lnTo>
                    <a:lnTo>
                      <a:pt x="0" y="0"/>
                    </a:lnTo>
                    <a:lnTo>
                      <a:pt x="0" y="10"/>
                    </a:lnTo>
                    <a:lnTo>
                      <a:pt x="0" y="10"/>
                    </a:lnTo>
                    <a:lnTo>
                      <a:pt x="1" y="8"/>
                    </a:lnTo>
                    <a:lnTo>
                      <a:pt x="1" y="8"/>
                    </a:lnTo>
                    <a:lnTo>
                      <a:pt x="5" y="8"/>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83" name="Freeform 303"/>
              <p:cNvSpPr>
                <a:spLocks/>
              </p:cNvSpPr>
              <p:nvPr/>
            </p:nvSpPr>
            <p:spPr bwMode="auto">
              <a:xfrm>
                <a:off x="2745" y="3046"/>
                <a:ext cx="4" cy="3"/>
              </a:xfrm>
              <a:custGeom>
                <a:avLst/>
                <a:gdLst>
                  <a:gd name="T0" fmla="*/ 0 w 4"/>
                  <a:gd name="T1" fmla="*/ 0 h 3"/>
                  <a:gd name="T2" fmla="*/ 0 w 4"/>
                  <a:gd name="T3" fmla="*/ 0 h 3"/>
                  <a:gd name="T4" fmla="*/ 1 w 4"/>
                  <a:gd name="T5" fmla="*/ 3 h 3"/>
                  <a:gd name="T6" fmla="*/ 1 w 4"/>
                  <a:gd name="T7" fmla="*/ 3 h 3"/>
                  <a:gd name="T8" fmla="*/ 4 w 4"/>
                  <a:gd name="T9" fmla="*/ 3 h 3"/>
                  <a:gd name="T10" fmla="*/ 4 w 4"/>
                  <a:gd name="T11" fmla="*/ 3 h 3"/>
                  <a:gd name="T12" fmla="*/ 0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0"/>
                    </a:moveTo>
                    <a:lnTo>
                      <a:pt x="0" y="0"/>
                    </a:lnTo>
                    <a:lnTo>
                      <a:pt x="1" y="3"/>
                    </a:lnTo>
                    <a:lnTo>
                      <a:pt x="1" y="3"/>
                    </a:lnTo>
                    <a:lnTo>
                      <a:pt x="4" y="3"/>
                    </a:lnTo>
                    <a:lnTo>
                      <a:pt x="4" y="3"/>
                    </a:lnTo>
                    <a:lnTo>
                      <a:pt x="0" y="0"/>
                    </a:lnTo>
                    <a:close/>
                  </a:path>
                </a:pathLst>
              </a:custGeom>
              <a:solidFill>
                <a:srgbClr val="0B0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84" name="Freeform 304"/>
              <p:cNvSpPr>
                <a:spLocks/>
              </p:cNvSpPr>
              <p:nvPr/>
            </p:nvSpPr>
            <p:spPr bwMode="auto">
              <a:xfrm>
                <a:off x="2745" y="3046"/>
                <a:ext cx="4" cy="3"/>
              </a:xfrm>
              <a:custGeom>
                <a:avLst/>
                <a:gdLst>
                  <a:gd name="T0" fmla="*/ 0 w 4"/>
                  <a:gd name="T1" fmla="*/ 0 h 3"/>
                  <a:gd name="T2" fmla="*/ 0 w 4"/>
                  <a:gd name="T3" fmla="*/ 0 h 3"/>
                  <a:gd name="T4" fmla="*/ 1 w 4"/>
                  <a:gd name="T5" fmla="*/ 3 h 3"/>
                  <a:gd name="T6" fmla="*/ 1 w 4"/>
                  <a:gd name="T7" fmla="*/ 3 h 3"/>
                  <a:gd name="T8" fmla="*/ 4 w 4"/>
                  <a:gd name="T9" fmla="*/ 3 h 3"/>
                  <a:gd name="T10" fmla="*/ 4 w 4"/>
                  <a:gd name="T11" fmla="*/ 3 h 3"/>
                  <a:gd name="T12" fmla="*/ 0 w 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0" y="0"/>
                    </a:moveTo>
                    <a:lnTo>
                      <a:pt x="0" y="0"/>
                    </a:lnTo>
                    <a:lnTo>
                      <a:pt x="1" y="3"/>
                    </a:lnTo>
                    <a:lnTo>
                      <a:pt x="1" y="3"/>
                    </a:lnTo>
                    <a:lnTo>
                      <a:pt x="4" y="3"/>
                    </a:lnTo>
                    <a:lnTo>
                      <a:pt x="4"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pic>
            <p:nvPicPr>
              <p:cNvPr id="385" name="Picture 305"/>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609" y="3047"/>
                <a:ext cx="15"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 name="Freeform 306"/>
              <p:cNvSpPr>
                <a:spLocks noEditPoints="1"/>
              </p:cNvSpPr>
              <p:nvPr/>
            </p:nvSpPr>
            <p:spPr bwMode="auto">
              <a:xfrm>
                <a:off x="2735" y="3067"/>
                <a:ext cx="10" cy="169"/>
              </a:xfrm>
              <a:custGeom>
                <a:avLst/>
                <a:gdLst>
                  <a:gd name="T0" fmla="*/ 10 w 10"/>
                  <a:gd name="T1" fmla="*/ 14 h 169"/>
                  <a:gd name="T2" fmla="*/ 10 w 10"/>
                  <a:gd name="T3" fmla="*/ 14 h 169"/>
                  <a:gd name="T4" fmla="*/ 9 w 10"/>
                  <a:gd name="T5" fmla="*/ 14 h 169"/>
                  <a:gd name="T6" fmla="*/ 0 w 10"/>
                  <a:gd name="T7" fmla="*/ 169 h 169"/>
                  <a:gd name="T8" fmla="*/ 1 w 10"/>
                  <a:gd name="T9" fmla="*/ 169 h 169"/>
                  <a:gd name="T10" fmla="*/ 10 w 10"/>
                  <a:gd name="T11" fmla="*/ 14 h 169"/>
                  <a:gd name="T12" fmla="*/ 10 w 10"/>
                  <a:gd name="T13" fmla="*/ 0 h 169"/>
                  <a:gd name="T14" fmla="*/ 10 w 10"/>
                  <a:gd name="T15" fmla="*/ 0 h 169"/>
                  <a:gd name="T16" fmla="*/ 10 w 10"/>
                  <a:gd name="T17" fmla="*/ 0 h 169"/>
                  <a:gd name="T18" fmla="*/ 9 w 10"/>
                  <a:gd name="T19" fmla="*/ 4 h 169"/>
                  <a:gd name="T20" fmla="*/ 9 w 10"/>
                  <a:gd name="T21" fmla="*/ 4 h 169"/>
                  <a:gd name="T22" fmla="*/ 10 w 10"/>
                  <a:gd name="T23" fmla="*/ 4 h 169"/>
                  <a:gd name="T24" fmla="*/ 10 w 10"/>
                  <a:gd name="T25"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69">
                    <a:moveTo>
                      <a:pt x="10" y="14"/>
                    </a:moveTo>
                    <a:lnTo>
                      <a:pt x="10" y="14"/>
                    </a:lnTo>
                    <a:lnTo>
                      <a:pt x="9" y="14"/>
                    </a:lnTo>
                    <a:lnTo>
                      <a:pt x="0" y="169"/>
                    </a:lnTo>
                    <a:lnTo>
                      <a:pt x="1" y="169"/>
                    </a:lnTo>
                    <a:lnTo>
                      <a:pt x="10" y="14"/>
                    </a:lnTo>
                    <a:close/>
                    <a:moveTo>
                      <a:pt x="10" y="0"/>
                    </a:moveTo>
                    <a:lnTo>
                      <a:pt x="10" y="0"/>
                    </a:lnTo>
                    <a:lnTo>
                      <a:pt x="10" y="0"/>
                    </a:lnTo>
                    <a:lnTo>
                      <a:pt x="9" y="4"/>
                    </a:lnTo>
                    <a:lnTo>
                      <a:pt x="9" y="4"/>
                    </a:lnTo>
                    <a:lnTo>
                      <a:pt x="10" y="4"/>
                    </a:lnTo>
                    <a:lnTo>
                      <a:pt x="10" y="0"/>
                    </a:lnTo>
                    <a:close/>
                  </a:path>
                </a:pathLst>
              </a:custGeom>
              <a:solidFill>
                <a:srgbClr val="D2E7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87" name="Freeform 307"/>
              <p:cNvSpPr>
                <a:spLocks/>
              </p:cNvSpPr>
              <p:nvPr/>
            </p:nvSpPr>
            <p:spPr bwMode="auto">
              <a:xfrm>
                <a:off x="2735" y="3081"/>
                <a:ext cx="10" cy="155"/>
              </a:xfrm>
              <a:custGeom>
                <a:avLst/>
                <a:gdLst>
                  <a:gd name="T0" fmla="*/ 10 w 10"/>
                  <a:gd name="T1" fmla="*/ 0 h 155"/>
                  <a:gd name="T2" fmla="*/ 10 w 10"/>
                  <a:gd name="T3" fmla="*/ 0 h 155"/>
                  <a:gd name="T4" fmla="*/ 9 w 10"/>
                  <a:gd name="T5" fmla="*/ 0 h 155"/>
                  <a:gd name="T6" fmla="*/ 0 w 10"/>
                  <a:gd name="T7" fmla="*/ 155 h 155"/>
                  <a:gd name="T8" fmla="*/ 1 w 10"/>
                  <a:gd name="T9" fmla="*/ 155 h 155"/>
                  <a:gd name="T10" fmla="*/ 10 w 10"/>
                  <a:gd name="T11" fmla="*/ 0 h 155"/>
                </a:gdLst>
                <a:ahLst/>
                <a:cxnLst>
                  <a:cxn ang="0">
                    <a:pos x="T0" y="T1"/>
                  </a:cxn>
                  <a:cxn ang="0">
                    <a:pos x="T2" y="T3"/>
                  </a:cxn>
                  <a:cxn ang="0">
                    <a:pos x="T4" y="T5"/>
                  </a:cxn>
                  <a:cxn ang="0">
                    <a:pos x="T6" y="T7"/>
                  </a:cxn>
                  <a:cxn ang="0">
                    <a:pos x="T8" y="T9"/>
                  </a:cxn>
                  <a:cxn ang="0">
                    <a:pos x="T10" y="T11"/>
                  </a:cxn>
                </a:cxnLst>
                <a:rect l="0" t="0" r="r" b="b"/>
                <a:pathLst>
                  <a:path w="10" h="155">
                    <a:moveTo>
                      <a:pt x="10" y="0"/>
                    </a:moveTo>
                    <a:lnTo>
                      <a:pt x="10" y="0"/>
                    </a:lnTo>
                    <a:lnTo>
                      <a:pt x="9" y="0"/>
                    </a:lnTo>
                    <a:lnTo>
                      <a:pt x="0" y="155"/>
                    </a:lnTo>
                    <a:lnTo>
                      <a:pt x="1" y="155"/>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88" name="Freeform 308"/>
              <p:cNvSpPr>
                <a:spLocks/>
              </p:cNvSpPr>
              <p:nvPr/>
            </p:nvSpPr>
            <p:spPr bwMode="auto">
              <a:xfrm>
                <a:off x="2744" y="3067"/>
                <a:ext cx="1" cy="4"/>
              </a:xfrm>
              <a:custGeom>
                <a:avLst/>
                <a:gdLst>
                  <a:gd name="T0" fmla="*/ 1 w 1"/>
                  <a:gd name="T1" fmla="*/ 0 h 4"/>
                  <a:gd name="T2" fmla="*/ 1 w 1"/>
                  <a:gd name="T3" fmla="*/ 0 h 4"/>
                  <a:gd name="T4" fmla="*/ 1 w 1"/>
                  <a:gd name="T5" fmla="*/ 0 h 4"/>
                  <a:gd name="T6" fmla="*/ 0 w 1"/>
                  <a:gd name="T7" fmla="*/ 4 h 4"/>
                  <a:gd name="T8" fmla="*/ 0 w 1"/>
                  <a:gd name="T9" fmla="*/ 4 h 4"/>
                  <a:gd name="T10" fmla="*/ 1 w 1"/>
                  <a:gd name="T11" fmla="*/ 4 h 4"/>
                  <a:gd name="T12" fmla="*/ 1 w 1"/>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1" y="0"/>
                    </a:moveTo>
                    <a:lnTo>
                      <a:pt x="1" y="0"/>
                    </a:lnTo>
                    <a:lnTo>
                      <a:pt x="1" y="0"/>
                    </a:lnTo>
                    <a:lnTo>
                      <a:pt x="0" y="4"/>
                    </a:lnTo>
                    <a:lnTo>
                      <a:pt x="0" y="4"/>
                    </a:lnTo>
                    <a:lnTo>
                      <a:pt x="1" y="4"/>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89" name="Freeform 309"/>
              <p:cNvSpPr>
                <a:spLocks/>
              </p:cNvSpPr>
              <p:nvPr/>
            </p:nvSpPr>
            <p:spPr bwMode="auto">
              <a:xfrm>
                <a:off x="2745" y="3051"/>
                <a:ext cx="1" cy="16"/>
              </a:xfrm>
              <a:custGeom>
                <a:avLst/>
                <a:gdLst>
                  <a:gd name="T0" fmla="*/ 1 w 1"/>
                  <a:gd name="T1" fmla="*/ 0 h 16"/>
                  <a:gd name="T2" fmla="*/ 1 w 1"/>
                  <a:gd name="T3" fmla="*/ 0 h 16"/>
                  <a:gd name="T4" fmla="*/ 1 w 1"/>
                  <a:gd name="T5" fmla="*/ 0 h 16"/>
                  <a:gd name="T6" fmla="*/ 1 w 1"/>
                  <a:gd name="T7" fmla="*/ 0 h 16"/>
                  <a:gd name="T8" fmla="*/ 0 w 1"/>
                  <a:gd name="T9" fmla="*/ 1 h 16"/>
                  <a:gd name="T10" fmla="*/ 0 w 1"/>
                  <a:gd name="T11" fmla="*/ 16 h 16"/>
                  <a:gd name="T12" fmla="*/ 0 w 1"/>
                  <a:gd name="T13" fmla="*/ 16 h 16"/>
                  <a:gd name="T14" fmla="*/ 0 w 1"/>
                  <a:gd name="T15" fmla="*/ 16 h 16"/>
                  <a:gd name="T16" fmla="*/ 1 w 1"/>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6">
                    <a:moveTo>
                      <a:pt x="1" y="0"/>
                    </a:moveTo>
                    <a:lnTo>
                      <a:pt x="1" y="0"/>
                    </a:lnTo>
                    <a:lnTo>
                      <a:pt x="1" y="0"/>
                    </a:lnTo>
                    <a:lnTo>
                      <a:pt x="1" y="0"/>
                    </a:lnTo>
                    <a:lnTo>
                      <a:pt x="0" y="1"/>
                    </a:lnTo>
                    <a:lnTo>
                      <a:pt x="0" y="16"/>
                    </a:lnTo>
                    <a:lnTo>
                      <a:pt x="0" y="16"/>
                    </a:lnTo>
                    <a:lnTo>
                      <a:pt x="0" y="16"/>
                    </a:lnTo>
                    <a:lnTo>
                      <a:pt x="1" y="0"/>
                    </a:lnTo>
                    <a:close/>
                  </a:path>
                </a:pathLst>
              </a:custGeom>
              <a:solidFill>
                <a:srgbClr val="CFE1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90" name="Freeform 310"/>
              <p:cNvSpPr>
                <a:spLocks/>
              </p:cNvSpPr>
              <p:nvPr/>
            </p:nvSpPr>
            <p:spPr bwMode="auto">
              <a:xfrm>
                <a:off x="2745" y="3051"/>
                <a:ext cx="1" cy="16"/>
              </a:xfrm>
              <a:custGeom>
                <a:avLst/>
                <a:gdLst>
                  <a:gd name="T0" fmla="*/ 1 w 1"/>
                  <a:gd name="T1" fmla="*/ 0 h 16"/>
                  <a:gd name="T2" fmla="*/ 1 w 1"/>
                  <a:gd name="T3" fmla="*/ 0 h 16"/>
                  <a:gd name="T4" fmla="*/ 1 w 1"/>
                  <a:gd name="T5" fmla="*/ 0 h 16"/>
                  <a:gd name="T6" fmla="*/ 1 w 1"/>
                  <a:gd name="T7" fmla="*/ 0 h 16"/>
                  <a:gd name="T8" fmla="*/ 0 w 1"/>
                  <a:gd name="T9" fmla="*/ 1 h 16"/>
                  <a:gd name="T10" fmla="*/ 0 w 1"/>
                  <a:gd name="T11" fmla="*/ 16 h 16"/>
                  <a:gd name="T12" fmla="*/ 0 w 1"/>
                  <a:gd name="T13" fmla="*/ 16 h 16"/>
                  <a:gd name="T14" fmla="*/ 0 w 1"/>
                  <a:gd name="T15" fmla="*/ 16 h 16"/>
                  <a:gd name="T16" fmla="*/ 1 w 1"/>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16">
                    <a:moveTo>
                      <a:pt x="1" y="0"/>
                    </a:moveTo>
                    <a:lnTo>
                      <a:pt x="1" y="0"/>
                    </a:lnTo>
                    <a:lnTo>
                      <a:pt x="1" y="0"/>
                    </a:lnTo>
                    <a:lnTo>
                      <a:pt x="1" y="0"/>
                    </a:lnTo>
                    <a:lnTo>
                      <a:pt x="0" y="1"/>
                    </a:lnTo>
                    <a:lnTo>
                      <a:pt x="0" y="16"/>
                    </a:lnTo>
                    <a:lnTo>
                      <a:pt x="0" y="16"/>
                    </a:lnTo>
                    <a:lnTo>
                      <a:pt x="0" y="16"/>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91" name="Freeform 311"/>
              <p:cNvSpPr>
                <a:spLocks/>
              </p:cNvSpPr>
              <p:nvPr/>
            </p:nvSpPr>
            <p:spPr bwMode="auto">
              <a:xfrm>
                <a:off x="2744" y="3071"/>
                <a:ext cx="1" cy="10"/>
              </a:xfrm>
              <a:custGeom>
                <a:avLst/>
                <a:gdLst>
                  <a:gd name="T0" fmla="*/ 1 w 1"/>
                  <a:gd name="T1" fmla="*/ 0 h 10"/>
                  <a:gd name="T2" fmla="*/ 1 w 1"/>
                  <a:gd name="T3" fmla="*/ 0 h 10"/>
                  <a:gd name="T4" fmla="*/ 0 w 1"/>
                  <a:gd name="T5" fmla="*/ 0 h 10"/>
                  <a:gd name="T6" fmla="*/ 0 w 1"/>
                  <a:gd name="T7" fmla="*/ 10 h 10"/>
                  <a:gd name="T8" fmla="*/ 0 w 1"/>
                  <a:gd name="T9" fmla="*/ 10 h 10"/>
                  <a:gd name="T10" fmla="*/ 1 w 1"/>
                  <a:gd name="T11" fmla="*/ 10 h 10"/>
                  <a:gd name="T12" fmla="*/ 1 w 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 h="10">
                    <a:moveTo>
                      <a:pt x="1" y="0"/>
                    </a:moveTo>
                    <a:lnTo>
                      <a:pt x="1" y="0"/>
                    </a:lnTo>
                    <a:lnTo>
                      <a:pt x="0" y="0"/>
                    </a:lnTo>
                    <a:lnTo>
                      <a:pt x="0" y="10"/>
                    </a:lnTo>
                    <a:lnTo>
                      <a:pt x="0" y="10"/>
                    </a:lnTo>
                    <a:lnTo>
                      <a:pt x="1" y="10"/>
                    </a:lnTo>
                    <a:lnTo>
                      <a:pt x="1" y="0"/>
                    </a:lnTo>
                    <a:close/>
                  </a:path>
                </a:pathLst>
              </a:custGeom>
              <a:solidFill>
                <a:srgbClr val="CED8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92" name="Freeform 312"/>
              <p:cNvSpPr>
                <a:spLocks/>
              </p:cNvSpPr>
              <p:nvPr/>
            </p:nvSpPr>
            <p:spPr bwMode="auto">
              <a:xfrm>
                <a:off x="2744" y="3071"/>
                <a:ext cx="1" cy="10"/>
              </a:xfrm>
              <a:custGeom>
                <a:avLst/>
                <a:gdLst>
                  <a:gd name="T0" fmla="*/ 1 w 1"/>
                  <a:gd name="T1" fmla="*/ 0 h 10"/>
                  <a:gd name="T2" fmla="*/ 1 w 1"/>
                  <a:gd name="T3" fmla="*/ 0 h 10"/>
                  <a:gd name="T4" fmla="*/ 0 w 1"/>
                  <a:gd name="T5" fmla="*/ 0 h 10"/>
                  <a:gd name="T6" fmla="*/ 0 w 1"/>
                  <a:gd name="T7" fmla="*/ 10 h 10"/>
                  <a:gd name="T8" fmla="*/ 0 w 1"/>
                  <a:gd name="T9" fmla="*/ 10 h 10"/>
                  <a:gd name="T10" fmla="*/ 1 w 1"/>
                  <a:gd name="T11" fmla="*/ 10 h 10"/>
                  <a:gd name="T12" fmla="*/ 1 w 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 h="10">
                    <a:moveTo>
                      <a:pt x="1" y="0"/>
                    </a:moveTo>
                    <a:lnTo>
                      <a:pt x="1" y="0"/>
                    </a:lnTo>
                    <a:lnTo>
                      <a:pt x="0" y="0"/>
                    </a:lnTo>
                    <a:lnTo>
                      <a:pt x="0" y="10"/>
                    </a:lnTo>
                    <a:lnTo>
                      <a:pt x="0" y="10"/>
                    </a:lnTo>
                    <a:lnTo>
                      <a:pt x="1" y="1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pic>
            <p:nvPicPr>
              <p:cNvPr id="393" name="Picture 31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615" y="3050"/>
                <a:ext cx="15" cy="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4" name="Freeform 314"/>
              <p:cNvSpPr>
                <a:spLocks/>
              </p:cNvSpPr>
              <p:nvPr/>
            </p:nvSpPr>
            <p:spPr bwMode="auto">
              <a:xfrm>
                <a:off x="2615" y="3032"/>
                <a:ext cx="131" cy="38"/>
              </a:xfrm>
              <a:custGeom>
                <a:avLst/>
                <a:gdLst>
                  <a:gd name="T0" fmla="*/ 65 w 131"/>
                  <a:gd name="T1" fmla="*/ 38 h 38"/>
                  <a:gd name="T2" fmla="*/ 65 w 131"/>
                  <a:gd name="T3" fmla="*/ 38 h 38"/>
                  <a:gd name="T4" fmla="*/ 78 w 131"/>
                  <a:gd name="T5" fmla="*/ 36 h 38"/>
                  <a:gd name="T6" fmla="*/ 90 w 131"/>
                  <a:gd name="T7" fmla="*/ 35 h 38"/>
                  <a:gd name="T8" fmla="*/ 101 w 131"/>
                  <a:gd name="T9" fmla="*/ 34 h 38"/>
                  <a:gd name="T10" fmla="*/ 110 w 131"/>
                  <a:gd name="T11" fmla="*/ 31 h 38"/>
                  <a:gd name="T12" fmla="*/ 118 w 131"/>
                  <a:gd name="T13" fmla="*/ 29 h 38"/>
                  <a:gd name="T14" fmla="*/ 124 w 131"/>
                  <a:gd name="T15" fmla="*/ 25 h 38"/>
                  <a:gd name="T16" fmla="*/ 129 w 131"/>
                  <a:gd name="T17" fmla="*/ 23 h 38"/>
                  <a:gd name="T18" fmla="*/ 131 w 131"/>
                  <a:gd name="T19" fmla="*/ 19 h 38"/>
                  <a:gd name="T20" fmla="*/ 131 w 131"/>
                  <a:gd name="T21" fmla="*/ 19 h 38"/>
                  <a:gd name="T22" fmla="*/ 131 w 131"/>
                  <a:gd name="T23" fmla="*/ 18 h 38"/>
                  <a:gd name="T24" fmla="*/ 131 w 131"/>
                  <a:gd name="T25" fmla="*/ 18 h 38"/>
                  <a:gd name="T26" fmla="*/ 130 w 131"/>
                  <a:gd name="T27" fmla="*/ 14 h 38"/>
                  <a:gd name="T28" fmla="*/ 126 w 131"/>
                  <a:gd name="T29" fmla="*/ 11 h 38"/>
                  <a:gd name="T30" fmla="*/ 120 w 131"/>
                  <a:gd name="T31" fmla="*/ 8 h 38"/>
                  <a:gd name="T32" fmla="*/ 112 w 131"/>
                  <a:gd name="T33" fmla="*/ 6 h 38"/>
                  <a:gd name="T34" fmla="*/ 102 w 131"/>
                  <a:gd name="T35" fmla="*/ 3 h 38"/>
                  <a:gd name="T36" fmla="*/ 91 w 131"/>
                  <a:gd name="T37" fmla="*/ 1 h 38"/>
                  <a:gd name="T38" fmla="*/ 65 w 131"/>
                  <a:gd name="T39" fmla="*/ 0 h 38"/>
                  <a:gd name="T40" fmla="*/ 65 w 131"/>
                  <a:gd name="T41" fmla="*/ 0 h 38"/>
                  <a:gd name="T42" fmla="*/ 41 w 131"/>
                  <a:gd name="T43" fmla="*/ 1 h 38"/>
                  <a:gd name="T44" fmla="*/ 28 w 131"/>
                  <a:gd name="T45" fmla="*/ 3 h 38"/>
                  <a:gd name="T46" fmla="*/ 20 w 131"/>
                  <a:gd name="T47" fmla="*/ 6 h 38"/>
                  <a:gd name="T48" fmla="*/ 11 w 131"/>
                  <a:gd name="T49" fmla="*/ 8 h 38"/>
                  <a:gd name="T50" fmla="*/ 5 w 131"/>
                  <a:gd name="T51" fmla="*/ 11 h 38"/>
                  <a:gd name="T52" fmla="*/ 1 w 131"/>
                  <a:gd name="T53" fmla="*/ 14 h 38"/>
                  <a:gd name="T54" fmla="*/ 0 w 131"/>
                  <a:gd name="T55" fmla="*/ 18 h 38"/>
                  <a:gd name="T56" fmla="*/ 0 w 131"/>
                  <a:gd name="T57" fmla="*/ 18 h 38"/>
                  <a:gd name="T58" fmla="*/ 0 w 131"/>
                  <a:gd name="T59" fmla="*/ 19 h 38"/>
                  <a:gd name="T60" fmla="*/ 0 w 131"/>
                  <a:gd name="T61" fmla="*/ 19 h 38"/>
                  <a:gd name="T62" fmla="*/ 3 w 131"/>
                  <a:gd name="T63" fmla="*/ 23 h 38"/>
                  <a:gd name="T64" fmla="*/ 7 w 131"/>
                  <a:gd name="T65" fmla="*/ 25 h 38"/>
                  <a:gd name="T66" fmla="*/ 14 w 131"/>
                  <a:gd name="T67" fmla="*/ 29 h 38"/>
                  <a:gd name="T68" fmla="*/ 21 w 131"/>
                  <a:gd name="T69" fmla="*/ 31 h 38"/>
                  <a:gd name="T70" fmla="*/ 31 w 131"/>
                  <a:gd name="T71" fmla="*/ 34 h 38"/>
                  <a:gd name="T72" fmla="*/ 42 w 131"/>
                  <a:gd name="T73" fmla="*/ 35 h 38"/>
                  <a:gd name="T74" fmla="*/ 53 w 131"/>
                  <a:gd name="T75" fmla="*/ 36 h 38"/>
                  <a:gd name="T76" fmla="*/ 65 w 131"/>
                  <a:gd name="T7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38">
                    <a:moveTo>
                      <a:pt x="65" y="38"/>
                    </a:moveTo>
                    <a:lnTo>
                      <a:pt x="65" y="38"/>
                    </a:lnTo>
                    <a:lnTo>
                      <a:pt x="78" y="36"/>
                    </a:lnTo>
                    <a:lnTo>
                      <a:pt x="90" y="35"/>
                    </a:lnTo>
                    <a:lnTo>
                      <a:pt x="101" y="34"/>
                    </a:lnTo>
                    <a:lnTo>
                      <a:pt x="110" y="31"/>
                    </a:lnTo>
                    <a:lnTo>
                      <a:pt x="118" y="29"/>
                    </a:lnTo>
                    <a:lnTo>
                      <a:pt x="124" y="25"/>
                    </a:lnTo>
                    <a:lnTo>
                      <a:pt x="129" y="23"/>
                    </a:lnTo>
                    <a:lnTo>
                      <a:pt x="131" y="19"/>
                    </a:lnTo>
                    <a:lnTo>
                      <a:pt x="131" y="19"/>
                    </a:lnTo>
                    <a:lnTo>
                      <a:pt x="131" y="18"/>
                    </a:lnTo>
                    <a:lnTo>
                      <a:pt x="131" y="18"/>
                    </a:lnTo>
                    <a:lnTo>
                      <a:pt x="130" y="14"/>
                    </a:lnTo>
                    <a:lnTo>
                      <a:pt x="126" y="11"/>
                    </a:lnTo>
                    <a:lnTo>
                      <a:pt x="120" y="8"/>
                    </a:lnTo>
                    <a:lnTo>
                      <a:pt x="112" y="6"/>
                    </a:lnTo>
                    <a:lnTo>
                      <a:pt x="102" y="3"/>
                    </a:lnTo>
                    <a:lnTo>
                      <a:pt x="91" y="1"/>
                    </a:lnTo>
                    <a:lnTo>
                      <a:pt x="65" y="0"/>
                    </a:lnTo>
                    <a:lnTo>
                      <a:pt x="65" y="0"/>
                    </a:lnTo>
                    <a:lnTo>
                      <a:pt x="41" y="1"/>
                    </a:lnTo>
                    <a:lnTo>
                      <a:pt x="28" y="3"/>
                    </a:lnTo>
                    <a:lnTo>
                      <a:pt x="20" y="6"/>
                    </a:lnTo>
                    <a:lnTo>
                      <a:pt x="11" y="8"/>
                    </a:lnTo>
                    <a:lnTo>
                      <a:pt x="5" y="11"/>
                    </a:lnTo>
                    <a:lnTo>
                      <a:pt x="1" y="14"/>
                    </a:lnTo>
                    <a:lnTo>
                      <a:pt x="0" y="18"/>
                    </a:lnTo>
                    <a:lnTo>
                      <a:pt x="0" y="18"/>
                    </a:lnTo>
                    <a:lnTo>
                      <a:pt x="0" y="19"/>
                    </a:lnTo>
                    <a:lnTo>
                      <a:pt x="0" y="19"/>
                    </a:lnTo>
                    <a:lnTo>
                      <a:pt x="3" y="23"/>
                    </a:lnTo>
                    <a:lnTo>
                      <a:pt x="7" y="25"/>
                    </a:lnTo>
                    <a:lnTo>
                      <a:pt x="14" y="29"/>
                    </a:lnTo>
                    <a:lnTo>
                      <a:pt x="21" y="31"/>
                    </a:lnTo>
                    <a:lnTo>
                      <a:pt x="31" y="34"/>
                    </a:lnTo>
                    <a:lnTo>
                      <a:pt x="42" y="35"/>
                    </a:lnTo>
                    <a:lnTo>
                      <a:pt x="53" y="36"/>
                    </a:lnTo>
                    <a:lnTo>
                      <a:pt x="65" y="38"/>
                    </a:lnTo>
                    <a:close/>
                  </a:path>
                </a:pathLst>
              </a:custGeom>
              <a:solidFill>
                <a:srgbClr val="D7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95" name="Freeform 315"/>
              <p:cNvSpPr>
                <a:spLocks/>
              </p:cNvSpPr>
              <p:nvPr/>
            </p:nvSpPr>
            <p:spPr bwMode="auto">
              <a:xfrm>
                <a:off x="2615" y="3032"/>
                <a:ext cx="131" cy="38"/>
              </a:xfrm>
              <a:custGeom>
                <a:avLst/>
                <a:gdLst>
                  <a:gd name="T0" fmla="*/ 65 w 131"/>
                  <a:gd name="T1" fmla="*/ 38 h 38"/>
                  <a:gd name="T2" fmla="*/ 65 w 131"/>
                  <a:gd name="T3" fmla="*/ 38 h 38"/>
                  <a:gd name="T4" fmla="*/ 78 w 131"/>
                  <a:gd name="T5" fmla="*/ 36 h 38"/>
                  <a:gd name="T6" fmla="*/ 90 w 131"/>
                  <a:gd name="T7" fmla="*/ 35 h 38"/>
                  <a:gd name="T8" fmla="*/ 101 w 131"/>
                  <a:gd name="T9" fmla="*/ 34 h 38"/>
                  <a:gd name="T10" fmla="*/ 110 w 131"/>
                  <a:gd name="T11" fmla="*/ 31 h 38"/>
                  <a:gd name="T12" fmla="*/ 118 w 131"/>
                  <a:gd name="T13" fmla="*/ 29 h 38"/>
                  <a:gd name="T14" fmla="*/ 124 w 131"/>
                  <a:gd name="T15" fmla="*/ 25 h 38"/>
                  <a:gd name="T16" fmla="*/ 129 w 131"/>
                  <a:gd name="T17" fmla="*/ 23 h 38"/>
                  <a:gd name="T18" fmla="*/ 131 w 131"/>
                  <a:gd name="T19" fmla="*/ 19 h 38"/>
                  <a:gd name="T20" fmla="*/ 131 w 131"/>
                  <a:gd name="T21" fmla="*/ 19 h 38"/>
                  <a:gd name="T22" fmla="*/ 131 w 131"/>
                  <a:gd name="T23" fmla="*/ 18 h 38"/>
                  <a:gd name="T24" fmla="*/ 131 w 131"/>
                  <a:gd name="T25" fmla="*/ 18 h 38"/>
                  <a:gd name="T26" fmla="*/ 130 w 131"/>
                  <a:gd name="T27" fmla="*/ 14 h 38"/>
                  <a:gd name="T28" fmla="*/ 126 w 131"/>
                  <a:gd name="T29" fmla="*/ 11 h 38"/>
                  <a:gd name="T30" fmla="*/ 120 w 131"/>
                  <a:gd name="T31" fmla="*/ 8 h 38"/>
                  <a:gd name="T32" fmla="*/ 112 w 131"/>
                  <a:gd name="T33" fmla="*/ 6 h 38"/>
                  <a:gd name="T34" fmla="*/ 102 w 131"/>
                  <a:gd name="T35" fmla="*/ 3 h 38"/>
                  <a:gd name="T36" fmla="*/ 91 w 131"/>
                  <a:gd name="T37" fmla="*/ 1 h 38"/>
                  <a:gd name="T38" fmla="*/ 65 w 131"/>
                  <a:gd name="T39" fmla="*/ 0 h 38"/>
                  <a:gd name="T40" fmla="*/ 65 w 131"/>
                  <a:gd name="T41" fmla="*/ 0 h 38"/>
                  <a:gd name="T42" fmla="*/ 41 w 131"/>
                  <a:gd name="T43" fmla="*/ 1 h 38"/>
                  <a:gd name="T44" fmla="*/ 28 w 131"/>
                  <a:gd name="T45" fmla="*/ 3 h 38"/>
                  <a:gd name="T46" fmla="*/ 20 w 131"/>
                  <a:gd name="T47" fmla="*/ 6 h 38"/>
                  <a:gd name="T48" fmla="*/ 11 w 131"/>
                  <a:gd name="T49" fmla="*/ 8 h 38"/>
                  <a:gd name="T50" fmla="*/ 5 w 131"/>
                  <a:gd name="T51" fmla="*/ 11 h 38"/>
                  <a:gd name="T52" fmla="*/ 1 w 131"/>
                  <a:gd name="T53" fmla="*/ 14 h 38"/>
                  <a:gd name="T54" fmla="*/ 0 w 131"/>
                  <a:gd name="T55" fmla="*/ 18 h 38"/>
                  <a:gd name="T56" fmla="*/ 0 w 131"/>
                  <a:gd name="T57" fmla="*/ 18 h 38"/>
                  <a:gd name="T58" fmla="*/ 0 w 131"/>
                  <a:gd name="T59" fmla="*/ 19 h 38"/>
                  <a:gd name="T60" fmla="*/ 0 w 131"/>
                  <a:gd name="T61" fmla="*/ 19 h 38"/>
                  <a:gd name="T62" fmla="*/ 3 w 131"/>
                  <a:gd name="T63" fmla="*/ 23 h 38"/>
                  <a:gd name="T64" fmla="*/ 7 w 131"/>
                  <a:gd name="T65" fmla="*/ 25 h 38"/>
                  <a:gd name="T66" fmla="*/ 14 w 131"/>
                  <a:gd name="T67" fmla="*/ 29 h 38"/>
                  <a:gd name="T68" fmla="*/ 21 w 131"/>
                  <a:gd name="T69" fmla="*/ 31 h 38"/>
                  <a:gd name="T70" fmla="*/ 31 w 131"/>
                  <a:gd name="T71" fmla="*/ 34 h 38"/>
                  <a:gd name="T72" fmla="*/ 42 w 131"/>
                  <a:gd name="T73" fmla="*/ 35 h 38"/>
                  <a:gd name="T74" fmla="*/ 53 w 131"/>
                  <a:gd name="T75" fmla="*/ 36 h 38"/>
                  <a:gd name="T76" fmla="*/ 65 w 131"/>
                  <a:gd name="T7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38">
                    <a:moveTo>
                      <a:pt x="65" y="38"/>
                    </a:moveTo>
                    <a:lnTo>
                      <a:pt x="65" y="38"/>
                    </a:lnTo>
                    <a:lnTo>
                      <a:pt x="78" y="36"/>
                    </a:lnTo>
                    <a:lnTo>
                      <a:pt x="90" y="35"/>
                    </a:lnTo>
                    <a:lnTo>
                      <a:pt x="101" y="34"/>
                    </a:lnTo>
                    <a:lnTo>
                      <a:pt x="110" y="31"/>
                    </a:lnTo>
                    <a:lnTo>
                      <a:pt x="118" y="29"/>
                    </a:lnTo>
                    <a:lnTo>
                      <a:pt x="124" y="25"/>
                    </a:lnTo>
                    <a:lnTo>
                      <a:pt x="129" y="23"/>
                    </a:lnTo>
                    <a:lnTo>
                      <a:pt x="131" y="19"/>
                    </a:lnTo>
                    <a:lnTo>
                      <a:pt x="131" y="19"/>
                    </a:lnTo>
                    <a:lnTo>
                      <a:pt x="131" y="18"/>
                    </a:lnTo>
                    <a:lnTo>
                      <a:pt x="131" y="18"/>
                    </a:lnTo>
                    <a:lnTo>
                      <a:pt x="130" y="14"/>
                    </a:lnTo>
                    <a:lnTo>
                      <a:pt x="126" y="11"/>
                    </a:lnTo>
                    <a:lnTo>
                      <a:pt x="120" y="8"/>
                    </a:lnTo>
                    <a:lnTo>
                      <a:pt x="112" y="6"/>
                    </a:lnTo>
                    <a:lnTo>
                      <a:pt x="102" y="3"/>
                    </a:lnTo>
                    <a:lnTo>
                      <a:pt x="91" y="1"/>
                    </a:lnTo>
                    <a:lnTo>
                      <a:pt x="65" y="0"/>
                    </a:lnTo>
                    <a:lnTo>
                      <a:pt x="65" y="0"/>
                    </a:lnTo>
                    <a:lnTo>
                      <a:pt x="41" y="1"/>
                    </a:lnTo>
                    <a:lnTo>
                      <a:pt x="28" y="3"/>
                    </a:lnTo>
                    <a:lnTo>
                      <a:pt x="20" y="6"/>
                    </a:lnTo>
                    <a:lnTo>
                      <a:pt x="11" y="8"/>
                    </a:lnTo>
                    <a:lnTo>
                      <a:pt x="5" y="11"/>
                    </a:lnTo>
                    <a:lnTo>
                      <a:pt x="1" y="14"/>
                    </a:lnTo>
                    <a:lnTo>
                      <a:pt x="0" y="18"/>
                    </a:lnTo>
                    <a:lnTo>
                      <a:pt x="0" y="18"/>
                    </a:lnTo>
                    <a:lnTo>
                      <a:pt x="0" y="19"/>
                    </a:lnTo>
                    <a:lnTo>
                      <a:pt x="0" y="19"/>
                    </a:lnTo>
                    <a:lnTo>
                      <a:pt x="3" y="23"/>
                    </a:lnTo>
                    <a:lnTo>
                      <a:pt x="7" y="25"/>
                    </a:lnTo>
                    <a:lnTo>
                      <a:pt x="14" y="29"/>
                    </a:lnTo>
                    <a:lnTo>
                      <a:pt x="21" y="31"/>
                    </a:lnTo>
                    <a:lnTo>
                      <a:pt x="31" y="34"/>
                    </a:lnTo>
                    <a:lnTo>
                      <a:pt x="42" y="35"/>
                    </a:lnTo>
                    <a:lnTo>
                      <a:pt x="53" y="36"/>
                    </a:lnTo>
                    <a:lnTo>
                      <a:pt x="65"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96" name="Freeform 316"/>
              <p:cNvSpPr>
                <a:spLocks/>
              </p:cNvSpPr>
              <p:nvPr/>
            </p:nvSpPr>
            <p:spPr bwMode="auto">
              <a:xfrm>
                <a:off x="2618" y="3110"/>
                <a:ext cx="13" cy="126"/>
              </a:xfrm>
              <a:custGeom>
                <a:avLst/>
                <a:gdLst>
                  <a:gd name="T0" fmla="*/ 0 w 13"/>
                  <a:gd name="T1" fmla="*/ 0 h 126"/>
                  <a:gd name="T2" fmla="*/ 7 w 13"/>
                  <a:gd name="T3" fmla="*/ 126 h 126"/>
                  <a:gd name="T4" fmla="*/ 13 w 13"/>
                  <a:gd name="T5" fmla="*/ 126 h 126"/>
                  <a:gd name="T6" fmla="*/ 13 w 13"/>
                  <a:gd name="T7" fmla="*/ 126 h 126"/>
                  <a:gd name="T8" fmla="*/ 7 w 13"/>
                  <a:gd name="T9" fmla="*/ 126 h 126"/>
                  <a:gd name="T10" fmla="*/ 1 w 13"/>
                  <a:gd name="T11" fmla="*/ 0 h 126"/>
                  <a:gd name="T12" fmla="*/ 1 w 13"/>
                  <a:gd name="T13" fmla="*/ 0 h 126"/>
                  <a:gd name="T14" fmla="*/ 0 w 13"/>
                  <a:gd name="T15" fmla="*/ 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6">
                    <a:moveTo>
                      <a:pt x="0" y="0"/>
                    </a:moveTo>
                    <a:lnTo>
                      <a:pt x="7" y="126"/>
                    </a:lnTo>
                    <a:lnTo>
                      <a:pt x="13" y="126"/>
                    </a:lnTo>
                    <a:lnTo>
                      <a:pt x="13" y="126"/>
                    </a:lnTo>
                    <a:lnTo>
                      <a:pt x="7" y="126"/>
                    </a:lnTo>
                    <a:lnTo>
                      <a:pt x="1" y="0"/>
                    </a:lnTo>
                    <a:lnTo>
                      <a:pt x="1" y="0"/>
                    </a:lnTo>
                    <a:lnTo>
                      <a:pt x="0" y="0"/>
                    </a:lnTo>
                    <a:close/>
                  </a:path>
                </a:pathLst>
              </a:custGeom>
              <a:solidFill>
                <a:srgbClr val="65D5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397" name="Freeform 317"/>
              <p:cNvSpPr>
                <a:spLocks/>
              </p:cNvSpPr>
              <p:nvPr/>
            </p:nvSpPr>
            <p:spPr bwMode="auto">
              <a:xfrm>
                <a:off x="2618" y="3110"/>
                <a:ext cx="13" cy="126"/>
              </a:xfrm>
              <a:custGeom>
                <a:avLst/>
                <a:gdLst>
                  <a:gd name="T0" fmla="*/ 0 w 13"/>
                  <a:gd name="T1" fmla="*/ 0 h 126"/>
                  <a:gd name="T2" fmla="*/ 7 w 13"/>
                  <a:gd name="T3" fmla="*/ 126 h 126"/>
                  <a:gd name="T4" fmla="*/ 13 w 13"/>
                  <a:gd name="T5" fmla="*/ 126 h 126"/>
                  <a:gd name="T6" fmla="*/ 13 w 13"/>
                  <a:gd name="T7" fmla="*/ 126 h 126"/>
                  <a:gd name="T8" fmla="*/ 7 w 13"/>
                  <a:gd name="T9" fmla="*/ 126 h 126"/>
                  <a:gd name="T10" fmla="*/ 1 w 13"/>
                  <a:gd name="T11" fmla="*/ 0 h 126"/>
                  <a:gd name="T12" fmla="*/ 1 w 13"/>
                  <a:gd name="T13" fmla="*/ 0 h 126"/>
                  <a:gd name="T14" fmla="*/ 0 w 13"/>
                  <a:gd name="T15" fmla="*/ 0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6">
                    <a:moveTo>
                      <a:pt x="0" y="0"/>
                    </a:moveTo>
                    <a:lnTo>
                      <a:pt x="7" y="126"/>
                    </a:lnTo>
                    <a:lnTo>
                      <a:pt x="13" y="126"/>
                    </a:lnTo>
                    <a:lnTo>
                      <a:pt x="13" y="126"/>
                    </a:lnTo>
                    <a:lnTo>
                      <a:pt x="7" y="126"/>
                    </a:lnTo>
                    <a:lnTo>
                      <a:pt x="1" y="0"/>
                    </a:lnTo>
                    <a:lnTo>
                      <a:pt x="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pic>
            <p:nvPicPr>
              <p:cNvPr id="398" name="Picture 318"/>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611" y="3093"/>
                <a:ext cx="11"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 name="Picture 319"/>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609" y="3046"/>
                <a:ext cx="1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 name="Rectangle 320"/>
              <p:cNvSpPr>
                <a:spLocks noChangeArrowheads="1"/>
              </p:cNvSpPr>
              <p:nvPr/>
            </p:nvSpPr>
            <p:spPr bwMode="auto">
              <a:xfrm>
                <a:off x="2631" y="3236"/>
                <a:ext cx="104" cy="1"/>
              </a:xfrm>
              <a:prstGeom prst="rect">
                <a:avLst/>
              </a:prstGeom>
              <a:solidFill>
                <a:srgbClr val="5CB5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01" name="Rectangle 321"/>
              <p:cNvSpPr>
                <a:spLocks noChangeArrowheads="1"/>
              </p:cNvSpPr>
              <p:nvPr/>
            </p:nvSpPr>
            <p:spPr bwMode="auto">
              <a:xfrm>
                <a:off x="2631" y="3236"/>
                <a:ext cx="104"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02" name="Freeform 322"/>
              <p:cNvSpPr>
                <a:spLocks/>
              </p:cNvSpPr>
              <p:nvPr/>
            </p:nvSpPr>
            <p:spPr bwMode="auto">
              <a:xfrm>
                <a:off x="2619" y="3110"/>
                <a:ext cx="12" cy="126"/>
              </a:xfrm>
              <a:custGeom>
                <a:avLst/>
                <a:gdLst>
                  <a:gd name="T0" fmla="*/ 0 w 12"/>
                  <a:gd name="T1" fmla="*/ 0 h 126"/>
                  <a:gd name="T2" fmla="*/ 6 w 12"/>
                  <a:gd name="T3" fmla="*/ 126 h 126"/>
                  <a:gd name="T4" fmla="*/ 12 w 12"/>
                  <a:gd name="T5" fmla="*/ 126 h 126"/>
                  <a:gd name="T6" fmla="*/ 5 w 12"/>
                  <a:gd name="T7" fmla="*/ 1 h 126"/>
                  <a:gd name="T8" fmla="*/ 5 w 12"/>
                  <a:gd name="T9" fmla="*/ 1 h 126"/>
                  <a:gd name="T10" fmla="*/ 0 w 12"/>
                  <a:gd name="T11" fmla="*/ 0 h 126"/>
                </a:gdLst>
                <a:ahLst/>
                <a:cxnLst>
                  <a:cxn ang="0">
                    <a:pos x="T0" y="T1"/>
                  </a:cxn>
                  <a:cxn ang="0">
                    <a:pos x="T2" y="T3"/>
                  </a:cxn>
                  <a:cxn ang="0">
                    <a:pos x="T4" y="T5"/>
                  </a:cxn>
                  <a:cxn ang="0">
                    <a:pos x="T6" y="T7"/>
                  </a:cxn>
                  <a:cxn ang="0">
                    <a:pos x="T8" y="T9"/>
                  </a:cxn>
                  <a:cxn ang="0">
                    <a:pos x="T10" y="T11"/>
                  </a:cxn>
                </a:cxnLst>
                <a:rect l="0" t="0" r="r" b="b"/>
                <a:pathLst>
                  <a:path w="12" h="126">
                    <a:moveTo>
                      <a:pt x="0" y="0"/>
                    </a:moveTo>
                    <a:lnTo>
                      <a:pt x="6" y="126"/>
                    </a:lnTo>
                    <a:lnTo>
                      <a:pt x="12" y="126"/>
                    </a:lnTo>
                    <a:lnTo>
                      <a:pt x="5" y="1"/>
                    </a:lnTo>
                    <a:lnTo>
                      <a:pt x="5" y="1"/>
                    </a:lnTo>
                    <a:lnTo>
                      <a:pt x="0" y="0"/>
                    </a:lnTo>
                    <a:close/>
                  </a:path>
                </a:pathLst>
              </a:custGeom>
              <a:solidFill>
                <a:srgbClr val="DCEE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03" name="Freeform 323"/>
              <p:cNvSpPr>
                <a:spLocks/>
              </p:cNvSpPr>
              <p:nvPr/>
            </p:nvSpPr>
            <p:spPr bwMode="auto">
              <a:xfrm>
                <a:off x="2619" y="3110"/>
                <a:ext cx="12" cy="126"/>
              </a:xfrm>
              <a:custGeom>
                <a:avLst/>
                <a:gdLst>
                  <a:gd name="T0" fmla="*/ 0 w 12"/>
                  <a:gd name="T1" fmla="*/ 0 h 126"/>
                  <a:gd name="T2" fmla="*/ 6 w 12"/>
                  <a:gd name="T3" fmla="*/ 126 h 126"/>
                  <a:gd name="T4" fmla="*/ 12 w 12"/>
                  <a:gd name="T5" fmla="*/ 126 h 126"/>
                  <a:gd name="T6" fmla="*/ 5 w 12"/>
                  <a:gd name="T7" fmla="*/ 1 h 126"/>
                  <a:gd name="T8" fmla="*/ 5 w 12"/>
                  <a:gd name="T9" fmla="*/ 1 h 126"/>
                  <a:gd name="T10" fmla="*/ 0 w 12"/>
                  <a:gd name="T11" fmla="*/ 0 h 126"/>
                </a:gdLst>
                <a:ahLst/>
                <a:cxnLst>
                  <a:cxn ang="0">
                    <a:pos x="T0" y="T1"/>
                  </a:cxn>
                  <a:cxn ang="0">
                    <a:pos x="T2" y="T3"/>
                  </a:cxn>
                  <a:cxn ang="0">
                    <a:pos x="T4" y="T5"/>
                  </a:cxn>
                  <a:cxn ang="0">
                    <a:pos x="T6" y="T7"/>
                  </a:cxn>
                  <a:cxn ang="0">
                    <a:pos x="T8" y="T9"/>
                  </a:cxn>
                  <a:cxn ang="0">
                    <a:pos x="T10" y="T11"/>
                  </a:cxn>
                </a:cxnLst>
                <a:rect l="0" t="0" r="r" b="b"/>
                <a:pathLst>
                  <a:path w="12" h="126">
                    <a:moveTo>
                      <a:pt x="0" y="0"/>
                    </a:moveTo>
                    <a:lnTo>
                      <a:pt x="6" y="126"/>
                    </a:lnTo>
                    <a:lnTo>
                      <a:pt x="12" y="126"/>
                    </a:lnTo>
                    <a:lnTo>
                      <a:pt x="5" y="1"/>
                    </a:lnTo>
                    <a:lnTo>
                      <a:pt x="5"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pic>
            <p:nvPicPr>
              <p:cNvPr id="404" name="Picture 32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611" y="3093"/>
                <a:ext cx="15"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325"/>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609" y="3047"/>
                <a:ext cx="18"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 name="Freeform 326"/>
              <p:cNvSpPr>
                <a:spLocks noEditPoints="1"/>
              </p:cNvSpPr>
              <p:nvPr/>
            </p:nvSpPr>
            <p:spPr bwMode="auto">
              <a:xfrm>
                <a:off x="2624" y="3065"/>
                <a:ext cx="121" cy="171"/>
              </a:xfrm>
              <a:custGeom>
                <a:avLst/>
                <a:gdLst>
                  <a:gd name="T0" fmla="*/ 112 w 121"/>
                  <a:gd name="T1" fmla="*/ 51 h 171"/>
                  <a:gd name="T2" fmla="*/ 112 w 121"/>
                  <a:gd name="T3" fmla="*/ 51 h 171"/>
                  <a:gd name="T4" fmla="*/ 104 w 121"/>
                  <a:gd name="T5" fmla="*/ 166 h 171"/>
                  <a:gd name="T6" fmla="*/ 9 w 121"/>
                  <a:gd name="T7" fmla="*/ 166 h 171"/>
                  <a:gd name="T8" fmla="*/ 1 w 121"/>
                  <a:gd name="T9" fmla="*/ 51 h 171"/>
                  <a:gd name="T10" fmla="*/ 112 w 121"/>
                  <a:gd name="T11" fmla="*/ 51 h 171"/>
                  <a:gd name="T12" fmla="*/ 73 w 121"/>
                  <a:gd name="T13" fmla="*/ 12 h 171"/>
                  <a:gd name="T14" fmla="*/ 73 w 121"/>
                  <a:gd name="T15" fmla="*/ 12 h 171"/>
                  <a:gd name="T16" fmla="*/ 72 w 121"/>
                  <a:gd name="T17" fmla="*/ 13 h 171"/>
                  <a:gd name="T18" fmla="*/ 72 w 121"/>
                  <a:gd name="T19" fmla="*/ 13 h 171"/>
                  <a:gd name="T20" fmla="*/ 71 w 121"/>
                  <a:gd name="T21" fmla="*/ 17 h 171"/>
                  <a:gd name="T22" fmla="*/ 68 w 121"/>
                  <a:gd name="T23" fmla="*/ 20 h 171"/>
                  <a:gd name="T24" fmla="*/ 61 w 121"/>
                  <a:gd name="T25" fmla="*/ 25 h 171"/>
                  <a:gd name="T26" fmla="*/ 51 w 121"/>
                  <a:gd name="T27" fmla="*/ 32 h 171"/>
                  <a:gd name="T28" fmla="*/ 41 w 121"/>
                  <a:gd name="T29" fmla="*/ 36 h 171"/>
                  <a:gd name="T30" fmla="*/ 41 w 121"/>
                  <a:gd name="T31" fmla="*/ 36 h 171"/>
                  <a:gd name="T32" fmla="*/ 30 w 121"/>
                  <a:gd name="T33" fmla="*/ 41 h 171"/>
                  <a:gd name="T34" fmla="*/ 18 w 121"/>
                  <a:gd name="T35" fmla="*/ 44 h 171"/>
                  <a:gd name="T36" fmla="*/ 18 w 121"/>
                  <a:gd name="T37" fmla="*/ 44 h 171"/>
                  <a:gd name="T38" fmla="*/ 14 w 121"/>
                  <a:gd name="T39" fmla="*/ 45 h 171"/>
                  <a:gd name="T40" fmla="*/ 14 w 121"/>
                  <a:gd name="T41" fmla="*/ 45 h 171"/>
                  <a:gd name="T42" fmla="*/ 8 w 121"/>
                  <a:gd name="T43" fmla="*/ 46 h 171"/>
                  <a:gd name="T44" fmla="*/ 8 w 121"/>
                  <a:gd name="T45" fmla="*/ 46 h 171"/>
                  <a:gd name="T46" fmla="*/ 2 w 121"/>
                  <a:gd name="T47" fmla="*/ 46 h 171"/>
                  <a:gd name="T48" fmla="*/ 2 w 121"/>
                  <a:gd name="T49" fmla="*/ 46 h 171"/>
                  <a:gd name="T50" fmla="*/ 0 w 121"/>
                  <a:gd name="T51" fmla="*/ 46 h 171"/>
                  <a:gd name="T52" fmla="*/ 7 w 121"/>
                  <a:gd name="T53" fmla="*/ 171 h 171"/>
                  <a:gd name="T54" fmla="*/ 111 w 121"/>
                  <a:gd name="T55" fmla="*/ 171 h 171"/>
                  <a:gd name="T56" fmla="*/ 120 w 121"/>
                  <a:gd name="T57" fmla="*/ 16 h 171"/>
                  <a:gd name="T58" fmla="*/ 120 w 121"/>
                  <a:gd name="T59" fmla="*/ 16 h 171"/>
                  <a:gd name="T60" fmla="*/ 109 w 121"/>
                  <a:gd name="T61" fmla="*/ 16 h 171"/>
                  <a:gd name="T62" fmla="*/ 109 w 121"/>
                  <a:gd name="T63" fmla="*/ 16 h 171"/>
                  <a:gd name="T64" fmla="*/ 105 w 121"/>
                  <a:gd name="T65" fmla="*/ 16 h 171"/>
                  <a:gd name="T66" fmla="*/ 105 w 121"/>
                  <a:gd name="T67" fmla="*/ 16 h 171"/>
                  <a:gd name="T68" fmla="*/ 94 w 121"/>
                  <a:gd name="T69" fmla="*/ 16 h 171"/>
                  <a:gd name="T70" fmla="*/ 82 w 121"/>
                  <a:gd name="T71" fmla="*/ 14 h 171"/>
                  <a:gd name="T72" fmla="*/ 82 w 121"/>
                  <a:gd name="T73" fmla="*/ 14 h 171"/>
                  <a:gd name="T74" fmla="*/ 73 w 121"/>
                  <a:gd name="T75" fmla="*/ 12 h 171"/>
                  <a:gd name="T76" fmla="*/ 94 w 121"/>
                  <a:gd name="T77" fmla="*/ 0 h 171"/>
                  <a:gd name="T78" fmla="*/ 94 w 121"/>
                  <a:gd name="T79" fmla="*/ 0 h 171"/>
                  <a:gd name="T80" fmla="*/ 74 w 121"/>
                  <a:gd name="T81" fmla="*/ 3 h 171"/>
                  <a:gd name="T82" fmla="*/ 74 w 121"/>
                  <a:gd name="T83" fmla="*/ 3 h 171"/>
                  <a:gd name="T84" fmla="*/ 94 w 121"/>
                  <a:gd name="T85" fmla="*/ 6 h 171"/>
                  <a:gd name="T86" fmla="*/ 94 w 121"/>
                  <a:gd name="T87" fmla="*/ 6 h 171"/>
                  <a:gd name="T88" fmla="*/ 107 w 121"/>
                  <a:gd name="T89" fmla="*/ 7 h 171"/>
                  <a:gd name="T90" fmla="*/ 107 w 121"/>
                  <a:gd name="T91" fmla="*/ 7 h 171"/>
                  <a:gd name="T92" fmla="*/ 120 w 121"/>
                  <a:gd name="T93" fmla="*/ 6 h 171"/>
                  <a:gd name="T94" fmla="*/ 121 w 121"/>
                  <a:gd name="T95" fmla="*/ 2 h 171"/>
                  <a:gd name="T96" fmla="*/ 121 w 121"/>
                  <a:gd name="T97" fmla="*/ 2 h 171"/>
                  <a:gd name="T98" fmla="*/ 119 w 121"/>
                  <a:gd name="T99" fmla="*/ 2 h 171"/>
                  <a:gd name="T100" fmla="*/ 119 w 121"/>
                  <a:gd name="T101" fmla="*/ 2 h 171"/>
                  <a:gd name="T102" fmla="*/ 94 w 121"/>
                  <a:gd name="T103"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 h="171">
                    <a:moveTo>
                      <a:pt x="112" y="51"/>
                    </a:moveTo>
                    <a:lnTo>
                      <a:pt x="112" y="51"/>
                    </a:lnTo>
                    <a:lnTo>
                      <a:pt x="104" y="166"/>
                    </a:lnTo>
                    <a:lnTo>
                      <a:pt x="9" y="166"/>
                    </a:lnTo>
                    <a:lnTo>
                      <a:pt x="1" y="51"/>
                    </a:lnTo>
                    <a:lnTo>
                      <a:pt x="112" y="51"/>
                    </a:lnTo>
                    <a:close/>
                    <a:moveTo>
                      <a:pt x="73" y="12"/>
                    </a:moveTo>
                    <a:lnTo>
                      <a:pt x="73" y="12"/>
                    </a:lnTo>
                    <a:lnTo>
                      <a:pt x="72" y="13"/>
                    </a:lnTo>
                    <a:lnTo>
                      <a:pt x="72" y="13"/>
                    </a:lnTo>
                    <a:lnTo>
                      <a:pt x="71" y="17"/>
                    </a:lnTo>
                    <a:lnTo>
                      <a:pt x="68" y="20"/>
                    </a:lnTo>
                    <a:lnTo>
                      <a:pt x="61" y="25"/>
                    </a:lnTo>
                    <a:lnTo>
                      <a:pt x="51" y="32"/>
                    </a:lnTo>
                    <a:lnTo>
                      <a:pt x="41" y="36"/>
                    </a:lnTo>
                    <a:lnTo>
                      <a:pt x="41" y="36"/>
                    </a:lnTo>
                    <a:lnTo>
                      <a:pt x="30" y="41"/>
                    </a:lnTo>
                    <a:lnTo>
                      <a:pt x="18" y="44"/>
                    </a:lnTo>
                    <a:lnTo>
                      <a:pt x="18" y="44"/>
                    </a:lnTo>
                    <a:lnTo>
                      <a:pt x="14" y="45"/>
                    </a:lnTo>
                    <a:lnTo>
                      <a:pt x="14" y="45"/>
                    </a:lnTo>
                    <a:lnTo>
                      <a:pt x="8" y="46"/>
                    </a:lnTo>
                    <a:lnTo>
                      <a:pt x="8" y="46"/>
                    </a:lnTo>
                    <a:lnTo>
                      <a:pt x="2" y="46"/>
                    </a:lnTo>
                    <a:lnTo>
                      <a:pt x="2" y="46"/>
                    </a:lnTo>
                    <a:lnTo>
                      <a:pt x="0" y="46"/>
                    </a:lnTo>
                    <a:lnTo>
                      <a:pt x="7" y="171"/>
                    </a:lnTo>
                    <a:lnTo>
                      <a:pt x="111" y="171"/>
                    </a:lnTo>
                    <a:lnTo>
                      <a:pt x="120" y="16"/>
                    </a:lnTo>
                    <a:lnTo>
                      <a:pt x="120" y="16"/>
                    </a:lnTo>
                    <a:lnTo>
                      <a:pt x="109" y="16"/>
                    </a:lnTo>
                    <a:lnTo>
                      <a:pt x="109" y="16"/>
                    </a:lnTo>
                    <a:lnTo>
                      <a:pt x="105" y="16"/>
                    </a:lnTo>
                    <a:lnTo>
                      <a:pt x="105" y="16"/>
                    </a:lnTo>
                    <a:lnTo>
                      <a:pt x="94" y="16"/>
                    </a:lnTo>
                    <a:lnTo>
                      <a:pt x="82" y="14"/>
                    </a:lnTo>
                    <a:lnTo>
                      <a:pt x="82" y="14"/>
                    </a:lnTo>
                    <a:lnTo>
                      <a:pt x="73" y="12"/>
                    </a:lnTo>
                    <a:close/>
                    <a:moveTo>
                      <a:pt x="94" y="0"/>
                    </a:moveTo>
                    <a:lnTo>
                      <a:pt x="94" y="0"/>
                    </a:lnTo>
                    <a:lnTo>
                      <a:pt x="74" y="3"/>
                    </a:lnTo>
                    <a:lnTo>
                      <a:pt x="74" y="3"/>
                    </a:lnTo>
                    <a:lnTo>
                      <a:pt x="94" y="6"/>
                    </a:lnTo>
                    <a:lnTo>
                      <a:pt x="94" y="6"/>
                    </a:lnTo>
                    <a:lnTo>
                      <a:pt x="107" y="7"/>
                    </a:lnTo>
                    <a:lnTo>
                      <a:pt x="107" y="7"/>
                    </a:lnTo>
                    <a:lnTo>
                      <a:pt x="120" y="6"/>
                    </a:lnTo>
                    <a:lnTo>
                      <a:pt x="121" y="2"/>
                    </a:lnTo>
                    <a:lnTo>
                      <a:pt x="121" y="2"/>
                    </a:lnTo>
                    <a:lnTo>
                      <a:pt x="119" y="2"/>
                    </a:lnTo>
                    <a:lnTo>
                      <a:pt x="119" y="2"/>
                    </a:lnTo>
                    <a:lnTo>
                      <a:pt x="94" y="0"/>
                    </a:lnTo>
                    <a:close/>
                  </a:path>
                </a:pathLst>
              </a:custGeom>
              <a:solidFill>
                <a:srgbClr val="DBEC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07" name="Freeform 327"/>
              <p:cNvSpPr>
                <a:spLocks/>
              </p:cNvSpPr>
              <p:nvPr/>
            </p:nvSpPr>
            <p:spPr bwMode="auto">
              <a:xfrm>
                <a:off x="2625" y="3116"/>
                <a:ext cx="111" cy="115"/>
              </a:xfrm>
              <a:custGeom>
                <a:avLst/>
                <a:gdLst>
                  <a:gd name="T0" fmla="*/ 111 w 111"/>
                  <a:gd name="T1" fmla="*/ 0 h 115"/>
                  <a:gd name="T2" fmla="*/ 111 w 111"/>
                  <a:gd name="T3" fmla="*/ 0 h 115"/>
                  <a:gd name="T4" fmla="*/ 103 w 111"/>
                  <a:gd name="T5" fmla="*/ 115 h 115"/>
                  <a:gd name="T6" fmla="*/ 8 w 111"/>
                  <a:gd name="T7" fmla="*/ 115 h 115"/>
                  <a:gd name="T8" fmla="*/ 0 w 111"/>
                  <a:gd name="T9" fmla="*/ 0 h 115"/>
                  <a:gd name="T10" fmla="*/ 111 w 111"/>
                  <a:gd name="T11" fmla="*/ 0 h 115"/>
                </a:gdLst>
                <a:ahLst/>
                <a:cxnLst>
                  <a:cxn ang="0">
                    <a:pos x="T0" y="T1"/>
                  </a:cxn>
                  <a:cxn ang="0">
                    <a:pos x="T2" y="T3"/>
                  </a:cxn>
                  <a:cxn ang="0">
                    <a:pos x="T4" y="T5"/>
                  </a:cxn>
                  <a:cxn ang="0">
                    <a:pos x="T6" y="T7"/>
                  </a:cxn>
                  <a:cxn ang="0">
                    <a:pos x="T8" y="T9"/>
                  </a:cxn>
                  <a:cxn ang="0">
                    <a:pos x="T10" y="T11"/>
                  </a:cxn>
                </a:cxnLst>
                <a:rect l="0" t="0" r="r" b="b"/>
                <a:pathLst>
                  <a:path w="111" h="115">
                    <a:moveTo>
                      <a:pt x="111" y="0"/>
                    </a:moveTo>
                    <a:lnTo>
                      <a:pt x="111" y="0"/>
                    </a:lnTo>
                    <a:lnTo>
                      <a:pt x="103" y="115"/>
                    </a:lnTo>
                    <a:lnTo>
                      <a:pt x="8" y="115"/>
                    </a:lnTo>
                    <a:lnTo>
                      <a:pt x="0" y="0"/>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08" name="Freeform 328"/>
              <p:cNvSpPr>
                <a:spLocks/>
              </p:cNvSpPr>
              <p:nvPr/>
            </p:nvSpPr>
            <p:spPr bwMode="auto">
              <a:xfrm>
                <a:off x="2624" y="3077"/>
                <a:ext cx="120" cy="159"/>
              </a:xfrm>
              <a:custGeom>
                <a:avLst/>
                <a:gdLst>
                  <a:gd name="T0" fmla="*/ 73 w 120"/>
                  <a:gd name="T1" fmla="*/ 0 h 159"/>
                  <a:gd name="T2" fmla="*/ 73 w 120"/>
                  <a:gd name="T3" fmla="*/ 0 h 159"/>
                  <a:gd name="T4" fmla="*/ 72 w 120"/>
                  <a:gd name="T5" fmla="*/ 1 h 159"/>
                  <a:gd name="T6" fmla="*/ 72 w 120"/>
                  <a:gd name="T7" fmla="*/ 1 h 159"/>
                  <a:gd name="T8" fmla="*/ 71 w 120"/>
                  <a:gd name="T9" fmla="*/ 5 h 159"/>
                  <a:gd name="T10" fmla="*/ 68 w 120"/>
                  <a:gd name="T11" fmla="*/ 8 h 159"/>
                  <a:gd name="T12" fmla="*/ 61 w 120"/>
                  <a:gd name="T13" fmla="*/ 13 h 159"/>
                  <a:gd name="T14" fmla="*/ 51 w 120"/>
                  <a:gd name="T15" fmla="*/ 20 h 159"/>
                  <a:gd name="T16" fmla="*/ 41 w 120"/>
                  <a:gd name="T17" fmla="*/ 24 h 159"/>
                  <a:gd name="T18" fmla="*/ 41 w 120"/>
                  <a:gd name="T19" fmla="*/ 24 h 159"/>
                  <a:gd name="T20" fmla="*/ 30 w 120"/>
                  <a:gd name="T21" fmla="*/ 29 h 159"/>
                  <a:gd name="T22" fmla="*/ 18 w 120"/>
                  <a:gd name="T23" fmla="*/ 32 h 159"/>
                  <a:gd name="T24" fmla="*/ 18 w 120"/>
                  <a:gd name="T25" fmla="*/ 32 h 159"/>
                  <a:gd name="T26" fmla="*/ 14 w 120"/>
                  <a:gd name="T27" fmla="*/ 33 h 159"/>
                  <a:gd name="T28" fmla="*/ 14 w 120"/>
                  <a:gd name="T29" fmla="*/ 33 h 159"/>
                  <a:gd name="T30" fmla="*/ 8 w 120"/>
                  <a:gd name="T31" fmla="*/ 34 h 159"/>
                  <a:gd name="T32" fmla="*/ 8 w 120"/>
                  <a:gd name="T33" fmla="*/ 34 h 159"/>
                  <a:gd name="T34" fmla="*/ 2 w 120"/>
                  <a:gd name="T35" fmla="*/ 34 h 159"/>
                  <a:gd name="T36" fmla="*/ 2 w 120"/>
                  <a:gd name="T37" fmla="*/ 34 h 159"/>
                  <a:gd name="T38" fmla="*/ 0 w 120"/>
                  <a:gd name="T39" fmla="*/ 34 h 159"/>
                  <a:gd name="T40" fmla="*/ 7 w 120"/>
                  <a:gd name="T41" fmla="*/ 159 h 159"/>
                  <a:gd name="T42" fmla="*/ 111 w 120"/>
                  <a:gd name="T43" fmla="*/ 159 h 159"/>
                  <a:gd name="T44" fmla="*/ 120 w 120"/>
                  <a:gd name="T45" fmla="*/ 4 h 159"/>
                  <a:gd name="T46" fmla="*/ 120 w 120"/>
                  <a:gd name="T47" fmla="*/ 4 h 159"/>
                  <a:gd name="T48" fmla="*/ 109 w 120"/>
                  <a:gd name="T49" fmla="*/ 4 h 159"/>
                  <a:gd name="T50" fmla="*/ 109 w 120"/>
                  <a:gd name="T51" fmla="*/ 4 h 159"/>
                  <a:gd name="T52" fmla="*/ 105 w 120"/>
                  <a:gd name="T53" fmla="*/ 4 h 159"/>
                  <a:gd name="T54" fmla="*/ 105 w 120"/>
                  <a:gd name="T55" fmla="*/ 4 h 159"/>
                  <a:gd name="T56" fmla="*/ 94 w 120"/>
                  <a:gd name="T57" fmla="*/ 4 h 159"/>
                  <a:gd name="T58" fmla="*/ 82 w 120"/>
                  <a:gd name="T59" fmla="*/ 2 h 159"/>
                  <a:gd name="T60" fmla="*/ 82 w 120"/>
                  <a:gd name="T61" fmla="*/ 2 h 159"/>
                  <a:gd name="T62" fmla="*/ 73 w 120"/>
                  <a:gd name="T6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159">
                    <a:moveTo>
                      <a:pt x="73" y="0"/>
                    </a:moveTo>
                    <a:lnTo>
                      <a:pt x="73" y="0"/>
                    </a:lnTo>
                    <a:lnTo>
                      <a:pt x="72" y="1"/>
                    </a:lnTo>
                    <a:lnTo>
                      <a:pt x="72" y="1"/>
                    </a:lnTo>
                    <a:lnTo>
                      <a:pt x="71" y="5"/>
                    </a:lnTo>
                    <a:lnTo>
                      <a:pt x="68" y="8"/>
                    </a:lnTo>
                    <a:lnTo>
                      <a:pt x="61" y="13"/>
                    </a:lnTo>
                    <a:lnTo>
                      <a:pt x="51" y="20"/>
                    </a:lnTo>
                    <a:lnTo>
                      <a:pt x="41" y="24"/>
                    </a:lnTo>
                    <a:lnTo>
                      <a:pt x="41" y="24"/>
                    </a:lnTo>
                    <a:lnTo>
                      <a:pt x="30" y="29"/>
                    </a:lnTo>
                    <a:lnTo>
                      <a:pt x="18" y="32"/>
                    </a:lnTo>
                    <a:lnTo>
                      <a:pt x="18" y="32"/>
                    </a:lnTo>
                    <a:lnTo>
                      <a:pt x="14" y="33"/>
                    </a:lnTo>
                    <a:lnTo>
                      <a:pt x="14" y="33"/>
                    </a:lnTo>
                    <a:lnTo>
                      <a:pt x="8" y="34"/>
                    </a:lnTo>
                    <a:lnTo>
                      <a:pt x="8" y="34"/>
                    </a:lnTo>
                    <a:lnTo>
                      <a:pt x="2" y="34"/>
                    </a:lnTo>
                    <a:lnTo>
                      <a:pt x="2" y="34"/>
                    </a:lnTo>
                    <a:lnTo>
                      <a:pt x="0" y="34"/>
                    </a:lnTo>
                    <a:lnTo>
                      <a:pt x="7" y="159"/>
                    </a:lnTo>
                    <a:lnTo>
                      <a:pt x="111" y="159"/>
                    </a:lnTo>
                    <a:lnTo>
                      <a:pt x="120" y="4"/>
                    </a:lnTo>
                    <a:lnTo>
                      <a:pt x="120" y="4"/>
                    </a:lnTo>
                    <a:lnTo>
                      <a:pt x="109" y="4"/>
                    </a:lnTo>
                    <a:lnTo>
                      <a:pt x="109" y="4"/>
                    </a:lnTo>
                    <a:lnTo>
                      <a:pt x="105" y="4"/>
                    </a:lnTo>
                    <a:lnTo>
                      <a:pt x="105" y="4"/>
                    </a:lnTo>
                    <a:lnTo>
                      <a:pt x="94" y="4"/>
                    </a:lnTo>
                    <a:lnTo>
                      <a:pt x="82" y="2"/>
                    </a:lnTo>
                    <a:lnTo>
                      <a:pt x="82" y="2"/>
                    </a:lnTo>
                    <a:lnTo>
                      <a:pt x="7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09" name="Freeform 329"/>
              <p:cNvSpPr>
                <a:spLocks/>
              </p:cNvSpPr>
              <p:nvPr/>
            </p:nvSpPr>
            <p:spPr bwMode="auto">
              <a:xfrm>
                <a:off x="2698" y="3065"/>
                <a:ext cx="47" cy="7"/>
              </a:xfrm>
              <a:custGeom>
                <a:avLst/>
                <a:gdLst>
                  <a:gd name="T0" fmla="*/ 20 w 47"/>
                  <a:gd name="T1" fmla="*/ 0 h 7"/>
                  <a:gd name="T2" fmla="*/ 20 w 47"/>
                  <a:gd name="T3" fmla="*/ 0 h 7"/>
                  <a:gd name="T4" fmla="*/ 0 w 47"/>
                  <a:gd name="T5" fmla="*/ 3 h 7"/>
                  <a:gd name="T6" fmla="*/ 0 w 47"/>
                  <a:gd name="T7" fmla="*/ 3 h 7"/>
                  <a:gd name="T8" fmla="*/ 20 w 47"/>
                  <a:gd name="T9" fmla="*/ 6 h 7"/>
                  <a:gd name="T10" fmla="*/ 20 w 47"/>
                  <a:gd name="T11" fmla="*/ 6 h 7"/>
                  <a:gd name="T12" fmla="*/ 33 w 47"/>
                  <a:gd name="T13" fmla="*/ 7 h 7"/>
                  <a:gd name="T14" fmla="*/ 33 w 47"/>
                  <a:gd name="T15" fmla="*/ 7 h 7"/>
                  <a:gd name="T16" fmla="*/ 46 w 47"/>
                  <a:gd name="T17" fmla="*/ 6 h 7"/>
                  <a:gd name="T18" fmla="*/ 47 w 47"/>
                  <a:gd name="T19" fmla="*/ 2 h 7"/>
                  <a:gd name="T20" fmla="*/ 47 w 47"/>
                  <a:gd name="T21" fmla="*/ 2 h 7"/>
                  <a:gd name="T22" fmla="*/ 45 w 47"/>
                  <a:gd name="T23" fmla="*/ 2 h 7"/>
                  <a:gd name="T24" fmla="*/ 45 w 47"/>
                  <a:gd name="T25" fmla="*/ 2 h 7"/>
                  <a:gd name="T26" fmla="*/ 20 w 47"/>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7">
                    <a:moveTo>
                      <a:pt x="20" y="0"/>
                    </a:moveTo>
                    <a:lnTo>
                      <a:pt x="20" y="0"/>
                    </a:lnTo>
                    <a:lnTo>
                      <a:pt x="0" y="3"/>
                    </a:lnTo>
                    <a:lnTo>
                      <a:pt x="0" y="3"/>
                    </a:lnTo>
                    <a:lnTo>
                      <a:pt x="20" y="6"/>
                    </a:lnTo>
                    <a:lnTo>
                      <a:pt x="20" y="6"/>
                    </a:lnTo>
                    <a:lnTo>
                      <a:pt x="33" y="7"/>
                    </a:lnTo>
                    <a:lnTo>
                      <a:pt x="33" y="7"/>
                    </a:lnTo>
                    <a:lnTo>
                      <a:pt x="46" y="6"/>
                    </a:lnTo>
                    <a:lnTo>
                      <a:pt x="47" y="2"/>
                    </a:lnTo>
                    <a:lnTo>
                      <a:pt x="47" y="2"/>
                    </a:lnTo>
                    <a:lnTo>
                      <a:pt x="45" y="2"/>
                    </a:lnTo>
                    <a:lnTo>
                      <a:pt x="45" y="2"/>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10" name="Freeform 330"/>
              <p:cNvSpPr>
                <a:spLocks/>
              </p:cNvSpPr>
              <p:nvPr/>
            </p:nvSpPr>
            <p:spPr bwMode="auto">
              <a:xfrm>
                <a:off x="2718" y="3052"/>
                <a:ext cx="27" cy="15"/>
              </a:xfrm>
              <a:custGeom>
                <a:avLst/>
                <a:gdLst>
                  <a:gd name="T0" fmla="*/ 27 w 27"/>
                  <a:gd name="T1" fmla="*/ 0 h 15"/>
                  <a:gd name="T2" fmla="*/ 27 w 27"/>
                  <a:gd name="T3" fmla="*/ 0 h 15"/>
                  <a:gd name="T4" fmla="*/ 25 w 27"/>
                  <a:gd name="T5" fmla="*/ 4 h 15"/>
                  <a:gd name="T6" fmla="*/ 18 w 27"/>
                  <a:gd name="T7" fmla="*/ 8 h 15"/>
                  <a:gd name="T8" fmla="*/ 10 w 27"/>
                  <a:gd name="T9" fmla="*/ 10 h 15"/>
                  <a:gd name="T10" fmla="*/ 0 w 27"/>
                  <a:gd name="T11" fmla="*/ 13 h 15"/>
                  <a:gd name="T12" fmla="*/ 0 w 27"/>
                  <a:gd name="T13" fmla="*/ 13 h 15"/>
                  <a:gd name="T14" fmla="*/ 25 w 27"/>
                  <a:gd name="T15" fmla="*/ 15 h 15"/>
                  <a:gd name="T16" fmla="*/ 25 w 27"/>
                  <a:gd name="T17" fmla="*/ 15 h 15"/>
                  <a:gd name="T18" fmla="*/ 27 w 27"/>
                  <a:gd name="T19" fmla="*/ 15 h 15"/>
                  <a:gd name="T20" fmla="*/ 27 w 2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5">
                    <a:moveTo>
                      <a:pt x="27" y="0"/>
                    </a:moveTo>
                    <a:lnTo>
                      <a:pt x="27" y="0"/>
                    </a:lnTo>
                    <a:lnTo>
                      <a:pt x="25" y="4"/>
                    </a:lnTo>
                    <a:lnTo>
                      <a:pt x="18" y="8"/>
                    </a:lnTo>
                    <a:lnTo>
                      <a:pt x="10" y="10"/>
                    </a:lnTo>
                    <a:lnTo>
                      <a:pt x="0" y="13"/>
                    </a:lnTo>
                    <a:lnTo>
                      <a:pt x="0" y="13"/>
                    </a:lnTo>
                    <a:lnTo>
                      <a:pt x="25" y="15"/>
                    </a:lnTo>
                    <a:lnTo>
                      <a:pt x="25" y="15"/>
                    </a:lnTo>
                    <a:lnTo>
                      <a:pt x="27" y="15"/>
                    </a:lnTo>
                    <a:lnTo>
                      <a:pt x="27" y="0"/>
                    </a:lnTo>
                    <a:close/>
                  </a:path>
                </a:pathLst>
              </a:custGeom>
              <a:solidFill>
                <a:srgbClr val="D9E7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11" name="Freeform 331"/>
              <p:cNvSpPr>
                <a:spLocks/>
              </p:cNvSpPr>
              <p:nvPr/>
            </p:nvSpPr>
            <p:spPr bwMode="auto">
              <a:xfrm>
                <a:off x="2718" y="3052"/>
                <a:ext cx="27" cy="15"/>
              </a:xfrm>
              <a:custGeom>
                <a:avLst/>
                <a:gdLst>
                  <a:gd name="T0" fmla="*/ 27 w 27"/>
                  <a:gd name="T1" fmla="*/ 0 h 15"/>
                  <a:gd name="T2" fmla="*/ 27 w 27"/>
                  <a:gd name="T3" fmla="*/ 0 h 15"/>
                  <a:gd name="T4" fmla="*/ 25 w 27"/>
                  <a:gd name="T5" fmla="*/ 4 h 15"/>
                  <a:gd name="T6" fmla="*/ 18 w 27"/>
                  <a:gd name="T7" fmla="*/ 8 h 15"/>
                  <a:gd name="T8" fmla="*/ 10 w 27"/>
                  <a:gd name="T9" fmla="*/ 10 h 15"/>
                  <a:gd name="T10" fmla="*/ 0 w 27"/>
                  <a:gd name="T11" fmla="*/ 13 h 15"/>
                  <a:gd name="T12" fmla="*/ 0 w 27"/>
                  <a:gd name="T13" fmla="*/ 13 h 15"/>
                  <a:gd name="T14" fmla="*/ 25 w 27"/>
                  <a:gd name="T15" fmla="*/ 15 h 15"/>
                  <a:gd name="T16" fmla="*/ 25 w 27"/>
                  <a:gd name="T17" fmla="*/ 15 h 15"/>
                  <a:gd name="T18" fmla="*/ 27 w 27"/>
                  <a:gd name="T19" fmla="*/ 15 h 15"/>
                  <a:gd name="T20" fmla="*/ 27 w 27"/>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5">
                    <a:moveTo>
                      <a:pt x="27" y="0"/>
                    </a:moveTo>
                    <a:lnTo>
                      <a:pt x="27" y="0"/>
                    </a:lnTo>
                    <a:lnTo>
                      <a:pt x="25" y="4"/>
                    </a:lnTo>
                    <a:lnTo>
                      <a:pt x="18" y="8"/>
                    </a:lnTo>
                    <a:lnTo>
                      <a:pt x="10" y="10"/>
                    </a:lnTo>
                    <a:lnTo>
                      <a:pt x="0" y="13"/>
                    </a:lnTo>
                    <a:lnTo>
                      <a:pt x="0" y="13"/>
                    </a:lnTo>
                    <a:lnTo>
                      <a:pt x="25" y="15"/>
                    </a:lnTo>
                    <a:lnTo>
                      <a:pt x="25" y="15"/>
                    </a:lnTo>
                    <a:lnTo>
                      <a:pt x="27" y="15"/>
                    </a:lnTo>
                    <a:lnTo>
                      <a:pt x="2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12" name="Freeform 332"/>
              <p:cNvSpPr>
                <a:spLocks/>
              </p:cNvSpPr>
              <p:nvPr/>
            </p:nvSpPr>
            <p:spPr bwMode="auto">
              <a:xfrm>
                <a:off x="2695" y="3068"/>
                <a:ext cx="49" cy="13"/>
              </a:xfrm>
              <a:custGeom>
                <a:avLst/>
                <a:gdLst>
                  <a:gd name="T0" fmla="*/ 3 w 49"/>
                  <a:gd name="T1" fmla="*/ 0 h 13"/>
                  <a:gd name="T2" fmla="*/ 3 w 49"/>
                  <a:gd name="T3" fmla="*/ 0 h 13"/>
                  <a:gd name="T4" fmla="*/ 0 w 49"/>
                  <a:gd name="T5" fmla="*/ 0 h 13"/>
                  <a:gd name="T6" fmla="*/ 0 w 49"/>
                  <a:gd name="T7" fmla="*/ 0 h 13"/>
                  <a:gd name="T8" fmla="*/ 1 w 49"/>
                  <a:gd name="T9" fmla="*/ 4 h 13"/>
                  <a:gd name="T10" fmla="*/ 1 w 49"/>
                  <a:gd name="T11" fmla="*/ 4 h 13"/>
                  <a:gd name="T12" fmla="*/ 2 w 49"/>
                  <a:gd name="T13" fmla="*/ 8 h 13"/>
                  <a:gd name="T14" fmla="*/ 2 w 49"/>
                  <a:gd name="T15" fmla="*/ 8 h 13"/>
                  <a:gd name="T16" fmla="*/ 2 w 49"/>
                  <a:gd name="T17" fmla="*/ 9 h 13"/>
                  <a:gd name="T18" fmla="*/ 2 w 49"/>
                  <a:gd name="T19" fmla="*/ 9 h 13"/>
                  <a:gd name="T20" fmla="*/ 11 w 49"/>
                  <a:gd name="T21" fmla="*/ 11 h 13"/>
                  <a:gd name="T22" fmla="*/ 11 w 49"/>
                  <a:gd name="T23" fmla="*/ 11 h 13"/>
                  <a:gd name="T24" fmla="*/ 23 w 49"/>
                  <a:gd name="T25" fmla="*/ 13 h 13"/>
                  <a:gd name="T26" fmla="*/ 34 w 49"/>
                  <a:gd name="T27" fmla="*/ 13 h 13"/>
                  <a:gd name="T28" fmla="*/ 34 w 49"/>
                  <a:gd name="T29" fmla="*/ 13 h 13"/>
                  <a:gd name="T30" fmla="*/ 38 w 49"/>
                  <a:gd name="T31" fmla="*/ 13 h 13"/>
                  <a:gd name="T32" fmla="*/ 38 w 49"/>
                  <a:gd name="T33" fmla="*/ 13 h 13"/>
                  <a:gd name="T34" fmla="*/ 49 w 49"/>
                  <a:gd name="T35" fmla="*/ 13 h 13"/>
                  <a:gd name="T36" fmla="*/ 49 w 49"/>
                  <a:gd name="T37" fmla="*/ 3 h 13"/>
                  <a:gd name="T38" fmla="*/ 49 w 49"/>
                  <a:gd name="T39" fmla="*/ 3 h 13"/>
                  <a:gd name="T40" fmla="*/ 36 w 49"/>
                  <a:gd name="T41" fmla="*/ 4 h 13"/>
                  <a:gd name="T42" fmla="*/ 36 w 49"/>
                  <a:gd name="T43" fmla="*/ 4 h 13"/>
                  <a:gd name="T44" fmla="*/ 23 w 49"/>
                  <a:gd name="T45" fmla="*/ 3 h 13"/>
                  <a:gd name="T46" fmla="*/ 23 w 49"/>
                  <a:gd name="T47" fmla="*/ 3 h 13"/>
                  <a:gd name="T48" fmla="*/ 3 w 49"/>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13">
                    <a:moveTo>
                      <a:pt x="3" y="0"/>
                    </a:moveTo>
                    <a:lnTo>
                      <a:pt x="3" y="0"/>
                    </a:lnTo>
                    <a:lnTo>
                      <a:pt x="0" y="0"/>
                    </a:lnTo>
                    <a:lnTo>
                      <a:pt x="0" y="0"/>
                    </a:lnTo>
                    <a:lnTo>
                      <a:pt x="1" y="4"/>
                    </a:lnTo>
                    <a:lnTo>
                      <a:pt x="1" y="4"/>
                    </a:lnTo>
                    <a:lnTo>
                      <a:pt x="2" y="8"/>
                    </a:lnTo>
                    <a:lnTo>
                      <a:pt x="2" y="8"/>
                    </a:lnTo>
                    <a:lnTo>
                      <a:pt x="2" y="9"/>
                    </a:lnTo>
                    <a:lnTo>
                      <a:pt x="2" y="9"/>
                    </a:lnTo>
                    <a:lnTo>
                      <a:pt x="11" y="11"/>
                    </a:lnTo>
                    <a:lnTo>
                      <a:pt x="11" y="11"/>
                    </a:lnTo>
                    <a:lnTo>
                      <a:pt x="23" y="13"/>
                    </a:lnTo>
                    <a:lnTo>
                      <a:pt x="34" y="13"/>
                    </a:lnTo>
                    <a:lnTo>
                      <a:pt x="34" y="13"/>
                    </a:lnTo>
                    <a:lnTo>
                      <a:pt x="38" y="13"/>
                    </a:lnTo>
                    <a:lnTo>
                      <a:pt x="38" y="13"/>
                    </a:lnTo>
                    <a:lnTo>
                      <a:pt x="49" y="13"/>
                    </a:lnTo>
                    <a:lnTo>
                      <a:pt x="49" y="3"/>
                    </a:lnTo>
                    <a:lnTo>
                      <a:pt x="49" y="3"/>
                    </a:lnTo>
                    <a:lnTo>
                      <a:pt x="36" y="4"/>
                    </a:lnTo>
                    <a:lnTo>
                      <a:pt x="36" y="4"/>
                    </a:lnTo>
                    <a:lnTo>
                      <a:pt x="23" y="3"/>
                    </a:lnTo>
                    <a:lnTo>
                      <a:pt x="23" y="3"/>
                    </a:lnTo>
                    <a:lnTo>
                      <a:pt x="3" y="0"/>
                    </a:lnTo>
                    <a:close/>
                  </a:path>
                </a:pathLst>
              </a:custGeom>
              <a:solidFill>
                <a:srgbClr val="D8E0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13" name="Freeform 333"/>
              <p:cNvSpPr>
                <a:spLocks/>
              </p:cNvSpPr>
              <p:nvPr/>
            </p:nvSpPr>
            <p:spPr bwMode="auto">
              <a:xfrm>
                <a:off x="2695" y="3068"/>
                <a:ext cx="49" cy="13"/>
              </a:xfrm>
              <a:custGeom>
                <a:avLst/>
                <a:gdLst>
                  <a:gd name="T0" fmla="*/ 3 w 49"/>
                  <a:gd name="T1" fmla="*/ 0 h 13"/>
                  <a:gd name="T2" fmla="*/ 3 w 49"/>
                  <a:gd name="T3" fmla="*/ 0 h 13"/>
                  <a:gd name="T4" fmla="*/ 0 w 49"/>
                  <a:gd name="T5" fmla="*/ 0 h 13"/>
                  <a:gd name="T6" fmla="*/ 0 w 49"/>
                  <a:gd name="T7" fmla="*/ 0 h 13"/>
                  <a:gd name="T8" fmla="*/ 1 w 49"/>
                  <a:gd name="T9" fmla="*/ 4 h 13"/>
                  <a:gd name="T10" fmla="*/ 1 w 49"/>
                  <a:gd name="T11" fmla="*/ 4 h 13"/>
                  <a:gd name="T12" fmla="*/ 2 w 49"/>
                  <a:gd name="T13" fmla="*/ 8 h 13"/>
                  <a:gd name="T14" fmla="*/ 2 w 49"/>
                  <a:gd name="T15" fmla="*/ 8 h 13"/>
                  <a:gd name="T16" fmla="*/ 2 w 49"/>
                  <a:gd name="T17" fmla="*/ 9 h 13"/>
                  <a:gd name="T18" fmla="*/ 2 w 49"/>
                  <a:gd name="T19" fmla="*/ 9 h 13"/>
                  <a:gd name="T20" fmla="*/ 11 w 49"/>
                  <a:gd name="T21" fmla="*/ 11 h 13"/>
                  <a:gd name="T22" fmla="*/ 11 w 49"/>
                  <a:gd name="T23" fmla="*/ 11 h 13"/>
                  <a:gd name="T24" fmla="*/ 23 w 49"/>
                  <a:gd name="T25" fmla="*/ 13 h 13"/>
                  <a:gd name="T26" fmla="*/ 34 w 49"/>
                  <a:gd name="T27" fmla="*/ 13 h 13"/>
                  <a:gd name="T28" fmla="*/ 34 w 49"/>
                  <a:gd name="T29" fmla="*/ 13 h 13"/>
                  <a:gd name="T30" fmla="*/ 38 w 49"/>
                  <a:gd name="T31" fmla="*/ 13 h 13"/>
                  <a:gd name="T32" fmla="*/ 38 w 49"/>
                  <a:gd name="T33" fmla="*/ 13 h 13"/>
                  <a:gd name="T34" fmla="*/ 49 w 49"/>
                  <a:gd name="T35" fmla="*/ 13 h 13"/>
                  <a:gd name="T36" fmla="*/ 49 w 49"/>
                  <a:gd name="T37" fmla="*/ 3 h 13"/>
                  <a:gd name="T38" fmla="*/ 49 w 49"/>
                  <a:gd name="T39" fmla="*/ 3 h 13"/>
                  <a:gd name="T40" fmla="*/ 36 w 49"/>
                  <a:gd name="T41" fmla="*/ 4 h 13"/>
                  <a:gd name="T42" fmla="*/ 36 w 49"/>
                  <a:gd name="T43" fmla="*/ 4 h 13"/>
                  <a:gd name="T44" fmla="*/ 23 w 49"/>
                  <a:gd name="T45" fmla="*/ 3 h 13"/>
                  <a:gd name="T46" fmla="*/ 23 w 49"/>
                  <a:gd name="T47" fmla="*/ 3 h 13"/>
                  <a:gd name="T48" fmla="*/ 3 w 49"/>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13">
                    <a:moveTo>
                      <a:pt x="3" y="0"/>
                    </a:moveTo>
                    <a:lnTo>
                      <a:pt x="3" y="0"/>
                    </a:lnTo>
                    <a:lnTo>
                      <a:pt x="0" y="0"/>
                    </a:lnTo>
                    <a:lnTo>
                      <a:pt x="0" y="0"/>
                    </a:lnTo>
                    <a:lnTo>
                      <a:pt x="1" y="4"/>
                    </a:lnTo>
                    <a:lnTo>
                      <a:pt x="1" y="4"/>
                    </a:lnTo>
                    <a:lnTo>
                      <a:pt x="2" y="8"/>
                    </a:lnTo>
                    <a:lnTo>
                      <a:pt x="2" y="8"/>
                    </a:lnTo>
                    <a:lnTo>
                      <a:pt x="2" y="9"/>
                    </a:lnTo>
                    <a:lnTo>
                      <a:pt x="2" y="9"/>
                    </a:lnTo>
                    <a:lnTo>
                      <a:pt x="11" y="11"/>
                    </a:lnTo>
                    <a:lnTo>
                      <a:pt x="11" y="11"/>
                    </a:lnTo>
                    <a:lnTo>
                      <a:pt x="23" y="13"/>
                    </a:lnTo>
                    <a:lnTo>
                      <a:pt x="34" y="13"/>
                    </a:lnTo>
                    <a:lnTo>
                      <a:pt x="34" y="13"/>
                    </a:lnTo>
                    <a:lnTo>
                      <a:pt x="38" y="13"/>
                    </a:lnTo>
                    <a:lnTo>
                      <a:pt x="38" y="13"/>
                    </a:lnTo>
                    <a:lnTo>
                      <a:pt x="49" y="13"/>
                    </a:lnTo>
                    <a:lnTo>
                      <a:pt x="49" y="3"/>
                    </a:lnTo>
                    <a:lnTo>
                      <a:pt x="49" y="3"/>
                    </a:lnTo>
                    <a:lnTo>
                      <a:pt x="36" y="4"/>
                    </a:lnTo>
                    <a:lnTo>
                      <a:pt x="36" y="4"/>
                    </a:lnTo>
                    <a:lnTo>
                      <a:pt x="23" y="3"/>
                    </a:lnTo>
                    <a:lnTo>
                      <a:pt x="23"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pic>
            <p:nvPicPr>
              <p:cNvPr id="414" name="Picture 334"/>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618" y="3060"/>
                <a:ext cx="84"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 name="Picture 33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671" y="3063"/>
                <a:ext cx="3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 name="Picture 33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615" y="3052"/>
                <a:ext cx="29"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 name="Freeform 337"/>
              <p:cNvSpPr>
                <a:spLocks/>
              </p:cNvSpPr>
              <p:nvPr/>
            </p:nvSpPr>
            <p:spPr bwMode="auto">
              <a:xfrm>
                <a:off x="2627" y="3051"/>
                <a:ext cx="118" cy="19"/>
              </a:xfrm>
              <a:custGeom>
                <a:avLst/>
                <a:gdLst>
                  <a:gd name="T0" fmla="*/ 118 w 118"/>
                  <a:gd name="T1" fmla="*/ 0 h 19"/>
                  <a:gd name="T2" fmla="*/ 118 w 118"/>
                  <a:gd name="T3" fmla="*/ 0 h 19"/>
                  <a:gd name="T4" fmla="*/ 118 w 118"/>
                  <a:gd name="T5" fmla="*/ 0 h 19"/>
                  <a:gd name="T6" fmla="*/ 116 w 118"/>
                  <a:gd name="T7" fmla="*/ 4 h 19"/>
                  <a:gd name="T8" fmla="*/ 112 w 118"/>
                  <a:gd name="T9" fmla="*/ 6 h 19"/>
                  <a:gd name="T10" fmla="*/ 106 w 118"/>
                  <a:gd name="T11" fmla="*/ 10 h 19"/>
                  <a:gd name="T12" fmla="*/ 97 w 118"/>
                  <a:gd name="T13" fmla="*/ 11 h 19"/>
                  <a:gd name="T14" fmla="*/ 78 w 118"/>
                  <a:gd name="T15" fmla="*/ 15 h 19"/>
                  <a:gd name="T16" fmla="*/ 53 w 118"/>
                  <a:gd name="T17" fmla="*/ 16 h 19"/>
                  <a:gd name="T18" fmla="*/ 53 w 118"/>
                  <a:gd name="T19" fmla="*/ 16 h 19"/>
                  <a:gd name="T20" fmla="*/ 37 w 118"/>
                  <a:gd name="T21" fmla="*/ 16 h 19"/>
                  <a:gd name="T22" fmla="*/ 22 w 118"/>
                  <a:gd name="T23" fmla="*/ 15 h 19"/>
                  <a:gd name="T24" fmla="*/ 10 w 118"/>
                  <a:gd name="T25" fmla="*/ 12 h 19"/>
                  <a:gd name="T26" fmla="*/ 0 w 118"/>
                  <a:gd name="T27" fmla="*/ 9 h 19"/>
                  <a:gd name="T28" fmla="*/ 0 w 118"/>
                  <a:gd name="T29" fmla="*/ 9 h 19"/>
                  <a:gd name="T30" fmla="*/ 13 w 118"/>
                  <a:gd name="T31" fmla="*/ 14 h 19"/>
                  <a:gd name="T32" fmla="*/ 13 w 118"/>
                  <a:gd name="T33" fmla="*/ 14 h 19"/>
                  <a:gd name="T34" fmla="*/ 30 w 118"/>
                  <a:gd name="T35" fmla="*/ 16 h 19"/>
                  <a:gd name="T36" fmla="*/ 49 w 118"/>
                  <a:gd name="T37" fmla="*/ 19 h 19"/>
                  <a:gd name="T38" fmla="*/ 49 w 118"/>
                  <a:gd name="T39" fmla="*/ 19 h 19"/>
                  <a:gd name="T40" fmla="*/ 53 w 118"/>
                  <a:gd name="T41" fmla="*/ 19 h 19"/>
                  <a:gd name="T42" fmla="*/ 53 w 118"/>
                  <a:gd name="T43" fmla="*/ 19 h 19"/>
                  <a:gd name="T44" fmla="*/ 68 w 118"/>
                  <a:gd name="T45" fmla="*/ 17 h 19"/>
                  <a:gd name="T46" fmla="*/ 68 w 118"/>
                  <a:gd name="T47" fmla="*/ 17 h 19"/>
                  <a:gd name="T48" fmla="*/ 71 w 118"/>
                  <a:gd name="T49" fmla="*/ 17 h 19"/>
                  <a:gd name="T50" fmla="*/ 71 w 118"/>
                  <a:gd name="T51" fmla="*/ 17 h 19"/>
                  <a:gd name="T52" fmla="*/ 91 w 118"/>
                  <a:gd name="T53" fmla="*/ 14 h 19"/>
                  <a:gd name="T54" fmla="*/ 91 w 118"/>
                  <a:gd name="T55" fmla="*/ 14 h 19"/>
                  <a:gd name="T56" fmla="*/ 101 w 118"/>
                  <a:gd name="T57" fmla="*/ 11 h 19"/>
                  <a:gd name="T58" fmla="*/ 109 w 118"/>
                  <a:gd name="T59" fmla="*/ 9 h 19"/>
                  <a:gd name="T60" fmla="*/ 116 w 118"/>
                  <a:gd name="T61" fmla="*/ 5 h 19"/>
                  <a:gd name="T62" fmla="*/ 118 w 118"/>
                  <a:gd name="T63" fmla="*/ 1 h 19"/>
                  <a:gd name="T64" fmla="*/ 118 w 118"/>
                  <a:gd name="T6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19">
                    <a:moveTo>
                      <a:pt x="118" y="0"/>
                    </a:moveTo>
                    <a:lnTo>
                      <a:pt x="118" y="0"/>
                    </a:lnTo>
                    <a:lnTo>
                      <a:pt x="118" y="0"/>
                    </a:lnTo>
                    <a:lnTo>
                      <a:pt x="116" y="4"/>
                    </a:lnTo>
                    <a:lnTo>
                      <a:pt x="112" y="6"/>
                    </a:lnTo>
                    <a:lnTo>
                      <a:pt x="106" y="10"/>
                    </a:lnTo>
                    <a:lnTo>
                      <a:pt x="97" y="11"/>
                    </a:lnTo>
                    <a:lnTo>
                      <a:pt x="78" y="15"/>
                    </a:lnTo>
                    <a:lnTo>
                      <a:pt x="53" y="16"/>
                    </a:lnTo>
                    <a:lnTo>
                      <a:pt x="53" y="16"/>
                    </a:lnTo>
                    <a:lnTo>
                      <a:pt x="37" y="16"/>
                    </a:lnTo>
                    <a:lnTo>
                      <a:pt x="22" y="15"/>
                    </a:lnTo>
                    <a:lnTo>
                      <a:pt x="10" y="12"/>
                    </a:lnTo>
                    <a:lnTo>
                      <a:pt x="0" y="9"/>
                    </a:lnTo>
                    <a:lnTo>
                      <a:pt x="0" y="9"/>
                    </a:lnTo>
                    <a:lnTo>
                      <a:pt x="13" y="14"/>
                    </a:lnTo>
                    <a:lnTo>
                      <a:pt x="13" y="14"/>
                    </a:lnTo>
                    <a:lnTo>
                      <a:pt x="30" y="16"/>
                    </a:lnTo>
                    <a:lnTo>
                      <a:pt x="49" y="19"/>
                    </a:lnTo>
                    <a:lnTo>
                      <a:pt x="49" y="19"/>
                    </a:lnTo>
                    <a:lnTo>
                      <a:pt x="53" y="19"/>
                    </a:lnTo>
                    <a:lnTo>
                      <a:pt x="53" y="19"/>
                    </a:lnTo>
                    <a:lnTo>
                      <a:pt x="68" y="17"/>
                    </a:lnTo>
                    <a:lnTo>
                      <a:pt x="68" y="17"/>
                    </a:lnTo>
                    <a:lnTo>
                      <a:pt x="71" y="17"/>
                    </a:lnTo>
                    <a:lnTo>
                      <a:pt x="71" y="17"/>
                    </a:lnTo>
                    <a:lnTo>
                      <a:pt x="91" y="14"/>
                    </a:lnTo>
                    <a:lnTo>
                      <a:pt x="91" y="14"/>
                    </a:lnTo>
                    <a:lnTo>
                      <a:pt x="101" y="11"/>
                    </a:lnTo>
                    <a:lnTo>
                      <a:pt x="109" y="9"/>
                    </a:lnTo>
                    <a:lnTo>
                      <a:pt x="116" y="5"/>
                    </a:lnTo>
                    <a:lnTo>
                      <a:pt x="118" y="1"/>
                    </a:lnTo>
                    <a:lnTo>
                      <a:pt x="118" y="0"/>
                    </a:lnTo>
                    <a:close/>
                  </a:path>
                </a:pathLst>
              </a:custGeom>
              <a:solidFill>
                <a:srgbClr val="DF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18" name="Freeform 338"/>
              <p:cNvSpPr>
                <a:spLocks/>
              </p:cNvSpPr>
              <p:nvPr/>
            </p:nvSpPr>
            <p:spPr bwMode="auto">
              <a:xfrm>
                <a:off x="2627" y="3051"/>
                <a:ext cx="118" cy="19"/>
              </a:xfrm>
              <a:custGeom>
                <a:avLst/>
                <a:gdLst>
                  <a:gd name="T0" fmla="*/ 118 w 118"/>
                  <a:gd name="T1" fmla="*/ 0 h 19"/>
                  <a:gd name="T2" fmla="*/ 118 w 118"/>
                  <a:gd name="T3" fmla="*/ 0 h 19"/>
                  <a:gd name="T4" fmla="*/ 118 w 118"/>
                  <a:gd name="T5" fmla="*/ 0 h 19"/>
                  <a:gd name="T6" fmla="*/ 116 w 118"/>
                  <a:gd name="T7" fmla="*/ 4 h 19"/>
                  <a:gd name="T8" fmla="*/ 112 w 118"/>
                  <a:gd name="T9" fmla="*/ 6 h 19"/>
                  <a:gd name="T10" fmla="*/ 106 w 118"/>
                  <a:gd name="T11" fmla="*/ 10 h 19"/>
                  <a:gd name="T12" fmla="*/ 97 w 118"/>
                  <a:gd name="T13" fmla="*/ 11 h 19"/>
                  <a:gd name="T14" fmla="*/ 78 w 118"/>
                  <a:gd name="T15" fmla="*/ 15 h 19"/>
                  <a:gd name="T16" fmla="*/ 53 w 118"/>
                  <a:gd name="T17" fmla="*/ 16 h 19"/>
                  <a:gd name="T18" fmla="*/ 53 w 118"/>
                  <a:gd name="T19" fmla="*/ 16 h 19"/>
                  <a:gd name="T20" fmla="*/ 37 w 118"/>
                  <a:gd name="T21" fmla="*/ 16 h 19"/>
                  <a:gd name="T22" fmla="*/ 22 w 118"/>
                  <a:gd name="T23" fmla="*/ 15 h 19"/>
                  <a:gd name="T24" fmla="*/ 10 w 118"/>
                  <a:gd name="T25" fmla="*/ 12 h 19"/>
                  <a:gd name="T26" fmla="*/ 0 w 118"/>
                  <a:gd name="T27" fmla="*/ 9 h 19"/>
                  <a:gd name="T28" fmla="*/ 0 w 118"/>
                  <a:gd name="T29" fmla="*/ 9 h 19"/>
                  <a:gd name="T30" fmla="*/ 13 w 118"/>
                  <a:gd name="T31" fmla="*/ 14 h 19"/>
                  <a:gd name="T32" fmla="*/ 13 w 118"/>
                  <a:gd name="T33" fmla="*/ 14 h 19"/>
                  <a:gd name="T34" fmla="*/ 30 w 118"/>
                  <a:gd name="T35" fmla="*/ 16 h 19"/>
                  <a:gd name="T36" fmla="*/ 49 w 118"/>
                  <a:gd name="T37" fmla="*/ 19 h 19"/>
                  <a:gd name="T38" fmla="*/ 49 w 118"/>
                  <a:gd name="T39" fmla="*/ 19 h 19"/>
                  <a:gd name="T40" fmla="*/ 53 w 118"/>
                  <a:gd name="T41" fmla="*/ 19 h 19"/>
                  <a:gd name="T42" fmla="*/ 53 w 118"/>
                  <a:gd name="T43" fmla="*/ 19 h 19"/>
                  <a:gd name="T44" fmla="*/ 68 w 118"/>
                  <a:gd name="T45" fmla="*/ 17 h 19"/>
                  <a:gd name="T46" fmla="*/ 68 w 118"/>
                  <a:gd name="T47" fmla="*/ 17 h 19"/>
                  <a:gd name="T48" fmla="*/ 71 w 118"/>
                  <a:gd name="T49" fmla="*/ 17 h 19"/>
                  <a:gd name="T50" fmla="*/ 71 w 118"/>
                  <a:gd name="T51" fmla="*/ 17 h 19"/>
                  <a:gd name="T52" fmla="*/ 91 w 118"/>
                  <a:gd name="T53" fmla="*/ 14 h 19"/>
                  <a:gd name="T54" fmla="*/ 91 w 118"/>
                  <a:gd name="T55" fmla="*/ 14 h 19"/>
                  <a:gd name="T56" fmla="*/ 101 w 118"/>
                  <a:gd name="T57" fmla="*/ 11 h 19"/>
                  <a:gd name="T58" fmla="*/ 109 w 118"/>
                  <a:gd name="T59" fmla="*/ 9 h 19"/>
                  <a:gd name="T60" fmla="*/ 116 w 118"/>
                  <a:gd name="T61" fmla="*/ 5 h 19"/>
                  <a:gd name="T62" fmla="*/ 118 w 118"/>
                  <a:gd name="T63" fmla="*/ 1 h 19"/>
                  <a:gd name="T64" fmla="*/ 118 w 118"/>
                  <a:gd name="T6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19">
                    <a:moveTo>
                      <a:pt x="118" y="0"/>
                    </a:moveTo>
                    <a:lnTo>
                      <a:pt x="118" y="0"/>
                    </a:lnTo>
                    <a:lnTo>
                      <a:pt x="118" y="0"/>
                    </a:lnTo>
                    <a:lnTo>
                      <a:pt x="116" y="4"/>
                    </a:lnTo>
                    <a:lnTo>
                      <a:pt x="112" y="6"/>
                    </a:lnTo>
                    <a:lnTo>
                      <a:pt x="106" y="10"/>
                    </a:lnTo>
                    <a:lnTo>
                      <a:pt x="97" y="11"/>
                    </a:lnTo>
                    <a:lnTo>
                      <a:pt x="78" y="15"/>
                    </a:lnTo>
                    <a:lnTo>
                      <a:pt x="53" y="16"/>
                    </a:lnTo>
                    <a:lnTo>
                      <a:pt x="53" y="16"/>
                    </a:lnTo>
                    <a:lnTo>
                      <a:pt x="37" y="16"/>
                    </a:lnTo>
                    <a:lnTo>
                      <a:pt x="22" y="15"/>
                    </a:lnTo>
                    <a:lnTo>
                      <a:pt x="10" y="12"/>
                    </a:lnTo>
                    <a:lnTo>
                      <a:pt x="0" y="9"/>
                    </a:lnTo>
                    <a:lnTo>
                      <a:pt x="0" y="9"/>
                    </a:lnTo>
                    <a:lnTo>
                      <a:pt x="13" y="14"/>
                    </a:lnTo>
                    <a:lnTo>
                      <a:pt x="13" y="14"/>
                    </a:lnTo>
                    <a:lnTo>
                      <a:pt x="30" y="16"/>
                    </a:lnTo>
                    <a:lnTo>
                      <a:pt x="49" y="19"/>
                    </a:lnTo>
                    <a:lnTo>
                      <a:pt x="49" y="19"/>
                    </a:lnTo>
                    <a:lnTo>
                      <a:pt x="53" y="19"/>
                    </a:lnTo>
                    <a:lnTo>
                      <a:pt x="53" y="19"/>
                    </a:lnTo>
                    <a:lnTo>
                      <a:pt x="68" y="17"/>
                    </a:lnTo>
                    <a:lnTo>
                      <a:pt x="68" y="17"/>
                    </a:lnTo>
                    <a:lnTo>
                      <a:pt x="71" y="17"/>
                    </a:lnTo>
                    <a:lnTo>
                      <a:pt x="71" y="17"/>
                    </a:lnTo>
                    <a:lnTo>
                      <a:pt x="91" y="14"/>
                    </a:lnTo>
                    <a:lnTo>
                      <a:pt x="91" y="14"/>
                    </a:lnTo>
                    <a:lnTo>
                      <a:pt x="101" y="11"/>
                    </a:lnTo>
                    <a:lnTo>
                      <a:pt x="109" y="9"/>
                    </a:lnTo>
                    <a:lnTo>
                      <a:pt x="116" y="5"/>
                    </a:lnTo>
                    <a:lnTo>
                      <a:pt x="118" y="1"/>
                    </a:lnTo>
                    <a:lnTo>
                      <a:pt x="1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19" name="Freeform 339"/>
              <p:cNvSpPr>
                <a:spLocks noEditPoints="1"/>
              </p:cNvSpPr>
              <p:nvPr/>
            </p:nvSpPr>
            <p:spPr bwMode="auto">
              <a:xfrm>
                <a:off x="2625" y="3116"/>
                <a:ext cx="111" cy="115"/>
              </a:xfrm>
              <a:custGeom>
                <a:avLst/>
                <a:gdLst>
                  <a:gd name="T0" fmla="*/ 40 w 111"/>
                  <a:gd name="T1" fmla="*/ 102 h 115"/>
                  <a:gd name="T2" fmla="*/ 38 w 111"/>
                  <a:gd name="T3" fmla="*/ 101 h 115"/>
                  <a:gd name="T4" fmla="*/ 39 w 111"/>
                  <a:gd name="T5" fmla="*/ 99 h 115"/>
                  <a:gd name="T6" fmla="*/ 40 w 111"/>
                  <a:gd name="T7" fmla="*/ 99 h 115"/>
                  <a:gd name="T8" fmla="*/ 42 w 111"/>
                  <a:gd name="T9" fmla="*/ 101 h 115"/>
                  <a:gd name="T10" fmla="*/ 42 w 111"/>
                  <a:gd name="T11" fmla="*/ 102 h 115"/>
                  <a:gd name="T12" fmla="*/ 16 w 111"/>
                  <a:gd name="T13" fmla="*/ 79 h 115"/>
                  <a:gd name="T14" fmla="*/ 15 w 111"/>
                  <a:gd name="T15" fmla="*/ 77 h 115"/>
                  <a:gd name="T16" fmla="*/ 15 w 111"/>
                  <a:gd name="T17" fmla="*/ 77 h 115"/>
                  <a:gd name="T18" fmla="*/ 16 w 111"/>
                  <a:gd name="T19" fmla="*/ 75 h 115"/>
                  <a:gd name="T20" fmla="*/ 17 w 111"/>
                  <a:gd name="T21" fmla="*/ 76 h 115"/>
                  <a:gd name="T22" fmla="*/ 17 w 111"/>
                  <a:gd name="T23" fmla="*/ 77 h 115"/>
                  <a:gd name="T24" fmla="*/ 16 w 111"/>
                  <a:gd name="T25" fmla="*/ 79 h 115"/>
                  <a:gd name="T26" fmla="*/ 62 w 111"/>
                  <a:gd name="T27" fmla="*/ 69 h 115"/>
                  <a:gd name="T28" fmla="*/ 95 w 111"/>
                  <a:gd name="T29" fmla="*/ 74 h 115"/>
                  <a:gd name="T30" fmla="*/ 77 w 111"/>
                  <a:gd name="T31" fmla="*/ 101 h 115"/>
                  <a:gd name="T32" fmla="*/ 62 w 111"/>
                  <a:gd name="T33" fmla="*/ 69 h 115"/>
                  <a:gd name="T34" fmla="*/ 93 w 111"/>
                  <a:gd name="T35" fmla="*/ 61 h 115"/>
                  <a:gd name="T36" fmla="*/ 92 w 111"/>
                  <a:gd name="T37" fmla="*/ 61 h 115"/>
                  <a:gd name="T38" fmla="*/ 91 w 111"/>
                  <a:gd name="T39" fmla="*/ 60 h 115"/>
                  <a:gd name="T40" fmla="*/ 93 w 111"/>
                  <a:gd name="T41" fmla="*/ 59 h 115"/>
                  <a:gd name="T42" fmla="*/ 94 w 111"/>
                  <a:gd name="T43" fmla="*/ 59 h 115"/>
                  <a:gd name="T44" fmla="*/ 94 w 111"/>
                  <a:gd name="T45" fmla="*/ 60 h 115"/>
                  <a:gd name="T46" fmla="*/ 93 w 111"/>
                  <a:gd name="T47" fmla="*/ 61 h 115"/>
                  <a:gd name="T48" fmla="*/ 17 w 111"/>
                  <a:gd name="T49" fmla="*/ 58 h 115"/>
                  <a:gd name="T50" fmla="*/ 50 w 111"/>
                  <a:gd name="T51" fmla="*/ 74 h 115"/>
                  <a:gd name="T52" fmla="*/ 46 w 111"/>
                  <a:gd name="T53" fmla="*/ 43 h 115"/>
                  <a:gd name="T54" fmla="*/ 55 w 111"/>
                  <a:gd name="T55" fmla="*/ 66 h 115"/>
                  <a:gd name="T56" fmla="*/ 42 w 111"/>
                  <a:gd name="T57" fmla="*/ 50 h 115"/>
                  <a:gd name="T58" fmla="*/ 22 w 111"/>
                  <a:gd name="T59" fmla="*/ 50 h 115"/>
                  <a:gd name="T60" fmla="*/ 32 w 111"/>
                  <a:gd name="T61" fmla="*/ 41 h 115"/>
                  <a:gd name="T62" fmla="*/ 32 w 111"/>
                  <a:gd name="T63" fmla="*/ 39 h 115"/>
                  <a:gd name="T64" fmla="*/ 32 w 111"/>
                  <a:gd name="T65" fmla="*/ 38 h 115"/>
                  <a:gd name="T66" fmla="*/ 33 w 111"/>
                  <a:gd name="T67" fmla="*/ 39 h 115"/>
                  <a:gd name="T68" fmla="*/ 32 w 111"/>
                  <a:gd name="T69" fmla="*/ 41 h 115"/>
                  <a:gd name="T70" fmla="*/ 22 w 111"/>
                  <a:gd name="T71" fmla="*/ 36 h 115"/>
                  <a:gd name="T72" fmla="*/ 19 w 111"/>
                  <a:gd name="T73" fmla="*/ 33 h 115"/>
                  <a:gd name="T74" fmla="*/ 21 w 111"/>
                  <a:gd name="T75" fmla="*/ 32 h 115"/>
                  <a:gd name="T76" fmla="*/ 22 w 111"/>
                  <a:gd name="T77" fmla="*/ 32 h 115"/>
                  <a:gd name="T78" fmla="*/ 23 w 111"/>
                  <a:gd name="T79" fmla="*/ 33 h 115"/>
                  <a:gd name="T80" fmla="*/ 23 w 111"/>
                  <a:gd name="T81" fmla="*/ 34 h 115"/>
                  <a:gd name="T82" fmla="*/ 42 w 111"/>
                  <a:gd name="T83" fmla="*/ 30 h 115"/>
                  <a:gd name="T84" fmla="*/ 40 w 111"/>
                  <a:gd name="T85" fmla="*/ 30 h 115"/>
                  <a:gd name="T86" fmla="*/ 40 w 111"/>
                  <a:gd name="T87" fmla="*/ 27 h 115"/>
                  <a:gd name="T88" fmla="*/ 42 w 111"/>
                  <a:gd name="T89" fmla="*/ 26 h 115"/>
                  <a:gd name="T90" fmla="*/ 43 w 111"/>
                  <a:gd name="T91" fmla="*/ 26 h 115"/>
                  <a:gd name="T92" fmla="*/ 44 w 111"/>
                  <a:gd name="T93" fmla="*/ 27 h 115"/>
                  <a:gd name="T94" fmla="*/ 42 w 111"/>
                  <a:gd name="T95" fmla="*/ 30 h 115"/>
                  <a:gd name="T96" fmla="*/ 61 w 111"/>
                  <a:gd name="T97" fmla="*/ 27 h 115"/>
                  <a:gd name="T98" fmla="*/ 94 w 111"/>
                  <a:gd name="T99" fmla="*/ 33 h 115"/>
                  <a:gd name="T100" fmla="*/ 76 w 111"/>
                  <a:gd name="T101" fmla="*/ 60 h 115"/>
                  <a:gd name="T102" fmla="*/ 61 w 111"/>
                  <a:gd name="T103" fmla="*/ 27 h 115"/>
                  <a:gd name="T104" fmla="*/ 93 w 111"/>
                  <a:gd name="T105" fmla="*/ 25 h 115"/>
                  <a:gd name="T106" fmla="*/ 92 w 111"/>
                  <a:gd name="T107" fmla="*/ 25 h 115"/>
                  <a:gd name="T108" fmla="*/ 91 w 111"/>
                  <a:gd name="T109" fmla="*/ 23 h 115"/>
                  <a:gd name="T110" fmla="*/ 93 w 111"/>
                  <a:gd name="T111" fmla="*/ 22 h 115"/>
                  <a:gd name="T112" fmla="*/ 94 w 111"/>
                  <a:gd name="T113" fmla="*/ 22 h 115"/>
                  <a:gd name="T114" fmla="*/ 94 w 111"/>
                  <a:gd name="T115" fmla="*/ 23 h 115"/>
                  <a:gd name="T116" fmla="*/ 93 w 111"/>
                  <a:gd name="T117" fmla="*/ 25 h 115"/>
                  <a:gd name="T118" fmla="*/ 0 w 111"/>
                  <a:gd name="T119" fmla="*/ 0 h 115"/>
                  <a:gd name="T120" fmla="*/ 103 w 111"/>
                  <a:gd name="T12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1" h="115">
                    <a:moveTo>
                      <a:pt x="40" y="102"/>
                    </a:moveTo>
                    <a:lnTo>
                      <a:pt x="40" y="102"/>
                    </a:lnTo>
                    <a:lnTo>
                      <a:pt x="39" y="102"/>
                    </a:lnTo>
                    <a:lnTo>
                      <a:pt x="38" y="101"/>
                    </a:lnTo>
                    <a:lnTo>
                      <a:pt x="38" y="101"/>
                    </a:lnTo>
                    <a:lnTo>
                      <a:pt x="39" y="99"/>
                    </a:lnTo>
                    <a:lnTo>
                      <a:pt x="40" y="99"/>
                    </a:lnTo>
                    <a:lnTo>
                      <a:pt x="40" y="99"/>
                    </a:lnTo>
                    <a:lnTo>
                      <a:pt x="42" y="99"/>
                    </a:lnTo>
                    <a:lnTo>
                      <a:pt x="42" y="101"/>
                    </a:lnTo>
                    <a:lnTo>
                      <a:pt x="42" y="101"/>
                    </a:lnTo>
                    <a:lnTo>
                      <a:pt x="42" y="102"/>
                    </a:lnTo>
                    <a:lnTo>
                      <a:pt x="40" y="102"/>
                    </a:lnTo>
                    <a:close/>
                    <a:moveTo>
                      <a:pt x="16" y="79"/>
                    </a:moveTo>
                    <a:lnTo>
                      <a:pt x="16" y="79"/>
                    </a:lnTo>
                    <a:lnTo>
                      <a:pt x="15" y="77"/>
                    </a:lnTo>
                    <a:lnTo>
                      <a:pt x="15" y="77"/>
                    </a:lnTo>
                    <a:lnTo>
                      <a:pt x="15" y="77"/>
                    </a:lnTo>
                    <a:lnTo>
                      <a:pt x="15" y="76"/>
                    </a:lnTo>
                    <a:lnTo>
                      <a:pt x="16" y="75"/>
                    </a:lnTo>
                    <a:lnTo>
                      <a:pt x="16" y="75"/>
                    </a:lnTo>
                    <a:lnTo>
                      <a:pt x="17" y="76"/>
                    </a:lnTo>
                    <a:lnTo>
                      <a:pt x="17" y="77"/>
                    </a:lnTo>
                    <a:lnTo>
                      <a:pt x="17" y="77"/>
                    </a:lnTo>
                    <a:lnTo>
                      <a:pt x="17" y="77"/>
                    </a:lnTo>
                    <a:lnTo>
                      <a:pt x="16" y="79"/>
                    </a:lnTo>
                    <a:close/>
                    <a:moveTo>
                      <a:pt x="87" y="77"/>
                    </a:moveTo>
                    <a:lnTo>
                      <a:pt x="62" y="69"/>
                    </a:lnTo>
                    <a:lnTo>
                      <a:pt x="71" y="65"/>
                    </a:lnTo>
                    <a:lnTo>
                      <a:pt x="95" y="74"/>
                    </a:lnTo>
                    <a:lnTo>
                      <a:pt x="86" y="97"/>
                    </a:lnTo>
                    <a:lnTo>
                      <a:pt x="77" y="101"/>
                    </a:lnTo>
                    <a:lnTo>
                      <a:pt x="53" y="92"/>
                    </a:lnTo>
                    <a:lnTo>
                      <a:pt x="62" y="69"/>
                    </a:lnTo>
                    <a:lnTo>
                      <a:pt x="87" y="77"/>
                    </a:lnTo>
                    <a:close/>
                    <a:moveTo>
                      <a:pt x="93" y="61"/>
                    </a:moveTo>
                    <a:lnTo>
                      <a:pt x="93" y="61"/>
                    </a:lnTo>
                    <a:lnTo>
                      <a:pt x="92" y="61"/>
                    </a:lnTo>
                    <a:lnTo>
                      <a:pt x="91" y="60"/>
                    </a:lnTo>
                    <a:lnTo>
                      <a:pt x="91" y="60"/>
                    </a:lnTo>
                    <a:lnTo>
                      <a:pt x="92" y="59"/>
                    </a:lnTo>
                    <a:lnTo>
                      <a:pt x="93" y="59"/>
                    </a:lnTo>
                    <a:lnTo>
                      <a:pt x="93" y="59"/>
                    </a:lnTo>
                    <a:lnTo>
                      <a:pt x="94" y="59"/>
                    </a:lnTo>
                    <a:lnTo>
                      <a:pt x="94" y="60"/>
                    </a:lnTo>
                    <a:lnTo>
                      <a:pt x="94" y="60"/>
                    </a:lnTo>
                    <a:lnTo>
                      <a:pt x="94" y="61"/>
                    </a:lnTo>
                    <a:lnTo>
                      <a:pt x="93" y="61"/>
                    </a:lnTo>
                    <a:close/>
                    <a:moveTo>
                      <a:pt x="26" y="82"/>
                    </a:moveTo>
                    <a:lnTo>
                      <a:pt x="17" y="58"/>
                    </a:lnTo>
                    <a:lnTo>
                      <a:pt x="42" y="50"/>
                    </a:lnTo>
                    <a:lnTo>
                      <a:pt x="50" y="74"/>
                    </a:lnTo>
                    <a:lnTo>
                      <a:pt x="26" y="82"/>
                    </a:lnTo>
                    <a:close/>
                    <a:moveTo>
                      <a:pt x="46" y="43"/>
                    </a:moveTo>
                    <a:lnTo>
                      <a:pt x="46" y="43"/>
                    </a:lnTo>
                    <a:lnTo>
                      <a:pt x="55" y="66"/>
                    </a:lnTo>
                    <a:lnTo>
                      <a:pt x="50" y="74"/>
                    </a:lnTo>
                    <a:lnTo>
                      <a:pt x="42" y="50"/>
                    </a:lnTo>
                    <a:lnTo>
                      <a:pt x="17" y="58"/>
                    </a:lnTo>
                    <a:lnTo>
                      <a:pt x="22" y="50"/>
                    </a:lnTo>
                    <a:lnTo>
                      <a:pt x="46" y="43"/>
                    </a:lnTo>
                    <a:close/>
                    <a:moveTo>
                      <a:pt x="32" y="41"/>
                    </a:moveTo>
                    <a:lnTo>
                      <a:pt x="32" y="41"/>
                    </a:lnTo>
                    <a:lnTo>
                      <a:pt x="32" y="39"/>
                    </a:lnTo>
                    <a:lnTo>
                      <a:pt x="32" y="39"/>
                    </a:lnTo>
                    <a:lnTo>
                      <a:pt x="32" y="38"/>
                    </a:lnTo>
                    <a:lnTo>
                      <a:pt x="32" y="38"/>
                    </a:lnTo>
                    <a:lnTo>
                      <a:pt x="33" y="39"/>
                    </a:lnTo>
                    <a:lnTo>
                      <a:pt x="33" y="39"/>
                    </a:lnTo>
                    <a:lnTo>
                      <a:pt x="32" y="41"/>
                    </a:lnTo>
                    <a:close/>
                    <a:moveTo>
                      <a:pt x="22" y="36"/>
                    </a:moveTo>
                    <a:lnTo>
                      <a:pt x="22" y="36"/>
                    </a:lnTo>
                    <a:lnTo>
                      <a:pt x="21" y="34"/>
                    </a:lnTo>
                    <a:lnTo>
                      <a:pt x="19" y="33"/>
                    </a:lnTo>
                    <a:lnTo>
                      <a:pt x="19" y="33"/>
                    </a:lnTo>
                    <a:lnTo>
                      <a:pt x="21" y="32"/>
                    </a:lnTo>
                    <a:lnTo>
                      <a:pt x="22" y="32"/>
                    </a:lnTo>
                    <a:lnTo>
                      <a:pt x="22" y="32"/>
                    </a:lnTo>
                    <a:lnTo>
                      <a:pt x="23" y="32"/>
                    </a:lnTo>
                    <a:lnTo>
                      <a:pt x="23" y="33"/>
                    </a:lnTo>
                    <a:lnTo>
                      <a:pt x="23" y="33"/>
                    </a:lnTo>
                    <a:lnTo>
                      <a:pt x="23" y="34"/>
                    </a:lnTo>
                    <a:lnTo>
                      <a:pt x="22" y="36"/>
                    </a:lnTo>
                    <a:close/>
                    <a:moveTo>
                      <a:pt x="42" y="30"/>
                    </a:moveTo>
                    <a:lnTo>
                      <a:pt x="42" y="30"/>
                    </a:lnTo>
                    <a:lnTo>
                      <a:pt x="40" y="30"/>
                    </a:lnTo>
                    <a:lnTo>
                      <a:pt x="40" y="27"/>
                    </a:lnTo>
                    <a:lnTo>
                      <a:pt x="40" y="27"/>
                    </a:lnTo>
                    <a:lnTo>
                      <a:pt x="40" y="26"/>
                    </a:lnTo>
                    <a:lnTo>
                      <a:pt x="42" y="26"/>
                    </a:lnTo>
                    <a:lnTo>
                      <a:pt x="42" y="26"/>
                    </a:lnTo>
                    <a:lnTo>
                      <a:pt x="43" y="26"/>
                    </a:lnTo>
                    <a:lnTo>
                      <a:pt x="44" y="27"/>
                    </a:lnTo>
                    <a:lnTo>
                      <a:pt x="44" y="27"/>
                    </a:lnTo>
                    <a:lnTo>
                      <a:pt x="43" y="30"/>
                    </a:lnTo>
                    <a:lnTo>
                      <a:pt x="42" y="30"/>
                    </a:lnTo>
                    <a:close/>
                    <a:moveTo>
                      <a:pt x="86" y="37"/>
                    </a:moveTo>
                    <a:lnTo>
                      <a:pt x="61" y="27"/>
                    </a:lnTo>
                    <a:lnTo>
                      <a:pt x="70" y="25"/>
                    </a:lnTo>
                    <a:lnTo>
                      <a:pt x="94" y="33"/>
                    </a:lnTo>
                    <a:lnTo>
                      <a:pt x="86" y="57"/>
                    </a:lnTo>
                    <a:lnTo>
                      <a:pt x="76" y="60"/>
                    </a:lnTo>
                    <a:lnTo>
                      <a:pt x="53" y="52"/>
                    </a:lnTo>
                    <a:lnTo>
                      <a:pt x="61" y="27"/>
                    </a:lnTo>
                    <a:lnTo>
                      <a:pt x="86" y="37"/>
                    </a:lnTo>
                    <a:close/>
                    <a:moveTo>
                      <a:pt x="93" y="25"/>
                    </a:moveTo>
                    <a:lnTo>
                      <a:pt x="93" y="25"/>
                    </a:lnTo>
                    <a:lnTo>
                      <a:pt x="92" y="25"/>
                    </a:lnTo>
                    <a:lnTo>
                      <a:pt x="91" y="23"/>
                    </a:lnTo>
                    <a:lnTo>
                      <a:pt x="91" y="23"/>
                    </a:lnTo>
                    <a:lnTo>
                      <a:pt x="92" y="22"/>
                    </a:lnTo>
                    <a:lnTo>
                      <a:pt x="93" y="22"/>
                    </a:lnTo>
                    <a:lnTo>
                      <a:pt x="93" y="22"/>
                    </a:lnTo>
                    <a:lnTo>
                      <a:pt x="94" y="22"/>
                    </a:lnTo>
                    <a:lnTo>
                      <a:pt x="94" y="23"/>
                    </a:lnTo>
                    <a:lnTo>
                      <a:pt x="94" y="23"/>
                    </a:lnTo>
                    <a:lnTo>
                      <a:pt x="94" y="25"/>
                    </a:lnTo>
                    <a:lnTo>
                      <a:pt x="93" y="25"/>
                    </a:lnTo>
                    <a:close/>
                    <a:moveTo>
                      <a:pt x="111" y="0"/>
                    </a:moveTo>
                    <a:lnTo>
                      <a:pt x="0" y="0"/>
                    </a:lnTo>
                    <a:lnTo>
                      <a:pt x="8" y="115"/>
                    </a:lnTo>
                    <a:lnTo>
                      <a:pt x="103" y="115"/>
                    </a:lnTo>
                    <a:lnTo>
                      <a:pt x="111" y="0"/>
                    </a:lnTo>
                    <a:close/>
                  </a:path>
                </a:pathLst>
              </a:custGeom>
              <a:solidFill>
                <a:srgbClr val="C2DE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0" name="Freeform 340"/>
              <p:cNvSpPr>
                <a:spLocks/>
              </p:cNvSpPr>
              <p:nvPr/>
            </p:nvSpPr>
            <p:spPr bwMode="auto">
              <a:xfrm>
                <a:off x="2663" y="3215"/>
                <a:ext cx="4" cy="3"/>
              </a:xfrm>
              <a:custGeom>
                <a:avLst/>
                <a:gdLst>
                  <a:gd name="T0" fmla="*/ 2 w 4"/>
                  <a:gd name="T1" fmla="*/ 3 h 3"/>
                  <a:gd name="T2" fmla="*/ 2 w 4"/>
                  <a:gd name="T3" fmla="*/ 3 h 3"/>
                  <a:gd name="T4" fmla="*/ 1 w 4"/>
                  <a:gd name="T5" fmla="*/ 3 h 3"/>
                  <a:gd name="T6" fmla="*/ 0 w 4"/>
                  <a:gd name="T7" fmla="*/ 2 h 3"/>
                  <a:gd name="T8" fmla="*/ 0 w 4"/>
                  <a:gd name="T9" fmla="*/ 2 h 3"/>
                  <a:gd name="T10" fmla="*/ 1 w 4"/>
                  <a:gd name="T11" fmla="*/ 0 h 3"/>
                  <a:gd name="T12" fmla="*/ 2 w 4"/>
                  <a:gd name="T13" fmla="*/ 0 h 3"/>
                  <a:gd name="T14" fmla="*/ 2 w 4"/>
                  <a:gd name="T15" fmla="*/ 0 h 3"/>
                  <a:gd name="T16" fmla="*/ 4 w 4"/>
                  <a:gd name="T17" fmla="*/ 0 h 3"/>
                  <a:gd name="T18" fmla="*/ 4 w 4"/>
                  <a:gd name="T19" fmla="*/ 2 h 3"/>
                  <a:gd name="T20" fmla="*/ 4 w 4"/>
                  <a:gd name="T21" fmla="*/ 2 h 3"/>
                  <a:gd name="T22" fmla="*/ 4 w 4"/>
                  <a:gd name="T23" fmla="*/ 3 h 3"/>
                  <a:gd name="T24" fmla="*/ 2 w 4"/>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2" y="3"/>
                    </a:moveTo>
                    <a:lnTo>
                      <a:pt x="2" y="3"/>
                    </a:lnTo>
                    <a:lnTo>
                      <a:pt x="1" y="3"/>
                    </a:lnTo>
                    <a:lnTo>
                      <a:pt x="0" y="2"/>
                    </a:lnTo>
                    <a:lnTo>
                      <a:pt x="0" y="2"/>
                    </a:lnTo>
                    <a:lnTo>
                      <a:pt x="1" y="0"/>
                    </a:lnTo>
                    <a:lnTo>
                      <a:pt x="2" y="0"/>
                    </a:lnTo>
                    <a:lnTo>
                      <a:pt x="2" y="0"/>
                    </a:lnTo>
                    <a:lnTo>
                      <a:pt x="4" y="0"/>
                    </a:lnTo>
                    <a:lnTo>
                      <a:pt x="4" y="2"/>
                    </a:lnTo>
                    <a:lnTo>
                      <a:pt x="4" y="2"/>
                    </a:lnTo>
                    <a:lnTo>
                      <a:pt x="4" y="3"/>
                    </a:lnTo>
                    <a:lnTo>
                      <a:pt x="2"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1" name="Freeform 341"/>
              <p:cNvSpPr>
                <a:spLocks/>
              </p:cNvSpPr>
              <p:nvPr/>
            </p:nvSpPr>
            <p:spPr bwMode="auto">
              <a:xfrm>
                <a:off x="2640" y="3191"/>
                <a:ext cx="2" cy="4"/>
              </a:xfrm>
              <a:custGeom>
                <a:avLst/>
                <a:gdLst>
                  <a:gd name="T0" fmla="*/ 1 w 2"/>
                  <a:gd name="T1" fmla="*/ 4 h 4"/>
                  <a:gd name="T2" fmla="*/ 1 w 2"/>
                  <a:gd name="T3" fmla="*/ 4 h 4"/>
                  <a:gd name="T4" fmla="*/ 0 w 2"/>
                  <a:gd name="T5" fmla="*/ 2 h 4"/>
                  <a:gd name="T6" fmla="*/ 0 w 2"/>
                  <a:gd name="T7" fmla="*/ 2 h 4"/>
                  <a:gd name="T8" fmla="*/ 0 w 2"/>
                  <a:gd name="T9" fmla="*/ 2 h 4"/>
                  <a:gd name="T10" fmla="*/ 0 w 2"/>
                  <a:gd name="T11" fmla="*/ 1 h 4"/>
                  <a:gd name="T12" fmla="*/ 1 w 2"/>
                  <a:gd name="T13" fmla="*/ 0 h 4"/>
                  <a:gd name="T14" fmla="*/ 1 w 2"/>
                  <a:gd name="T15" fmla="*/ 0 h 4"/>
                  <a:gd name="T16" fmla="*/ 2 w 2"/>
                  <a:gd name="T17" fmla="*/ 1 h 4"/>
                  <a:gd name="T18" fmla="*/ 2 w 2"/>
                  <a:gd name="T19" fmla="*/ 2 h 4"/>
                  <a:gd name="T20" fmla="*/ 2 w 2"/>
                  <a:gd name="T21" fmla="*/ 2 h 4"/>
                  <a:gd name="T22" fmla="*/ 2 w 2"/>
                  <a:gd name="T23" fmla="*/ 2 h 4"/>
                  <a:gd name="T24" fmla="*/ 1 w 2"/>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1" y="4"/>
                    </a:moveTo>
                    <a:lnTo>
                      <a:pt x="1" y="4"/>
                    </a:lnTo>
                    <a:lnTo>
                      <a:pt x="0" y="2"/>
                    </a:lnTo>
                    <a:lnTo>
                      <a:pt x="0" y="2"/>
                    </a:lnTo>
                    <a:lnTo>
                      <a:pt x="0" y="2"/>
                    </a:lnTo>
                    <a:lnTo>
                      <a:pt x="0" y="1"/>
                    </a:lnTo>
                    <a:lnTo>
                      <a:pt x="1" y="0"/>
                    </a:lnTo>
                    <a:lnTo>
                      <a:pt x="1" y="0"/>
                    </a:lnTo>
                    <a:lnTo>
                      <a:pt x="2" y="1"/>
                    </a:lnTo>
                    <a:lnTo>
                      <a:pt x="2" y="2"/>
                    </a:lnTo>
                    <a:lnTo>
                      <a:pt x="2" y="2"/>
                    </a:lnTo>
                    <a:lnTo>
                      <a:pt x="2" y="2"/>
                    </a:lnTo>
                    <a:lnTo>
                      <a:pt x="1"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2" name="Freeform 342"/>
              <p:cNvSpPr>
                <a:spLocks/>
              </p:cNvSpPr>
              <p:nvPr/>
            </p:nvSpPr>
            <p:spPr bwMode="auto">
              <a:xfrm>
                <a:off x="2678" y="3181"/>
                <a:ext cx="42" cy="36"/>
              </a:xfrm>
              <a:custGeom>
                <a:avLst/>
                <a:gdLst>
                  <a:gd name="T0" fmla="*/ 34 w 42"/>
                  <a:gd name="T1" fmla="*/ 12 h 36"/>
                  <a:gd name="T2" fmla="*/ 9 w 42"/>
                  <a:gd name="T3" fmla="*/ 4 h 36"/>
                  <a:gd name="T4" fmla="*/ 18 w 42"/>
                  <a:gd name="T5" fmla="*/ 0 h 36"/>
                  <a:gd name="T6" fmla="*/ 42 w 42"/>
                  <a:gd name="T7" fmla="*/ 9 h 36"/>
                  <a:gd name="T8" fmla="*/ 33 w 42"/>
                  <a:gd name="T9" fmla="*/ 32 h 36"/>
                  <a:gd name="T10" fmla="*/ 24 w 42"/>
                  <a:gd name="T11" fmla="*/ 36 h 36"/>
                  <a:gd name="T12" fmla="*/ 0 w 42"/>
                  <a:gd name="T13" fmla="*/ 27 h 36"/>
                  <a:gd name="T14" fmla="*/ 9 w 42"/>
                  <a:gd name="T15" fmla="*/ 4 h 36"/>
                  <a:gd name="T16" fmla="*/ 34 w 42"/>
                  <a:gd name="T17"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36">
                    <a:moveTo>
                      <a:pt x="34" y="12"/>
                    </a:moveTo>
                    <a:lnTo>
                      <a:pt x="9" y="4"/>
                    </a:lnTo>
                    <a:lnTo>
                      <a:pt x="18" y="0"/>
                    </a:lnTo>
                    <a:lnTo>
                      <a:pt x="42" y="9"/>
                    </a:lnTo>
                    <a:lnTo>
                      <a:pt x="33" y="32"/>
                    </a:lnTo>
                    <a:lnTo>
                      <a:pt x="24" y="36"/>
                    </a:lnTo>
                    <a:lnTo>
                      <a:pt x="0" y="27"/>
                    </a:lnTo>
                    <a:lnTo>
                      <a:pt x="9" y="4"/>
                    </a:lnTo>
                    <a:lnTo>
                      <a:pt x="34"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3" name="Freeform 343"/>
              <p:cNvSpPr>
                <a:spLocks/>
              </p:cNvSpPr>
              <p:nvPr/>
            </p:nvSpPr>
            <p:spPr bwMode="auto">
              <a:xfrm>
                <a:off x="2716" y="3175"/>
                <a:ext cx="3" cy="2"/>
              </a:xfrm>
              <a:custGeom>
                <a:avLst/>
                <a:gdLst>
                  <a:gd name="T0" fmla="*/ 2 w 3"/>
                  <a:gd name="T1" fmla="*/ 2 h 2"/>
                  <a:gd name="T2" fmla="*/ 2 w 3"/>
                  <a:gd name="T3" fmla="*/ 2 h 2"/>
                  <a:gd name="T4" fmla="*/ 1 w 3"/>
                  <a:gd name="T5" fmla="*/ 2 h 2"/>
                  <a:gd name="T6" fmla="*/ 0 w 3"/>
                  <a:gd name="T7" fmla="*/ 1 h 2"/>
                  <a:gd name="T8" fmla="*/ 0 w 3"/>
                  <a:gd name="T9" fmla="*/ 1 h 2"/>
                  <a:gd name="T10" fmla="*/ 1 w 3"/>
                  <a:gd name="T11" fmla="*/ 0 h 2"/>
                  <a:gd name="T12" fmla="*/ 2 w 3"/>
                  <a:gd name="T13" fmla="*/ 0 h 2"/>
                  <a:gd name="T14" fmla="*/ 2 w 3"/>
                  <a:gd name="T15" fmla="*/ 0 h 2"/>
                  <a:gd name="T16" fmla="*/ 3 w 3"/>
                  <a:gd name="T17" fmla="*/ 0 h 2"/>
                  <a:gd name="T18" fmla="*/ 3 w 3"/>
                  <a:gd name="T19" fmla="*/ 1 h 2"/>
                  <a:gd name="T20" fmla="*/ 3 w 3"/>
                  <a:gd name="T21" fmla="*/ 1 h 2"/>
                  <a:gd name="T22" fmla="*/ 3 w 3"/>
                  <a:gd name="T23" fmla="*/ 2 h 2"/>
                  <a:gd name="T24" fmla="*/ 2 w 3"/>
                  <a:gd name="T25"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2">
                    <a:moveTo>
                      <a:pt x="2" y="2"/>
                    </a:moveTo>
                    <a:lnTo>
                      <a:pt x="2" y="2"/>
                    </a:lnTo>
                    <a:lnTo>
                      <a:pt x="1" y="2"/>
                    </a:lnTo>
                    <a:lnTo>
                      <a:pt x="0" y="1"/>
                    </a:lnTo>
                    <a:lnTo>
                      <a:pt x="0" y="1"/>
                    </a:lnTo>
                    <a:lnTo>
                      <a:pt x="1" y="0"/>
                    </a:lnTo>
                    <a:lnTo>
                      <a:pt x="2" y="0"/>
                    </a:lnTo>
                    <a:lnTo>
                      <a:pt x="2" y="0"/>
                    </a:lnTo>
                    <a:lnTo>
                      <a:pt x="3" y="0"/>
                    </a:lnTo>
                    <a:lnTo>
                      <a:pt x="3" y="1"/>
                    </a:lnTo>
                    <a:lnTo>
                      <a:pt x="3" y="1"/>
                    </a:lnTo>
                    <a:lnTo>
                      <a:pt x="3" y="2"/>
                    </a:lnTo>
                    <a:lnTo>
                      <a:pt x="2"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4" name="Freeform 344"/>
              <p:cNvSpPr>
                <a:spLocks/>
              </p:cNvSpPr>
              <p:nvPr/>
            </p:nvSpPr>
            <p:spPr bwMode="auto">
              <a:xfrm>
                <a:off x="2642" y="3166"/>
                <a:ext cx="33" cy="32"/>
              </a:xfrm>
              <a:custGeom>
                <a:avLst/>
                <a:gdLst>
                  <a:gd name="T0" fmla="*/ 9 w 33"/>
                  <a:gd name="T1" fmla="*/ 32 h 32"/>
                  <a:gd name="T2" fmla="*/ 0 w 33"/>
                  <a:gd name="T3" fmla="*/ 8 h 32"/>
                  <a:gd name="T4" fmla="*/ 25 w 33"/>
                  <a:gd name="T5" fmla="*/ 0 h 32"/>
                  <a:gd name="T6" fmla="*/ 33 w 33"/>
                  <a:gd name="T7" fmla="*/ 24 h 32"/>
                  <a:gd name="T8" fmla="*/ 9 w 33"/>
                  <a:gd name="T9" fmla="*/ 32 h 32"/>
                </a:gdLst>
                <a:ahLst/>
                <a:cxnLst>
                  <a:cxn ang="0">
                    <a:pos x="T0" y="T1"/>
                  </a:cxn>
                  <a:cxn ang="0">
                    <a:pos x="T2" y="T3"/>
                  </a:cxn>
                  <a:cxn ang="0">
                    <a:pos x="T4" y="T5"/>
                  </a:cxn>
                  <a:cxn ang="0">
                    <a:pos x="T6" y="T7"/>
                  </a:cxn>
                  <a:cxn ang="0">
                    <a:pos x="T8" y="T9"/>
                  </a:cxn>
                </a:cxnLst>
                <a:rect l="0" t="0" r="r" b="b"/>
                <a:pathLst>
                  <a:path w="33" h="32">
                    <a:moveTo>
                      <a:pt x="9" y="32"/>
                    </a:moveTo>
                    <a:lnTo>
                      <a:pt x="0" y="8"/>
                    </a:lnTo>
                    <a:lnTo>
                      <a:pt x="25" y="0"/>
                    </a:lnTo>
                    <a:lnTo>
                      <a:pt x="33" y="24"/>
                    </a:lnTo>
                    <a:lnTo>
                      <a:pt x="9"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5" name="Freeform 345"/>
              <p:cNvSpPr>
                <a:spLocks/>
              </p:cNvSpPr>
              <p:nvPr/>
            </p:nvSpPr>
            <p:spPr bwMode="auto">
              <a:xfrm>
                <a:off x="2642" y="3159"/>
                <a:ext cx="38" cy="31"/>
              </a:xfrm>
              <a:custGeom>
                <a:avLst/>
                <a:gdLst>
                  <a:gd name="T0" fmla="*/ 29 w 38"/>
                  <a:gd name="T1" fmla="*/ 0 h 31"/>
                  <a:gd name="T2" fmla="*/ 29 w 38"/>
                  <a:gd name="T3" fmla="*/ 0 h 31"/>
                  <a:gd name="T4" fmla="*/ 38 w 38"/>
                  <a:gd name="T5" fmla="*/ 23 h 31"/>
                  <a:gd name="T6" fmla="*/ 33 w 38"/>
                  <a:gd name="T7" fmla="*/ 31 h 31"/>
                  <a:gd name="T8" fmla="*/ 25 w 38"/>
                  <a:gd name="T9" fmla="*/ 7 h 31"/>
                  <a:gd name="T10" fmla="*/ 0 w 38"/>
                  <a:gd name="T11" fmla="*/ 15 h 31"/>
                  <a:gd name="T12" fmla="*/ 5 w 38"/>
                  <a:gd name="T13" fmla="*/ 7 h 31"/>
                  <a:gd name="T14" fmla="*/ 29 w 38"/>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1">
                    <a:moveTo>
                      <a:pt x="29" y="0"/>
                    </a:moveTo>
                    <a:lnTo>
                      <a:pt x="29" y="0"/>
                    </a:lnTo>
                    <a:lnTo>
                      <a:pt x="38" y="23"/>
                    </a:lnTo>
                    <a:lnTo>
                      <a:pt x="33" y="31"/>
                    </a:lnTo>
                    <a:lnTo>
                      <a:pt x="25" y="7"/>
                    </a:lnTo>
                    <a:lnTo>
                      <a:pt x="0" y="15"/>
                    </a:lnTo>
                    <a:lnTo>
                      <a:pt x="5" y="7"/>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6" name="Freeform 346"/>
              <p:cNvSpPr>
                <a:spLocks/>
              </p:cNvSpPr>
              <p:nvPr/>
            </p:nvSpPr>
            <p:spPr bwMode="auto">
              <a:xfrm>
                <a:off x="2657" y="3154"/>
                <a:ext cx="1" cy="3"/>
              </a:xfrm>
              <a:custGeom>
                <a:avLst/>
                <a:gdLst>
                  <a:gd name="T0" fmla="*/ 0 w 1"/>
                  <a:gd name="T1" fmla="*/ 3 h 3"/>
                  <a:gd name="T2" fmla="*/ 0 w 1"/>
                  <a:gd name="T3" fmla="*/ 3 h 3"/>
                  <a:gd name="T4" fmla="*/ 0 w 1"/>
                  <a:gd name="T5" fmla="*/ 1 h 3"/>
                  <a:gd name="T6" fmla="*/ 0 w 1"/>
                  <a:gd name="T7" fmla="*/ 1 h 3"/>
                  <a:gd name="T8" fmla="*/ 0 w 1"/>
                  <a:gd name="T9" fmla="*/ 0 h 3"/>
                  <a:gd name="T10" fmla="*/ 0 w 1"/>
                  <a:gd name="T11" fmla="*/ 0 h 3"/>
                  <a:gd name="T12" fmla="*/ 1 w 1"/>
                  <a:gd name="T13" fmla="*/ 1 h 3"/>
                  <a:gd name="T14" fmla="*/ 1 w 1"/>
                  <a:gd name="T15" fmla="*/ 1 h 3"/>
                  <a:gd name="T16" fmla="*/ 0 w 1"/>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3"/>
                    </a:moveTo>
                    <a:lnTo>
                      <a:pt x="0" y="3"/>
                    </a:lnTo>
                    <a:lnTo>
                      <a:pt x="0" y="1"/>
                    </a:lnTo>
                    <a:lnTo>
                      <a:pt x="0" y="1"/>
                    </a:lnTo>
                    <a:lnTo>
                      <a:pt x="0" y="0"/>
                    </a:lnTo>
                    <a:lnTo>
                      <a:pt x="0" y="0"/>
                    </a:lnTo>
                    <a:lnTo>
                      <a:pt x="1" y="1"/>
                    </a:lnTo>
                    <a:lnTo>
                      <a:pt x="1" y="1"/>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7" name="Freeform 347"/>
              <p:cNvSpPr>
                <a:spLocks/>
              </p:cNvSpPr>
              <p:nvPr/>
            </p:nvSpPr>
            <p:spPr bwMode="auto">
              <a:xfrm>
                <a:off x="2644" y="3148"/>
                <a:ext cx="4" cy="4"/>
              </a:xfrm>
              <a:custGeom>
                <a:avLst/>
                <a:gdLst>
                  <a:gd name="T0" fmla="*/ 3 w 4"/>
                  <a:gd name="T1" fmla="*/ 4 h 4"/>
                  <a:gd name="T2" fmla="*/ 3 w 4"/>
                  <a:gd name="T3" fmla="*/ 4 h 4"/>
                  <a:gd name="T4" fmla="*/ 2 w 4"/>
                  <a:gd name="T5" fmla="*/ 2 h 4"/>
                  <a:gd name="T6" fmla="*/ 0 w 4"/>
                  <a:gd name="T7" fmla="*/ 1 h 4"/>
                  <a:gd name="T8" fmla="*/ 0 w 4"/>
                  <a:gd name="T9" fmla="*/ 1 h 4"/>
                  <a:gd name="T10" fmla="*/ 2 w 4"/>
                  <a:gd name="T11" fmla="*/ 0 h 4"/>
                  <a:gd name="T12" fmla="*/ 3 w 4"/>
                  <a:gd name="T13" fmla="*/ 0 h 4"/>
                  <a:gd name="T14" fmla="*/ 3 w 4"/>
                  <a:gd name="T15" fmla="*/ 0 h 4"/>
                  <a:gd name="T16" fmla="*/ 4 w 4"/>
                  <a:gd name="T17" fmla="*/ 0 h 4"/>
                  <a:gd name="T18" fmla="*/ 4 w 4"/>
                  <a:gd name="T19" fmla="*/ 1 h 4"/>
                  <a:gd name="T20" fmla="*/ 4 w 4"/>
                  <a:gd name="T21" fmla="*/ 1 h 4"/>
                  <a:gd name="T22" fmla="*/ 4 w 4"/>
                  <a:gd name="T23" fmla="*/ 2 h 4"/>
                  <a:gd name="T24" fmla="*/ 3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3" y="4"/>
                    </a:moveTo>
                    <a:lnTo>
                      <a:pt x="3" y="4"/>
                    </a:lnTo>
                    <a:lnTo>
                      <a:pt x="2" y="2"/>
                    </a:lnTo>
                    <a:lnTo>
                      <a:pt x="0" y="1"/>
                    </a:lnTo>
                    <a:lnTo>
                      <a:pt x="0" y="1"/>
                    </a:lnTo>
                    <a:lnTo>
                      <a:pt x="2" y="0"/>
                    </a:lnTo>
                    <a:lnTo>
                      <a:pt x="3" y="0"/>
                    </a:lnTo>
                    <a:lnTo>
                      <a:pt x="3" y="0"/>
                    </a:lnTo>
                    <a:lnTo>
                      <a:pt x="4" y="0"/>
                    </a:lnTo>
                    <a:lnTo>
                      <a:pt x="4" y="1"/>
                    </a:lnTo>
                    <a:lnTo>
                      <a:pt x="4" y="1"/>
                    </a:lnTo>
                    <a:lnTo>
                      <a:pt x="4" y="2"/>
                    </a:lnTo>
                    <a:lnTo>
                      <a:pt x="3"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8" name="Freeform 348"/>
              <p:cNvSpPr>
                <a:spLocks/>
              </p:cNvSpPr>
              <p:nvPr/>
            </p:nvSpPr>
            <p:spPr bwMode="auto">
              <a:xfrm>
                <a:off x="2665" y="3142"/>
                <a:ext cx="4" cy="4"/>
              </a:xfrm>
              <a:custGeom>
                <a:avLst/>
                <a:gdLst>
                  <a:gd name="T0" fmla="*/ 2 w 4"/>
                  <a:gd name="T1" fmla="*/ 4 h 4"/>
                  <a:gd name="T2" fmla="*/ 2 w 4"/>
                  <a:gd name="T3" fmla="*/ 4 h 4"/>
                  <a:gd name="T4" fmla="*/ 0 w 4"/>
                  <a:gd name="T5" fmla="*/ 4 h 4"/>
                  <a:gd name="T6" fmla="*/ 0 w 4"/>
                  <a:gd name="T7" fmla="*/ 1 h 4"/>
                  <a:gd name="T8" fmla="*/ 0 w 4"/>
                  <a:gd name="T9" fmla="*/ 1 h 4"/>
                  <a:gd name="T10" fmla="*/ 0 w 4"/>
                  <a:gd name="T11" fmla="*/ 0 h 4"/>
                  <a:gd name="T12" fmla="*/ 2 w 4"/>
                  <a:gd name="T13" fmla="*/ 0 h 4"/>
                  <a:gd name="T14" fmla="*/ 2 w 4"/>
                  <a:gd name="T15" fmla="*/ 0 h 4"/>
                  <a:gd name="T16" fmla="*/ 3 w 4"/>
                  <a:gd name="T17" fmla="*/ 0 h 4"/>
                  <a:gd name="T18" fmla="*/ 4 w 4"/>
                  <a:gd name="T19" fmla="*/ 1 h 4"/>
                  <a:gd name="T20" fmla="*/ 4 w 4"/>
                  <a:gd name="T21" fmla="*/ 1 h 4"/>
                  <a:gd name="T22" fmla="*/ 3 w 4"/>
                  <a:gd name="T23" fmla="*/ 4 h 4"/>
                  <a:gd name="T24" fmla="*/ 2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2" y="4"/>
                    </a:moveTo>
                    <a:lnTo>
                      <a:pt x="2" y="4"/>
                    </a:lnTo>
                    <a:lnTo>
                      <a:pt x="0" y="4"/>
                    </a:lnTo>
                    <a:lnTo>
                      <a:pt x="0" y="1"/>
                    </a:lnTo>
                    <a:lnTo>
                      <a:pt x="0" y="1"/>
                    </a:lnTo>
                    <a:lnTo>
                      <a:pt x="0" y="0"/>
                    </a:lnTo>
                    <a:lnTo>
                      <a:pt x="2" y="0"/>
                    </a:lnTo>
                    <a:lnTo>
                      <a:pt x="2" y="0"/>
                    </a:lnTo>
                    <a:lnTo>
                      <a:pt x="3" y="0"/>
                    </a:lnTo>
                    <a:lnTo>
                      <a:pt x="4" y="1"/>
                    </a:lnTo>
                    <a:lnTo>
                      <a:pt x="4" y="1"/>
                    </a:lnTo>
                    <a:lnTo>
                      <a:pt x="3" y="4"/>
                    </a:lnTo>
                    <a:lnTo>
                      <a:pt x="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29" name="Freeform 349"/>
              <p:cNvSpPr>
                <a:spLocks/>
              </p:cNvSpPr>
              <p:nvPr/>
            </p:nvSpPr>
            <p:spPr bwMode="auto">
              <a:xfrm>
                <a:off x="2678" y="3141"/>
                <a:ext cx="41" cy="35"/>
              </a:xfrm>
              <a:custGeom>
                <a:avLst/>
                <a:gdLst>
                  <a:gd name="T0" fmla="*/ 33 w 41"/>
                  <a:gd name="T1" fmla="*/ 12 h 35"/>
                  <a:gd name="T2" fmla="*/ 8 w 41"/>
                  <a:gd name="T3" fmla="*/ 2 h 35"/>
                  <a:gd name="T4" fmla="*/ 17 w 41"/>
                  <a:gd name="T5" fmla="*/ 0 h 35"/>
                  <a:gd name="T6" fmla="*/ 41 w 41"/>
                  <a:gd name="T7" fmla="*/ 8 h 35"/>
                  <a:gd name="T8" fmla="*/ 33 w 41"/>
                  <a:gd name="T9" fmla="*/ 32 h 35"/>
                  <a:gd name="T10" fmla="*/ 23 w 41"/>
                  <a:gd name="T11" fmla="*/ 35 h 35"/>
                  <a:gd name="T12" fmla="*/ 0 w 41"/>
                  <a:gd name="T13" fmla="*/ 27 h 35"/>
                  <a:gd name="T14" fmla="*/ 8 w 41"/>
                  <a:gd name="T15" fmla="*/ 2 h 35"/>
                  <a:gd name="T16" fmla="*/ 33 w 41"/>
                  <a:gd name="T17"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35">
                    <a:moveTo>
                      <a:pt x="33" y="12"/>
                    </a:moveTo>
                    <a:lnTo>
                      <a:pt x="8" y="2"/>
                    </a:lnTo>
                    <a:lnTo>
                      <a:pt x="17" y="0"/>
                    </a:lnTo>
                    <a:lnTo>
                      <a:pt x="41" y="8"/>
                    </a:lnTo>
                    <a:lnTo>
                      <a:pt x="33" y="32"/>
                    </a:lnTo>
                    <a:lnTo>
                      <a:pt x="23" y="35"/>
                    </a:lnTo>
                    <a:lnTo>
                      <a:pt x="0" y="27"/>
                    </a:lnTo>
                    <a:lnTo>
                      <a:pt x="8" y="2"/>
                    </a:lnTo>
                    <a:lnTo>
                      <a:pt x="33" y="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0" name="Freeform 350"/>
              <p:cNvSpPr>
                <a:spLocks/>
              </p:cNvSpPr>
              <p:nvPr/>
            </p:nvSpPr>
            <p:spPr bwMode="auto">
              <a:xfrm>
                <a:off x="2716" y="3138"/>
                <a:ext cx="3" cy="3"/>
              </a:xfrm>
              <a:custGeom>
                <a:avLst/>
                <a:gdLst>
                  <a:gd name="T0" fmla="*/ 2 w 3"/>
                  <a:gd name="T1" fmla="*/ 3 h 3"/>
                  <a:gd name="T2" fmla="*/ 2 w 3"/>
                  <a:gd name="T3" fmla="*/ 3 h 3"/>
                  <a:gd name="T4" fmla="*/ 1 w 3"/>
                  <a:gd name="T5" fmla="*/ 3 h 3"/>
                  <a:gd name="T6" fmla="*/ 0 w 3"/>
                  <a:gd name="T7" fmla="*/ 1 h 3"/>
                  <a:gd name="T8" fmla="*/ 0 w 3"/>
                  <a:gd name="T9" fmla="*/ 1 h 3"/>
                  <a:gd name="T10" fmla="*/ 1 w 3"/>
                  <a:gd name="T11" fmla="*/ 0 h 3"/>
                  <a:gd name="T12" fmla="*/ 2 w 3"/>
                  <a:gd name="T13" fmla="*/ 0 h 3"/>
                  <a:gd name="T14" fmla="*/ 2 w 3"/>
                  <a:gd name="T15" fmla="*/ 0 h 3"/>
                  <a:gd name="T16" fmla="*/ 3 w 3"/>
                  <a:gd name="T17" fmla="*/ 0 h 3"/>
                  <a:gd name="T18" fmla="*/ 3 w 3"/>
                  <a:gd name="T19" fmla="*/ 1 h 3"/>
                  <a:gd name="T20" fmla="*/ 3 w 3"/>
                  <a:gd name="T21" fmla="*/ 1 h 3"/>
                  <a:gd name="T22" fmla="*/ 3 w 3"/>
                  <a:gd name="T23" fmla="*/ 3 h 3"/>
                  <a:gd name="T24" fmla="*/ 2 w 3"/>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2" y="3"/>
                    </a:moveTo>
                    <a:lnTo>
                      <a:pt x="2" y="3"/>
                    </a:lnTo>
                    <a:lnTo>
                      <a:pt x="1" y="3"/>
                    </a:lnTo>
                    <a:lnTo>
                      <a:pt x="0" y="1"/>
                    </a:lnTo>
                    <a:lnTo>
                      <a:pt x="0" y="1"/>
                    </a:lnTo>
                    <a:lnTo>
                      <a:pt x="1" y="0"/>
                    </a:lnTo>
                    <a:lnTo>
                      <a:pt x="2" y="0"/>
                    </a:lnTo>
                    <a:lnTo>
                      <a:pt x="2" y="0"/>
                    </a:lnTo>
                    <a:lnTo>
                      <a:pt x="3" y="0"/>
                    </a:lnTo>
                    <a:lnTo>
                      <a:pt x="3" y="1"/>
                    </a:lnTo>
                    <a:lnTo>
                      <a:pt x="3" y="1"/>
                    </a:lnTo>
                    <a:lnTo>
                      <a:pt x="3" y="3"/>
                    </a:lnTo>
                    <a:lnTo>
                      <a:pt x="2"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1" name="Freeform 351"/>
              <p:cNvSpPr>
                <a:spLocks/>
              </p:cNvSpPr>
              <p:nvPr/>
            </p:nvSpPr>
            <p:spPr bwMode="auto">
              <a:xfrm>
                <a:off x="2625" y="3116"/>
                <a:ext cx="111" cy="115"/>
              </a:xfrm>
              <a:custGeom>
                <a:avLst/>
                <a:gdLst>
                  <a:gd name="T0" fmla="*/ 111 w 111"/>
                  <a:gd name="T1" fmla="*/ 0 h 115"/>
                  <a:gd name="T2" fmla="*/ 0 w 111"/>
                  <a:gd name="T3" fmla="*/ 0 h 115"/>
                  <a:gd name="T4" fmla="*/ 8 w 111"/>
                  <a:gd name="T5" fmla="*/ 115 h 115"/>
                  <a:gd name="T6" fmla="*/ 103 w 111"/>
                  <a:gd name="T7" fmla="*/ 115 h 115"/>
                  <a:gd name="T8" fmla="*/ 111 w 111"/>
                  <a:gd name="T9" fmla="*/ 0 h 115"/>
                </a:gdLst>
                <a:ahLst/>
                <a:cxnLst>
                  <a:cxn ang="0">
                    <a:pos x="T0" y="T1"/>
                  </a:cxn>
                  <a:cxn ang="0">
                    <a:pos x="T2" y="T3"/>
                  </a:cxn>
                  <a:cxn ang="0">
                    <a:pos x="T4" y="T5"/>
                  </a:cxn>
                  <a:cxn ang="0">
                    <a:pos x="T6" y="T7"/>
                  </a:cxn>
                  <a:cxn ang="0">
                    <a:pos x="T8" y="T9"/>
                  </a:cxn>
                </a:cxnLst>
                <a:rect l="0" t="0" r="r" b="b"/>
                <a:pathLst>
                  <a:path w="111" h="115">
                    <a:moveTo>
                      <a:pt x="111" y="0"/>
                    </a:moveTo>
                    <a:lnTo>
                      <a:pt x="0" y="0"/>
                    </a:lnTo>
                    <a:lnTo>
                      <a:pt x="8" y="115"/>
                    </a:lnTo>
                    <a:lnTo>
                      <a:pt x="103" y="115"/>
                    </a:lnTo>
                    <a:lnTo>
                      <a:pt x="1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2" name="Freeform 352"/>
              <p:cNvSpPr>
                <a:spLocks/>
              </p:cNvSpPr>
              <p:nvPr/>
            </p:nvSpPr>
            <p:spPr bwMode="auto">
              <a:xfrm>
                <a:off x="2663" y="3215"/>
                <a:ext cx="4" cy="3"/>
              </a:xfrm>
              <a:custGeom>
                <a:avLst/>
                <a:gdLst>
                  <a:gd name="T0" fmla="*/ 2 w 4"/>
                  <a:gd name="T1" fmla="*/ 0 h 3"/>
                  <a:gd name="T2" fmla="*/ 2 w 4"/>
                  <a:gd name="T3" fmla="*/ 0 h 3"/>
                  <a:gd name="T4" fmla="*/ 1 w 4"/>
                  <a:gd name="T5" fmla="*/ 0 h 3"/>
                  <a:gd name="T6" fmla="*/ 0 w 4"/>
                  <a:gd name="T7" fmla="*/ 2 h 3"/>
                  <a:gd name="T8" fmla="*/ 0 w 4"/>
                  <a:gd name="T9" fmla="*/ 2 h 3"/>
                  <a:gd name="T10" fmla="*/ 1 w 4"/>
                  <a:gd name="T11" fmla="*/ 3 h 3"/>
                  <a:gd name="T12" fmla="*/ 2 w 4"/>
                  <a:gd name="T13" fmla="*/ 3 h 3"/>
                  <a:gd name="T14" fmla="*/ 2 w 4"/>
                  <a:gd name="T15" fmla="*/ 3 h 3"/>
                  <a:gd name="T16" fmla="*/ 4 w 4"/>
                  <a:gd name="T17" fmla="*/ 3 h 3"/>
                  <a:gd name="T18" fmla="*/ 4 w 4"/>
                  <a:gd name="T19" fmla="*/ 2 h 3"/>
                  <a:gd name="T20" fmla="*/ 4 w 4"/>
                  <a:gd name="T21" fmla="*/ 2 h 3"/>
                  <a:gd name="T22" fmla="*/ 4 w 4"/>
                  <a:gd name="T23" fmla="*/ 0 h 3"/>
                  <a:gd name="T24" fmla="*/ 2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2" y="0"/>
                    </a:moveTo>
                    <a:lnTo>
                      <a:pt x="2" y="0"/>
                    </a:lnTo>
                    <a:lnTo>
                      <a:pt x="1" y="0"/>
                    </a:lnTo>
                    <a:lnTo>
                      <a:pt x="0" y="2"/>
                    </a:lnTo>
                    <a:lnTo>
                      <a:pt x="0" y="2"/>
                    </a:lnTo>
                    <a:lnTo>
                      <a:pt x="1" y="3"/>
                    </a:lnTo>
                    <a:lnTo>
                      <a:pt x="2" y="3"/>
                    </a:lnTo>
                    <a:lnTo>
                      <a:pt x="2" y="3"/>
                    </a:lnTo>
                    <a:lnTo>
                      <a:pt x="4" y="3"/>
                    </a:lnTo>
                    <a:lnTo>
                      <a:pt x="4" y="2"/>
                    </a:lnTo>
                    <a:lnTo>
                      <a:pt x="4" y="2"/>
                    </a:lnTo>
                    <a:lnTo>
                      <a:pt x="4" y="0"/>
                    </a:lnTo>
                    <a:lnTo>
                      <a:pt x="2" y="0"/>
                    </a:lnTo>
                    <a:close/>
                  </a:path>
                </a:pathLst>
              </a:custGeom>
              <a:solidFill>
                <a:srgbClr val="E7F2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3" name="Freeform 353"/>
              <p:cNvSpPr>
                <a:spLocks/>
              </p:cNvSpPr>
              <p:nvPr/>
            </p:nvSpPr>
            <p:spPr bwMode="auto">
              <a:xfrm>
                <a:off x="2663" y="3215"/>
                <a:ext cx="4" cy="3"/>
              </a:xfrm>
              <a:custGeom>
                <a:avLst/>
                <a:gdLst>
                  <a:gd name="T0" fmla="*/ 2 w 4"/>
                  <a:gd name="T1" fmla="*/ 0 h 3"/>
                  <a:gd name="T2" fmla="*/ 2 w 4"/>
                  <a:gd name="T3" fmla="*/ 0 h 3"/>
                  <a:gd name="T4" fmla="*/ 1 w 4"/>
                  <a:gd name="T5" fmla="*/ 0 h 3"/>
                  <a:gd name="T6" fmla="*/ 0 w 4"/>
                  <a:gd name="T7" fmla="*/ 2 h 3"/>
                  <a:gd name="T8" fmla="*/ 0 w 4"/>
                  <a:gd name="T9" fmla="*/ 2 h 3"/>
                  <a:gd name="T10" fmla="*/ 1 w 4"/>
                  <a:gd name="T11" fmla="*/ 3 h 3"/>
                  <a:gd name="T12" fmla="*/ 2 w 4"/>
                  <a:gd name="T13" fmla="*/ 3 h 3"/>
                  <a:gd name="T14" fmla="*/ 2 w 4"/>
                  <a:gd name="T15" fmla="*/ 3 h 3"/>
                  <a:gd name="T16" fmla="*/ 4 w 4"/>
                  <a:gd name="T17" fmla="*/ 3 h 3"/>
                  <a:gd name="T18" fmla="*/ 4 w 4"/>
                  <a:gd name="T19" fmla="*/ 2 h 3"/>
                  <a:gd name="T20" fmla="*/ 4 w 4"/>
                  <a:gd name="T21" fmla="*/ 2 h 3"/>
                  <a:gd name="T22" fmla="*/ 4 w 4"/>
                  <a:gd name="T23" fmla="*/ 0 h 3"/>
                  <a:gd name="T24" fmla="*/ 2 w 4"/>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3">
                    <a:moveTo>
                      <a:pt x="2" y="0"/>
                    </a:moveTo>
                    <a:lnTo>
                      <a:pt x="2" y="0"/>
                    </a:lnTo>
                    <a:lnTo>
                      <a:pt x="1" y="0"/>
                    </a:lnTo>
                    <a:lnTo>
                      <a:pt x="0" y="2"/>
                    </a:lnTo>
                    <a:lnTo>
                      <a:pt x="0" y="2"/>
                    </a:lnTo>
                    <a:lnTo>
                      <a:pt x="1" y="3"/>
                    </a:lnTo>
                    <a:lnTo>
                      <a:pt x="2" y="3"/>
                    </a:lnTo>
                    <a:lnTo>
                      <a:pt x="2" y="3"/>
                    </a:lnTo>
                    <a:lnTo>
                      <a:pt x="4" y="3"/>
                    </a:lnTo>
                    <a:lnTo>
                      <a:pt x="4" y="2"/>
                    </a:lnTo>
                    <a:lnTo>
                      <a:pt x="4" y="2"/>
                    </a:lnTo>
                    <a:lnTo>
                      <a:pt x="4"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4" name="Freeform 354"/>
              <p:cNvSpPr>
                <a:spLocks/>
              </p:cNvSpPr>
              <p:nvPr/>
            </p:nvSpPr>
            <p:spPr bwMode="auto">
              <a:xfrm>
                <a:off x="2642" y="3166"/>
                <a:ext cx="33" cy="32"/>
              </a:xfrm>
              <a:custGeom>
                <a:avLst/>
                <a:gdLst>
                  <a:gd name="T0" fmla="*/ 25 w 33"/>
                  <a:gd name="T1" fmla="*/ 0 h 32"/>
                  <a:gd name="T2" fmla="*/ 0 w 33"/>
                  <a:gd name="T3" fmla="*/ 8 h 32"/>
                  <a:gd name="T4" fmla="*/ 9 w 33"/>
                  <a:gd name="T5" fmla="*/ 32 h 32"/>
                  <a:gd name="T6" fmla="*/ 33 w 33"/>
                  <a:gd name="T7" fmla="*/ 24 h 32"/>
                  <a:gd name="T8" fmla="*/ 25 w 33"/>
                  <a:gd name="T9" fmla="*/ 0 h 32"/>
                </a:gdLst>
                <a:ahLst/>
                <a:cxnLst>
                  <a:cxn ang="0">
                    <a:pos x="T0" y="T1"/>
                  </a:cxn>
                  <a:cxn ang="0">
                    <a:pos x="T2" y="T3"/>
                  </a:cxn>
                  <a:cxn ang="0">
                    <a:pos x="T4" y="T5"/>
                  </a:cxn>
                  <a:cxn ang="0">
                    <a:pos x="T6" y="T7"/>
                  </a:cxn>
                  <a:cxn ang="0">
                    <a:pos x="T8" y="T9"/>
                  </a:cxn>
                </a:cxnLst>
                <a:rect l="0" t="0" r="r" b="b"/>
                <a:pathLst>
                  <a:path w="33" h="32">
                    <a:moveTo>
                      <a:pt x="25" y="0"/>
                    </a:moveTo>
                    <a:lnTo>
                      <a:pt x="0" y="8"/>
                    </a:lnTo>
                    <a:lnTo>
                      <a:pt x="9" y="32"/>
                    </a:lnTo>
                    <a:lnTo>
                      <a:pt x="33" y="24"/>
                    </a:lnTo>
                    <a:lnTo>
                      <a:pt x="25" y="0"/>
                    </a:lnTo>
                    <a:close/>
                  </a:path>
                </a:pathLst>
              </a:custGeom>
              <a:solidFill>
                <a:srgbClr val="D1E6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5" name="Freeform 355"/>
              <p:cNvSpPr>
                <a:spLocks/>
              </p:cNvSpPr>
              <p:nvPr/>
            </p:nvSpPr>
            <p:spPr bwMode="auto">
              <a:xfrm>
                <a:off x="2642" y="3166"/>
                <a:ext cx="33" cy="32"/>
              </a:xfrm>
              <a:custGeom>
                <a:avLst/>
                <a:gdLst>
                  <a:gd name="T0" fmla="*/ 25 w 33"/>
                  <a:gd name="T1" fmla="*/ 0 h 32"/>
                  <a:gd name="T2" fmla="*/ 0 w 33"/>
                  <a:gd name="T3" fmla="*/ 8 h 32"/>
                  <a:gd name="T4" fmla="*/ 9 w 33"/>
                  <a:gd name="T5" fmla="*/ 32 h 32"/>
                  <a:gd name="T6" fmla="*/ 33 w 33"/>
                  <a:gd name="T7" fmla="*/ 24 h 32"/>
                  <a:gd name="T8" fmla="*/ 25 w 33"/>
                  <a:gd name="T9" fmla="*/ 0 h 32"/>
                </a:gdLst>
                <a:ahLst/>
                <a:cxnLst>
                  <a:cxn ang="0">
                    <a:pos x="T0" y="T1"/>
                  </a:cxn>
                  <a:cxn ang="0">
                    <a:pos x="T2" y="T3"/>
                  </a:cxn>
                  <a:cxn ang="0">
                    <a:pos x="T4" y="T5"/>
                  </a:cxn>
                  <a:cxn ang="0">
                    <a:pos x="T6" y="T7"/>
                  </a:cxn>
                  <a:cxn ang="0">
                    <a:pos x="T8" y="T9"/>
                  </a:cxn>
                </a:cxnLst>
                <a:rect l="0" t="0" r="r" b="b"/>
                <a:pathLst>
                  <a:path w="33" h="32">
                    <a:moveTo>
                      <a:pt x="25" y="0"/>
                    </a:moveTo>
                    <a:lnTo>
                      <a:pt x="0" y="8"/>
                    </a:lnTo>
                    <a:lnTo>
                      <a:pt x="9" y="32"/>
                    </a:lnTo>
                    <a:lnTo>
                      <a:pt x="33" y="24"/>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6" name="Freeform 356"/>
              <p:cNvSpPr>
                <a:spLocks/>
              </p:cNvSpPr>
              <p:nvPr/>
            </p:nvSpPr>
            <p:spPr bwMode="auto">
              <a:xfrm>
                <a:off x="2642" y="3159"/>
                <a:ext cx="29" cy="15"/>
              </a:xfrm>
              <a:custGeom>
                <a:avLst/>
                <a:gdLst>
                  <a:gd name="T0" fmla="*/ 29 w 29"/>
                  <a:gd name="T1" fmla="*/ 0 h 15"/>
                  <a:gd name="T2" fmla="*/ 5 w 29"/>
                  <a:gd name="T3" fmla="*/ 7 h 15"/>
                  <a:gd name="T4" fmla="*/ 0 w 29"/>
                  <a:gd name="T5" fmla="*/ 15 h 15"/>
                  <a:gd name="T6" fmla="*/ 25 w 29"/>
                  <a:gd name="T7" fmla="*/ 7 h 15"/>
                  <a:gd name="T8" fmla="*/ 29 w 29"/>
                  <a:gd name="T9" fmla="*/ 0 h 15"/>
                </a:gdLst>
                <a:ahLst/>
                <a:cxnLst>
                  <a:cxn ang="0">
                    <a:pos x="T0" y="T1"/>
                  </a:cxn>
                  <a:cxn ang="0">
                    <a:pos x="T2" y="T3"/>
                  </a:cxn>
                  <a:cxn ang="0">
                    <a:pos x="T4" y="T5"/>
                  </a:cxn>
                  <a:cxn ang="0">
                    <a:pos x="T6" y="T7"/>
                  </a:cxn>
                  <a:cxn ang="0">
                    <a:pos x="T8" y="T9"/>
                  </a:cxn>
                </a:cxnLst>
                <a:rect l="0" t="0" r="r" b="b"/>
                <a:pathLst>
                  <a:path w="29" h="15">
                    <a:moveTo>
                      <a:pt x="29" y="0"/>
                    </a:moveTo>
                    <a:lnTo>
                      <a:pt x="5" y="7"/>
                    </a:lnTo>
                    <a:lnTo>
                      <a:pt x="0" y="15"/>
                    </a:lnTo>
                    <a:lnTo>
                      <a:pt x="25" y="7"/>
                    </a:lnTo>
                    <a:lnTo>
                      <a:pt x="29" y="0"/>
                    </a:lnTo>
                    <a:close/>
                  </a:path>
                </a:pathLst>
              </a:custGeom>
              <a:solidFill>
                <a:srgbClr val="CC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7" name="Freeform 357"/>
              <p:cNvSpPr>
                <a:spLocks/>
              </p:cNvSpPr>
              <p:nvPr/>
            </p:nvSpPr>
            <p:spPr bwMode="auto">
              <a:xfrm>
                <a:off x="2642" y="3159"/>
                <a:ext cx="29" cy="15"/>
              </a:xfrm>
              <a:custGeom>
                <a:avLst/>
                <a:gdLst>
                  <a:gd name="T0" fmla="*/ 29 w 29"/>
                  <a:gd name="T1" fmla="*/ 0 h 15"/>
                  <a:gd name="T2" fmla="*/ 5 w 29"/>
                  <a:gd name="T3" fmla="*/ 7 h 15"/>
                  <a:gd name="T4" fmla="*/ 0 w 29"/>
                  <a:gd name="T5" fmla="*/ 15 h 15"/>
                  <a:gd name="T6" fmla="*/ 25 w 29"/>
                  <a:gd name="T7" fmla="*/ 7 h 15"/>
                  <a:gd name="T8" fmla="*/ 29 w 29"/>
                  <a:gd name="T9" fmla="*/ 0 h 15"/>
                </a:gdLst>
                <a:ahLst/>
                <a:cxnLst>
                  <a:cxn ang="0">
                    <a:pos x="T0" y="T1"/>
                  </a:cxn>
                  <a:cxn ang="0">
                    <a:pos x="T2" y="T3"/>
                  </a:cxn>
                  <a:cxn ang="0">
                    <a:pos x="T4" y="T5"/>
                  </a:cxn>
                  <a:cxn ang="0">
                    <a:pos x="T6" y="T7"/>
                  </a:cxn>
                  <a:cxn ang="0">
                    <a:pos x="T8" y="T9"/>
                  </a:cxn>
                </a:cxnLst>
                <a:rect l="0" t="0" r="r" b="b"/>
                <a:pathLst>
                  <a:path w="29" h="15">
                    <a:moveTo>
                      <a:pt x="29" y="0"/>
                    </a:moveTo>
                    <a:lnTo>
                      <a:pt x="5" y="7"/>
                    </a:lnTo>
                    <a:lnTo>
                      <a:pt x="0" y="15"/>
                    </a:lnTo>
                    <a:lnTo>
                      <a:pt x="25" y="7"/>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8" name="Freeform 358"/>
              <p:cNvSpPr>
                <a:spLocks/>
              </p:cNvSpPr>
              <p:nvPr/>
            </p:nvSpPr>
            <p:spPr bwMode="auto">
              <a:xfrm>
                <a:off x="2667" y="3159"/>
                <a:ext cx="13" cy="31"/>
              </a:xfrm>
              <a:custGeom>
                <a:avLst/>
                <a:gdLst>
                  <a:gd name="T0" fmla="*/ 4 w 13"/>
                  <a:gd name="T1" fmla="*/ 0 h 31"/>
                  <a:gd name="T2" fmla="*/ 4 w 13"/>
                  <a:gd name="T3" fmla="*/ 0 h 31"/>
                  <a:gd name="T4" fmla="*/ 0 w 13"/>
                  <a:gd name="T5" fmla="*/ 7 h 31"/>
                  <a:gd name="T6" fmla="*/ 8 w 13"/>
                  <a:gd name="T7" fmla="*/ 31 h 31"/>
                  <a:gd name="T8" fmla="*/ 13 w 13"/>
                  <a:gd name="T9" fmla="*/ 23 h 31"/>
                  <a:gd name="T10" fmla="*/ 4 w 13"/>
                  <a:gd name="T11" fmla="*/ 0 h 31"/>
                </a:gdLst>
                <a:ahLst/>
                <a:cxnLst>
                  <a:cxn ang="0">
                    <a:pos x="T0" y="T1"/>
                  </a:cxn>
                  <a:cxn ang="0">
                    <a:pos x="T2" y="T3"/>
                  </a:cxn>
                  <a:cxn ang="0">
                    <a:pos x="T4" y="T5"/>
                  </a:cxn>
                  <a:cxn ang="0">
                    <a:pos x="T6" y="T7"/>
                  </a:cxn>
                  <a:cxn ang="0">
                    <a:pos x="T8" y="T9"/>
                  </a:cxn>
                  <a:cxn ang="0">
                    <a:pos x="T10" y="T11"/>
                  </a:cxn>
                </a:cxnLst>
                <a:rect l="0" t="0" r="r" b="b"/>
                <a:pathLst>
                  <a:path w="13" h="31">
                    <a:moveTo>
                      <a:pt x="4" y="0"/>
                    </a:moveTo>
                    <a:lnTo>
                      <a:pt x="4" y="0"/>
                    </a:lnTo>
                    <a:lnTo>
                      <a:pt x="0" y="7"/>
                    </a:lnTo>
                    <a:lnTo>
                      <a:pt x="8" y="31"/>
                    </a:lnTo>
                    <a:lnTo>
                      <a:pt x="13" y="23"/>
                    </a:lnTo>
                    <a:lnTo>
                      <a:pt x="4" y="0"/>
                    </a:lnTo>
                    <a:close/>
                  </a:path>
                </a:pathLst>
              </a:custGeom>
              <a:solidFill>
                <a:srgbClr val="C9D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39" name="Freeform 359"/>
              <p:cNvSpPr>
                <a:spLocks/>
              </p:cNvSpPr>
              <p:nvPr/>
            </p:nvSpPr>
            <p:spPr bwMode="auto">
              <a:xfrm>
                <a:off x="2667" y="3159"/>
                <a:ext cx="13" cy="31"/>
              </a:xfrm>
              <a:custGeom>
                <a:avLst/>
                <a:gdLst>
                  <a:gd name="T0" fmla="*/ 4 w 13"/>
                  <a:gd name="T1" fmla="*/ 0 h 31"/>
                  <a:gd name="T2" fmla="*/ 4 w 13"/>
                  <a:gd name="T3" fmla="*/ 0 h 31"/>
                  <a:gd name="T4" fmla="*/ 0 w 13"/>
                  <a:gd name="T5" fmla="*/ 7 h 31"/>
                  <a:gd name="T6" fmla="*/ 8 w 13"/>
                  <a:gd name="T7" fmla="*/ 31 h 31"/>
                  <a:gd name="T8" fmla="*/ 13 w 13"/>
                  <a:gd name="T9" fmla="*/ 23 h 31"/>
                  <a:gd name="T10" fmla="*/ 4 w 13"/>
                  <a:gd name="T11" fmla="*/ 0 h 31"/>
                </a:gdLst>
                <a:ahLst/>
                <a:cxnLst>
                  <a:cxn ang="0">
                    <a:pos x="T0" y="T1"/>
                  </a:cxn>
                  <a:cxn ang="0">
                    <a:pos x="T2" y="T3"/>
                  </a:cxn>
                  <a:cxn ang="0">
                    <a:pos x="T4" y="T5"/>
                  </a:cxn>
                  <a:cxn ang="0">
                    <a:pos x="T6" y="T7"/>
                  </a:cxn>
                  <a:cxn ang="0">
                    <a:pos x="T8" y="T9"/>
                  </a:cxn>
                  <a:cxn ang="0">
                    <a:pos x="T10" y="T11"/>
                  </a:cxn>
                </a:cxnLst>
                <a:rect l="0" t="0" r="r" b="b"/>
                <a:pathLst>
                  <a:path w="13" h="31">
                    <a:moveTo>
                      <a:pt x="4" y="0"/>
                    </a:moveTo>
                    <a:lnTo>
                      <a:pt x="4" y="0"/>
                    </a:lnTo>
                    <a:lnTo>
                      <a:pt x="0" y="7"/>
                    </a:lnTo>
                    <a:lnTo>
                      <a:pt x="8" y="31"/>
                    </a:lnTo>
                    <a:lnTo>
                      <a:pt x="13" y="23"/>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0" name="Freeform 360"/>
              <p:cNvSpPr>
                <a:spLocks/>
              </p:cNvSpPr>
              <p:nvPr/>
            </p:nvSpPr>
            <p:spPr bwMode="auto">
              <a:xfrm>
                <a:off x="2678" y="3143"/>
                <a:ext cx="33" cy="33"/>
              </a:xfrm>
              <a:custGeom>
                <a:avLst/>
                <a:gdLst>
                  <a:gd name="T0" fmla="*/ 8 w 33"/>
                  <a:gd name="T1" fmla="*/ 0 h 33"/>
                  <a:gd name="T2" fmla="*/ 0 w 33"/>
                  <a:gd name="T3" fmla="*/ 25 h 33"/>
                  <a:gd name="T4" fmla="*/ 23 w 33"/>
                  <a:gd name="T5" fmla="*/ 33 h 33"/>
                  <a:gd name="T6" fmla="*/ 33 w 33"/>
                  <a:gd name="T7" fmla="*/ 10 h 33"/>
                  <a:gd name="T8" fmla="*/ 8 w 33"/>
                  <a:gd name="T9" fmla="*/ 0 h 33"/>
                </a:gdLst>
                <a:ahLst/>
                <a:cxnLst>
                  <a:cxn ang="0">
                    <a:pos x="T0" y="T1"/>
                  </a:cxn>
                  <a:cxn ang="0">
                    <a:pos x="T2" y="T3"/>
                  </a:cxn>
                  <a:cxn ang="0">
                    <a:pos x="T4" y="T5"/>
                  </a:cxn>
                  <a:cxn ang="0">
                    <a:pos x="T6" y="T7"/>
                  </a:cxn>
                  <a:cxn ang="0">
                    <a:pos x="T8" y="T9"/>
                  </a:cxn>
                </a:cxnLst>
                <a:rect l="0" t="0" r="r" b="b"/>
                <a:pathLst>
                  <a:path w="33" h="33">
                    <a:moveTo>
                      <a:pt x="8" y="0"/>
                    </a:moveTo>
                    <a:lnTo>
                      <a:pt x="0" y="25"/>
                    </a:lnTo>
                    <a:lnTo>
                      <a:pt x="23" y="33"/>
                    </a:lnTo>
                    <a:lnTo>
                      <a:pt x="33" y="10"/>
                    </a:lnTo>
                    <a:lnTo>
                      <a:pt x="8" y="0"/>
                    </a:lnTo>
                    <a:close/>
                  </a:path>
                </a:pathLst>
              </a:custGeom>
              <a:solidFill>
                <a:srgbClr val="D1E6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1" name="Freeform 361"/>
              <p:cNvSpPr>
                <a:spLocks/>
              </p:cNvSpPr>
              <p:nvPr/>
            </p:nvSpPr>
            <p:spPr bwMode="auto">
              <a:xfrm>
                <a:off x="2678" y="3143"/>
                <a:ext cx="33" cy="33"/>
              </a:xfrm>
              <a:custGeom>
                <a:avLst/>
                <a:gdLst>
                  <a:gd name="T0" fmla="*/ 8 w 33"/>
                  <a:gd name="T1" fmla="*/ 0 h 33"/>
                  <a:gd name="T2" fmla="*/ 0 w 33"/>
                  <a:gd name="T3" fmla="*/ 25 h 33"/>
                  <a:gd name="T4" fmla="*/ 23 w 33"/>
                  <a:gd name="T5" fmla="*/ 33 h 33"/>
                  <a:gd name="T6" fmla="*/ 33 w 33"/>
                  <a:gd name="T7" fmla="*/ 10 h 33"/>
                  <a:gd name="T8" fmla="*/ 8 w 33"/>
                  <a:gd name="T9" fmla="*/ 0 h 33"/>
                </a:gdLst>
                <a:ahLst/>
                <a:cxnLst>
                  <a:cxn ang="0">
                    <a:pos x="T0" y="T1"/>
                  </a:cxn>
                  <a:cxn ang="0">
                    <a:pos x="T2" y="T3"/>
                  </a:cxn>
                  <a:cxn ang="0">
                    <a:pos x="T4" y="T5"/>
                  </a:cxn>
                  <a:cxn ang="0">
                    <a:pos x="T6" y="T7"/>
                  </a:cxn>
                  <a:cxn ang="0">
                    <a:pos x="T8" y="T9"/>
                  </a:cxn>
                </a:cxnLst>
                <a:rect l="0" t="0" r="r" b="b"/>
                <a:pathLst>
                  <a:path w="33" h="33">
                    <a:moveTo>
                      <a:pt x="8" y="0"/>
                    </a:moveTo>
                    <a:lnTo>
                      <a:pt x="0" y="25"/>
                    </a:lnTo>
                    <a:lnTo>
                      <a:pt x="23" y="33"/>
                    </a:lnTo>
                    <a:lnTo>
                      <a:pt x="33" y="1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2" name="Freeform 362"/>
              <p:cNvSpPr>
                <a:spLocks/>
              </p:cNvSpPr>
              <p:nvPr/>
            </p:nvSpPr>
            <p:spPr bwMode="auto">
              <a:xfrm>
                <a:off x="2686" y="3141"/>
                <a:ext cx="33" cy="12"/>
              </a:xfrm>
              <a:custGeom>
                <a:avLst/>
                <a:gdLst>
                  <a:gd name="T0" fmla="*/ 9 w 33"/>
                  <a:gd name="T1" fmla="*/ 0 h 12"/>
                  <a:gd name="T2" fmla="*/ 0 w 33"/>
                  <a:gd name="T3" fmla="*/ 2 h 12"/>
                  <a:gd name="T4" fmla="*/ 25 w 33"/>
                  <a:gd name="T5" fmla="*/ 12 h 12"/>
                  <a:gd name="T6" fmla="*/ 33 w 33"/>
                  <a:gd name="T7" fmla="*/ 8 h 12"/>
                  <a:gd name="T8" fmla="*/ 9 w 33"/>
                  <a:gd name="T9" fmla="*/ 0 h 12"/>
                </a:gdLst>
                <a:ahLst/>
                <a:cxnLst>
                  <a:cxn ang="0">
                    <a:pos x="T0" y="T1"/>
                  </a:cxn>
                  <a:cxn ang="0">
                    <a:pos x="T2" y="T3"/>
                  </a:cxn>
                  <a:cxn ang="0">
                    <a:pos x="T4" y="T5"/>
                  </a:cxn>
                  <a:cxn ang="0">
                    <a:pos x="T6" y="T7"/>
                  </a:cxn>
                  <a:cxn ang="0">
                    <a:pos x="T8" y="T9"/>
                  </a:cxn>
                </a:cxnLst>
                <a:rect l="0" t="0" r="r" b="b"/>
                <a:pathLst>
                  <a:path w="33" h="12">
                    <a:moveTo>
                      <a:pt x="9" y="0"/>
                    </a:moveTo>
                    <a:lnTo>
                      <a:pt x="0" y="2"/>
                    </a:lnTo>
                    <a:lnTo>
                      <a:pt x="25" y="12"/>
                    </a:lnTo>
                    <a:lnTo>
                      <a:pt x="33" y="8"/>
                    </a:lnTo>
                    <a:lnTo>
                      <a:pt x="9" y="0"/>
                    </a:lnTo>
                    <a:close/>
                  </a:path>
                </a:pathLst>
              </a:custGeom>
              <a:solidFill>
                <a:srgbClr val="CC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3" name="Freeform 363"/>
              <p:cNvSpPr>
                <a:spLocks/>
              </p:cNvSpPr>
              <p:nvPr/>
            </p:nvSpPr>
            <p:spPr bwMode="auto">
              <a:xfrm>
                <a:off x="2686" y="3141"/>
                <a:ext cx="33" cy="12"/>
              </a:xfrm>
              <a:custGeom>
                <a:avLst/>
                <a:gdLst>
                  <a:gd name="T0" fmla="*/ 9 w 33"/>
                  <a:gd name="T1" fmla="*/ 0 h 12"/>
                  <a:gd name="T2" fmla="*/ 0 w 33"/>
                  <a:gd name="T3" fmla="*/ 2 h 12"/>
                  <a:gd name="T4" fmla="*/ 25 w 33"/>
                  <a:gd name="T5" fmla="*/ 12 h 12"/>
                  <a:gd name="T6" fmla="*/ 33 w 33"/>
                  <a:gd name="T7" fmla="*/ 8 h 12"/>
                  <a:gd name="T8" fmla="*/ 9 w 33"/>
                  <a:gd name="T9" fmla="*/ 0 h 12"/>
                </a:gdLst>
                <a:ahLst/>
                <a:cxnLst>
                  <a:cxn ang="0">
                    <a:pos x="T0" y="T1"/>
                  </a:cxn>
                  <a:cxn ang="0">
                    <a:pos x="T2" y="T3"/>
                  </a:cxn>
                  <a:cxn ang="0">
                    <a:pos x="T4" y="T5"/>
                  </a:cxn>
                  <a:cxn ang="0">
                    <a:pos x="T6" y="T7"/>
                  </a:cxn>
                  <a:cxn ang="0">
                    <a:pos x="T8" y="T9"/>
                  </a:cxn>
                </a:cxnLst>
                <a:rect l="0" t="0" r="r" b="b"/>
                <a:pathLst>
                  <a:path w="33" h="12">
                    <a:moveTo>
                      <a:pt x="9" y="0"/>
                    </a:moveTo>
                    <a:lnTo>
                      <a:pt x="0" y="2"/>
                    </a:lnTo>
                    <a:lnTo>
                      <a:pt x="25" y="12"/>
                    </a:lnTo>
                    <a:lnTo>
                      <a:pt x="33" y="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4" name="Freeform 364"/>
              <p:cNvSpPr>
                <a:spLocks/>
              </p:cNvSpPr>
              <p:nvPr/>
            </p:nvSpPr>
            <p:spPr bwMode="auto">
              <a:xfrm>
                <a:off x="2701" y="3149"/>
                <a:ext cx="18" cy="27"/>
              </a:xfrm>
              <a:custGeom>
                <a:avLst/>
                <a:gdLst>
                  <a:gd name="T0" fmla="*/ 18 w 18"/>
                  <a:gd name="T1" fmla="*/ 0 h 27"/>
                  <a:gd name="T2" fmla="*/ 10 w 18"/>
                  <a:gd name="T3" fmla="*/ 4 h 27"/>
                  <a:gd name="T4" fmla="*/ 0 w 18"/>
                  <a:gd name="T5" fmla="*/ 27 h 27"/>
                  <a:gd name="T6" fmla="*/ 10 w 18"/>
                  <a:gd name="T7" fmla="*/ 24 h 27"/>
                  <a:gd name="T8" fmla="*/ 18 w 18"/>
                  <a:gd name="T9" fmla="*/ 0 h 27"/>
                </a:gdLst>
                <a:ahLst/>
                <a:cxnLst>
                  <a:cxn ang="0">
                    <a:pos x="T0" y="T1"/>
                  </a:cxn>
                  <a:cxn ang="0">
                    <a:pos x="T2" y="T3"/>
                  </a:cxn>
                  <a:cxn ang="0">
                    <a:pos x="T4" y="T5"/>
                  </a:cxn>
                  <a:cxn ang="0">
                    <a:pos x="T6" y="T7"/>
                  </a:cxn>
                  <a:cxn ang="0">
                    <a:pos x="T8" y="T9"/>
                  </a:cxn>
                </a:cxnLst>
                <a:rect l="0" t="0" r="r" b="b"/>
                <a:pathLst>
                  <a:path w="18" h="27">
                    <a:moveTo>
                      <a:pt x="18" y="0"/>
                    </a:moveTo>
                    <a:lnTo>
                      <a:pt x="10" y="4"/>
                    </a:lnTo>
                    <a:lnTo>
                      <a:pt x="0" y="27"/>
                    </a:lnTo>
                    <a:lnTo>
                      <a:pt x="10" y="24"/>
                    </a:lnTo>
                    <a:lnTo>
                      <a:pt x="18" y="0"/>
                    </a:lnTo>
                    <a:close/>
                  </a:path>
                </a:pathLst>
              </a:custGeom>
              <a:solidFill>
                <a:srgbClr val="C9D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5" name="Freeform 365"/>
              <p:cNvSpPr>
                <a:spLocks/>
              </p:cNvSpPr>
              <p:nvPr/>
            </p:nvSpPr>
            <p:spPr bwMode="auto">
              <a:xfrm>
                <a:off x="2701" y="3149"/>
                <a:ext cx="18" cy="27"/>
              </a:xfrm>
              <a:custGeom>
                <a:avLst/>
                <a:gdLst>
                  <a:gd name="T0" fmla="*/ 18 w 18"/>
                  <a:gd name="T1" fmla="*/ 0 h 27"/>
                  <a:gd name="T2" fmla="*/ 10 w 18"/>
                  <a:gd name="T3" fmla="*/ 4 h 27"/>
                  <a:gd name="T4" fmla="*/ 0 w 18"/>
                  <a:gd name="T5" fmla="*/ 27 h 27"/>
                  <a:gd name="T6" fmla="*/ 10 w 18"/>
                  <a:gd name="T7" fmla="*/ 24 h 27"/>
                  <a:gd name="T8" fmla="*/ 18 w 18"/>
                  <a:gd name="T9" fmla="*/ 0 h 27"/>
                </a:gdLst>
                <a:ahLst/>
                <a:cxnLst>
                  <a:cxn ang="0">
                    <a:pos x="T0" y="T1"/>
                  </a:cxn>
                  <a:cxn ang="0">
                    <a:pos x="T2" y="T3"/>
                  </a:cxn>
                  <a:cxn ang="0">
                    <a:pos x="T4" y="T5"/>
                  </a:cxn>
                  <a:cxn ang="0">
                    <a:pos x="T6" y="T7"/>
                  </a:cxn>
                  <a:cxn ang="0">
                    <a:pos x="T8" y="T9"/>
                  </a:cxn>
                </a:cxnLst>
                <a:rect l="0" t="0" r="r" b="b"/>
                <a:pathLst>
                  <a:path w="18" h="27">
                    <a:moveTo>
                      <a:pt x="18" y="0"/>
                    </a:moveTo>
                    <a:lnTo>
                      <a:pt x="10" y="4"/>
                    </a:lnTo>
                    <a:lnTo>
                      <a:pt x="0" y="27"/>
                    </a:lnTo>
                    <a:lnTo>
                      <a:pt x="10" y="24"/>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6" name="Freeform 366"/>
              <p:cNvSpPr>
                <a:spLocks/>
              </p:cNvSpPr>
              <p:nvPr/>
            </p:nvSpPr>
            <p:spPr bwMode="auto">
              <a:xfrm>
                <a:off x="2678" y="3185"/>
                <a:ext cx="34" cy="32"/>
              </a:xfrm>
              <a:custGeom>
                <a:avLst/>
                <a:gdLst>
                  <a:gd name="T0" fmla="*/ 9 w 34"/>
                  <a:gd name="T1" fmla="*/ 0 h 32"/>
                  <a:gd name="T2" fmla="*/ 0 w 34"/>
                  <a:gd name="T3" fmla="*/ 23 h 32"/>
                  <a:gd name="T4" fmla="*/ 24 w 34"/>
                  <a:gd name="T5" fmla="*/ 32 h 32"/>
                  <a:gd name="T6" fmla="*/ 34 w 34"/>
                  <a:gd name="T7" fmla="*/ 8 h 32"/>
                  <a:gd name="T8" fmla="*/ 9 w 34"/>
                  <a:gd name="T9" fmla="*/ 0 h 32"/>
                </a:gdLst>
                <a:ahLst/>
                <a:cxnLst>
                  <a:cxn ang="0">
                    <a:pos x="T0" y="T1"/>
                  </a:cxn>
                  <a:cxn ang="0">
                    <a:pos x="T2" y="T3"/>
                  </a:cxn>
                  <a:cxn ang="0">
                    <a:pos x="T4" y="T5"/>
                  </a:cxn>
                  <a:cxn ang="0">
                    <a:pos x="T6" y="T7"/>
                  </a:cxn>
                  <a:cxn ang="0">
                    <a:pos x="T8" y="T9"/>
                  </a:cxn>
                </a:cxnLst>
                <a:rect l="0" t="0" r="r" b="b"/>
                <a:pathLst>
                  <a:path w="34" h="32">
                    <a:moveTo>
                      <a:pt x="9" y="0"/>
                    </a:moveTo>
                    <a:lnTo>
                      <a:pt x="0" y="23"/>
                    </a:lnTo>
                    <a:lnTo>
                      <a:pt x="24" y="32"/>
                    </a:lnTo>
                    <a:lnTo>
                      <a:pt x="34" y="8"/>
                    </a:lnTo>
                    <a:lnTo>
                      <a:pt x="9" y="0"/>
                    </a:lnTo>
                    <a:close/>
                  </a:path>
                </a:pathLst>
              </a:custGeom>
              <a:solidFill>
                <a:srgbClr val="D1E6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7" name="Freeform 367"/>
              <p:cNvSpPr>
                <a:spLocks/>
              </p:cNvSpPr>
              <p:nvPr/>
            </p:nvSpPr>
            <p:spPr bwMode="auto">
              <a:xfrm>
                <a:off x="2678" y="3185"/>
                <a:ext cx="34" cy="32"/>
              </a:xfrm>
              <a:custGeom>
                <a:avLst/>
                <a:gdLst>
                  <a:gd name="T0" fmla="*/ 9 w 34"/>
                  <a:gd name="T1" fmla="*/ 0 h 32"/>
                  <a:gd name="T2" fmla="*/ 0 w 34"/>
                  <a:gd name="T3" fmla="*/ 23 h 32"/>
                  <a:gd name="T4" fmla="*/ 24 w 34"/>
                  <a:gd name="T5" fmla="*/ 32 h 32"/>
                  <a:gd name="T6" fmla="*/ 34 w 34"/>
                  <a:gd name="T7" fmla="*/ 8 h 32"/>
                  <a:gd name="T8" fmla="*/ 9 w 34"/>
                  <a:gd name="T9" fmla="*/ 0 h 32"/>
                </a:gdLst>
                <a:ahLst/>
                <a:cxnLst>
                  <a:cxn ang="0">
                    <a:pos x="T0" y="T1"/>
                  </a:cxn>
                  <a:cxn ang="0">
                    <a:pos x="T2" y="T3"/>
                  </a:cxn>
                  <a:cxn ang="0">
                    <a:pos x="T4" y="T5"/>
                  </a:cxn>
                  <a:cxn ang="0">
                    <a:pos x="T6" y="T7"/>
                  </a:cxn>
                  <a:cxn ang="0">
                    <a:pos x="T8" y="T9"/>
                  </a:cxn>
                </a:cxnLst>
                <a:rect l="0" t="0" r="r" b="b"/>
                <a:pathLst>
                  <a:path w="34" h="32">
                    <a:moveTo>
                      <a:pt x="9" y="0"/>
                    </a:moveTo>
                    <a:lnTo>
                      <a:pt x="0" y="23"/>
                    </a:lnTo>
                    <a:lnTo>
                      <a:pt x="24" y="32"/>
                    </a:lnTo>
                    <a:lnTo>
                      <a:pt x="34" y="8"/>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8" name="Freeform 368"/>
              <p:cNvSpPr>
                <a:spLocks/>
              </p:cNvSpPr>
              <p:nvPr/>
            </p:nvSpPr>
            <p:spPr bwMode="auto">
              <a:xfrm>
                <a:off x="2687" y="3181"/>
                <a:ext cx="33" cy="12"/>
              </a:xfrm>
              <a:custGeom>
                <a:avLst/>
                <a:gdLst>
                  <a:gd name="T0" fmla="*/ 9 w 33"/>
                  <a:gd name="T1" fmla="*/ 0 h 12"/>
                  <a:gd name="T2" fmla="*/ 0 w 33"/>
                  <a:gd name="T3" fmla="*/ 4 h 12"/>
                  <a:gd name="T4" fmla="*/ 25 w 33"/>
                  <a:gd name="T5" fmla="*/ 12 h 12"/>
                  <a:gd name="T6" fmla="*/ 33 w 33"/>
                  <a:gd name="T7" fmla="*/ 9 h 12"/>
                  <a:gd name="T8" fmla="*/ 9 w 33"/>
                  <a:gd name="T9" fmla="*/ 0 h 12"/>
                </a:gdLst>
                <a:ahLst/>
                <a:cxnLst>
                  <a:cxn ang="0">
                    <a:pos x="T0" y="T1"/>
                  </a:cxn>
                  <a:cxn ang="0">
                    <a:pos x="T2" y="T3"/>
                  </a:cxn>
                  <a:cxn ang="0">
                    <a:pos x="T4" y="T5"/>
                  </a:cxn>
                  <a:cxn ang="0">
                    <a:pos x="T6" y="T7"/>
                  </a:cxn>
                  <a:cxn ang="0">
                    <a:pos x="T8" y="T9"/>
                  </a:cxn>
                </a:cxnLst>
                <a:rect l="0" t="0" r="r" b="b"/>
                <a:pathLst>
                  <a:path w="33" h="12">
                    <a:moveTo>
                      <a:pt x="9" y="0"/>
                    </a:moveTo>
                    <a:lnTo>
                      <a:pt x="0" y="4"/>
                    </a:lnTo>
                    <a:lnTo>
                      <a:pt x="25" y="12"/>
                    </a:lnTo>
                    <a:lnTo>
                      <a:pt x="33" y="9"/>
                    </a:lnTo>
                    <a:lnTo>
                      <a:pt x="9" y="0"/>
                    </a:lnTo>
                    <a:close/>
                  </a:path>
                </a:pathLst>
              </a:custGeom>
              <a:solidFill>
                <a:srgbClr val="CCE1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49" name="Freeform 369"/>
              <p:cNvSpPr>
                <a:spLocks/>
              </p:cNvSpPr>
              <p:nvPr/>
            </p:nvSpPr>
            <p:spPr bwMode="auto">
              <a:xfrm>
                <a:off x="2687" y="3181"/>
                <a:ext cx="33" cy="12"/>
              </a:xfrm>
              <a:custGeom>
                <a:avLst/>
                <a:gdLst>
                  <a:gd name="T0" fmla="*/ 9 w 33"/>
                  <a:gd name="T1" fmla="*/ 0 h 12"/>
                  <a:gd name="T2" fmla="*/ 0 w 33"/>
                  <a:gd name="T3" fmla="*/ 4 h 12"/>
                  <a:gd name="T4" fmla="*/ 25 w 33"/>
                  <a:gd name="T5" fmla="*/ 12 h 12"/>
                  <a:gd name="T6" fmla="*/ 33 w 33"/>
                  <a:gd name="T7" fmla="*/ 9 h 12"/>
                  <a:gd name="T8" fmla="*/ 9 w 33"/>
                  <a:gd name="T9" fmla="*/ 0 h 12"/>
                </a:gdLst>
                <a:ahLst/>
                <a:cxnLst>
                  <a:cxn ang="0">
                    <a:pos x="T0" y="T1"/>
                  </a:cxn>
                  <a:cxn ang="0">
                    <a:pos x="T2" y="T3"/>
                  </a:cxn>
                  <a:cxn ang="0">
                    <a:pos x="T4" y="T5"/>
                  </a:cxn>
                  <a:cxn ang="0">
                    <a:pos x="T6" y="T7"/>
                  </a:cxn>
                  <a:cxn ang="0">
                    <a:pos x="T8" y="T9"/>
                  </a:cxn>
                </a:cxnLst>
                <a:rect l="0" t="0" r="r" b="b"/>
                <a:pathLst>
                  <a:path w="33" h="12">
                    <a:moveTo>
                      <a:pt x="9" y="0"/>
                    </a:moveTo>
                    <a:lnTo>
                      <a:pt x="0" y="4"/>
                    </a:lnTo>
                    <a:lnTo>
                      <a:pt x="25" y="12"/>
                    </a:lnTo>
                    <a:lnTo>
                      <a:pt x="33" y="9"/>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0" name="Freeform 370"/>
              <p:cNvSpPr>
                <a:spLocks/>
              </p:cNvSpPr>
              <p:nvPr/>
            </p:nvSpPr>
            <p:spPr bwMode="auto">
              <a:xfrm>
                <a:off x="2702" y="3190"/>
                <a:ext cx="18" cy="27"/>
              </a:xfrm>
              <a:custGeom>
                <a:avLst/>
                <a:gdLst>
                  <a:gd name="T0" fmla="*/ 18 w 18"/>
                  <a:gd name="T1" fmla="*/ 0 h 27"/>
                  <a:gd name="T2" fmla="*/ 10 w 18"/>
                  <a:gd name="T3" fmla="*/ 3 h 27"/>
                  <a:gd name="T4" fmla="*/ 0 w 18"/>
                  <a:gd name="T5" fmla="*/ 27 h 27"/>
                  <a:gd name="T6" fmla="*/ 9 w 18"/>
                  <a:gd name="T7" fmla="*/ 23 h 27"/>
                  <a:gd name="T8" fmla="*/ 18 w 18"/>
                  <a:gd name="T9" fmla="*/ 0 h 27"/>
                </a:gdLst>
                <a:ahLst/>
                <a:cxnLst>
                  <a:cxn ang="0">
                    <a:pos x="T0" y="T1"/>
                  </a:cxn>
                  <a:cxn ang="0">
                    <a:pos x="T2" y="T3"/>
                  </a:cxn>
                  <a:cxn ang="0">
                    <a:pos x="T4" y="T5"/>
                  </a:cxn>
                  <a:cxn ang="0">
                    <a:pos x="T6" y="T7"/>
                  </a:cxn>
                  <a:cxn ang="0">
                    <a:pos x="T8" y="T9"/>
                  </a:cxn>
                </a:cxnLst>
                <a:rect l="0" t="0" r="r" b="b"/>
                <a:pathLst>
                  <a:path w="18" h="27">
                    <a:moveTo>
                      <a:pt x="18" y="0"/>
                    </a:moveTo>
                    <a:lnTo>
                      <a:pt x="10" y="3"/>
                    </a:lnTo>
                    <a:lnTo>
                      <a:pt x="0" y="27"/>
                    </a:lnTo>
                    <a:lnTo>
                      <a:pt x="9" y="23"/>
                    </a:lnTo>
                    <a:lnTo>
                      <a:pt x="18" y="0"/>
                    </a:lnTo>
                    <a:close/>
                  </a:path>
                </a:pathLst>
              </a:custGeom>
              <a:solidFill>
                <a:srgbClr val="C9D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1" name="Freeform 371"/>
              <p:cNvSpPr>
                <a:spLocks/>
              </p:cNvSpPr>
              <p:nvPr/>
            </p:nvSpPr>
            <p:spPr bwMode="auto">
              <a:xfrm>
                <a:off x="2702" y="3190"/>
                <a:ext cx="18" cy="27"/>
              </a:xfrm>
              <a:custGeom>
                <a:avLst/>
                <a:gdLst>
                  <a:gd name="T0" fmla="*/ 18 w 18"/>
                  <a:gd name="T1" fmla="*/ 0 h 27"/>
                  <a:gd name="T2" fmla="*/ 10 w 18"/>
                  <a:gd name="T3" fmla="*/ 3 h 27"/>
                  <a:gd name="T4" fmla="*/ 0 w 18"/>
                  <a:gd name="T5" fmla="*/ 27 h 27"/>
                  <a:gd name="T6" fmla="*/ 9 w 18"/>
                  <a:gd name="T7" fmla="*/ 23 h 27"/>
                  <a:gd name="T8" fmla="*/ 18 w 18"/>
                  <a:gd name="T9" fmla="*/ 0 h 27"/>
                </a:gdLst>
                <a:ahLst/>
                <a:cxnLst>
                  <a:cxn ang="0">
                    <a:pos x="T0" y="T1"/>
                  </a:cxn>
                  <a:cxn ang="0">
                    <a:pos x="T2" y="T3"/>
                  </a:cxn>
                  <a:cxn ang="0">
                    <a:pos x="T4" y="T5"/>
                  </a:cxn>
                  <a:cxn ang="0">
                    <a:pos x="T6" y="T7"/>
                  </a:cxn>
                  <a:cxn ang="0">
                    <a:pos x="T8" y="T9"/>
                  </a:cxn>
                </a:cxnLst>
                <a:rect l="0" t="0" r="r" b="b"/>
                <a:pathLst>
                  <a:path w="18" h="27">
                    <a:moveTo>
                      <a:pt x="18" y="0"/>
                    </a:moveTo>
                    <a:lnTo>
                      <a:pt x="10" y="3"/>
                    </a:lnTo>
                    <a:lnTo>
                      <a:pt x="0" y="27"/>
                    </a:lnTo>
                    <a:lnTo>
                      <a:pt x="9" y="23"/>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2" name="Freeform 372"/>
              <p:cNvSpPr>
                <a:spLocks/>
              </p:cNvSpPr>
              <p:nvPr/>
            </p:nvSpPr>
            <p:spPr bwMode="auto">
              <a:xfrm>
                <a:off x="2644" y="3148"/>
                <a:ext cx="4" cy="4"/>
              </a:xfrm>
              <a:custGeom>
                <a:avLst/>
                <a:gdLst>
                  <a:gd name="T0" fmla="*/ 3 w 4"/>
                  <a:gd name="T1" fmla="*/ 0 h 4"/>
                  <a:gd name="T2" fmla="*/ 3 w 4"/>
                  <a:gd name="T3" fmla="*/ 0 h 4"/>
                  <a:gd name="T4" fmla="*/ 2 w 4"/>
                  <a:gd name="T5" fmla="*/ 0 h 4"/>
                  <a:gd name="T6" fmla="*/ 0 w 4"/>
                  <a:gd name="T7" fmla="*/ 1 h 4"/>
                  <a:gd name="T8" fmla="*/ 0 w 4"/>
                  <a:gd name="T9" fmla="*/ 1 h 4"/>
                  <a:gd name="T10" fmla="*/ 2 w 4"/>
                  <a:gd name="T11" fmla="*/ 2 h 4"/>
                  <a:gd name="T12" fmla="*/ 3 w 4"/>
                  <a:gd name="T13" fmla="*/ 4 h 4"/>
                  <a:gd name="T14" fmla="*/ 3 w 4"/>
                  <a:gd name="T15" fmla="*/ 4 h 4"/>
                  <a:gd name="T16" fmla="*/ 4 w 4"/>
                  <a:gd name="T17" fmla="*/ 2 h 4"/>
                  <a:gd name="T18" fmla="*/ 4 w 4"/>
                  <a:gd name="T19" fmla="*/ 1 h 4"/>
                  <a:gd name="T20" fmla="*/ 4 w 4"/>
                  <a:gd name="T21" fmla="*/ 1 h 4"/>
                  <a:gd name="T22" fmla="*/ 4 w 4"/>
                  <a:gd name="T23" fmla="*/ 0 h 4"/>
                  <a:gd name="T24" fmla="*/ 3 w 4"/>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3" y="0"/>
                    </a:moveTo>
                    <a:lnTo>
                      <a:pt x="3" y="0"/>
                    </a:lnTo>
                    <a:lnTo>
                      <a:pt x="2" y="0"/>
                    </a:lnTo>
                    <a:lnTo>
                      <a:pt x="0" y="1"/>
                    </a:lnTo>
                    <a:lnTo>
                      <a:pt x="0" y="1"/>
                    </a:lnTo>
                    <a:lnTo>
                      <a:pt x="2" y="2"/>
                    </a:lnTo>
                    <a:lnTo>
                      <a:pt x="3" y="4"/>
                    </a:lnTo>
                    <a:lnTo>
                      <a:pt x="3" y="4"/>
                    </a:lnTo>
                    <a:lnTo>
                      <a:pt x="4" y="2"/>
                    </a:lnTo>
                    <a:lnTo>
                      <a:pt x="4" y="1"/>
                    </a:lnTo>
                    <a:lnTo>
                      <a:pt x="4" y="1"/>
                    </a:lnTo>
                    <a:lnTo>
                      <a:pt x="4" y="0"/>
                    </a:lnTo>
                    <a:lnTo>
                      <a:pt x="3" y="0"/>
                    </a:lnTo>
                    <a:close/>
                  </a:path>
                </a:pathLst>
              </a:custGeom>
              <a:solidFill>
                <a:srgbClr val="E7F2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3" name="Freeform 373"/>
              <p:cNvSpPr>
                <a:spLocks/>
              </p:cNvSpPr>
              <p:nvPr/>
            </p:nvSpPr>
            <p:spPr bwMode="auto">
              <a:xfrm>
                <a:off x="2644" y="3148"/>
                <a:ext cx="4" cy="4"/>
              </a:xfrm>
              <a:custGeom>
                <a:avLst/>
                <a:gdLst>
                  <a:gd name="T0" fmla="*/ 3 w 4"/>
                  <a:gd name="T1" fmla="*/ 0 h 4"/>
                  <a:gd name="T2" fmla="*/ 3 w 4"/>
                  <a:gd name="T3" fmla="*/ 0 h 4"/>
                  <a:gd name="T4" fmla="*/ 2 w 4"/>
                  <a:gd name="T5" fmla="*/ 0 h 4"/>
                  <a:gd name="T6" fmla="*/ 0 w 4"/>
                  <a:gd name="T7" fmla="*/ 1 h 4"/>
                  <a:gd name="T8" fmla="*/ 0 w 4"/>
                  <a:gd name="T9" fmla="*/ 1 h 4"/>
                  <a:gd name="T10" fmla="*/ 2 w 4"/>
                  <a:gd name="T11" fmla="*/ 2 h 4"/>
                  <a:gd name="T12" fmla="*/ 3 w 4"/>
                  <a:gd name="T13" fmla="*/ 4 h 4"/>
                  <a:gd name="T14" fmla="*/ 3 w 4"/>
                  <a:gd name="T15" fmla="*/ 4 h 4"/>
                  <a:gd name="T16" fmla="*/ 4 w 4"/>
                  <a:gd name="T17" fmla="*/ 2 h 4"/>
                  <a:gd name="T18" fmla="*/ 4 w 4"/>
                  <a:gd name="T19" fmla="*/ 1 h 4"/>
                  <a:gd name="T20" fmla="*/ 4 w 4"/>
                  <a:gd name="T21" fmla="*/ 1 h 4"/>
                  <a:gd name="T22" fmla="*/ 4 w 4"/>
                  <a:gd name="T23" fmla="*/ 0 h 4"/>
                  <a:gd name="T24" fmla="*/ 3 w 4"/>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3" y="0"/>
                    </a:moveTo>
                    <a:lnTo>
                      <a:pt x="3" y="0"/>
                    </a:lnTo>
                    <a:lnTo>
                      <a:pt x="2" y="0"/>
                    </a:lnTo>
                    <a:lnTo>
                      <a:pt x="0" y="1"/>
                    </a:lnTo>
                    <a:lnTo>
                      <a:pt x="0" y="1"/>
                    </a:lnTo>
                    <a:lnTo>
                      <a:pt x="2" y="2"/>
                    </a:lnTo>
                    <a:lnTo>
                      <a:pt x="3" y="4"/>
                    </a:lnTo>
                    <a:lnTo>
                      <a:pt x="3" y="4"/>
                    </a:lnTo>
                    <a:lnTo>
                      <a:pt x="4" y="2"/>
                    </a:lnTo>
                    <a:lnTo>
                      <a:pt x="4" y="1"/>
                    </a:lnTo>
                    <a:lnTo>
                      <a:pt x="4" y="1"/>
                    </a:lnTo>
                    <a:lnTo>
                      <a:pt x="4" y="0"/>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4" name="Freeform 374"/>
              <p:cNvSpPr>
                <a:spLocks/>
              </p:cNvSpPr>
              <p:nvPr/>
            </p:nvSpPr>
            <p:spPr bwMode="auto">
              <a:xfrm>
                <a:off x="2640" y="3191"/>
                <a:ext cx="2" cy="4"/>
              </a:xfrm>
              <a:custGeom>
                <a:avLst/>
                <a:gdLst>
                  <a:gd name="T0" fmla="*/ 1 w 2"/>
                  <a:gd name="T1" fmla="*/ 0 h 4"/>
                  <a:gd name="T2" fmla="*/ 1 w 2"/>
                  <a:gd name="T3" fmla="*/ 0 h 4"/>
                  <a:gd name="T4" fmla="*/ 0 w 2"/>
                  <a:gd name="T5" fmla="*/ 1 h 4"/>
                  <a:gd name="T6" fmla="*/ 0 w 2"/>
                  <a:gd name="T7" fmla="*/ 2 h 4"/>
                  <a:gd name="T8" fmla="*/ 0 w 2"/>
                  <a:gd name="T9" fmla="*/ 2 h 4"/>
                  <a:gd name="T10" fmla="*/ 0 w 2"/>
                  <a:gd name="T11" fmla="*/ 2 h 4"/>
                  <a:gd name="T12" fmla="*/ 1 w 2"/>
                  <a:gd name="T13" fmla="*/ 4 h 4"/>
                  <a:gd name="T14" fmla="*/ 1 w 2"/>
                  <a:gd name="T15" fmla="*/ 4 h 4"/>
                  <a:gd name="T16" fmla="*/ 2 w 2"/>
                  <a:gd name="T17" fmla="*/ 2 h 4"/>
                  <a:gd name="T18" fmla="*/ 2 w 2"/>
                  <a:gd name="T19" fmla="*/ 2 h 4"/>
                  <a:gd name="T20" fmla="*/ 2 w 2"/>
                  <a:gd name="T21" fmla="*/ 2 h 4"/>
                  <a:gd name="T22" fmla="*/ 2 w 2"/>
                  <a:gd name="T23" fmla="*/ 1 h 4"/>
                  <a:gd name="T24" fmla="*/ 1 w 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1" y="0"/>
                    </a:moveTo>
                    <a:lnTo>
                      <a:pt x="1" y="0"/>
                    </a:lnTo>
                    <a:lnTo>
                      <a:pt x="0" y="1"/>
                    </a:lnTo>
                    <a:lnTo>
                      <a:pt x="0" y="2"/>
                    </a:lnTo>
                    <a:lnTo>
                      <a:pt x="0" y="2"/>
                    </a:lnTo>
                    <a:lnTo>
                      <a:pt x="0" y="2"/>
                    </a:lnTo>
                    <a:lnTo>
                      <a:pt x="1" y="4"/>
                    </a:lnTo>
                    <a:lnTo>
                      <a:pt x="1" y="4"/>
                    </a:lnTo>
                    <a:lnTo>
                      <a:pt x="2" y="2"/>
                    </a:lnTo>
                    <a:lnTo>
                      <a:pt x="2" y="2"/>
                    </a:lnTo>
                    <a:lnTo>
                      <a:pt x="2" y="2"/>
                    </a:lnTo>
                    <a:lnTo>
                      <a:pt x="2" y="1"/>
                    </a:lnTo>
                    <a:lnTo>
                      <a:pt x="1" y="0"/>
                    </a:lnTo>
                    <a:close/>
                  </a:path>
                </a:pathLst>
              </a:custGeom>
              <a:solidFill>
                <a:srgbClr val="E7F2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5" name="Freeform 375"/>
              <p:cNvSpPr>
                <a:spLocks/>
              </p:cNvSpPr>
              <p:nvPr/>
            </p:nvSpPr>
            <p:spPr bwMode="auto">
              <a:xfrm>
                <a:off x="2640" y="3191"/>
                <a:ext cx="2" cy="4"/>
              </a:xfrm>
              <a:custGeom>
                <a:avLst/>
                <a:gdLst>
                  <a:gd name="T0" fmla="*/ 1 w 2"/>
                  <a:gd name="T1" fmla="*/ 0 h 4"/>
                  <a:gd name="T2" fmla="*/ 1 w 2"/>
                  <a:gd name="T3" fmla="*/ 0 h 4"/>
                  <a:gd name="T4" fmla="*/ 0 w 2"/>
                  <a:gd name="T5" fmla="*/ 1 h 4"/>
                  <a:gd name="T6" fmla="*/ 0 w 2"/>
                  <a:gd name="T7" fmla="*/ 2 h 4"/>
                  <a:gd name="T8" fmla="*/ 0 w 2"/>
                  <a:gd name="T9" fmla="*/ 2 h 4"/>
                  <a:gd name="T10" fmla="*/ 0 w 2"/>
                  <a:gd name="T11" fmla="*/ 2 h 4"/>
                  <a:gd name="T12" fmla="*/ 1 w 2"/>
                  <a:gd name="T13" fmla="*/ 4 h 4"/>
                  <a:gd name="T14" fmla="*/ 1 w 2"/>
                  <a:gd name="T15" fmla="*/ 4 h 4"/>
                  <a:gd name="T16" fmla="*/ 2 w 2"/>
                  <a:gd name="T17" fmla="*/ 2 h 4"/>
                  <a:gd name="T18" fmla="*/ 2 w 2"/>
                  <a:gd name="T19" fmla="*/ 2 h 4"/>
                  <a:gd name="T20" fmla="*/ 2 w 2"/>
                  <a:gd name="T21" fmla="*/ 2 h 4"/>
                  <a:gd name="T22" fmla="*/ 2 w 2"/>
                  <a:gd name="T23" fmla="*/ 1 h 4"/>
                  <a:gd name="T24" fmla="*/ 1 w 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 h="4">
                    <a:moveTo>
                      <a:pt x="1" y="0"/>
                    </a:moveTo>
                    <a:lnTo>
                      <a:pt x="1" y="0"/>
                    </a:lnTo>
                    <a:lnTo>
                      <a:pt x="0" y="1"/>
                    </a:lnTo>
                    <a:lnTo>
                      <a:pt x="0" y="2"/>
                    </a:lnTo>
                    <a:lnTo>
                      <a:pt x="0" y="2"/>
                    </a:lnTo>
                    <a:lnTo>
                      <a:pt x="0" y="2"/>
                    </a:lnTo>
                    <a:lnTo>
                      <a:pt x="1" y="4"/>
                    </a:lnTo>
                    <a:lnTo>
                      <a:pt x="1" y="4"/>
                    </a:lnTo>
                    <a:lnTo>
                      <a:pt x="2" y="2"/>
                    </a:lnTo>
                    <a:lnTo>
                      <a:pt x="2" y="2"/>
                    </a:lnTo>
                    <a:lnTo>
                      <a:pt x="2" y="2"/>
                    </a:lnTo>
                    <a:lnTo>
                      <a:pt x="2" y="1"/>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6" name="Freeform 376"/>
              <p:cNvSpPr>
                <a:spLocks/>
              </p:cNvSpPr>
              <p:nvPr/>
            </p:nvSpPr>
            <p:spPr bwMode="auto">
              <a:xfrm>
                <a:off x="2716" y="3175"/>
                <a:ext cx="3" cy="2"/>
              </a:xfrm>
              <a:custGeom>
                <a:avLst/>
                <a:gdLst>
                  <a:gd name="T0" fmla="*/ 2 w 3"/>
                  <a:gd name="T1" fmla="*/ 0 h 2"/>
                  <a:gd name="T2" fmla="*/ 2 w 3"/>
                  <a:gd name="T3" fmla="*/ 0 h 2"/>
                  <a:gd name="T4" fmla="*/ 1 w 3"/>
                  <a:gd name="T5" fmla="*/ 0 h 2"/>
                  <a:gd name="T6" fmla="*/ 0 w 3"/>
                  <a:gd name="T7" fmla="*/ 1 h 2"/>
                  <a:gd name="T8" fmla="*/ 0 w 3"/>
                  <a:gd name="T9" fmla="*/ 1 h 2"/>
                  <a:gd name="T10" fmla="*/ 1 w 3"/>
                  <a:gd name="T11" fmla="*/ 2 h 2"/>
                  <a:gd name="T12" fmla="*/ 2 w 3"/>
                  <a:gd name="T13" fmla="*/ 2 h 2"/>
                  <a:gd name="T14" fmla="*/ 2 w 3"/>
                  <a:gd name="T15" fmla="*/ 2 h 2"/>
                  <a:gd name="T16" fmla="*/ 3 w 3"/>
                  <a:gd name="T17" fmla="*/ 2 h 2"/>
                  <a:gd name="T18" fmla="*/ 3 w 3"/>
                  <a:gd name="T19" fmla="*/ 1 h 2"/>
                  <a:gd name="T20" fmla="*/ 3 w 3"/>
                  <a:gd name="T21" fmla="*/ 1 h 2"/>
                  <a:gd name="T22" fmla="*/ 3 w 3"/>
                  <a:gd name="T23" fmla="*/ 0 h 2"/>
                  <a:gd name="T24" fmla="*/ 2 w 3"/>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2">
                    <a:moveTo>
                      <a:pt x="2" y="0"/>
                    </a:moveTo>
                    <a:lnTo>
                      <a:pt x="2" y="0"/>
                    </a:lnTo>
                    <a:lnTo>
                      <a:pt x="1" y="0"/>
                    </a:lnTo>
                    <a:lnTo>
                      <a:pt x="0" y="1"/>
                    </a:lnTo>
                    <a:lnTo>
                      <a:pt x="0" y="1"/>
                    </a:lnTo>
                    <a:lnTo>
                      <a:pt x="1" y="2"/>
                    </a:lnTo>
                    <a:lnTo>
                      <a:pt x="2" y="2"/>
                    </a:lnTo>
                    <a:lnTo>
                      <a:pt x="2" y="2"/>
                    </a:lnTo>
                    <a:lnTo>
                      <a:pt x="3" y="2"/>
                    </a:lnTo>
                    <a:lnTo>
                      <a:pt x="3" y="1"/>
                    </a:lnTo>
                    <a:lnTo>
                      <a:pt x="3" y="1"/>
                    </a:lnTo>
                    <a:lnTo>
                      <a:pt x="3" y="0"/>
                    </a:lnTo>
                    <a:lnTo>
                      <a:pt x="2" y="0"/>
                    </a:lnTo>
                    <a:close/>
                  </a:path>
                </a:pathLst>
              </a:custGeom>
              <a:solidFill>
                <a:srgbClr val="E7F2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7" name="Freeform 377"/>
              <p:cNvSpPr>
                <a:spLocks/>
              </p:cNvSpPr>
              <p:nvPr/>
            </p:nvSpPr>
            <p:spPr bwMode="auto">
              <a:xfrm>
                <a:off x="2716" y="3175"/>
                <a:ext cx="3" cy="2"/>
              </a:xfrm>
              <a:custGeom>
                <a:avLst/>
                <a:gdLst>
                  <a:gd name="T0" fmla="*/ 2 w 3"/>
                  <a:gd name="T1" fmla="*/ 0 h 2"/>
                  <a:gd name="T2" fmla="*/ 2 w 3"/>
                  <a:gd name="T3" fmla="*/ 0 h 2"/>
                  <a:gd name="T4" fmla="*/ 1 w 3"/>
                  <a:gd name="T5" fmla="*/ 0 h 2"/>
                  <a:gd name="T6" fmla="*/ 0 w 3"/>
                  <a:gd name="T7" fmla="*/ 1 h 2"/>
                  <a:gd name="T8" fmla="*/ 0 w 3"/>
                  <a:gd name="T9" fmla="*/ 1 h 2"/>
                  <a:gd name="T10" fmla="*/ 1 w 3"/>
                  <a:gd name="T11" fmla="*/ 2 h 2"/>
                  <a:gd name="T12" fmla="*/ 2 w 3"/>
                  <a:gd name="T13" fmla="*/ 2 h 2"/>
                  <a:gd name="T14" fmla="*/ 2 w 3"/>
                  <a:gd name="T15" fmla="*/ 2 h 2"/>
                  <a:gd name="T16" fmla="*/ 3 w 3"/>
                  <a:gd name="T17" fmla="*/ 2 h 2"/>
                  <a:gd name="T18" fmla="*/ 3 w 3"/>
                  <a:gd name="T19" fmla="*/ 1 h 2"/>
                  <a:gd name="T20" fmla="*/ 3 w 3"/>
                  <a:gd name="T21" fmla="*/ 1 h 2"/>
                  <a:gd name="T22" fmla="*/ 3 w 3"/>
                  <a:gd name="T23" fmla="*/ 0 h 2"/>
                  <a:gd name="T24" fmla="*/ 2 w 3"/>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2">
                    <a:moveTo>
                      <a:pt x="2" y="0"/>
                    </a:moveTo>
                    <a:lnTo>
                      <a:pt x="2" y="0"/>
                    </a:lnTo>
                    <a:lnTo>
                      <a:pt x="1" y="0"/>
                    </a:lnTo>
                    <a:lnTo>
                      <a:pt x="0" y="1"/>
                    </a:lnTo>
                    <a:lnTo>
                      <a:pt x="0" y="1"/>
                    </a:lnTo>
                    <a:lnTo>
                      <a:pt x="1" y="2"/>
                    </a:lnTo>
                    <a:lnTo>
                      <a:pt x="2" y="2"/>
                    </a:lnTo>
                    <a:lnTo>
                      <a:pt x="2" y="2"/>
                    </a:lnTo>
                    <a:lnTo>
                      <a:pt x="3" y="2"/>
                    </a:lnTo>
                    <a:lnTo>
                      <a:pt x="3" y="1"/>
                    </a:lnTo>
                    <a:lnTo>
                      <a:pt x="3" y="1"/>
                    </a:lnTo>
                    <a:lnTo>
                      <a:pt x="3"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8" name="Freeform 378"/>
              <p:cNvSpPr>
                <a:spLocks/>
              </p:cNvSpPr>
              <p:nvPr/>
            </p:nvSpPr>
            <p:spPr bwMode="auto">
              <a:xfrm>
                <a:off x="2716" y="3138"/>
                <a:ext cx="3" cy="3"/>
              </a:xfrm>
              <a:custGeom>
                <a:avLst/>
                <a:gdLst>
                  <a:gd name="T0" fmla="*/ 2 w 3"/>
                  <a:gd name="T1" fmla="*/ 0 h 3"/>
                  <a:gd name="T2" fmla="*/ 2 w 3"/>
                  <a:gd name="T3" fmla="*/ 0 h 3"/>
                  <a:gd name="T4" fmla="*/ 1 w 3"/>
                  <a:gd name="T5" fmla="*/ 0 h 3"/>
                  <a:gd name="T6" fmla="*/ 0 w 3"/>
                  <a:gd name="T7" fmla="*/ 1 h 3"/>
                  <a:gd name="T8" fmla="*/ 0 w 3"/>
                  <a:gd name="T9" fmla="*/ 1 h 3"/>
                  <a:gd name="T10" fmla="*/ 1 w 3"/>
                  <a:gd name="T11" fmla="*/ 3 h 3"/>
                  <a:gd name="T12" fmla="*/ 2 w 3"/>
                  <a:gd name="T13" fmla="*/ 3 h 3"/>
                  <a:gd name="T14" fmla="*/ 2 w 3"/>
                  <a:gd name="T15" fmla="*/ 3 h 3"/>
                  <a:gd name="T16" fmla="*/ 3 w 3"/>
                  <a:gd name="T17" fmla="*/ 3 h 3"/>
                  <a:gd name="T18" fmla="*/ 3 w 3"/>
                  <a:gd name="T19" fmla="*/ 1 h 3"/>
                  <a:gd name="T20" fmla="*/ 3 w 3"/>
                  <a:gd name="T21" fmla="*/ 1 h 3"/>
                  <a:gd name="T22" fmla="*/ 3 w 3"/>
                  <a:gd name="T23" fmla="*/ 0 h 3"/>
                  <a:gd name="T24" fmla="*/ 2 w 3"/>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2" y="0"/>
                    </a:moveTo>
                    <a:lnTo>
                      <a:pt x="2" y="0"/>
                    </a:lnTo>
                    <a:lnTo>
                      <a:pt x="1" y="0"/>
                    </a:lnTo>
                    <a:lnTo>
                      <a:pt x="0" y="1"/>
                    </a:lnTo>
                    <a:lnTo>
                      <a:pt x="0" y="1"/>
                    </a:lnTo>
                    <a:lnTo>
                      <a:pt x="1" y="3"/>
                    </a:lnTo>
                    <a:lnTo>
                      <a:pt x="2" y="3"/>
                    </a:lnTo>
                    <a:lnTo>
                      <a:pt x="2" y="3"/>
                    </a:lnTo>
                    <a:lnTo>
                      <a:pt x="3" y="3"/>
                    </a:lnTo>
                    <a:lnTo>
                      <a:pt x="3" y="1"/>
                    </a:lnTo>
                    <a:lnTo>
                      <a:pt x="3" y="1"/>
                    </a:lnTo>
                    <a:lnTo>
                      <a:pt x="3" y="0"/>
                    </a:lnTo>
                    <a:lnTo>
                      <a:pt x="2" y="0"/>
                    </a:lnTo>
                    <a:close/>
                  </a:path>
                </a:pathLst>
              </a:custGeom>
              <a:solidFill>
                <a:srgbClr val="E7F2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59" name="Freeform 379"/>
              <p:cNvSpPr>
                <a:spLocks/>
              </p:cNvSpPr>
              <p:nvPr/>
            </p:nvSpPr>
            <p:spPr bwMode="auto">
              <a:xfrm>
                <a:off x="2716" y="3138"/>
                <a:ext cx="3" cy="3"/>
              </a:xfrm>
              <a:custGeom>
                <a:avLst/>
                <a:gdLst>
                  <a:gd name="T0" fmla="*/ 2 w 3"/>
                  <a:gd name="T1" fmla="*/ 0 h 3"/>
                  <a:gd name="T2" fmla="*/ 2 w 3"/>
                  <a:gd name="T3" fmla="*/ 0 h 3"/>
                  <a:gd name="T4" fmla="*/ 1 w 3"/>
                  <a:gd name="T5" fmla="*/ 0 h 3"/>
                  <a:gd name="T6" fmla="*/ 0 w 3"/>
                  <a:gd name="T7" fmla="*/ 1 h 3"/>
                  <a:gd name="T8" fmla="*/ 0 w 3"/>
                  <a:gd name="T9" fmla="*/ 1 h 3"/>
                  <a:gd name="T10" fmla="*/ 1 w 3"/>
                  <a:gd name="T11" fmla="*/ 3 h 3"/>
                  <a:gd name="T12" fmla="*/ 2 w 3"/>
                  <a:gd name="T13" fmla="*/ 3 h 3"/>
                  <a:gd name="T14" fmla="*/ 2 w 3"/>
                  <a:gd name="T15" fmla="*/ 3 h 3"/>
                  <a:gd name="T16" fmla="*/ 3 w 3"/>
                  <a:gd name="T17" fmla="*/ 3 h 3"/>
                  <a:gd name="T18" fmla="*/ 3 w 3"/>
                  <a:gd name="T19" fmla="*/ 1 h 3"/>
                  <a:gd name="T20" fmla="*/ 3 w 3"/>
                  <a:gd name="T21" fmla="*/ 1 h 3"/>
                  <a:gd name="T22" fmla="*/ 3 w 3"/>
                  <a:gd name="T23" fmla="*/ 0 h 3"/>
                  <a:gd name="T24" fmla="*/ 2 w 3"/>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3">
                    <a:moveTo>
                      <a:pt x="2" y="0"/>
                    </a:moveTo>
                    <a:lnTo>
                      <a:pt x="2" y="0"/>
                    </a:lnTo>
                    <a:lnTo>
                      <a:pt x="1" y="0"/>
                    </a:lnTo>
                    <a:lnTo>
                      <a:pt x="0" y="1"/>
                    </a:lnTo>
                    <a:lnTo>
                      <a:pt x="0" y="1"/>
                    </a:lnTo>
                    <a:lnTo>
                      <a:pt x="1" y="3"/>
                    </a:lnTo>
                    <a:lnTo>
                      <a:pt x="2" y="3"/>
                    </a:lnTo>
                    <a:lnTo>
                      <a:pt x="2" y="3"/>
                    </a:lnTo>
                    <a:lnTo>
                      <a:pt x="3" y="3"/>
                    </a:lnTo>
                    <a:lnTo>
                      <a:pt x="3" y="1"/>
                    </a:lnTo>
                    <a:lnTo>
                      <a:pt x="3" y="1"/>
                    </a:lnTo>
                    <a:lnTo>
                      <a:pt x="3"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0" name="Freeform 380"/>
              <p:cNvSpPr>
                <a:spLocks/>
              </p:cNvSpPr>
              <p:nvPr/>
            </p:nvSpPr>
            <p:spPr bwMode="auto">
              <a:xfrm>
                <a:off x="2657" y="3154"/>
                <a:ext cx="1" cy="3"/>
              </a:xfrm>
              <a:custGeom>
                <a:avLst/>
                <a:gdLst>
                  <a:gd name="T0" fmla="*/ 0 w 1"/>
                  <a:gd name="T1" fmla="*/ 0 h 3"/>
                  <a:gd name="T2" fmla="*/ 0 w 1"/>
                  <a:gd name="T3" fmla="*/ 0 h 3"/>
                  <a:gd name="T4" fmla="*/ 0 w 1"/>
                  <a:gd name="T5" fmla="*/ 1 h 3"/>
                  <a:gd name="T6" fmla="*/ 0 w 1"/>
                  <a:gd name="T7" fmla="*/ 1 h 3"/>
                  <a:gd name="T8" fmla="*/ 0 w 1"/>
                  <a:gd name="T9" fmla="*/ 3 h 3"/>
                  <a:gd name="T10" fmla="*/ 0 w 1"/>
                  <a:gd name="T11" fmla="*/ 3 h 3"/>
                  <a:gd name="T12" fmla="*/ 1 w 1"/>
                  <a:gd name="T13" fmla="*/ 1 h 3"/>
                  <a:gd name="T14" fmla="*/ 1 w 1"/>
                  <a:gd name="T15" fmla="*/ 1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lnTo>
                      <a:pt x="0" y="0"/>
                    </a:lnTo>
                    <a:lnTo>
                      <a:pt x="0" y="1"/>
                    </a:lnTo>
                    <a:lnTo>
                      <a:pt x="0" y="1"/>
                    </a:lnTo>
                    <a:lnTo>
                      <a:pt x="0" y="3"/>
                    </a:lnTo>
                    <a:lnTo>
                      <a:pt x="0" y="3"/>
                    </a:lnTo>
                    <a:lnTo>
                      <a:pt x="1" y="1"/>
                    </a:lnTo>
                    <a:lnTo>
                      <a:pt x="1" y="1"/>
                    </a:lnTo>
                    <a:lnTo>
                      <a:pt x="0" y="0"/>
                    </a:lnTo>
                    <a:close/>
                  </a:path>
                </a:pathLst>
              </a:custGeom>
              <a:solidFill>
                <a:srgbClr val="E7F2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1" name="Freeform 381"/>
              <p:cNvSpPr>
                <a:spLocks/>
              </p:cNvSpPr>
              <p:nvPr/>
            </p:nvSpPr>
            <p:spPr bwMode="auto">
              <a:xfrm>
                <a:off x="2657" y="3154"/>
                <a:ext cx="1" cy="3"/>
              </a:xfrm>
              <a:custGeom>
                <a:avLst/>
                <a:gdLst>
                  <a:gd name="T0" fmla="*/ 0 w 1"/>
                  <a:gd name="T1" fmla="*/ 0 h 3"/>
                  <a:gd name="T2" fmla="*/ 0 w 1"/>
                  <a:gd name="T3" fmla="*/ 0 h 3"/>
                  <a:gd name="T4" fmla="*/ 0 w 1"/>
                  <a:gd name="T5" fmla="*/ 1 h 3"/>
                  <a:gd name="T6" fmla="*/ 0 w 1"/>
                  <a:gd name="T7" fmla="*/ 1 h 3"/>
                  <a:gd name="T8" fmla="*/ 0 w 1"/>
                  <a:gd name="T9" fmla="*/ 3 h 3"/>
                  <a:gd name="T10" fmla="*/ 0 w 1"/>
                  <a:gd name="T11" fmla="*/ 3 h 3"/>
                  <a:gd name="T12" fmla="*/ 1 w 1"/>
                  <a:gd name="T13" fmla="*/ 1 h 3"/>
                  <a:gd name="T14" fmla="*/ 1 w 1"/>
                  <a:gd name="T15" fmla="*/ 1 h 3"/>
                  <a:gd name="T16" fmla="*/ 0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0" y="0"/>
                    </a:moveTo>
                    <a:lnTo>
                      <a:pt x="0" y="0"/>
                    </a:lnTo>
                    <a:lnTo>
                      <a:pt x="0" y="1"/>
                    </a:lnTo>
                    <a:lnTo>
                      <a:pt x="0" y="1"/>
                    </a:lnTo>
                    <a:lnTo>
                      <a:pt x="0" y="3"/>
                    </a:lnTo>
                    <a:lnTo>
                      <a:pt x="0" y="3"/>
                    </a:lnTo>
                    <a:lnTo>
                      <a:pt x="1" y="1"/>
                    </a:lnTo>
                    <a:lnTo>
                      <a:pt x="1"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2" name="Freeform 382"/>
              <p:cNvSpPr>
                <a:spLocks/>
              </p:cNvSpPr>
              <p:nvPr/>
            </p:nvSpPr>
            <p:spPr bwMode="auto">
              <a:xfrm>
                <a:off x="2665" y="3142"/>
                <a:ext cx="4" cy="4"/>
              </a:xfrm>
              <a:custGeom>
                <a:avLst/>
                <a:gdLst>
                  <a:gd name="T0" fmla="*/ 2 w 4"/>
                  <a:gd name="T1" fmla="*/ 0 h 4"/>
                  <a:gd name="T2" fmla="*/ 2 w 4"/>
                  <a:gd name="T3" fmla="*/ 0 h 4"/>
                  <a:gd name="T4" fmla="*/ 0 w 4"/>
                  <a:gd name="T5" fmla="*/ 0 h 4"/>
                  <a:gd name="T6" fmla="*/ 0 w 4"/>
                  <a:gd name="T7" fmla="*/ 1 h 4"/>
                  <a:gd name="T8" fmla="*/ 0 w 4"/>
                  <a:gd name="T9" fmla="*/ 1 h 4"/>
                  <a:gd name="T10" fmla="*/ 0 w 4"/>
                  <a:gd name="T11" fmla="*/ 4 h 4"/>
                  <a:gd name="T12" fmla="*/ 2 w 4"/>
                  <a:gd name="T13" fmla="*/ 4 h 4"/>
                  <a:gd name="T14" fmla="*/ 2 w 4"/>
                  <a:gd name="T15" fmla="*/ 4 h 4"/>
                  <a:gd name="T16" fmla="*/ 3 w 4"/>
                  <a:gd name="T17" fmla="*/ 4 h 4"/>
                  <a:gd name="T18" fmla="*/ 4 w 4"/>
                  <a:gd name="T19" fmla="*/ 1 h 4"/>
                  <a:gd name="T20" fmla="*/ 4 w 4"/>
                  <a:gd name="T21" fmla="*/ 1 h 4"/>
                  <a:gd name="T22" fmla="*/ 3 w 4"/>
                  <a:gd name="T23" fmla="*/ 0 h 4"/>
                  <a:gd name="T24" fmla="*/ 2 w 4"/>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2" y="0"/>
                    </a:moveTo>
                    <a:lnTo>
                      <a:pt x="2" y="0"/>
                    </a:lnTo>
                    <a:lnTo>
                      <a:pt x="0" y="0"/>
                    </a:lnTo>
                    <a:lnTo>
                      <a:pt x="0" y="1"/>
                    </a:lnTo>
                    <a:lnTo>
                      <a:pt x="0" y="1"/>
                    </a:lnTo>
                    <a:lnTo>
                      <a:pt x="0" y="4"/>
                    </a:lnTo>
                    <a:lnTo>
                      <a:pt x="2" y="4"/>
                    </a:lnTo>
                    <a:lnTo>
                      <a:pt x="2" y="4"/>
                    </a:lnTo>
                    <a:lnTo>
                      <a:pt x="3" y="4"/>
                    </a:lnTo>
                    <a:lnTo>
                      <a:pt x="4" y="1"/>
                    </a:lnTo>
                    <a:lnTo>
                      <a:pt x="4" y="1"/>
                    </a:lnTo>
                    <a:lnTo>
                      <a:pt x="3" y="0"/>
                    </a:lnTo>
                    <a:lnTo>
                      <a:pt x="2" y="0"/>
                    </a:lnTo>
                    <a:close/>
                  </a:path>
                </a:pathLst>
              </a:custGeom>
              <a:solidFill>
                <a:srgbClr val="E7F2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3" name="Freeform 383"/>
              <p:cNvSpPr>
                <a:spLocks/>
              </p:cNvSpPr>
              <p:nvPr/>
            </p:nvSpPr>
            <p:spPr bwMode="auto">
              <a:xfrm>
                <a:off x="2665" y="3142"/>
                <a:ext cx="4" cy="4"/>
              </a:xfrm>
              <a:custGeom>
                <a:avLst/>
                <a:gdLst>
                  <a:gd name="T0" fmla="*/ 2 w 4"/>
                  <a:gd name="T1" fmla="*/ 0 h 4"/>
                  <a:gd name="T2" fmla="*/ 2 w 4"/>
                  <a:gd name="T3" fmla="*/ 0 h 4"/>
                  <a:gd name="T4" fmla="*/ 0 w 4"/>
                  <a:gd name="T5" fmla="*/ 0 h 4"/>
                  <a:gd name="T6" fmla="*/ 0 w 4"/>
                  <a:gd name="T7" fmla="*/ 1 h 4"/>
                  <a:gd name="T8" fmla="*/ 0 w 4"/>
                  <a:gd name="T9" fmla="*/ 1 h 4"/>
                  <a:gd name="T10" fmla="*/ 0 w 4"/>
                  <a:gd name="T11" fmla="*/ 4 h 4"/>
                  <a:gd name="T12" fmla="*/ 2 w 4"/>
                  <a:gd name="T13" fmla="*/ 4 h 4"/>
                  <a:gd name="T14" fmla="*/ 2 w 4"/>
                  <a:gd name="T15" fmla="*/ 4 h 4"/>
                  <a:gd name="T16" fmla="*/ 3 w 4"/>
                  <a:gd name="T17" fmla="*/ 4 h 4"/>
                  <a:gd name="T18" fmla="*/ 4 w 4"/>
                  <a:gd name="T19" fmla="*/ 1 h 4"/>
                  <a:gd name="T20" fmla="*/ 4 w 4"/>
                  <a:gd name="T21" fmla="*/ 1 h 4"/>
                  <a:gd name="T22" fmla="*/ 3 w 4"/>
                  <a:gd name="T23" fmla="*/ 0 h 4"/>
                  <a:gd name="T24" fmla="*/ 2 w 4"/>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2" y="0"/>
                    </a:moveTo>
                    <a:lnTo>
                      <a:pt x="2" y="0"/>
                    </a:lnTo>
                    <a:lnTo>
                      <a:pt x="0" y="0"/>
                    </a:lnTo>
                    <a:lnTo>
                      <a:pt x="0" y="1"/>
                    </a:lnTo>
                    <a:lnTo>
                      <a:pt x="0" y="1"/>
                    </a:lnTo>
                    <a:lnTo>
                      <a:pt x="0" y="4"/>
                    </a:lnTo>
                    <a:lnTo>
                      <a:pt x="2" y="4"/>
                    </a:lnTo>
                    <a:lnTo>
                      <a:pt x="2" y="4"/>
                    </a:lnTo>
                    <a:lnTo>
                      <a:pt x="3" y="4"/>
                    </a:lnTo>
                    <a:lnTo>
                      <a:pt x="4" y="1"/>
                    </a:lnTo>
                    <a:lnTo>
                      <a:pt x="4" y="1"/>
                    </a:lnTo>
                    <a:lnTo>
                      <a:pt x="3"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4" name="Freeform 384"/>
              <p:cNvSpPr>
                <a:spLocks/>
              </p:cNvSpPr>
              <p:nvPr/>
            </p:nvSpPr>
            <p:spPr bwMode="auto">
              <a:xfrm>
                <a:off x="3816" y="2736"/>
                <a:ext cx="292" cy="479"/>
              </a:xfrm>
              <a:custGeom>
                <a:avLst/>
                <a:gdLst>
                  <a:gd name="T0" fmla="*/ 64 w 292"/>
                  <a:gd name="T1" fmla="*/ 0 h 479"/>
                  <a:gd name="T2" fmla="*/ 63 w 292"/>
                  <a:gd name="T3" fmla="*/ 84 h 479"/>
                  <a:gd name="T4" fmla="*/ 28 w 292"/>
                  <a:gd name="T5" fmla="*/ 122 h 479"/>
                  <a:gd name="T6" fmla="*/ 38 w 292"/>
                  <a:gd name="T7" fmla="*/ 135 h 479"/>
                  <a:gd name="T8" fmla="*/ 42 w 292"/>
                  <a:gd name="T9" fmla="*/ 146 h 479"/>
                  <a:gd name="T10" fmla="*/ 42 w 292"/>
                  <a:gd name="T11" fmla="*/ 145 h 479"/>
                  <a:gd name="T12" fmla="*/ 42 w 292"/>
                  <a:gd name="T13" fmla="*/ 145 h 479"/>
                  <a:gd name="T14" fmla="*/ 42 w 292"/>
                  <a:gd name="T15" fmla="*/ 145 h 479"/>
                  <a:gd name="T16" fmla="*/ 42 w 292"/>
                  <a:gd name="T17" fmla="*/ 146 h 479"/>
                  <a:gd name="T18" fmla="*/ 42 w 292"/>
                  <a:gd name="T19" fmla="*/ 147 h 479"/>
                  <a:gd name="T20" fmla="*/ 42 w 292"/>
                  <a:gd name="T21" fmla="*/ 146 h 479"/>
                  <a:gd name="T22" fmla="*/ 42 w 292"/>
                  <a:gd name="T23" fmla="*/ 146 h 479"/>
                  <a:gd name="T24" fmla="*/ 42 w 292"/>
                  <a:gd name="T25" fmla="*/ 182 h 479"/>
                  <a:gd name="T26" fmla="*/ 45 w 292"/>
                  <a:gd name="T27" fmla="*/ 186 h 479"/>
                  <a:gd name="T28" fmla="*/ 48 w 292"/>
                  <a:gd name="T29" fmla="*/ 193 h 479"/>
                  <a:gd name="T30" fmla="*/ 48 w 292"/>
                  <a:gd name="T31" fmla="*/ 202 h 479"/>
                  <a:gd name="T32" fmla="*/ 48 w 292"/>
                  <a:gd name="T33" fmla="*/ 202 h 479"/>
                  <a:gd name="T34" fmla="*/ 45 w 292"/>
                  <a:gd name="T35" fmla="*/ 210 h 479"/>
                  <a:gd name="T36" fmla="*/ 42 w 292"/>
                  <a:gd name="T37" fmla="*/ 215 h 479"/>
                  <a:gd name="T38" fmla="*/ 42 w 292"/>
                  <a:gd name="T39" fmla="*/ 220 h 479"/>
                  <a:gd name="T40" fmla="*/ 44 w 292"/>
                  <a:gd name="T41" fmla="*/ 221 h 479"/>
                  <a:gd name="T42" fmla="*/ 47 w 292"/>
                  <a:gd name="T43" fmla="*/ 227 h 479"/>
                  <a:gd name="T44" fmla="*/ 48 w 292"/>
                  <a:gd name="T45" fmla="*/ 231 h 479"/>
                  <a:gd name="T46" fmla="*/ 48 w 292"/>
                  <a:gd name="T47" fmla="*/ 240 h 479"/>
                  <a:gd name="T48" fmla="*/ 47 w 292"/>
                  <a:gd name="T49" fmla="*/ 244 h 479"/>
                  <a:gd name="T50" fmla="*/ 44 w 292"/>
                  <a:gd name="T51" fmla="*/ 250 h 479"/>
                  <a:gd name="T52" fmla="*/ 42 w 292"/>
                  <a:gd name="T53" fmla="*/ 253 h 479"/>
                  <a:gd name="T54" fmla="*/ 42 w 292"/>
                  <a:gd name="T55" fmla="*/ 258 h 479"/>
                  <a:gd name="T56" fmla="*/ 45 w 292"/>
                  <a:gd name="T57" fmla="*/ 262 h 479"/>
                  <a:gd name="T58" fmla="*/ 48 w 292"/>
                  <a:gd name="T59" fmla="*/ 269 h 479"/>
                  <a:gd name="T60" fmla="*/ 48 w 292"/>
                  <a:gd name="T61" fmla="*/ 278 h 479"/>
                  <a:gd name="T62" fmla="*/ 48 w 292"/>
                  <a:gd name="T63" fmla="*/ 278 h 479"/>
                  <a:gd name="T64" fmla="*/ 45 w 292"/>
                  <a:gd name="T65" fmla="*/ 285 h 479"/>
                  <a:gd name="T66" fmla="*/ 42 w 292"/>
                  <a:gd name="T67" fmla="*/ 291 h 479"/>
                  <a:gd name="T68" fmla="*/ 42 w 292"/>
                  <a:gd name="T69" fmla="*/ 296 h 479"/>
                  <a:gd name="T70" fmla="*/ 44 w 292"/>
                  <a:gd name="T71" fmla="*/ 297 h 479"/>
                  <a:gd name="T72" fmla="*/ 47 w 292"/>
                  <a:gd name="T73" fmla="*/ 303 h 479"/>
                  <a:gd name="T74" fmla="*/ 48 w 292"/>
                  <a:gd name="T75" fmla="*/ 307 h 479"/>
                  <a:gd name="T76" fmla="*/ 48 w 292"/>
                  <a:gd name="T77" fmla="*/ 316 h 479"/>
                  <a:gd name="T78" fmla="*/ 47 w 292"/>
                  <a:gd name="T79" fmla="*/ 320 h 479"/>
                  <a:gd name="T80" fmla="*/ 44 w 292"/>
                  <a:gd name="T81" fmla="*/ 326 h 479"/>
                  <a:gd name="T82" fmla="*/ 42 w 292"/>
                  <a:gd name="T83" fmla="*/ 327 h 479"/>
                  <a:gd name="T84" fmla="*/ 42 w 292"/>
                  <a:gd name="T85" fmla="*/ 334 h 479"/>
                  <a:gd name="T86" fmla="*/ 45 w 292"/>
                  <a:gd name="T87" fmla="*/ 338 h 479"/>
                  <a:gd name="T88" fmla="*/ 48 w 292"/>
                  <a:gd name="T89" fmla="*/ 345 h 479"/>
                  <a:gd name="T90" fmla="*/ 48 w 292"/>
                  <a:gd name="T91" fmla="*/ 354 h 479"/>
                  <a:gd name="T92" fmla="*/ 48 w 292"/>
                  <a:gd name="T93" fmla="*/ 354 h 479"/>
                  <a:gd name="T94" fmla="*/ 45 w 292"/>
                  <a:gd name="T95" fmla="*/ 361 h 479"/>
                  <a:gd name="T96" fmla="*/ 42 w 292"/>
                  <a:gd name="T97" fmla="*/ 365 h 479"/>
                  <a:gd name="T98" fmla="*/ 42 w 292"/>
                  <a:gd name="T99" fmla="*/ 373 h 479"/>
                  <a:gd name="T100" fmla="*/ 37 w 292"/>
                  <a:gd name="T101" fmla="*/ 399 h 479"/>
                  <a:gd name="T102" fmla="*/ 29 w 292"/>
                  <a:gd name="T103" fmla="*/ 413 h 479"/>
                  <a:gd name="T104" fmla="*/ 25 w 292"/>
                  <a:gd name="T105" fmla="*/ 418 h 479"/>
                  <a:gd name="T106" fmla="*/ 14 w 292"/>
                  <a:gd name="T107" fmla="*/ 422 h 479"/>
                  <a:gd name="T108" fmla="*/ 0 w 292"/>
                  <a:gd name="T109" fmla="*/ 479 h 479"/>
                  <a:gd name="T110" fmla="*/ 142 w 292"/>
                  <a:gd name="T111" fmla="*/ 478 h 479"/>
                  <a:gd name="T112" fmla="*/ 292 w 292"/>
                  <a:gd name="T113" fmla="*/ 158 h 479"/>
                  <a:gd name="T114" fmla="*/ 213 w 292"/>
                  <a:gd name="T115" fmla="*/ 8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2" h="479">
                    <a:moveTo>
                      <a:pt x="213" y="0"/>
                    </a:moveTo>
                    <a:lnTo>
                      <a:pt x="64" y="0"/>
                    </a:lnTo>
                    <a:lnTo>
                      <a:pt x="64" y="84"/>
                    </a:lnTo>
                    <a:lnTo>
                      <a:pt x="63" y="84"/>
                    </a:lnTo>
                    <a:lnTo>
                      <a:pt x="63" y="84"/>
                    </a:lnTo>
                    <a:lnTo>
                      <a:pt x="28" y="122"/>
                    </a:lnTo>
                    <a:lnTo>
                      <a:pt x="28" y="122"/>
                    </a:lnTo>
                    <a:lnTo>
                      <a:pt x="38" y="135"/>
                    </a:lnTo>
                    <a:lnTo>
                      <a:pt x="41" y="141"/>
                    </a:lnTo>
                    <a:lnTo>
                      <a:pt x="42" y="146"/>
                    </a:lnTo>
                    <a:lnTo>
                      <a:pt x="42" y="146"/>
                    </a:lnTo>
                    <a:lnTo>
                      <a:pt x="42" y="145"/>
                    </a:lnTo>
                    <a:lnTo>
                      <a:pt x="42" y="145"/>
                    </a:lnTo>
                    <a:lnTo>
                      <a:pt x="42" y="145"/>
                    </a:lnTo>
                    <a:lnTo>
                      <a:pt x="42" y="145"/>
                    </a:lnTo>
                    <a:lnTo>
                      <a:pt x="42" y="145"/>
                    </a:lnTo>
                    <a:lnTo>
                      <a:pt x="42" y="145"/>
                    </a:lnTo>
                    <a:lnTo>
                      <a:pt x="42" y="146"/>
                    </a:lnTo>
                    <a:lnTo>
                      <a:pt x="42" y="146"/>
                    </a:lnTo>
                    <a:lnTo>
                      <a:pt x="42" y="147"/>
                    </a:lnTo>
                    <a:lnTo>
                      <a:pt x="42" y="146"/>
                    </a:lnTo>
                    <a:lnTo>
                      <a:pt x="42" y="146"/>
                    </a:lnTo>
                    <a:lnTo>
                      <a:pt x="42" y="146"/>
                    </a:lnTo>
                    <a:lnTo>
                      <a:pt x="42" y="146"/>
                    </a:lnTo>
                    <a:lnTo>
                      <a:pt x="42" y="182"/>
                    </a:lnTo>
                    <a:lnTo>
                      <a:pt x="42" y="182"/>
                    </a:lnTo>
                    <a:lnTo>
                      <a:pt x="44" y="183"/>
                    </a:lnTo>
                    <a:lnTo>
                      <a:pt x="45" y="186"/>
                    </a:lnTo>
                    <a:lnTo>
                      <a:pt x="47" y="189"/>
                    </a:lnTo>
                    <a:lnTo>
                      <a:pt x="48" y="193"/>
                    </a:lnTo>
                    <a:lnTo>
                      <a:pt x="48" y="193"/>
                    </a:lnTo>
                    <a:lnTo>
                      <a:pt x="48" y="202"/>
                    </a:lnTo>
                    <a:lnTo>
                      <a:pt x="48" y="202"/>
                    </a:lnTo>
                    <a:lnTo>
                      <a:pt x="48" y="202"/>
                    </a:lnTo>
                    <a:lnTo>
                      <a:pt x="47" y="206"/>
                    </a:lnTo>
                    <a:lnTo>
                      <a:pt x="45" y="210"/>
                    </a:lnTo>
                    <a:lnTo>
                      <a:pt x="44" y="212"/>
                    </a:lnTo>
                    <a:lnTo>
                      <a:pt x="42" y="215"/>
                    </a:lnTo>
                    <a:lnTo>
                      <a:pt x="42" y="215"/>
                    </a:lnTo>
                    <a:lnTo>
                      <a:pt x="42" y="220"/>
                    </a:lnTo>
                    <a:lnTo>
                      <a:pt x="42" y="220"/>
                    </a:lnTo>
                    <a:lnTo>
                      <a:pt x="44" y="221"/>
                    </a:lnTo>
                    <a:lnTo>
                      <a:pt x="45" y="224"/>
                    </a:lnTo>
                    <a:lnTo>
                      <a:pt x="47" y="227"/>
                    </a:lnTo>
                    <a:lnTo>
                      <a:pt x="48" y="231"/>
                    </a:lnTo>
                    <a:lnTo>
                      <a:pt x="48" y="231"/>
                    </a:lnTo>
                    <a:lnTo>
                      <a:pt x="48" y="240"/>
                    </a:lnTo>
                    <a:lnTo>
                      <a:pt x="48" y="240"/>
                    </a:lnTo>
                    <a:lnTo>
                      <a:pt x="48" y="240"/>
                    </a:lnTo>
                    <a:lnTo>
                      <a:pt x="47" y="244"/>
                    </a:lnTo>
                    <a:lnTo>
                      <a:pt x="45" y="248"/>
                    </a:lnTo>
                    <a:lnTo>
                      <a:pt x="44" y="250"/>
                    </a:lnTo>
                    <a:lnTo>
                      <a:pt x="42" y="253"/>
                    </a:lnTo>
                    <a:lnTo>
                      <a:pt x="42" y="253"/>
                    </a:lnTo>
                    <a:lnTo>
                      <a:pt x="42" y="258"/>
                    </a:lnTo>
                    <a:lnTo>
                      <a:pt x="42" y="258"/>
                    </a:lnTo>
                    <a:lnTo>
                      <a:pt x="44" y="259"/>
                    </a:lnTo>
                    <a:lnTo>
                      <a:pt x="45" y="262"/>
                    </a:lnTo>
                    <a:lnTo>
                      <a:pt x="47" y="265"/>
                    </a:lnTo>
                    <a:lnTo>
                      <a:pt x="48" y="269"/>
                    </a:lnTo>
                    <a:lnTo>
                      <a:pt x="48" y="269"/>
                    </a:lnTo>
                    <a:lnTo>
                      <a:pt x="48" y="278"/>
                    </a:lnTo>
                    <a:lnTo>
                      <a:pt x="48" y="278"/>
                    </a:lnTo>
                    <a:lnTo>
                      <a:pt x="48" y="278"/>
                    </a:lnTo>
                    <a:lnTo>
                      <a:pt x="47" y="282"/>
                    </a:lnTo>
                    <a:lnTo>
                      <a:pt x="45" y="285"/>
                    </a:lnTo>
                    <a:lnTo>
                      <a:pt x="44" y="288"/>
                    </a:lnTo>
                    <a:lnTo>
                      <a:pt x="42" y="291"/>
                    </a:lnTo>
                    <a:lnTo>
                      <a:pt x="42" y="291"/>
                    </a:lnTo>
                    <a:lnTo>
                      <a:pt x="42" y="296"/>
                    </a:lnTo>
                    <a:lnTo>
                      <a:pt x="42" y="296"/>
                    </a:lnTo>
                    <a:lnTo>
                      <a:pt x="44" y="297"/>
                    </a:lnTo>
                    <a:lnTo>
                      <a:pt x="45" y="300"/>
                    </a:lnTo>
                    <a:lnTo>
                      <a:pt x="47" y="303"/>
                    </a:lnTo>
                    <a:lnTo>
                      <a:pt x="48" y="307"/>
                    </a:lnTo>
                    <a:lnTo>
                      <a:pt x="48" y="307"/>
                    </a:lnTo>
                    <a:lnTo>
                      <a:pt x="48" y="316"/>
                    </a:lnTo>
                    <a:lnTo>
                      <a:pt x="48" y="316"/>
                    </a:lnTo>
                    <a:lnTo>
                      <a:pt x="48" y="316"/>
                    </a:lnTo>
                    <a:lnTo>
                      <a:pt x="47" y="320"/>
                    </a:lnTo>
                    <a:lnTo>
                      <a:pt x="45" y="323"/>
                    </a:lnTo>
                    <a:lnTo>
                      <a:pt x="44" y="326"/>
                    </a:lnTo>
                    <a:lnTo>
                      <a:pt x="42" y="327"/>
                    </a:lnTo>
                    <a:lnTo>
                      <a:pt x="42" y="327"/>
                    </a:lnTo>
                    <a:lnTo>
                      <a:pt x="42" y="334"/>
                    </a:lnTo>
                    <a:lnTo>
                      <a:pt x="42" y="334"/>
                    </a:lnTo>
                    <a:lnTo>
                      <a:pt x="44" y="335"/>
                    </a:lnTo>
                    <a:lnTo>
                      <a:pt x="45" y="338"/>
                    </a:lnTo>
                    <a:lnTo>
                      <a:pt x="47" y="341"/>
                    </a:lnTo>
                    <a:lnTo>
                      <a:pt x="48" y="345"/>
                    </a:lnTo>
                    <a:lnTo>
                      <a:pt x="48" y="345"/>
                    </a:lnTo>
                    <a:lnTo>
                      <a:pt x="48" y="354"/>
                    </a:lnTo>
                    <a:lnTo>
                      <a:pt x="48" y="354"/>
                    </a:lnTo>
                    <a:lnTo>
                      <a:pt x="48" y="354"/>
                    </a:lnTo>
                    <a:lnTo>
                      <a:pt x="47" y="358"/>
                    </a:lnTo>
                    <a:lnTo>
                      <a:pt x="45" y="361"/>
                    </a:lnTo>
                    <a:lnTo>
                      <a:pt x="42" y="365"/>
                    </a:lnTo>
                    <a:lnTo>
                      <a:pt x="42" y="365"/>
                    </a:lnTo>
                    <a:lnTo>
                      <a:pt x="42" y="365"/>
                    </a:lnTo>
                    <a:lnTo>
                      <a:pt x="42" y="373"/>
                    </a:lnTo>
                    <a:lnTo>
                      <a:pt x="39" y="389"/>
                    </a:lnTo>
                    <a:lnTo>
                      <a:pt x="37" y="399"/>
                    </a:lnTo>
                    <a:lnTo>
                      <a:pt x="34" y="407"/>
                    </a:lnTo>
                    <a:lnTo>
                      <a:pt x="29" y="413"/>
                    </a:lnTo>
                    <a:lnTo>
                      <a:pt x="27" y="416"/>
                    </a:lnTo>
                    <a:lnTo>
                      <a:pt x="25" y="418"/>
                    </a:lnTo>
                    <a:lnTo>
                      <a:pt x="25" y="418"/>
                    </a:lnTo>
                    <a:lnTo>
                      <a:pt x="14" y="422"/>
                    </a:lnTo>
                    <a:lnTo>
                      <a:pt x="0" y="425"/>
                    </a:lnTo>
                    <a:lnTo>
                      <a:pt x="0" y="479"/>
                    </a:lnTo>
                    <a:lnTo>
                      <a:pt x="142" y="479"/>
                    </a:lnTo>
                    <a:lnTo>
                      <a:pt x="142" y="478"/>
                    </a:lnTo>
                    <a:lnTo>
                      <a:pt x="292" y="478"/>
                    </a:lnTo>
                    <a:lnTo>
                      <a:pt x="292" y="158"/>
                    </a:lnTo>
                    <a:lnTo>
                      <a:pt x="213" y="84"/>
                    </a:lnTo>
                    <a:lnTo>
                      <a:pt x="213" y="84"/>
                    </a:lnTo>
                    <a:lnTo>
                      <a:pt x="213" y="0"/>
                    </a:lnTo>
                    <a:close/>
                  </a:path>
                </a:pathLst>
              </a:custGeom>
              <a:solidFill>
                <a:srgbClr val="33A28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5" name="Freeform 385"/>
              <p:cNvSpPr>
                <a:spLocks/>
              </p:cNvSpPr>
              <p:nvPr/>
            </p:nvSpPr>
            <p:spPr bwMode="auto">
              <a:xfrm>
                <a:off x="3816" y="2736"/>
                <a:ext cx="292" cy="479"/>
              </a:xfrm>
              <a:custGeom>
                <a:avLst/>
                <a:gdLst>
                  <a:gd name="T0" fmla="*/ 64 w 292"/>
                  <a:gd name="T1" fmla="*/ 0 h 479"/>
                  <a:gd name="T2" fmla="*/ 63 w 292"/>
                  <a:gd name="T3" fmla="*/ 84 h 479"/>
                  <a:gd name="T4" fmla="*/ 28 w 292"/>
                  <a:gd name="T5" fmla="*/ 122 h 479"/>
                  <a:gd name="T6" fmla="*/ 38 w 292"/>
                  <a:gd name="T7" fmla="*/ 135 h 479"/>
                  <a:gd name="T8" fmla="*/ 42 w 292"/>
                  <a:gd name="T9" fmla="*/ 146 h 479"/>
                  <a:gd name="T10" fmla="*/ 42 w 292"/>
                  <a:gd name="T11" fmla="*/ 145 h 479"/>
                  <a:gd name="T12" fmla="*/ 42 w 292"/>
                  <a:gd name="T13" fmla="*/ 145 h 479"/>
                  <a:gd name="T14" fmla="*/ 42 w 292"/>
                  <a:gd name="T15" fmla="*/ 145 h 479"/>
                  <a:gd name="T16" fmla="*/ 42 w 292"/>
                  <a:gd name="T17" fmla="*/ 146 h 479"/>
                  <a:gd name="T18" fmla="*/ 42 w 292"/>
                  <a:gd name="T19" fmla="*/ 147 h 479"/>
                  <a:gd name="T20" fmla="*/ 42 w 292"/>
                  <a:gd name="T21" fmla="*/ 146 h 479"/>
                  <a:gd name="T22" fmla="*/ 42 w 292"/>
                  <a:gd name="T23" fmla="*/ 146 h 479"/>
                  <a:gd name="T24" fmla="*/ 42 w 292"/>
                  <a:gd name="T25" fmla="*/ 182 h 479"/>
                  <a:gd name="T26" fmla="*/ 45 w 292"/>
                  <a:gd name="T27" fmla="*/ 186 h 479"/>
                  <a:gd name="T28" fmla="*/ 48 w 292"/>
                  <a:gd name="T29" fmla="*/ 193 h 479"/>
                  <a:gd name="T30" fmla="*/ 48 w 292"/>
                  <a:gd name="T31" fmla="*/ 202 h 479"/>
                  <a:gd name="T32" fmla="*/ 48 w 292"/>
                  <a:gd name="T33" fmla="*/ 202 h 479"/>
                  <a:gd name="T34" fmla="*/ 45 w 292"/>
                  <a:gd name="T35" fmla="*/ 210 h 479"/>
                  <a:gd name="T36" fmla="*/ 42 w 292"/>
                  <a:gd name="T37" fmla="*/ 215 h 479"/>
                  <a:gd name="T38" fmla="*/ 42 w 292"/>
                  <a:gd name="T39" fmla="*/ 220 h 479"/>
                  <a:gd name="T40" fmla="*/ 44 w 292"/>
                  <a:gd name="T41" fmla="*/ 221 h 479"/>
                  <a:gd name="T42" fmla="*/ 47 w 292"/>
                  <a:gd name="T43" fmla="*/ 227 h 479"/>
                  <a:gd name="T44" fmla="*/ 48 w 292"/>
                  <a:gd name="T45" fmla="*/ 231 h 479"/>
                  <a:gd name="T46" fmla="*/ 48 w 292"/>
                  <a:gd name="T47" fmla="*/ 240 h 479"/>
                  <a:gd name="T48" fmla="*/ 47 w 292"/>
                  <a:gd name="T49" fmla="*/ 244 h 479"/>
                  <a:gd name="T50" fmla="*/ 44 w 292"/>
                  <a:gd name="T51" fmla="*/ 250 h 479"/>
                  <a:gd name="T52" fmla="*/ 42 w 292"/>
                  <a:gd name="T53" fmla="*/ 253 h 479"/>
                  <a:gd name="T54" fmla="*/ 42 w 292"/>
                  <a:gd name="T55" fmla="*/ 258 h 479"/>
                  <a:gd name="T56" fmla="*/ 45 w 292"/>
                  <a:gd name="T57" fmla="*/ 262 h 479"/>
                  <a:gd name="T58" fmla="*/ 48 w 292"/>
                  <a:gd name="T59" fmla="*/ 269 h 479"/>
                  <a:gd name="T60" fmla="*/ 48 w 292"/>
                  <a:gd name="T61" fmla="*/ 278 h 479"/>
                  <a:gd name="T62" fmla="*/ 48 w 292"/>
                  <a:gd name="T63" fmla="*/ 278 h 479"/>
                  <a:gd name="T64" fmla="*/ 45 w 292"/>
                  <a:gd name="T65" fmla="*/ 285 h 479"/>
                  <a:gd name="T66" fmla="*/ 42 w 292"/>
                  <a:gd name="T67" fmla="*/ 291 h 479"/>
                  <a:gd name="T68" fmla="*/ 42 w 292"/>
                  <a:gd name="T69" fmla="*/ 296 h 479"/>
                  <a:gd name="T70" fmla="*/ 44 w 292"/>
                  <a:gd name="T71" fmla="*/ 297 h 479"/>
                  <a:gd name="T72" fmla="*/ 47 w 292"/>
                  <a:gd name="T73" fmla="*/ 303 h 479"/>
                  <a:gd name="T74" fmla="*/ 48 w 292"/>
                  <a:gd name="T75" fmla="*/ 307 h 479"/>
                  <a:gd name="T76" fmla="*/ 48 w 292"/>
                  <a:gd name="T77" fmla="*/ 316 h 479"/>
                  <a:gd name="T78" fmla="*/ 47 w 292"/>
                  <a:gd name="T79" fmla="*/ 320 h 479"/>
                  <a:gd name="T80" fmla="*/ 44 w 292"/>
                  <a:gd name="T81" fmla="*/ 326 h 479"/>
                  <a:gd name="T82" fmla="*/ 42 w 292"/>
                  <a:gd name="T83" fmla="*/ 327 h 479"/>
                  <a:gd name="T84" fmla="*/ 42 w 292"/>
                  <a:gd name="T85" fmla="*/ 334 h 479"/>
                  <a:gd name="T86" fmla="*/ 45 w 292"/>
                  <a:gd name="T87" fmla="*/ 338 h 479"/>
                  <a:gd name="T88" fmla="*/ 48 w 292"/>
                  <a:gd name="T89" fmla="*/ 345 h 479"/>
                  <a:gd name="T90" fmla="*/ 48 w 292"/>
                  <a:gd name="T91" fmla="*/ 354 h 479"/>
                  <a:gd name="T92" fmla="*/ 48 w 292"/>
                  <a:gd name="T93" fmla="*/ 354 h 479"/>
                  <a:gd name="T94" fmla="*/ 45 w 292"/>
                  <a:gd name="T95" fmla="*/ 361 h 479"/>
                  <a:gd name="T96" fmla="*/ 42 w 292"/>
                  <a:gd name="T97" fmla="*/ 365 h 479"/>
                  <a:gd name="T98" fmla="*/ 42 w 292"/>
                  <a:gd name="T99" fmla="*/ 373 h 479"/>
                  <a:gd name="T100" fmla="*/ 37 w 292"/>
                  <a:gd name="T101" fmla="*/ 399 h 479"/>
                  <a:gd name="T102" fmla="*/ 29 w 292"/>
                  <a:gd name="T103" fmla="*/ 413 h 479"/>
                  <a:gd name="T104" fmla="*/ 25 w 292"/>
                  <a:gd name="T105" fmla="*/ 418 h 479"/>
                  <a:gd name="T106" fmla="*/ 14 w 292"/>
                  <a:gd name="T107" fmla="*/ 422 h 479"/>
                  <a:gd name="T108" fmla="*/ 0 w 292"/>
                  <a:gd name="T109" fmla="*/ 479 h 479"/>
                  <a:gd name="T110" fmla="*/ 142 w 292"/>
                  <a:gd name="T111" fmla="*/ 478 h 479"/>
                  <a:gd name="T112" fmla="*/ 292 w 292"/>
                  <a:gd name="T113" fmla="*/ 158 h 479"/>
                  <a:gd name="T114" fmla="*/ 213 w 292"/>
                  <a:gd name="T115" fmla="*/ 8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2" h="479">
                    <a:moveTo>
                      <a:pt x="213" y="0"/>
                    </a:moveTo>
                    <a:lnTo>
                      <a:pt x="64" y="0"/>
                    </a:lnTo>
                    <a:lnTo>
                      <a:pt x="64" y="84"/>
                    </a:lnTo>
                    <a:lnTo>
                      <a:pt x="63" y="84"/>
                    </a:lnTo>
                    <a:lnTo>
                      <a:pt x="63" y="84"/>
                    </a:lnTo>
                    <a:lnTo>
                      <a:pt x="28" y="122"/>
                    </a:lnTo>
                    <a:lnTo>
                      <a:pt x="28" y="122"/>
                    </a:lnTo>
                    <a:lnTo>
                      <a:pt x="38" y="135"/>
                    </a:lnTo>
                    <a:lnTo>
                      <a:pt x="41" y="141"/>
                    </a:lnTo>
                    <a:lnTo>
                      <a:pt x="42" y="146"/>
                    </a:lnTo>
                    <a:lnTo>
                      <a:pt x="42" y="146"/>
                    </a:lnTo>
                    <a:lnTo>
                      <a:pt x="42" y="145"/>
                    </a:lnTo>
                    <a:lnTo>
                      <a:pt x="42" y="145"/>
                    </a:lnTo>
                    <a:lnTo>
                      <a:pt x="42" y="145"/>
                    </a:lnTo>
                    <a:lnTo>
                      <a:pt x="42" y="145"/>
                    </a:lnTo>
                    <a:lnTo>
                      <a:pt x="42" y="145"/>
                    </a:lnTo>
                    <a:lnTo>
                      <a:pt x="42" y="145"/>
                    </a:lnTo>
                    <a:lnTo>
                      <a:pt x="42" y="146"/>
                    </a:lnTo>
                    <a:lnTo>
                      <a:pt x="42" y="146"/>
                    </a:lnTo>
                    <a:lnTo>
                      <a:pt x="42" y="147"/>
                    </a:lnTo>
                    <a:lnTo>
                      <a:pt x="42" y="146"/>
                    </a:lnTo>
                    <a:lnTo>
                      <a:pt x="42" y="146"/>
                    </a:lnTo>
                    <a:lnTo>
                      <a:pt x="42" y="146"/>
                    </a:lnTo>
                    <a:lnTo>
                      <a:pt x="42" y="146"/>
                    </a:lnTo>
                    <a:lnTo>
                      <a:pt x="42" y="182"/>
                    </a:lnTo>
                    <a:lnTo>
                      <a:pt x="42" y="182"/>
                    </a:lnTo>
                    <a:lnTo>
                      <a:pt x="44" y="183"/>
                    </a:lnTo>
                    <a:lnTo>
                      <a:pt x="45" y="186"/>
                    </a:lnTo>
                    <a:lnTo>
                      <a:pt x="47" y="189"/>
                    </a:lnTo>
                    <a:lnTo>
                      <a:pt x="48" y="193"/>
                    </a:lnTo>
                    <a:lnTo>
                      <a:pt x="48" y="193"/>
                    </a:lnTo>
                    <a:lnTo>
                      <a:pt x="48" y="202"/>
                    </a:lnTo>
                    <a:lnTo>
                      <a:pt x="48" y="202"/>
                    </a:lnTo>
                    <a:lnTo>
                      <a:pt x="48" y="202"/>
                    </a:lnTo>
                    <a:lnTo>
                      <a:pt x="47" y="206"/>
                    </a:lnTo>
                    <a:lnTo>
                      <a:pt x="45" y="210"/>
                    </a:lnTo>
                    <a:lnTo>
                      <a:pt x="44" y="212"/>
                    </a:lnTo>
                    <a:lnTo>
                      <a:pt x="42" y="215"/>
                    </a:lnTo>
                    <a:lnTo>
                      <a:pt x="42" y="215"/>
                    </a:lnTo>
                    <a:lnTo>
                      <a:pt x="42" y="220"/>
                    </a:lnTo>
                    <a:lnTo>
                      <a:pt x="42" y="220"/>
                    </a:lnTo>
                    <a:lnTo>
                      <a:pt x="44" y="221"/>
                    </a:lnTo>
                    <a:lnTo>
                      <a:pt x="45" y="224"/>
                    </a:lnTo>
                    <a:lnTo>
                      <a:pt x="47" y="227"/>
                    </a:lnTo>
                    <a:lnTo>
                      <a:pt x="48" y="231"/>
                    </a:lnTo>
                    <a:lnTo>
                      <a:pt x="48" y="231"/>
                    </a:lnTo>
                    <a:lnTo>
                      <a:pt x="48" y="240"/>
                    </a:lnTo>
                    <a:lnTo>
                      <a:pt x="48" y="240"/>
                    </a:lnTo>
                    <a:lnTo>
                      <a:pt x="48" y="240"/>
                    </a:lnTo>
                    <a:lnTo>
                      <a:pt x="47" y="244"/>
                    </a:lnTo>
                    <a:lnTo>
                      <a:pt x="45" y="248"/>
                    </a:lnTo>
                    <a:lnTo>
                      <a:pt x="44" y="250"/>
                    </a:lnTo>
                    <a:lnTo>
                      <a:pt x="42" y="253"/>
                    </a:lnTo>
                    <a:lnTo>
                      <a:pt x="42" y="253"/>
                    </a:lnTo>
                    <a:lnTo>
                      <a:pt x="42" y="258"/>
                    </a:lnTo>
                    <a:lnTo>
                      <a:pt x="42" y="258"/>
                    </a:lnTo>
                    <a:lnTo>
                      <a:pt x="44" y="259"/>
                    </a:lnTo>
                    <a:lnTo>
                      <a:pt x="45" y="262"/>
                    </a:lnTo>
                    <a:lnTo>
                      <a:pt x="47" y="265"/>
                    </a:lnTo>
                    <a:lnTo>
                      <a:pt x="48" y="269"/>
                    </a:lnTo>
                    <a:lnTo>
                      <a:pt x="48" y="269"/>
                    </a:lnTo>
                    <a:lnTo>
                      <a:pt x="48" y="278"/>
                    </a:lnTo>
                    <a:lnTo>
                      <a:pt x="48" y="278"/>
                    </a:lnTo>
                    <a:lnTo>
                      <a:pt x="48" y="278"/>
                    </a:lnTo>
                    <a:lnTo>
                      <a:pt x="47" y="282"/>
                    </a:lnTo>
                    <a:lnTo>
                      <a:pt x="45" y="285"/>
                    </a:lnTo>
                    <a:lnTo>
                      <a:pt x="44" y="288"/>
                    </a:lnTo>
                    <a:lnTo>
                      <a:pt x="42" y="291"/>
                    </a:lnTo>
                    <a:lnTo>
                      <a:pt x="42" y="291"/>
                    </a:lnTo>
                    <a:lnTo>
                      <a:pt x="42" y="296"/>
                    </a:lnTo>
                    <a:lnTo>
                      <a:pt x="42" y="296"/>
                    </a:lnTo>
                    <a:lnTo>
                      <a:pt x="44" y="297"/>
                    </a:lnTo>
                    <a:lnTo>
                      <a:pt x="45" y="300"/>
                    </a:lnTo>
                    <a:lnTo>
                      <a:pt x="47" y="303"/>
                    </a:lnTo>
                    <a:lnTo>
                      <a:pt x="48" y="307"/>
                    </a:lnTo>
                    <a:lnTo>
                      <a:pt x="48" y="307"/>
                    </a:lnTo>
                    <a:lnTo>
                      <a:pt x="48" y="316"/>
                    </a:lnTo>
                    <a:lnTo>
                      <a:pt x="48" y="316"/>
                    </a:lnTo>
                    <a:lnTo>
                      <a:pt x="48" y="316"/>
                    </a:lnTo>
                    <a:lnTo>
                      <a:pt x="47" y="320"/>
                    </a:lnTo>
                    <a:lnTo>
                      <a:pt x="45" y="323"/>
                    </a:lnTo>
                    <a:lnTo>
                      <a:pt x="44" y="326"/>
                    </a:lnTo>
                    <a:lnTo>
                      <a:pt x="42" y="327"/>
                    </a:lnTo>
                    <a:lnTo>
                      <a:pt x="42" y="327"/>
                    </a:lnTo>
                    <a:lnTo>
                      <a:pt x="42" y="334"/>
                    </a:lnTo>
                    <a:lnTo>
                      <a:pt x="42" y="334"/>
                    </a:lnTo>
                    <a:lnTo>
                      <a:pt x="44" y="335"/>
                    </a:lnTo>
                    <a:lnTo>
                      <a:pt x="45" y="338"/>
                    </a:lnTo>
                    <a:lnTo>
                      <a:pt x="47" y="341"/>
                    </a:lnTo>
                    <a:lnTo>
                      <a:pt x="48" y="345"/>
                    </a:lnTo>
                    <a:lnTo>
                      <a:pt x="48" y="345"/>
                    </a:lnTo>
                    <a:lnTo>
                      <a:pt x="48" y="354"/>
                    </a:lnTo>
                    <a:lnTo>
                      <a:pt x="48" y="354"/>
                    </a:lnTo>
                    <a:lnTo>
                      <a:pt x="48" y="354"/>
                    </a:lnTo>
                    <a:lnTo>
                      <a:pt x="47" y="358"/>
                    </a:lnTo>
                    <a:lnTo>
                      <a:pt x="45" y="361"/>
                    </a:lnTo>
                    <a:lnTo>
                      <a:pt x="42" y="365"/>
                    </a:lnTo>
                    <a:lnTo>
                      <a:pt x="42" y="365"/>
                    </a:lnTo>
                    <a:lnTo>
                      <a:pt x="42" y="365"/>
                    </a:lnTo>
                    <a:lnTo>
                      <a:pt x="42" y="373"/>
                    </a:lnTo>
                    <a:lnTo>
                      <a:pt x="39" y="389"/>
                    </a:lnTo>
                    <a:lnTo>
                      <a:pt x="37" y="399"/>
                    </a:lnTo>
                    <a:lnTo>
                      <a:pt x="34" y="407"/>
                    </a:lnTo>
                    <a:lnTo>
                      <a:pt x="29" y="413"/>
                    </a:lnTo>
                    <a:lnTo>
                      <a:pt x="27" y="416"/>
                    </a:lnTo>
                    <a:lnTo>
                      <a:pt x="25" y="418"/>
                    </a:lnTo>
                    <a:lnTo>
                      <a:pt x="25" y="418"/>
                    </a:lnTo>
                    <a:lnTo>
                      <a:pt x="14" y="422"/>
                    </a:lnTo>
                    <a:lnTo>
                      <a:pt x="0" y="425"/>
                    </a:lnTo>
                    <a:lnTo>
                      <a:pt x="0" y="479"/>
                    </a:lnTo>
                    <a:lnTo>
                      <a:pt x="142" y="479"/>
                    </a:lnTo>
                    <a:lnTo>
                      <a:pt x="142" y="478"/>
                    </a:lnTo>
                    <a:lnTo>
                      <a:pt x="292" y="478"/>
                    </a:lnTo>
                    <a:lnTo>
                      <a:pt x="292" y="158"/>
                    </a:lnTo>
                    <a:lnTo>
                      <a:pt x="213" y="84"/>
                    </a:lnTo>
                    <a:lnTo>
                      <a:pt x="213" y="84"/>
                    </a:lnTo>
                    <a:lnTo>
                      <a:pt x="2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6" name="Freeform 386"/>
              <p:cNvSpPr>
                <a:spLocks noEditPoints="1"/>
              </p:cNvSpPr>
              <p:nvPr/>
            </p:nvSpPr>
            <p:spPr bwMode="auto">
              <a:xfrm>
                <a:off x="3816" y="2858"/>
                <a:ext cx="48" cy="303"/>
              </a:xfrm>
              <a:custGeom>
                <a:avLst/>
                <a:gdLst>
                  <a:gd name="T0" fmla="*/ 42 w 48"/>
                  <a:gd name="T1" fmla="*/ 24 h 303"/>
                  <a:gd name="T2" fmla="*/ 42 w 48"/>
                  <a:gd name="T3" fmla="*/ 24 h 303"/>
                  <a:gd name="T4" fmla="*/ 42 w 48"/>
                  <a:gd name="T5" fmla="*/ 23 h 303"/>
                  <a:gd name="T6" fmla="*/ 28 w 48"/>
                  <a:gd name="T7" fmla="*/ 0 h 303"/>
                  <a:gd name="T8" fmla="*/ 32 w 48"/>
                  <a:gd name="T9" fmla="*/ 8 h 303"/>
                  <a:gd name="T10" fmla="*/ 37 w 48"/>
                  <a:gd name="T11" fmla="*/ 19 h 303"/>
                  <a:gd name="T12" fmla="*/ 37 w 48"/>
                  <a:gd name="T13" fmla="*/ 19 h 303"/>
                  <a:gd name="T14" fmla="*/ 37 w 48"/>
                  <a:gd name="T15" fmla="*/ 20 h 303"/>
                  <a:gd name="T16" fmla="*/ 37 w 48"/>
                  <a:gd name="T17" fmla="*/ 20 h 303"/>
                  <a:gd name="T18" fmla="*/ 37 w 48"/>
                  <a:gd name="T19" fmla="*/ 55 h 303"/>
                  <a:gd name="T20" fmla="*/ 43 w 48"/>
                  <a:gd name="T21" fmla="*/ 67 h 303"/>
                  <a:gd name="T22" fmla="*/ 43 w 48"/>
                  <a:gd name="T23" fmla="*/ 68 h 303"/>
                  <a:gd name="T24" fmla="*/ 43 w 48"/>
                  <a:gd name="T25" fmla="*/ 82 h 303"/>
                  <a:gd name="T26" fmla="*/ 37 w 48"/>
                  <a:gd name="T27" fmla="*/ 90 h 303"/>
                  <a:gd name="T28" fmla="*/ 42 w 48"/>
                  <a:gd name="T29" fmla="*/ 98 h 303"/>
                  <a:gd name="T30" fmla="*/ 43 w 48"/>
                  <a:gd name="T31" fmla="*/ 106 h 303"/>
                  <a:gd name="T32" fmla="*/ 43 w 48"/>
                  <a:gd name="T33" fmla="*/ 116 h 303"/>
                  <a:gd name="T34" fmla="*/ 39 w 48"/>
                  <a:gd name="T35" fmla="*/ 125 h 303"/>
                  <a:gd name="T36" fmla="*/ 37 w 48"/>
                  <a:gd name="T37" fmla="*/ 131 h 303"/>
                  <a:gd name="T38" fmla="*/ 43 w 48"/>
                  <a:gd name="T39" fmla="*/ 143 h 303"/>
                  <a:gd name="T40" fmla="*/ 43 w 48"/>
                  <a:gd name="T41" fmla="*/ 144 h 303"/>
                  <a:gd name="T42" fmla="*/ 43 w 48"/>
                  <a:gd name="T43" fmla="*/ 156 h 303"/>
                  <a:gd name="T44" fmla="*/ 37 w 48"/>
                  <a:gd name="T45" fmla="*/ 165 h 303"/>
                  <a:gd name="T46" fmla="*/ 42 w 48"/>
                  <a:gd name="T47" fmla="*/ 174 h 303"/>
                  <a:gd name="T48" fmla="*/ 43 w 48"/>
                  <a:gd name="T49" fmla="*/ 181 h 303"/>
                  <a:gd name="T50" fmla="*/ 43 w 48"/>
                  <a:gd name="T51" fmla="*/ 191 h 303"/>
                  <a:gd name="T52" fmla="*/ 39 w 48"/>
                  <a:gd name="T53" fmla="*/ 201 h 303"/>
                  <a:gd name="T54" fmla="*/ 37 w 48"/>
                  <a:gd name="T55" fmla="*/ 205 h 303"/>
                  <a:gd name="T56" fmla="*/ 42 w 48"/>
                  <a:gd name="T57" fmla="*/ 212 h 303"/>
                  <a:gd name="T58" fmla="*/ 43 w 48"/>
                  <a:gd name="T59" fmla="*/ 219 h 303"/>
                  <a:gd name="T60" fmla="*/ 43 w 48"/>
                  <a:gd name="T61" fmla="*/ 229 h 303"/>
                  <a:gd name="T62" fmla="*/ 37 w 48"/>
                  <a:gd name="T63" fmla="*/ 240 h 303"/>
                  <a:gd name="T64" fmla="*/ 36 w 48"/>
                  <a:gd name="T65" fmla="*/ 263 h 303"/>
                  <a:gd name="T66" fmla="*/ 23 w 48"/>
                  <a:gd name="T67" fmla="*/ 290 h 303"/>
                  <a:gd name="T68" fmla="*/ 0 w 48"/>
                  <a:gd name="T69" fmla="*/ 299 h 303"/>
                  <a:gd name="T70" fmla="*/ 25 w 48"/>
                  <a:gd name="T71" fmla="*/ 296 h 303"/>
                  <a:gd name="T72" fmla="*/ 34 w 48"/>
                  <a:gd name="T73" fmla="*/ 285 h 303"/>
                  <a:gd name="T74" fmla="*/ 42 w 48"/>
                  <a:gd name="T75" fmla="*/ 243 h 303"/>
                  <a:gd name="T76" fmla="*/ 47 w 48"/>
                  <a:gd name="T77" fmla="*/ 236 h 303"/>
                  <a:gd name="T78" fmla="*/ 48 w 48"/>
                  <a:gd name="T79" fmla="*/ 223 h 303"/>
                  <a:gd name="T80" fmla="*/ 44 w 48"/>
                  <a:gd name="T81" fmla="*/ 213 h 303"/>
                  <a:gd name="T82" fmla="*/ 42 w 48"/>
                  <a:gd name="T83" fmla="*/ 205 h 303"/>
                  <a:gd name="T84" fmla="*/ 48 w 48"/>
                  <a:gd name="T85" fmla="*/ 194 h 303"/>
                  <a:gd name="T86" fmla="*/ 48 w 48"/>
                  <a:gd name="T87" fmla="*/ 185 h 303"/>
                  <a:gd name="T88" fmla="*/ 42 w 48"/>
                  <a:gd name="T89" fmla="*/ 174 h 303"/>
                  <a:gd name="T90" fmla="*/ 44 w 48"/>
                  <a:gd name="T91" fmla="*/ 166 h 303"/>
                  <a:gd name="T92" fmla="*/ 48 w 48"/>
                  <a:gd name="T93" fmla="*/ 156 h 303"/>
                  <a:gd name="T94" fmla="*/ 47 w 48"/>
                  <a:gd name="T95" fmla="*/ 143 h 303"/>
                  <a:gd name="T96" fmla="*/ 42 w 48"/>
                  <a:gd name="T97" fmla="*/ 136 h 303"/>
                  <a:gd name="T98" fmla="*/ 45 w 48"/>
                  <a:gd name="T99" fmla="*/ 126 h 303"/>
                  <a:gd name="T100" fmla="*/ 48 w 48"/>
                  <a:gd name="T101" fmla="*/ 109 h 303"/>
                  <a:gd name="T102" fmla="*/ 45 w 48"/>
                  <a:gd name="T103" fmla="*/ 102 h 303"/>
                  <a:gd name="T104" fmla="*/ 42 w 48"/>
                  <a:gd name="T105" fmla="*/ 93 h 303"/>
                  <a:gd name="T106" fmla="*/ 47 w 48"/>
                  <a:gd name="T107" fmla="*/ 84 h 303"/>
                  <a:gd name="T108" fmla="*/ 48 w 48"/>
                  <a:gd name="T109" fmla="*/ 71 h 303"/>
                  <a:gd name="T110" fmla="*/ 44 w 48"/>
                  <a:gd name="T111" fmla="*/ 61 h 303"/>
                  <a:gd name="T112" fmla="*/ 42 w 48"/>
                  <a:gd name="T113" fmla="*/ 2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 h="303">
                    <a:moveTo>
                      <a:pt x="42" y="24"/>
                    </a:moveTo>
                    <a:lnTo>
                      <a:pt x="42" y="25"/>
                    </a:lnTo>
                    <a:lnTo>
                      <a:pt x="42" y="25"/>
                    </a:lnTo>
                    <a:lnTo>
                      <a:pt x="42" y="24"/>
                    </a:lnTo>
                    <a:close/>
                    <a:moveTo>
                      <a:pt x="42" y="23"/>
                    </a:moveTo>
                    <a:lnTo>
                      <a:pt x="42" y="23"/>
                    </a:lnTo>
                    <a:lnTo>
                      <a:pt x="42" y="24"/>
                    </a:lnTo>
                    <a:lnTo>
                      <a:pt x="42" y="24"/>
                    </a:lnTo>
                    <a:lnTo>
                      <a:pt x="42" y="24"/>
                    </a:lnTo>
                    <a:lnTo>
                      <a:pt x="42" y="23"/>
                    </a:lnTo>
                    <a:close/>
                    <a:moveTo>
                      <a:pt x="42" y="23"/>
                    </a:moveTo>
                    <a:lnTo>
                      <a:pt x="42" y="23"/>
                    </a:lnTo>
                    <a:lnTo>
                      <a:pt x="42" y="23"/>
                    </a:lnTo>
                    <a:lnTo>
                      <a:pt x="42" y="23"/>
                    </a:lnTo>
                    <a:lnTo>
                      <a:pt x="42" y="23"/>
                    </a:lnTo>
                    <a:close/>
                    <a:moveTo>
                      <a:pt x="28" y="0"/>
                    </a:moveTo>
                    <a:lnTo>
                      <a:pt x="28" y="1"/>
                    </a:lnTo>
                    <a:lnTo>
                      <a:pt x="28" y="1"/>
                    </a:lnTo>
                    <a:lnTo>
                      <a:pt x="32" y="8"/>
                    </a:lnTo>
                    <a:lnTo>
                      <a:pt x="32" y="8"/>
                    </a:lnTo>
                    <a:lnTo>
                      <a:pt x="36" y="14"/>
                    </a:lnTo>
                    <a:lnTo>
                      <a:pt x="37" y="19"/>
                    </a:lnTo>
                    <a:lnTo>
                      <a:pt x="37" y="19"/>
                    </a:lnTo>
                    <a:lnTo>
                      <a:pt x="37" y="19"/>
                    </a:lnTo>
                    <a:lnTo>
                      <a:pt x="37" y="19"/>
                    </a:lnTo>
                    <a:lnTo>
                      <a:pt x="37" y="19"/>
                    </a:lnTo>
                    <a:lnTo>
                      <a:pt x="37" y="19"/>
                    </a:lnTo>
                    <a:lnTo>
                      <a:pt x="37" y="19"/>
                    </a:lnTo>
                    <a:lnTo>
                      <a:pt x="37" y="19"/>
                    </a:lnTo>
                    <a:lnTo>
                      <a:pt x="37" y="19"/>
                    </a:lnTo>
                    <a:lnTo>
                      <a:pt x="37" y="19"/>
                    </a:lnTo>
                    <a:lnTo>
                      <a:pt x="37" y="20"/>
                    </a:lnTo>
                    <a:lnTo>
                      <a:pt x="37" y="20"/>
                    </a:lnTo>
                    <a:lnTo>
                      <a:pt x="37" y="20"/>
                    </a:lnTo>
                    <a:lnTo>
                      <a:pt x="37" y="20"/>
                    </a:lnTo>
                    <a:lnTo>
                      <a:pt x="37" y="20"/>
                    </a:lnTo>
                    <a:lnTo>
                      <a:pt x="37" y="20"/>
                    </a:lnTo>
                    <a:lnTo>
                      <a:pt x="37" y="20"/>
                    </a:lnTo>
                    <a:lnTo>
                      <a:pt x="37" y="55"/>
                    </a:lnTo>
                    <a:lnTo>
                      <a:pt x="37" y="55"/>
                    </a:lnTo>
                    <a:lnTo>
                      <a:pt x="39" y="57"/>
                    </a:lnTo>
                    <a:lnTo>
                      <a:pt x="42" y="60"/>
                    </a:lnTo>
                    <a:lnTo>
                      <a:pt x="43" y="63"/>
                    </a:lnTo>
                    <a:lnTo>
                      <a:pt x="43" y="67"/>
                    </a:lnTo>
                    <a:lnTo>
                      <a:pt x="43" y="67"/>
                    </a:lnTo>
                    <a:lnTo>
                      <a:pt x="43" y="68"/>
                    </a:lnTo>
                    <a:lnTo>
                      <a:pt x="43" y="68"/>
                    </a:lnTo>
                    <a:lnTo>
                      <a:pt x="43" y="68"/>
                    </a:lnTo>
                    <a:lnTo>
                      <a:pt x="43" y="68"/>
                    </a:lnTo>
                    <a:lnTo>
                      <a:pt x="43" y="78"/>
                    </a:lnTo>
                    <a:lnTo>
                      <a:pt x="43" y="78"/>
                    </a:lnTo>
                    <a:lnTo>
                      <a:pt x="43" y="82"/>
                    </a:lnTo>
                    <a:lnTo>
                      <a:pt x="42" y="85"/>
                    </a:lnTo>
                    <a:lnTo>
                      <a:pt x="39" y="88"/>
                    </a:lnTo>
                    <a:lnTo>
                      <a:pt x="37" y="90"/>
                    </a:lnTo>
                    <a:lnTo>
                      <a:pt x="37" y="90"/>
                    </a:lnTo>
                    <a:lnTo>
                      <a:pt x="37" y="93"/>
                    </a:lnTo>
                    <a:lnTo>
                      <a:pt x="37" y="93"/>
                    </a:lnTo>
                    <a:lnTo>
                      <a:pt x="39" y="95"/>
                    </a:lnTo>
                    <a:lnTo>
                      <a:pt x="42" y="98"/>
                    </a:lnTo>
                    <a:lnTo>
                      <a:pt x="43" y="101"/>
                    </a:lnTo>
                    <a:lnTo>
                      <a:pt x="43" y="105"/>
                    </a:lnTo>
                    <a:lnTo>
                      <a:pt x="43" y="105"/>
                    </a:lnTo>
                    <a:lnTo>
                      <a:pt x="43" y="106"/>
                    </a:lnTo>
                    <a:lnTo>
                      <a:pt x="43" y="106"/>
                    </a:lnTo>
                    <a:lnTo>
                      <a:pt x="43" y="106"/>
                    </a:lnTo>
                    <a:lnTo>
                      <a:pt x="43" y="106"/>
                    </a:lnTo>
                    <a:lnTo>
                      <a:pt x="43" y="116"/>
                    </a:lnTo>
                    <a:lnTo>
                      <a:pt x="43" y="116"/>
                    </a:lnTo>
                    <a:lnTo>
                      <a:pt x="43" y="120"/>
                    </a:lnTo>
                    <a:lnTo>
                      <a:pt x="42" y="122"/>
                    </a:lnTo>
                    <a:lnTo>
                      <a:pt x="39" y="125"/>
                    </a:lnTo>
                    <a:lnTo>
                      <a:pt x="37" y="127"/>
                    </a:lnTo>
                    <a:lnTo>
                      <a:pt x="37" y="127"/>
                    </a:lnTo>
                    <a:lnTo>
                      <a:pt x="37" y="131"/>
                    </a:lnTo>
                    <a:lnTo>
                      <a:pt x="37" y="131"/>
                    </a:lnTo>
                    <a:lnTo>
                      <a:pt x="39" y="133"/>
                    </a:lnTo>
                    <a:lnTo>
                      <a:pt x="42" y="136"/>
                    </a:lnTo>
                    <a:lnTo>
                      <a:pt x="43" y="139"/>
                    </a:lnTo>
                    <a:lnTo>
                      <a:pt x="43" y="143"/>
                    </a:lnTo>
                    <a:lnTo>
                      <a:pt x="43" y="143"/>
                    </a:lnTo>
                    <a:lnTo>
                      <a:pt x="43" y="144"/>
                    </a:lnTo>
                    <a:lnTo>
                      <a:pt x="43" y="144"/>
                    </a:lnTo>
                    <a:lnTo>
                      <a:pt x="43" y="144"/>
                    </a:lnTo>
                    <a:lnTo>
                      <a:pt x="43" y="144"/>
                    </a:lnTo>
                    <a:lnTo>
                      <a:pt x="43" y="154"/>
                    </a:lnTo>
                    <a:lnTo>
                      <a:pt x="43" y="154"/>
                    </a:lnTo>
                    <a:lnTo>
                      <a:pt x="43" y="156"/>
                    </a:lnTo>
                    <a:lnTo>
                      <a:pt x="42" y="160"/>
                    </a:lnTo>
                    <a:lnTo>
                      <a:pt x="39" y="163"/>
                    </a:lnTo>
                    <a:lnTo>
                      <a:pt x="37" y="165"/>
                    </a:lnTo>
                    <a:lnTo>
                      <a:pt x="37" y="165"/>
                    </a:lnTo>
                    <a:lnTo>
                      <a:pt x="37" y="169"/>
                    </a:lnTo>
                    <a:lnTo>
                      <a:pt x="37" y="169"/>
                    </a:lnTo>
                    <a:lnTo>
                      <a:pt x="39" y="171"/>
                    </a:lnTo>
                    <a:lnTo>
                      <a:pt x="42" y="174"/>
                    </a:lnTo>
                    <a:lnTo>
                      <a:pt x="43" y="177"/>
                    </a:lnTo>
                    <a:lnTo>
                      <a:pt x="43" y="181"/>
                    </a:lnTo>
                    <a:lnTo>
                      <a:pt x="43" y="181"/>
                    </a:lnTo>
                    <a:lnTo>
                      <a:pt x="43" y="181"/>
                    </a:lnTo>
                    <a:lnTo>
                      <a:pt x="43" y="181"/>
                    </a:lnTo>
                    <a:lnTo>
                      <a:pt x="43" y="182"/>
                    </a:lnTo>
                    <a:lnTo>
                      <a:pt x="43" y="182"/>
                    </a:lnTo>
                    <a:lnTo>
                      <a:pt x="43" y="191"/>
                    </a:lnTo>
                    <a:lnTo>
                      <a:pt x="43" y="191"/>
                    </a:lnTo>
                    <a:lnTo>
                      <a:pt x="43" y="194"/>
                    </a:lnTo>
                    <a:lnTo>
                      <a:pt x="42" y="198"/>
                    </a:lnTo>
                    <a:lnTo>
                      <a:pt x="39" y="201"/>
                    </a:lnTo>
                    <a:lnTo>
                      <a:pt x="37" y="203"/>
                    </a:lnTo>
                    <a:lnTo>
                      <a:pt x="37" y="203"/>
                    </a:lnTo>
                    <a:lnTo>
                      <a:pt x="37" y="205"/>
                    </a:lnTo>
                    <a:lnTo>
                      <a:pt x="37" y="205"/>
                    </a:lnTo>
                    <a:lnTo>
                      <a:pt x="37" y="207"/>
                    </a:lnTo>
                    <a:lnTo>
                      <a:pt x="37" y="207"/>
                    </a:lnTo>
                    <a:lnTo>
                      <a:pt x="39" y="209"/>
                    </a:lnTo>
                    <a:lnTo>
                      <a:pt x="42" y="212"/>
                    </a:lnTo>
                    <a:lnTo>
                      <a:pt x="43" y="215"/>
                    </a:lnTo>
                    <a:lnTo>
                      <a:pt x="43" y="218"/>
                    </a:lnTo>
                    <a:lnTo>
                      <a:pt x="43" y="219"/>
                    </a:lnTo>
                    <a:lnTo>
                      <a:pt x="43" y="219"/>
                    </a:lnTo>
                    <a:lnTo>
                      <a:pt x="43" y="219"/>
                    </a:lnTo>
                    <a:lnTo>
                      <a:pt x="43" y="219"/>
                    </a:lnTo>
                    <a:lnTo>
                      <a:pt x="43" y="219"/>
                    </a:lnTo>
                    <a:lnTo>
                      <a:pt x="43" y="229"/>
                    </a:lnTo>
                    <a:lnTo>
                      <a:pt x="43" y="229"/>
                    </a:lnTo>
                    <a:lnTo>
                      <a:pt x="43" y="232"/>
                    </a:lnTo>
                    <a:lnTo>
                      <a:pt x="42" y="235"/>
                    </a:lnTo>
                    <a:lnTo>
                      <a:pt x="37" y="240"/>
                    </a:lnTo>
                    <a:lnTo>
                      <a:pt x="37" y="240"/>
                    </a:lnTo>
                    <a:lnTo>
                      <a:pt x="37" y="240"/>
                    </a:lnTo>
                    <a:lnTo>
                      <a:pt x="37" y="247"/>
                    </a:lnTo>
                    <a:lnTo>
                      <a:pt x="36" y="263"/>
                    </a:lnTo>
                    <a:lnTo>
                      <a:pt x="33" y="272"/>
                    </a:lnTo>
                    <a:lnTo>
                      <a:pt x="29" y="280"/>
                    </a:lnTo>
                    <a:lnTo>
                      <a:pt x="26" y="288"/>
                    </a:lnTo>
                    <a:lnTo>
                      <a:pt x="23" y="290"/>
                    </a:lnTo>
                    <a:lnTo>
                      <a:pt x="20" y="292"/>
                    </a:lnTo>
                    <a:lnTo>
                      <a:pt x="20" y="292"/>
                    </a:lnTo>
                    <a:lnTo>
                      <a:pt x="11" y="296"/>
                    </a:lnTo>
                    <a:lnTo>
                      <a:pt x="0" y="299"/>
                    </a:lnTo>
                    <a:lnTo>
                      <a:pt x="0" y="303"/>
                    </a:lnTo>
                    <a:lnTo>
                      <a:pt x="0" y="303"/>
                    </a:lnTo>
                    <a:lnTo>
                      <a:pt x="14" y="300"/>
                    </a:lnTo>
                    <a:lnTo>
                      <a:pt x="25" y="296"/>
                    </a:lnTo>
                    <a:lnTo>
                      <a:pt x="25" y="296"/>
                    </a:lnTo>
                    <a:lnTo>
                      <a:pt x="27" y="294"/>
                    </a:lnTo>
                    <a:lnTo>
                      <a:pt x="29" y="291"/>
                    </a:lnTo>
                    <a:lnTo>
                      <a:pt x="34" y="285"/>
                    </a:lnTo>
                    <a:lnTo>
                      <a:pt x="37" y="277"/>
                    </a:lnTo>
                    <a:lnTo>
                      <a:pt x="39" y="267"/>
                    </a:lnTo>
                    <a:lnTo>
                      <a:pt x="42" y="251"/>
                    </a:lnTo>
                    <a:lnTo>
                      <a:pt x="42" y="243"/>
                    </a:lnTo>
                    <a:lnTo>
                      <a:pt x="42" y="243"/>
                    </a:lnTo>
                    <a:lnTo>
                      <a:pt x="42" y="243"/>
                    </a:lnTo>
                    <a:lnTo>
                      <a:pt x="45" y="239"/>
                    </a:lnTo>
                    <a:lnTo>
                      <a:pt x="47" y="236"/>
                    </a:lnTo>
                    <a:lnTo>
                      <a:pt x="48" y="232"/>
                    </a:lnTo>
                    <a:lnTo>
                      <a:pt x="48" y="232"/>
                    </a:lnTo>
                    <a:lnTo>
                      <a:pt x="48" y="223"/>
                    </a:lnTo>
                    <a:lnTo>
                      <a:pt x="48" y="223"/>
                    </a:lnTo>
                    <a:lnTo>
                      <a:pt x="48" y="223"/>
                    </a:lnTo>
                    <a:lnTo>
                      <a:pt x="47" y="219"/>
                    </a:lnTo>
                    <a:lnTo>
                      <a:pt x="45" y="216"/>
                    </a:lnTo>
                    <a:lnTo>
                      <a:pt x="44" y="213"/>
                    </a:lnTo>
                    <a:lnTo>
                      <a:pt x="42" y="212"/>
                    </a:lnTo>
                    <a:lnTo>
                      <a:pt x="42" y="212"/>
                    </a:lnTo>
                    <a:lnTo>
                      <a:pt x="42" y="205"/>
                    </a:lnTo>
                    <a:lnTo>
                      <a:pt x="42" y="205"/>
                    </a:lnTo>
                    <a:lnTo>
                      <a:pt x="44" y="204"/>
                    </a:lnTo>
                    <a:lnTo>
                      <a:pt x="45" y="201"/>
                    </a:lnTo>
                    <a:lnTo>
                      <a:pt x="47" y="198"/>
                    </a:lnTo>
                    <a:lnTo>
                      <a:pt x="48" y="194"/>
                    </a:lnTo>
                    <a:lnTo>
                      <a:pt x="48" y="194"/>
                    </a:lnTo>
                    <a:lnTo>
                      <a:pt x="48" y="185"/>
                    </a:lnTo>
                    <a:lnTo>
                      <a:pt x="48" y="185"/>
                    </a:lnTo>
                    <a:lnTo>
                      <a:pt x="48" y="185"/>
                    </a:lnTo>
                    <a:lnTo>
                      <a:pt x="47" y="181"/>
                    </a:lnTo>
                    <a:lnTo>
                      <a:pt x="45" y="178"/>
                    </a:lnTo>
                    <a:lnTo>
                      <a:pt x="44" y="175"/>
                    </a:lnTo>
                    <a:lnTo>
                      <a:pt x="42" y="174"/>
                    </a:lnTo>
                    <a:lnTo>
                      <a:pt x="42" y="174"/>
                    </a:lnTo>
                    <a:lnTo>
                      <a:pt x="42" y="169"/>
                    </a:lnTo>
                    <a:lnTo>
                      <a:pt x="42" y="169"/>
                    </a:lnTo>
                    <a:lnTo>
                      <a:pt x="44" y="166"/>
                    </a:lnTo>
                    <a:lnTo>
                      <a:pt x="45" y="163"/>
                    </a:lnTo>
                    <a:lnTo>
                      <a:pt x="47" y="160"/>
                    </a:lnTo>
                    <a:lnTo>
                      <a:pt x="48" y="156"/>
                    </a:lnTo>
                    <a:lnTo>
                      <a:pt x="48" y="156"/>
                    </a:lnTo>
                    <a:lnTo>
                      <a:pt x="48" y="147"/>
                    </a:lnTo>
                    <a:lnTo>
                      <a:pt x="48" y="147"/>
                    </a:lnTo>
                    <a:lnTo>
                      <a:pt x="48" y="147"/>
                    </a:lnTo>
                    <a:lnTo>
                      <a:pt x="47" y="143"/>
                    </a:lnTo>
                    <a:lnTo>
                      <a:pt x="45" y="140"/>
                    </a:lnTo>
                    <a:lnTo>
                      <a:pt x="44" y="137"/>
                    </a:lnTo>
                    <a:lnTo>
                      <a:pt x="42" y="136"/>
                    </a:lnTo>
                    <a:lnTo>
                      <a:pt x="42" y="136"/>
                    </a:lnTo>
                    <a:lnTo>
                      <a:pt x="42" y="131"/>
                    </a:lnTo>
                    <a:lnTo>
                      <a:pt x="42" y="131"/>
                    </a:lnTo>
                    <a:lnTo>
                      <a:pt x="44" y="128"/>
                    </a:lnTo>
                    <a:lnTo>
                      <a:pt x="45" y="126"/>
                    </a:lnTo>
                    <a:lnTo>
                      <a:pt x="47" y="122"/>
                    </a:lnTo>
                    <a:lnTo>
                      <a:pt x="48" y="118"/>
                    </a:lnTo>
                    <a:lnTo>
                      <a:pt x="48" y="118"/>
                    </a:lnTo>
                    <a:lnTo>
                      <a:pt x="48" y="109"/>
                    </a:lnTo>
                    <a:lnTo>
                      <a:pt x="48" y="109"/>
                    </a:lnTo>
                    <a:lnTo>
                      <a:pt x="48" y="109"/>
                    </a:lnTo>
                    <a:lnTo>
                      <a:pt x="47" y="105"/>
                    </a:lnTo>
                    <a:lnTo>
                      <a:pt x="45" y="102"/>
                    </a:lnTo>
                    <a:lnTo>
                      <a:pt x="44" y="99"/>
                    </a:lnTo>
                    <a:lnTo>
                      <a:pt x="42" y="98"/>
                    </a:lnTo>
                    <a:lnTo>
                      <a:pt x="42" y="98"/>
                    </a:lnTo>
                    <a:lnTo>
                      <a:pt x="42" y="93"/>
                    </a:lnTo>
                    <a:lnTo>
                      <a:pt x="42" y="93"/>
                    </a:lnTo>
                    <a:lnTo>
                      <a:pt x="44" y="90"/>
                    </a:lnTo>
                    <a:lnTo>
                      <a:pt x="45" y="88"/>
                    </a:lnTo>
                    <a:lnTo>
                      <a:pt x="47" y="84"/>
                    </a:lnTo>
                    <a:lnTo>
                      <a:pt x="48" y="80"/>
                    </a:lnTo>
                    <a:lnTo>
                      <a:pt x="48" y="80"/>
                    </a:lnTo>
                    <a:lnTo>
                      <a:pt x="48" y="71"/>
                    </a:lnTo>
                    <a:lnTo>
                      <a:pt x="48" y="71"/>
                    </a:lnTo>
                    <a:lnTo>
                      <a:pt x="48" y="71"/>
                    </a:lnTo>
                    <a:lnTo>
                      <a:pt x="47" y="67"/>
                    </a:lnTo>
                    <a:lnTo>
                      <a:pt x="45" y="64"/>
                    </a:lnTo>
                    <a:lnTo>
                      <a:pt x="44" y="61"/>
                    </a:lnTo>
                    <a:lnTo>
                      <a:pt x="42" y="60"/>
                    </a:lnTo>
                    <a:lnTo>
                      <a:pt x="42" y="60"/>
                    </a:lnTo>
                    <a:lnTo>
                      <a:pt x="42" y="24"/>
                    </a:lnTo>
                    <a:lnTo>
                      <a:pt x="42" y="24"/>
                    </a:lnTo>
                    <a:lnTo>
                      <a:pt x="41" y="19"/>
                    </a:lnTo>
                    <a:lnTo>
                      <a:pt x="38" y="13"/>
                    </a:lnTo>
                    <a:lnTo>
                      <a:pt x="28" y="0"/>
                    </a:lnTo>
                    <a:close/>
                  </a:path>
                </a:pathLst>
              </a:custGeom>
              <a:solidFill>
                <a:srgbClr val="2882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7" name="Freeform 387"/>
              <p:cNvSpPr>
                <a:spLocks/>
              </p:cNvSpPr>
              <p:nvPr/>
            </p:nvSpPr>
            <p:spPr bwMode="auto">
              <a:xfrm>
                <a:off x="3858" y="2882"/>
                <a:ext cx="0" cy="1"/>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8" name="Freeform 388"/>
              <p:cNvSpPr>
                <a:spLocks/>
              </p:cNvSpPr>
              <p:nvPr/>
            </p:nvSpPr>
            <p:spPr bwMode="auto">
              <a:xfrm>
                <a:off x="3858" y="2881"/>
                <a:ext cx="0" cy="1"/>
              </a:xfrm>
              <a:custGeom>
                <a:avLst/>
                <a:gdLst>
                  <a:gd name="T0" fmla="*/ 0 h 1"/>
                  <a:gd name="T1" fmla="*/ 0 h 1"/>
                  <a:gd name="T2" fmla="*/ 1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0"/>
                    </a:lnTo>
                    <a:lnTo>
                      <a:pt x="0" y="1"/>
                    </a:ln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69" name="Rectangle 389"/>
              <p:cNvSpPr>
                <a:spLocks noChangeArrowheads="1"/>
              </p:cNvSpPr>
              <p:nvPr/>
            </p:nvSpPr>
            <p:spPr bwMode="auto">
              <a:xfrm>
                <a:off x="3858" y="2881"/>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0" name="Freeform 390"/>
              <p:cNvSpPr>
                <a:spLocks/>
              </p:cNvSpPr>
              <p:nvPr/>
            </p:nvSpPr>
            <p:spPr bwMode="auto">
              <a:xfrm>
                <a:off x="3816" y="2858"/>
                <a:ext cx="48" cy="303"/>
              </a:xfrm>
              <a:custGeom>
                <a:avLst/>
                <a:gdLst>
                  <a:gd name="T0" fmla="*/ 32 w 48"/>
                  <a:gd name="T1" fmla="*/ 8 h 303"/>
                  <a:gd name="T2" fmla="*/ 37 w 48"/>
                  <a:gd name="T3" fmla="*/ 19 h 303"/>
                  <a:gd name="T4" fmla="*/ 37 w 48"/>
                  <a:gd name="T5" fmla="*/ 19 h 303"/>
                  <a:gd name="T6" fmla="*/ 37 w 48"/>
                  <a:gd name="T7" fmla="*/ 19 h 303"/>
                  <a:gd name="T8" fmla="*/ 37 w 48"/>
                  <a:gd name="T9" fmla="*/ 20 h 303"/>
                  <a:gd name="T10" fmla="*/ 37 w 48"/>
                  <a:gd name="T11" fmla="*/ 55 h 303"/>
                  <a:gd name="T12" fmla="*/ 43 w 48"/>
                  <a:gd name="T13" fmla="*/ 63 h 303"/>
                  <a:gd name="T14" fmla="*/ 43 w 48"/>
                  <a:gd name="T15" fmla="*/ 68 h 303"/>
                  <a:gd name="T16" fmla="*/ 43 w 48"/>
                  <a:gd name="T17" fmla="*/ 78 h 303"/>
                  <a:gd name="T18" fmla="*/ 37 w 48"/>
                  <a:gd name="T19" fmla="*/ 90 h 303"/>
                  <a:gd name="T20" fmla="*/ 39 w 48"/>
                  <a:gd name="T21" fmla="*/ 95 h 303"/>
                  <a:gd name="T22" fmla="*/ 43 w 48"/>
                  <a:gd name="T23" fmla="*/ 105 h 303"/>
                  <a:gd name="T24" fmla="*/ 43 w 48"/>
                  <a:gd name="T25" fmla="*/ 106 h 303"/>
                  <a:gd name="T26" fmla="*/ 42 w 48"/>
                  <a:gd name="T27" fmla="*/ 122 h 303"/>
                  <a:gd name="T28" fmla="*/ 37 w 48"/>
                  <a:gd name="T29" fmla="*/ 131 h 303"/>
                  <a:gd name="T30" fmla="*/ 43 w 48"/>
                  <a:gd name="T31" fmla="*/ 139 h 303"/>
                  <a:gd name="T32" fmla="*/ 43 w 48"/>
                  <a:gd name="T33" fmla="*/ 144 h 303"/>
                  <a:gd name="T34" fmla="*/ 43 w 48"/>
                  <a:gd name="T35" fmla="*/ 154 h 303"/>
                  <a:gd name="T36" fmla="*/ 37 w 48"/>
                  <a:gd name="T37" fmla="*/ 165 h 303"/>
                  <a:gd name="T38" fmla="*/ 39 w 48"/>
                  <a:gd name="T39" fmla="*/ 171 h 303"/>
                  <a:gd name="T40" fmla="*/ 43 w 48"/>
                  <a:gd name="T41" fmla="*/ 181 h 303"/>
                  <a:gd name="T42" fmla="*/ 43 w 48"/>
                  <a:gd name="T43" fmla="*/ 182 h 303"/>
                  <a:gd name="T44" fmla="*/ 42 w 48"/>
                  <a:gd name="T45" fmla="*/ 198 h 303"/>
                  <a:gd name="T46" fmla="*/ 37 w 48"/>
                  <a:gd name="T47" fmla="*/ 205 h 303"/>
                  <a:gd name="T48" fmla="*/ 39 w 48"/>
                  <a:gd name="T49" fmla="*/ 209 h 303"/>
                  <a:gd name="T50" fmla="*/ 43 w 48"/>
                  <a:gd name="T51" fmla="*/ 219 h 303"/>
                  <a:gd name="T52" fmla="*/ 43 w 48"/>
                  <a:gd name="T53" fmla="*/ 219 h 303"/>
                  <a:gd name="T54" fmla="*/ 42 w 48"/>
                  <a:gd name="T55" fmla="*/ 235 h 303"/>
                  <a:gd name="T56" fmla="*/ 37 w 48"/>
                  <a:gd name="T57" fmla="*/ 247 h 303"/>
                  <a:gd name="T58" fmla="*/ 26 w 48"/>
                  <a:gd name="T59" fmla="*/ 288 h 303"/>
                  <a:gd name="T60" fmla="*/ 11 w 48"/>
                  <a:gd name="T61" fmla="*/ 296 h 303"/>
                  <a:gd name="T62" fmla="*/ 14 w 48"/>
                  <a:gd name="T63" fmla="*/ 300 h 303"/>
                  <a:gd name="T64" fmla="*/ 29 w 48"/>
                  <a:gd name="T65" fmla="*/ 291 h 303"/>
                  <a:gd name="T66" fmla="*/ 42 w 48"/>
                  <a:gd name="T67" fmla="*/ 251 h 303"/>
                  <a:gd name="T68" fmla="*/ 45 w 48"/>
                  <a:gd name="T69" fmla="*/ 239 h 303"/>
                  <a:gd name="T70" fmla="*/ 48 w 48"/>
                  <a:gd name="T71" fmla="*/ 223 h 303"/>
                  <a:gd name="T72" fmla="*/ 45 w 48"/>
                  <a:gd name="T73" fmla="*/ 216 h 303"/>
                  <a:gd name="T74" fmla="*/ 42 w 48"/>
                  <a:gd name="T75" fmla="*/ 205 h 303"/>
                  <a:gd name="T76" fmla="*/ 47 w 48"/>
                  <a:gd name="T77" fmla="*/ 198 h 303"/>
                  <a:gd name="T78" fmla="*/ 48 w 48"/>
                  <a:gd name="T79" fmla="*/ 185 h 303"/>
                  <a:gd name="T80" fmla="*/ 44 w 48"/>
                  <a:gd name="T81" fmla="*/ 175 h 303"/>
                  <a:gd name="T82" fmla="*/ 42 w 48"/>
                  <a:gd name="T83" fmla="*/ 169 h 303"/>
                  <a:gd name="T84" fmla="*/ 48 w 48"/>
                  <a:gd name="T85" fmla="*/ 156 h 303"/>
                  <a:gd name="T86" fmla="*/ 48 w 48"/>
                  <a:gd name="T87" fmla="*/ 147 h 303"/>
                  <a:gd name="T88" fmla="*/ 42 w 48"/>
                  <a:gd name="T89" fmla="*/ 136 h 303"/>
                  <a:gd name="T90" fmla="*/ 44 w 48"/>
                  <a:gd name="T91" fmla="*/ 128 h 303"/>
                  <a:gd name="T92" fmla="*/ 48 w 48"/>
                  <a:gd name="T93" fmla="*/ 118 h 303"/>
                  <a:gd name="T94" fmla="*/ 47 w 48"/>
                  <a:gd name="T95" fmla="*/ 105 h 303"/>
                  <a:gd name="T96" fmla="*/ 42 w 48"/>
                  <a:gd name="T97" fmla="*/ 98 h 303"/>
                  <a:gd name="T98" fmla="*/ 45 w 48"/>
                  <a:gd name="T99" fmla="*/ 88 h 303"/>
                  <a:gd name="T100" fmla="*/ 48 w 48"/>
                  <a:gd name="T101" fmla="*/ 71 h 303"/>
                  <a:gd name="T102" fmla="*/ 45 w 48"/>
                  <a:gd name="T103" fmla="*/ 64 h 303"/>
                  <a:gd name="T104" fmla="*/ 42 w 48"/>
                  <a:gd name="T105" fmla="*/ 24 h 303"/>
                  <a:gd name="T106" fmla="*/ 28 w 48"/>
                  <a:gd name="T10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 h="303">
                    <a:moveTo>
                      <a:pt x="28" y="0"/>
                    </a:moveTo>
                    <a:lnTo>
                      <a:pt x="28" y="1"/>
                    </a:lnTo>
                    <a:lnTo>
                      <a:pt x="28" y="1"/>
                    </a:lnTo>
                    <a:lnTo>
                      <a:pt x="32" y="8"/>
                    </a:lnTo>
                    <a:lnTo>
                      <a:pt x="32" y="8"/>
                    </a:lnTo>
                    <a:lnTo>
                      <a:pt x="36" y="14"/>
                    </a:lnTo>
                    <a:lnTo>
                      <a:pt x="37" y="19"/>
                    </a:lnTo>
                    <a:lnTo>
                      <a:pt x="37" y="19"/>
                    </a:lnTo>
                    <a:lnTo>
                      <a:pt x="37" y="19"/>
                    </a:lnTo>
                    <a:lnTo>
                      <a:pt x="37" y="19"/>
                    </a:lnTo>
                    <a:lnTo>
                      <a:pt x="37" y="19"/>
                    </a:lnTo>
                    <a:lnTo>
                      <a:pt x="37" y="19"/>
                    </a:lnTo>
                    <a:lnTo>
                      <a:pt x="37" y="19"/>
                    </a:lnTo>
                    <a:lnTo>
                      <a:pt x="37" y="19"/>
                    </a:lnTo>
                    <a:lnTo>
                      <a:pt x="37" y="19"/>
                    </a:lnTo>
                    <a:lnTo>
                      <a:pt x="37" y="19"/>
                    </a:lnTo>
                    <a:lnTo>
                      <a:pt x="37" y="20"/>
                    </a:lnTo>
                    <a:lnTo>
                      <a:pt x="37" y="20"/>
                    </a:lnTo>
                    <a:lnTo>
                      <a:pt x="37" y="20"/>
                    </a:lnTo>
                    <a:lnTo>
                      <a:pt x="37" y="20"/>
                    </a:lnTo>
                    <a:lnTo>
                      <a:pt x="37" y="20"/>
                    </a:lnTo>
                    <a:lnTo>
                      <a:pt x="37" y="20"/>
                    </a:lnTo>
                    <a:lnTo>
                      <a:pt x="37" y="20"/>
                    </a:lnTo>
                    <a:lnTo>
                      <a:pt x="37" y="55"/>
                    </a:lnTo>
                    <a:lnTo>
                      <a:pt x="37" y="55"/>
                    </a:lnTo>
                    <a:lnTo>
                      <a:pt x="39" y="57"/>
                    </a:lnTo>
                    <a:lnTo>
                      <a:pt x="42" y="60"/>
                    </a:lnTo>
                    <a:lnTo>
                      <a:pt x="43" y="63"/>
                    </a:lnTo>
                    <a:lnTo>
                      <a:pt x="43" y="67"/>
                    </a:lnTo>
                    <a:lnTo>
                      <a:pt x="43" y="67"/>
                    </a:lnTo>
                    <a:lnTo>
                      <a:pt x="43" y="68"/>
                    </a:lnTo>
                    <a:lnTo>
                      <a:pt x="43" y="68"/>
                    </a:lnTo>
                    <a:lnTo>
                      <a:pt x="43" y="68"/>
                    </a:lnTo>
                    <a:lnTo>
                      <a:pt x="43" y="68"/>
                    </a:lnTo>
                    <a:lnTo>
                      <a:pt x="43" y="78"/>
                    </a:lnTo>
                    <a:lnTo>
                      <a:pt x="43" y="78"/>
                    </a:lnTo>
                    <a:lnTo>
                      <a:pt x="43" y="82"/>
                    </a:lnTo>
                    <a:lnTo>
                      <a:pt x="42" y="85"/>
                    </a:lnTo>
                    <a:lnTo>
                      <a:pt x="39" y="88"/>
                    </a:lnTo>
                    <a:lnTo>
                      <a:pt x="37" y="90"/>
                    </a:lnTo>
                    <a:lnTo>
                      <a:pt x="37" y="90"/>
                    </a:lnTo>
                    <a:lnTo>
                      <a:pt x="37" y="93"/>
                    </a:lnTo>
                    <a:lnTo>
                      <a:pt x="37" y="93"/>
                    </a:lnTo>
                    <a:lnTo>
                      <a:pt x="39" y="95"/>
                    </a:lnTo>
                    <a:lnTo>
                      <a:pt x="42" y="98"/>
                    </a:lnTo>
                    <a:lnTo>
                      <a:pt x="43" y="101"/>
                    </a:lnTo>
                    <a:lnTo>
                      <a:pt x="43" y="105"/>
                    </a:lnTo>
                    <a:lnTo>
                      <a:pt x="43" y="105"/>
                    </a:lnTo>
                    <a:lnTo>
                      <a:pt x="43" y="106"/>
                    </a:lnTo>
                    <a:lnTo>
                      <a:pt x="43" y="106"/>
                    </a:lnTo>
                    <a:lnTo>
                      <a:pt x="43" y="106"/>
                    </a:lnTo>
                    <a:lnTo>
                      <a:pt x="43" y="106"/>
                    </a:lnTo>
                    <a:lnTo>
                      <a:pt x="43" y="116"/>
                    </a:lnTo>
                    <a:lnTo>
                      <a:pt x="43" y="116"/>
                    </a:lnTo>
                    <a:lnTo>
                      <a:pt x="43" y="120"/>
                    </a:lnTo>
                    <a:lnTo>
                      <a:pt x="42" y="122"/>
                    </a:lnTo>
                    <a:lnTo>
                      <a:pt x="39" y="125"/>
                    </a:lnTo>
                    <a:lnTo>
                      <a:pt x="37" y="127"/>
                    </a:lnTo>
                    <a:lnTo>
                      <a:pt x="37" y="127"/>
                    </a:lnTo>
                    <a:lnTo>
                      <a:pt x="37" y="131"/>
                    </a:lnTo>
                    <a:lnTo>
                      <a:pt x="37" y="131"/>
                    </a:lnTo>
                    <a:lnTo>
                      <a:pt x="39" y="133"/>
                    </a:lnTo>
                    <a:lnTo>
                      <a:pt x="42" y="136"/>
                    </a:lnTo>
                    <a:lnTo>
                      <a:pt x="43" y="139"/>
                    </a:lnTo>
                    <a:lnTo>
                      <a:pt x="43" y="143"/>
                    </a:lnTo>
                    <a:lnTo>
                      <a:pt x="43" y="143"/>
                    </a:lnTo>
                    <a:lnTo>
                      <a:pt x="43" y="144"/>
                    </a:lnTo>
                    <a:lnTo>
                      <a:pt x="43" y="144"/>
                    </a:lnTo>
                    <a:lnTo>
                      <a:pt x="43" y="144"/>
                    </a:lnTo>
                    <a:lnTo>
                      <a:pt x="43" y="144"/>
                    </a:lnTo>
                    <a:lnTo>
                      <a:pt x="43" y="154"/>
                    </a:lnTo>
                    <a:lnTo>
                      <a:pt x="43" y="154"/>
                    </a:lnTo>
                    <a:lnTo>
                      <a:pt x="43" y="156"/>
                    </a:lnTo>
                    <a:lnTo>
                      <a:pt x="42" y="160"/>
                    </a:lnTo>
                    <a:lnTo>
                      <a:pt x="39" y="163"/>
                    </a:lnTo>
                    <a:lnTo>
                      <a:pt x="37" y="165"/>
                    </a:lnTo>
                    <a:lnTo>
                      <a:pt x="37" y="165"/>
                    </a:lnTo>
                    <a:lnTo>
                      <a:pt x="37" y="169"/>
                    </a:lnTo>
                    <a:lnTo>
                      <a:pt x="37" y="169"/>
                    </a:lnTo>
                    <a:lnTo>
                      <a:pt x="39" y="171"/>
                    </a:lnTo>
                    <a:lnTo>
                      <a:pt x="42" y="174"/>
                    </a:lnTo>
                    <a:lnTo>
                      <a:pt x="43" y="177"/>
                    </a:lnTo>
                    <a:lnTo>
                      <a:pt x="43" y="181"/>
                    </a:lnTo>
                    <a:lnTo>
                      <a:pt x="43" y="181"/>
                    </a:lnTo>
                    <a:lnTo>
                      <a:pt x="43" y="181"/>
                    </a:lnTo>
                    <a:lnTo>
                      <a:pt x="43" y="181"/>
                    </a:lnTo>
                    <a:lnTo>
                      <a:pt x="43" y="182"/>
                    </a:lnTo>
                    <a:lnTo>
                      <a:pt x="43" y="182"/>
                    </a:lnTo>
                    <a:lnTo>
                      <a:pt x="43" y="191"/>
                    </a:lnTo>
                    <a:lnTo>
                      <a:pt x="43" y="191"/>
                    </a:lnTo>
                    <a:lnTo>
                      <a:pt x="43" y="194"/>
                    </a:lnTo>
                    <a:lnTo>
                      <a:pt x="42" y="198"/>
                    </a:lnTo>
                    <a:lnTo>
                      <a:pt x="39" y="201"/>
                    </a:lnTo>
                    <a:lnTo>
                      <a:pt x="37" y="203"/>
                    </a:lnTo>
                    <a:lnTo>
                      <a:pt x="37" y="203"/>
                    </a:lnTo>
                    <a:lnTo>
                      <a:pt x="37" y="205"/>
                    </a:lnTo>
                    <a:lnTo>
                      <a:pt x="37" y="205"/>
                    </a:lnTo>
                    <a:lnTo>
                      <a:pt x="37" y="207"/>
                    </a:lnTo>
                    <a:lnTo>
                      <a:pt x="37" y="207"/>
                    </a:lnTo>
                    <a:lnTo>
                      <a:pt x="39" y="209"/>
                    </a:lnTo>
                    <a:lnTo>
                      <a:pt x="42" y="212"/>
                    </a:lnTo>
                    <a:lnTo>
                      <a:pt x="43" y="215"/>
                    </a:lnTo>
                    <a:lnTo>
                      <a:pt x="43" y="218"/>
                    </a:lnTo>
                    <a:lnTo>
                      <a:pt x="43" y="219"/>
                    </a:lnTo>
                    <a:lnTo>
                      <a:pt x="43" y="219"/>
                    </a:lnTo>
                    <a:lnTo>
                      <a:pt x="43" y="219"/>
                    </a:lnTo>
                    <a:lnTo>
                      <a:pt x="43" y="219"/>
                    </a:lnTo>
                    <a:lnTo>
                      <a:pt x="43" y="219"/>
                    </a:lnTo>
                    <a:lnTo>
                      <a:pt x="43" y="229"/>
                    </a:lnTo>
                    <a:lnTo>
                      <a:pt x="43" y="229"/>
                    </a:lnTo>
                    <a:lnTo>
                      <a:pt x="43" y="232"/>
                    </a:lnTo>
                    <a:lnTo>
                      <a:pt x="42" y="235"/>
                    </a:lnTo>
                    <a:lnTo>
                      <a:pt x="37" y="240"/>
                    </a:lnTo>
                    <a:lnTo>
                      <a:pt x="37" y="240"/>
                    </a:lnTo>
                    <a:lnTo>
                      <a:pt x="37" y="240"/>
                    </a:lnTo>
                    <a:lnTo>
                      <a:pt x="37" y="247"/>
                    </a:lnTo>
                    <a:lnTo>
                      <a:pt x="36" y="263"/>
                    </a:lnTo>
                    <a:lnTo>
                      <a:pt x="33" y="272"/>
                    </a:lnTo>
                    <a:lnTo>
                      <a:pt x="29" y="280"/>
                    </a:lnTo>
                    <a:lnTo>
                      <a:pt x="26" y="288"/>
                    </a:lnTo>
                    <a:lnTo>
                      <a:pt x="23" y="290"/>
                    </a:lnTo>
                    <a:lnTo>
                      <a:pt x="20" y="292"/>
                    </a:lnTo>
                    <a:lnTo>
                      <a:pt x="20" y="292"/>
                    </a:lnTo>
                    <a:lnTo>
                      <a:pt x="11" y="296"/>
                    </a:lnTo>
                    <a:lnTo>
                      <a:pt x="0" y="299"/>
                    </a:lnTo>
                    <a:lnTo>
                      <a:pt x="0" y="303"/>
                    </a:lnTo>
                    <a:lnTo>
                      <a:pt x="0" y="303"/>
                    </a:lnTo>
                    <a:lnTo>
                      <a:pt x="14" y="300"/>
                    </a:lnTo>
                    <a:lnTo>
                      <a:pt x="25" y="296"/>
                    </a:lnTo>
                    <a:lnTo>
                      <a:pt x="25" y="296"/>
                    </a:lnTo>
                    <a:lnTo>
                      <a:pt x="27" y="294"/>
                    </a:lnTo>
                    <a:lnTo>
                      <a:pt x="29" y="291"/>
                    </a:lnTo>
                    <a:lnTo>
                      <a:pt x="34" y="285"/>
                    </a:lnTo>
                    <a:lnTo>
                      <a:pt x="37" y="277"/>
                    </a:lnTo>
                    <a:lnTo>
                      <a:pt x="39" y="267"/>
                    </a:lnTo>
                    <a:lnTo>
                      <a:pt x="42" y="251"/>
                    </a:lnTo>
                    <a:lnTo>
                      <a:pt x="42" y="243"/>
                    </a:lnTo>
                    <a:lnTo>
                      <a:pt x="42" y="243"/>
                    </a:lnTo>
                    <a:lnTo>
                      <a:pt x="42" y="243"/>
                    </a:lnTo>
                    <a:lnTo>
                      <a:pt x="45" y="239"/>
                    </a:lnTo>
                    <a:lnTo>
                      <a:pt x="47" y="236"/>
                    </a:lnTo>
                    <a:lnTo>
                      <a:pt x="48" y="232"/>
                    </a:lnTo>
                    <a:lnTo>
                      <a:pt x="48" y="232"/>
                    </a:lnTo>
                    <a:lnTo>
                      <a:pt x="48" y="223"/>
                    </a:lnTo>
                    <a:lnTo>
                      <a:pt x="48" y="223"/>
                    </a:lnTo>
                    <a:lnTo>
                      <a:pt x="48" y="223"/>
                    </a:lnTo>
                    <a:lnTo>
                      <a:pt x="47" y="219"/>
                    </a:lnTo>
                    <a:lnTo>
                      <a:pt x="45" y="216"/>
                    </a:lnTo>
                    <a:lnTo>
                      <a:pt x="44" y="213"/>
                    </a:lnTo>
                    <a:lnTo>
                      <a:pt x="42" y="212"/>
                    </a:lnTo>
                    <a:lnTo>
                      <a:pt x="42" y="212"/>
                    </a:lnTo>
                    <a:lnTo>
                      <a:pt x="42" y="205"/>
                    </a:lnTo>
                    <a:lnTo>
                      <a:pt x="42" y="205"/>
                    </a:lnTo>
                    <a:lnTo>
                      <a:pt x="44" y="204"/>
                    </a:lnTo>
                    <a:lnTo>
                      <a:pt x="45" y="201"/>
                    </a:lnTo>
                    <a:lnTo>
                      <a:pt x="47" y="198"/>
                    </a:lnTo>
                    <a:lnTo>
                      <a:pt x="48" y="194"/>
                    </a:lnTo>
                    <a:lnTo>
                      <a:pt x="48" y="194"/>
                    </a:lnTo>
                    <a:lnTo>
                      <a:pt x="48" y="185"/>
                    </a:lnTo>
                    <a:lnTo>
                      <a:pt x="48" y="185"/>
                    </a:lnTo>
                    <a:lnTo>
                      <a:pt x="48" y="185"/>
                    </a:lnTo>
                    <a:lnTo>
                      <a:pt x="47" y="181"/>
                    </a:lnTo>
                    <a:lnTo>
                      <a:pt x="45" y="178"/>
                    </a:lnTo>
                    <a:lnTo>
                      <a:pt x="44" y="175"/>
                    </a:lnTo>
                    <a:lnTo>
                      <a:pt x="42" y="174"/>
                    </a:lnTo>
                    <a:lnTo>
                      <a:pt x="42" y="174"/>
                    </a:lnTo>
                    <a:lnTo>
                      <a:pt x="42" y="169"/>
                    </a:lnTo>
                    <a:lnTo>
                      <a:pt x="42" y="169"/>
                    </a:lnTo>
                    <a:lnTo>
                      <a:pt x="44" y="166"/>
                    </a:lnTo>
                    <a:lnTo>
                      <a:pt x="45" y="163"/>
                    </a:lnTo>
                    <a:lnTo>
                      <a:pt x="47" y="160"/>
                    </a:lnTo>
                    <a:lnTo>
                      <a:pt x="48" y="156"/>
                    </a:lnTo>
                    <a:lnTo>
                      <a:pt x="48" y="156"/>
                    </a:lnTo>
                    <a:lnTo>
                      <a:pt x="48" y="147"/>
                    </a:lnTo>
                    <a:lnTo>
                      <a:pt x="48" y="147"/>
                    </a:lnTo>
                    <a:lnTo>
                      <a:pt x="48" y="147"/>
                    </a:lnTo>
                    <a:lnTo>
                      <a:pt x="47" y="143"/>
                    </a:lnTo>
                    <a:lnTo>
                      <a:pt x="45" y="140"/>
                    </a:lnTo>
                    <a:lnTo>
                      <a:pt x="44" y="137"/>
                    </a:lnTo>
                    <a:lnTo>
                      <a:pt x="42" y="136"/>
                    </a:lnTo>
                    <a:lnTo>
                      <a:pt x="42" y="136"/>
                    </a:lnTo>
                    <a:lnTo>
                      <a:pt x="42" y="131"/>
                    </a:lnTo>
                    <a:lnTo>
                      <a:pt x="42" y="131"/>
                    </a:lnTo>
                    <a:lnTo>
                      <a:pt x="44" y="128"/>
                    </a:lnTo>
                    <a:lnTo>
                      <a:pt x="45" y="126"/>
                    </a:lnTo>
                    <a:lnTo>
                      <a:pt x="47" y="122"/>
                    </a:lnTo>
                    <a:lnTo>
                      <a:pt x="48" y="118"/>
                    </a:lnTo>
                    <a:lnTo>
                      <a:pt x="48" y="118"/>
                    </a:lnTo>
                    <a:lnTo>
                      <a:pt x="48" y="109"/>
                    </a:lnTo>
                    <a:lnTo>
                      <a:pt x="48" y="109"/>
                    </a:lnTo>
                    <a:lnTo>
                      <a:pt x="48" y="109"/>
                    </a:lnTo>
                    <a:lnTo>
                      <a:pt x="47" y="105"/>
                    </a:lnTo>
                    <a:lnTo>
                      <a:pt x="45" y="102"/>
                    </a:lnTo>
                    <a:lnTo>
                      <a:pt x="44" y="99"/>
                    </a:lnTo>
                    <a:lnTo>
                      <a:pt x="42" y="98"/>
                    </a:lnTo>
                    <a:lnTo>
                      <a:pt x="42" y="98"/>
                    </a:lnTo>
                    <a:lnTo>
                      <a:pt x="42" y="93"/>
                    </a:lnTo>
                    <a:lnTo>
                      <a:pt x="42" y="93"/>
                    </a:lnTo>
                    <a:lnTo>
                      <a:pt x="44" y="90"/>
                    </a:lnTo>
                    <a:lnTo>
                      <a:pt x="45" y="88"/>
                    </a:lnTo>
                    <a:lnTo>
                      <a:pt x="47" y="84"/>
                    </a:lnTo>
                    <a:lnTo>
                      <a:pt x="48" y="80"/>
                    </a:lnTo>
                    <a:lnTo>
                      <a:pt x="48" y="80"/>
                    </a:lnTo>
                    <a:lnTo>
                      <a:pt x="48" y="71"/>
                    </a:lnTo>
                    <a:lnTo>
                      <a:pt x="48" y="71"/>
                    </a:lnTo>
                    <a:lnTo>
                      <a:pt x="48" y="71"/>
                    </a:lnTo>
                    <a:lnTo>
                      <a:pt x="47" y="67"/>
                    </a:lnTo>
                    <a:lnTo>
                      <a:pt x="45" y="64"/>
                    </a:lnTo>
                    <a:lnTo>
                      <a:pt x="44" y="61"/>
                    </a:lnTo>
                    <a:lnTo>
                      <a:pt x="42" y="60"/>
                    </a:lnTo>
                    <a:lnTo>
                      <a:pt x="42" y="60"/>
                    </a:lnTo>
                    <a:lnTo>
                      <a:pt x="42" y="24"/>
                    </a:lnTo>
                    <a:lnTo>
                      <a:pt x="42" y="24"/>
                    </a:lnTo>
                    <a:lnTo>
                      <a:pt x="41" y="19"/>
                    </a:lnTo>
                    <a:lnTo>
                      <a:pt x="38" y="13"/>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1" name="Freeform 391"/>
              <p:cNvSpPr>
                <a:spLocks noEditPoints="1"/>
              </p:cNvSpPr>
              <p:nvPr/>
            </p:nvSpPr>
            <p:spPr bwMode="auto">
              <a:xfrm>
                <a:off x="3844" y="2859"/>
                <a:ext cx="15" cy="218"/>
              </a:xfrm>
              <a:custGeom>
                <a:avLst/>
                <a:gdLst>
                  <a:gd name="T0" fmla="*/ 9 w 15"/>
                  <a:gd name="T1" fmla="*/ 206 h 218"/>
                  <a:gd name="T2" fmla="*/ 9 w 15"/>
                  <a:gd name="T3" fmla="*/ 207 h 218"/>
                  <a:gd name="T4" fmla="*/ 14 w 15"/>
                  <a:gd name="T5" fmla="*/ 212 h 218"/>
                  <a:gd name="T6" fmla="*/ 15 w 15"/>
                  <a:gd name="T7" fmla="*/ 218 h 218"/>
                  <a:gd name="T8" fmla="*/ 15 w 15"/>
                  <a:gd name="T9" fmla="*/ 217 h 218"/>
                  <a:gd name="T10" fmla="*/ 15 w 15"/>
                  <a:gd name="T11" fmla="*/ 214 h 218"/>
                  <a:gd name="T12" fmla="*/ 11 w 15"/>
                  <a:gd name="T13" fmla="*/ 208 h 218"/>
                  <a:gd name="T14" fmla="*/ 9 w 15"/>
                  <a:gd name="T15" fmla="*/ 202 h 218"/>
                  <a:gd name="T16" fmla="*/ 9 w 15"/>
                  <a:gd name="T17" fmla="*/ 202 h 218"/>
                  <a:gd name="T18" fmla="*/ 9 w 15"/>
                  <a:gd name="T19" fmla="*/ 204 h 218"/>
                  <a:gd name="T20" fmla="*/ 9 w 15"/>
                  <a:gd name="T21" fmla="*/ 202 h 218"/>
                  <a:gd name="T22" fmla="*/ 9 w 15"/>
                  <a:gd name="T23" fmla="*/ 164 h 218"/>
                  <a:gd name="T24" fmla="*/ 9 w 15"/>
                  <a:gd name="T25" fmla="*/ 169 h 218"/>
                  <a:gd name="T26" fmla="*/ 11 w 15"/>
                  <a:gd name="T27" fmla="*/ 171 h 218"/>
                  <a:gd name="T28" fmla="*/ 15 w 15"/>
                  <a:gd name="T29" fmla="*/ 177 h 218"/>
                  <a:gd name="T30" fmla="*/ 15 w 15"/>
                  <a:gd name="T31" fmla="*/ 180 h 218"/>
                  <a:gd name="T32" fmla="*/ 15 w 15"/>
                  <a:gd name="T33" fmla="*/ 180 h 218"/>
                  <a:gd name="T34" fmla="*/ 14 w 15"/>
                  <a:gd name="T35" fmla="*/ 173 h 218"/>
                  <a:gd name="T36" fmla="*/ 9 w 15"/>
                  <a:gd name="T37" fmla="*/ 168 h 218"/>
                  <a:gd name="T38" fmla="*/ 9 w 15"/>
                  <a:gd name="T39" fmla="*/ 164 h 218"/>
                  <a:gd name="T40" fmla="*/ 9 w 15"/>
                  <a:gd name="T41" fmla="*/ 126 h 218"/>
                  <a:gd name="T42" fmla="*/ 9 w 15"/>
                  <a:gd name="T43" fmla="*/ 131 h 218"/>
                  <a:gd name="T44" fmla="*/ 11 w 15"/>
                  <a:gd name="T45" fmla="*/ 133 h 218"/>
                  <a:gd name="T46" fmla="*/ 15 w 15"/>
                  <a:gd name="T47" fmla="*/ 139 h 218"/>
                  <a:gd name="T48" fmla="*/ 15 w 15"/>
                  <a:gd name="T49" fmla="*/ 142 h 218"/>
                  <a:gd name="T50" fmla="*/ 15 w 15"/>
                  <a:gd name="T51" fmla="*/ 142 h 218"/>
                  <a:gd name="T52" fmla="*/ 14 w 15"/>
                  <a:gd name="T53" fmla="*/ 135 h 218"/>
                  <a:gd name="T54" fmla="*/ 9 w 15"/>
                  <a:gd name="T55" fmla="*/ 130 h 218"/>
                  <a:gd name="T56" fmla="*/ 9 w 15"/>
                  <a:gd name="T57" fmla="*/ 126 h 218"/>
                  <a:gd name="T58" fmla="*/ 9 w 15"/>
                  <a:gd name="T59" fmla="*/ 92 h 218"/>
                  <a:gd name="T60" fmla="*/ 9 w 15"/>
                  <a:gd name="T61" fmla="*/ 93 h 218"/>
                  <a:gd name="T62" fmla="*/ 14 w 15"/>
                  <a:gd name="T63" fmla="*/ 98 h 218"/>
                  <a:gd name="T64" fmla="*/ 15 w 15"/>
                  <a:gd name="T65" fmla="*/ 105 h 218"/>
                  <a:gd name="T66" fmla="*/ 15 w 15"/>
                  <a:gd name="T67" fmla="*/ 104 h 218"/>
                  <a:gd name="T68" fmla="*/ 15 w 15"/>
                  <a:gd name="T69" fmla="*/ 100 h 218"/>
                  <a:gd name="T70" fmla="*/ 11 w 15"/>
                  <a:gd name="T71" fmla="*/ 94 h 218"/>
                  <a:gd name="T72" fmla="*/ 9 w 15"/>
                  <a:gd name="T73" fmla="*/ 54 h 218"/>
                  <a:gd name="T74" fmla="*/ 9 w 15"/>
                  <a:gd name="T75" fmla="*/ 56 h 218"/>
                  <a:gd name="T76" fmla="*/ 11 w 15"/>
                  <a:gd name="T77" fmla="*/ 57 h 218"/>
                  <a:gd name="T78" fmla="*/ 15 w 15"/>
                  <a:gd name="T79" fmla="*/ 63 h 218"/>
                  <a:gd name="T80" fmla="*/ 15 w 15"/>
                  <a:gd name="T81" fmla="*/ 66 h 218"/>
                  <a:gd name="T82" fmla="*/ 15 w 15"/>
                  <a:gd name="T83" fmla="*/ 66 h 218"/>
                  <a:gd name="T84" fmla="*/ 14 w 15"/>
                  <a:gd name="T85" fmla="*/ 59 h 218"/>
                  <a:gd name="T86" fmla="*/ 9 w 15"/>
                  <a:gd name="T87" fmla="*/ 54 h 218"/>
                  <a:gd name="T88" fmla="*/ 9 w 15"/>
                  <a:gd name="T89" fmla="*/ 18 h 218"/>
                  <a:gd name="T90" fmla="*/ 9 w 15"/>
                  <a:gd name="T91" fmla="*/ 18 h 218"/>
                  <a:gd name="T92" fmla="*/ 9 w 15"/>
                  <a:gd name="T93" fmla="*/ 18 h 218"/>
                  <a:gd name="T94" fmla="*/ 9 w 15"/>
                  <a:gd name="T95" fmla="*/ 18 h 218"/>
                  <a:gd name="T96" fmla="*/ 9 w 15"/>
                  <a:gd name="T97" fmla="*/ 18 h 218"/>
                  <a:gd name="T98" fmla="*/ 0 w 15"/>
                  <a:gd name="T99" fmla="*/ 0 h 218"/>
                  <a:gd name="T100" fmla="*/ 0 w 15"/>
                  <a:gd name="T101" fmla="*/ 0 h 218"/>
                  <a:gd name="T102" fmla="*/ 4 w 15"/>
                  <a:gd name="T103" fmla="*/ 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 h="218">
                    <a:moveTo>
                      <a:pt x="9" y="206"/>
                    </a:moveTo>
                    <a:lnTo>
                      <a:pt x="9" y="206"/>
                    </a:lnTo>
                    <a:lnTo>
                      <a:pt x="9" y="207"/>
                    </a:lnTo>
                    <a:lnTo>
                      <a:pt x="9" y="207"/>
                    </a:lnTo>
                    <a:lnTo>
                      <a:pt x="11" y="209"/>
                    </a:lnTo>
                    <a:lnTo>
                      <a:pt x="14" y="212"/>
                    </a:lnTo>
                    <a:lnTo>
                      <a:pt x="15" y="214"/>
                    </a:lnTo>
                    <a:lnTo>
                      <a:pt x="15" y="218"/>
                    </a:lnTo>
                    <a:lnTo>
                      <a:pt x="15" y="218"/>
                    </a:lnTo>
                    <a:lnTo>
                      <a:pt x="15" y="217"/>
                    </a:lnTo>
                    <a:lnTo>
                      <a:pt x="15" y="217"/>
                    </a:lnTo>
                    <a:lnTo>
                      <a:pt x="15" y="214"/>
                    </a:lnTo>
                    <a:lnTo>
                      <a:pt x="14" y="211"/>
                    </a:lnTo>
                    <a:lnTo>
                      <a:pt x="11" y="208"/>
                    </a:lnTo>
                    <a:lnTo>
                      <a:pt x="9" y="206"/>
                    </a:lnTo>
                    <a:close/>
                    <a:moveTo>
                      <a:pt x="9" y="202"/>
                    </a:moveTo>
                    <a:lnTo>
                      <a:pt x="9" y="202"/>
                    </a:lnTo>
                    <a:lnTo>
                      <a:pt x="9" y="202"/>
                    </a:lnTo>
                    <a:lnTo>
                      <a:pt x="9" y="202"/>
                    </a:lnTo>
                    <a:lnTo>
                      <a:pt x="9" y="204"/>
                    </a:lnTo>
                    <a:lnTo>
                      <a:pt x="9" y="204"/>
                    </a:lnTo>
                    <a:lnTo>
                      <a:pt x="9" y="202"/>
                    </a:lnTo>
                    <a:close/>
                    <a:moveTo>
                      <a:pt x="9" y="164"/>
                    </a:moveTo>
                    <a:lnTo>
                      <a:pt x="9" y="164"/>
                    </a:lnTo>
                    <a:lnTo>
                      <a:pt x="9" y="164"/>
                    </a:lnTo>
                    <a:lnTo>
                      <a:pt x="9" y="169"/>
                    </a:lnTo>
                    <a:lnTo>
                      <a:pt x="9" y="169"/>
                    </a:lnTo>
                    <a:lnTo>
                      <a:pt x="11" y="171"/>
                    </a:lnTo>
                    <a:lnTo>
                      <a:pt x="14" y="174"/>
                    </a:lnTo>
                    <a:lnTo>
                      <a:pt x="15" y="177"/>
                    </a:lnTo>
                    <a:lnTo>
                      <a:pt x="15" y="180"/>
                    </a:lnTo>
                    <a:lnTo>
                      <a:pt x="15" y="180"/>
                    </a:lnTo>
                    <a:lnTo>
                      <a:pt x="15" y="180"/>
                    </a:lnTo>
                    <a:lnTo>
                      <a:pt x="15" y="180"/>
                    </a:lnTo>
                    <a:lnTo>
                      <a:pt x="15" y="176"/>
                    </a:lnTo>
                    <a:lnTo>
                      <a:pt x="14" y="173"/>
                    </a:lnTo>
                    <a:lnTo>
                      <a:pt x="11" y="170"/>
                    </a:lnTo>
                    <a:lnTo>
                      <a:pt x="9" y="168"/>
                    </a:lnTo>
                    <a:lnTo>
                      <a:pt x="9" y="168"/>
                    </a:lnTo>
                    <a:lnTo>
                      <a:pt x="9" y="164"/>
                    </a:lnTo>
                    <a:close/>
                    <a:moveTo>
                      <a:pt x="9" y="126"/>
                    </a:moveTo>
                    <a:lnTo>
                      <a:pt x="9" y="126"/>
                    </a:lnTo>
                    <a:lnTo>
                      <a:pt x="9" y="126"/>
                    </a:lnTo>
                    <a:lnTo>
                      <a:pt x="9" y="131"/>
                    </a:lnTo>
                    <a:lnTo>
                      <a:pt x="9" y="131"/>
                    </a:lnTo>
                    <a:lnTo>
                      <a:pt x="11" y="133"/>
                    </a:lnTo>
                    <a:lnTo>
                      <a:pt x="14" y="136"/>
                    </a:lnTo>
                    <a:lnTo>
                      <a:pt x="15" y="139"/>
                    </a:lnTo>
                    <a:lnTo>
                      <a:pt x="15" y="143"/>
                    </a:lnTo>
                    <a:lnTo>
                      <a:pt x="15" y="142"/>
                    </a:lnTo>
                    <a:lnTo>
                      <a:pt x="15" y="142"/>
                    </a:lnTo>
                    <a:lnTo>
                      <a:pt x="15" y="142"/>
                    </a:lnTo>
                    <a:lnTo>
                      <a:pt x="15" y="138"/>
                    </a:lnTo>
                    <a:lnTo>
                      <a:pt x="14" y="135"/>
                    </a:lnTo>
                    <a:lnTo>
                      <a:pt x="11" y="132"/>
                    </a:lnTo>
                    <a:lnTo>
                      <a:pt x="9" y="130"/>
                    </a:lnTo>
                    <a:lnTo>
                      <a:pt x="9" y="130"/>
                    </a:lnTo>
                    <a:lnTo>
                      <a:pt x="9" y="126"/>
                    </a:lnTo>
                    <a:close/>
                    <a:moveTo>
                      <a:pt x="9" y="92"/>
                    </a:moveTo>
                    <a:lnTo>
                      <a:pt x="9" y="92"/>
                    </a:lnTo>
                    <a:lnTo>
                      <a:pt x="9" y="93"/>
                    </a:lnTo>
                    <a:lnTo>
                      <a:pt x="9" y="93"/>
                    </a:lnTo>
                    <a:lnTo>
                      <a:pt x="11" y="95"/>
                    </a:lnTo>
                    <a:lnTo>
                      <a:pt x="14" y="98"/>
                    </a:lnTo>
                    <a:lnTo>
                      <a:pt x="15" y="101"/>
                    </a:lnTo>
                    <a:lnTo>
                      <a:pt x="15" y="105"/>
                    </a:lnTo>
                    <a:lnTo>
                      <a:pt x="15" y="104"/>
                    </a:lnTo>
                    <a:lnTo>
                      <a:pt x="15" y="104"/>
                    </a:lnTo>
                    <a:lnTo>
                      <a:pt x="15" y="104"/>
                    </a:lnTo>
                    <a:lnTo>
                      <a:pt x="15" y="100"/>
                    </a:lnTo>
                    <a:lnTo>
                      <a:pt x="14" y="97"/>
                    </a:lnTo>
                    <a:lnTo>
                      <a:pt x="11" y="94"/>
                    </a:lnTo>
                    <a:lnTo>
                      <a:pt x="9" y="92"/>
                    </a:lnTo>
                    <a:close/>
                    <a:moveTo>
                      <a:pt x="9" y="54"/>
                    </a:moveTo>
                    <a:lnTo>
                      <a:pt x="9" y="54"/>
                    </a:lnTo>
                    <a:lnTo>
                      <a:pt x="9" y="56"/>
                    </a:lnTo>
                    <a:lnTo>
                      <a:pt x="9" y="56"/>
                    </a:lnTo>
                    <a:lnTo>
                      <a:pt x="11" y="57"/>
                    </a:lnTo>
                    <a:lnTo>
                      <a:pt x="14" y="61"/>
                    </a:lnTo>
                    <a:lnTo>
                      <a:pt x="15" y="63"/>
                    </a:lnTo>
                    <a:lnTo>
                      <a:pt x="15" y="67"/>
                    </a:lnTo>
                    <a:lnTo>
                      <a:pt x="15" y="66"/>
                    </a:lnTo>
                    <a:lnTo>
                      <a:pt x="15" y="66"/>
                    </a:lnTo>
                    <a:lnTo>
                      <a:pt x="15" y="66"/>
                    </a:lnTo>
                    <a:lnTo>
                      <a:pt x="15" y="62"/>
                    </a:lnTo>
                    <a:lnTo>
                      <a:pt x="14" y="59"/>
                    </a:lnTo>
                    <a:lnTo>
                      <a:pt x="11" y="56"/>
                    </a:lnTo>
                    <a:lnTo>
                      <a:pt x="9" y="54"/>
                    </a:lnTo>
                    <a:close/>
                    <a:moveTo>
                      <a:pt x="9" y="18"/>
                    </a:moveTo>
                    <a:lnTo>
                      <a:pt x="9" y="18"/>
                    </a:lnTo>
                    <a:lnTo>
                      <a:pt x="9" y="18"/>
                    </a:lnTo>
                    <a:lnTo>
                      <a:pt x="9" y="18"/>
                    </a:lnTo>
                    <a:lnTo>
                      <a:pt x="9" y="18"/>
                    </a:lnTo>
                    <a:lnTo>
                      <a:pt x="9" y="18"/>
                    </a:lnTo>
                    <a:close/>
                    <a:moveTo>
                      <a:pt x="9" y="18"/>
                    </a:moveTo>
                    <a:lnTo>
                      <a:pt x="9" y="18"/>
                    </a:lnTo>
                    <a:lnTo>
                      <a:pt x="9" y="18"/>
                    </a:lnTo>
                    <a:lnTo>
                      <a:pt x="9" y="18"/>
                    </a:lnTo>
                    <a:lnTo>
                      <a:pt x="9" y="18"/>
                    </a:lnTo>
                    <a:close/>
                    <a:moveTo>
                      <a:pt x="0" y="0"/>
                    </a:moveTo>
                    <a:lnTo>
                      <a:pt x="0" y="0"/>
                    </a:lnTo>
                    <a:lnTo>
                      <a:pt x="0" y="0"/>
                    </a:lnTo>
                    <a:lnTo>
                      <a:pt x="4" y="7"/>
                    </a:lnTo>
                    <a:lnTo>
                      <a:pt x="4" y="7"/>
                    </a:lnTo>
                    <a:lnTo>
                      <a:pt x="0" y="0"/>
                    </a:lnTo>
                    <a:close/>
                  </a:path>
                </a:pathLst>
              </a:custGeom>
              <a:solidFill>
                <a:srgbClr val="90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2" name="Freeform 392"/>
              <p:cNvSpPr>
                <a:spLocks/>
              </p:cNvSpPr>
              <p:nvPr/>
            </p:nvSpPr>
            <p:spPr bwMode="auto">
              <a:xfrm>
                <a:off x="3853" y="3065"/>
                <a:ext cx="6" cy="12"/>
              </a:xfrm>
              <a:custGeom>
                <a:avLst/>
                <a:gdLst>
                  <a:gd name="T0" fmla="*/ 0 w 6"/>
                  <a:gd name="T1" fmla="*/ 0 h 12"/>
                  <a:gd name="T2" fmla="*/ 0 w 6"/>
                  <a:gd name="T3" fmla="*/ 0 h 12"/>
                  <a:gd name="T4" fmla="*/ 0 w 6"/>
                  <a:gd name="T5" fmla="*/ 1 h 12"/>
                  <a:gd name="T6" fmla="*/ 0 w 6"/>
                  <a:gd name="T7" fmla="*/ 1 h 12"/>
                  <a:gd name="T8" fmla="*/ 2 w 6"/>
                  <a:gd name="T9" fmla="*/ 3 h 12"/>
                  <a:gd name="T10" fmla="*/ 5 w 6"/>
                  <a:gd name="T11" fmla="*/ 6 h 12"/>
                  <a:gd name="T12" fmla="*/ 6 w 6"/>
                  <a:gd name="T13" fmla="*/ 8 h 12"/>
                  <a:gd name="T14" fmla="*/ 6 w 6"/>
                  <a:gd name="T15" fmla="*/ 12 h 12"/>
                  <a:gd name="T16" fmla="*/ 6 w 6"/>
                  <a:gd name="T17" fmla="*/ 12 h 12"/>
                  <a:gd name="T18" fmla="*/ 6 w 6"/>
                  <a:gd name="T19" fmla="*/ 11 h 12"/>
                  <a:gd name="T20" fmla="*/ 6 w 6"/>
                  <a:gd name="T21" fmla="*/ 11 h 12"/>
                  <a:gd name="T22" fmla="*/ 6 w 6"/>
                  <a:gd name="T23" fmla="*/ 8 h 12"/>
                  <a:gd name="T24" fmla="*/ 5 w 6"/>
                  <a:gd name="T25" fmla="*/ 5 h 12"/>
                  <a:gd name="T26" fmla="*/ 2 w 6"/>
                  <a:gd name="T27" fmla="*/ 2 h 12"/>
                  <a:gd name="T28" fmla="*/ 0 w 6"/>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2">
                    <a:moveTo>
                      <a:pt x="0" y="0"/>
                    </a:moveTo>
                    <a:lnTo>
                      <a:pt x="0" y="0"/>
                    </a:lnTo>
                    <a:lnTo>
                      <a:pt x="0" y="1"/>
                    </a:lnTo>
                    <a:lnTo>
                      <a:pt x="0" y="1"/>
                    </a:lnTo>
                    <a:lnTo>
                      <a:pt x="2" y="3"/>
                    </a:lnTo>
                    <a:lnTo>
                      <a:pt x="5" y="6"/>
                    </a:lnTo>
                    <a:lnTo>
                      <a:pt x="6" y="8"/>
                    </a:lnTo>
                    <a:lnTo>
                      <a:pt x="6" y="12"/>
                    </a:lnTo>
                    <a:lnTo>
                      <a:pt x="6" y="12"/>
                    </a:lnTo>
                    <a:lnTo>
                      <a:pt x="6" y="11"/>
                    </a:lnTo>
                    <a:lnTo>
                      <a:pt x="6" y="11"/>
                    </a:lnTo>
                    <a:lnTo>
                      <a:pt x="6" y="8"/>
                    </a:lnTo>
                    <a:lnTo>
                      <a:pt x="5" y="5"/>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3" name="Freeform 393"/>
              <p:cNvSpPr>
                <a:spLocks/>
              </p:cNvSpPr>
              <p:nvPr/>
            </p:nvSpPr>
            <p:spPr bwMode="auto">
              <a:xfrm>
                <a:off x="3853" y="3061"/>
                <a:ext cx="0" cy="2"/>
              </a:xfrm>
              <a:custGeom>
                <a:avLst/>
                <a:gdLst>
                  <a:gd name="T0" fmla="*/ 0 h 2"/>
                  <a:gd name="T1" fmla="*/ 0 h 2"/>
                  <a:gd name="T2" fmla="*/ 0 h 2"/>
                  <a:gd name="T3" fmla="*/ 0 h 2"/>
                  <a:gd name="T4" fmla="*/ 2 h 2"/>
                  <a:gd name="T5" fmla="*/ 2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0"/>
                    </a:lnTo>
                    <a:lnTo>
                      <a:pt x="0" y="0"/>
                    </a:lnTo>
                    <a:lnTo>
                      <a:pt x="0" y="2"/>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4" name="Freeform 394"/>
              <p:cNvSpPr>
                <a:spLocks/>
              </p:cNvSpPr>
              <p:nvPr/>
            </p:nvSpPr>
            <p:spPr bwMode="auto">
              <a:xfrm>
                <a:off x="3853" y="3023"/>
                <a:ext cx="6" cy="16"/>
              </a:xfrm>
              <a:custGeom>
                <a:avLst/>
                <a:gdLst>
                  <a:gd name="T0" fmla="*/ 0 w 6"/>
                  <a:gd name="T1" fmla="*/ 0 h 16"/>
                  <a:gd name="T2" fmla="*/ 0 w 6"/>
                  <a:gd name="T3" fmla="*/ 0 h 16"/>
                  <a:gd name="T4" fmla="*/ 0 w 6"/>
                  <a:gd name="T5" fmla="*/ 0 h 16"/>
                  <a:gd name="T6" fmla="*/ 0 w 6"/>
                  <a:gd name="T7" fmla="*/ 5 h 16"/>
                  <a:gd name="T8" fmla="*/ 0 w 6"/>
                  <a:gd name="T9" fmla="*/ 5 h 16"/>
                  <a:gd name="T10" fmla="*/ 2 w 6"/>
                  <a:gd name="T11" fmla="*/ 7 h 16"/>
                  <a:gd name="T12" fmla="*/ 5 w 6"/>
                  <a:gd name="T13" fmla="*/ 10 h 16"/>
                  <a:gd name="T14" fmla="*/ 6 w 6"/>
                  <a:gd name="T15" fmla="*/ 13 h 16"/>
                  <a:gd name="T16" fmla="*/ 6 w 6"/>
                  <a:gd name="T17" fmla="*/ 16 h 16"/>
                  <a:gd name="T18" fmla="*/ 6 w 6"/>
                  <a:gd name="T19" fmla="*/ 16 h 16"/>
                  <a:gd name="T20" fmla="*/ 6 w 6"/>
                  <a:gd name="T21" fmla="*/ 16 h 16"/>
                  <a:gd name="T22" fmla="*/ 6 w 6"/>
                  <a:gd name="T23" fmla="*/ 16 h 16"/>
                  <a:gd name="T24" fmla="*/ 6 w 6"/>
                  <a:gd name="T25" fmla="*/ 12 h 16"/>
                  <a:gd name="T26" fmla="*/ 5 w 6"/>
                  <a:gd name="T27" fmla="*/ 9 h 16"/>
                  <a:gd name="T28" fmla="*/ 2 w 6"/>
                  <a:gd name="T29" fmla="*/ 6 h 16"/>
                  <a:gd name="T30" fmla="*/ 0 w 6"/>
                  <a:gd name="T31" fmla="*/ 4 h 16"/>
                  <a:gd name="T32" fmla="*/ 0 w 6"/>
                  <a:gd name="T33" fmla="*/ 4 h 16"/>
                  <a:gd name="T34" fmla="*/ 0 w 6"/>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16">
                    <a:moveTo>
                      <a:pt x="0" y="0"/>
                    </a:moveTo>
                    <a:lnTo>
                      <a:pt x="0" y="0"/>
                    </a:lnTo>
                    <a:lnTo>
                      <a:pt x="0" y="0"/>
                    </a:lnTo>
                    <a:lnTo>
                      <a:pt x="0" y="5"/>
                    </a:lnTo>
                    <a:lnTo>
                      <a:pt x="0" y="5"/>
                    </a:lnTo>
                    <a:lnTo>
                      <a:pt x="2" y="7"/>
                    </a:lnTo>
                    <a:lnTo>
                      <a:pt x="5" y="10"/>
                    </a:lnTo>
                    <a:lnTo>
                      <a:pt x="6" y="13"/>
                    </a:lnTo>
                    <a:lnTo>
                      <a:pt x="6" y="16"/>
                    </a:lnTo>
                    <a:lnTo>
                      <a:pt x="6" y="16"/>
                    </a:lnTo>
                    <a:lnTo>
                      <a:pt x="6" y="16"/>
                    </a:lnTo>
                    <a:lnTo>
                      <a:pt x="6" y="16"/>
                    </a:lnTo>
                    <a:lnTo>
                      <a:pt x="6" y="12"/>
                    </a:lnTo>
                    <a:lnTo>
                      <a:pt x="5" y="9"/>
                    </a:lnTo>
                    <a:lnTo>
                      <a:pt x="2" y="6"/>
                    </a:lnTo>
                    <a:lnTo>
                      <a:pt x="0" y="4"/>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5" name="Freeform 395"/>
              <p:cNvSpPr>
                <a:spLocks/>
              </p:cNvSpPr>
              <p:nvPr/>
            </p:nvSpPr>
            <p:spPr bwMode="auto">
              <a:xfrm>
                <a:off x="3853" y="2985"/>
                <a:ext cx="6" cy="17"/>
              </a:xfrm>
              <a:custGeom>
                <a:avLst/>
                <a:gdLst>
                  <a:gd name="T0" fmla="*/ 0 w 6"/>
                  <a:gd name="T1" fmla="*/ 0 h 17"/>
                  <a:gd name="T2" fmla="*/ 0 w 6"/>
                  <a:gd name="T3" fmla="*/ 0 h 17"/>
                  <a:gd name="T4" fmla="*/ 0 w 6"/>
                  <a:gd name="T5" fmla="*/ 0 h 17"/>
                  <a:gd name="T6" fmla="*/ 0 w 6"/>
                  <a:gd name="T7" fmla="*/ 5 h 17"/>
                  <a:gd name="T8" fmla="*/ 0 w 6"/>
                  <a:gd name="T9" fmla="*/ 5 h 17"/>
                  <a:gd name="T10" fmla="*/ 2 w 6"/>
                  <a:gd name="T11" fmla="*/ 7 h 17"/>
                  <a:gd name="T12" fmla="*/ 5 w 6"/>
                  <a:gd name="T13" fmla="*/ 10 h 17"/>
                  <a:gd name="T14" fmla="*/ 6 w 6"/>
                  <a:gd name="T15" fmla="*/ 13 h 17"/>
                  <a:gd name="T16" fmla="*/ 6 w 6"/>
                  <a:gd name="T17" fmla="*/ 17 h 17"/>
                  <a:gd name="T18" fmla="*/ 6 w 6"/>
                  <a:gd name="T19" fmla="*/ 16 h 17"/>
                  <a:gd name="T20" fmla="*/ 6 w 6"/>
                  <a:gd name="T21" fmla="*/ 16 h 17"/>
                  <a:gd name="T22" fmla="*/ 6 w 6"/>
                  <a:gd name="T23" fmla="*/ 16 h 17"/>
                  <a:gd name="T24" fmla="*/ 6 w 6"/>
                  <a:gd name="T25" fmla="*/ 12 h 17"/>
                  <a:gd name="T26" fmla="*/ 5 w 6"/>
                  <a:gd name="T27" fmla="*/ 9 h 17"/>
                  <a:gd name="T28" fmla="*/ 2 w 6"/>
                  <a:gd name="T29" fmla="*/ 6 h 17"/>
                  <a:gd name="T30" fmla="*/ 0 w 6"/>
                  <a:gd name="T31" fmla="*/ 4 h 17"/>
                  <a:gd name="T32" fmla="*/ 0 w 6"/>
                  <a:gd name="T33" fmla="*/ 4 h 17"/>
                  <a:gd name="T34" fmla="*/ 0 w 6"/>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17">
                    <a:moveTo>
                      <a:pt x="0" y="0"/>
                    </a:moveTo>
                    <a:lnTo>
                      <a:pt x="0" y="0"/>
                    </a:lnTo>
                    <a:lnTo>
                      <a:pt x="0" y="0"/>
                    </a:lnTo>
                    <a:lnTo>
                      <a:pt x="0" y="5"/>
                    </a:lnTo>
                    <a:lnTo>
                      <a:pt x="0" y="5"/>
                    </a:lnTo>
                    <a:lnTo>
                      <a:pt x="2" y="7"/>
                    </a:lnTo>
                    <a:lnTo>
                      <a:pt x="5" y="10"/>
                    </a:lnTo>
                    <a:lnTo>
                      <a:pt x="6" y="13"/>
                    </a:lnTo>
                    <a:lnTo>
                      <a:pt x="6" y="17"/>
                    </a:lnTo>
                    <a:lnTo>
                      <a:pt x="6" y="16"/>
                    </a:lnTo>
                    <a:lnTo>
                      <a:pt x="6" y="16"/>
                    </a:lnTo>
                    <a:lnTo>
                      <a:pt x="6" y="16"/>
                    </a:lnTo>
                    <a:lnTo>
                      <a:pt x="6" y="12"/>
                    </a:lnTo>
                    <a:lnTo>
                      <a:pt x="5" y="9"/>
                    </a:lnTo>
                    <a:lnTo>
                      <a:pt x="2" y="6"/>
                    </a:lnTo>
                    <a:lnTo>
                      <a:pt x="0" y="4"/>
                    </a:lnTo>
                    <a:lnTo>
                      <a:pt x="0"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6" name="Freeform 396"/>
              <p:cNvSpPr>
                <a:spLocks/>
              </p:cNvSpPr>
              <p:nvPr/>
            </p:nvSpPr>
            <p:spPr bwMode="auto">
              <a:xfrm>
                <a:off x="3853" y="2951"/>
                <a:ext cx="6" cy="13"/>
              </a:xfrm>
              <a:custGeom>
                <a:avLst/>
                <a:gdLst>
                  <a:gd name="T0" fmla="*/ 0 w 6"/>
                  <a:gd name="T1" fmla="*/ 0 h 13"/>
                  <a:gd name="T2" fmla="*/ 0 w 6"/>
                  <a:gd name="T3" fmla="*/ 0 h 13"/>
                  <a:gd name="T4" fmla="*/ 0 w 6"/>
                  <a:gd name="T5" fmla="*/ 1 h 13"/>
                  <a:gd name="T6" fmla="*/ 0 w 6"/>
                  <a:gd name="T7" fmla="*/ 1 h 13"/>
                  <a:gd name="T8" fmla="*/ 2 w 6"/>
                  <a:gd name="T9" fmla="*/ 3 h 13"/>
                  <a:gd name="T10" fmla="*/ 5 w 6"/>
                  <a:gd name="T11" fmla="*/ 6 h 13"/>
                  <a:gd name="T12" fmla="*/ 6 w 6"/>
                  <a:gd name="T13" fmla="*/ 9 h 13"/>
                  <a:gd name="T14" fmla="*/ 6 w 6"/>
                  <a:gd name="T15" fmla="*/ 13 h 13"/>
                  <a:gd name="T16" fmla="*/ 6 w 6"/>
                  <a:gd name="T17" fmla="*/ 12 h 13"/>
                  <a:gd name="T18" fmla="*/ 6 w 6"/>
                  <a:gd name="T19" fmla="*/ 12 h 13"/>
                  <a:gd name="T20" fmla="*/ 6 w 6"/>
                  <a:gd name="T21" fmla="*/ 12 h 13"/>
                  <a:gd name="T22" fmla="*/ 6 w 6"/>
                  <a:gd name="T23" fmla="*/ 8 h 13"/>
                  <a:gd name="T24" fmla="*/ 5 w 6"/>
                  <a:gd name="T25" fmla="*/ 5 h 13"/>
                  <a:gd name="T26" fmla="*/ 2 w 6"/>
                  <a:gd name="T27" fmla="*/ 2 h 13"/>
                  <a:gd name="T28" fmla="*/ 0 w 6"/>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3">
                    <a:moveTo>
                      <a:pt x="0" y="0"/>
                    </a:moveTo>
                    <a:lnTo>
                      <a:pt x="0" y="0"/>
                    </a:lnTo>
                    <a:lnTo>
                      <a:pt x="0" y="1"/>
                    </a:lnTo>
                    <a:lnTo>
                      <a:pt x="0" y="1"/>
                    </a:lnTo>
                    <a:lnTo>
                      <a:pt x="2" y="3"/>
                    </a:lnTo>
                    <a:lnTo>
                      <a:pt x="5" y="6"/>
                    </a:lnTo>
                    <a:lnTo>
                      <a:pt x="6" y="9"/>
                    </a:lnTo>
                    <a:lnTo>
                      <a:pt x="6" y="13"/>
                    </a:lnTo>
                    <a:lnTo>
                      <a:pt x="6" y="12"/>
                    </a:lnTo>
                    <a:lnTo>
                      <a:pt x="6" y="12"/>
                    </a:lnTo>
                    <a:lnTo>
                      <a:pt x="6" y="12"/>
                    </a:lnTo>
                    <a:lnTo>
                      <a:pt x="6" y="8"/>
                    </a:lnTo>
                    <a:lnTo>
                      <a:pt x="5" y="5"/>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7" name="Freeform 397"/>
              <p:cNvSpPr>
                <a:spLocks/>
              </p:cNvSpPr>
              <p:nvPr/>
            </p:nvSpPr>
            <p:spPr bwMode="auto">
              <a:xfrm>
                <a:off x="3853" y="2913"/>
                <a:ext cx="6" cy="13"/>
              </a:xfrm>
              <a:custGeom>
                <a:avLst/>
                <a:gdLst>
                  <a:gd name="T0" fmla="*/ 0 w 6"/>
                  <a:gd name="T1" fmla="*/ 0 h 13"/>
                  <a:gd name="T2" fmla="*/ 0 w 6"/>
                  <a:gd name="T3" fmla="*/ 0 h 13"/>
                  <a:gd name="T4" fmla="*/ 0 w 6"/>
                  <a:gd name="T5" fmla="*/ 2 h 13"/>
                  <a:gd name="T6" fmla="*/ 0 w 6"/>
                  <a:gd name="T7" fmla="*/ 2 h 13"/>
                  <a:gd name="T8" fmla="*/ 2 w 6"/>
                  <a:gd name="T9" fmla="*/ 3 h 13"/>
                  <a:gd name="T10" fmla="*/ 5 w 6"/>
                  <a:gd name="T11" fmla="*/ 7 h 13"/>
                  <a:gd name="T12" fmla="*/ 6 w 6"/>
                  <a:gd name="T13" fmla="*/ 9 h 13"/>
                  <a:gd name="T14" fmla="*/ 6 w 6"/>
                  <a:gd name="T15" fmla="*/ 13 h 13"/>
                  <a:gd name="T16" fmla="*/ 6 w 6"/>
                  <a:gd name="T17" fmla="*/ 12 h 13"/>
                  <a:gd name="T18" fmla="*/ 6 w 6"/>
                  <a:gd name="T19" fmla="*/ 12 h 13"/>
                  <a:gd name="T20" fmla="*/ 6 w 6"/>
                  <a:gd name="T21" fmla="*/ 12 h 13"/>
                  <a:gd name="T22" fmla="*/ 6 w 6"/>
                  <a:gd name="T23" fmla="*/ 8 h 13"/>
                  <a:gd name="T24" fmla="*/ 5 w 6"/>
                  <a:gd name="T25" fmla="*/ 5 h 13"/>
                  <a:gd name="T26" fmla="*/ 2 w 6"/>
                  <a:gd name="T27" fmla="*/ 2 h 13"/>
                  <a:gd name="T28" fmla="*/ 0 w 6"/>
                  <a:gd name="T2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13">
                    <a:moveTo>
                      <a:pt x="0" y="0"/>
                    </a:moveTo>
                    <a:lnTo>
                      <a:pt x="0" y="0"/>
                    </a:lnTo>
                    <a:lnTo>
                      <a:pt x="0" y="2"/>
                    </a:lnTo>
                    <a:lnTo>
                      <a:pt x="0" y="2"/>
                    </a:lnTo>
                    <a:lnTo>
                      <a:pt x="2" y="3"/>
                    </a:lnTo>
                    <a:lnTo>
                      <a:pt x="5" y="7"/>
                    </a:lnTo>
                    <a:lnTo>
                      <a:pt x="6" y="9"/>
                    </a:lnTo>
                    <a:lnTo>
                      <a:pt x="6" y="13"/>
                    </a:lnTo>
                    <a:lnTo>
                      <a:pt x="6" y="12"/>
                    </a:lnTo>
                    <a:lnTo>
                      <a:pt x="6" y="12"/>
                    </a:lnTo>
                    <a:lnTo>
                      <a:pt x="6" y="12"/>
                    </a:lnTo>
                    <a:lnTo>
                      <a:pt x="6" y="8"/>
                    </a:lnTo>
                    <a:lnTo>
                      <a:pt x="5" y="5"/>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8" name="Freeform 398"/>
              <p:cNvSpPr>
                <a:spLocks/>
              </p:cNvSpPr>
              <p:nvPr/>
            </p:nvSpPr>
            <p:spPr bwMode="auto">
              <a:xfrm>
                <a:off x="3853" y="287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79" name="Rectangle 399"/>
              <p:cNvSpPr>
                <a:spLocks noChangeArrowheads="1"/>
              </p:cNvSpPr>
              <p:nvPr/>
            </p:nvSpPr>
            <p:spPr bwMode="auto">
              <a:xfrm>
                <a:off x="3853" y="2877"/>
                <a:ext cx="1"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80" name="Freeform 400"/>
              <p:cNvSpPr>
                <a:spLocks/>
              </p:cNvSpPr>
              <p:nvPr/>
            </p:nvSpPr>
            <p:spPr bwMode="auto">
              <a:xfrm>
                <a:off x="3844" y="2859"/>
                <a:ext cx="4" cy="7"/>
              </a:xfrm>
              <a:custGeom>
                <a:avLst/>
                <a:gdLst>
                  <a:gd name="T0" fmla="*/ 0 w 4"/>
                  <a:gd name="T1" fmla="*/ 0 h 7"/>
                  <a:gd name="T2" fmla="*/ 0 w 4"/>
                  <a:gd name="T3" fmla="*/ 0 h 7"/>
                  <a:gd name="T4" fmla="*/ 0 w 4"/>
                  <a:gd name="T5" fmla="*/ 0 h 7"/>
                  <a:gd name="T6" fmla="*/ 4 w 4"/>
                  <a:gd name="T7" fmla="*/ 7 h 7"/>
                  <a:gd name="T8" fmla="*/ 4 w 4"/>
                  <a:gd name="T9" fmla="*/ 7 h 7"/>
                  <a:gd name="T10" fmla="*/ 0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0" y="0"/>
                    </a:moveTo>
                    <a:lnTo>
                      <a:pt x="0" y="0"/>
                    </a:lnTo>
                    <a:lnTo>
                      <a:pt x="0" y="0"/>
                    </a:lnTo>
                    <a:lnTo>
                      <a:pt x="4" y="7"/>
                    </a:lnTo>
                    <a:lnTo>
                      <a:pt x="4"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81" name="Freeform 401"/>
              <p:cNvSpPr>
                <a:spLocks/>
              </p:cNvSpPr>
              <p:nvPr/>
            </p:nvSpPr>
            <p:spPr bwMode="auto">
              <a:xfrm>
                <a:off x="3848" y="2866"/>
                <a:ext cx="5" cy="11"/>
              </a:xfrm>
              <a:custGeom>
                <a:avLst/>
                <a:gdLst>
                  <a:gd name="T0" fmla="*/ 0 w 5"/>
                  <a:gd name="T1" fmla="*/ 0 h 11"/>
                  <a:gd name="T2" fmla="*/ 0 w 5"/>
                  <a:gd name="T3" fmla="*/ 0 h 11"/>
                  <a:gd name="T4" fmla="*/ 4 w 5"/>
                  <a:gd name="T5" fmla="*/ 6 h 11"/>
                  <a:gd name="T6" fmla="*/ 5 w 5"/>
                  <a:gd name="T7" fmla="*/ 11 h 11"/>
                  <a:gd name="T8" fmla="*/ 5 w 5"/>
                  <a:gd name="T9" fmla="*/ 11 h 11"/>
                  <a:gd name="T10" fmla="*/ 5 w 5"/>
                  <a:gd name="T11" fmla="*/ 11 h 11"/>
                  <a:gd name="T12" fmla="*/ 4 w 5"/>
                  <a:gd name="T13" fmla="*/ 6 h 11"/>
                  <a:gd name="T14" fmla="*/ 0 w 5"/>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0" y="0"/>
                    </a:moveTo>
                    <a:lnTo>
                      <a:pt x="0" y="0"/>
                    </a:lnTo>
                    <a:lnTo>
                      <a:pt x="4" y="6"/>
                    </a:lnTo>
                    <a:lnTo>
                      <a:pt x="5" y="11"/>
                    </a:lnTo>
                    <a:lnTo>
                      <a:pt x="5" y="11"/>
                    </a:lnTo>
                    <a:lnTo>
                      <a:pt x="5" y="11"/>
                    </a:lnTo>
                    <a:lnTo>
                      <a:pt x="4" y="6"/>
                    </a:lnTo>
                    <a:lnTo>
                      <a:pt x="0" y="0"/>
                    </a:lnTo>
                    <a:close/>
                  </a:path>
                </a:pathLst>
              </a:custGeom>
              <a:solidFill>
                <a:srgbClr val="619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82" name="Freeform 402"/>
              <p:cNvSpPr>
                <a:spLocks/>
              </p:cNvSpPr>
              <p:nvPr/>
            </p:nvSpPr>
            <p:spPr bwMode="auto">
              <a:xfrm>
                <a:off x="3848" y="2866"/>
                <a:ext cx="5" cy="11"/>
              </a:xfrm>
              <a:custGeom>
                <a:avLst/>
                <a:gdLst>
                  <a:gd name="T0" fmla="*/ 0 w 5"/>
                  <a:gd name="T1" fmla="*/ 0 h 11"/>
                  <a:gd name="T2" fmla="*/ 0 w 5"/>
                  <a:gd name="T3" fmla="*/ 0 h 11"/>
                  <a:gd name="T4" fmla="*/ 4 w 5"/>
                  <a:gd name="T5" fmla="*/ 6 h 11"/>
                  <a:gd name="T6" fmla="*/ 5 w 5"/>
                  <a:gd name="T7" fmla="*/ 11 h 11"/>
                  <a:gd name="T8" fmla="*/ 5 w 5"/>
                  <a:gd name="T9" fmla="*/ 11 h 11"/>
                  <a:gd name="T10" fmla="*/ 5 w 5"/>
                  <a:gd name="T11" fmla="*/ 11 h 11"/>
                  <a:gd name="T12" fmla="*/ 4 w 5"/>
                  <a:gd name="T13" fmla="*/ 6 h 11"/>
                  <a:gd name="T14" fmla="*/ 0 w 5"/>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1">
                    <a:moveTo>
                      <a:pt x="0" y="0"/>
                    </a:moveTo>
                    <a:lnTo>
                      <a:pt x="0" y="0"/>
                    </a:lnTo>
                    <a:lnTo>
                      <a:pt x="4" y="6"/>
                    </a:lnTo>
                    <a:lnTo>
                      <a:pt x="5" y="11"/>
                    </a:lnTo>
                    <a:lnTo>
                      <a:pt x="5" y="11"/>
                    </a:lnTo>
                    <a:lnTo>
                      <a:pt x="5" y="11"/>
                    </a:lnTo>
                    <a:lnTo>
                      <a:pt x="4"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83" name="Freeform 403"/>
              <p:cNvSpPr>
                <a:spLocks noEditPoints="1"/>
              </p:cNvSpPr>
              <p:nvPr/>
            </p:nvSpPr>
            <p:spPr bwMode="auto">
              <a:xfrm>
                <a:off x="3853" y="2877"/>
                <a:ext cx="0" cy="1"/>
              </a:xfrm>
              <a:custGeom>
                <a:avLst/>
                <a:gdLst>
                  <a:gd name="T0" fmla="*/ 0 h 1"/>
                  <a:gd name="T1" fmla="*/ 0 h 1"/>
                  <a:gd name="T2" fmla="*/ 0 h 1"/>
                  <a:gd name="T3" fmla="*/ 1 h 1"/>
                  <a:gd name="T4" fmla="*/ 1 h 1"/>
                  <a:gd name="T5" fmla="*/ 0 h 1"/>
                  <a:gd name="T6" fmla="*/ 0 h 1"/>
                  <a:gd name="T7" fmla="*/ 0 h 1"/>
                  <a:gd name="T8" fmla="*/ 1 h 1"/>
                  <a:gd name="T9" fmla="*/ 1 h 1"/>
                  <a:gd name="T10" fmla="*/ 1 h 1"/>
                  <a:gd name="T11" fmla="*/ 1 h 1"/>
                  <a:gd name="T12" fmla="*/ 0 h 1"/>
                  <a:gd name="T13" fmla="*/ 0 h 1"/>
                  <a:gd name="T14"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Lst>
                <a:rect l="0" t="0" r="r" b="b"/>
                <a:pathLst>
                  <a:path h="1">
                    <a:moveTo>
                      <a:pt x="0" y="0"/>
                    </a:moveTo>
                    <a:lnTo>
                      <a:pt x="0" y="0"/>
                    </a:lnTo>
                    <a:lnTo>
                      <a:pt x="0" y="0"/>
                    </a:lnTo>
                    <a:lnTo>
                      <a:pt x="0" y="1"/>
                    </a:lnTo>
                    <a:lnTo>
                      <a:pt x="0" y="1"/>
                    </a:lnTo>
                    <a:lnTo>
                      <a:pt x="0" y="0"/>
                    </a:lnTo>
                    <a:close/>
                    <a:moveTo>
                      <a:pt x="0" y="0"/>
                    </a:moveTo>
                    <a:lnTo>
                      <a:pt x="0" y="0"/>
                    </a:lnTo>
                    <a:lnTo>
                      <a:pt x="0" y="1"/>
                    </a:lnTo>
                    <a:lnTo>
                      <a:pt x="0" y="1"/>
                    </a:lnTo>
                    <a:lnTo>
                      <a:pt x="0" y="1"/>
                    </a:lnTo>
                    <a:lnTo>
                      <a:pt x="0" y="1"/>
                    </a:lnTo>
                    <a:lnTo>
                      <a:pt x="0" y="0"/>
                    </a:lnTo>
                    <a:lnTo>
                      <a:pt x="0" y="0"/>
                    </a:lnTo>
                    <a:lnTo>
                      <a:pt x="0" y="0"/>
                    </a:lnTo>
                    <a:close/>
                  </a:path>
                </a:pathLst>
              </a:custGeom>
              <a:solidFill>
                <a:srgbClr val="619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84" name="Freeform 404"/>
              <p:cNvSpPr>
                <a:spLocks/>
              </p:cNvSpPr>
              <p:nvPr/>
            </p:nvSpPr>
            <p:spPr bwMode="auto">
              <a:xfrm>
                <a:off x="3853" y="2877"/>
                <a:ext cx="0" cy="1"/>
              </a:xfrm>
              <a:custGeom>
                <a:avLst/>
                <a:gdLst>
                  <a:gd name="T0" fmla="*/ 0 h 1"/>
                  <a:gd name="T1" fmla="*/ 0 h 1"/>
                  <a:gd name="T2" fmla="*/ 0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0"/>
                    </a:lnTo>
                    <a:lnTo>
                      <a:pt x="0" y="0"/>
                    </a:ln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85" name="Freeform 405"/>
              <p:cNvSpPr>
                <a:spLocks/>
              </p:cNvSpPr>
              <p:nvPr/>
            </p:nvSpPr>
            <p:spPr bwMode="auto">
              <a:xfrm>
                <a:off x="3853" y="2877"/>
                <a:ext cx="0" cy="1"/>
              </a:xfrm>
              <a:custGeom>
                <a:avLst/>
                <a:gdLst>
                  <a:gd name="T0" fmla="*/ 0 h 1"/>
                  <a:gd name="T1" fmla="*/ 0 h 1"/>
                  <a:gd name="T2" fmla="*/ 1 h 1"/>
                  <a:gd name="T3" fmla="*/ 1 h 1"/>
                  <a:gd name="T4" fmla="*/ 1 h 1"/>
                  <a:gd name="T5" fmla="*/ 1 h 1"/>
                  <a:gd name="T6" fmla="*/ 0 h 1"/>
                  <a:gd name="T7" fmla="*/ 0 h 1"/>
                  <a:gd name="T8"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0"/>
                    </a:moveTo>
                    <a:lnTo>
                      <a:pt x="0" y="0"/>
                    </a:lnTo>
                    <a:lnTo>
                      <a:pt x="0" y="1"/>
                    </a:lnTo>
                    <a:lnTo>
                      <a:pt x="0" y="1"/>
                    </a:lnTo>
                    <a:lnTo>
                      <a:pt x="0" y="1"/>
                    </a:lnTo>
                    <a:lnTo>
                      <a:pt x="0" y="1"/>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486" name="Freeform 406"/>
              <p:cNvSpPr>
                <a:spLocks noEditPoints="1"/>
              </p:cNvSpPr>
              <p:nvPr/>
            </p:nvSpPr>
            <p:spPr bwMode="auto">
              <a:xfrm>
                <a:off x="3826" y="2859"/>
                <a:ext cx="27" cy="19"/>
              </a:xfrm>
              <a:custGeom>
                <a:avLst/>
                <a:gdLst>
                  <a:gd name="T0" fmla="*/ 27 w 27"/>
                  <a:gd name="T1" fmla="*/ 18 h 19"/>
                  <a:gd name="T2" fmla="*/ 27 w 27"/>
                  <a:gd name="T3" fmla="*/ 19 h 19"/>
                  <a:gd name="T4" fmla="*/ 27 w 27"/>
                  <a:gd name="T5" fmla="*/ 19 h 19"/>
                  <a:gd name="T6" fmla="*/ 27 w 27"/>
                  <a:gd name="T7" fmla="*/ 19 h 19"/>
                  <a:gd name="T8" fmla="*/ 27 w 27"/>
                  <a:gd name="T9" fmla="*/ 19 h 19"/>
                  <a:gd name="T10" fmla="*/ 27 w 27"/>
                  <a:gd name="T11" fmla="*/ 18 h 19"/>
                  <a:gd name="T12" fmla="*/ 27 w 27"/>
                  <a:gd name="T13" fmla="*/ 18 h 19"/>
                  <a:gd name="T14" fmla="*/ 27 w 27"/>
                  <a:gd name="T15" fmla="*/ 18 h 19"/>
                  <a:gd name="T16" fmla="*/ 27 w 27"/>
                  <a:gd name="T17" fmla="*/ 18 h 19"/>
                  <a:gd name="T18" fmla="*/ 27 w 27"/>
                  <a:gd name="T19" fmla="*/ 18 h 19"/>
                  <a:gd name="T20" fmla="*/ 27 w 27"/>
                  <a:gd name="T21" fmla="*/ 18 h 19"/>
                  <a:gd name="T22" fmla="*/ 27 w 27"/>
                  <a:gd name="T23" fmla="*/ 18 h 19"/>
                  <a:gd name="T24" fmla="*/ 27 w 27"/>
                  <a:gd name="T25" fmla="*/ 18 h 19"/>
                  <a:gd name="T26" fmla="*/ 18 w 27"/>
                  <a:gd name="T27" fmla="*/ 0 h 19"/>
                  <a:gd name="T28" fmla="*/ 0 w 27"/>
                  <a:gd name="T29" fmla="*/ 19 h 19"/>
                  <a:gd name="T30" fmla="*/ 27 w 27"/>
                  <a:gd name="T31" fmla="*/ 19 h 19"/>
                  <a:gd name="T32" fmla="*/ 27 w 27"/>
                  <a:gd name="T33" fmla="*/ 19 h 19"/>
                  <a:gd name="T34" fmla="*/ 27 w 27"/>
                  <a:gd name="T35" fmla="*/ 18 h 19"/>
                  <a:gd name="T36" fmla="*/ 27 w 27"/>
                  <a:gd name="T37" fmla="*/ 18 h 19"/>
                  <a:gd name="T38" fmla="*/ 26 w 27"/>
                  <a:gd name="T39" fmla="*/ 13 h 19"/>
                  <a:gd name="T40" fmla="*/ 22 w 27"/>
                  <a:gd name="T41" fmla="*/ 7 h 19"/>
                  <a:gd name="T42" fmla="*/ 22 w 27"/>
                  <a:gd name="T43" fmla="*/ 7 h 19"/>
                  <a:gd name="T44" fmla="*/ 18 w 27"/>
                  <a:gd name="T4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19">
                    <a:moveTo>
                      <a:pt x="27" y="18"/>
                    </a:moveTo>
                    <a:lnTo>
                      <a:pt x="27" y="19"/>
                    </a:lnTo>
                    <a:lnTo>
                      <a:pt x="27" y="19"/>
                    </a:lnTo>
                    <a:lnTo>
                      <a:pt x="27" y="19"/>
                    </a:lnTo>
                    <a:lnTo>
                      <a:pt x="27" y="19"/>
                    </a:lnTo>
                    <a:lnTo>
                      <a:pt x="27" y="18"/>
                    </a:lnTo>
                    <a:close/>
                    <a:moveTo>
                      <a:pt x="27" y="18"/>
                    </a:moveTo>
                    <a:lnTo>
                      <a:pt x="27" y="18"/>
                    </a:lnTo>
                    <a:lnTo>
                      <a:pt x="27" y="18"/>
                    </a:lnTo>
                    <a:lnTo>
                      <a:pt x="27" y="18"/>
                    </a:lnTo>
                    <a:lnTo>
                      <a:pt x="27" y="18"/>
                    </a:lnTo>
                    <a:lnTo>
                      <a:pt x="27" y="18"/>
                    </a:lnTo>
                    <a:lnTo>
                      <a:pt x="27" y="18"/>
                    </a:lnTo>
                    <a:close/>
                    <a:moveTo>
                      <a:pt x="18" y="0"/>
                    </a:moveTo>
                    <a:lnTo>
                      <a:pt x="0" y="19"/>
                    </a:lnTo>
                    <a:lnTo>
                      <a:pt x="27" y="19"/>
                    </a:lnTo>
                    <a:lnTo>
                      <a:pt x="27" y="19"/>
                    </a:lnTo>
                    <a:lnTo>
                      <a:pt x="27" y="18"/>
                    </a:lnTo>
                    <a:lnTo>
                      <a:pt x="27" y="18"/>
                    </a:lnTo>
                    <a:lnTo>
                      <a:pt x="26" y="13"/>
                    </a:lnTo>
                    <a:lnTo>
                      <a:pt x="22" y="7"/>
                    </a:lnTo>
                    <a:lnTo>
                      <a:pt x="22" y="7"/>
                    </a:lnTo>
                    <a:lnTo>
                      <a:pt x="18" y="0"/>
                    </a:lnTo>
                    <a:close/>
                  </a:path>
                </a:pathLst>
              </a:custGeom>
              <a:solidFill>
                <a:srgbClr val="8AA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grpSp>
        <p:sp>
          <p:nvSpPr>
            <p:cNvPr id="205" name="Freeform 408"/>
            <p:cNvSpPr>
              <a:spLocks/>
            </p:cNvSpPr>
            <p:nvPr/>
          </p:nvSpPr>
          <p:spPr bwMode="auto">
            <a:xfrm>
              <a:off x="7426967" y="4567238"/>
              <a:ext cx="0" cy="1588"/>
            </a:xfrm>
            <a:custGeom>
              <a:avLst/>
              <a:gdLst>
                <a:gd name="T0" fmla="*/ 0 h 1"/>
                <a:gd name="T1" fmla="*/ 1 h 1"/>
                <a:gd name="T2" fmla="*/ 1 h 1"/>
                <a:gd name="T3" fmla="*/ 1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0"/>
                  </a:moveTo>
                  <a:lnTo>
                    <a:pt x="0" y="1"/>
                  </a:lnTo>
                  <a:lnTo>
                    <a:pt x="0" y="1"/>
                  </a:ln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06" name="Freeform 409"/>
            <p:cNvSpPr>
              <a:spLocks/>
            </p:cNvSpPr>
            <p:nvPr/>
          </p:nvSpPr>
          <p:spPr bwMode="auto">
            <a:xfrm>
              <a:off x="7426967" y="4567238"/>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07" name="Freeform 410"/>
            <p:cNvSpPr>
              <a:spLocks/>
            </p:cNvSpPr>
            <p:nvPr/>
          </p:nvSpPr>
          <p:spPr bwMode="auto">
            <a:xfrm>
              <a:off x="7384104" y="4538663"/>
              <a:ext cx="42863" cy="30163"/>
            </a:xfrm>
            <a:custGeom>
              <a:avLst/>
              <a:gdLst>
                <a:gd name="T0" fmla="*/ 18 w 27"/>
                <a:gd name="T1" fmla="*/ 0 h 19"/>
                <a:gd name="T2" fmla="*/ 0 w 27"/>
                <a:gd name="T3" fmla="*/ 19 h 19"/>
                <a:gd name="T4" fmla="*/ 27 w 27"/>
                <a:gd name="T5" fmla="*/ 19 h 19"/>
                <a:gd name="T6" fmla="*/ 27 w 27"/>
                <a:gd name="T7" fmla="*/ 19 h 19"/>
                <a:gd name="T8" fmla="*/ 27 w 27"/>
                <a:gd name="T9" fmla="*/ 18 h 19"/>
                <a:gd name="T10" fmla="*/ 27 w 27"/>
                <a:gd name="T11" fmla="*/ 18 h 19"/>
                <a:gd name="T12" fmla="*/ 26 w 27"/>
                <a:gd name="T13" fmla="*/ 13 h 19"/>
                <a:gd name="T14" fmla="*/ 22 w 27"/>
                <a:gd name="T15" fmla="*/ 7 h 19"/>
                <a:gd name="T16" fmla="*/ 22 w 27"/>
                <a:gd name="T17" fmla="*/ 7 h 19"/>
                <a:gd name="T18" fmla="*/ 18 w 27"/>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9">
                  <a:moveTo>
                    <a:pt x="18" y="0"/>
                  </a:moveTo>
                  <a:lnTo>
                    <a:pt x="0" y="19"/>
                  </a:lnTo>
                  <a:lnTo>
                    <a:pt x="27" y="19"/>
                  </a:lnTo>
                  <a:lnTo>
                    <a:pt x="27" y="19"/>
                  </a:lnTo>
                  <a:lnTo>
                    <a:pt x="27" y="18"/>
                  </a:lnTo>
                  <a:lnTo>
                    <a:pt x="27" y="18"/>
                  </a:lnTo>
                  <a:lnTo>
                    <a:pt x="26" y="13"/>
                  </a:lnTo>
                  <a:lnTo>
                    <a:pt x="22" y="7"/>
                  </a:lnTo>
                  <a:lnTo>
                    <a:pt x="22" y="7"/>
                  </a:lnTo>
                  <a:lnTo>
                    <a:pt x="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08" name="Freeform 411"/>
            <p:cNvSpPr>
              <a:spLocks/>
            </p:cNvSpPr>
            <p:nvPr/>
          </p:nvSpPr>
          <p:spPr bwMode="auto">
            <a:xfrm>
              <a:off x="7426967" y="4627563"/>
              <a:ext cx="9525" cy="17463"/>
            </a:xfrm>
            <a:custGeom>
              <a:avLst/>
              <a:gdLst>
                <a:gd name="T0" fmla="*/ 0 w 6"/>
                <a:gd name="T1" fmla="*/ 0 h 11"/>
                <a:gd name="T2" fmla="*/ 0 w 6"/>
                <a:gd name="T3" fmla="*/ 0 h 11"/>
                <a:gd name="T4" fmla="*/ 0 w 6"/>
                <a:gd name="T5" fmla="*/ 0 h 11"/>
                <a:gd name="T6" fmla="*/ 0 w 6"/>
                <a:gd name="T7" fmla="*/ 0 h 11"/>
                <a:gd name="T8" fmla="*/ 2 w 6"/>
                <a:gd name="T9" fmla="*/ 3 h 11"/>
                <a:gd name="T10" fmla="*/ 5 w 6"/>
                <a:gd name="T11" fmla="*/ 5 h 11"/>
                <a:gd name="T12" fmla="*/ 6 w 6"/>
                <a:gd name="T13" fmla="*/ 7 h 11"/>
                <a:gd name="T14" fmla="*/ 6 w 6"/>
                <a:gd name="T15" fmla="*/ 11 h 11"/>
                <a:gd name="T16" fmla="*/ 6 w 6"/>
                <a:gd name="T17" fmla="*/ 11 h 11"/>
                <a:gd name="T18" fmla="*/ 6 w 6"/>
                <a:gd name="T19" fmla="*/ 11 h 11"/>
                <a:gd name="T20" fmla="*/ 6 w 6"/>
                <a:gd name="T21" fmla="*/ 7 h 11"/>
                <a:gd name="T22" fmla="*/ 5 w 6"/>
                <a:gd name="T23" fmla="*/ 5 h 11"/>
                <a:gd name="T24" fmla="*/ 2 w 6"/>
                <a:gd name="T25" fmla="*/ 1 h 11"/>
                <a:gd name="T26" fmla="*/ 0 w 6"/>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1">
                  <a:moveTo>
                    <a:pt x="0" y="0"/>
                  </a:moveTo>
                  <a:lnTo>
                    <a:pt x="0" y="0"/>
                  </a:lnTo>
                  <a:lnTo>
                    <a:pt x="0" y="0"/>
                  </a:lnTo>
                  <a:lnTo>
                    <a:pt x="0" y="0"/>
                  </a:lnTo>
                  <a:lnTo>
                    <a:pt x="2" y="3"/>
                  </a:lnTo>
                  <a:lnTo>
                    <a:pt x="5" y="5"/>
                  </a:lnTo>
                  <a:lnTo>
                    <a:pt x="6" y="7"/>
                  </a:lnTo>
                  <a:lnTo>
                    <a:pt x="6" y="11"/>
                  </a:lnTo>
                  <a:lnTo>
                    <a:pt x="6" y="11"/>
                  </a:lnTo>
                  <a:lnTo>
                    <a:pt x="6" y="11"/>
                  </a:lnTo>
                  <a:lnTo>
                    <a:pt x="6" y="7"/>
                  </a:lnTo>
                  <a:lnTo>
                    <a:pt x="5" y="5"/>
                  </a:lnTo>
                  <a:lnTo>
                    <a:pt x="2" y="1"/>
                  </a:lnTo>
                  <a:lnTo>
                    <a:pt x="0" y="0"/>
                  </a:lnTo>
                  <a:close/>
                </a:path>
              </a:pathLst>
            </a:custGeom>
            <a:solidFill>
              <a:srgbClr val="8AA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09" name="Freeform 412"/>
            <p:cNvSpPr>
              <a:spLocks/>
            </p:cNvSpPr>
            <p:nvPr/>
          </p:nvSpPr>
          <p:spPr bwMode="auto">
            <a:xfrm>
              <a:off x="7426967" y="4627563"/>
              <a:ext cx="9525" cy="17463"/>
            </a:xfrm>
            <a:custGeom>
              <a:avLst/>
              <a:gdLst>
                <a:gd name="T0" fmla="*/ 0 w 6"/>
                <a:gd name="T1" fmla="*/ 0 h 11"/>
                <a:gd name="T2" fmla="*/ 0 w 6"/>
                <a:gd name="T3" fmla="*/ 0 h 11"/>
                <a:gd name="T4" fmla="*/ 0 w 6"/>
                <a:gd name="T5" fmla="*/ 0 h 11"/>
                <a:gd name="T6" fmla="*/ 0 w 6"/>
                <a:gd name="T7" fmla="*/ 0 h 11"/>
                <a:gd name="T8" fmla="*/ 2 w 6"/>
                <a:gd name="T9" fmla="*/ 3 h 11"/>
                <a:gd name="T10" fmla="*/ 5 w 6"/>
                <a:gd name="T11" fmla="*/ 5 h 11"/>
                <a:gd name="T12" fmla="*/ 6 w 6"/>
                <a:gd name="T13" fmla="*/ 7 h 11"/>
                <a:gd name="T14" fmla="*/ 6 w 6"/>
                <a:gd name="T15" fmla="*/ 11 h 11"/>
                <a:gd name="T16" fmla="*/ 6 w 6"/>
                <a:gd name="T17" fmla="*/ 11 h 11"/>
                <a:gd name="T18" fmla="*/ 6 w 6"/>
                <a:gd name="T19" fmla="*/ 11 h 11"/>
                <a:gd name="T20" fmla="*/ 6 w 6"/>
                <a:gd name="T21" fmla="*/ 7 h 11"/>
                <a:gd name="T22" fmla="*/ 5 w 6"/>
                <a:gd name="T23" fmla="*/ 5 h 11"/>
                <a:gd name="T24" fmla="*/ 2 w 6"/>
                <a:gd name="T25" fmla="*/ 1 h 11"/>
                <a:gd name="T26" fmla="*/ 0 w 6"/>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1">
                  <a:moveTo>
                    <a:pt x="0" y="0"/>
                  </a:moveTo>
                  <a:lnTo>
                    <a:pt x="0" y="0"/>
                  </a:lnTo>
                  <a:lnTo>
                    <a:pt x="0" y="0"/>
                  </a:lnTo>
                  <a:lnTo>
                    <a:pt x="0" y="0"/>
                  </a:lnTo>
                  <a:lnTo>
                    <a:pt x="2" y="3"/>
                  </a:lnTo>
                  <a:lnTo>
                    <a:pt x="5" y="5"/>
                  </a:lnTo>
                  <a:lnTo>
                    <a:pt x="6" y="7"/>
                  </a:lnTo>
                  <a:lnTo>
                    <a:pt x="6" y="11"/>
                  </a:lnTo>
                  <a:lnTo>
                    <a:pt x="6" y="11"/>
                  </a:lnTo>
                  <a:lnTo>
                    <a:pt x="6" y="11"/>
                  </a:lnTo>
                  <a:lnTo>
                    <a:pt x="6" y="7"/>
                  </a:lnTo>
                  <a:lnTo>
                    <a:pt x="5" y="5"/>
                  </a:lnTo>
                  <a:lnTo>
                    <a:pt x="2"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0" name="Freeform 413"/>
            <p:cNvSpPr>
              <a:spLocks/>
            </p:cNvSpPr>
            <p:nvPr/>
          </p:nvSpPr>
          <p:spPr bwMode="auto">
            <a:xfrm>
              <a:off x="7426967" y="4686301"/>
              <a:ext cx="9525" cy="19050"/>
            </a:xfrm>
            <a:custGeom>
              <a:avLst/>
              <a:gdLst>
                <a:gd name="T0" fmla="*/ 0 w 6"/>
                <a:gd name="T1" fmla="*/ 0 h 12"/>
                <a:gd name="T2" fmla="*/ 0 w 6"/>
                <a:gd name="T3" fmla="*/ 0 h 12"/>
                <a:gd name="T4" fmla="*/ 0 w 6"/>
                <a:gd name="T5" fmla="*/ 1 h 12"/>
                <a:gd name="T6" fmla="*/ 0 w 6"/>
                <a:gd name="T7" fmla="*/ 1 h 12"/>
                <a:gd name="T8" fmla="*/ 2 w 6"/>
                <a:gd name="T9" fmla="*/ 4 h 12"/>
                <a:gd name="T10" fmla="*/ 5 w 6"/>
                <a:gd name="T11" fmla="*/ 6 h 12"/>
                <a:gd name="T12" fmla="*/ 6 w 6"/>
                <a:gd name="T13" fmla="*/ 8 h 12"/>
                <a:gd name="T14" fmla="*/ 6 w 6"/>
                <a:gd name="T15" fmla="*/ 12 h 12"/>
                <a:gd name="T16" fmla="*/ 6 w 6"/>
                <a:gd name="T17" fmla="*/ 12 h 12"/>
                <a:gd name="T18" fmla="*/ 6 w 6"/>
                <a:gd name="T19" fmla="*/ 12 h 12"/>
                <a:gd name="T20" fmla="*/ 6 w 6"/>
                <a:gd name="T21" fmla="*/ 8 h 12"/>
                <a:gd name="T22" fmla="*/ 5 w 6"/>
                <a:gd name="T23" fmla="*/ 5 h 12"/>
                <a:gd name="T24" fmla="*/ 2 w 6"/>
                <a:gd name="T25" fmla="*/ 2 h 12"/>
                <a:gd name="T26" fmla="*/ 0 w 6"/>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0" y="0"/>
                  </a:moveTo>
                  <a:lnTo>
                    <a:pt x="0" y="0"/>
                  </a:lnTo>
                  <a:lnTo>
                    <a:pt x="0" y="1"/>
                  </a:lnTo>
                  <a:lnTo>
                    <a:pt x="0" y="1"/>
                  </a:lnTo>
                  <a:lnTo>
                    <a:pt x="2" y="4"/>
                  </a:lnTo>
                  <a:lnTo>
                    <a:pt x="5" y="6"/>
                  </a:lnTo>
                  <a:lnTo>
                    <a:pt x="6" y="8"/>
                  </a:lnTo>
                  <a:lnTo>
                    <a:pt x="6" y="12"/>
                  </a:lnTo>
                  <a:lnTo>
                    <a:pt x="6" y="12"/>
                  </a:lnTo>
                  <a:lnTo>
                    <a:pt x="6" y="12"/>
                  </a:lnTo>
                  <a:lnTo>
                    <a:pt x="6" y="8"/>
                  </a:lnTo>
                  <a:lnTo>
                    <a:pt x="5" y="5"/>
                  </a:lnTo>
                  <a:lnTo>
                    <a:pt x="2" y="2"/>
                  </a:lnTo>
                  <a:lnTo>
                    <a:pt x="0" y="0"/>
                  </a:lnTo>
                  <a:close/>
                </a:path>
              </a:pathLst>
            </a:custGeom>
            <a:solidFill>
              <a:srgbClr val="8AA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1" name="Freeform 414"/>
            <p:cNvSpPr>
              <a:spLocks/>
            </p:cNvSpPr>
            <p:nvPr/>
          </p:nvSpPr>
          <p:spPr bwMode="auto">
            <a:xfrm>
              <a:off x="7426967" y="4686301"/>
              <a:ext cx="9525" cy="19050"/>
            </a:xfrm>
            <a:custGeom>
              <a:avLst/>
              <a:gdLst>
                <a:gd name="T0" fmla="*/ 0 w 6"/>
                <a:gd name="T1" fmla="*/ 0 h 12"/>
                <a:gd name="T2" fmla="*/ 0 w 6"/>
                <a:gd name="T3" fmla="*/ 0 h 12"/>
                <a:gd name="T4" fmla="*/ 0 w 6"/>
                <a:gd name="T5" fmla="*/ 1 h 12"/>
                <a:gd name="T6" fmla="*/ 0 w 6"/>
                <a:gd name="T7" fmla="*/ 1 h 12"/>
                <a:gd name="T8" fmla="*/ 2 w 6"/>
                <a:gd name="T9" fmla="*/ 4 h 12"/>
                <a:gd name="T10" fmla="*/ 5 w 6"/>
                <a:gd name="T11" fmla="*/ 6 h 12"/>
                <a:gd name="T12" fmla="*/ 6 w 6"/>
                <a:gd name="T13" fmla="*/ 8 h 12"/>
                <a:gd name="T14" fmla="*/ 6 w 6"/>
                <a:gd name="T15" fmla="*/ 12 h 12"/>
                <a:gd name="T16" fmla="*/ 6 w 6"/>
                <a:gd name="T17" fmla="*/ 12 h 12"/>
                <a:gd name="T18" fmla="*/ 6 w 6"/>
                <a:gd name="T19" fmla="*/ 12 h 12"/>
                <a:gd name="T20" fmla="*/ 6 w 6"/>
                <a:gd name="T21" fmla="*/ 8 h 12"/>
                <a:gd name="T22" fmla="*/ 5 w 6"/>
                <a:gd name="T23" fmla="*/ 5 h 12"/>
                <a:gd name="T24" fmla="*/ 2 w 6"/>
                <a:gd name="T25" fmla="*/ 2 h 12"/>
                <a:gd name="T26" fmla="*/ 0 w 6"/>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2">
                  <a:moveTo>
                    <a:pt x="0" y="0"/>
                  </a:moveTo>
                  <a:lnTo>
                    <a:pt x="0" y="0"/>
                  </a:lnTo>
                  <a:lnTo>
                    <a:pt x="0" y="1"/>
                  </a:lnTo>
                  <a:lnTo>
                    <a:pt x="0" y="1"/>
                  </a:lnTo>
                  <a:lnTo>
                    <a:pt x="2" y="4"/>
                  </a:lnTo>
                  <a:lnTo>
                    <a:pt x="5" y="6"/>
                  </a:lnTo>
                  <a:lnTo>
                    <a:pt x="6" y="8"/>
                  </a:lnTo>
                  <a:lnTo>
                    <a:pt x="6" y="12"/>
                  </a:lnTo>
                  <a:lnTo>
                    <a:pt x="6" y="12"/>
                  </a:lnTo>
                  <a:lnTo>
                    <a:pt x="6" y="12"/>
                  </a:lnTo>
                  <a:lnTo>
                    <a:pt x="6" y="8"/>
                  </a:lnTo>
                  <a:lnTo>
                    <a:pt x="5" y="5"/>
                  </a:lnTo>
                  <a:lnTo>
                    <a:pt x="2"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2" name="Freeform 415"/>
            <p:cNvSpPr>
              <a:spLocks/>
            </p:cNvSpPr>
            <p:nvPr/>
          </p:nvSpPr>
          <p:spPr bwMode="auto">
            <a:xfrm>
              <a:off x="7426967" y="4738688"/>
              <a:ext cx="9525" cy="26988"/>
            </a:xfrm>
            <a:custGeom>
              <a:avLst/>
              <a:gdLst>
                <a:gd name="T0" fmla="*/ 0 w 6"/>
                <a:gd name="T1" fmla="*/ 0 h 17"/>
                <a:gd name="T2" fmla="*/ 0 w 6"/>
                <a:gd name="T3" fmla="*/ 0 h 17"/>
                <a:gd name="T4" fmla="*/ 0 w 6"/>
                <a:gd name="T5" fmla="*/ 0 h 17"/>
                <a:gd name="T6" fmla="*/ 0 w 6"/>
                <a:gd name="T7" fmla="*/ 6 h 17"/>
                <a:gd name="T8" fmla="*/ 0 w 6"/>
                <a:gd name="T9" fmla="*/ 6 h 17"/>
                <a:gd name="T10" fmla="*/ 2 w 6"/>
                <a:gd name="T11" fmla="*/ 7 h 17"/>
                <a:gd name="T12" fmla="*/ 5 w 6"/>
                <a:gd name="T13" fmla="*/ 11 h 17"/>
                <a:gd name="T14" fmla="*/ 6 w 6"/>
                <a:gd name="T15" fmla="*/ 13 h 17"/>
                <a:gd name="T16" fmla="*/ 6 w 6"/>
                <a:gd name="T17" fmla="*/ 17 h 17"/>
                <a:gd name="T18" fmla="*/ 6 w 6"/>
                <a:gd name="T19" fmla="*/ 17 h 17"/>
                <a:gd name="T20" fmla="*/ 6 w 6"/>
                <a:gd name="T21" fmla="*/ 17 h 17"/>
                <a:gd name="T22" fmla="*/ 6 w 6"/>
                <a:gd name="T23" fmla="*/ 13 h 17"/>
                <a:gd name="T24" fmla="*/ 5 w 6"/>
                <a:gd name="T25" fmla="*/ 10 h 17"/>
                <a:gd name="T26" fmla="*/ 2 w 6"/>
                <a:gd name="T27" fmla="*/ 7 h 17"/>
                <a:gd name="T28" fmla="*/ 0 w 6"/>
                <a:gd name="T29" fmla="*/ 5 h 17"/>
                <a:gd name="T30" fmla="*/ 0 w 6"/>
                <a:gd name="T31" fmla="*/ 5 h 17"/>
                <a:gd name="T32" fmla="*/ 0 w 6"/>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7">
                  <a:moveTo>
                    <a:pt x="0" y="0"/>
                  </a:moveTo>
                  <a:lnTo>
                    <a:pt x="0" y="0"/>
                  </a:lnTo>
                  <a:lnTo>
                    <a:pt x="0" y="0"/>
                  </a:lnTo>
                  <a:lnTo>
                    <a:pt x="0" y="6"/>
                  </a:lnTo>
                  <a:lnTo>
                    <a:pt x="0" y="6"/>
                  </a:lnTo>
                  <a:lnTo>
                    <a:pt x="2" y="7"/>
                  </a:lnTo>
                  <a:lnTo>
                    <a:pt x="5" y="11"/>
                  </a:lnTo>
                  <a:lnTo>
                    <a:pt x="6" y="13"/>
                  </a:lnTo>
                  <a:lnTo>
                    <a:pt x="6" y="17"/>
                  </a:lnTo>
                  <a:lnTo>
                    <a:pt x="6" y="17"/>
                  </a:lnTo>
                  <a:lnTo>
                    <a:pt x="6" y="17"/>
                  </a:lnTo>
                  <a:lnTo>
                    <a:pt x="6" y="13"/>
                  </a:lnTo>
                  <a:lnTo>
                    <a:pt x="5" y="10"/>
                  </a:lnTo>
                  <a:lnTo>
                    <a:pt x="2" y="7"/>
                  </a:lnTo>
                  <a:lnTo>
                    <a:pt x="0" y="5"/>
                  </a:lnTo>
                  <a:lnTo>
                    <a:pt x="0" y="5"/>
                  </a:lnTo>
                  <a:lnTo>
                    <a:pt x="0" y="0"/>
                  </a:lnTo>
                  <a:close/>
                </a:path>
              </a:pathLst>
            </a:custGeom>
            <a:solidFill>
              <a:srgbClr val="8AA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3" name="Freeform 416"/>
            <p:cNvSpPr>
              <a:spLocks/>
            </p:cNvSpPr>
            <p:nvPr/>
          </p:nvSpPr>
          <p:spPr bwMode="auto">
            <a:xfrm>
              <a:off x="7426967" y="4738688"/>
              <a:ext cx="9525" cy="26988"/>
            </a:xfrm>
            <a:custGeom>
              <a:avLst/>
              <a:gdLst>
                <a:gd name="T0" fmla="*/ 0 w 6"/>
                <a:gd name="T1" fmla="*/ 0 h 17"/>
                <a:gd name="T2" fmla="*/ 0 w 6"/>
                <a:gd name="T3" fmla="*/ 0 h 17"/>
                <a:gd name="T4" fmla="*/ 0 w 6"/>
                <a:gd name="T5" fmla="*/ 0 h 17"/>
                <a:gd name="T6" fmla="*/ 0 w 6"/>
                <a:gd name="T7" fmla="*/ 6 h 17"/>
                <a:gd name="T8" fmla="*/ 0 w 6"/>
                <a:gd name="T9" fmla="*/ 6 h 17"/>
                <a:gd name="T10" fmla="*/ 2 w 6"/>
                <a:gd name="T11" fmla="*/ 7 h 17"/>
                <a:gd name="T12" fmla="*/ 5 w 6"/>
                <a:gd name="T13" fmla="*/ 11 h 17"/>
                <a:gd name="T14" fmla="*/ 6 w 6"/>
                <a:gd name="T15" fmla="*/ 13 h 17"/>
                <a:gd name="T16" fmla="*/ 6 w 6"/>
                <a:gd name="T17" fmla="*/ 17 h 17"/>
                <a:gd name="T18" fmla="*/ 6 w 6"/>
                <a:gd name="T19" fmla="*/ 17 h 17"/>
                <a:gd name="T20" fmla="*/ 6 w 6"/>
                <a:gd name="T21" fmla="*/ 17 h 17"/>
                <a:gd name="T22" fmla="*/ 6 w 6"/>
                <a:gd name="T23" fmla="*/ 13 h 17"/>
                <a:gd name="T24" fmla="*/ 5 w 6"/>
                <a:gd name="T25" fmla="*/ 10 h 17"/>
                <a:gd name="T26" fmla="*/ 2 w 6"/>
                <a:gd name="T27" fmla="*/ 7 h 17"/>
                <a:gd name="T28" fmla="*/ 0 w 6"/>
                <a:gd name="T29" fmla="*/ 5 h 17"/>
                <a:gd name="T30" fmla="*/ 0 w 6"/>
                <a:gd name="T31" fmla="*/ 5 h 17"/>
                <a:gd name="T32" fmla="*/ 0 w 6"/>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7">
                  <a:moveTo>
                    <a:pt x="0" y="0"/>
                  </a:moveTo>
                  <a:lnTo>
                    <a:pt x="0" y="0"/>
                  </a:lnTo>
                  <a:lnTo>
                    <a:pt x="0" y="0"/>
                  </a:lnTo>
                  <a:lnTo>
                    <a:pt x="0" y="6"/>
                  </a:lnTo>
                  <a:lnTo>
                    <a:pt x="0" y="6"/>
                  </a:lnTo>
                  <a:lnTo>
                    <a:pt x="2" y="7"/>
                  </a:lnTo>
                  <a:lnTo>
                    <a:pt x="5" y="11"/>
                  </a:lnTo>
                  <a:lnTo>
                    <a:pt x="6" y="13"/>
                  </a:lnTo>
                  <a:lnTo>
                    <a:pt x="6" y="17"/>
                  </a:lnTo>
                  <a:lnTo>
                    <a:pt x="6" y="17"/>
                  </a:lnTo>
                  <a:lnTo>
                    <a:pt x="6" y="17"/>
                  </a:lnTo>
                  <a:lnTo>
                    <a:pt x="6" y="13"/>
                  </a:lnTo>
                  <a:lnTo>
                    <a:pt x="5" y="10"/>
                  </a:lnTo>
                  <a:lnTo>
                    <a:pt x="2" y="7"/>
                  </a:lnTo>
                  <a:lnTo>
                    <a:pt x="0" y="5"/>
                  </a:lnTo>
                  <a:lnTo>
                    <a:pt x="0"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4" name="Freeform 417"/>
            <p:cNvSpPr>
              <a:spLocks/>
            </p:cNvSpPr>
            <p:nvPr/>
          </p:nvSpPr>
          <p:spPr bwMode="auto">
            <a:xfrm>
              <a:off x="7426967" y="4799013"/>
              <a:ext cx="9525" cy="26988"/>
            </a:xfrm>
            <a:custGeom>
              <a:avLst/>
              <a:gdLst>
                <a:gd name="T0" fmla="*/ 0 w 6"/>
                <a:gd name="T1" fmla="*/ 0 h 17"/>
                <a:gd name="T2" fmla="*/ 0 w 6"/>
                <a:gd name="T3" fmla="*/ 0 h 17"/>
                <a:gd name="T4" fmla="*/ 0 w 6"/>
                <a:gd name="T5" fmla="*/ 0 h 17"/>
                <a:gd name="T6" fmla="*/ 0 w 6"/>
                <a:gd name="T7" fmla="*/ 5 h 17"/>
                <a:gd name="T8" fmla="*/ 0 w 6"/>
                <a:gd name="T9" fmla="*/ 5 h 17"/>
                <a:gd name="T10" fmla="*/ 2 w 6"/>
                <a:gd name="T11" fmla="*/ 7 h 17"/>
                <a:gd name="T12" fmla="*/ 5 w 6"/>
                <a:gd name="T13" fmla="*/ 10 h 17"/>
                <a:gd name="T14" fmla="*/ 6 w 6"/>
                <a:gd name="T15" fmla="*/ 13 h 17"/>
                <a:gd name="T16" fmla="*/ 6 w 6"/>
                <a:gd name="T17" fmla="*/ 17 h 17"/>
                <a:gd name="T18" fmla="*/ 6 w 6"/>
                <a:gd name="T19" fmla="*/ 16 h 17"/>
                <a:gd name="T20" fmla="*/ 6 w 6"/>
                <a:gd name="T21" fmla="*/ 16 h 17"/>
                <a:gd name="T22" fmla="*/ 6 w 6"/>
                <a:gd name="T23" fmla="*/ 13 h 17"/>
                <a:gd name="T24" fmla="*/ 5 w 6"/>
                <a:gd name="T25" fmla="*/ 10 h 17"/>
                <a:gd name="T26" fmla="*/ 2 w 6"/>
                <a:gd name="T27" fmla="*/ 7 h 17"/>
                <a:gd name="T28" fmla="*/ 0 w 6"/>
                <a:gd name="T29" fmla="*/ 5 h 17"/>
                <a:gd name="T30" fmla="*/ 0 w 6"/>
                <a:gd name="T31" fmla="*/ 5 h 17"/>
                <a:gd name="T32" fmla="*/ 0 w 6"/>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7">
                  <a:moveTo>
                    <a:pt x="0" y="0"/>
                  </a:moveTo>
                  <a:lnTo>
                    <a:pt x="0" y="0"/>
                  </a:lnTo>
                  <a:lnTo>
                    <a:pt x="0" y="0"/>
                  </a:lnTo>
                  <a:lnTo>
                    <a:pt x="0" y="5"/>
                  </a:lnTo>
                  <a:lnTo>
                    <a:pt x="0" y="5"/>
                  </a:lnTo>
                  <a:lnTo>
                    <a:pt x="2" y="7"/>
                  </a:lnTo>
                  <a:lnTo>
                    <a:pt x="5" y="10"/>
                  </a:lnTo>
                  <a:lnTo>
                    <a:pt x="6" y="13"/>
                  </a:lnTo>
                  <a:lnTo>
                    <a:pt x="6" y="17"/>
                  </a:lnTo>
                  <a:lnTo>
                    <a:pt x="6" y="16"/>
                  </a:lnTo>
                  <a:lnTo>
                    <a:pt x="6" y="16"/>
                  </a:lnTo>
                  <a:lnTo>
                    <a:pt x="6" y="13"/>
                  </a:lnTo>
                  <a:lnTo>
                    <a:pt x="5" y="10"/>
                  </a:lnTo>
                  <a:lnTo>
                    <a:pt x="2" y="7"/>
                  </a:lnTo>
                  <a:lnTo>
                    <a:pt x="0" y="5"/>
                  </a:lnTo>
                  <a:lnTo>
                    <a:pt x="0" y="5"/>
                  </a:lnTo>
                  <a:lnTo>
                    <a:pt x="0" y="0"/>
                  </a:lnTo>
                  <a:close/>
                </a:path>
              </a:pathLst>
            </a:custGeom>
            <a:solidFill>
              <a:srgbClr val="8AA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5" name="Freeform 418"/>
            <p:cNvSpPr>
              <a:spLocks/>
            </p:cNvSpPr>
            <p:nvPr/>
          </p:nvSpPr>
          <p:spPr bwMode="auto">
            <a:xfrm>
              <a:off x="7426967" y="4799013"/>
              <a:ext cx="9525" cy="26988"/>
            </a:xfrm>
            <a:custGeom>
              <a:avLst/>
              <a:gdLst>
                <a:gd name="T0" fmla="*/ 0 w 6"/>
                <a:gd name="T1" fmla="*/ 0 h 17"/>
                <a:gd name="T2" fmla="*/ 0 w 6"/>
                <a:gd name="T3" fmla="*/ 0 h 17"/>
                <a:gd name="T4" fmla="*/ 0 w 6"/>
                <a:gd name="T5" fmla="*/ 0 h 17"/>
                <a:gd name="T6" fmla="*/ 0 w 6"/>
                <a:gd name="T7" fmla="*/ 5 h 17"/>
                <a:gd name="T8" fmla="*/ 0 w 6"/>
                <a:gd name="T9" fmla="*/ 5 h 17"/>
                <a:gd name="T10" fmla="*/ 2 w 6"/>
                <a:gd name="T11" fmla="*/ 7 h 17"/>
                <a:gd name="T12" fmla="*/ 5 w 6"/>
                <a:gd name="T13" fmla="*/ 10 h 17"/>
                <a:gd name="T14" fmla="*/ 6 w 6"/>
                <a:gd name="T15" fmla="*/ 13 h 17"/>
                <a:gd name="T16" fmla="*/ 6 w 6"/>
                <a:gd name="T17" fmla="*/ 17 h 17"/>
                <a:gd name="T18" fmla="*/ 6 w 6"/>
                <a:gd name="T19" fmla="*/ 16 h 17"/>
                <a:gd name="T20" fmla="*/ 6 w 6"/>
                <a:gd name="T21" fmla="*/ 16 h 17"/>
                <a:gd name="T22" fmla="*/ 6 w 6"/>
                <a:gd name="T23" fmla="*/ 13 h 17"/>
                <a:gd name="T24" fmla="*/ 5 w 6"/>
                <a:gd name="T25" fmla="*/ 10 h 17"/>
                <a:gd name="T26" fmla="*/ 2 w 6"/>
                <a:gd name="T27" fmla="*/ 7 h 17"/>
                <a:gd name="T28" fmla="*/ 0 w 6"/>
                <a:gd name="T29" fmla="*/ 5 h 17"/>
                <a:gd name="T30" fmla="*/ 0 w 6"/>
                <a:gd name="T31" fmla="*/ 5 h 17"/>
                <a:gd name="T32" fmla="*/ 0 w 6"/>
                <a:gd name="T3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7">
                  <a:moveTo>
                    <a:pt x="0" y="0"/>
                  </a:moveTo>
                  <a:lnTo>
                    <a:pt x="0" y="0"/>
                  </a:lnTo>
                  <a:lnTo>
                    <a:pt x="0" y="0"/>
                  </a:lnTo>
                  <a:lnTo>
                    <a:pt x="0" y="5"/>
                  </a:lnTo>
                  <a:lnTo>
                    <a:pt x="0" y="5"/>
                  </a:lnTo>
                  <a:lnTo>
                    <a:pt x="2" y="7"/>
                  </a:lnTo>
                  <a:lnTo>
                    <a:pt x="5" y="10"/>
                  </a:lnTo>
                  <a:lnTo>
                    <a:pt x="6" y="13"/>
                  </a:lnTo>
                  <a:lnTo>
                    <a:pt x="6" y="17"/>
                  </a:lnTo>
                  <a:lnTo>
                    <a:pt x="6" y="16"/>
                  </a:lnTo>
                  <a:lnTo>
                    <a:pt x="6" y="16"/>
                  </a:lnTo>
                  <a:lnTo>
                    <a:pt x="6" y="13"/>
                  </a:lnTo>
                  <a:lnTo>
                    <a:pt x="5" y="10"/>
                  </a:lnTo>
                  <a:lnTo>
                    <a:pt x="2" y="7"/>
                  </a:lnTo>
                  <a:lnTo>
                    <a:pt x="0" y="5"/>
                  </a:lnTo>
                  <a:lnTo>
                    <a:pt x="0" y="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6" name="Freeform 419"/>
            <p:cNvSpPr>
              <a:spLocks/>
            </p:cNvSpPr>
            <p:nvPr/>
          </p:nvSpPr>
          <p:spPr bwMode="auto">
            <a:xfrm>
              <a:off x="7426967" y="4862513"/>
              <a:ext cx="0" cy="3175"/>
            </a:xfrm>
            <a:custGeom>
              <a:avLst/>
              <a:gdLst>
                <a:gd name="T0" fmla="*/ 0 h 2"/>
                <a:gd name="T1" fmla="*/ 0 h 2"/>
                <a:gd name="T2" fmla="*/ 2 h 2"/>
                <a:gd name="T3" fmla="*/ 2 h 2"/>
                <a:gd name="T4" fmla="*/ 2 h 2"/>
                <a:gd name="T5" fmla="*/ 2 h 2"/>
                <a:gd name="T6" fmla="*/ 2 h 2"/>
                <a:gd name="T7" fmla="*/ 0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0"/>
                  </a:moveTo>
                  <a:lnTo>
                    <a:pt x="0" y="0"/>
                  </a:lnTo>
                  <a:lnTo>
                    <a:pt x="0" y="2"/>
                  </a:lnTo>
                  <a:lnTo>
                    <a:pt x="0" y="2"/>
                  </a:lnTo>
                  <a:lnTo>
                    <a:pt x="0" y="2"/>
                  </a:lnTo>
                  <a:lnTo>
                    <a:pt x="0" y="2"/>
                  </a:lnTo>
                  <a:lnTo>
                    <a:pt x="0" y="2"/>
                  </a:lnTo>
                  <a:lnTo>
                    <a:pt x="0" y="0"/>
                  </a:lnTo>
                  <a:close/>
                </a:path>
              </a:pathLst>
            </a:custGeom>
            <a:solidFill>
              <a:srgbClr val="619A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7" name="Freeform 420"/>
            <p:cNvSpPr>
              <a:spLocks/>
            </p:cNvSpPr>
            <p:nvPr/>
          </p:nvSpPr>
          <p:spPr bwMode="auto">
            <a:xfrm>
              <a:off x="7426967" y="4862513"/>
              <a:ext cx="0" cy="3175"/>
            </a:xfrm>
            <a:custGeom>
              <a:avLst/>
              <a:gdLst>
                <a:gd name="T0" fmla="*/ 0 h 2"/>
                <a:gd name="T1" fmla="*/ 0 h 2"/>
                <a:gd name="T2" fmla="*/ 2 h 2"/>
                <a:gd name="T3" fmla="*/ 2 h 2"/>
                <a:gd name="T4" fmla="*/ 2 h 2"/>
                <a:gd name="T5" fmla="*/ 2 h 2"/>
                <a:gd name="T6" fmla="*/ 2 h 2"/>
                <a:gd name="T7" fmla="*/ 0 h 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2">
                  <a:moveTo>
                    <a:pt x="0" y="0"/>
                  </a:moveTo>
                  <a:lnTo>
                    <a:pt x="0" y="0"/>
                  </a:lnTo>
                  <a:lnTo>
                    <a:pt x="0" y="2"/>
                  </a:lnTo>
                  <a:lnTo>
                    <a:pt x="0" y="2"/>
                  </a:lnTo>
                  <a:lnTo>
                    <a:pt x="0" y="2"/>
                  </a:lnTo>
                  <a:lnTo>
                    <a:pt x="0" y="2"/>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8" name="Freeform 421"/>
            <p:cNvSpPr>
              <a:spLocks noEditPoints="1"/>
            </p:cNvSpPr>
            <p:nvPr/>
          </p:nvSpPr>
          <p:spPr bwMode="auto">
            <a:xfrm>
              <a:off x="7426967" y="4859338"/>
              <a:ext cx="9525" cy="25400"/>
            </a:xfrm>
            <a:custGeom>
              <a:avLst/>
              <a:gdLst>
                <a:gd name="T0" fmla="*/ 0 w 6"/>
                <a:gd name="T1" fmla="*/ 4 h 16"/>
                <a:gd name="T2" fmla="*/ 0 w 6"/>
                <a:gd name="T3" fmla="*/ 4 h 16"/>
                <a:gd name="T4" fmla="*/ 0 w 6"/>
                <a:gd name="T5" fmla="*/ 5 h 16"/>
                <a:gd name="T6" fmla="*/ 0 w 6"/>
                <a:gd name="T7" fmla="*/ 5 h 16"/>
                <a:gd name="T8" fmla="*/ 2 w 6"/>
                <a:gd name="T9" fmla="*/ 7 h 16"/>
                <a:gd name="T10" fmla="*/ 5 w 6"/>
                <a:gd name="T11" fmla="*/ 10 h 16"/>
                <a:gd name="T12" fmla="*/ 6 w 6"/>
                <a:gd name="T13" fmla="*/ 13 h 16"/>
                <a:gd name="T14" fmla="*/ 6 w 6"/>
                <a:gd name="T15" fmla="*/ 16 h 16"/>
                <a:gd name="T16" fmla="*/ 6 w 6"/>
                <a:gd name="T17" fmla="*/ 16 h 16"/>
                <a:gd name="T18" fmla="*/ 6 w 6"/>
                <a:gd name="T19" fmla="*/ 16 h 16"/>
                <a:gd name="T20" fmla="*/ 6 w 6"/>
                <a:gd name="T21" fmla="*/ 12 h 16"/>
                <a:gd name="T22" fmla="*/ 5 w 6"/>
                <a:gd name="T23" fmla="*/ 10 h 16"/>
                <a:gd name="T24" fmla="*/ 2 w 6"/>
                <a:gd name="T25" fmla="*/ 7 h 16"/>
                <a:gd name="T26" fmla="*/ 0 w 6"/>
                <a:gd name="T27" fmla="*/ 5 h 16"/>
                <a:gd name="T28" fmla="*/ 0 w 6"/>
                <a:gd name="T29" fmla="*/ 5 h 16"/>
                <a:gd name="T30" fmla="*/ 0 w 6"/>
                <a:gd name="T31" fmla="*/ 4 h 16"/>
                <a:gd name="T32" fmla="*/ 0 w 6"/>
                <a:gd name="T33" fmla="*/ 4 h 16"/>
                <a:gd name="T34" fmla="*/ 0 w 6"/>
                <a:gd name="T35" fmla="*/ 0 h 16"/>
                <a:gd name="T36" fmla="*/ 0 w 6"/>
                <a:gd name="T37" fmla="*/ 0 h 16"/>
                <a:gd name="T38" fmla="*/ 0 w 6"/>
                <a:gd name="T39" fmla="*/ 0 h 16"/>
                <a:gd name="T40" fmla="*/ 0 w 6"/>
                <a:gd name="T41" fmla="*/ 4 h 16"/>
                <a:gd name="T42" fmla="*/ 0 w 6"/>
                <a:gd name="T43" fmla="*/ 4 h 16"/>
                <a:gd name="T44" fmla="*/ 0 w 6"/>
                <a:gd name="T45" fmla="*/ 2 h 16"/>
                <a:gd name="T46" fmla="*/ 0 w 6"/>
                <a:gd name="T47" fmla="*/ 2 h 16"/>
                <a:gd name="T48" fmla="*/ 0 w 6"/>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16">
                  <a:moveTo>
                    <a:pt x="0" y="4"/>
                  </a:moveTo>
                  <a:lnTo>
                    <a:pt x="0" y="4"/>
                  </a:lnTo>
                  <a:lnTo>
                    <a:pt x="0" y="5"/>
                  </a:lnTo>
                  <a:lnTo>
                    <a:pt x="0" y="5"/>
                  </a:lnTo>
                  <a:lnTo>
                    <a:pt x="2" y="7"/>
                  </a:lnTo>
                  <a:lnTo>
                    <a:pt x="5" y="10"/>
                  </a:lnTo>
                  <a:lnTo>
                    <a:pt x="6" y="13"/>
                  </a:lnTo>
                  <a:lnTo>
                    <a:pt x="6" y="16"/>
                  </a:lnTo>
                  <a:lnTo>
                    <a:pt x="6" y="16"/>
                  </a:lnTo>
                  <a:lnTo>
                    <a:pt x="6" y="16"/>
                  </a:lnTo>
                  <a:lnTo>
                    <a:pt x="6" y="12"/>
                  </a:lnTo>
                  <a:lnTo>
                    <a:pt x="5" y="10"/>
                  </a:lnTo>
                  <a:lnTo>
                    <a:pt x="2" y="7"/>
                  </a:lnTo>
                  <a:lnTo>
                    <a:pt x="0" y="5"/>
                  </a:lnTo>
                  <a:lnTo>
                    <a:pt x="0" y="5"/>
                  </a:lnTo>
                  <a:lnTo>
                    <a:pt x="0" y="4"/>
                  </a:lnTo>
                  <a:lnTo>
                    <a:pt x="0" y="4"/>
                  </a:lnTo>
                  <a:close/>
                  <a:moveTo>
                    <a:pt x="0" y="0"/>
                  </a:moveTo>
                  <a:lnTo>
                    <a:pt x="0" y="0"/>
                  </a:lnTo>
                  <a:lnTo>
                    <a:pt x="0" y="0"/>
                  </a:lnTo>
                  <a:lnTo>
                    <a:pt x="0" y="4"/>
                  </a:lnTo>
                  <a:lnTo>
                    <a:pt x="0" y="4"/>
                  </a:lnTo>
                  <a:lnTo>
                    <a:pt x="0" y="2"/>
                  </a:lnTo>
                  <a:lnTo>
                    <a:pt x="0" y="2"/>
                  </a:lnTo>
                  <a:lnTo>
                    <a:pt x="0" y="0"/>
                  </a:lnTo>
                  <a:close/>
                </a:path>
              </a:pathLst>
            </a:custGeom>
            <a:solidFill>
              <a:srgbClr val="8AA5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19" name="Freeform 422"/>
            <p:cNvSpPr>
              <a:spLocks/>
            </p:cNvSpPr>
            <p:nvPr/>
          </p:nvSpPr>
          <p:spPr bwMode="auto">
            <a:xfrm>
              <a:off x="7426967" y="4865688"/>
              <a:ext cx="9525" cy="19050"/>
            </a:xfrm>
            <a:custGeom>
              <a:avLst/>
              <a:gdLst>
                <a:gd name="T0" fmla="*/ 0 w 6"/>
                <a:gd name="T1" fmla="*/ 0 h 12"/>
                <a:gd name="T2" fmla="*/ 0 w 6"/>
                <a:gd name="T3" fmla="*/ 0 h 12"/>
                <a:gd name="T4" fmla="*/ 0 w 6"/>
                <a:gd name="T5" fmla="*/ 1 h 12"/>
                <a:gd name="T6" fmla="*/ 0 w 6"/>
                <a:gd name="T7" fmla="*/ 1 h 12"/>
                <a:gd name="T8" fmla="*/ 2 w 6"/>
                <a:gd name="T9" fmla="*/ 3 h 12"/>
                <a:gd name="T10" fmla="*/ 5 w 6"/>
                <a:gd name="T11" fmla="*/ 6 h 12"/>
                <a:gd name="T12" fmla="*/ 6 w 6"/>
                <a:gd name="T13" fmla="*/ 9 h 12"/>
                <a:gd name="T14" fmla="*/ 6 w 6"/>
                <a:gd name="T15" fmla="*/ 12 h 12"/>
                <a:gd name="T16" fmla="*/ 6 w 6"/>
                <a:gd name="T17" fmla="*/ 12 h 12"/>
                <a:gd name="T18" fmla="*/ 6 w 6"/>
                <a:gd name="T19" fmla="*/ 12 h 12"/>
                <a:gd name="T20" fmla="*/ 6 w 6"/>
                <a:gd name="T21" fmla="*/ 8 h 12"/>
                <a:gd name="T22" fmla="*/ 5 w 6"/>
                <a:gd name="T23" fmla="*/ 6 h 12"/>
                <a:gd name="T24" fmla="*/ 2 w 6"/>
                <a:gd name="T25" fmla="*/ 3 h 12"/>
                <a:gd name="T26" fmla="*/ 0 w 6"/>
                <a:gd name="T27" fmla="*/ 1 h 12"/>
                <a:gd name="T28" fmla="*/ 0 w 6"/>
                <a:gd name="T29" fmla="*/ 1 h 12"/>
                <a:gd name="T30" fmla="*/ 0 w 6"/>
                <a:gd name="T31" fmla="*/ 0 h 12"/>
                <a:gd name="T32" fmla="*/ 0 w 6"/>
                <a:gd name="T3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12">
                  <a:moveTo>
                    <a:pt x="0" y="0"/>
                  </a:moveTo>
                  <a:lnTo>
                    <a:pt x="0" y="0"/>
                  </a:lnTo>
                  <a:lnTo>
                    <a:pt x="0" y="1"/>
                  </a:lnTo>
                  <a:lnTo>
                    <a:pt x="0" y="1"/>
                  </a:lnTo>
                  <a:lnTo>
                    <a:pt x="2" y="3"/>
                  </a:lnTo>
                  <a:lnTo>
                    <a:pt x="5" y="6"/>
                  </a:lnTo>
                  <a:lnTo>
                    <a:pt x="6" y="9"/>
                  </a:lnTo>
                  <a:lnTo>
                    <a:pt x="6" y="12"/>
                  </a:lnTo>
                  <a:lnTo>
                    <a:pt x="6" y="12"/>
                  </a:lnTo>
                  <a:lnTo>
                    <a:pt x="6" y="12"/>
                  </a:lnTo>
                  <a:lnTo>
                    <a:pt x="6" y="8"/>
                  </a:lnTo>
                  <a:lnTo>
                    <a:pt x="5" y="6"/>
                  </a:lnTo>
                  <a:lnTo>
                    <a:pt x="2" y="3"/>
                  </a:lnTo>
                  <a:lnTo>
                    <a:pt x="0" y="1"/>
                  </a:lnTo>
                  <a:lnTo>
                    <a:pt x="0" y="1"/>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0" name="Freeform 423"/>
            <p:cNvSpPr>
              <a:spLocks/>
            </p:cNvSpPr>
            <p:nvPr/>
          </p:nvSpPr>
          <p:spPr bwMode="auto">
            <a:xfrm>
              <a:off x="7426967" y="4859338"/>
              <a:ext cx="0" cy="6350"/>
            </a:xfrm>
            <a:custGeom>
              <a:avLst/>
              <a:gdLst>
                <a:gd name="T0" fmla="*/ 0 h 4"/>
                <a:gd name="T1" fmla="*/ 0 h 4"/>
                <a:gd name="T2" fmla="*/ 0 h 4"/>
                <a:gd name="T3" fmla="*/ 4 h 4"/>
                <a:gd name="T4" fmla="*/ 4 h 4"/>
                <a:gd name="T5" fmla="*/ 2 h 4"/>
                <a:gd name="T6" fmla="*/ 2 h 4"/>
                <a:gd name="T7" fmla="*/ 0 h 4"/>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4">
                  <a:moveTo>
                    <a:pt x="0" y="0"/>
                  </a:moveTo>
                  <a:lnTo>
                    <a:pt x="0" y="0"/>
                  </a:lnTo>
                  <a:lnTo>
                    <a:pt x="0" y="0"/>
                  </a:lnTo>
                  <a:lnTo>
                    <a:pt x="0" y="4"/>
                  </a:lnTo>
                  <a:lnTo>
                    <a:pt x="0" y="4"/>
                  </a:lnTo>
                  <a:lnTo>
                    <a:pt x="0" y="2"/>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1" name="Freeform 424"/>
            <p:cNvSpPr>
              <a:spLocks/>
            </p:cNvSpPr>
            <p:nvPr/>
          </p:nvSpPr>
          <p:spPr bwMode="auto">
            <a:xfrm>
              <a:off x="7426967" y="4568826"/>
              <a:ext cx="0" cy="55563"/>
            </a:xfrm>
            <a:custGeom>
              <a:avLst/>
              <a:gdLst>
                <a:gd name="T0" fmla="*/ 0 h 35"/>
                <a:gd name="T1" fmla="*/ 0 h 35"/>
                <a:gd name="T2" fmla="*/ 0 h 35"/>
                <a:gd name="T3" fmla="*/ 35 h 35"/>
                <a:gd name="T4" fmla="*/ 35 h 35"/>
                <a:gd name="T5" fmla="*/ 35 h 35"/>
                <a:gd name="T6" fmla="*/ 0 h 35"/>
              </a:gdLst>
              <a:ahLst/>
              <a:cxnLst>
                <a:cxn ang="0">
                  <a:pos x="0" y="T0"/>
                </a:cxn>
                <a:cxn ang="0">
                  <a:pos x="0" y="T1"/>
                </a:cxn>
                <a:cxn ang="0">
                  <a:pos x="0" y="T2"/>
                </a:cxn>
                <a:cxn ang="0">
                  <a:pos x="0" y="T3"/>
                </a:cxn>
                <a:cxn ang="0">
                  <a:pos x="0" y="T4"/>
                </a:cxn>
                <a:cxn ang="0">
                  <a:pos x="0" y="T5"/>
                </a:cxn>
                <a:cxn ang="0">
                  <a:pos x="0" y="T6"/>
                </a:cxn>
              </a:cxnLst>
              <a:rect l="0" t="0" r="r" b="b"/>
              <a:pathLst>
                <a:path h="35">
                  <a:moveTo>
                    <a:pt x="0" y="0"/>
                  </a:moveTo>
                  <a:lnTo>
                    <a:pt x="0" y="0"/>
                  </a:lnTo>
                  <a:lnTo>
                    <a:pt x="0" y="0"/>
                  </a:lnTo>
                  <a:lnTo>
                    <a:pt x="0" y="35"/>
                  </a:lnTo>
                  <a:lnTo>
                    <a:pt x="0" y="35"/>
                  </a:lnTo>
                  <a:lnTo>
                    <a:pt x="0" y="35"/>
                  </a:lnTo>
                  <a:lnTo>
                    <a:pt x="0" y="0"/>
                  </a:lnTo>
                  <a:close/>
                </a:path>
              </a:pathLst>
            </a:custGeom>
            <a:solidFill>
              <a:srgbClr val="4991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2" name="Freeform 425"/>
            <p:cNvSpPr>
              <a:spLocks/>
            </p:cNvSpPr>
            <p:nvPr/>
          </p:nvSpPr>
          <p:spPr bwMode="auto">
            <a:xfrm>
              <a:off x="7426967" y="4568826"/>
              <a:ext cx="0" cy="55563"/>
            </a:xfrm>
            <a:custGeom>
              <a:avLst/>
              <a:gdLst>
                <a:gd name="T0" fmla="*/ 0 h 35"/>
                <a:gd name="T1" fmla="*/ 0 h 35"/>
                <a:gd name="T2" fmla="*/ 0 h 35"/>
                <a:gd name="T3" fmla="*/ 35 h 35"/>
                <a:gd name="T4" fmla="*/ 35 h 35"/>
                <a:gd name="T5" fmla="*/ 35 h 35"/>
                <a:gd name="T6" fmla="*/ 0 h 35"/>
              </a:gdLst>
              <a:ahLst/>
              <a:cxnLst>
                <a:cxn ang="0">
                  <a:pos x="0" y="T0"/>
                </a:cxn>
                <a:cxn ang="0">
                  <a:pos x="0" y="T1"/>
                </a:cxn>
                <a:cxn ang="0">
                  <a:pos x="0" y="T2"/>
                </a:cxn>
                <a:cxn ang="0">
                  <a:pos x="0" y="T3"/>
                </a:cxn>
                <a:cxn ang="0">
                  <a:pos x="0" y="T4"/>
                </a:cxn>
                <a:cxn ang="0">
                  <a:pos x="0" y="T5"/>
                </a:cxn>
                <a:cxn ang="0">
                  <a:pos x="0" y="T6"/>
                </a:cxn>
              </a:cxnLst>
              <a:rect l="0" t="0" r="r" b="b"/>
              <a:pathLst>
                <a:path h="35">
                  <a:moveTo>
                    <a:pt x="0" y="0"/>
                  </a:moveTo>
                  <a:lnTo>
                    <a:pt x="0" y="0"/>
                  </a:lnTo>
                  <a:lnTo>
                    <a:pt x="0" y="0"/>
                  </a:lnTo>
                  <a:lnTo>
                    <a:pt x="0" y="35"/>
                  </a:lnTo>
                  <a:lnTo>
                    <a:pt x="0" y="35"/>
                  </a:lnTo>
                  <a:lnTo>
                    <a:pt x="0" y="3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3" name="Freeform 426"/>
            <p:cNvSpPr>
              <a:spLocks/>
            </p:cNvSpPr>
            <p:nvPr/>
          </p:nvSpPr>
          <p:spPr bwMode="auto">
            <a:xfrm>
              <a:off x="7426967" y="4624388"/>
              <a:ext cx="0" cy="3175"/>
            </a:xfrm>
            <a:custGeom>
              <a:avLst/>
              <a:gdLst>
                <a:gd name="T0" fmla="*/ 0 h 2"/>
                <a:gd name="T1" fmla="*/ 0 h 2"/>
                <a:gd name="T2" fmla="*/ 2 h 2"/>
                <a:gd name="T3" fmla="*/ 2 h 2"/>
                <a:gd name="T4" fmla="*/ 2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2"/>
                  </a:lnTo>
                  <a:lnTo>
                    <a:pt x="0" y="2"/>
                  </a:lnTo>
                  <a:lnTo>
                    <a:pt x="0" y="2"/>
                  </a:lnTo>
                  <a:lnTo>
                    <a:pt x="0" y="0"/>
                  </a:lnTo>
                  <a:lnTo>
                    <a:pt x="0" y="0"/>
                  </a:lnTo>
                  <a:close/>
                </a:path>
              </a:pathLst>
            </a:custGeom>
            <a:solidFill>
              <a:srgbClr val="9CA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4" name="Freeform 427"/>
            <p:cNvSpPr>
              <a:spLocks/>
            </p:cNvSpPr>
            <p:nvPr/>
          </p:nvSpPr>
          <p:spPr bwMode="auto">
            <a:xfrm>
              <a:off x="7426967" y="4624388"/>
              <a:ext cx="0" cy="3175"/>
            </a:xfrm>
            <a:custGeom>
              <a:avLst/>
              <a:gdLst>
                <a:gd name="T0" fmla="*/ 0 h 2"/>
                <a:gd name="T1" fmla="*/ 0 h 2"/>
                <a:gd name="T2" fmla="*/ 2 h 2"/>
                <a:gd name="T3" fmla="*/ 2 h 2"/>
                <a:gd name="T4" fmla="*/ 2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0"/>
                  </a:lnTo>
                  <a:lnTo>
                    <a:pt x="0" y="2"/>
                  </a:lnTo>
                  <a:lnTo>
                    <a:pt x="0" y="2"/>
                  </a:lnTo>
                  <a:lnTo>
                    <a:pt x="0" y="2"/>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5" name="Freeform 428"/>
            <p:cNvSpPr>
              <a:spLocks/>
            </p:cNvSpPr>
            <p:nvPr/>
          </p:nvSpPr>
          <p:spPr bwMode="auto">
            <a:xfrm>
              <a:off x="7426967" y="4645026"/>
              <a:ext cx="9525" cy="39688"/>
            </a:xfrm>
            <a:custGeom>
              <a:avLst/>
              <a:gdLst>
                <a:gd name="T0" fmla="*/ 6 w 6"/>
                <a:gd name="T1" fmla="*/ 0 h 25"/>
                <a:gd name="T2" fmla="*/ 6 w 6"/>
                <a:gd name="T3" fmla="*/ 10 h 25"/>
                <a:gd name="T4" fmla="*/ 6 w 6"/>
                <a:gd name="T5" fmla="*/ 10 h 25"/>
                <a:gd name="T6" fmla="*/ 6 w 6"/>
                <a:gd name="T7" fmla="*/ 14 h 25"/>
                <a:gd name="T8" fmla="*/ 5 w 6"/>
                <a:gd name="T9" fmla="*/ 16 h 25"/>
                <a:gd name="T10" fmla="*/ 2 w 6"/>
                <a:gd name="T11" fmla="*/ 20 h 25"/>
                <a:gd name="T12" fmla="*/ 0 w 6"/>
                <a:gd name="T13" fmla="*/ 21 h 25"/>
                <a:gd name="T14" fmla="*/ 0 w 6"/>
                <a:gd name="T15" fmla="*/ 21 h 25"/>
                <a:gd name="T16" fmla="*/ 0 w 6"/>
                <a:gd name="T17" fmla="*/ 25 h 25"/>
                <a:gd name="T18" fmla="*/ 0 w 6"/>
                <a:gd name="T19" fmla="*/ 25 h 25"/>
                <a:gd name="T20" fmla="*/ 0 w 6"/>
                <a:gd name="T21" fmla="*/ 25 h 25"/>
                <a:gd name="T22" fmla="*/ 0 w 6"/>
                <a:gd name="T23" fmla="*/ 22 h 25"/>
                <a:gd name="T24" fmla="*/ 0 w 6"/>
                <a:gd name="T25" fmla="*/ 22 h 25"/>
                <a:gd name="T26" fmla="*/ 2 w 6"/>
                <a:gd name="T27" fmla="*/ 20 h 25"/>
                <a:gd name="T28" fmla="*/ 5 w 6"/>
                <a:gd name="T29" fmla="*/ 17 h 25"/>
                <a:gd name="T30" fmla="*/ 6 w 6"/>
                <a:gd name="T31" fmla="*/ 14 h 25"/>
                <a:gd name="T32" fmla="*/ 6 w 6"/>
                <a:gd name="T33" fmla="*/ 10 h 25"/>
                <a:gd name="T34" fmla="*/ 6 w 6"/>
                <a:gd name="T35" fmla="*/ 0 h 25"/>
                <a:gd name="T36" fmla="*/ 6 w 6"/>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25">
                  <a:moveTo>
                    <a:pt x="6" y="0"/>
                  </a:moveTo>
                  <a:lnTo>
                    <a:pt x="6" y="10"/>
                  </a:lnTo>
                  <a:lnTo>
                    <a:pt x="6" y="10"/>
                  </a:lnTo>
                  <a:lnTo>
                    <a:pt x="6" y="14"/>
                  </a:lnTo>
                  <a:lnTo>
                    <a:pt x="5" y="16"/>
                  </a:lnTo>
                  <a:lnTo>
                    <a:pt x="2" y="20"/>
                  </a:lnTo>
                  <a:lnTo>
                    <a:pt x="0" y="21"/>
                  </a:lnTo>
                  <a:lnTo>
                    <a:pt x="0" y="21"/>
                  </a:lnTo>
                  <a:lnTo>
                    <a:pt x="0" y="25"/>
                  </a:lnTo>
                  <a:lnTo>
                    <a:pt x="0" y="25"/>
                  </a:lnTo>
                  <a:lnTo>
                    <a:pt x="0" y="25"/>
                  </a:lnTo>
                  <a:lnTo>
                    <a:pt x="0" y="22"/>
                  </a:lnTo>
                  <a:lnTo>
                    <a:pt x="0" y="22"/>
                  </a:lnTo>
                  <a:lnTo>
                    <a:pt x="2" y="20"/>
                  </a:lnTo>
                  <a:lnTo>
                    <a:pt x="5" y="17"/>
                  </a:lnTo>
                  <a:lnTo>
                    <a:pt x="6" y="14"/>
                  </a:lnTo>
                  <a:lnTo>
                    <a:pt x="6" y="10"/>
                  </a:lnTo>
                  <a:lnTo>
                    <a:pt x="6" y="0"/>
                  </a:lnTo>
                  <a:lnTo>
                    <a:pt x="6" y="0"/>
                  </a:lnTo>
                  <a:close/>
                </a:path>
              </a:pathLst>
            </a:custGeom>
            <a:solidFill>
              <a:srgbClr val="4991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6" name="Freeform 429"/>
            <p:cNvSpPr>
              <a:spLocks/>
            </p:cNvSpPr>
            <p:nvPr/>
          </p:nvSpPr>
          <p:spPr bwMode="auto">
            <a:xfrm>
              <a:off x="7426967" y="4645026"/>
              <a:ext cx="9525" cy="39688"/>
            </a:xfrm>
            <a:custGeom>
              <a:avLst/>
              <a:gdLst>
                <a:gd name="T0" fmla="*/ 6 w 6"/>
                <a:gd name="T1" fmla="*/ 0 h 25"/>
                <a:gd name="T2" fmla="*/ 6 w 6"/>
                <a:gd name="T3" fmla="*/ 10 h 25"/>
                <a:gd name="T4" fmla="*/ 6 w 6"/>
                <a:gd name="T5" fmla="*/ 10 h 25"/>
                <a:gd name="T6" fmla="*/ 6 w 6"/>
                <a:gd name="T7" fmla="*/ 14 h 25"/>
                <a:gd name="T8" fmla="*/ 5 w 6"/>
                <a:gd name="T9" fmla="*/ 16 h 25"/>
                <a:gd name="T10" fmla="*/ 2 w 6"/>
                <a:gd name="T11" fmla="*/ 20 h 25"/>
                <a:gd name="T12" fmla="*/ 0 w 6"/>
                <a:gd name="T13" fmla="*/ 21 h 25"/>
                <a:gd name="T14" fmla="*/ 0 w 6"/>
                <a:gd name="T15" fmla="*/ 21 h 25"/>
                <a:gd name="T16" fmla="*/ 0 w 6"/>
                <a:gd name="T17" fmla="*/ 25 h 25"/>
                <a:gd name="T18" fmla="*/ 0 w 6"/>
                <a:gd name="T19" fmla="*/ 25 h 25"/>
                <a:gd name="T20" fmla="*/ 0 w 6"/>
                <a:gd name="T21" fmla="*/ 25 h 25"/>
                <a:gd name="T22" fmla="*/ 0 w 6"/>
                <a:gd name="T23" fmla="*/ 22 h 25"/>
                <a:gd name="T24" fmla="*/ 0 w 6"/>
                <a:gd name="T25" fmla="*/ 22 h 25"/>
                <a:gd name="T26" fmla="*/ 2 w 6"/>
                <a:gd name="T27" fmla="*/ 20 h 25"/>
                <a:gd name="T28" fmla="*/ 5 w 6"/>
                <a:gd name="T29" fmla="*/ 17 h 25"/>
                <a:gd name="T30" fmla="*/ 6 w 6"/>
                <a:gd name="T31" fmla="*/ 14 h 25"/>
                <a:gd name="T32" fmla="*/ 6 w 6"/>
                <a:gd name="T33" fmla="*/ 10 h 25"/>
                <a:gd name="T34" fmla="*/ 6 w 6"/>
                <a:gd name="T35" fmla="*/ 0 h 25"/>
                <a:gd name="T36" fmla="*/ 6 w 6"/>
                <a:gd name="T3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25">
                  <a:moveTo>
                    <a:pt x="6" y="0"/>
                  </a:moveTo>
                  <a:lnTo>
                    <a:pt x="6" y="10"/>
                  </a:lnTo>
                  <a:lnTo>
                    <a:pt x="6" y="10"/>
                  </a:lnTo>
                  <a:lnTo>
                    <a:pt x="6" y="14"/>
                  </a:lnTo>
                  <a:lnTo>
                    <a:pt x="5" y="16"/>
                  </a:lnTo>
                  <a:lnTo>
                    <a:pt x="2" y="20"/>
                  </a:lnTo>
                  <a:lnTo>
                    <a:pt x="0" y="21"/>
                  </a:lnTo>
                  <a:lnTo>
                    <a:pt x="0" y="21"/>
                  </a:lnTo>
                  <a:lnTo>
                    <a:pt x="0" y="25"/>
                  </a:lnTo>
                  <a:lnTo>
                    <a:pt x="0" y="25"/>
                  </a:lnTo>
                  <a:lnTo>
                    <a:pt x="0" y="25"/>
                  </a:lnTo>
                  <a:lnTo>
                    <a:pt x="0" y="22"/>
                  </a:lnTo>
                  <a:lnTo>
                    <a:pt x="0" y="22"/>
                  </a:lnTo>
                  <a:lnTo>
                    <a:pt x="2" y="20"/>
                  </a:lnTo>
                  <a:lnTo>
                    <a:pt x="5" y="17"/>
                  </a:lnTo>
                  <a:lnTo>
                    <a:pt x="6" y="14"/>
                  </a:lnTo>
                  <a:lnTo>
                    <a:pt x="6" y="10"/>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7" name="Freeform 430"/>
            <p:cNvSpPr>
              <a:spLocks/>
            </p:cNvSpPr>
            <p:nvPr/>
          </p:nvSpPr>
          <p:spPr bwMode="auto">
            <a:xfrm>
              <a:off x="7426967" y="4705351"/>
              <a:ext cx="9525" cy="33338"/>
            </a:xfrm>
            <a:custGeom>
              <a:avLst/>
              <a:gdLst>
                <a:gd name="T0" fmla="*/ 6 w 6"/>
                <a:gd name="T1" fmla="*/ 0 h 21"/>
                <a:gd name="T2" fmla="*/ 6 w 6"/>
                <a:gd name="T3" fmla="*/ 10 h 21"/>
                <a:gd name="T4" fmla="*/ 6 w 6"/>
                <a:gd name="T5" fmla="*/ 10 h 21"/>
                <a:gd name="T6" fmla="*/ 6 w 6"/>
                <a:gd name="T7" fmla="*/ 12 h 21"/>
                <a:gd name="T8" fmla="*/ 5 w 6"/>
                <a:gd name="T9" fmla="*/ 16 h 21"/>
                <a:gd name="T10" fmla="*/ 2 w 6"/>
                <a:gd name="T11" fmla="*/ 19 h 21"/>
                <a:gd name="T12" fmla="*/ 0 w 6"/>
                <a:gd name="T13" fmla="*/ 21 h 21"/>
                <a:gd name="T14" fmla="*/ 0 w 6"/>
                <a:gd name="T15" fmla="*/ 21 h 21"/>
                <a:gd name="T16" fmla="*/ 0 w 6"/>
                <a:gd name="T17" fmla="*/ 21 h 21"/>
                <a:gd name="T18" fmla="*/ 0 w 6"/>
                <a:gd name="T19" fmla="*/ 21 h 21"/>
                <a:gd name="T20" fmla="*/ 2 w 6"/>
                <a:gd name="T21" fmla="*/ 19 h 21"/>
                <a:gd name="T22" fmla="*/ 5 w 6"/>
                <a:gd name="T23" fmla="*/ 16 h 21"/>
                <a:gd name="T24" fmla="*/ 6 w 6"/>
                <a:gd name="T25" fmla="*/ 14 h 21"/>
                <a:gd name="T26" fmla="*/ 6 w 6"/>
                <a:gd name="T27" fmla="*/ 10 h 21"/>
                <a:gd name="T28" fmla="*/ 6 w 6"/>
                <a:gd name="T29" fmla="*/ 0 h 21"/>
                <a:gd name="T30" fmla="*/ 6 w 6"/>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1">
                  <a:moveTo>
                    <a:pt x="6" y="0"/>
                  </a:moveTo>
                  <a:lnTo>
                    <a:pt x="6" y="10"/>
                  </a:lnTo>
                  <a:lnTo>
                    <a:pt x="6" y="10"/>
                  </a:lnTo>
                  <a:lnTo>
                    <a:pt x="6" y="12"/>
                  </a:lnTo>
                  <a:lnTo>
                    <a:pt x="5" y="16"/>
                  </a:lnTo>
                  <a:lnTo>
                    <a:pt x="2" y="19"/>
                  </a:lnTo>
                  <a:lnTo>
                    <a:pt x="0" y="21"/>
                  </a:lnTo>
                  <a:lnTo>
                    <a:pt x="0" y="21"/>
                  </a:lnTo>
                  <a:lnTo>
                    <a:pt x="0" y="21"/>
                  </a:lnTo>
                  <a:lnTo>
                    <a:pt x="0" y="21"/>
                  </a:lnTo>
                  <a:lnTo>
                    <a:pt x="2" y="19"/>
                  </a:lnTo>
                  <a:lnTo>
                    <a:pt x="5" y="16"/>
                  </a:lnTo>
                  <a:lnTo>
                    <a:pt x="6" y="14"/>
                  </a:lnTo>
                  <a:lnTo>
                    <a:pt x="6" y="10"/>
                  </a:lnTo>
                  <a:lnTo>
                    <a:pt x="6" y="0"/>
                  </a:lnTo>
                  <a:lnTo>
                    <a:pt x="6" y="0"/>
                  </a:lnTo>
                  <a:close/>
                </a:path>
              </a:pathLst>
            </a:custGeom>
            <a:solidFill>
              <a:srgbClr val="4991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8" name="Freeform 431"/>
            <p:cNvSpPr>
              <a:spLocks/>
            </p:cNvSpPr>
            <p:nvPr/>
          </p:nvSpPr>
          <p:spPr bwMode="auto">
            <a:xfrm>
              <a:off x="7426967" y="4705351"/>
              <a:ext cx="9525" cy="33338"/>
            </a:xfrm>
            <a:custGeom>
              <a:avLst/>
              <a:gdLst>
                <a:gd name="T0" fmla="*/ 6 w 6"/>
                <a:gd name="T1" fmla="*/ 0 h 21"/>
                <a:gd name="T2" fmla="*/ 6 w 6"/>
                <a:gd name="T3" fmla="*/ 10 h 21"/>
                <a:gd name="T4" fmla="*/ 6 w 6"/>
                <a:gd name="T5" fmla="*/ 10 h 21"/>
                <a:gd name="T6" fmla="*/ 6 w 6"/>
                <a:gd name="T7" fmla="*/ 12 h 21"/>
                <a:gd name="T8" fmla="*/ 5 w 6"/>
                <a:gd name="T9" fmla="*/ 16 h 21"/>
                <a:gd name="T10" fmla="*/ 2 w 6"/>
                <a:gd name="T11" fmla="*/ 19 h 21"/>
                <a:gd name="T12" fmla="*/ 0 w 6"/>
                <a:gd name="T13" fmla="*/ 21 h 21"/>
                <a:gd name="T14" fmla="*/ 0 w 6"/>
                <a:gd name="T15" fmla="*/ 21 h 21"/>
                <a:gd name="T16" fmla="*/ 0 w 6"/>
                <a:gd name="T17" fmla="*/ 21 h 21"/>
                <a:gd name="T18" fmla="*/ 0 w 6"/>
                <a:gd name="T19" fmla="*/ 21 h 21"/>
                <a:gd name="T20" fmla="*/ 2 w 6"/>
                <a:gd name="T21" fmla="*/ 19 h 21"/>
                <a:gd name="T22" fmla="*/ 5 w 6"/>
                <a:gd name="T23" fmla="*/ 16 h 21"/>
                <a:gd name="T24" fmla="*/ 6 w 6"/>
                <a:gd name="T25" fmla="*/ 14 h 21"/>
                <a:gd name="T26" fmla="*/ 6 w 6"/>
                <a:gd name="T27" fmla="*/ 10 h 21"/>
                <a:gd name="T28" fmla="*/ 6 w 6"/>
                <a:gd name="T29" fmla="*/ 0 h 21"/>
                <a:gd name="T30" fmla="*/ 6 w 6"/>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1">
                  <a:moveTo>
                    <a:pt x="6" y="0"/>
                  </a:moveTo>
                  <a:lnTo>
                    <a:pt x="6" y="10"/>
                  </a:lnTo>
                  <a:lnTo>
                    <a:pt x="6" y="10"/>
                  </a:lnTo>
                  <a:lnTo>
                    <a:pt x="6" y="12"/>
                  </a:lnTo>
                  <a:lnTo>
                    <a:pt x="5" y="16"/>
                  </a:lnTo>
                  <a:lnTo>
                    <a:pt x="2" y="19"/>
                  </a:lnTo>
                  <a:lnTo>
                    <a:pt x="0" y="21"/>
                  </a:lnTo>
                  <a:lnTo>
                    <a:pt x="0" y="21"/>
                  </a:lnTo>
                  <a:lnTo>
                    <a:pt x="0" y="21"/>
                  </a:lnTo>
                  <a:lnTo>
                    <a:pt x="0" y="21"/>
                  </a:lnTo>
                  <a:lnTo>
                    <a:pt x="2" y="19"/>
                  </a:lnTo>
                  <a:lnTo>
                    <a:pt x="5" y="16"/>
                  </a:lnTo>
                  <a:lnTo>
                    <a:pt x="6" y="14"/>
                  </a:lnTo>
                  <a:lnTo>
                    <a:pt x="6" y="10"/>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29" name="Freeform 432"/>
            <p:cNvSpPr>
              <a:spLocks/>
            </p:cNvSpPr>
            <p:nvPr/>
          </p:nvSpPr>
          <p:spPr bwMode="auto">
            <a:xfrm>
              <a:off x="7426967" y="4738688"/>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9CA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0" name="Freeform 433"/>
            <p:cNvSpPr>
              <a:spLocks/>
            </p:cNvSpPr>
            <p:nvPr/>
          </p:nvSpPr>
          <p:spPr bwMode="auto">
            <a:xfrm>
              <a:off x="7426967" y="4738688"/>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1" name="Freeform 434"/>
            <p:cNvSpPr>
              <a:spLocks/>
            </p:cNvSpPr>
            <p:nvPr/>
          </p:nvSpPr>
          <p:spPr bwMode="auto">
            <a:xfrm>
              <a:off x="7426967" y="4765676"/>
              <a:ext cx="9525" cy="33338"/>
            </a:xfrm>
            <a:custGeom>
              <a:avLst/>
              <a:gdLst>
                <a:gd name="T0" fmla="*/ 6 w 6"/>
                <a:gd name="T1" fmla="*/ 0 h 21"/>
                <a:gd name="T2" fmla="*/ 6 w 6"/>
                <a:gd name="T3" fmla="*/ 9 h 21"/>
                <a:gd name="T4" fmla="*/ 6 w 6"/>
                <a:gd name="T5" fmla="*/ 9 h 21"/>
                <a:gd name="T6" fmla="*/ 6 w 6"/>
                <a:gd name="T7" fmla="*/ 12 h 21"/>
                <a:gd name="T8" fmla="*/ 5 w 6"/>
                <a:gd name="T9" fmla="*/ 16 h 21"/>
                <a:gd name="T10" fmla="*/ 2 w 6"/>
                <a:gd name="T11" fmla="*/ 19 h 21"/>
                <a:gd name="T12" fmla="*/ 0 w 6"/>
                <a:gd name="T13" fmla="*/ 21 h 21"/>
                <a:gd name="T14" fmla="*/ 0 w 6"/>
                <a:gd name="T15" fmla="*/ 21 h 21"/>
                <a:gd name="T16" fmla="*/ 0 w 6"/>
                <a:gd name="T17" fmla="*/ 21 h 21"/>
                <a:gd name="T18" fmla="*/ 0 w 6"/>
                <a:gd name="T19" fmla="*/ 21 h 21"/>
                <a:gd name="T20" fmla="*/ 2 w 6"/>
                <a:gd name="T21" fmla="*/ 19 h 21"/>
                <a:gd name="T22" fmla="*/ 5 w 6"/>
                <a:gd name="T23" fmla="*/ 16 h 21"/>
                <a:gd name="T24" fmla="*/ 6 w 6"/>
                <a:gd name="T25" fmla="*/ 12 h 21"/>
                <a:gd name="T26" fmla="*/ 6 w 6"/>
                <a:gd name="T27" fmla="*/ 10 h 21"/>
                <a:gd name="T28" fmla="*/ 6 w 6"/>
                <a:gd name="T29" fmla="*/ 0 h 21"/>
                <a:gd name="T30" fmla="*/ 6 w 6"/>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1">
                  <a:moveTo>
                    <a:pt x="6" y="0"/>
                  </a:moveTo>
                  <a:lnTo>
                    <a:pt x="6" y="9"/>
                  </a:lnTo>
                  <a:lnTo>
                    <a:pt x="6" y="9"/>
                  </a:lnTo>
                  <a:lnTo>
                    <a:pt x="6" y="12"/>
                  </a:lnTo>
                  <a:lnTo>
                    <a:pt x="5" y="16"/>
                  </a:lnTo>
                  <a:lnTo>
                    <a:pt x="2" y="19"/>
                  </a:lnTo>
                  <a:lnTo>
                    <a:pt x="0" y="21"/>
                  </a:lnTo>
                  <a:lnTo>
                    <a:pt x="0" y="21"/>
                  </a:lnTo>
                  <a:lnTo>
                    <a:pt x="0" y="21"/>
                  </a:lnTo>
                  <a:lnTo>
                    <a:pt x="0" y="21"/>
                  </a:lnTo>
                  <a:lnTo>
                    <a:pt x="2" y="19"/>
                  </a:lnTo>
                  <a:lnTo>
                    <a:pt x="5" y="16"/>
                  </a:lnTo>
                  <a:lnTo>
                    <a:pt x="6" y="12"/>
                  </a:lnTo>
                  <a:lnTo>
                    <a:pt x="6" y="10"/>
                  </a:lnTo>
                  <a:lnTo>
                    <a:pt x="6" y="0"/>
                  </a:lnTo>
                  <a:lnTo>
                    <a:pt x="6" y="0"/>
                  </a:lnTo>
                  <a:close/>
                </a:path>
              </a:pathLst>
            </a:custGeom>
            <a:solidFill>
              <a:srgbClr val="4991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2" name="Freeform 435"/>
            <p:cNvSpPr>
              <a:spLocks/>
            </p:cNvSpPr>
            <p:nvPr/>
          </p:nvSpPr>
          <p:spPr bwMode="auto">
            <a:xfrm>
              <a:off x="7426967" y="4765676"/>
              <a:ext cx="9525" cy="33338"/>
            </a:xfrm>
            <a:custGeom>
              <a:avLst/>
              <a:gdLst>
                <a:gd name="T0" fmla="*/ 6 w 6"/>
                <a:gd name="T1" fmla="*/ 0 h 21"/>
                <a:gd name="T2" fmla="*/ 6 w 6"/>
                <a:gd name="T3" fmla="*/ 9 h 21"/>
                <a:gd name="T4" fmla="*/ 6 w 6"/>
                <a:gd name="T5" fmla="*/ 9 h 21"/>
                <a:gd name="T6" fmla="*/ 6 w 6"/>
                <a:gd name="T7" fmla="*/ 12 h 21"/>
                <a:gd name="T8" fmla="*/ 5 w 6"/>
                <a:gd name="T9" fmla="*/ 16 h 21"/>
                <a:gd name="T10" fmla="*/ 2 w 6"/>
                <a:gd name="T11" fmla="*/ 19 h 21"/>
                <a:gd name="T12" fmla="*/ 0 w 6"/>
                <a:gd name="T13" fmla="*/ 21 h 21"/>
                <a:gd name="T14" fmla="*/ 0 w 6"/>
                <a:gd name="T15" fmla="*/ 21 h 21"/>
                <a:gd name="T16" fmla="*/ 0 w 6"/>
                <a:gd name="T17" fmla="*/ 21 h 21"/>
                <a:gd name="T18" fmla="*/ 0 w 6"/>
                <a:gd name="T19" fmla="*/ 21 h 21"/>
                <a:gd name="T20" fmla="*/ 2 w 6"/>
                <a:gd name="T21" fmla="*/ 19 h 21"/>
                <a:gd name="T22" fmla="*/ 5 w 6"/>
                <a:gd name="T23" fmla="*/ 16 h 21"/>
                <a:gd name="T24" fmla="*/ 6 w 6"/>
                <a:gd name="T25" fmla="*/ 12 h 21"/>
                <a:gd name="T26" fmla="*/ 6 w 6"/>
                <a:gd name="T27" fmla="*/ 10 h 21"/>
                <a:gd name="T28" fmla="*/ 6 w 6"/>
                <a:gd name="T29" fmla="*/ 0 h 21"/>
                <a:gd name="T30" fmla="*/ 6 w 6"/>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1">
                  <a:moveTo>
                    <a:pt x="6" y="0"/>
                  </a:moveTo>
                  <a:lnTo>
                    <a:pt x="6" y="9"/>
                  </a:lnTo>
                  <a:lnTo>
                    <a:pt x="6" y="9"/>
                  </a:lnTo>
                  <a:lnTo>
                    <a:pt x="6" y="12"/>
                  </a:lnTo>
                  <a:lnTo>
                    <a:pt x="5" y="16"/>
                  </a:lnTo>
                  <a:lnTo>
                    <a:pt x="2" y="19"/>
                  </a:lnTo>
                  <a:lnTo>
                    <a:pt x="0" y="21"/>
                  </a:lnTo>
                  <a:lnTo>
                    <a:pt x="0" y="21"/>
                  </a:lnTo>
                  <a:lnTo>
                    <a:pt x="0" y="21"/>
                  </a:lnTo>
                  <a:lnTo>
                    <a:pt x="0" y="21"/>
                  </a:lnTo>
                  <a:lnTo>
                    <a:pt x="2" y="19"/>
                  </a:lnTo>
                  <a:lnTo>
                    <a:pt x="5" y="16"/>
                  </a:lnTo>
                  <a:lnTo>
                    <a:pt x="6" y="12"/>
                  </a:lnTo>
                  <a:lnTo>
                    <a:pt x="6" y="10"/>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3" name="Freeform 436"/>
            <p:cNvSpPr>
              <a:spLocks/>
            </p:cNvSpPr>
            <p:nvPr/>
          </p:nvSpPr>
          <p:spPr bwMode="auto">
            <a:xfrm>
              <a:off x="7426967" y="4799013"/>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9CA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4" name="Freeform 437"/>
            <p:cNvSpPr>
              <a:spLocks/>
            </p:cNvSpPr>
            <p:nvPr/>
          </p:nvSpPr>
          <p:spPr bwMode="auto">
            <a:xfrm>
              <a:off x="7426967" y="4799013"/>
              <a:ext cx="0" cy="0"/>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5" name="Freeform 438"/>
            <p:cNvSpPr>
              <a:spLocks/>
            </p:cNvSpPr>
            <p:nvPr/>
          </p:nvSpPr>
          <p:spPr bwMode="auto">
            <a:xfrm>
              <a:off x="7426967" y="4826001"/>
              <a:ext cx="9525" cy="33338"/>
            </a:xfrm>
            <a:custGeom>
              <a:avLst/>
              <a:gdLst>
                <a:gd name="T0" fmla="*/ 6 w 6"/>
                <a:gd name="T1" fmla="*/ 0 h 21"/>
                <a:gd name="T2" fmla="*/ 6 w 6"/>
                <a:gd name="T3" fmla="*/ 9 h 21"/>
                <a:gd name="T4" fmla="*/ 6 w 6"/>
                <a:gd name="T5" fmla="*/ 9 h 21"/>
                <a:gd name="T6" fmla="*/ 6 w 6"/>
                <a:gd name="T7" fmla="*/ 12 h 21"/>
                <a:gd name="T8" fmla="*/ 5 w 6"/>
                <a:gd name="T9" fmla="*/ 15 h 21"/>
                <a:gd name="T10" fmla="*/ 2 w 6"/>
                <a:gd name="T11" fmla="*/ 19 h 21"/>
                <a:gd name="T12" fmla="*/ 0 w 6"/>
                <a:gd name="T13" fmla="*/ 20 h 21"/>
                <a:gd name="T14" fmla="*/ 0 w 6"/>
                <a:gd name="T15" fmla="*/ 20 h 21"/>
                <a:gd name="T16" fmla="*/ 0 w 6"/>
                <a:gd name="T17" fmla="*/ 21 h 21"/>
                <a:gd name="T18" fmla="*/ 0 w 6"/>
                <a:gd name="T19" fmla="*/ 21 h 21"/>
                <a:gd name="T20" fmla="*/ 2 w 6"/>
                <a:gd name="T21" fmla="*/ 19 h 21"/>
                <a:gd name="T22" fmla="*/ 5 w 6"/>
                <a:gd name="T23" fmla="*/ 16 h 21"/>
                <a:gd name="T24" fmla="*/ 6 w 6"/>
                <a:gd name="T25" fmla="*/ 12 h 21"/>
                <a:gd name="T26" fmla="*/ 6 w 6"/>
                <a:gd name="T27" fmla="*/ 9 h 21"/>
                <a:gd name="T28" fmla="*/ 6 w 6"/>
                <a:gd name="T29" fmla="*/ 0 h 21"/>
                <a:gd name="T30" fmla="*/ 6 w 6"/>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1">
                  <a:moveTo>
                    <a:pt x="6" y="0"/>
                  </a:moveTo>
                  <a:lnTo>
                    <a:pt x="6" y="9"/>
                  </a:lnTo>
                  <a:lnTo>
                    <a:pt x="6" y="9"/>
                  </a:lnTo>
                  <a:lnTo>
                    <a:pt x="6" y="12"/>
                  </a:lnTo>
                  <a:lnTo>
                    <a:pt x="5" y="15"/>
                  </a:lnTo>
                  <a:lnTo>
                    <a:pt x="2" y="19"/>
                  </a:lnTo>
                  <a:lnTo>
                    <a:pt x="0" y="20"/>
                  </a:lnTo>
                  <a:lnTo>
                    <a:pt x="0" y="20"/>
                  </a:lnTo>
                  <a:lnTo>
                    <a:pt x="0" y="21"/>
                  </a:lnTo>
                  <a:lnTo>
                    <a:pt x="0" y="21"/>
                  </a:lnTo>
                  <a:lnTo>
                    <a:pt x="2" y="19"/>
                  </a:lnTo>
                  <a:lnTo>
                    <a:pt x="5" y="16"/>
                  </a:lnTo>
                  <a:lnTo>
                    <a:pt x="6" y="12"/>
                  </a:lnTo>
                  <a:lnTo>
                    <a:pt x="6" y="9"/>
                  </a:lnTo>
                  <a:lnTo>
                    <a:pt x="6" y="0"/>
                  </a:lnTo>
                  <a:lnTo>
                    <a:pt x="6" y="0"/>
                  </a:lnTo>
                  <a:close/>
                </a:path>
              </a:pathLst>
            </a:custGeom>
            <a:solidFill>
              <a:srgbClr val="4991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6" name="Freeform 439"/>
            <p:cNvSpPr>
              <a:spLocks/>
            </p:cNvSpPr>
            <p:nvPr/>
          </p:nvSpPr>
          <p:spPr bwMode="auto">
            <a:xfrm>
              <a:off x="7426967" y="4826001"/>
              <a:ext cx="9525" cy="33338"/>
            </a:xfrm>
            <a:custGeom>
              <a:avLst/>
              <a:gdLst>
                <a:gd name="T0" fmla="*/ 6 w 6"/>
                <a:gd name="T1" fmla="*/ 0 h 21"/>
                <a:gd name="T2" fmla="*/ 6 w 6"/>
                <a:gd name="T3" fmla="*/ 9 h 21"/>
                <a:gd name="T4" fmla="*/ 6 w 6"/>
                <a:gd name="T5" fmla="*/ 9 h 21"/>
                <a:gd name="T6" fmla="*/ 6 w 6"/>
                <a:gd name="T7" fmla="*/ 12 h 21"/>
                <a:gd name="T8" fmla="*/ 5 w 6"/>
                <a:gd name="T9" fmla="*/ 15 h 21"/>
                <a:gd name="T10" fmla="*/ 2 w 6"/>
                <a:gd name="T11" fmla="*/ 19 h 21"/>
                <a:gd name="T12" fmla="*/ 0 w 6"/>
                <a:gd name="T13" fmla="*/ 20 h 21"/>
                <a:gd name="T14" fmla="*/ 0 w 6"/>
                <a:gd name="T15" fmla="*/ 20 h 21"/>
                <a:gd name="T16" fmla="*/ 0 w 6"/>
                <a:gd name="T17" fmla="*/ 21 h 21"/>
                <a:gd name="T18" fmla="*/ 0 w 6"/>
                <a:gd name="T19" fmla="*/ 21 h 21"/>
                <a:gd name="T20" fmla="*/ 2 w 6"/>
                <a:gd name="T21" fmla="*/ 19 h 21"/>
                <a:gd name="T22" fmla="*/ 5 w 6"/>
                <a:gd name="T23" fmla="*/ 16 h 21"/>
                <a:gd name="T24" fmla="*/ 6 w 6"/>
                <a:gd name="T25" fmla="*/ 12 h 21"/>
                <a:gd name="T26" fmla="*/ 6 w 6"/>
                <a:gd name="T27" fmla="*/ 9 h 21"/>
                <a:gd name="T28" fmla="*/ 6 w 6"/>
                <a:gd name="T29" fmla="*/ 0 h 21"/>
                <a:gd name="T30" fmla="*/ 6 w 6"/>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21">
                  <a:moveTo>
                    <a:pt x="6" y="0"/>
                  </a:moveTo>
                  <a:lnTo>
                    <a:pt x="6" y="9"/>
                  </a:lnTo>
                  <a:lnTo>
                    <a:pt x="6" y="9"/>
                  </a:lnTo>
                  <a:lnTo>
                    <a:pt x="6" y="12"/>
                  </a:lnTo>
                  <a:lnTo>
                    <a:pt x="5" y="15"/>
                  </a:lnTo>
                  <a:lnTo>
                    <a:pt x="2" y="19"/>
                  </a:lnTo>
                  <a:lnTo>
                    <a:pt x="0" y="20"/>
                  </a:lnTo>
                  <a:lnTo>
                    <a:pt x="0" y="20"/>
                  </a:lnTo>
                  <a:lnTo>
                    <a:pt x="0" y="21"/>
                  </a:lnTo>
                  <a:lnTo>
                    <a:pt x="0" y="21"/>
                  </a:lnTo>
                  <a:lnTo>
                    <a:pt x="2" y="19"/>
                  </a:lnTo>
                  <a:lnTo>
                    <a:pt x="5" y="16"/>
                  </a:lnTo>
                  <a:lnTo>
                    <a:pt x="6" y="12"/>
                  </a:lnTo>
                  <a:lnTo>
                    <a:pt x="6" y="9"/>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7" name="Freeform 440"/>
            <p:cNvSpPr>
              <a:spLocks/>
            </p:cNvSpPr>
            <p:nvPr/>
          </p:nvSpPr>
          <p:spPr bwMode="auto">
            <a:xfrm>
              <a:off x="7426967" y="4857751"/>
              <a:ext cx="0" cy="1588"/>
            </a:xfrm>
            <a:custGeom>
              <a:avLst/>
              <a:gdLst>
                <a:gd name="T0" fmla="*/ 0 h 1"/>
                <a:gd name="T1" fmla="*/ 0 h 1"/>
                <a:gd name="T2" fmla="*/ 0 h 1"/>
                <a:gd name="T3" fmla="*/ 0 h 1"/>
                <a:gd name="T4" fmla="*/ 1 h 1"/>
                <a:gd name="T5" fmla="*/ 1 h 1"/>
                <a:gd name="T6" fmla="*/ 1 h 1"/>
                <a:gd name="T7" fmla="*/ 1 h 1"/>
                <a:gd name="T8"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0"/>
                  </a:moveTo>
                  <a:lnTo>
                    <a:pt x="0" y="0"/>
                  </a:lnTo>
                  <a:lnTo>
                    <a:pt x="0" y="0"/>
                  </a:lnTo>
                  <a:lnTo>
                    <a:pt x="0" y="0"/>
                  </a:lnTo>
                  <a:lnTo>
                    <a:pt x="0" y="1"/>
                  </a:lnTo>
                  <a:lnTo>
                    <a:pt x="0" y="1"/>
                  </a:lnTo>
                  <a:lnTo>
                    <a:pt x="0" y="1"/>
                  </a:lnTo>
                  <a:lnTo>
                    <a:pt x="0" y="1"/>
                  </a:lnTo>
                  <a:lnTo>
                    <a:pt x="0" y="0"/>
                  </a:lnTo>
                  <a:close/>
                </a:path>
              </a:pathLst>
            </a:custGeom>
            <a:solidFill>
              <a:srgbClr val="9CA7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8" name="Freeform 441"/>
            <p:cNvSpPr>
              <a:spLocks/>
            </p:cNvSpPr>
            <p:nvPr/>
          </p:nvSpPr>
          <p:spPr bwMode="auto">
            <a:xfrm>
              <a:off x="7426967" y="4857751"/>
              <a:ext cx="0" cy="1588"/>
            </a:xfrm>
            <a:custGeom>
              <a:avLst/>
              <a:gdLst>
                <a:gd name="T0" fmla="*/ 0 h 1"/>
                <a:gd name="T1" fmla="*/ 0 h 1"/>
                <a:gd name="T2" fmla="*/ 0 h 1"/>
                <a:gd name="T3" fmla="*/ 0 h 1"/>
                <a:gd name="T4" fmla="*/ 1 h 1"/>
                <a:gd name="T5" fmla="*/ 1 h 1"/>
                <a:gd name="T6" fmla="*/ 1 h 1"/>
                <a:gd name="T7" fmla="*/ 1 h 1"/>
                <a:gd name="T8"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0"/>
                  </a:moveTo>
                  <a:lnTo>
                    <a:pt x="0" y="0"/>
                  </a:lnTo>
                  <a:lnTo>
                    <a:pt x="0" y="0"/>
                  </a:lnTo>
                  <a:lnTo>
                    <a:pt x="0" y="0"/>
                  </a:lnTo>
                  <a:lnTo>
                    <a:pt x="0" y="1"/>
                  </a:lnTo>
                  <a:lnTo>
                    <a:pt x="0" y="1"/>
                  </a:lnTo>
                  <a:lnTo>
                    <a:pt x="0" y="1"/>
                  </a:lnTo>
                  <a:lnTo>
                    <a:pt x="0" y="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39" name="Freeform 442"/>
            <p:cNvSpPr>
              <a:spLocks/>
            </p:cNvSpPr>
            <p:nvPr/>
          </p:nvSpPr>
          <p:spPr bwMode="auto">
            <a:xfrm>
              <a:off x="7368229" y="4884738"/>
              <a:ext cx="68263" cy="127000"/>
            </a:xfrm>
            <a:custGeom>
              <a:avLst/>
              <a:gdLst>
                <a:gd name="T0" fmla="*/ 43 w 43"/>
                <a:gd name="T1" fmla="*/ 0 h 80"/>
                <a:gd name="T2" fmla="*/ 43 w 43"/>
                <a:gd name="T3" fmla="*/ 10 h 80"/>
                <a:gd name="T4" fmla="*/ 43 w 43"/>
                <a:gd name="T5" fmla="*/ 10 h 80"/>
                <a:gd name="T6" fmla="*/ 43 w 43"/>
                <a:gd name="T7" fmla="*/ 13 h 80"/>
                <a:gd name="T8" fmla="*/ 42 w 43"/>
                <a:gd name="T9" fmla="*/ 16 h 80"/>
                <a:gd name="T10" fmla="*/ 37 w 43"/>
                <a:gd name="T11" fmla="*/ 21 h 80"/>
                <a:gd name="T12" fmla="*/ 37 w 43"/>
                <a:gd name="T13" fmla="*/ 21 h 80"/>
                <a:gd name="T14" fmla="*/ 37 w 43"/>
                <a:gd name="T15" fmla="*/ 21 h 80"/>
                <a:gd name="T16" fmla="*/ 37 w 43"/>
                <a:gd name="T17" fmla="*/ 28 h 80"/>
                <a:gd name="T18" fmla="*/ 36 w 43"/>
                <a:gd name="T19" fmla="*/ 44 h 80"/>
                <a:gd name="T20" fmla="*/ 33 w 43"/>
                <a:gd name="T21" fmla="*/ 53 h 80"/>
                <a:gd name="T22" fmla="*/ 29 w 43"/>
                <a:gd name="T23" fmla="*/ 61 h 80"/>
                <a:gd name="T24" fmla="*/ 26 w 43"/>
                <a:gd name="T25" fmla="*/ 69 h 80"/>
                <a:gd name="T26" fmla="*/ 23 w 43"/>
                <a:gd name="T27" fmla="*/ 71 h 80"/>
                <a:gd name="T28" fmla="*/ 20 w 43"/>
                <a:gd name="T29" fmla="*/ 73 h 80"/>
                <a:gd name="T30" fmla="*/ 20 w 43"/>
                <a:gd name="T31" fmla="*/ 73 h 80"/>
                <a:gd name="T32" fmla="*/ 11 w 43"/>
                <a:gd name="T33" fmla="*/ 76 h 80"/>
                <a:gd name="T34" fmla="*/ 0 w 43"/>
                <a:gd name="T35" fmla="*/ 80 h 80"/>
                <a:gd name="T36" fmla="*/ 0 w 43"/>
                <a:gd name="T37" fmla="*/ 80 h 80"/>
                <a:gd name="T38" fmla="*/ 0 w 43"/>
                <a:gd name="T39" fmla="*/ 80 h 80"/>
                <a:gd name="T40" fmla="*/ 11 w 43"/>
                <a:gd name="T41" fmla="*/ 77 h 80"/>
                <a:gd name="T42" fmla="*/ 20 w 43"/>
                <a:gd name="T43" fmla="*/ 73 h 80"/>
                <a:gd name="T44" fmla="*/ 20 w 43"/>
                <a:gd name="T45" fmla="*/ 73 h 80"/>
                <a:gd name="T46" fmla="*/ 23 w 43"/>
                <a:gd name="T47" fmla="*/ 71 h 80"/>
                <a:gd name="T48" fmla="*/ 26 w 43"/>
                <a:gd name="T49" fmla="*/ 69 h 80"/>
                <a:gd name="T50" fmla="*/ 29 w 43"/>
                <a:gd name="T51" fmla="*/ 61 h 80"/>
                <a:gd name="T52" fmla="*/ 33 w 43"/>
                <a:gd name="T53" fmla="*/ 53 h 80"/>
                <a:gd name="T54" fmla="*/ 36 w 43"/>
                <a:gd name="T55" fmla="*/ 44 h 80"/>
                <a:gd name="T56" fmla="*/ 37 w 43"/>
                <a:gd name="T57" fmla="*/ 28 h 80"/>
                <a:gd name="T58" fmla="*/ 37 w 43"/>
                <a:gd name="T59" fmla="*/ 21 h 80"/>
                <a:gd name="T60" fmla="*/ 37 w 43"/>
                <a:gd name="T61" fmla="*/ 21 h 80"/>
                <a:gd name="T62" fmla="*/ 37 w 43"/>
                <a:gd name="T63" fmla="*/ 21 h 80"/>
                <a:gd name="T64" fmla="*/ 42 w 43"/>
                <a:gd name="T65" fmla="*/ 16 h 80"/>
                <a:gd name="T66" fmla="*/ 43 w 43"/>
                <a:gd name="T67" fmla="*/ 13 h 80"/>
                <a:gd name="T68" fmla="*/ 43 w 43"/>
                <a:gd name="T69" fmla="*/ 10 h 80"/>
                <a:gd name="T70" fmla="*/ 43 w 43"/>
                <a:gd name="T71" fmla="*/ 0 h 80"/>
                <a:gd name="T72" fmla="*/ 43 w 43"/>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 h="80">
                  <a:moveTo>
                    <a:pt x="43" y="0"/>
                  </a:moveTo>
                  <a:lnTo>
                    <a:pt x="43" y="10"/>
                  </a:lnTo>
                  <a:lnTo>
                    <a:pt x="43" y="10"/>
                  </a:lnTo>
                  <a:lnTo>
                    <a:pt x="43" y="13"/>
                  </a:lnTo>
                  <a:lnTo>
                    <a:pt x="42" y="16"/>
                  </a:lnTo>
                  <a:lnTo>
                    <a:pt x="37" y="21"/>
                  </a:lnTo>
                  <a:lnTo>
                    <a:pt x="37" y="21"/>
                  </a:lnTo>
                  <a:lnTo>
                    <a:pt x="37" y="21"/>
                  </a:lnTo>
                  <a:lnTo>
                    <a:pt x="37" y="28"/>
                  </a:lnTo>
                  <a:lnTo>
                    <a:pt x="36" y="44"/>
                  </a:lnTo>
                  <a:lnTo>
                    <a:pt x="33" y="53"/>
                  </a:lnTo>
                  <a:lnTo>
                    <a:pt x="29" y="61"/>
                  </a:lnTo>
                  <a:lnTo>
                    <a:pt x="26" y="69"/>
                  </a:lnTo>
                  <a:lnTo>
                    <a:pt x="23" y="71"/>
                  </a:lnTo>
                  <a:lnTo>
                    <a:pt x="20" y="73"/>
                  </a:lnTo>
                  <a:lnTo>
                    <a:pt x="20" y="73"/>
                  </a:lnTo>
                  <a:lnTo>
                    <a:pt x="11" y="76"/>
                  </a:lnTo>
                  <a:lnTo>
                    <a:pt x="0" y="80"/>
                  </a:lnTo>
                  <a:lnTo>
                    <a:pt x="0" y="80"/>
                  </a:lnTo>
                  <a:lnTo>
                    <a:pt x="0" y="80"/>
                  </a:lnTo>
                  <a:lnTo>
                    <a:pt x="11" y="77"/>
                  </a:lnTo>
                  <a:lnTo>
                    <a:pt x="20" y="73"/>
                  </a:lnTo>
                  <a:lnTo>
                    <a:pt x="20" y="73"/>
                  </a:lnTo>
                  <a:lnTo>
                    <a:pt x="23" y="71"/>
                  </a:lnTo>
                  <a:lnTo>
                    <a:pt x="26" y="69"/>
                  </a:lnTo>
                  <a:lnTo>
                    <a:pt x="29" y="61"/>
                  </a:lnTo>
                  <a:lnTo>
                    <a:pt x="33" y="53"/>
                  </a:lnTo>
                  <a:lnTo>
                    <a:pt x="36" y="44"/>
                  </a:lnTo>
                  <a:lnTo>
                    <a:pt x="37" y="28"/>
                  </a:lnTo>
                  <a:lnTo>
                    <a:pt x="37" y="21"/>
                  </a:lnTo>
                  <a:lnTo>
                    <a:pt x="37" y="21"/>
                  </a:lnTo>
                  <a:lnTo>
                    <a:pt x="37" y="21"/>
                  </a:lnTo>
                  <a:lnTo>
                    <a:pt x="42" y="16"/>
                  </a:lnTo>
                  <a:lnTo>
                    <a:pt x="43" y="13"/>
                  </a:lnTo>
                  <a:lnTo>
                    <a:pt x="43" y="10"/>
                  </a:lnTo>
                  <a:lnTo>
                    <a:pt x="43" y="0"/>
                  </a:lnTo>
                  <a:lnTo>
                    <a:pt x="43" y="0"/>
                  </a:lnTo>
                  <a:close/>
                </a:path>
              </a:pathLst>
            </a:custGeom>
            <a:solidFill>
              <a:srgbClr val="4991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0" name="Freeform 443"/>
            <p:cNvSpPr>
              <a:spLocks/>
            </p:cNvSpPr>
            <p:nvPr/>
          </p:nvSpPr>
          <p:spPr bwMode="auto">
            <a:xfrm>
              <a:off x="7368229" y="4884738"/>
              <a:ext cx="68263" cy="127000"/>
            </a:xfrm>
            <a:custGeom>
              <a:avLst/>
              <a:gdLst>
                <a:gd name="T0" fmla="*/ 43 w 43"/>
                <a:gd name="T1" fmla="*/ 0 h 80"/>
                <a:gd name="T2" fmla="*/ 43 w 43"/>
                <a:gd name="T3" fmla="*/ 10 h 80"/>
                <a:gd name="T4" fmla="*/ 43 w 43"/>
                <a:gd name="T5" fmla="*/ 10 h 80"/>
                <a:gd name="T6" fmla="*/ 43 w 43"/>
                <a:gd name="T7" fmla="*/ 13 h 80"/>
                <a:gd name="T8" fmla="*/ 42 w 43"/>
                <a:gd name="T9" fmla="*/ 16 h 80"/>
                <a:gd name="T10" fmla="*/ 37 w 43"/>
                <a:gd name="T11" fmla="*/ 21 h 80"/>
                <a:gd name="T12" fmla="*/ 37 w 43"/>
                <a:gd name="T13" fmla="*/ 21 h 80"/>
                <a:gd name="T14" fmla="*/ 37 w 43"/>
                <a:gd name="T15" fmla="*/ 21 h 80"/>
                <a:gd name="T16" fmla="*/ 37 w 43"/>
                <a:gd name="T17" fmla="*/ 28 h 80"/>
                <a:gd name="T18" fmla="*/ 36 w 43"/>
                <a:gd name="T19" fmla="*/ 44 h 80"/>
                <a:gd name="T20" fmla="*/ 33 w 43"/>
                <a:gd name="T21" fmla="*/ 53 h 80"/>
                <a:gd name="T22" fmla="*/ 29 w 43"/>
                <a:gd name="T23" fmla="*/ 61 h 80"/>
                <a:gd name="T24" fmla="*/ 26 w 43"/>
                <a:gd name="T25" fmla="*/ 69 h 80"/>
                <a:gd name="T26" fmla="*/ 23 w 43"/>
                <a:gd name="T27" fmla="*/ 71 h 80"/>
                <a:gd name="T28" fmla="*/ 20 w 43"/>
                <a:gd name="T29" fmla="*/ 73 h 80"/>
                <a:gd name="T30" fmla="*/ 20 w 43"/>
                <a:gd name="T31" fmla="*/ 73 h 80"/>
                <a:gd name="T32" fmla="*/ 11 w 43"/>
                <a:gd name="T33" fmla="*/ 76 h 80"/>
                <a:gd name="T34" fmla="*/ 0 w 43"/>
                <a:gd name="T35" fmla="*/ 80 h 80"/>
                <a:gd name="T36" fmla="*/ 0 w 43"/>
                <a:gd name="T37" fmla="*/ 80 h 80"/>
                <a:gd name="T38" fmla="*/ 0 w 43"/>
                <a:gd name="T39" fmla="*/ 80 h 80"/>
                <a:gd name="T40" fmla="*/ 11 w 43"/>
                <a:gd name="T41" fmla="*/ 77 h 80"/>
                <a:gd name="T42" fmla="*/ 20 w 43"/>
                <a:gd name="T43" fmla="*/ 73 h 80"/>
                <a:gd name="T44" fmla="*/ 20 w 43"/>
                <a:gd name="T45" fmla="*/ 73 h 80"/>
                <a:gd name="T46" fmla="*/ 23 w 43"/>
                <a:gd name="T47" fmla="*/ 71 h 80"/>
                <a:gd name="T48" fmla="*/ 26 w 43"/>
                <a:gd name="T49" fmla="*/ 69 h 80"/>
                <a:gd name="T50" fmla="*/ 29 w 43"/>
                <a:gd name="T51" fmla="*/ 61 h 80"/>
                <a:gd name="T52" fmla="*/ 33 w 43"/>
                <a:gd name="T53" fmla="*/ 53 h 80"/>
                <a:gd name="T54" fmla="*/ 36 w 43"/>
                <a:gd name="T55" fmla="*/ 44 h 80"/>
                <a:gd name="T56" fmla="*/ 37 w 43"/>
                <a:gd name="T57" fmla="*/ 28 h 80"/>
                <a:gd name="T58" fmla="*/ 37 w 43"/>
                <a:gd name="T59" fmla="*/ 21 h 80"/>
                <a:gd name="T60" fmla="*/ 37 w 43"/>
                <a:gd name="T61" fmla="*/ 21 h 80"/>
                <a:gd name="T62" fmla="*/ 37 w 43"/>
                <a:gd name="T63" fmla="*/ 21 h 80"/>
                <a:gd name="T64" fmla="*/ 42 w 43"/>
                <a:gd name="T65" fmla="*/ 16 h 80"/>
                <a:gd name="T66" fmla="*/ 43 w 43"/>
                <a:gd name="T67" fmla="*/ 13 h 80"/>
                <a:gd name="T68" fmla="*/ 43 w 43"/>
                <a:gd name="T69" fmla="*/ 10 h 80"/>
                <a:gd name="T70" fmla="*/ 43 w 43"/>
                <a:gd name="T71" fmla="*/ 0 h 80"/>
                <a:gd name="T72" fmla="*/ 43 w 43"/>
                <a:gd name="T7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 h="80">
                  <a:moveTo>
                    <a:pt x="43" y="0"/>
                  </a:moveTo>
                  <a:lnTo>
                    <a:pt x="43" y="10"/>
                  </a:lnTo>
                  <a:lnTo>
                    <a:pt x="43" y="10"/>
                  </a:lnTo>
                  <a:lnTo>
                    <a:pt x="43" y="13"/>
                  </a:lnTo>
                  <a:lnTo>
                    <a:pt x="42" y="16"/>
                  </a:lnTo>
                  <a:lnTo>
                    <a:pt x="37" y="21"/>
                  </a:lnTo>
                  <a:lnTo>
                    <a:pt x="37" y="21"/>
                  </a:lnTo>
                  <a:lnTo>
                    <a:pt x="37" y="21"/>
                  </a:lnTo>
                  <a:lnTo>
                    <a:pt x="37" y="28"/>
                  </a:lnTo>
                  <a:lnTo>
                    <a:pt x="36" y="44"/>
                  </a:lnTo>
                  <a:lnTo>
                    <a:pt x="33" y="53"/>
                  </a:lnTo>
                  <a:lnTo>
                    <a:pt x="29" y="61"/>
                  </a:lnTo>
                  <a:lnTo>
                    <a:pt x="26" y="69"/>
                  </a:lnTo>
                  <a:lnTo>
                    <a:pt x="23" y="71"/>
                  </a:lnTo>
                  <a:lnTo>
                    <a:pt x="20" y="73"/>
                  </a:lnTo>
                  <a:lnTo>
                    <a:pt x="20" y="73"/>
                  </a:lnTo>
                  <a:lnTo>
                    <a:pt x="11" y="76"/>
                  </a:lnTo>
                  <a:lnTo>
                    <a:pt x="0" y="80"/>
                  </a:lnTo>
                  <a:lnTo>
                    <a:pt x="0" y="80"/>
                  </a:lnTo>
                  <a:lnTo>
                    <a:pt x="0" y="80"/>
                  </a:lnTo>
                  <a:lnTo>
                    <a:pt x="11" y="77"/>
                  </a:lnTo>
                  <a:lnTo>
                    <a:pt x="20" y="73"/>
                  </a:lnTo>
                  <a:lnTo>
                    <a:pt x="20" y="73"/>
                  </a:lnTo>
                  <a:lnTo>
                    <a:pt x="23" y="71"/>
                  </a:lnTo>
                  <a:lnTo>
                    <a:pt x="26" y="69"/>
                  </a:lnTo>
                  <a:lnTo>
                    <a:pt x="29" y="61"/>
                  </a:lnTo>
                  <a:lnTo>
                    <a:pt x="33" y="53"/>
                  </a:lnTo>
                  <a:lnTo>
                    <a:pt x="36" y="44"/>
                  </a:lnTo>
                  <a:lnTo>
                    <a:pt x="37" y="28"/>
                  </a:lnTo>
                  <a:lnTo>
                    <a:pt x="37" y="21"/>
                  </a:lnTo>
                  <a:lnTo>
                    <a:pt x="37" y="21"/>
                  </a:lnTo>
                  <a:lnTo>
                    <a:pt x="37" y="21"/>
                  </a:lnTo>
                  <a:lnTo>
                    <a:pt x="42" y="16"/>
                  </a:lnTo>
                  <a:lnTo>
                    <a:pt x="43" y="13"/>
                  </a:lnTo>
                  <a:lnTo>
                    <a:pt x="43" y="10"/>
                  </a:lnTo>
                  <a:lnTo>
                    <a:pt x="43" y="0"/>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1" name="Freeform 444"/>
            <p:cNvSpPr>
              <a:spLocks/>
            </p:cNvSpPr>
            <p:nvPr/>
          </p:nvSpPr>
          <p:spPr bwMode="auto">
            <a:xfrm>
              <a:off x="7426967" y="4568826"/>
              <a:ext cx="0" cy="55563"/>
            </a:xfrm>
            <a:custGeom>
              <a:avLst/>
              <a:gdLst>
                <a:gd name="T0" fmla="*/ 0 h 35"/>
                <a:gd name="T1" fmla="*/ 0 h 35"/>
                <a:gd name="T2" fmla="*/ 0 h 35"/>
                <a:gd name="T3" fmla="*/ 35 h 35"/>
                <a:gd name="T4" fmla="*/ 35 h 35"/>
                <a:gd name="T5" fmla="*/ 35 h 35"/>
                <a:gd name="T6" fmla="*/ 35 h 35"/>
                <a:gd name="T7" fmla="*/ 0 h 35"/>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5">
                  <a:moveTo>
                    <a:pt x="0" y="0"/>
                  </a:moveTo>
                  <a:lnTo>
                    <a:pt x="0" y="0"/>
                  </a:lnTo>
                  <a:lnTo>
                    <a:pt x="0" y="0"/>
                  </a:lnTo>
                  <a:lnTo>
                    <a:pt x="0" y="35"/>
                  </a:lnTo>
                  <a:lnTo>
                    <a:pt x="0" y="35"/>
                  </a:lnTo>
                  <a:lnTo>
                    <a:pt x="0" y="35"/>
                  </a:lnTo>
                  <a:lnTo>
                    <a:pt x="0" y="35"/>
                  </a:lnTo>
                  <a:lnTo>
                    <a:pt x="0" y="0"/>
                  </a:lnTo>
                  <a:close/>
                </a:path>
              </a:pathLst>
            </a:custGeom>
            <a:solidFill>
              <a:srgbClr val="77A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2" name="Freeform 445"/>
            <p:cNvSpPr>
              <a:spLocks/>
            </p:cNvSpPr>
            <p:nvPr/>
          </p:nvSpPr>
          <p:spPr bwMode="auto">
            <a:xfrm>
              <a:off x="7426967" y="4568826"/>
              <a:ext cx="0" cy="55563"/>
            </a:xfrm>
            <a:custGeom>
              <a:avLst/>
              <a:gdLst>
                <a:gd name="T0" fmla="*/ 0 h 35"/>
                <a:gd name="T1" fmla="*/ 0 h 35"/>
                <a:gd name="T2" fmla="*/ 0 h 35"/>
                <a:gd name="T3" fmla="*/ 35 h 35"/>
                <a:gd name="T4" fmla="*/ 35 h 35"/>
                <a:gd name="T5" fmla="*/ 35 h 35"/>
                <a:gd name="T6" fmla="*/ 35 h 35"/>
                <a:gd name="T7" fmla="*/ 0 h 35"/>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5">
                  <a:moveTo>
                    <a:pt x="0" y="0"/>
                  </a:moveTo>
                  <a:lnTo>
                    <a:pt x="0" y="0"/>
                  </a:lnTo>
                  <a:lnTo>
                    <a:pt x="0" y="0"/>
                  </a:lnTo>
                  <a:lnTo>
                    <a:pt x="0" y="35"/>
                  </a:lnTo>
                  <a:lnTo>
                    <a:pt x="0" y="35"/>
                  </a:lnTo>
                  <a:lnTo>
                    <a:pt x="0" y="35"/>
                  </a:lnTo>
                  <a:lnTo>
                    <a:pt x="0" y="3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3" name="Freeform 446"/>
            <p:cNvSpPr>
              <a:spLocks noEditPoints="1"/>
            </p:cNvSpPr>
            <p:nvPr/>
          </p:nvSpPr>
          <p:spPr bwMode="auto">
            <a:xfrm>
              <a:off x="7426967" y="4645026"/>
              <a:ext cx="9525" cy="93663"/>
            </a:xfrm>
            <a:custGeom>
              <a:avLst/>
              <a:gdLst>
                <a:gd name="T0" fmla="*/ 6 w 6"/>
                <a:gd name="T1" fmla="*/ 38 h 59"/>
                <a:gd name="T2" fmla="*/ 6 w 6"/>
                <a:gd name="T3" fmla="*/ 46 h 59"/>
                <a:gd name="T4" fmla="*/ 6 w 6"/>
                <a:gd name="T5" fmla="*/ 47 h 59"/>
                <a:gd name="T6" fmla="*/ 6 w 6"/>
                <a:gd name="T7" fmla="*/ 47 h 59"/>
                <a:gd name="T8" fmla="*/ 6 w 6"/>
                <a:gd name="T9" fmla="*/ 49 h 59"/>
                <a:gd name="T10" fmla="*/ 5 w 6"/>
                <a:gd name="T11" fmla="*/ 53 h 59"/>
                <a:gd name="T12" fmla="*/ 2 w 6"/>
                <a:gd name="T13" fmla="*/ 55 h 59"/>
                <a:gd name="T14" fmla="*/ 0 w 6"/>
                <a:gd name="T15" fmla="*/ 58 h 59"/>
                <a:gd name="T16" fmla="*/ 0 w 6"/>
                <a:gd name="T17" fmla="*/ 58 h 59"/>
                <a:gd name="T18" fmla="*/ 0 w 6"/>
                <a:gd name="T19" fmla="*/ 59 h 59"/>
                <a:gd name="T20" fmla="*/ 0 w 6"/>
                <a:gd name="T21" fmla="*/ 59 h 59"/>
                <a:gd name="T22" fmla="*/ 2 w 6"/>
                <a:gd name="T23" fmla="*/ 57 h 59"/>
                <a:gd name="T24" fmla="*/ 5 w 6"/>
                <a:gd name="T25" fmla="*/ 54 h 59"/>
                <a:gd name="T26" fmla="*/ 6 w 6"/>
                <a:gd name="T27" fmla="*/ 50 h 59"/>
                <a:gd name="T28" fmla="*/ 6 w 6"/>
                <a:gd name="T29" fmla="*/ 48 h 59"/>
                <a:gd name="T30" fmla="*/ 6 w 6"/>
                <a:gd name="T31" fmla="*/ 38 h 59"/>
                <a:gd name="T32" fmla="*/ 6 w 6"/>
                <a:gd name="T33" fmla="*/ 38 h 59"/>
                <a:gd name="T34" fmla="*/ 6 w 6"/>
                <a:gd name="T35" fmla="*/ 0 h 59"/>
                <a:gd name="T36" fmla="*/ 6 w 6"/>
                <a:gd name="T37" fmla="*/ 8 h 59"/>
                <a:gd name="T38" fmla="*/ 6 w 6"/>
                <a:gd name="T39" fmla="*/ 9 h 59"/>
                <a:gd name="T40" fmla="*/ 6 w 6"/>
                <a:gd name="T41" fmla="*/ 9 h 59"/>
                <a:gd name="T42" fmla="*/ 6 w 6"/>
                <a:gd name="T43" fmla="*/ 12 h 59"/>
                <a:gd name="T44" fmla="*/ 5 w 6"/>
                <a:gd name="T45" fmla="*/ 15 h 59"/>
                <a:gd name="T46" fmla="*/ 2 w 6"/>
                <a:gd name="T47" fmla="*/ 19 h 59"/>
                <a:gd name="T48" fmla="*/ 0 w 6"/>
                <a:gd name="T49" fmla="*/ 20 h 59"/>
                <a:gd name="T50" fmla="*/ 0 w 6"/>
                <a:gd name="T51" fmla="*/ 20 h 59"/>
                <a:gd name="T52" fmla="*/ 0 w 6"/>
                <a:gd name="T53" fmla="*/ 25 h 59"/>
                <a:gd name="T54" fmla="*/ 0 w 6"/>
                <a:gd name="T55" fmla="*/ 25 h 59"/>
                <a:gd name="T56" fmla="*/ 0 w 6"/>
                <a:gd name="T57" fmla="*/ 25 h 59"/>
                <a:gd name="T58" fmla="*/ 0 w 6"/>
                <a:gd name="T59" fmla="*/ 21 h 59"/>
                <a:gd name="T60" fmla="*/ 0 w 6"/>
                <a:gd name="T61" fmla="*/ 21 h 59"/>
                <a:gd name="T62" fmla="*/ 2 w 6"/>
                <a:gd name="T63" fmla="*/ 20 h 59"/>
                <a:gd name="T64" fmla="*/ 5 w 6"/>
                <a:gd name="T65" fmla="*/ 16 h 59"/>
                <a:gd name="T66" fmla="*/ 6 w 6"/>
                <a:gd name="T67" fmla="*/ 14 h 59"/>
                <a:gd name="T68" fmla="*/ 6 w 6"/>
                <a:gd name="T69" fmla="*/ 10 h 59"/>
                <a:gd name="T70" fmla="*/ 6 w 6"/>
                <a:gd name="T71" fmla="*/ 0 h 59"/>
                <a:gd name="T72" fmla="*/ 6 w 6"/>
                <a:gd name="T7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 h="59">
                  <a:moveTo>
                    <a:pt x="6" y="38"/>
                  </a:moveTo>
                  <a:lnTo>
                    <a:pt x="6" y="46"/>
                  </a:lnTo>
                  <a:lnTo>
                    <a:pt x="6" y="47"/>
                  </a:lnTo>
                  <a:lnTo>
                    <a:pt x="6" y="47"/>
                  </a:lnTo>
                  <a:lnTo>
                    <a:pt x="6" y="49"/>
                  </a:lnTo>
                  <a:lnTo>
                    <a:pt x="5" y="53"/>
                  </a:lnTo>
                  <a:lnTo>
                    <a:pt x="2" y="55"/>
                  </a:lnTo>
                  <a:lnTo>
                    <a:pt x="0" y="58"/>
                  </a:lnTo>
                  <a:lnTo>
                    <a:pt x="0" y="58"/>
                  </a:lnTo>
                  <a:lnTo>
                    <a:pt x="0" y="59"/>
                  </a:lnTo>
                  <a:lnTo>
                    <a:pt x="0" y="59"/>
                  </a:lnTo>
                  <a:lnTo>
                    <a:pt x="2" y="57"/>
                  </a:lnTo>
                  <a:lnTo>
                    <a:pt x="5" y="54"/>
                  </a:lnTo>
                  <a:lnTo>
                    <a:pt x="6" y="50"/>
                  </a:lnTo>
                  <a:lnTo>
                    <a:pt x="6" y="48"/>
                  </a:lnTo>
                  <a:lnTo>
                    <a:pt x="6" y="38"/>
                  </a:lnTo>
                  <a:lnTo>
                    <a:pt x="6" y="38"/>
                  </a:lnTo>
                  <a:close/>
                  <a:moveTo>
                    <a:pt x="6" y="0"/>
                  </a:moveTo>
                  <a:lnTo>
                    <a:pt x="6" y="8"/>
                  </a:lnTo>
                  <a:lnTo>
                    <a:pt x="6" y="9"/>
                  </a:lnTo>
                  <a:lnTo>
                    <a:pt x="6" y="9"/>
                  </a:lnTo>
                  <a:lnTo>
                    <a:pt x="6" y="12"/>
                  </a:lnTo>
                  <a:lnTo>
                    <a:pt x="5" y="15"/>
                  </a:lnTo>
                  <a:lnTo>
                    <a:pt x="2" y="19"/>
                  </a:lnTo>
                  <a:lnTo>
                    <a:pt x="0" y="20"/>
                  </a:lnTo>
                  <a:lnTo>
                    <a:pt x="0" y="20"/>
                  </a:lnTo>
                  <a:lnTo>
                    <a:pt x="0" y="25"/>
                  </a:lnTo>
                  <a:lnTo>
                    <a:pt x="0" y="25"/>
                  </a:lnTo>
                  <a:lnTo>
                    <a:pt x="0" y="25"/>
                  </a:lnTo>
                  <a:lnTo>
                    <a:pt x="0" y="21"/>
                  </a:lnTo>
                  <a:lnTo>
                    <a:pt x="0" y="21"/>
                  </a:lnTo>
                  <a:lnTo>
                    <a:pt x="2" y="20"/>
                  </a:lnTo>
                  <a:lnTo>
                    <a:pt x="5" y="16"/>
                  </a:lnTo>
                  <a:lnTo>
                    <a:pt x="6" y="14"/>
                  </a:lnTo>
                  <a:lnTo>
                    <a:pt x="6" y="10"/>
                  </a:lnTo>
                  <a:lnTo>
                    <a:pt x="6" y="0"/>
                  </a:lnTo>
                  <a:lnTo>
                    <a:pt x="6" y="0"/>
                  </a:lnTo>
                  <a:close/>
                </a:path>
              </a:pathLst>
            </a:custGeom>
            <a:solidFill>
              <a:srgbClr val="77A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4" name="Freeform 447"/>
            <p:cNvSpPr>
              <a:spLocks/>
            </p:cNvSpPr>
            <p:nvPr/>
          </p:nvSpPr>
          <p:spPr bwMode="auto">
            <a:xfrm>
              <a:off x="7426967" y="4705351"/>
              <a:ext cx="9525" cy="33338"/>
            </a:xfrm>
            <a:custGeom>
              <a:avLst/>
              <a:gdLst>
                <a:gd name="T0" fmla="*/ 6 w 6"/>
                <a:gd name="T1" fmla="*/ 0 h 21"/>
                <a:gd name="T2" fmla="*/ 6 w 6"/>
                <a:gd name="T3" fmla="*/ 8 h 21"/>
                <a:gd name="T4" fmla="*/ 6 w 6"/>
                <a:gd name="T5" fmla="*/ 9 h 21"/>
                <a:gd name="T6" fmla="*/ 6 w 6"/>
                <a:gd name="T7" fmla="*/ 9 h 21"/>
                <a:gd name="T8" fmla="*/ 6 w 6"/>
                <a:gd name="T9" fmla="*/ 11 h 21"/>
                <a:gd name="T10" fmla="*/ 5 w 6"/>
                <a:gd name="T11" fmla="*/ 15 h 21"/>
                <a:gd name="T12" fmla="*/ 2 w 6"/>
                <a:gd name="T13" fmla="*/ 17 h 21"/>
                <a:gd name="T14" fmla="*/ 0 w 6"/>
                <a:gd name="T15" fmla="*/ 20 h 21"/>
                <a:gd name="T16" fmla="*/ 0 w 6"/>
                <a:gd name="T17" fmla="*/ 20 h 21"/>
                <a:gd name="T18" fmla="*/ 0 w 6"/>
                <a:gd name="T19" fmla="*/ 21 h 21"/>
                <a:gd name="T20" fmla="*/ 0 w 6"/>
                <a:gd name="T21" fmla="*/ 21 h 21"/>
                <a:gd name="T22" fmla="*/ 2 w 6"/>
                <a:gd name="T23" fmla="*/ 19 h 21"/>
                <a:gd name="T24" fmla="*/ 5 w 6"/>
                <a:gd name="T25" fmla="*/ 16 h 21"/>
                <a:gd name="T26" fmla="*/ 6 w 6"/>
                <a:gd name="T27" fmla="*/ 12 h 21"/>
                <a:gd name="T28" fmla="*/ 6 w 6"/>
                <a:gd name="T29" fmla="*/ 10 h 21"/>
                <a:gd name="T30" fmla="*/ 6 w 6"/>
                <a:gd name="T31" fmla="*/ 0 h 21"/>
                <a:gd name="T32" fmla="*/ 6 w 6"/>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1">
                  <a:moveTo>
                    <a:pt x="6" y="0"/>
                  </a:moveTo>
                  <a:lnTo>
                    <a:pt x="6" y="8"/>
                  </a:lnTo>
                  <a:lnTo>
                    <a:pt x="6" y="9"/>
                  </a:lnTo>
                  <a:lnTo>
                    <a:pt x="6" y="9"/>
                  </a:lnTo>
                  <a:lnTo>
                    <a:pt x="6" y="11"/>
                  </a:lnTo>
                  <a:lnTo>
                    <a:pt x="5" y="15"/>
                  </a:lnTo>
                  <a:lnTo>
                    <a:pt x="2" y="17"/>
                  </a:lnTo>
                  <a:lnTo>
                    <a:pt x="0" y="20"/>
                  </a:lnTo>
                  <a:lnTo>
                    <a:pt x="0" y="20"/>
                  </a:lnTo>
                  <a:lnTo>
                    <a:pt x="0" y="21"/>
                  </a:lnTo>
                  <a:lnTo>
                    <a:pt x="0" y="21"/>
                  </a:lnTo>
                  <a:lnTo>
                    <a:pt x="2" y="19"/>
                  </a:lnTo>
                  <a:lnTo>
                    <a:pt x="5" y="16"/>
                  </a:lnTo>
                  <a:lnTo>
                    <a:pt x="6" y="12"/>
                  </a:lnTo>
                  <a:lnTo>
                    <a:pt x="6" y="10"/>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5" name="Freeform 448"/>
            <p:cNvSpPr>
              <a:spLocks/>
            </p:cNvSpPr>
            <p:nvPr/>
          </p:nvSpPr>
          <p:spPr bwMode="auto">
            <a:xfrm>
              <a:off x="7426967" y="4645026"/>
              <a:ext cx="9525" cy="39688"/>
            </a:xfrm>
            <a:custGeom>
              <a:avLst/>
              <a:gdLst>
                <a:gd name="T0" fmla="*/ 6 w 6"/>
                <a:gd name="T1" fmla="*/ 0 h 25"/>
                <a:gd name="T2" fmla="*/ 6 w 6"/>
                <a:gd name="T3" fmla="*/ 8 h 25"/>
                <a:gd name="T4" fmla="*/ 6 w 6"/>
                <a:gd name="T5" fmla="*/ 9 h 25"/>
                <a:gd name="T6" fmla="*/ 6 w 6"/>
                <a:gd name="T7" fmla="*/ 9 h 25"/>
                <a:gd name="T8" fmla="*/ 6 w 6"/>
                <a:gd name="T9" fmla="*/ 12 h 25"/>
                <a:gd name="T10" fmla="*/ 5 w 6"/>
                <a:gd name="T11" fmla="*/ 15 h 25"/>
                <a:gd name="T12" fmla="*/ 2 w 6"/>
                <a:gd name="T13" fmla="*/ 19 h 25"/>
                <a:gd name="T14" fmla="*/ 0 w 6"/>
                <a:gd name="T15" fmla="*/ 20 h 25"/>
                <a:gd name="T16" fmla="*/ 0 w 6"/>
                <a:gd name="T17" fmla="*/ 20 h 25"/>
                <a:gd name="T18" fmla="*/ 0 w 6"/>
                <a:gd name="T19" fmla="*/ 25 h 25"/>
                <a:gd name="T20" fmla="*/ 0 w 6"/>
                <a:gd name="T21" fmla="*/ 25 h 25"/>
                <a:gd name="T22" fmla="*/ 0 w 6"/>
                <a:gd name="T23" fmla="*/ 25 h 25"/>
                <a:gd name="T24" fmla="*/ 0 w 6"/>
                <a:gd name="T25" fmla="*/ 21 h 25"/>
                <a:gd name="T26" fmla="*/ 0 w 6"/>
                <a:gd name="T27" fmla="*/ 21 h 25"/>
                <a:gd name="T28" fmla="*/ 2 w 6"/>
                <a:gd name="T29" fmla="*/ 20 h 25"/>
                <a:gd name="T30" fmla="*/ 5 w 6"/>
                <a:gd name="T31" fmla="*/ 16 h 25"/>
                <a:gd name="T32" fmla="*/ 6 w 6"/>
                <a:gd name="T33" fmla="*/ 14 h 25"/>
                <a:gd name="T34" fmla="*/ 6 w 6"/>
                <a:gd name="T35" fmla="*/ 10 h 25"/>
                <a:gd name="T36" fmla="*/ 6 w 6"/>
                <a:gd name="T37" fmla="*/ 0 h 25"/>
                <a:gd name="T38" fmla="*/ 6 w 6"/>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25">
                  <a:moveTo>
                    <a:pt x="6" y="0"/>
                  </a:moveTo>
                  <a:lnTo>
                    <a:pt x="6" y="8"/>
                  </a:lnTo>
                  <a:lnTo>
                    <a:pt x="6" y="9"/>
                  </a:lnTo>
                  <a:lnTo>
                    <a:pt x="6" y="9"/>
                  </a:lnTo>
                  <a:lnTo>
                    <a:pt x="6" y="12"/>
                  </a:lnTo>
                  <a:lnTo>
                    <a:pt x="5" y="15"/>
                  </a:lnTo>
                  <a:lnTo>
                    <a:pt x="2" y="19"/>
                  </a:lnTo>
                  <a:lnTo>
                    <a:pt x="0" y="20"/>
                  </a:lnTo>
                  <a:lnTo>
                    <a:pt x="0" y="20"/>
                  </a:lnTo>
                  <a:lnTo>
                    <a:pt x="0" y="25"/>
                  </a:lnTo>
                  <a:lnTo>
                    <a:pt x="0" y="25"/>
                  </a:lnTo>
                  <a:lnTo>
                    <a:pt x="0" y="25"/>
                  </a:lnTo>
                  <a:lnTo>
                    <a:pt x="0" y="21"/>
                  </a:lnTo>
                  <a:lnTo>
                    <a:pt x="0" y="21"/>
                  </a:lnTo>
                  <a:lnTo>
                    <a:pt x="2" y="20"/>
                  </a:lnTo>
                  <a:lnTo>
                    <a:pt x="5" y="16"/>
                  </a:lnTo>
                  <a:lnTo>
                    <a:pt x="6" y="14"/>
                  </a:lnTo>
                  <a:lnTo>
                    <a:pt x="6" y="10"/>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6" name="Freeform 449"/>
            <p:cNvSpPr>
              <a:spLocks/>
            </p:cNvSpPr>
            <p:nvPr/>
          </p:nvSpPr>
          <p:spPr bwMode="auto">
            <a:xfrm>
              <a:off x="7426967" y="4765676"/>
              <a:ext cx="9525" cy="33338"/>
            </a:xfrm>
            <a:custGeom>
              <a:avLst/>
              <a:gdLst>
                <a:gd name="T0" fmla="*/ 6 w 6"/>
                <a:gd name="T1" fmla="*/ 0 h 21"/>
                <a:gd name="T2" fmla="*/ 6 w 6"/>
                <a:gd name="T3" fmla="*/ 7 h 21"/>
                <a:gd name="T4" fmla="*/ 6 w 6"/>
                <a:gd name="T5" fmla="*/ 9 h 21"/>
                <a:gd name="T6" fmla="*/ 6 w 6"/>
                <a:gd name="T7" fmla="*/ 9 h 21"/>
                <a:gd name="T8" fmla="*/ 6 w 6"/>
                <a:gd name="T9" fmla="*/ 11 h 21"/>
                <a:gd name="T10" fmla="*/ 5 w 6"/>
                <a:gd name="T11" fmla="*/ 15 h 21"/>
                <a:gd name="T12" fmla="*/ 2 w 6"/>
                <a:gd name="T13" fmla="*/ 17 h 21"/>
                <a:gd name="T14" fmla="*/ 0 w 6"/>
                <a:gd name="T15" fmla="*/ 20 h 21"/>
                <a:gd name="T16" fmla="*/ 0 w 6"/>
                <a:gd name="T17" fmla="*/ 20 h 21"/>
                <a:gd name="T18" fmla="*/ 0 w 6"/>
                <a:gd name="T19" fmla="*/ 21 h 21"/>
                <a:gd name="T20" fmla="*/ 0 w 6"/>
                <a:gd name="T21" fmla="*/ 21 h 21"/>
                <a:gd name="T22" fmla="*/ 2 w 6"/>
                <a:gd name="T23" fmla="*/ 19 h 21"/>
                <a:gd name="T24" fmla="*/ 5 w 6"/>
                <a:gd name="T25" fmla="*/ 16 h 21"/>
                <a:gd name="T26" fmla="*/ 6 w 6"/>
                <a:gd name="T27" fmla="*/ 12 h 21"/>
                <a:gd name="T28" fmla="*/ 6 w 6"/>
                <a:gd name="T29" fmla="*/ 9 h 21"/>
                <a:gd name="T30" fmla="*/ 6 w 6"/>
                <a:gd name="T31" fmla="*/ 0 h 21"/>
                <a:gd name="T32" fmla="*/ 6 w 6"/>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1">
                  <a:moveTo>
                    <a:pt x="6" y="0"/>
                  </a:moveTo>
                  <a:lnTo>
                    <a:pt x="6" y="7"/>
                  </a:lnTo>
                  <a:lnTo>
                    <a:pt x="6" y="9"/>
                  </a:lnTo>
                  <a:lnTo>
                    <a:pt x="6" y="9"/>
                  </a:lnTo>
                  <a:lnTo>
                    <a:pt x="6" y="11"/>
                  </a:lnTo>
                  <a:lnTo>
                    <a:pt x="5" y="15"/>
                  </a:lnTo>
                  <a:lnTo>
                    <a:pt x="2" y="17"/>
                  </a:lnTo>
                  <a:lnTo>
                    <a:pt x="0" y="20"/>
                  </a:lnTo>
                  <a:lnTo>
                    <a:pt x="0" y="20"/>
                  </a:lnTo>
                  <a:lnTo>
                    <a:pt x="0" y="21"/>
                  </a:lnTo>
                  <a:lnTo>
                    <a:pt x="0" y="21"/>
                  </a:lnTo>
                  <a:lnTo>
                    <a:pt x="2" y="19"/>
                  </a:lnTo>
                  <a:lnTo>
                    <a:pt x="5" y="16"/>
                  </a:lnTo>
                  <a:lnTo>
                    <a:pt x="6" y="12"/>
                  </a:lnTo>
                  <a:lnTo>
                    <a:pt x="6" y="9"/>
                  </a:lnTo>
                  <a:lnTo>
                    <a:pt x="6" y="0"/>
                  </a:lnTo>
                  <a:lnTo>
                    <a:pt x="6" y="0"/>
                  </a:lnTo>
                  <a:close/>
                </a:path>
              </a:pathLst>
            </a:custGeom>
            <a:solidFill>
              <a:srgbClr val="77A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7" name="Freeform 450"/>
            <p:cNvSpPr>
              <a:spLocks/>
            </p:cNvSpPr>
            <p:nvPr/>
          </p:nvSpPr>
          <p:spPr bwMode="auto">
            <a:xfrm>
              <a:off x="7426967" y="4765676"/>
              <a:ext cx="9525" cy="33338"/>
            </a:xfrm>
            <a:custGeom>
              <a:avLst/>
              <a:gdLst>
                <a:gd name="T0" fmla="*/ 6 w 6"/>
                <a:gd name="T1" fmla="*/ 0 h 21"/>
                <a:gd name="T2" fmla="*/ 6 w 6"/>
                <a:gd name="T3" fmla="*/ 7 h 21"/>
                <a:gd name="T4" fmla="*/ 6 w 6"/>
                <a:gd name="T5" fmla="*/ 9 h 21"/>
                <a:gd name="T6" fmla="*/ 6 w 6"/>
                <a:gd name="T7" fmla="*/ 9 h 21"/>
                <a:gd name="T8" fmla="*/ 6 w 6"/>
                <a:gd name="T9" fmla="*/ 11 h 21"/>
                <a:gd name="T10" fmla="*/ 5 w 6"/>
                <a:gd name="T11" fmla="*/ 15 h 21"/>
                <a:gd name="T12" fmla="*/ 2 w 6"/>
                <a:gd name="T13" fmla="*/ 17 h 21"/>
                <a:gd name="T14" fmla="*/ 0 w 6"/>
                <a:gd name="T15" fmla="*/ 20 h 21"/>
                <a:gd name="T16" fmla="*/ 0 w 6"/>
                <a:gd name="T17" fmla="*/ 20 h 21"/>
                <a:gd name="T18" fmla="*/ 0 w 6"/>
                <a:gd name="T19" fmla="*/ 21 h 21"/>
                <a:gd name="T20" fmla="*/ 0 w 6"/>
                <a:gd name="T21" fmla="*/ 21 h 21"/>
                <a:gd name="T22" fmla="*/ 2 w 6"/>
                <a:gd name="T23" fmla="*/ 19 h 21"/>
                <a:gd name="T24" fmla="*/ 5 w 6"/>
                <a:gd name="T25" fmla="*/ 16 h 21"/>
                <a:gd name="T26" fmla="*/ 6 w 6"/>
                <a:gd name="T27" fmla="*/ 12 h 21"/>
                <a:gd name="T28" fmla="*/ 6 w 6"/>
                <a:gd name="T29" fmla="*/ 9 h 21"/>
                <a:gd name="T30" fmla="*/ 6 w 6"/>
                <a:gd name="T31" fmla="*/ 0 h 21"/>
                <a:gd name="T32" fmla="*/ 6 w 6"/>
                <a:gd name="T3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1">
                  <a:moveTo>
                    <a:pt x="6" y="0"/>
                  </a:moveTo>
                  <a:lnTo>
                    <a:pt x="6" y="7"/>
                  </a:lnTo>
                  <a:lnTo>
                    <a:pt x="6" y="9"/>
                  </a:lnTo>
                  <a:lnTo>
                    <a:pt x="6" y="9"/>
                  </a:lnTo>
                  <a:lnTo>
                    <a:pt x="6" y="11"/>
                  </a:lnTo>
                  <a:lnTo>
                    <a:pt x="5" y="15"/>
                  </a:lnTo>
                  <a:lnTo>
                    <a:pt x="2" y="17"/>
                  </a:lnTo>
                  <a:lnTo>
                    <a:pt x="0" y="20"/>
                  </a:lnTo>
                  <a:lnTo>
                    <a:pt x="0" y="20"/>
                  </a:lnTo>
                  <a:lnTo>
                    <a:pt x="0" y="21"/>
                  </a:lnTo>
                  <a:lnTo>
                    <a:pt x="0" y="21"/>
                  </a:lnTo>
                  <a:lnTo>
                    <a:pt x="2" y="19"/>
                  </a:lnTo>
                  <a:lnTo>
                    <a:pt x="5" y="16"/>
                  </a:lnTo>
                  <a:lnTo>
                    <a:pt x="6" y="12"/>
                  </a:lnTo>
                  <a:lnTo>
                    <a:pt x="6" y="9"/>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8" name="Freeform 451"/>
            <p:cNvSpPr>
              <a:spLocks/>
            </p:cNvSpPr>
            <p:nvPr/>
          </p:nvSpPr>
          <p:spPr bwMode="auto">
            <a:xfrm>
              <a:off x="7426967" y="4826001"/>
              <a:ext cx="9525" cy="31750"/>
            </a:xfrm>
            <a:custGeom>
              <a:avLst/>
              <a:gdLst>
                <a:gd name="T0" fmla="*/ 6 w 6"/>
                <a:gd name="T1" fmla="*/ 0 h 20"/>
                <a:gd name="T2" fmla="*/ 6 w 6"/>
                <a:gd name="T3" fmla="*/ 7 h 20"/>
                <a:gd name="T4" fmla="*/ 6 w 6"/>
                <a:gd name="T5" fmla="*/ 9 h 20"/>
                <a:gd name="T6" fmla="*/ 6 w 6"/>
                <a:gd name="T7" fmla="*/ 9 h 20"/>
                <a:gd name="T8" fmla="*/ 6 w 6"/>
                <a:gd name="T9" fmla="*/ 11 h 20"/>
                <a:gd name="T10" fmla="*/ 5 w 6"/>
                <a:gd name="T11" fmla="*/ 15 h 20"/>
                <a:gd name="T12" fmla="*/ 2 w 6"/>
                <a:gd name="T13" fmla="*/ 17 h 20"/>
                <a:gd name="T14" fmla="*/ 0 w 6"/>
                <a:gd name="T15" fmla="*/ 20 h 20"/>
                <a:gd name="T16" fmla="*/ 0 w 6"/>
                <a:gd name="T17" fmla="*/ 20 h 20"/>
                <a:gd name="T18" fmla="*/ 0 w 6"/>
                <a:gd name="T19" fmla="*/ 20 h 20"/>
                <a:gd name="T20" fmla="*/ 0 w 6"/>
                <a:gd name="T21" fmla="*/ 20 h 20"/>
                <a:gd name="T22" fmla="*/ 2 w 6"/>
                <a:gd name="T23" fmla="*/ 19 h 20"/>
                <a:gd name="T24" fmla="*/ 5 w 6"/>
                <a:gd name="T25" fmla="*/ 15 h 20"/>
                <a:gd name="T26" fmla="*/ 6 w 6"/>
                <a:gd name="T27" fmla="*/ 12 h 20"/>
                <a:gd name="T28" fmla="*/ 6 w 6"/>
                <a:gd name="T29" fmla="*/ 9 h 20"/>
                <a:gd name="T30" fmla="*/ 6 w 6"/>
                <a:gd name="T31" fmla="*/ 0 h 20"/>
                <a:gd name="T32" fmla="*/ 6 w 6"/>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0">
                  <a:moveTo>
                    <a:pt x="6" y="0"/>
                  </a:moveTo>
                  <a:lnTo>
                    <a:pt x="6" y="7"/>
                  </a:lnTo>
                  <a:lnTo>
                    <a:pt x="6" y="9"/>
                  </a:lnTo>
                  <a:lnTo>
                    <a:pt x="6" y="9"/>
                  </a:lnTo>
                  <a:lnTo>
                    <a:pt x="6" y="11"/>
                  </a:lnTo>
                  <a:lnTo>
                    <a:pt x="5" y="15"/>
                  </a:lnTo>
                  <a:lnTo>
                    <a:pt x="2" y="17"/>
                  </a:lnTo>
                  <a:lnTo>
                    <a:pt x="0" y="20"/>
                  </a:lnTo>
                  <a:lnTo>
                    <a:pt x="0" y="20"/>
                  </a:lnTo>
                  <a:lnTo>
                    <a:pt x="0" y="20"/>
                  </a:lnTo>
                  <a:lnTo>
                    <a:pt x="0" y="20"/>
                  </a:lnTo>
                  <a:lnTo>
                    <a:pt x="2" y="19"/>
                  </a:lnTo>
                  <a:lnTo>
                    <a:pt x="5" y="15"/>
                  </a:lnTo>
                  <a:lnTo>
                    <a:pt x="6" y="12"/>
                  </a:lnTo>
                  <a:lnTo>
                    <a:pt x="6" y="9"/>
                  </a:lnTo>
                  <a:lnTo>
                    <a:pt x="6" y="0"/>
                  </a:lnTo>
                  <a:lnTo>
                    <a:pt x="6" y="0"/>
                  </a:lnTo>
                  <a:close/>
                </a:path>
              </a:pathLst>
            </a:custGeom>
            <a:solidFill>
              <a:srgbClr val="77A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49" name="Freeform 452"/>
            <p:cNvSpPr>
              <a:spLocks/>
            </p:cNvSpPr>
            <p:nvPr/>
          </p:nvSpPr>
          <p:spPr bwMode="auto">
            <a:xfrm>
              <a:off x="7426967" y="4826001"/>
              <a:ext cx="9525" cy="31750"/>
            </a:xfrm>
            <a:custGeom>
              <a:avLst/>
              <a:gdLst>
                <a:gd name="T0" fmla="*/ 6 w 6"/>
                <a:gd name="T1" fmla="*/ 0 h 20"/>
                <a:gd name="T2" fmla="*/ 6 w 6"/>
                <a:gd name="T3" fmla="*/ 7 h 20"/>
                <a:gd name="T4" fmla="*/ 6 w 6"/>
                <a:gd name="T5" fmla="*/ 9 h 20"/>
                <a:gd name="T6" fmla="*/ 6 w 6"/>
                <a:gd name="T7" fmla="*/ 9 h 20"/>
                <a:gd name="T8" fmla="*/ 6 w 6"/>
                <a:gd name="T9" fmla="*/ 11 h 20"/>
                <a:gd name="T10" fmla="*/ 5 w 6"/>
                <a:gd name="T11" fmla="*/ 15 h 20"/>
                <a:gd name="T12" fmla="*/ 2 w 6"/>
                <a:gd name="T13" fmla="*/ 17 h 20"/>
                <a:gd name="T14" fmla="*/ 0 w 6"/>
                <a:gd name="T15" fmla="*/ 20 h 20"/>
                <a:gd name="T16" fmla="*/ 0 w 6"/>
                <a:gd name="T17" fmla="*/ 20 h 20"/>
                <a:gd name="T18" fmla="*/ 0 w 6"/>
                <a:gd name="T19" fmla="*/ 20 h 20"/>
                <a:gd name="T20" fmla="*/ 0 w 6"/>
                <a:gd name="T21" fmla="*/ 20 h 20"/>
                <a:gd name="T22" fmla="*/ 2 w 6"/>
                <a:gd name="T23" fmla="*/ 19 h 20"/>
                <a:gd name="T24" fmla="*/ 5 w 6"/>
                <a:gd name="T25" fmla="*/ 15 h 20"/>
                <a:gd name="T26" fmla="*/ 6 w 6"/>
                <a:gd name="T27" fmla="*/ 12 h 20"/>
                <a:gd name="T28" fmla="*/ 6 w 6"/>
                <a:gd name="T29" fmla="*/ 9 h 20"/>
                <a:gd name="T30" fmla="*/ 6 w 6"/>
                <a:gd name="T31" fmla="*/ 0 h 20"/>
                <a:gd name="T32" fmla="*/ 6 w 6"/>
                <a:gd name="T3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0">
                  <a:moveTo>
                    <a:pt x="6" y="0"/>
                  </a:moveTo>
                  <a:lnTo>
                    <a:pt x="6" y="7"/>
                  </a:lnTo>
                  <a:lnTo>
                    <a:pt x="6" y="9"/>
                  </a:lnTo>
                  <a:lnTo>
                    <a:pt x="6" y="9"/>
                  </a:lnTo>
                  <a:lnTo>
                    <a:pt x="6" y="11"/>
                  </a:lnTo>
                  <a:lnTo>
                    <a:pt x="5" y="15"/>
                  </a:lnTo>
                  <a:lnTo>
                    <a:pt x="2" y="17"/>
                  </a:lnTo>
                  <a:lnTo>
                    <a:pt x="0" y="20"/>
                  </a:lnTo>
                  <a:lnTo>
                    <a:pt x="0" y="20"/>
                  </a:lnTo>
                  <a:lnTo>
                    <a:pt x="0" y="20"/>
                  </a:lnTo>
                  <a:lnTo>
                    <a:pt x="0" y="20"/>
                  </a:lnTo>
                  <a:lnTo>
                    <a:pt x="2" y="19"/>
                  </a:lnTo>
                  <a:lnTo>
                    <a:pt x="5" y="15"/>
                  </a:lnTo>
                  <a:lnTo>
                    <a:pt x="6" y="12"/>
                  </a:lnTo>
                  <a:lnTo>
                    <a:pt x="6" y="9"/>
                  </a:lnTo>
                  <a:lnTo>
                    <a:pt x="6"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0" name="Freeform 453"/>
            <p:cNvSpPr>
              <a:spLocks/>
            </p:cNvSpPr>
            <p:nvPr/>
          </p:nvSpPr>
          <p:spPr bwMode="auto">
            <a:xfrm>
              <a:off x="7426967" y="486568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77A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1" name="Freeform 454"/>
            <p:cNvSpPr>
              <a:spLocks/>
            </p:cNvSpPr>
            <p:nvPr/>
          </p:nvSpPr>
          <p:spPr bwMode="auto">
            <a:xfrm>
              <a:off x="7426967" y="4865688"/>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2" name="Freeform 455"/>
            <p:cNvSpPr>
              <a:spLocks/>
            </p:cNvSpPr>
            <p:nvPr/>
          </p:nvSpPr>
          <p:spPr bwMode="auto">
            <a:xfrm>
              <a:off x="7368229" y="4884738"/>
              <a:ext cx="68263" cy="127000"/>
            </a:xfrm>
            <a:custGeom>
              <a:avLst/>
              <a:gdLst>
                <a:gd name="T0" fmla="*/ 43 w 43"/>
                <a:gd name="T1" fmla="*/ 0 h 80"/>
                <a:gd name="T2" fmla="*/ 43 w 43"/>
                <a:gd name="T3" fmla="*/ 8 h 80"/>
                <a:gd name="T4" fmla="*/ 43 w 43"/>
                <a:gd name="T5" fmla="*/ 8 h 80"/>
                <a:gd name="T6" fmla="*/ 43 w 43"/>
                <a:gd name="T7" fmla="*/ 8 h 80"/>
                <a:gd name="T8" fmla="*/ 43 w 43"/>
                <a:gd name="T9" fmla="*/ 12 h 80"/>
                <a:gd name="T10" fmla="*/ 42 w 43"/>
                <a:gd name="T11" fmla="*/ 16 h 80"/>
                <a:gd name="T12" fmla="*/ 37 w 43"/>
                <a:gd name="T13" fmla="*/ 21 h 80"/>
                <a:gd name="T14" fmla="*/ 37 w 43"/>
                <a:gd name="T15" fmla="*/ 21 h 80"/>
                <a:gd name="T16" fmla="*/ 37 w 43"/>
                <a:gd name="T17" fmla="*/ 21 h 80"/>
                <a:gd name="T18" fmla="*/ 37 w 43"/>
                <a:gd name="T19" fmla="*/ 28 h 80"/>
                <a:gd name="T20" fmla="*/ 36 w 43"/>
                <a:gd name="T21" fmla="*/ 44 h 80"/>
                <a:gd name="T22" fmla="*/ 33 w 43"/>
                <a:gd name="T23" fmla="*/ 53 h 80"/>
                <a:gd name="T24" fmla="*/ 29 w 43"/>
                <a:gd name="T25" fmla="*/ 61 h 80"/>
                <a:gd name="T26" fmla="*/ 26 w 43"/>
                <a:gd name="T27" fmla="*/ 69 h 80"/>
                <a:gd name="T28" fmla="*/ 23 w 43"/>
                <a:gd name="T29" fmla="*/ 71 h 80"/>
                <a:gd name="T30" fmla="*/ 20 w 43"/>
                <a:gd name="T31" fmla="*/ 72 h 80"/>
                <a:gd name="T32" fmla="*/ 20 w 43"/>
                <a:gd name="T33" fmla="*/ 72 h 80"/>
                <a:gd name="T34" fmla="*/ 11 w 43"/>
                <a:gd name="T35" fmla="*/ 76 h 80"/>
                <a:gd name="T36" fmla="*/ 0 w 43"/>
                <a:gd name="T37" fmla="*/ 80 h 80"/>
                <a:gd name="T38" fmla="*/ 0 w 43"/>
                <a:gd name="T39" fmla="*/ 80 h 80"/>
                <a:gd name="T40" fmla="*/ 0 w 43"/>
                <a:gd name="T41" fmla="*/ 80 h 80"/>
                <a:gd name="T42" fmla="*/ 11 w 43"/>
                <a:gd name="T43" fmla="*/ 76 h 80"/>
                <a:gd name="T44" fmla="*/ 20 w 43"/>
                <a:gd name="T45" fmla="*/ 73 h 80"/>
                <a:gd name="T46" fmla="*/ 20 w 43"/>
                <a:gd name="T47" fmla="*/ 73 h 80"/>
                <a:gd name="T48" fmla="*/ 23 w 43"/>
                <a:gd name="T49" fmla="*/ 71 h 80"/>
                <a:gd name="T50" fmla="*/ 26 w 43"/>
                <a:gd name="T51" fmla="*/ 69 h 80"/>
                <a:gd name="T52" fmla="*/ 29 w 43"/>
                <a:gd name="T53" fmla="*/ 61 h 80"/>
                <a:gd name="T54" fmla="*/ 33 w 43"/>
                <a:gd name="T55" fmla="*/ 53 h 80"/>
                <a:gd name="T56" fmla="*/ 36 w 43"/>
                <a:gd name="T57" fmla="*/ 44 h 80"/>
                <a:gd name="T58" fmla="*/ 37 w 43"/>
                <a:gd name="T59" fmla="*/ 28 h 80"/>
                <a:gd name="T60" fmla="*/ 37 w 43"/>
                <a:gd name="T61" fmla="*/ 21 h 80"/>
                <a:gd name="T62" fmla="*/ 37 w 43"/>
                <a:gd name="T63" fmla="*/ 21 h 80"/>
                <a:gd name="T64" fmla="*/ 37 w 43"/>
                <a:gd name="T65" fmla="*/ 21 h 80"/>
                <a:gd name="T66" fmla="*/ 42 w 43"/>
                <a:gd name="T67" fmla="*/ 16 h 80"/>
                <a:gd name="T68" fmla="*/ 43 w 43"/>
                <a:gd name="T69" fmla="*/ 13 h 80"/>
                <a:gd name="T70" fmla="*/ 43 w 43"/>
                <a:gd name="T71" fmla="*/ 10 h 80"/>
                <a:gd name="T72" fmla="*/ 43 w 43"/>
                <a:gd name="T73" fmla="*/ 0 h 80"/>
                <a:gd name="T74" fmla="*/ 43 w 43"/>
                <a:gd name="T7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80">
                  <a:moveTo>
                    <a:pt x="43" y="0"/>
                  </a:moveTo>
                  <a:lnTo>
                    <a:pt x="43" y="8"/>
                  </a:lnTo>
                  <a:lnTo>
                    <a:pt x="43" y="8"/>
                  </a:lnTo>
                  <a:lnTo>
                    <a:pt x="43" y="8"/>
                  </a:lnTo>
                  <a:lnTo>
                    <a:pt x="43" y="12"/>
                  </a:lnTo>
                  <a:lnTo>
                    <a:pt x="42" y="16"/>
                  </a:lnTo>
                  <a:lnTo>
                    <a:pt x="37" y="21"/>
                  </a:lnTo>
                  <a:lnTo>
                    <a:pt x="37" y="21"/>
                  </a:lnTo>
                  <a:lnTo>
                    <a:pt x="37" y="21"/>
                  </a:lnTo>
                  <a:lnTo>
                    <a:pt x="37" y="28"/>
                  </a:lnTo>
                  <a:lnTo>
                    <a:pt x="36" y="44"/>
                  </a:lnTo>
                  <a:lnTo>
                    <a:pt x="33" y="53"/>
                  </a:lnTo>
                  <a:lnTo>
                    <a:pt x="29" y="61"/>
                  </a:lnTo>
                  <a:lnTo>
                    <a:pt x="26" y="69"/>
                  </a:lnTo>
                  <a:lnTo>
                    <a:pt x="23" y="71"/>
                  </a:lnTo>
                  <a:lnTo>
                    <a:pt x="20" y="72"/>
                  </a:lnTo>
                  <a:lnTo>
                    <a:pt x="20" y="72"/>
                  </a:lnTo>
                  <a:lnTo>
                    <a:pt x="11" y="76"/>
                  </a:lnTo>
                  <a:lnTo>
                    <a:pt x="0" y="80"/>
                  </a:lnTo>
                  <a:lnTo>
                    <a:pt x="0" y="80"/>
                  </a:lnTo>
                  <a:lnTo>
                    <a:pt x="0" y="80"/>
                  </a:lnTo>
                  <a:lnTo>
                    <a:pt x="11" y="76"/>
                  </a:lnTo>
                  <a:lnTo>
                    <a:pt x="20" y="73"/>
                  </a:lnTo>
                  <a:lnTo>
                    <a:pt x="20" y="73"/>
                  </a:lnTo>
                  <a:lnTo>
                    <a:pt x="23" y="71"/>
                  </a:lnTo>
                  <a:lnTo>
                    <a:pt x="26" y="69"/>
                  </a:lnTo>
                  <a:lnTo>
                    <a:pt x="29" y="61"/>
                  </a:lnTo>
                  <a:lnTo>
                    <a:pt x="33" y="53"/>
                  </a:lnTo>
                  <a:lnTo>
                    <a:pt x="36" y="44"/>
                  </a:lnTo>
                  <a:lnTo>
                    <a:pt x="37" y="28"/>
                  </a:lnTo>
                  <a:lnTo>
                    <a:pt x="37" y="21"/>
                  </a:lnTo>
                  <a:lnTo>
                    <a:pt x="37" y="21"/>
                  </a:lnTo>
                  <a:lnTo>
                    <a:pt x="37" y="21"/>
                  </a:lnTo>
                  <a:lnTo>
                    <a:pt x="42" y="16"/>
                  </a:lnTo>
                  <a:lnTo>
                    <a:pt x="43" y="13"/>
                  </a:lnTo>
                  <a:lnTo>
                    <a:pt x="43" y="10"/>
                  </a:lnTo>
                  <a:lnTo>
                    <a:pt x="43" y="0"/>
                  </a:lnTo>
                  <a:lnTo>
                    <a:pt x="43" y="0"/>
                  </a:lnTo>
                  <a:close/>
                </a:path>
              </a:pathLst>
            </a:custGeom>
            <a:solidFill>
              <a:srgbClr val="77A4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3" name="Freeform 456"/>
            <p:cNvSpPr>
              <a:spLocks/>
            </p:cNvSpPr>
            <p:nvPr/>
          </p:nvSpPr>
          <p:spPr bwMode="auto">
            <a:xfrm>
              <a:off x="7368229" y="4884738"/>
              <a:ext cx="68263" cy="127000"/>
            </a:xfrm>
            <a:custGeom>
              <a:avLst/>
              <a:gdLst>
                <a:gd name="T0" fmla="*/ 43 w 43"/>
                <a:gd name="T1" fmla="*/ 0 h 80"/>
                <a:gd name="T2" fmla="*/ 43 w 43"/>
                <a:gd name="T3" fmla="*/ 8 h 80"/>
                <a:gd name="T4" fmla="*/ 43 w 43"/>
                <a:gd name="T5" fmla="*/ 8 h 80"/>
                <a:gd name="T6" fmla="*/ 43 w 43"/>
                <a:gd name="T7" fmla="*/ 8 h 80"/>
                <a:gd name="T8" fmla="*/ 43 w 43"/>
                <a:gd name="T9" fmla="*/ 12 h 80"/>
                <a:gd name="T10" fmla="*/ 42 w 43"/>
                <a:gd name="T11" fmla="*/ 16 h 80"/>
                <a:gd name="T12" fmla="*/ 37 w 43"/>
                <a:gd name="T13" fmla="*/ 21 h 80"/>
                <a:gd name="T14" fmla="*/ 37 w 43"/>
                <a:gd name="T15" fmla="*/ 21 h 80"/>
                <a:gd name="T16" fmla="*/ 37 w 43"/>
                <a:gd name="T17" fmla="*/ 21 h 80"/>
                <a:gd name="T18" fmla="*/ 37 w 43"/>
                <a:gd name="T19" fmla="*/ 28 h 80"/>
                <a:gd name="T20" fmla="*/ 36 w 43"/>
                <a:gd name="T21" fmla="*/ 44 h 80"/>
                <a:gd name="T22" fmla="*/ 33 w 43"/>
                <a:gd name="T23" fmla="*/ 53 h 80"/>
                <a:gd name="T24" fmla="*/ 29 w 43"/>
                <a:gd name="T25" fmla="*/ 61 h 80"/>
                <a:gd name="T26" fmla="*/ 26 w 43"/>
                <a:gd name="T27" fmla="*/ 69 h 80"/>
                <a:gd name="T28" fmla="*/ 23 w 43"/>
                <a:gd name="T29" fmla="*/ 71 h 80"/>
                <a:gd name="T30" fmla="*/ 20 w 43"/>
                <a:gd name="T31" fmla="*/ 72 h 80"/>
                <a:gd name="T32" fmla="*/ 20 w 43"/>
                <a:gd name="T33" fmla="*/ 72 h 80"/>
                <a:gd name="T34" fmla="*/ 11 w 43"/>
                <a:gd name="T35" fmla="*/ 76 h 80"/>
                <a:gd name="T36" fmla="*/ 0 w 43"/>
                <a:gd name="T37" fmla="*/ 80 h 80"/>
                <a:gd name="T38" fmla="*/ 0 w 43"/>
                <a:gd name="T39" fmla="*/ 80 h 80"/>
                <a:gd name="T40" fmla="*/ 0 w 43"/>
                <a:gd name="T41" fmla="*/ 80 h 80"/>
                <a:gd name="T42" fmla="*/ 11 w 43"/>
                <a:gd name="T43" fmla="*/ 76 h 80"/>
                <a:gd name="T44" fmla="*/ 20 w 43"/>
                <a:gd name="T45" fmla="*/ 73 h 80"/>
                <a:gd name="T46" fmla="*/ 20 w 43"/>
                <a:gd name="T47" fmla="*/ 73 h 80"/>
                <a:gd name="T48" fmla="*/ 23 w 43"/>
                <a:gd name="T49" fmla="*/ 71 h 80"/>
                <a:gd name="T50" fmla="*/ 26 w 43"/>
                <a:gd name="T51" fmla="*/ 69 h 80"/>
                <a:gd name="T52" fmla="*/ 29 w 43"/>
                <a:gd name="T53" fmla="*/ 61 h 80"/>
                <a:gd name="T54" fmla="*/ 33 w 43"/>
                <a:gd name="T55" fmla="*/ 53 h 80"/>
                <a:gd name="T56" fmla="*/ 36 w 43"/>
                <a:gd name="T57" fmla="*/ 44 h 80"/>
                <a:gd name="T58" fmla="*/ 37 w 43"/>
                <a:gd name="T59" fmla="*/ 28 h 80"/>
                <a:gd name="T60" fmla="*/ 37 w 43"/>
                <a:gd name="T61" fmla="*/ 21 h 80"/>
                <a:gd name="T62" fmla="*/ 37 w 43"/>
                <a:gd name="T63" fmla="*/ 21 h 80"/>
                <a:gd name="T64" fmla="*/ 37 w 43"/>
                <a:gd name="T65" fmla="*/ 21 h 80"/>
                <a:gd name="T66" fmla="*/ 42 w 43"/>
                <a:gd name="T67" fmla="*/ 16 h 80"/>
                <a:gd name="T68" fmla="*/ 43 w 43"/>
                <a:gd name="T69" fmla="*/ 13 h 80"/>
                <a:gd name="T70" fmla="*/ 43 w 43"/>
                <a:gd name="T71" fmla="*/ 10 h 80"/>
                <a:gd name="T72" fmla="*/ 43 w 43"/>
                <a:gd name="T73" fmla="*/ 0 h 80"/>
                <a:gd name="T74" fmla="*/ 43 w 43"/>
                <a:gd name="T75"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80">
                  <a:moveTo>
                    <a:pt x="43" y="0"/>
                  </a:moveTo>
                  <a:lnTo>
                    <a:pt x="43" y="8"/>
                  </a:lnTo>
                  <a:lnTo>
                    <a:pt x="43" y="8"/>
                  </a:lnTo>
                  <a:lnTo>
                    <a:pt x="43" y="8"/>
                  </a:lnTo>
                  <a:lnTo>
                    <a:pt x="43" y="12"/>
                  </a:lnTo>
                  <a:lnTo>
                    <a:pt x="42" y="16"/>
                  </a:lnTo>
                  <a:lnTo>
                    <a:pt x="37" y="21"/>
                  </a:lnTo>
                  <a:lnTo>
                    <a:pt x="37" y="21"/>
                  </a:lnTo>
                  <a:lnTo>
                    <a:pt x="37" y="21"/>
                  </a:lnTo>
                  <a:lnTo>
                    <a:pt x="37" y="28"/>
                  </a:lnTo>
                  <a:lnTo>
                    <a:pt x="36" y="44"/>
                  </a:lnTo>
                  <a:lnTo>
                    <a:pt x="33" y="53"/>
                  </a:lnTo>
                  <a:lnTo>
                    <a:pt x="29" y="61"/>
                  </a:lnTo>
                  <a:lnTo>
                    <a:pt x="26" y="69"/>
                  </a:lnTo>
                  <a:lnTo>
                    <a:pt x="23" y="71"/>
                  </a:lnTo>
                  <a:lnTo>
                    <a:pt x="20" y="72"/>
                  </a:lnTo>
                  <a:lnTo>
                    <a:pt x="20" y="72"/>
                  </a:lnTo>
                  <a:lnTo>
                    <a:pt x="11" y="76"/>
                  </a:lnTo>
                  <a:lnTo>
                    <a:pt x="0" y="80"/>
                  </a:lnTo>
                  <a:lnTo>
                    <a:pt x="0" y="80"/>
                  </a:lnTo>
                  <a:lnTo>
                    <a:pt x="0" y="80"/>
                  </a:lnTo>
                  <a:lnTo>
                    <a:pt x="11" y="76"/>
                  </a:lnTo>
                  <a:lnTo>
                    <a:pt x="20" y="73"/>
                  </a:lnTo>
                  <a:lnTo>
                    <a:pt x="20" y="73"/>
                  </a:lnTo>
                  <a:lnTo>
                    <a:pt x="23" y="71"/>
                  </a:lnTo>
                  <a:lnTo>
                    <a:pt x="26" y="69"/>
                  </a:lnTo>
                  <a:lnTo>
                    <a:pt x="29" y="61"/>
                  </a:lnTo>
                  <a:lnTo>
                    <a:pt x="33" y="53"/>
                  </a:lnTo>
                  <a:lnTo>
                    <a:pt x="36" y="44"/>
                  </a:lnTo>
                  <a:lnTo>
                    <a:pt x="37" y="28"/>
                  </a:lnTo>
                  <a:lnTo>
                    <a:pt x="37" y="21"/>
                  </a:lnTo>
                  <a:lnTo>
                    <a:pt x="37" y="21"/>
                  </a:lnTo>
                  <a:lnTo>
                    <a:pt x="37" y="21"/>
                  </a:lnTo>
                  <a:lnTo>
                    <a:pt x="42" y="16"/>
                  </a:lnTo>
                  <a:lnTo>
                    <a:pt x="43" y="13"/>
                  </a:lnTo>
                  <a:lnTo>
                    <a:pt x="43" y="10"/>
                  </a:lnTo>
                  <a:lnTo>
                    <a:pt x="43" y="0"/>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4" name="Freeform 457"/>
            <p:cNvSpPr>
              <a:spLocks/>
            </p:cNvSpPr>
            <p:nvPr/>
          </p:nvSpPr>
          <p:spPr bwMode="auto">
            <a:xfrm>
              <a:off x="7368229" y="4568826"/>
              <a:ext cx="68263" cy="442913"/>
            </a:xfrm>
            <a:custGeom>
              <a:avLst/>
              <a:gdLst>
                <a:gd name="T0" fmla="*/ 10 w 43"/>
                <a:gd name="T1" fmla="*/ 0 h 279"/>
                <a:gd name="T2" fmla="*/ 0 w 43"/>
                <a:gd name="T3" fmla="*/ 279 h 279"/>
                <a:gd name="T4" fmla="*/ 11 w 43"/>
                <a:gd name="T5" fmla="*/ 275 h 279"/>
                <a:gd name="T6" fmla="*/ 20 w 43"/>
                <a:gd name="T7" fmla="*/ 271 h 279"/>
                <a:gd name="T8" fmla="*/ 26 w 43"/>
                <a:gd name="T9" fmla="*/ 268 h 279"/>
                <a:gd name="T10" fmla="*/ 33 w 43"/>
                <a:gd name="T11" fmla="*/ 252 h 279"/>
                <a:gd name="T12" fmla="*/ 37 w 43"/>
                <a:gd name="T13" fmla="*/ 227 h 279"/>
                <a:gd name="T14" fmla="*/ 37 w 43"/>
                <a:gd name="T15" fmla="*/ 220 h 279"/>
                <a:gd name="T16" fmla="*/ 42 w 43"/>
                <a:gd name="T17" fmla="*/ 215 h 279"/>
                <a:gd name="T18" fmla="*/ 43 w 43"/>
                <a:gd name="T19" fmla="*/ 207 h 279"/>
                <a:gd name="T20" fmla="*/ 43 w 43"/>
                <a:gd name="T21" fmla="*/ 199 h 279"/>
                <a:gd name="T22" fmla="*/ 43 w 43"/>
                <a:gd name="T23" fmla="*/ 196 h 279"/>
                <a:gd name="T24" fmla="*/ 39 w 43"/>
                <a:gd name="T25" fmla="*/ 190 h 279"/>
                <a:gd name="T26" fmla="*/ 37 w 43"/>
                <a:gd name="T27" fmla="*/ 188 h 279"/>
                <a:gd name="T28" fmla="*/ 37 w 43"/>
                <a:gd name="T29" fmla="*/ 187 h 279"/>
                <a:gd name="T30" fmla="*/ 37 w 43"/>
                <a:gd name="T31" fmla="*/ 187 h 279"/>
                <a:gd name="T32" fmla="*/ 37 w 43"/>
                <a:gd name="T33" fmla="*/ 183 h 279"/>
                <a:gd name="T34" fmla="*/ 37 w 43"/>
                <a:gd name="T35" fmla="*/ 183 h 279"/>
                <a:gd name="T36" fmla="*/ 37 w 43"/>
                <a:gd name="T37" fmla="*/ 182 h 279"/>
                <a:gd name="T38" fmla="*/ 37 w 43"/>
                <a:gd name="T39" fmla="*/ 182 h 279"/>
                <a:gd name="T40" fmla="*/ 37 w 43"/>
                <a:gd name="T41" fmla="*/ 182 h 279"/>
                <a:gd name="T42" fmla="*/ 42 w 43"/>
                <a:gd name="T43" fmla="*/ 177 h 279"/>
                <a:gd name="T44" fmla="*/ 43 w 43"/>
                <a:gd name="T45" fmla="*/ 171 h 279"/>
                <a:gd name="T46" fmla="*/ 43 w 43"/>
                <a:gd name="T47" fmla="*/ 162 h 279"/>
                <a:gd name="T48" fmla="*/ 43 w 43"/>
                <a:gd name="T49" fmla="*/ 158 h 279"/>
                <a:gd name="T50" fmla="*/ 39 w 43"/>
                <a:gd name="T51" fmla="*/ 152 h 279"/>
                <a:gd name="T52" fmla="*/ 37 w 43"/>
                <a:gd name="T53" fmla="*/ 150 h 279"/>
                <a:gd name="T54" fmla="*/ 37 w 43"/>
                <a:gd name="T55" fmla="*/ 145 h 279"/>
                <a:gd name="T56" fmla="*/ 37 w 43"/>
                <a:gd name="T57" fmla="*/ 145 h 279"/>
                <a:gd name="T58" fmla="*/ 37 w 43"/>
                <a:gd name="T59" fmla="*/ 145 h 279"/>
                <a:gd name="T60" fmla="*/ 37 w 43"/>
                <a:gd name="T61" fmla="*/ 144 h 279"/>
                <a:gd name="T62" fmla="*/ 39 w 43"/>
                <a:gd name="T63" fmla="*/ 141 h 279"/>
                <a:gd name="T64" fmla="*/ 43 w 43"/>
                <a:gd name="T65" fmla="*/ 135 h 279"/>
                <a:gd name="T66" fmla="*/ 43 w 43"/>
                <a:gd name="T67" fmla="*/ 131 h 279"/>
                <a:gd name="T68" fmla="*/ 43 w 43"/>
                <a:gd name="T69" fmla="*/ 124 h 279"/>
                <a:gd name="T70" fmla="*/ 42 w 43"/>
                <a:gd name="T71" fmla="*/ 118 h 279"/>
                <a:gd name="T72" fmla="*/ 37 w 43"/>
                <a:gd name="T73" fmla="*/ 113 h 279"/>
                <a:gd name="T74" fmla="*/ 37 w 43"/>
                <a:gd name="T75" fmla="*/ 107 h 279"/>
                <a:gd name="T76" fmla="*/ 37 w 43"/>
                <a:gd name="T77" fmla="*/ 107 h 279"/>
                <a:gd name="T78" fmla="*/ 37 w 43"/>
                <a:gd name="T79" fmla="*/ 107 h 279"/>
                <a:gd name="T80" fmla="*/ 37 w 43"/>
                <a:gd name="T81" fmla="*/ 107 h 279"/>
                <a:gd name="T82" fmla="*/ 37 w 43"/>
                <a:gd name="T83" fmla="*/ 106 h 279"/>
                <a:gd name="T84" fmla="*/ 42 w 43"/>
                <a:gd name="T85" fmla="*/ 101 h 279"/>
                <a:gd name="T86" fmla="*/ 43 w 43"/>
                <a:gd name="T87" fmla="*/ 95 h 279"/>
                <a:gd name="T88" fmla="*/ 43 w 43"/>
                <a:gd name="T89" fmla="*/ 86 h 279"/>
                <a:gd name="T90" fmla="*/ 43 w 43"/>
                <a:gd name="T91" fmla="*/ 82 h 279"/>
                <a:gd name="T92" fmla="*/ 39 w 43"/>
                <a:gd name="T93" fmla="*/ 78 h 279"/>
                <a:gd name="T94" fmla="*/ 37 w 43"/>
                <a:gd name="T95" fmla="*/ 75 h 279"/>
                <a:gd name="T96" fmla="*/ 37 w 43"/>
                <a:gd name="T97" fmla="*/ 74 h 279"/>
                <a:gd name="T98" fmla="*/ 37 w 43"/>
                <a:gd name="T99" fmla="*/ 73 h 279"/>
                <a:gd name="T100" fmla="*/ 37 w 43"/>
                <a:gd name="T101" fmla="*/ 73 h 279"/>
                <a:gd name="T102" fmla="*/ 37 w 43"/>
                <a:gd name="T103" fmla="*/ 68 h 279"/>
                <a:gd name="T104" fmla="*/ 42 w 43"/>
                <a:gd name="T105" fmla="*/ 63 h 279"/>
                <a:gd name="T106" fmla="*/ 43 w 43"/>
                <a:gd name="T107" fmla="*/ 57 h 279"/>
                <a:gd name="T108" fmla="*/ 43 w 43"/>
                <a:gd name="T109" fmla="*/ 48 h 279"/>
                <a:gd name="T110" fmla="*/ 43 w 43"/>
                <a:gd name="T111" fmla="*/ 44 h 279"/>
                <a:gd name="T112" fmla="*/ 39 w 43"/>
                <a:gd name="T113" fmla="*/ 40 h 279"/>
                <a:gd name="T114" fmla="*/ 37 w 43"/>
                <a:gd name="T115" fmla="*/ 37 h 279"/>
                <a:gd name="T116" fmla="*/ 37 w 43"/>
                <a:gd name="T117" fmla="*/ 37 h 279"/>
                <a:gd name="T118" fmla="*/ 37 w 43"/>
                <a:gd name="T119" fmla="*/ 35 h 279"/>
                <a:gd name="T120" fmla="*/ 37 w 43"/>
                <a:gd name="T121" fmla="*/ 35 h 279"/>
                <a:gd name="T122" fmla="*/ 37 w 43"/>
                <a:gd name="T123"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 h="279">
                  <a:moveTo>
                    <a:pt x="37" y="0"/>
                  </a:moveTo>
                  <a:lnTo>
                    <a:pt x="10" y="0"/>
                  </a:lnTo>
                  <a:lnTo>
                    <a:pt x="0" y="13"/>
                  </a:lnTo>
                  <a:lnTo>
                    <a:pt x="0" y="279"/>
                  </a:lnTo>
                  <a:lnTo>
                    <a:pt x="0" y="279"/>
                  </a:lnTo>
                  <a:lnTo>
                    <a:pt x="11" y="275"/>
                  </a:lnTo>
                  <a:lnTo>
                    <a:pt x="20" y="271"/>
                  </a:lnTo>
                  <a:lnTo>
                    <a:pt x="20" y="271"/>
                  </a:lnTo>
                  <a:lnTo>
                    <a:pt x="23" y="270"/>
                  </a:lnTo>
                  <a:lnTo>
                    <a:pt x="26" y="268"/>
                  </a:lnTo>
                  <a:lnTo>
                    <a:pt x="29" y="260"/>
                  </a:lnTo>
                  <a:lnTo>
                    <a:pt x="33" y="252"/>
                  </a:lnTo>
                  <a:lnTo>
                    <a:pt x="36" y="243"/>
                  </a:lnTo>
                  <a:lnTo>
                    <a:pt x="37" y="227"/>
                  </a:lnTo>
                  <a:lnTo>
                    <a:pt x="37" y="220"/>
                  </a:lnTo>
                  <a:lnTo>
                    <a:pt x="37" y="220"/>
                  </a:lnTo>
                  <a:lnTo>
                    <a:pt x="37" y="220"/>
                  </a:lnTo>
                  <a:lnTo>
                    <a:pt x="42" y="215"/>
                  </a:lnTo>
                  <a:lnTo>
                    <a:pt x="43" y="211"/>
                  </a:lnTo>
                  <a:lnTo>
                    <a:pt x="43" y="207"/>
                  </a:lnTo>
                  <a:lnTo>
                    <a:pt x="43" y="207"/>
                  </a:lnTo>
                  <a:lnTo>
                    <a:pt x="43" y="199"/>
                  </a:lnTo>
                  <a:lnTo>
                    <a:pt x="43" y="199"/>
                  </a:lnTo>
                  <a:lnTo>
                    <a:pt x="43" y="196"/>
                  </a:lnTo>
                  <a:lnTo>
                    <a:pt x="42" y="193"/>
                  </a:lnTo>
                  <a:lnTo>
                    <a:pt x="39" y="190"/>
                  </a:lnTo>
                  <a:lnTo>
                    <a:pt x="37" y="188"/>
                  </a:lnTo>
                  <a:lnTo>
                    <a:pt x="37" y="188"/>
                  </a:lnTo>
                  <a:lnTo>
                    <a:pt x="37" y="187"/>
                  </a:lnTo>
                  <a:lnTo>
                    <a:pt x="37" y="187"/>
                  </a:lnTo>
                  <a:lnTo>
                    <a:pt x="37" y="187"/>
                  </a:lnTo>
                  <a:lnTo>
                    <a:pt x="37" y="187"/>
                  </a:lnTo>
                  <a:lnTo>
                    <a:pt x="37" y="187"/>
                  </a:lnTo>
                  <a:lnTo>
                    <a:pt x="37" y="183"/>
                  </a:lnTo>
                  <a:lnTo>
                    <a:pt x="37" y="183"/>
                  </a:lnTo>
                  <a:lnTo>
                    <a:pt x="37" y="183"/>
                  </a:lnTo>
                  <a:lnTo>
                    <a:pt x="37" y="182"/>
                  </a:lnTo>
                  <a:lnTo>
                    <a:pt x="37" y="182"/>
                  </a:lnTo>
                  <a:lnTo>
                    <a:pt x="37" y="182"/>
                  </a:lnTo>
                  <a:lnTo>
                    <a:pt x="37" y="182"/>
                  </a:lnTo>
                  <a:lnTo>
                    <a:pt x="37" y="182"/>
                  </a:lnTo>
                  <a:lnTo>
                    <a:pt x="37" y="182"/>
                  </a:lnTo>
                  <a:lnTo>
                    <a:pt x="39" y="179"/>
                  </a:lnTo>
                  <a:lnTo>
                    <a:pt x="42" y="177"/>
                  </a:lnTo>
                  <a:lnTo>
                    <a:pt x="43" y="173"/>
                  </a:lnTo>
                  <a:lnTo>
                    <a:pt x="43" y="171"/>
                  </a:lnTo>
                  <a:lnTo>
                    <a:pt x="43" y="169"/>
                  </a:lnTo>
                  <a:lnTo>
                    <a:pt x="43" y="162"/>
                  </a:lnTo>
                  <a:lnTo>
                    <a:pt x="43" y="162"/>
                  </a:lnTo>
                  <a:lnTo>
                    <a:pt x="43" y="158"/>
                  </a:lnTo>
                  <a:lnTo>
                    <a:pt x="42" y="155"/>
                  </a:lnTo>
                  <a:lnTo>
                    <a:pt x="39" y="152"/>
                  </a:lnTo>
                  <a:lnTo>
                    <a:pt x="37" y="150"/>
                  </a:lnTo>
                  <a:lnTo>
                    <a:pt x="37" y="150"/>
                  </a:lnTo>
                  <a:lnTo>
                    <a:pt x="37" y="145"/>
                  </a:lnTo>
                  <a:lnTo>
                    <a:pt x="37" y="145"/>
                  </a:lnTo>
                  <a:lnTo>
                    <a:pt x="37" y="145"/>
                  </a:lnTo>
                  <a:lnTo>
                    <a:pt x="37" y="145"/>
                  </a:lnTo>
                  <a:lnTo>
                    <a:pt x="37" y="145"/>
                  </a:lnTo>
                  <a:lnTo>
                    <a:pt x="37" y="145"/>
                  </a:lnTo>
                  <a:lnTo>
                    <a:pt x="37" y="145"/>
                  </a:lnTo>
                  <a:lnTo>
                    <a:pt x="37" y="144"/>
                  </a:lnTo>
                  <a:lnTo>
                    <a:pt x="37" y="144"/>
                  </a:lnTo>
                  <a:lnTo>
                    <a:pt x="39" y="141"/>
                  </a:lnTo>
                  <a:lnTo>
                    <a:pt x="42" y="139"/>
                  </a:lnTo>
                  <a:lnTo>
                    <a:pt x="43" y="135"/>
                  </a:lnTo>
                  <a:lnTo>
                    <a:pt x="43" y="133"/>
                  </a:lnTo>
                  <a:lnTo>
                    <a:pt x="43" y="131"/>
                  </a:lnTo>
                  <a:lnTo>
                    <a:pt x="43" y="124"/>
                  </a:lnTo>
                  <a:lnTo>
                    <a:pt x="43" y="124"/>
                  </a:lnTo>
                  <a:lnTo>
                    <a:pt x="43" y="120"/>
                  </a:lnTo>
                  <a:lnTo>
                    <a:pt x="42" y="118"/>
                  </a:lnTo>
                  <a:lnTo>
                    <a:pt x="39" y="114"/>
                  </a:lnTo>
                  <a:lnTo>
                    <a:pt x="37" y="113"/>
                  </a:lnTo>
                  <a:lnTo>
                    <a:pt x="37" y="113"/>
                  </a:lnTo>
                  <a:lnTo>
                    <a:pt x="37" y="107"/>
                  </a:lnTo>
                  <a:lnTo>
                    <a:pt x="37" y="107"/>
                  </a:lnTo>
                  <a:lnTo>
                    <a:pt x="37" y="107"/>
                  </a:lnTo>
                  <a:lnTo>
                    <a:pt x="37" y="107"/>
                  </a:lnTo>
                  <a:lnTo>
                    <a:pt x="37" y="107"/>
                  </a:lnTo>
                  <a:lnTo>
                    <a:pt x="37" y="107"/>
                  </a:lnTo>
                  <a:lnTo>
                    <a:pt x="37" y="107"/>
                  </a:lnTo>
                  <a:lnTo>
                    <a:pt x="37" y="106"/>
                  </a:lnTo>
                  <a:lnTo>
                    <a:pt x="37" y="106"/>
                  </a:lnTo>
                  <a:lnTo>
                    <a:pt x="39" y="103"/>
                  </a:lnTo>
                  <a:lnTo>
                    <a:pt x="42" y="101"/>
                  </a:lnTo>
                  <a:lnTo>
                    <a:pt x="43" y="97"/>
                  </a:lnTo>
                  <a:lnTo>
                    <a:pt x="43" y="95"/>
                  </a:lnTo>
                  <a:lnTo>
                    <a:pt x="43" y="94"/>
                  </a:lnTo>
                  <a:lnTo>
                    <a:pt x="43" y="86"/>
                  </a:lnTo>
                  <a:lnTo>
                    <a:pt x="43" y="86"/>
                  </a:lnTo>
                  <a:lnTo>
                    <a:pt x="43" y="82"/>
                  </a:lnTo>
                  <a:lnTo>
                    <a:pt x="42" y="80"/>
                  </a:lnTo>
                  <a:lnTo>
                    <a:pt x="39" y="78"/>
                  </a:lnTo>
                  <a:lnTo>
                    <a:pt x="37" y="75"/>
                  </a:lnTo>
                  <a:lnTo>
                    <a:pt x="37" y="75"/>
                  </a:lnTo>
                  <a:lnTo>
                    <a:pt x="37" y="74"/>
                  </a:lnTo>
                  <a:lnTo>
                    <a:pt x="37" y="74"/>
                  </a:lnTo>
                  <a:lnTo>
                    <a:pt x="37" y="74"/>
                  </a:lnTo>
                  <a:lnTo>
                    <a:pt x="37" y="73"/>
                  </a:lnTo>
                  <a:lnTo>
                    <a:pt x="37" y="73"/>
                  </a:lnTo>
                  <a:lnTo>
                    <a:pt x="37" y="73"/>
                  </a:lnTo>
                  <a:lnTo>
                    <a:pt x="37" y="68"/>
                  </a:lnTo>
                  <a:lnTo>
                    <a:pt x="37" y="68"/>
                  </a:lnTo>
                  <a:lnTo>
                    <a:pt x="39" y="67"/>
                  </a:lnTo>
                  <a:lnTo>
                    <a:pt x="42" y="63"/>
                  </a:lnTo>
                  <a:lnTo>
                    <a:pt x="43" y="60"/>
                  </a:lnTo>
                  <a:lnTo>
                    <a:pt x="43" y="57"/>
                  </a:lnTo>
                  <a:lnTo>
                    <a:pt x="43" y="56"/>
                  </a:lnTo>
                  <a:lnTo>
                    <a:pt x="43" y="48"/>
                  </a:lnTo>
                  <a:lnTo>
                    <a:pt x="43" y="48"/>
                  </a:lnTo>
                  <a:lnTo>
                    <a:pt x="43" y="44"/>
                  </a:lnTo>
                  <a:lnTo>
                    <a:pt x="42" y="42"/>
                  </a:lnTo>
                  <a:lnTo>
                    <a:pt x="39" y="40"/>
                  </a:lnTo>
                  <a:lnTo>
                    <a:pt x="37" y="37"/>
                  </a:lnTo>
                  <a:lnTo>
                    <a:pt x="37" y="37"/>
                  </a:lnTo>
                  <a:lnTo>
                    <a:pt x="37" y="37"/>
                  </a:lnTo>
                  <a:lnTo>
                    <a:pt x="37" y="37"/>
                  </a:lnTo>
                  <a:lnTo>
                    <a:pt x="37" y="37"/>
                  </a:lnTo>
                  <a:lnTo>
                    <a:pt x="37" y="35"/>
                  </a:lnTo>
                  <a:lnTo>
                    <a:pt x="37" y="35"/>
                  </a:lnTo>
                  <a:lnTo>
                    <a:pt x="37" y="35"/>
                  </a:lnTo>
                  <a:lnTo>
                    <a:pt x="37" y="35"/>
                  </a:lnTo>
                  <a:lnTo>
                    <a:pt x="37" y="0"/>
                  </a:lnTo>
                  <a:close/>
                </a:path>
              </a:pathLst>
            </a:custGeom>
            <a:solidFill>
              <a:srgbClr val="98AD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5" name="Freeform 458"/>
            <p:cNvSpPr>
              <a:spLocks/>
            </p:cNvSpPr>
            <p:nvPr/>
          </p:nvSpPr>
          <p:spPr bwMode="auto">
            <a:xfrm>
              <a:off x="7368229" y="4568826"/>
              <a:ext cx="68263" cy="442913"/>
            </a:xfrm>
            <a:custGeom>
              <a:avLst/>
              <a:gdLst>
                <a:gd name="T0" fmla="*/ 10 w 43"/>
                <a:gd name="T1" fmla="*/ 0 h 279"/>
                <a:gd name="T2" fmla="*/ 0 w 43"/>
                <a:gd name="T3" fmla="*/ 279 h 279"/>
                <a:gd name="T4" fmla="*/ 11 w 43"/>
                <a:gd name="T5" fmla="*/ 275 h 279"/>
                <a:gd name="T6" fmla="*/ 20 w 43"/>
                <a:gd name="T7" fmla="*/ 271 h 279"/>
                <a:gd name="T8" fmla="*/ 26 w 43"/>
                <a:gd name="T9" fmla="*/ 268 h 279"/>
                <a:gd name="T10" fmla="*/ 33 w 43"/>
                <a:gd name="T11" fmla="*/ 252 h 279"/>
                <a:gd name="T12" fmla="*/ 37 w 43"/>
                <a:gd name="T13" fmla="*/ 227 h 279"/>
                <a:gd name="T14" fmla="*/ 37 w 43"/>
                <a:gd name="T15" fmla="*/ 220 h 279"/>
                <a:gd name="T16" fmla="*/ 42 w 43"/>
                <a:gd name="T17" fmla="*/ 215 h 279"/>
                <a:gd name="T18" fmla="*/ 43 w 43"/>
                <a:gd name="T19" fmla="*/ 207 h 279"/>
                <a:gd name="T20" fmla="*/ 43 w 43"/>
                <a:gd name="T21" fmla="*/ 199 h 279"/>
                <a:gd name="T22" fmla="*/ 43 w 43"/>
                <a:gd name="T23" fmla="*/ 196 h 279"/>
                <a:gd name="T24" fmla="*/ 39 w 43"/>
                <a:gd name="T25" fmla="*/ 190 h 279"/>
                <a:gd name="T26" fmla="*/ 37 w 43"/>
                <a:gd name="T27" fmla="*/ 188 h 279"/>
                <a:gd name="T28" fmla="*/ 37 w 43"/>
                <a:gd name="T29" fmla="*/ 187 h 279"/>
                <a:gd name="T30" fmla="*/ 37 w 43"/>
                <a:gd name="T31" fmla="*/ 187 h 279"/>
                <a:gd name="T32" fmla="*/ 37 w 43"/>
                <a:gd name="T33" fmla="*/ 183 h 279"/>
                <a:gd name="T34" fmla="*/ 37 w 43"/>
                <a:gd name="T35" fmla="*/ 183 h 279"/>
                <a:gd name="T36" fmla="*/ 37 w 43"/>
                <a:gd name="T37" fmla="*/ 182 h 279"/>
                <a:gd name="T38" fmla="*/ 37 w 43"/>
                <a:gd name="T39" fmla="*/ 182 h 279"/>
                <a:gd name="T40" fmla="*/ 37 w 43"/>
                <a:gd name="T41" fmla="*/ 182 h 279"/>
                <a:gd name="T42" fmla="*/ 42 w 43"/>
                <a:gd name="T43" fmla="*/ 177 h 279"/>
                <a:gd name="T44" fmla="*/ 43 w 43"/>
                <a:gd name="T45" fmla="*/ 171 h 279"/>
                <a:gd name="T46" fmla="*/ 43 w 43"/>
                <a:gd name="T47" fmla="*/ 162 h 279"/>
                <a:gd name="T48" fmla="*/ 43 w 43"/>
                <a:gd name="T49" fmla="*/ 158 h 279"/>
                <a:gd name="T50" fmla="*/ 39 w 43"/>
                <a:gd name="T51" fmla="*/ 152 h 279"/>
                <a:gd name="T52" fmla="*/ 37 w 43"/>
                <a:gd name="T53" fmla="*/ 150 h 279"/>
                <a:gd name="T54" fmla="*/ 37 w 43"/>
                <a:gd name="T55" fmla="*/ 145 h 279"/>
                <a:gd name="T56" fmla="*/ 37 w 43"/>
                <a:gd name="T57" fmla="*/ 145 h 279"/>
                <a:gd name="T58" fmla="*/ 37 w 43"/>
                <a:gd name="T59" fmla="*/ 145 h 279"/>
                <a:gd name="T60" fmla="*/ 37 w 43"/>
                <a:gd name="T61" fmla="*/ 144 h 279"/>
                <a:gd name="T62" fmla="*/ 39 w 43"/>
                <a:gd name="T63" fmla="*/ 141 h 279"/>
                <a:gd name="T64" fmla="*/ 43 w 43"/>
                <a:gd name="T65" fmla="*/ 135 h 279"/>
                <a:gd name="T66" fmla="*/ 43 w 43"/>
                <a:gd name="T67" fmla="*/ 131 h 279"/>
                <a:gd name="T68" fmla="*/ 43 w 43"/>
                <a:gd name="T69" fmla="*/ 124 h 279"/>
                <a:gd name="T70" fmla="*/ 42 w 43"/>
                <a:gd name="T71" fmla="*/ 118 h 279"/>
                <a:gd name="T72" fmla="*/ 37 w 43"/>
                <a:gd name="T73" fmla="*/ 113 h 279"/>
                <a:gd name="T74" fmla="*/ 37 w 43"/>
                <a:gd name="T75" fmla="*/ 107 h 279"/>
                <a:gd name="T76" fmla="*/ 37 w 43"/>
                <a:gd name="T77" fmla="*/ 107 h 279"/>
                <a:gd name="T78" fmla="*/ 37 w 43"/>
                <a:gd name="T79" fmla="*/ 107 h 279"/>
                <a:gd name="T80" fmla="*/ 37 w 43"/>
                <a:gd name="T81" fmla="*/ 107 h 279"/>
                <a:gd name="T82" fmla="*/ 37 w 43"/>
                <a:gd name="T83" fmla="*/ 106 h 279"/>
                <a:gd name="T84" fmla="*/ 42 w 43"/>
                <a:gd name="T85" fmla="*/ 101 h 279"/>
                <a:gd name="T86" fmla="*/ 43 w 43"/>
                <a:gd name="T87" fmla="*/ 95 h 279"/>
                <a:gd name="T88" fmla="*/ 43 w 43"/>
                <a:gd name="T89" fmla="*/ 86 h 279"/>
                <a:gd name="T90" fmla="*/ 43 w 43"/>
                <a:gd name="T91" fmla="*/ 82 h 279"/>
                <a:gd name="T92" fmla="*/ 39 w 43"/>
                <a:gd name="T93" fmla="*/ 78 h 279"/>
                <a:gd name="T94" fmla="*/ 37 w 43"/>
                <a:gd name="T95" fmla="*/ 75 h 279"/>
                <a:gd name="T96" fmla="*/ 37 w 43"/>
                <a:gd name="T97" fmla="*/ 74 h 279"/>
                <a:gd name="T98" fmla="*/ 37 w 43"/>
                <a:gd name="T99" fmla="*/ 73 h 279"/>
                <a:gd name="T100" fmla="*/ 37 w 43"/>
                <a:gd name="T101" fmla="*/ 73 h 279"/>
                <a:gd name="T102" fmla="*/ 37 w 43"/>
                <a:gd name="T103" fmla="*/ 68 h 279"/>
                <a:gd name="T104" fmla="*/ 42 w 43"/>
                <a:gd name="T105" fmla="*/ 63 h 279"/>
                <a:gd name="T106" fmla="*/ 43 w 43"/>
                <a:gd name="T107" fmla="*/ 57 h 279"/>
                <a:gd name="T108" fmla="*/ 43 w 43"/>
                <a:gd name="T109" fmla="*/ 48 h 279"/>
                <a:gd name="T110" fmla="*/ 43 w 43"/>
                <a:gd name="T111" fmla="*/ 44 h 279"/>
                <a:gd name="T112" fmla="*/ 39 w 43"/>
                <a:gd name="T113" fmla="*/ 40 h 279"/>
                <a:gd name="T114" fmla="*/ 37 w 43"/>
                <a:gd name="T115" fmla="*/ 37 h 279"/>
                <a:gd name="T116" fmla="*/ 37 w 43"/>
                <a:gd name="T117" fmla="*/ 37 h 279"/>
                <a:gd name="T118" fmla="*/ 37 w 43"/>
                <a:gd name="T119" fmla="*/ 35 h 279"/>
                <a:gd name="T120" fmla="*/ 37 w 43"/>
                <a:gd name="T121" fmla="*/ 35 h 279"/>
                <a:gd name="T122" fmla="*/ 37 w 43"/>
                <a:gd name="T123"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 h="279">
                  <a:moveTo>
                    <a:pt x="37" y="0"/>
                  </a:moveTo>
                  <a:lnTo>
                    <a:pt x="10" y="0"/>
                  </a:lnTo>
                  <a:lnTo>
                    <a:pt x="0" y="13"/>
                  </a:lnTo>
                  <a:lnTo>
                    <a:pt x="0" y="279"/>
                  </a:lnTo>
                  <a:lnTo>
                    <a:pt x="0" y="279"/>
                  </a:lnTo>
                  <a:lnTo>
                    <a:pt x="11" y="275"/>
                  </a:lnTo>
                  <a:lnTo>
                    <a:pt x="20" y="271"/>
                  </a:lnTo>
                  <a:lnTo>
                    <a:pt x="20" y="271"/>
                  </a:lnTo>
                  <a:lnTo>
                    <a:pt x="23" y="270"/>
                  </a:lnTo>
                  <a:lnTo>
                    <a:pt x="26" y="268"/>
                  </a:lnTo>
                  <a:lnTo>
                    <a:pt x="29" y="260"/>
                  </a:lnTo>
                  <a:lnTo>
                    <a:pt x="33" y="252"/>
                  </a:lnTo>
                  <a:lnTo>
                    <a:pt x="36" y="243"/>
                  </a:lnTo>
                  <a:lnTo>
                    <a:pt x="37" y="227"/>
                  </a:lnTo>
                  <a:lnTo>
                    <a:pt x="37" y="220"/>
                  </a:lnTo>
                  <a:lnTo>
                    <a:pt x="37" y="220"/>
                  </a:lnTo>
                  <a:lnTo>
                    <a:pt x="37" y="220"/>
                  </a:lnTo>
                  <a:lnTo>
                    <a:pt x="42" y="215"/>
                  </a:lnTo>
                  <a:lnTo>
                    <a:pt x="43" y="211"/>
                  </a:lnTo>
                  <a:lnTo>
                    <a:pt x="43" y="207"/>
                  </a:lnTo>
                  <a:lnTo>
                    <a:pt x="43" y="207"/>
                  </a:lnTo>
                  <a:lnTo>
                    <a:pt x="43" y="199"/>
                  </a:lnTo>
                  <a:lnTo>
                    <a:pt x="43" y="199"/>
                  </a:lnTo>
                  <a:lnTo>
                    <a:pt x="43" y="196"/>
                  </a:lnTo>
                  <a:lnTo>
                    <a:pt x="42" y="193"/>
                  </a:lnTo>
                  <a:lnTo>
                    <a:pt x="39" y="190"/>
                  </a:lnTo>
                  <a:lnTo>
                    <a:pt x="37" y="188"/>
                  </a:lnTo>
                  <a:lnTo>
                    <a:pt x="37" y="188"/>
                  </a:lnTo>
                  <a:lnTo>
                    <a:pt x="37" y="187"/>
                  </a:lnTo>
                  <a:lnTo>
                    <a:pt x="37" y="187"/>
                  </a:lnTo>
                  <a:lnTo>
                    <a:pt x="37" y="187"/>
                  </a:lnTo>
                  <a:lnTo>
                    <a:pt x="37" y="187"/>
                  </a:lnTo>
                  <a:lnTo>
                    <a:pt x="37" y="187"/>
                  </a:lnTo>
                  <a:lnTo>
                    <a:pt x="37" y="183"/>
                  </a:lnTo>
                  <a:lnTo>
                    <a:pt x="37" y="183"/>
                  </a:lnTo>
                  <a:lnTo>
                    <a:pt x="37" y="183"/>
                  </a:lnTo>
                  <a:lnTo>
                    <a:pt x="37" y="182"/>
                  </a:lnTo>
                  <a:lnTo>
                    <a:pt x="37" y="182"/>
                  </a:lnTo>
                  <a:lnTo>
                    <a:pt x="37" y="182"/>
                  </a:lnTo>
                  <a:lnTo>
                    <a:pt x="37" y="182"/>
                  </a:lnTo>
                  <a:lnTo>
                    <a:pt x="37" y="182"/>
                  </a:lnTo>
                  <a:lnTo>
                    <a:pt x="37" y="182"/>
                  </a:lnTo>
                  <a:lnTo>
                    <a:pt x="39" y="179"/>
                  </a:lnTo>
                  <a:lnTo>
                    <a:pt x="42" y="177"/>
                  </a:lnTo>
                  <a:lnTo>
                    <a:pt x="43" y="173"/>
                  </a:lnTo>
                  <a:lnTo>
                    <a:pt x="43" y="171"/>
                  </a:lnTo>
                  <a:lnTo>
                    <a:pt x="43" y="169"/>
                  </a:lnTo>
                  <a:lnTo>
                    <a:pt x="43" y="162"/>
                  </a:lnTo>
                  <a:lnTo>
                    <a:pt x="43" y="162"/>
                  </a:lnTo>
                  <a:lnTo>
                    <a:pt x="43" y="158"/>
                  </a:lnTo>
                  <a:lnTo>
                    <a:pt x="42" y="155"/>
                  </a:lnTo>
                  <a:lnTo>
                    <a:pt x="39" y="152"/>
                  </a:lnTo>
                  <a:lnTo>
                    <a:pt x="37" y="150"/>
                  </a:lnTo>
                  <a:lnTo>
                    <a:pt x="37" y="150"/>
                  </a:lnTo>
                  <a:lnTo>
                    <a:pt x="37" y="145"/>
                  </a:lnTo>
                  <a:lnTo>
                    <a:pt x="37" y="145"/>
                  </a:lnTo>
                  <a:lnTo>
                    <a:pt x="37" y="145"/>
                  </a:lnTo>
                  <a:lnTo>
                    <a:pt x="37" y="145"/>
                  </a:lnTo>
                  <a:lnTo>
                    <a:pt x="37" y="145"/>
                  </a:lnTo>
                  <a:lnTo>
                    <a:pt x="37" y="145"/>
                  </a:lnTo>
                  <a:lnTo>
                    <a:pt x="37" y="145"/>
                  </a:lnTo>
                  <a:lnTo>
                    <a:pt x="37" y="144"/>
                  </a:lnTo>
                  <a:lnTo>
                    <a:pt x="37" y="144"/>
                  </a:lnTo>
                  <a:lnTo>
                    <a:pt x="39" y="141"/>
                  </a:lnTo>
                  <a:lnTo>
                    <a:pt x="42" y="139"/>
                  </a:lnTo>
                  <a:lnTo>
                    <a:pt x="43" y="135"/>
                  </a:lnTo>
                  <a:lnTo>
                    <a:pt x="43" y="133"/>
                  </a:lnTo>
                  <a:lnTo>
                    <a:pt x="43" y="131"/>
                  </a:lnTo>
                  <a:lnTo>
                    <a:pt x="43" y="124"/>
                  </a:lnTo>
                  <a:lnTo>
                    <a:pt x="43" y="124"/>
                  </a:lnTo>
                  <a:lnTo>
                    <a:pt x="43" y="120"/>
                  </a:lnTo>
                  <a:lnTo>
                    <a:pt x="42" y="118"/>
                  </a:lnTo>
                  <a:lnTo>
                    <a:pt x="39" y="114"/>
                  </a:lnTo>
                  <a:lnTo>
                    <a:pt x="37" y="113"/>
                  </a:lnTo>
                  <a:lnTo>
                    <a:pt x="37" y="113"/>
                  </a:lnTo>
                  <a:lnTo>
                    <a:pt x="37" y="107"/>
                  </a:lnTo>
                  <a:lnTo>
                    <a:pt x="37" y="107"/>
                  </a:lnTo>
                  <a:lnTo>
                    <a:pt x="37" y="107"/>
                  </a:lnTo>
                  <a:lnTo>
                    <a:pt x="37" y="107"/>
                  </a:lnTo>
                  <a:lnTo>
                    <a:pt x="37" y="107"/>
                  </a:lnTo>
                  <a:lnTo>
                    <a:pt x="37" y="107"/>
                  </a:lnTo>
                  <a:lnTo>
                    <a:pt x="37" y="107"/>
                  </a:lnTo>
                  <a:lnTo>
                    <a:pt x="37" y="106"/>
                  </a:lnTo>
                  <a:lnTo>
                    <a:pt x="37" y="106"/>
                  </a:lnTo>
                  <a:lnTo>
                    <a:pt x="39" y="103"/>
                  </a:lnTo>
                  <a:lnTo>
                    <a:pt x="42" y="101"/>
                  </a:lnTo>
                  <a:lnTo>
                    <a:pt x="43" y="97"/>
                  </a:lnTo>
                  <a:lnTo>
                    <a:pt x="43" y="95"/>
                  </a:lnTo>
                  <a:lnTo>
                    <a:pt x="43" y="94"/>
                  </a:lnTo>
                  <a:lnTo>
                    <a:pt x="43" y="86"/>
                  </a:lnTo>
                  <a:lnTo>
                    <a:pt x="43" y="86"/>
                  </a:lnTo>
                  <a:lnTo>
                    <a:pt x="43" y="82"/>
                  </a:lnTo>
                  <a:lnTo>
                    <a:pt x="42" y="80"/>
                  </a:lnTo>
                  <a:lnTo>
                    <a:pt x="39" y="78"/>
                  </a:lnTo>
                  <a:lnTo>
                    <a:pt x="37" y="75"/>
                  </a:lnTo>
                  <a:lnTo>
                    <a:pt x="37" y="75"/>
                  </a:lnTo>
                  <a:lnTo>
                    <a:pt x="37" y="74"/>
                  </a:lnTo>
                  <a:lnTo>
                    <a:pt x="37" y="74"/>
                  </a:lnTo>
                  <a:lnTo>
                    <a:pt x="37" y="74"/>
                  </a:lnTo>
                  <a:lnTo>
                    <a:pt x="37" y="73"/>
                  </a:lnTo>
                  <a:lnTo>
                    <a:pt x="37" y="73"/>
                  </a:lnTo>
                  <a:lnTo>
                    <a:pt x="37" y="73"/>
                  </a:lnTo>
                  <a:lnTo>
                    <a:pt x="37" y="68"/>
                  </a:lnTo>
                  <a:lnTo>
                    <a:pt x="37" y="68"/>
                  </a:lnTo>
                  <a:lnTo>
                    <a:pt x="39" y="67"/>
                  </a:lnTo>
                  <a:lnTo>
                    <a:pt x="42" y="63"/>
                  </a:lnTo>
                  <a:lnTo>
                    <a:pt x="43" y="60"/>
                  </a:lnTo>
                  <a:lnTo>
                    <a:pt x="43" y="57"/>
                  </a:lnTo>
                  <a:lnTo>
                    <a:pt x="43" y="56"/>
                  </a:lnTo>
                  <a:lnTo>
                    <a:pt x="43" y="48"/>
                  </a:lnTo>
                  <a:lnTo>
                    <a:pt x="43" y="48"/>
                  </a:lnTo>
                  <a:lnTo>
                    <a:pt x="43" y="44"/>
                  </a:lnTo>
                  <a:lnTo>
                    <a:pt x="42" y="42"/>
                  </a:lnTo>
                  <a:lnTo>
                    <a:pt x="39" y="40"/>
                  </a:lnTo>
                  <a:lnTo>
                    <a:pt x="37" y="37"/>
                  </a:lnTo>
                  <a:lnTo>
                    <a:pt x="37" y="37"/>
                  </a:lnTo>
                  <a:lnTo>
                    <a:pt x="37" y="37"/>
                  </a:lnTo>
                  <a:lnTo>
                    <a:pt x="37" y="37"/>
                  </a:lnTo>
                  <a:lnTo>
                    <a:pt x="37" y="37"/>
                  </a:lnTo>
                  <a:lnTo>
                    <a:pt x="37" y="35"/>
                  </a:lnTo>
                  <a:lnTo>
                    <a:pt x="37" y="35"/>
                  </a:lnTo>
                  <a:lnTo>
                    <a:pt x="37" y="35"/>
                  </a:lnTo>
                  <a:lnTo>
                    <a:pt x="37" y="35"/>
                  </a:lnTo>
                  <a:lnTo>
                    <a:pt x="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6" name="Rectangle 459"/>
            <p:cNvSpPr>
              <a:spLocks noChangeArrowheads="1"/>
            </p:cNvSpPr>
            <p:nvPr/>
          </p:nvSpPr>
          <p:spPr bwMode="auto">
            <a:xfrm>
              <a:off x="7446017" y="4318001"/>
              <a:ext cx="238125" cy="133350"/>
            </a:xfrm>
            <a:prstGeom prst="rect">
              <a:avLst/>
            </a:prstGeom>
            <a:solidFill>
              <a:srgbClr val="E7E7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57" name="Freeform 460"/>
            <p:cNvSpPr>
              <a:spLocks/>
            </p:cNvSpPr>
            <p:nvPr/>
          </p:nvSpPr>
          <p:spPr bwMode="auto">
            <a:xfrm>
              <a:off x="7571429" y="4451351"/>
              <a:ext cx="236538" cy="625475"/>
            </a:xfrm>
            <a:custGeom>
              <a:avLst/>
              <a:gdLst>
                <a:gd name="T0" fmla="*/ 71 w 149"/>
                <a:gd name="T1" fmla="*/ 0 h 394"/>
                <a:gd name="T2" fmla="*/ 0 w 149"/>
                <a:gd name="T3" fmla="*/ 74 h 394"/>
                <a:gd name="T4" fmla="*/ 0 w 149"/>
                <a:gd name="T5" fmla="*/ 394 h 394"/>
                <a:gd name="T6" fmla="*/ 149 w 149"/>
                <a:gd name="T7" fmla="*/ 394 h 394"/>
                <a:gd name="T8" fmla="*/ 149 w 149"/>
                <a:gd name="T9" fmla="*/ 74 h 394"/>
                <a:gd name="T10" fmla="*/ 71 w 149"/>
                <a:gd name="T11" fmla="*/ 0 h 394"/>
              </a:gdLst>
              <a:ahLst/>
              <a:cxnLst>
                <a:cxn ang="0">
                  <a:pos x="T0" y="T1"/>
                </a:cxn>
                <a:cxn ang="0">
                  <a:pos x="T2" y="T3"/>
                </a:cxn>
                <a:cxn ang="0">
                  <a:pos x="T4" y="T5"/>
                </a:cxn>
                <a:cxn ang="0">
                  <a:pos x="T6" y="T7"/>
                </a:cxn>
                <a:cxn ang="0">
                  <a:pos x="T8" y="T9"/>
                </a:cxn>
                <a:cxn ang="0">
                  <a:pos x="T10" y="T11"/>
                </a:cxn>
              </a:cxnLst>
              <a:rect l="0" t="0" r="r" b="b"/>
              <a:pathLst>
                <a:path w="149" h="394">
                  <a:moveTo>
                    <a:pt x="71" y="0"/>
                  </a:moveTo>
                  <a:lnTo>
                    <a:pt x="0" y="74"/>
                  </a:lnTo>
                  <a:lnTo>
                    <a:pt x="0" y="394"/>
                  </a:lnTo>
                  <a:lnTo>
                    <a:pt x="149" y="394"/>
                  </a:lnTo>
                  <a:lnTo>
                    <a:pt x="149" y="74"/>
                  </a:lnTo>
                  <a:lnTo>
                    <a:pt x="71" y="0"/>
                  </a:lnTo>
                  <a:close/>
                </a:path>
              </a:pathLst>
            </a:custGeom>
            <a:solidFill>
              <a:srgbClr val="E7E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8" name="Freeform 461"/>
            <p:cNvSpPr>
              <a:spLocks/>
            </p:cNvSpPr>
            <p:nvPr/>
          </p:nvSpPr>
          <p:spPr bwMode="auto">
            <a:xfrm>
              <a:off x="7344417" y="4448176"/>
              <a:ext cx="339725" cy="628650"/>
            </a:xfrm>
            <a:custGeom>
              <a:avLst/>
              <a:gdLst>
                <a:gd name="T0" fmla="*/ 64 w 214"/>
                <a:gd name="T1" fmla="*/ 2 h 396"/>
                <a:gd name="T2" fmla="*/ 0 w 214"/>
                <a:gd name="T3" fmla="*/ 73 h 396"/>
                <a:gd name="T4" fmla="*/ 0 w 214"/>
                <a:gd name="T5" fmla="*/ 396 h 396"/>
                <a:gd name="T6" fmla="*/ 143 w 214"/>
                <a:gd name="T7" fmla="*/ 396 h 396"/>
                <a:gd name="T8" fmla="*/ 143 w 214"/>
                <a:gd name="T9" fmla="*/ 76 h 396"/>
                <a:gd name="T10" fmla="*/ 214 w 214"/>
                <a:gd name="T11" fmla="*/ 0 h 396"/>
                <a:gd name="T12" fmla="*/ 64 w 214"/>
                <a:gd name="T13" fmla="*/ 2 h 396"/>
              </a:gdLst>
              <a:ahLst/>
              <a:cxnLst>
                <a:cxn ang="0">
                  <a:pos x="T0" y="T1"/>
                </a:cxn>
                <a:cxn ang="0">
                  <a:pos x="T2" y="T3"/>
                </a:cxn>
                <a:cxn ang="0">
                  <a:pos x="T4" y="T5"/>
                </a:cxn>
                <a:cxn ang="0">
                  <a:pos x="T6" y="T7"/>
                </a:cxn>
                <a:cxn ang="0">
                  <a:pos x="T8" y="T9"/>
                </a:cxn>
                <a:cxn ang="0">
                  <a:pos x="T10" y="T11"/>
                </a:cxn>
                <a:cxn ang="0">
                  <a:pos x="T12" y="T13"/>
                </a:cxn>
              </a:cxnLst>
              <a:rect l="0" t="0" r="r" b="b"/>
              <a:pathLst>
                <a:path w="214" h="396">
                  <a:moveTo>
                    <a:pt x="64" y="2"/>
                  </a:moveTo>
                  <a:lnTo>
                    <a:pt x="0" y="73"/>
                  </a:lnTo>
                  <a:lnTo>
                    <a:pt x="0" y="396"/>
                  </a:lnTo>
                  <a:lnTo>
                    <a:pt x="143" y="396"/>
                  </a:lnTo>
                  <a:lnTo>
                    <a:pt x="143" y="76"/>
                  </a:lnTo>
                  <a:lnTo>
                    <a:pt x="214" y="0"/>
                  </a:lnTo>
                  <a:lnTo>
                    <a:pt x="64" y="2"/>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59" name="Freeform 462"/>
            <p:cNvSpPr>
              <a:spLocks/>
            </p:cNvSpPr>
            <p:nvPr/>
          </p:nvSpPr>
          <p:spPr bwMode="auto">
            <a:xfrm>
              <a:off x="7344417" y="4448176"/>
              <a:ext cx="339725" cy="628650"/>
            </a:xfrm>
            <a:custGeom>
              <a:avLst/>
              <a:gdLst>
                <a:gd name="T0" fmla="*/ 64 w 214"/>
                <a:gd name="T1" fmla="*/ 2 h 396"/>
                <a:gd name="T2" fmla="*/ 0 w 214"/>
                <a:gd name="T3" fmla="*/ 73 h 396"/>
                <a:gd name="T4" fmla="*/ 0 w 214"/>
                <a:gd name="T5" fmla="*/ 396 h 396"/>
                <a:gd name="T6" fmla="*/ 143 w 214"/>
                <a:gd name="T7" fmla="*/ 396 h 396"/>
                <a:gd name="T8" fmla="*/ 143 w 214"/>
                <a:gd name="T9" fmla="*/ 76 h 396"/>
                <a:gd name="T10" fmla="*/ 214 w 214"/>
                <a:gd name="T11" fmla="*/ 0 h 396"/>
              </a:gdLst>
              <a:ahLst/>
              <a:cxnLst>
                <a:cxn ang="0">
                  <a:pos x="T0" y="T1"/>
                </a:cxn>
                <a:cxn ang="0">
                  <a:pos x="T2" y="T3"/>
                </a:cxn>
                <a:cxn ang="0">
                  <a:pos x="T4" y="T5"/>
                </a:cxn>
                <a:cxn ang="0">
                  <a:pos x="T6" y="T7"/>
                </a:cxn>
                <a:cxn ang="0">
                  <a:pos x="T8" y="T9"/>
                </a:cxn>
                <a:cxn ang="0">
                  <a:pos x="T10" y="T11"/>
                </a:cxn>
              </a:cxnLst>
              <a:rect l="0" t="0" r="r" b="b"/>
              <a:pathLst>
                <a:path w="214" h="396">
                  <a:moveTo>
                    <a:pt x="64" y="2"/>
                  </a:moveTo>
                  <a:lnTo>
                    <a:pt x="0" y="73"/>
                  </a:lnTo>
                  <a:lnTo>
                    <a:pt x="0" y="396"/>
                  </a:lnTo>
                  <a:lnTo>
                    <a:pt x="143" y="396"/>
                  </a:lnTo>
                  <a:lnTo>
                    <a:pt x="143" y="76"/>
                  </a:lnTo>
                  <a:lnTo>
                    <a:pt x="2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60" name="Freeform 463"/>
            <p:cNvSpPr>
              <a:spLocks/>
            </p:cNvSpPr>
            <p:nvPr/>
          </p:nvSpPr>
          <p:spPr bwMode="auto">
            <a:xfrm>
              <a:off x="7344417" y="4451351"/>
              <a:ext cx="339725" cy="117475"/>
            </a:xfrm>
            <a:custGeom>
              <a:avLst/>
              <a:gdLst>
                <a:gd name="T0" fmla="*/ 0 w 214"/>
                <a:gd name="T1" fmla="*/ 71 h 74"/>
                <a:gd name="T2" fmla="*/ 64 w 214"/>
                <a:gd name="T3" fmla="*/ 0 h 74"/>
                <a:gd name="T4" fmla="*/ 214 w 214"/>
                <a:gd name="T5" fmla="*/ 0 h 74"/>
                <a:gd name="T6" fmla="*/ 143 w 214"/>
                <a:gd name="T7" fmla="*/ 74 h 74"/>
                <a:gd name="T8" fmla="*/ 0 w 214"/>
                <a:gd name="T9" fmla="*/ 71 h 74"/>
              </a:gdLst>
              <a:ahLst/>
              <a:cxnLst>
                <a:cxn ang="0">
                  <a:pos x="T0" y="T1"/>
                </a:cxn>
                <a:cxn ang="0">
                  <a:pos x="T2" y="T3"/>
                </a:cxn>
                <a:cxn ang="0">
                  <a:pos x="T4" y="T5"/>
                </a:cxn>
                <a:cxn ang="0">
                  <a:pos x="T6" y="T7"/>
                </a:cxn>
                <a:cxn ang="0">
                  <a:pos x="T8" y="T9"/>
                </a:cxn>
              </a:cxnLst>
              <a:rect l="0" t="0" r="r" b="b"/>
              <a:pathLst>
                <a:path w="214" h="74">
                  <a:moveTo>
                    <a:pt x="0" y="71"/>
                  </a:moveTo>
                  <a:lnTo>
                    <a:pt x="64" y="0"/>
                  </a:lnTo>
                  <a:lnTo>
                    <a:pt x="214" y="0"/>
                  </a:lnTo>
                  <a:lnTo>
                    <a:pt x="143" y="74"/>
                  </a:lnTo>
                  <a:lnTo>
                    <a:pt x="0" y="71"/>
                  </a:lnTo>
                  <a:close/>
                </a:path>
              </a:pathLst>
            </a:custGeom>
            <a:solidFill>
              <a:srgbClr val="EEED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61" name="Rectangle 464"/>
            <p:cNvSpPr>
              <a:spLocks noChangeArrowheads="1"/>
            </p:cNvSpPr>
            <p:nvPr/>
          </p:nvSpPr>
          <p:spPr bwMode="auto">
            <a:xfrm>
              <a:off x="3851920" y="3001963"/>
              <a:ext cx="1115458"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1" u="none" strike="noStrike" cap="none" normalizeH="0" baseline="0" dirty="0" smtClean="0">
                  <a:ln>
                    <a:noFill/>
                  </a:ln>
                  <a:solidFill>
                    <a:srgbClr val="920783"/>
                  </a:solidFill>
                  <a:effectLst/>
                  <a:latin typeface="Arial" pitchFamily="34" charset="0"/>
                  <a:ea typeface="宋体" pitchFamily="2" charset="-122"/>
                  <a:cs typeface="宋体" pitchFamily="2" charset="-122"/>
                </a:rPr>
                <a:t>Propionba</a:t>
              </a:r>
              <a:r>
                <a:rPr kumimoji="0" lang="en-US" altLang="zh-CN" sz="1400" i="1" u="none" strike="noStrike" cap="none" normalizeH="0" baseline="0" dirty="0" smtClean="0">
                  <a:ln>
                    <a:noFill/>
                  </a:ln>
                  <a:solidFill>
                    <a:srgbClr val="920783"/>
                  </a:solidFill>
                  <a:effectLst/>
                  <a:latin typeface="Arial" pitchFamily="34" charset="0"/>
                  <a:ea typeface="宋体" pitchFamily="2" charset="-122"/>
                  <a:cs typeface="宋体" pitchFamily="2" charset="-122"/>
                </a:rPr>
                <a:t>c</a:t>
              </a:r>
              <a:r>
                <a:rPr kumimoji="0" lang="zh-CN" altLang="zh-CN" sz="1400" i="1" u="none" strike="noStrike" cap="none" normalizeH="0" baseline="0" dirty="0" smtClean="0">
                  <a:ln>
                    <a:noFill/>
                  </a:ln>
                  <a:solidFill>
                    <a:srgbClr val="920783"/>
                  </a:solidFill>
                  <a:effectLst/>
                  <a:latin typeface="Arial" pitchFamily="34" charset="0"/>
                  <a:ea typeface="宋体" pitchFamily="2" charset="-122"/>
                  <a:cs typeface="宋体" pitchFamily="2" charset="-122"/>
                </a:rPr>
                <a:t>terium</a:t>
              </a:r>
              <a:endParaRPr kumimoji="0" lang="zh-CN" altLang="zh-CN" sz="4400" i="1"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62" name="Rectangle 466"/>
            <p:cNvSpPr>
              <a:spLocks noChangeArrowheads="1"/>
            </p:cNvSpPr>
            <p:nvPr/>
          </p:nvSpPr>
          <p:spPr bwMode="auto">
            <a:xfrm>
              <a:off x="5060008" y="3001963"/>
              <a:ext cx="823527"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1" u="none" strike="noStrike" cap="none" normalizeH="0" baseline="0" smtClean="0">
                  <a:ln>
                    <a:noFill/>
                  </a:ln>
                  <a:solidFill>
                    <a:srgbClr val="920783"/>
                  </a:solidFill>
                  <a:effectLst/>
                  <a:latin typeface="Arial" pitchFamily="34" charset="0"/>
                  <a:ea typeface="宋体" pitchFamily="2" charset="-122"/>
                  <a:cs typeface="宋体" pitchFamily="2" charset="-122"/>
                </a:rPr>
                <a:t>Lactobacillus</a:t>
              </a:r>
              <a:endParaRPr kumimoji="0" lang="zh-CN" altLang="zh-CN" sz="4400" i="1"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3" name="Rectangle 468"/>
            <p:cNvSpPr>
              <a:spLocks noChangeArrowheads="1"/>
            </p:cNvSpPr>
            <p:nvPr/>
          </p:nvSpPr>
          <p:spPr bwMode="auto">
            <a:xfrm>
              <a:off x="5986693" y="3001963"/>
              <a:ext cx="1013474"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1" u="none" strike="noStrike" cap="none" normalizeH="0" baseline="0" dirty="0" smtClean="0">
                  <a:ln>
                    <a:noFill/>
                  </a:ln>
                  <a:solidFill>
                    <a:srgbClr val="920783"/>
                  </a:solidFill>
                  <a:effectLst/>
                  <a:latin typeface="Arial" pitchFamily="34" charset="0"/>
                  <a:ea typeface="宋体" pitchFamily="2" charset="-122"/>
                  <a:cs typeface="宋体" pitchFamily="2" charset="-122"/>
                </a:rPr>
                <a:t>Saccharomyces</a:t>
              </a:r>
              <a:endParaRPr kumimoji="0" lang="zh-CN" altLang="zh-CN" sz="4400" i="1"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64" name="Rectangle 469"/>
            <p:cNvSpPr>
              <a:spLocks noChangeArrowheads="1"/>
            </p:cNvSpPr>
            <p:nvPr/>
          </p:nvSpPr>
          <p:spPr bwMode="auto">
            <a:xfrm>
              <a:off x="7155508" y="3001963"/>
              <a:ext cx="712618"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1" u="none" strike="noStrike" cap="none" normalizeH="0" baseline="0" smtClean="0">
                  <a:ln>
                    <a:noFill/>
                  </a:ln>
                  <a:solidFill>
                    <a:srgbClr val="920783"/>
                  </a:solidFill>
                  <a:effectLst/>
                  <a:latin typeface="Arial" pitchFamily="34" charset="0"/>
                  <a:ea typeface="宋体" pitchFamily="2" charset="-122"/>
                  <a:cs typeface="宋体" pitchFamily="2" charset="-122"/>
                </a:rPr>
                <a:t>Clostridium</a:t>
              </a:r>
              <a:endParaRPr kumimoji="0" lang="zh-CN" altLang="zh-CN" sz="4400" i="1" u="none" strike="noStrike" cap="none" normalizeH="0" baseline="0" smtClean="0">
                <a:ln>
                  <a:noFill/>
                </a:ln>
                <a:solidFill>
                  <a:schemeClr val="tx1"/>
                </a:solidFill>
                <a:effectLst/>
                <a:latin typeface="Arial" pitchFamily="34" charset="0"/>
                <a:ea typeface="宋体" pitchFamily="2" charset="-122"/>
                <a:cs typeface="宋体" pitchFamily="2" charset="-122"/>
              </a:endParaRPr>
            </a:p>
          </p:txBody>
        </p:sp>
        <p:sp>
          <p:nvSpPr>
            <p:cNvPr id="265" name="Rectangle 470"/>
            <p:cNvSpPr>
              <a:spLocks noChangeArrowheads="1"/>
            </p:cNvSpPr>
            <p:nvPr/>
          </p:nvSpPr>
          <p:spPr bwMode="auto">
            <a:xfrm>
              <a:off x="8187383" y="3002469"/>
              <a:ext cx="736840" cy="17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400" i="1" u="none" strike="noStrike" cap="none" normalizeH="0" baseline="0" dirty="0" smtClean="0">
                  <a:ln>
                    <a:noFill/>
                  </a:ln>
                  <a:solidFill>
                    <a:srgbClr val="920783"/>
                  </a:solidFill>
                  <a:effectLst/>
                  <a:latin typeface="Arial" pitchFamily="34" charset="0"/>
                  <a:ea typeface="宋体" pitchFamily="2" charset="-122"/>
                  <a:cs typeface="宋体" pitchFamily="2" charset="-122"/>
                </a:rPr>
                <a:t>Escherichia</a:t>
              </a:r>
              <a:endParaRPr kumimoji="0" lang="zh-CN" altLang="zh-CN" sz="4400" i="1"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66" name="Freeform 472"/>
            <p:cNvSpPr>
              <a:spLocks/>
            </p:cNvSpPr>
            <p:nvPr/>
          </p:nvSpPr>
          <p:spPr bwMode="auto">
            <a:xfrm>
              <a:off x="6636392" y="2089150"/>
              <a:ext cx="457431" cy="166506"/>
            </a:xfrm>
            <a:custGeom>
              <a:avLst/>
              <a:gdLst>
                <a:gd name="T0" fmla="*/ 193 w 193"/>
                <a:gd name="T1" fmla="*/ 43 h 85"/>
                <a:gd name="T2" fmla="*/ 193 w 193"/>
                <a:gd name="T3" fmla="*/ 43 h 85"/>
                <a:gd name="T4" fmla="*/ 191 w 193"/>
                <a:gd name="T5" fmla="*/ 51 h 85"/>
                <a:gd name="T6" fmla="*/ 189 w 193"/>
                <a:gd name="T7" fmla="*/ 60 h 85"/>
                <a:gd name="T8" fmla="*/ 185 w 193"/>
                <a:gd name="T9" fmla="*/ 66 h 85"/>
                <a:gd name="T10" fmla="*/ 179 w 193"/>
                <a:gd name="T11" fmla="*/ 73 h 85"/>
                <a:gd name="T12" fmla="*/ 173 w 193"/>
                <a:gd name="T13" fmla="*/ 78 h 85"/>
                <a:gd name="T14" fmla="*/ 166 w 193"/>
                <a:gd name="T15" fmla="*/ 82 h 85"/>
                <a:gd name="T16" fmla="*/ 157 w 193"/>
                <a:gd name="T17" fmla="*/ 84 h 85"/>
                <a:gd name="T18" fmla="*/ 149 w 193"/>
                <a:gd name="T19" fmla="*/ 85 h 85"/>
                <a:gd name="T20" fmla="*/ 44 w 193"/>
                <a:gd name="T21" fmla="*/ 85 h 85"/>
                <a:gd name="T22" fmla="*/ 44 w 193"/>
                <a:gd name="T23" fmla="*/ 85 h 85"/>
                <a:gd name="T24" fmla="*/ 36 w 193"/>
                <a:gd name="T25" fmla="*/ 84 h 85"/>
                <a:gd name="T26" fmla="*/ 27 w 193"/>
                <a:gd name="T27" fmla="*/ 82 h 85"/>
                <a:gd name="T28" fmla="*/ 20 w 193"/>
                <a:gd name="T29" fmla="*/ 78 h 85"/>
                <a:gd name="T30" fmla="*/ 13 w 193"/>
                <a:gd name="T31" fmla="*/ 73 h 85"/>
                <a:gd name="T32" fmla="*/ 8 w 193"/>
                <a:gd name="T33" fmla="*/ 66 h 85"/>
                <a:gd name="T34" fmla="*/ 4 w 193"/>
                <a:gd name="T35" fmla="*/ 60 h 85"/>
                <a:gd name="T36" fmla="*/ 2 w 193"/>
                <a:gd name="T37" fmla="*/ 51 h 85"/>
                <a:gd name="T38" fmla="*/ 0 w 193"/>
                <a:gd name="T39" fmla="*/ 43 h 85"/>
                <a:gd name="T40" fmla="*/ 0 w 193"/>
                <a:gd name="T41" fmla="*/ 43 h 85"/>
                <a:gd name="T42" fmla="*/ 2 w 193"/>
                <a:gd name="T43" fmla="*/ 34 h 85"/>
                <a:gd name="T44" fmla="*/ 4 w 193"/>
                <a:gd name="T45" fmla="*/ 25 h 85"/>
                <a:gd name="T46" fmla="*/ 8 w 193"/>
                <a:gd name="T47" fmla="*/ 18 h 85"/>
                <a:gd name="T48" fmla="*/ 13 w 193"/>
                <a:gd name="T49" fmla="*/ 12 h 85"/>
                <a:gd name="T50" fmla="*/ 20 w 193"/>
                <a:gd name="T51" fmla="*/ 7 h 85"/>
                <a:gd name="T52" fmla="*/ 27 w 193"/>
                <a:gd name="T53" fmla="*/ 3 h 85"/>
                <a:gd name="T54" fmla="*/ 36 w 193"/>
                <a:gd name="T55" fmla="*/ 1 h 85"/>
                <a:gd name="T56" fmla="*/ 44 w 193"/>
                <a:gd name="T57" fmla="*/ 0 h 85"/>
                <a:gd name="T58" fmla="*/ 149 w 193"/>
                <a:gd name="T59" fmla="*/ 0 h 85"/>
                <a:gd name="T60" fmla="*/ 149 w 193"/>
                <a:gd name="T61" fmla="*/ 0 h 85"/>
                <a:gd name="T62" fmla="*/ 157 w 193"/>
                <a:gd name="T63" fmla="*/ 1 h 85"/>
                <a:gd name="T64" fmla="*/ 166 w 193"/>
                <a:gd name="T65" fmla="*/ 3 h 85"/>
                <a:gd name="T66" fmla="*/ 173 w 193"/>
                <a:gd name="T67" fmla="*/ 7 h 85"/>
                <a:gd name="T68" fmla="*/ 179 w 193"/>
                <a:gd name="T69" fmla="*/ 12 h 85"/>
                <a:gd name="T70" fmla="*/ 185 w 193"/>
                <a:gd name="T71" fmla="*/ 18 h 85"/>
                <a:gd name="T72" fmla="*/ 189 w 193"/>
                <a:gd name="T73" fmla="*/ 25 h 85"/>
                <a:gd name="T74" fmla="*/ 191 w 193"/>
                <a:gd name="T75" fmla="*/ 34 h 85"/>
                <a:gd name="T76" fmla="*/ 193 w 193"/>
                <a:gd name="T77" fmla="*/ 43 h 85"/>
                <a:gd name="T78" fmla="*/ 193 w 193"/>
                <a:gd name="T7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3" h="85">
                  <a:moveTo>
                    <a:pt x="193" y="43"/>
                  </a:moveTo>
                  <a:lnTo>
                    <a:pt x="193" y="43"/>
                  </a:lnTo>
                  <a:lnTo>
                    <a:pt x="191" y="51"/>
                  </a:lnTo>
                  <a:lnTo>
                    <a:pt x="189" y="60"/>
                  </a:lnTo>
                  <a:lnTo>
                    <a:pt x="185" y="66"/>
                  </a:lnTo>
                  <a:lnTo>
                    <a:pt x="179" y="73"/>
                  </a:lnTo>
                  <a:lnTo>
                    <a:pt x="173" y="78"/>
                  </a:lnTo>
                  <a:lnTo>
                    <a:pt x="166" y="82"/>
                  </a:lnTo>
                  <a:lnTo>
                    <a:pt x="157" y="84"/>
                  </a:lnTo>
                  <a:lnTo>
                    <a:pt x="149" y="85"/>
                  </a:lnTo>
                  <a:lnTo>
                    <a:pt x="44" y="85"/>
                  </a:lnTo>
                  <a:lnTo>
                    <a:pt x="44" y="85"/>
                  </a:lnTo>
                  <a:lnTo>
                    <a:pt x="36" y="84"/>
                  </a:lnTo>
                  <a:lnTo>
                    <a:pt x="27" y="82"/>
                  </a:lnTo>
                  <a:lnTo>
                    <a:pt x="20" y="78"/>
                  </a:lnTo>
                  <a:lnTo>
                    <a:pt x="13" y="73"/>
                  </a:lnTo>
                  <a:lnTo>
                    <a:pt x="8" y="66"/>
                  </a:lnTo>
                  <a:lnTo>
                    <a:pt x="4" y="60"/>
                  </a:lnTo>
                  <a:lnTo>
                    <a:pt x="2" y="51"/>
                  </a:lnTo>
                  <a:lnTo>
                    <a:pt x="0" y="43"/>
                  </a:lnTo>
                  <a:lnTo>
                    <a:pt x="0" y="43"/>
                  </a:lnTo>
                  <a:lnTo>
                    <a:pt x="2" y="34"/>
                  </a:lnTo>
                  <a:lnTo>
                    <a:pt x="4" y="25"/>
                  </a:lnTo>
                  <a:lnTo>
                    <a:pt x="8" y="18"/>
                  </a:lnTo>
                  <a:lnTo>
                    <a:pt x="13" y="12"/>
                  </a:lnTo>
                  <a:lnTo>
                    <a:pt x="20" y="7"/>
                  </a:lnTo>
                  <a:lnTo>
                    <a:pt x="27" y="3"/>
                  </a:lnTo>
                  <a:lnTo>
                    <a:pt x="36" y="1"/>
                  </a:lnTo>
                  <a:lnTo>
                    <a:pt x="44" y="0"/>
                  </a:lnTo>
                  <a:lnTo>
                    <a:pt x="149" y="0"/>
                  </a:lnTo>
                  <a:lnTo>
                    <a:pt x="149" y="0"/>
                  </a:lnTo>
                  <a:lnTo>
                    <a:pt x="157" y="1"/>
                  </a:lnTo>
                  <a:lnTo>
                    <a:pt x="166" y="3"/>
                  </a:lnTo>
                  <a:lnTo>
                    <a:pt x="173" y="7"/>
                  </a:lnTo>
                  <a:lnTo>
                    <a:pt x="179" y="12"/>
                  </a:lnTo>
                  <a:lnTo>
                    <a:pt x="185" y="18"/>
                  </a:lnTo>
                  <a:lnTo>
                    <a:pt x="189" y="25"/>
                  </a:lnTo>
                  <a:lnTo>
                    <a:pt x="191" y="34"/>
                  </a:lnTo>
                  <a:lnTo>
                    <a:pt x="193" y="43"/>
                  </a:lnTo>
                  <a:lnTo>
                    <a:pt x="193" y="43"/>
                  </a:lnTo>
                  <a:close/>
                </a:path>
              </a:pathLst>
            </a:custGeom>
            <a:solidFill>
              <a:srgbClr val="FA3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67" name="Freeform 473"/>
            <p:cNvSpPr>
              <a:spLocks/>
            </p:cNvSpPr>
            <p:nvPr/>
          </p:nvSpPr>
          <p:spPr bwMode="auto">
            <a:xfrm>
              <a:off x="6636392" y="1809751"/>
              <a:ext cx="431577" cy="155393"/>
            </a:xfrm>
            <a:custGeom>
              <a:avLst/>
              <a:gdLst>
                <a:gd name="T0" fmla="*/ 193 w 193"/>
                <a:gd name="T1" fmla="*/ 43 h 86"/>
                <a:gd name="T2" fmla="*/ 193 w 193"/>
                <a:gd name="T3" fmla="*/ 43 h 86"/>
                <a:gd name="T4" fmla="*/ 191 w 193"/>
                <a:gd name="T5" fmla="*/ 52 h 86"/>
                <a:gd name="T6" fmla="*/ 189 w 193"/>
                <a:gd name="T7" fmla="*/ 59 h 86"/>
                <a:gd name="T8" fmla="*/ 185 w 193"/>
                <a:gd name="T9" fmla="*/ 67 h 86"/>
                <a:gd name="T10" fmla="*/ 179 w 193"/>
                <a:gd name="T11" fmla="*/ 73 h 86"/>
                <a:gd name="T12" fmla="*/ 173 w 193"/>
                <a:gd name="T13" fmla="*/ 79 h 86"/>
                <a:gd name="T14" fmla="*/ 166 w 193"/>
                <a:gd name="T15" fmla="*/ 82 h 86"/>
                <a:gd name="T16" fmla="*/ 157 w 193"/>
                <a:gd name="T17" fmla="*/ 85 h 86"/>
                <a:gd name="T18" fmla="*/ 149 w 193"/>
                <a:gd name="T19" fmla="*/ 86 h 86"/>
                <a:gd name="T20" fmla="*/ 44 w 193"/>
                <a:gd name="T21" fmla="*/ 86 h 86"/>
                <a:gd name="T22" fmla="*/ 44 w 193"/>
                <a:gd name="T23" fmla="*/ 86 h 86"/>
                <a:gd name="T24" fmla="*/ 36 w 193"/>
                <a:gd name="T25" fmla="*/ 85 h 86"/>
                <a:gd name="T26" fmla="*/ 27 w 193"/>
                <a:gd name="T27" fmla="*/ 82 h 86"/>
                <a:gd name="T28" fmla="*/ 20 w 193"/>
                <a:gd name="T29" fmla="*/ 79 h 86"/>
                <a:gd name="T30" fmla="*/ 13 w 193"/>
                <a:gd name="T31" fmla="*/ 73 h 86"/>
                <a:gd name="T32" fmla="*/ 8 w 193"/>
                <a:gd name="T33" fmla="*/ 67 h 86"/>
                <a:gd name="T34" fmla="*/ 4 w 193"/>
                <a:gd name="T35" fmla="*/ 59 h 86"/>
                <a:gd name="T36" fmla="*/ 2 w 193"/>
                <a:gd name="T37" fmla="*/ 52 h 86"/>
                <a:gd name="T38" fmla="*/ 0 w 193"/>
                <a:gd name="T39" fmla="*/ 43 h 86"/>
                <a:gd name="T40" fmla="*/ 0 w 193"/>
                <a:gd name="T41" fmla="*/ 43 h 86"/>
                <a:gd name="T42" fmla="*/ 2 w 193"/>
                <a:gd name="T43" fmla="*/ 35 h 86"/>
                <a:gd name="T44" fmla="*/ 4 w 193"/>
                <a:gd name="T45" fmla="*/ 26 h 86"/>
                <a:gd name="T46" fmla="*/ 8 w 193"/>
                <a:gd name="T47" fmla="*/ 19 h 86"/>
                <a:gd name="T48" fmla="*/ 13 w 193"/>
                <a:gd name="T49" fmla="*/ 13 h 86"/>
                <a:gd name="T50" fmla="*/ 20 w 193"/>
                <a:gd name="T51" fmla="*/ 8 h 86"/>
                <a:gd name="T52" fmla="*/ 27 w 193"/>
                <a:gd name="T53" fmla="*/ 4 h 86"/>
                <a:gd name="T54" fmla="*/ 36 w 193"/>
                <a:gd name="T55" fmla="*/ 2 h 86"/>
                <a:gd name="T56" fmla="*/ 44 w 193"/>
                <a:gd name="T57" fmla="*/ 0 h 86"/>
                <a:gd name="T58" fmla="*/ 149 w 193"/>
                <a:gd name="T59" fmla="*/ 0 h 86"/>
                <a:gd name="T60" fmla="*/ 149 w 193"/>
                <a:gd name="T61" fmla="*/ 0 h 86"/>
                <a:gd name="T62" fmla="*/ 157 w 193"/>
                <a:gd name="T63" fmla="*/ 2 h 86"/>
                <a:gd name="T64" fmla="*/ 166 w 193"/>
                <a:gd name="T65" fmla="*/ 4 h 86"/>
                <a:gd name="T66" fmla="*/ 173 w 193"/>
                <a:gd name="T67" fmla="*/ 8 h 86"/>
                <a:gd name="T68" fmla="*/ 179 w 193"/>
                <a:gd name="T69" fmla="*/ 13 h 86"/>
                <a:gd name="T70" fmla="*/ 185 w 193"/>
                <a:gd name="T71" fmla="*/ 19 h 86"/>
                <a:gd name="T72" fmla="*/ 189 w 193"/>
                <a:gd name="T73" fmla="*/ 26 h 86"/>
                <a:gd name="T74" fmla="*/ 191 w 193"/>
                <a:gd name="T75" fmla="*/ 35 h 86"/>
                <a:gd name="T76" fmla="*/ 193 w 193"/>
                <a:gd name="T77" fmla="*/ 43 h 86"/>
                <a:gd name="T78" fmla="*/ 193 w 193"/>
                <a:gd name="T79"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3" h="86">
                  <a:moveTo>
                    <a:pt x="193" y="43"/>
                  </a:moveTo>
                  <a:lnTo>
                    <a:pt x="193" y="43"/>
                  </a:lnTo>
                  <a:lnTo>
                    <a:pt x="191" y="52"/>
                  </a:lnTo>
                  <a:lnTo>
                    <a:pt x="189" y="59"/>
                  </a:lnTo>
                  <a:lnTo>
                    <a:pt x="185" y="67"/>
                  </a:lnTo>
                  <a:lnTo>
                    <a:pt x="179" y="73"/>
                  </a:lnTo>
                  <a:lnTo>
                    <a:pt x="173" y="79"/>
                  </a:lnTo>
                  <a:lnTo>
                    <a:pt x="166" y="82"/>
                  </a:lnTo>
                  <a:lnTo>
                    <a:pt x="157" y="85"/>
                  </a:lnTo>
                  <a:lnTo>
                    <a:pt x="149" y="86"/>
                  </a:lnTo>
                  <a:lnTo>
                    <a:pt x="44" y="86"/>
                  </a:lnTo>
                  <a:lnTo>
                    <a:pt x="44" y="86"/>
                  </a:lnTo>
                  <a:lnTo>
                    <a:pt x="36" y="85"/>
                  </a:lnTo>
                  <a:lnTo>
                    <a:pt x="27" y="82"/>
                  </a:lnTo>
                  <a:lnTo>
                    <a:pt x="20" y="79"/>
                  </a:lnTo>
                  <a:lnTo>
                    <a:pt x="13" y="73"/>
                  </a:lnTo>
                  <a:lnTo>
                    <a:pt x="8" y="67"/>
                  </a:lnTo>
                  <a:lnTo>
                    <a:pt x="4" y="59"/>
                  </a:lnTo>
                  <a:lnTo>
                    <a:pt x="2" y="52"/>
                  </a:lnTo>
                  <a:lnTo>
                    <a:pt x="0" y="43"/>
                  </a:lnTo>
                  <a:lnTo>
                    <a:pt x="0" y="43"/>
                  </a:lnTo>
                  <a:lnTo>
                    <a:pt x="2" y="35"/>
                  </a:lnTo>
                  <a:lnTo>
                    <a:pt x="4" y="26"/>
                  </a:lnTo>
                  <a:lnTo>
                    <a:pt x="8" y="19"/>
                  </a:lnTo>
                  <a:lnTo>
                    <a:pt x="13" y="13"/>
                  </a:lnTo>
                  <a:lnTo>
                    <a:pt x="20" y="8"/>
                  </a:lnTo>
                  <a:lnTo>
                    <a:pt x="27" y="4"/>
                  </a:lnTo>
                  <a:lnTo>
                    <a:pt x="36" y="2"/>
                  </a:lnTo>
                  <a:lnTo>
                    <a:pt x="44" y="0"/>
                  </a:lnTo>
                  <a:lnTo>
                    <a:pt x="149" y="0"/>
                  </a:lnTo>
                  <a:lnTo>
                    <a:pt x="149" y="0"/>
                  </a:lnTo>
                  <a:lnTo>
                    <a:pt x="157" y="2"/>
                  </a:lnTo>
                  <a:lnTo>
                    <a:pt x="166" y="4"/>
                  </a:lnTo>
                  <a:lnTo>
                    <a:pt x="173" y="8"/>
                  </a:lnTo>
                  <a:lnTo>
                    <a:pt x="179" y="13"/>
                  </a:lnTo>
                  <a:lnTo>
                    <a:pt x="185" y="19"/>
                  </a:lnTo>
                  <a:lnTo>
                    <a:pt x="189" y="26"/>
                  </a:lnTo>
                  <a:lnTo>
                    <a:pt x="191" y="35"/>
                  </a:lnTo>
                  <a:lnTo>
                    <a:pt x="193" y="43"/>
                  </a:lnTo>
                  <a:lnTo>
                    <a:pt x="193" y="43"/>
                  </a:lnTo>
                  <a:close/>
                </a:path>
              </a:pathLst>
            </a:custGeom>
            <a:solidFill>
              <a:srgbClr val="FA3D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68" name="Rectangle 474"/>
            <p:cNvSpPr>
              <a:spLocks noChangeArrowheads="1"/>
            </p:cNvSpPr>
            <p:nvPr/>
          </p:nvSpPr>
          <p:spPr bwMode="auto">
            <a:xfrm>
              <a:off x="6660204" y="1816101"/>
              <a:ext cx="328901" cy="14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FAEE00"/>
                  </a:solidFill>
                  <a:effectLst/>
                  <a:latin typeface="Arial" pitchFamily="34" charset="0"/>
                  <a:ea typeface="宋体" pitchFamily="2" charset="-122"/>
                  <a:cs typeface="宋体" pitchFamily="2" charset="-122"/>
                </a:rPr>
                <a:t>NAD+</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69" name="Rectangle 475"/>
            <p:cNvSpPr>
              <a:spLocks noChangeArrowheads="1"/>
            </p:cNvSpPr>
            <p:nvPr/>
          </p:nvSpPr>
          <p:spPr bwMode="auto">
            <a:xfrm>
              <a:off x="6660204" y="2106613"/>
              <a:ext cx="429277" cy="14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200" b="0" i="0" u="none" strike="noStrike" cap="none" normalizeH="0" baseline="0" dirty="0" smtClean="0">
                  <a:ln>
                    <a:noFill/>
                  </a:ln>
                  <a:solidFill>
                    <a:srgbClr val="FAEE00"/>
                  </a:solidFill>
                  <a:effectLst/>
                  <a:latin typeface="Arial" pitchFamily="34" charset="0"/>
                  <a:ea typeface="宋体" pitchFamily="2" charset="-122"/>
                  <a:cs typeface="宋体" pitchFamily="2" charset="-122"/>
                </a:rPr>
                <a:t>NADH</a:t>
              </a:r>
              <a:endParaRPr kumimoji="0" lang="zh-CN" alt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70" name="Freeform 476"/>
            <p:cNvSpPr>
              <a:spLocks/>
            </p:cNvSpPr>
            <p:nvPr/>
          </p:nvSpPr>
          <p:spPr bwMode="auto">
            <a:xfrm>
              <a:off x="6485579" y="1870076"/>
              <a:ext cx="138113" cy="317500"/>
            </a:xfrm>
            <a:custGeom>
              <a:avLst/>
              <a:gdLst>
                <a:gd name="T0" fmla="*/ 87 w 87"/>
                <a:gd name="T1" fmla="*/ 183 h 200"/>
                <a:gd name="T2" fmla="*/ 57 w 87"/>
                <a:gd name="T3" fmla="*/ 166 h 200"/>
                <a:gd name="T4" fmla="*/ 57 w 87"/>
                <a:gd name="T5" fmla="*/ 178 h 200"/>
                <a:gd name="T6" fmla="*/ 51 w 87"/>
                <a:gd name="T7" fmla="*/ 178 h 200"/>
                <a:gd name="T8" fmla="*/ 51 w 87"/>
                <a:gd name="T9" fmla="*/ 178 h 200"/>
                <a:gd name="T10" fmla="*/ 43 w 87"/>
                <a:gd name="T11" fmla="*/ 169 h 200"/>
                <a:gd name="T12" fmla="*/ 34 w 87"/>
                <a:gd name="T13" fmla="*/ 160 h 200"/>
                <a:gd name="T14" fmla="*/ 28 w 87"/>
                <a:gd name="T15" fmla="*/ 151 h 200"/>
                <a:gd name="T16" fmla="*/ 22 w 87"/>
                <a:gd name="T17" fmla="*/ 141 h 200"/>
                <a:gd name="T18" fmla="*/ 18 w 87"/>
                <a:gd name="T19" fmla="*/ 133 h 200"/>
                <a:gd name="T20" fmla="*/ 14 w 87"/>
                <a:gd name="T21" fmla="*/ 124 h 200"/>
                <a:gd name="T22" fmla="*/ 12 w 87"/>
                <a:gd name="T23" fmla="*/ 116 h 200"/>
                <a:gd name="T24" fmla="*/ 9 w 87"/>
                <a:gd name="T25" fmla="*/ 107 h 200"/>
                <a:gd name="T26" fmla="*/ 8 w 87"/>
                <a:gd name="T27" fmla="*/ 91 h 200"/>
                <a:gd name="T28" fmla="*/ 9 w 87"/>
                <a:gd name="T29" fmla="*/ 76 h 200"/>
                <a:gd name="T30" fmla="*/ 12 w 87"/>
                <a:gd name="T31" fmla="*/ 64 h 200"/>
                <a:gd name="T32" fmla="*/ 14 w 87"/>
                <a:gd name="T33" fmla="*/ 53 h 200"/>
                <a:gd name="T34" fmla="*/ 14 w 87"/>
                <a:gd name="T35" fmla="*/ 53 h 200"/>
                <a:gd name="T36" fmla="*/ 18 w 87"/>
                <a:gd name="T37" fmla="*/ 43 h 200"/>
                <a:gd name="T38" fmla="*/ 23 w 87"/>
                <a:gd name="T39" fmla="*/ 35 h 200"/>
                <a:gd name="T40" fmla="*/ 32 w 87"/>
                <a:gd name="T41" fmla="*/ 21 h 200"/>
                <a:gd name="T42" fmla="*/ 39 w 87"/>
                <a:gd name="T43" fmla="*/ 13 h 200"/>
                <a:gd name="T44" fmla="*/ 44 w 87"/>
                <a:gd name="T45" fmla="*/ 10 h 200"/>
                <a:gd name="T46" fmla="*/ 70 w 87"/>
                <a:gd name="T47" fmla="*/ 10 h 200"/>
                <a:gd name="T48" fmla="*/ 70 w 87"/>
                <a:gd name="T49" fmla="*/ 0 h 200"/>
                <a:gd name="T50" fmla="*/ 44 w 87"/>
                <a:gd name="T51" fmla="*/ 0 h 200"/>
                <a:gd name="T52" fmla="*/ 44 w 87"/>
                <a:gd name="T53" fmla="*/ 0 h 200"/>
                <a:gd name="T54" fmla="*/ 40 w 87"/>
                <a:gd name="T55" fmla="*/ 2 h 200"/>
                <a:gd name="T56" fmla="*/ 35 w 87"/>
                <a:gd name="T57" fmla="*/ 4 h 200"/>
                <a:gd name="T58" fmla="*/ 30 w 87"/>
                <a:gd name="T59" fmla="*/ 9 h 200"/>
                <a:gd name="T60" fmla="*/ 25 w 87"/>
                <a:gd name="T61" fmla="*/ 14 h 200"/>
                <a:gd name="T62" fmla="*/ 16 w 87"/>
                <a:gd name="T63" fmla="*/ 29 h 200"/>
                <a:gd name="T64" fmla="*/ 8 w 87"/>
                <a:gd name="T65" fmla="*/ 46 h 200"/>
                <a:gd name="T66" fmla="*/ 8 w 87"/>
                <a:gd name="T67" fmla="*/ 46 h 200"/>
                <a:gd name="T68" fmla="*/ 3 w 87"/>
                <a:gd name="T69" fmla="*/ 58 h 200"/>
                <a:gd name="T70" fmla="*/ 1 w 87"/>
                <a:gd name="T71" fmla="*/ 74 h 200"/>
                <a:gd name="T72" fmla="*/ 0 w 87"/>
                <a:gd name="T73" fmla="*/ 91 h 200"/>
                <a:gd name="T74" fmla="*/ 0 w 87"/>
                <a:gd name="T75" fmla="*/ 101 h 200"/>
                <a:gd name="T76" fmla="*/ 1 w 87"/>
                <a:gd name="T77" fmla="*/ 111 h 200"/>
                <a:gd name="T78" fmla="*/ 1 w 87"/>
                <a:gd name="T79" fmla="*/ 111 h 200"/>
                <a:gd name="T80" fmla="*/ 3 w 87"/>
                <a:gd name="T81" fmla="*/ 120 h 200"/>
                <a:gd name="T82" fmla="*/ 7 w 87"/>
                <a:gd name="T83" fmla="*/ 131 h 200"/>
                <a:gd name="T84" fmla="*/ 12 w 87"/>
                <a:gd name="T85" fmla="*/ 141 h 200"/>
                <a:gd name="T86" fmla="*/ 17 w 87"/>
                <a:gd name="T87" fmla="*/ 150 h 200"/>
                <a:gd name="T88" fmla="*/ 23 w 87"/>
                <a:gd name="T89" fmla="*/ 160 h 200"/>
                <a:gd name="T90" fmla="*/ 30 w 87"/>
                <a:gd name="T91" fmla="*/ 168 h 200"/>
                <a:gd name="T92" fmla="*/ 38 w 87"/>
                <a:gd name="T93" fmla="*/ 177 h 200"/>
                <a:gd name="T94" fmla="*/ 46 w 87"/>
                <a:gd name="T95" fmla="*/ 185 h 200"/>
                <a:gd name="T96" fmla="*/ 47 w 87"/>
                <a:gd name="T97" fmla="*/ 187 h 200"/>
                <a:gd name="T98" fmla="*/ 57 w 87"/>
                <a:gd name="T99" fmla="*/ 187 h 200"/>
                <a:gd name="T100" fmla="*/ 57 w 87"/>
                <a:gd name="T101" fmla="*/ 200 h 200"/>
                <a:gd name="T102" fmla="*/ 87 w 87"/>
                <a:gd name="T103" fmla="*/ 183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7" h="200">
                  <a:moveTo>
                    <a:pt x="87" y="183"/>
                  </a:moveTo>
                  <a:lnTo>
                    <a:pt x="57" y="166"/>
                  </a:lnTo>
                  <a:lnTo>
                    <a:pt x="57" y="178"/>
                  </a:lnTo>
                  <a:lnTo>
                    <a:pt x="51" y="178"/>
                  </a:lnTo>
                  <a:lnTo>
                    <a:pt x="51" y="178"/>
                  </a:lnTo>
                  <a:lnTo>
                    <a:pt x="43" y="169"/>
                  </a:lnTo>
                  <a:lnTo>
                    <a:pt x="34" y="160"/>
                  </a:lnTo>
                  <a:lnTo>
                    <a:pt x="28" y="151"/>
                  </a:lnTo>
                  <a:lnTo>
                    <a:pt x="22" y="141"/>
                  </a:lnTo>
                  <a:lnTo>
                    <a:pt x="18" y="133"/>
                  </a:lnTo>
                  <a:lnTo>
                    <a:pt x="14" y="124"/>
                  </a:lnTo>
                  <a:lnTo>
                    <a:pt x="12" y="116"/>
                  </a:lnTo>
                  <a:lnTo>
                    <a:pt x="9" y="107"/>
                  </a:lnTo>
                  <a:lnTo>
                    <a:pt x="8" y="91"/>
                  </a:lnTo>
                  <a:lnTo>
                    <a:pt x="9" y="76"/>
                  </a:lnTo>
                  <a:lnTo>
                    <a:pt x="12" y="64"/>
                  </a:lnTo>
                  <a:lnTo>
                    <a:pt x="14" y="53"/>
                  </a:lnTo>
                  <a:lnTo>
                    <a:pt x="14" y="53"/>
                  </a:lnTo>
                  <a:lnTo>
                    <a:pt x="18" y="43"/>
                  </a:lnTo>
                  <a:lnTo>
                    <a:pt x="23" y="35"/>
                  </a:lnTo>
                  <a:lnTo>
                    <a:pt x="32" y="21"/>
                  </a:lnTo>
                  <a:lnTo>
                    <a:pt x="39" y="13"/>
                  </a:lnTo>
                  <a:lnTo>
                    <a:pt x="44" y="10"/>
                  </a:lnTo>
                  <a:lnTo>
                    <a:pt x="70" y="10"/>
                  </a:lnTo>
                  <a:lnTo>
                    <a:pt x="70" y="0"/>
                  </a:lnTo>
                  <a:lnTo>
                    <a:pt x="44" y="0"/>
                  </a:lnTo>
                  <a:lnTo>
                    <a:pt x="44" y="0"/>
                  </a:lnTo>
                  <a:lnTo>
                    <a:pt x="40" y="2"/>
                  </a:lnTo>
                  <a:lnTo>
                    <a:pt x="35" y="4"/>
                  </a:lnTo>
                  <a:lnTo>
                    <a:pt x="30" y="9"/>
                  </a:lnTo>
                  <a:lnTo>
                    <a:pt x="25" y="14"/>
                  </a:lnTo>
                  <a:lnTo>
                    <a:pt x="16" y="29"/>
                  </a:lnTo>
                  <a:lnTo>
                    <a:pt x="8" y="46"/>
                  </a:lnTo>
                  <a:lnTo>
                    <a:pt x="8" y="46"/>
                  </a:lnTo>
                  <a:lnTo>
                    <a:pt x="3" y="58"/>
                  </a:lnTo>
                  <a:lnTo>
                    <a:pt x="1" y="74"/>
                  </a:lnTo>
                  <a:lnTo>
                    <a:pt x="0" y="91"/>
                  </a:lnTo>
                  <a:lnTo>
                    <a:pt x="0" y="101"/>
                  </a:lnTo>
                  <a:lnTo>
                    <a:pt x="1" y="111"/>
                  </a:lnTo>
                  <a:lnTo>
                    <a:pt x="1" y="111"/>
                  </a:lnTo>
                  <a:lnTo>
                    <a:pt x="3" y="120"/>
                  </a:lnTo>
                  <a:lnTo>
                    <a:pt x="7" y="131"/>
                  </a:lnTo>
                  <a:lnTo>
                    <a:pt x="12" y="141"/>
                  </a:lnTo>
                  <a:lnTo>
                    <a:pt x="17" y="150"/>
                  </a:lnTo>
                  <a:lnTo>
                    <a:pt x="23" y="160"/>
                  </a:lnTo>
                  <a:lnTo>
                    <a:pt x="30" y="168"/>
                  </a:lnTo>
                  <a:lnTo>
                    <a:pt x="38" y="177"/>
                  </a:lnTo>
                  <a:lnTo>
                    <a:pt x="46" y="185"/>
                  </a:lnTo>
                  <a:lnTo>
                    <a:pt x="47" y="187"/>
                  </a:lnTo>
                  <a:lnTo>
                    <a:pt x="57" y="187"/>
                  </a:lnTo>
                  <a:lnTo>
                    <a:pt x="57" y="200"/>
                  </a:lnTo>
                  <a:lnTo>
                    <a:pt x="87" y="183"/>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71" name="Freeform 477"/>
            <p:cNvSpPr>
              <a:spLocks/>
            </p:cNvSpPr>
            <p:nvPr/>
          </p:nvSpPr>
          <p:spPr bwMode="auto">
            <a:xfrm>
              <a:off x="6433192" y="1747838"/>
              <a:ext cx="90488" cy="625475"/>
            </a:xfrm>
            <a:custGeom>
              <a:avLst/>
              <a:gdLst>
                <a:gd name="T0" fmla="*/ 34 w 57"/>
                <a:gd name="T1" fmla="*/ 343 h 394"/>
                <a:gd name="T2" fmla="*/ 34 w 57"/>
                <a:gd name="T3" fmla="*/ 0 h 394"/>
                <a:gd name="T4" fmla="*/ 23 w 57"/>
                <a:gd name="T5" fmla="*/ 0 h 394"/>
                <a:gd name="T6" fmla="*/ 23 w 57"/>
                <a:gd name="T7" fmla="*/ 343 h 394"/>
                <a:gd name="T8" fmla="*/ 0 w 57"/>
                <a:gd name="T9" fmla="*/ 343 h 394"/>
                <a:gd name="T10" fmla="*/ 28 w 57"/>
                <a:gd name="T11" fmla="*/ 394 h 394"/>
                <a:gd name="T12" fmla="*/ 57 w 57"/>
                <a:gd name="T13" fmla="*/ 343 h 394"/>
                <a:gd name="T14" fmla="*/ 34 w 57"/>
                <a:gd name="T15" fmla="*/ 343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94">
                  <a:moveTo>
                    <a:pt x="34" y="343"/>
                  </a:moveTo>
                  <a:lnTo>
                    <a:pt x="34" y="0"/>
                  </a:lnTo>
                  <a:lnTo>
                    <a:pt x="23" y="0"/>
                  </a:lnTo>
                  <a:lnTo>
                    <a:pt x="23" y="343"/>
                  </a:lnTo>
                  <a:lnTo>
                    <a:pt x="0" y="343"/>
                  </a:lnTo>
                  <a:lnTo>
                    <a:pt x="28" y="394"/>
                  </a:lnTo>
                  <a:lnTo>
                    <a:pt x="57" y="343"/>
                  </a:lnTo>
                  <a:lnTo>
                    <a:pt x="34" y="343"/>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000"/>
            </a:p>
          </p:txBody>
        </p:sp>
        <p:sp>
          <p:nvSpPr>
            <p:cNvPr id="272" name="Freeform 478"/>
            <p:cNvSpPr>
              <a:spLocks/>
            </p:cNvSpPr>
            <p:nvPr/>
          </p:nvSpPr>
          <p:spPr bwMode="auto">
            <a:xfrm>
              <a:off x="6433192" y="3298826"/>
              <a:ext cx="92075" cy="269875"/>
            </a:xfrm>
            <a:custGeom>
              <a:avLst/>
              <a:gdLst>
                <a:gd name="T0" fmla="*/ 34 w 58"/>
                <a:gd name="T1" fmla="*/ 120 h 170"/>
                <a:gd name="T2" fmla="*/ 34 w 58"/>
                <a:gd name="T3" fmla="*/ 0 h 170"/>
                <a:gd name="T4" fmla="*/ 22 w 58"/>
                <a:gd name="T5" fmla="*/ 0 h 170"/>
                <a:gd name="T6" fmla="*/ 22 w 58"/>
                <a:gd name="T7" fmla="*/ 120 h 170"/>
                <a:gd name="T8" fmla="*/ 0 w 58"/>
                <a:gd name="T9" fmla="*/ 120 h 170"/>
                <a:gd name="T10" fmla="*/ 29 w 58"/>
                <a:gd name="T11" fmla="*/ 170 h 170"/>
                <a:gd name="T12" fmla="*/ 58 w 58"/>
                <a:gd name="T13" fmla="*/ 120 h 170"/>
                <a:gd name="T14" fmla="*/ 34 w 58"/>
                <a:gd name="T15" fmla="*/ 12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70">
                  <a:moveTo>
                    <a:pt x="34" y="120"/>
                  </a:moveTo>
                  <a:lnTo>
                    <a:pt x="34" y="0"/>
                  </a:lnTo>
                  <a:lnTo>
                    <a:pt x="22" y="0"/>
                  </a:lnTo>
                  <a:lnTo>
                    <a:pt x="22" y="120"/>
                  </a:lnTo>
                  <a:lnTo>
                    <a:pt x="0" y="120"/>
                  </a:lnTo>
                  <a:lnTo>
                    <a:pt x="29" y="170"/>
                  </a:lnTo>
                  <a:lnTo>
                    <a:pt x="58" y="120"/>
                  </a:lnTo>
                  <a:lnTo>
                    <a:pt x="34" y="120"/>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73" name="Freeform 479"/>
            <p:cNvSpPr>
              <a:spLocks/>
            </p:cNvSpPr>
            <p:nvPr/>
          </p:nvSpPr>
          <p:spPr bwMode="auto">
            <a:xfrm>
              <a:off x="6433192" y="2568576"/>
              <a:ext cx="92075" cy="268288"/>
            </a:xfrm>
            <a:custGeom>
              <a:avLst/>
              <a:gdLst>
                <a:gd name="T0" fmla="*/ 34 w 58"/>
                <a:gd name="T1" fmla="*/ 119 h 169"/>
                <a:gd name="T2" fmla="*/ 34 w 58"/>
                <a:gd name="T3" fmla="*/ 0 h 169"/>
                <a:gd name="T4" fmla="*/ 22 w 58"/>
                <a:gd name="T5" fmla="*/ 0 h 169"/>
                <a:gd name="T6" fmla="*/ 22 w 58"/>
                <a:gd name="T7" fmla="*/ 119 h 169"/>
                <a:gd name="T8" fmla="*/ 0 w 58"/>
                <a:gd name="T9" fmla="*/ 119 h 169"/>
                <a:gd name="T10" fmla="*/ 29 w 58"/>
                <a:gd name="T11" fmla="*/ 169 h 169"/>
                <a:gd name="T12" fmla="*/ 58 w 58"/>
                <a:gd name="T13" fmla="*/ 119 h 169"/>
                <a:gd name="T14" fmla="*/ 34 w 58"/>
                <a:gd name="T15" fmla="*/ 11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69">
                  <a:moveTo>
                    <a:pt x="34" y="119"/>
                  </a:moveTo>
                  <a:lnTo>
                    <a:pt x="34" y="0"/>
                  </a:lnTo>
                  <a:lnTo>
                    <a:pt x="22" y="0"/>
                  </a:lnTo>
                  <a:lnTo>
                    <a:pt x="22" y="119"/>
                  </a:lnTo>
                  <a:lnTo>
                    <a:pt x="0" y="119"/>
                  </a:lnTo>
                  <a:lnTo>
                    <a:pt x="29" y="169"/>
                  </a:lnTo>
                  <a:lnTo>
                    <a:pt x="58" y="119"/>
                  </a:lnTo>
                  <a:lnTo>
                    <a:pt x="34" y="119"/>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74" name="Freeform 480"/>
            <p:cNvSpPr>
              <a:spLocks/>
            </p:cNvSpPr>
            <p:nvPr/>
          </p:nvSpPr>
          <p:spPr bwMode="auto">
            <a:xfrm>
              <a:off x="7439667" y="3298826"/>
              <a:ext cx="92075" cy="269875"/>
            </a:xfrm>
            <a:custGeom>
              <a:avLst/>
              <a:gdLst>
                <a:gd name="T0" fmla="*/ 34 w 58"/>
                <a:gd name="T1" fmla="*/ 120 h 170"/>
                <a:gd name="T2" fmla="*/ 34 w 58"/>
                <a:gd name="T3" fmla="*/ 0 h 170"/>
                <a:gd name="T4" fmla="*/ 21 w 58"/>
                <a:gd name="T5" fmla="*/ 0 h 170"/>
                <a:gd name="T6" fmla="*/ 21 w 58"/>
                <a:gd name="T7" fmla="*/ 120 h 170"/>
                <a:gd name="T8" fmla="*/ 0 w 58"/>
                <a:gd name="T9" fmla="*/ 120 h 170"/>
                <a:gd name="T10" fmla="*/ 30 w 58"/>
                <a:gd name="T11" fmla="*/ 170 h 170"/>
                <a:gd name="T12" fmla="*/ 58 w 58"/>
                <a:gd name="T13" fmla="*/ 120 h 170"/>
                <a:gd name="T14" fmla="*/ 34 w 58"/>
                <a:gd name="T15" fmla="*/ 12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70">
                  <a:moveTo>
                    <a:pt x="34" y="120"/>
                  </a:moveTo>
                  <a:lnTo>
                    <a:pt x="34" y="0"/>
                  </a:lnTo>
                  <a:lnTo>
                    <a:pt x="21" y="0"/>
                  </a:lnTo>
                  <a:lnTo>
                    <a:pt x="21" y="120"/>
                  </a:lnTo>
                  <a:lnTo>
                    <a:pt x="0" y="120"/>
                  </a:lnTo>
                  <a:lnTo>
                    <a:pt x="30" y="170"/>
                  </a:lnTo>
                  <a:lnTo>
                    <a:pt x="58" y="120"/>
                  </a:lnTo>
                  <a:lnTo>
                    <a:pt x="34" y="120"/>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75" name="Freeform 481"/>
            <p:cNvSpPr>
              <a:spLocks/>
            </p:cNvSpPr>
            <p:nvPr/>
          </p:nvSpPr>
          <p:spPr bwMode="auto">
            <a:xfrm>
              <a:off x="8495354" y="3298826"/>
              <a:ext cx="92075" cy="269875"/>
            </a:xfrm>
            <a:custGeom>
              <a:avLst/>
              <a:gdLst>
                <a:gd name="T0" fmla="*/ 34 w 58"/>
                <a:gd name="T1" fmla="*/ 120 h 170"/>
                <a:gd name="T2" fmla="*/ 34 w 58"/>
                <a:gd name="T3" fmla="*/ 0 h 170"/>
                <a:gd name="T4" fmla="*/ 22 w 58"/>
                <a:gd name="T5" fmla="*/ 0 h 170"/>
                <a:gd name="T6" fmla="*/ 22 w 58"/>
                <a:gd name="T7" fmla="*/ 120 h 170"/>
                <a:gd name="T8" fmla="*/ 0 w 58"/>
                <a:gd name="T9" fmla="*/ 120 h 170"/>
                <a:gd name="T10" fmla="*/ 29 w 58"/>
                <a:gd name="T11" fmla="*/ 170 h 170"/>
                <a:gd name="T12" fmla="*/ 58 w 58"/>
                <a:gd name="T13" fmla="*/ 120 h 170"/>
                <a:gd name="T14" fmla="*/ 34 w 58"/>
                <a:gd name="T15" fmla="*/ 12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70">
                  <a:moveTo>
                    <a:pt x="34" y="120"/>
                  </a:moveTo>
                  <a:lnTo>
                    <a:pt x="34" y="0"/>
                  </a:lnTo>
                  <a:lnTo>
                    <a:pt x="22" y="0"/>
                  </a:lnTo>
                  <a:lnTo>
                    <a:pt x="22" y="120"/>
                  </a:lnTo>
                  <a:lnTo>
                    <a:pt x="0" y="120"/>
                  </a:lnTo>
                  <a:lnTo>
                    <a:pt x="29" y="170"/>
                  </a:lnTo>
                  <a:lnTo>
                    <a:pt x="58" y="120"/>
                  </a:lnTo>
                  <a:lnTo>
                    <a:pt x="34" y="120"/>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76" name="Freeform 482"/>
            <p:cNvSpPr>
              <a:spLocks/>
            </p:cNvSpPr>
            <p:nvPr/>
          </p:nvSpPr>
          <p:spPr bwMode="auto">
            <a:xfrm>
              <a:off x="4251967" y="3316288"/>
              <a:ext cx="90488" cy="268288"/>
            </a:xfrm>
            <a:custGeom>
              <a:avLst/>
              <a:gdLst>
                <a:gd name="T0" fmla="*/ 33 w 57"/>
                <a:gd name="T1" fmla="*/ 119 h 169"/>
                <a:gd name="T2" fmla="*/ 33 w 57"/>
                <a:gd name="T3" fmla="*/ 0 h 169"/>
                <a:gd name="T4" fmla="*/ 21 w 57"/>
                <a:gd name="T5" fmla="*/ 0 h 169"/>
                <a:gd name="T6" fmla="*/ 21 w 57"/>
                <a:gd name="T7" fmla="*/ 119 h 169"/>
                <a:gd name="T8" fmla="*/ 0 w 57"/>
                <a:gd name="T9" fmla="*/ 119 h 169"/>
                <a:gd name="T10" fmla="*/ 29 w 57"/>
                <a:gd name="T11" fmla="*/ 169 h 169"/>
                <a:gd name="T12" fmla="*/ 57 w 57"/>
                <a:gd name="T13" fmla="*/ 119 h 169"/>
                <a:gd name="T14" fmla="*/ 33 w 57"/>
                <a:gd name="T15" fmla="*/ 11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69">
                  <a:moveTo>
                    <a:pt x="33" y="119"/>
                  </a:moveTo>
                  <a:lnTo>
                    <a:pt x="33" y="0"/>
                  </a:lnTo>
                  <a:lnTo>
                    <a:pt x="21" y="0"/>
                  </a:lnTo>
                  <a:lnTo>
                    <a:pt x="21" y="119"/>
                  </a:lnTo>
                  <a:lnTo>
                    <a:pt x="0" y="119"/>
                  </a:lnTo>
                  <a:lnTo>
                    <a:pt x="29" y="169"/>
                  </a:lnTo>
                  <a:lnTo>
                    <a:pt x="57" y="119"/>
                  </a:lnTo>
                  <a:lnTo>
                    <a:pt x="33" y="119"/>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77" name="Freeform 483"/>
            <p:cNvSpPr>
              <a:spLocks/>
            </p:cNvSpPr>
            <p:nvPr/>
          </p:nvSpPr>
          <p:spPr bwMode="auto">
            <a:xfrm>
              <a:off x="4255142" y="3911601"/>
              <a:ext cx="73025" cy="255588"/>
            </a:xfrm>
            <a:custGeom>
              <a:avLst/>
              <a:gdLst>
                <a:gd name="T0" fmla="*/ 26 w 46"/>
                <a:gd name="T1" fmla="*/ 120 h 161"/>
                <a:gd name="T2" fmla="*/ 26 w 46"/>
                <a:gd name="T3" fmla="*/ 0 h 161"/>
                <a:gd name="T4" fmla="*/ 20 w 46"/>
                <a:gd name="T5" fmla="*/ 0 h 161"/>
                <a:gd name="T6" fmla="*/ 20 w 46"/>
                <a:gd name="T7" fmla="*/ 120 h 161"/>
                <a:gd name="T8" fmla="*/ 0 w 46"/>
                <a:gd name="T9" fmla="*/ 120 h 161"/>
                <a:gd name="T10" fmla="*/ 24 w 46"/>
                <a:gd name="T11" fmla="*/ 161 h 161"/>
                <a:gd name="T12" fmla="*/ 46 w 46"/>
                <a:gd name="T13" fmla="*/ 120 h 161"/>
                <a:gd name="T14" fmla="*/ 26 w 46"/>
                <a:gd name="T15" fmla="*/ 120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61">
                  <a:moveTo>
                    <a:pt x="26" y="120"/>
                  </a:moveTo>
                  <a:lnTo>
                    <a:pt x="26" y="0"/>
                  </a:lnTo>
                  <a:lnTo>
                    <a:pt x="20" y="0"/>
                  </a:lnTo>
                  <a:lnTo>
                    <a:pt x="20" y="120"/>
                  </a:lnTo>
                  <a:lnTo>
                    <a:pt x="0" y="120"/>
                  </a:lnTo>
                  <a:lnTo>
                    <a:pt x="24" y="161"/>
                  </a:lnTo>
                  <a:lnTo>
                    <a:pt x="46" y="120"/>
                  </a:lnTo>
                  <a:lnTo>
                    <a:pt x="26" y="12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78" name="Freeform 484"/>
            <p:cNvSpPr>
              <a:spLocks/>
            </p:cNvSpPr>
            <p:nvPr/>
          </p:nvSpPr>
          <p:spPr bwMode="auto">
            <a:xfrm>
              <a:off x="5410842" y="3911601"/>
              <a:ext cx="74613" cy="255588"/>
            </a:xfrm>
            <a:custGeom>
              <a:avLst/>
              <a:gdLst>
                <a:gd name="T0" fmla="*/ 26 w 47"/>
                <a:gd name="T1" fmla="*/ 120 h 161"/>
                <a:gd name="T2" fmla="*/ 26 w 47"/>
                <a:gd name="T3" fmla="*/ 0 h 161"/>
                <a:gd name="T4" fmla="*/ 20 w 47"/>
                <a:gd name="T5" fmla="*/ 0 h 161"/>
                <a:gd name="T6" fmla="*/ 20 w 47"/>
                <a:gd name="T7" fmla="*/ 120 h 161"/>
                <a:gd name="T8" fmla="*/ 0 w 47"/>
                <a:gd name="T9" fmla="*/ 120 h 161"/>
                <a:gd name="T10" fmla="*/ 23 w 47"/>
                <a:gd name="T11" fmla="*/ 161 h 161"/>
                <a:gd name="T12" fmla="*/ 47 w 47"/>
                <a:gd name="T13" fmla="*/ 120 h 161"/>
                <a:gd name="T14" fmla="*/ 26 w 47"/>
                <a:gd name="T15" fmla="*/ 120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161">
                  <a:moveTo>
                    <a:pt x="26" y="120"/>
                  </a:moveTo>
                  <a:lnTo>
                    <a:pt x="26" y="0"/>
                  </a:lnTo>
                  <a:lnTo>
                    <a:pt x="20" y="0"/>
                  </a:lnTo>
                  <a:lnTo>
                    <a:pt x="20" y="120"/>
                  </a:lnTo>
                  <a:lnTo>
                    <a:pt x="0" y="120"/>
                  </a:lnTo>
                  <a:lnTo>
                    <a:pt x="23" y="161"/>
                  </a:lnTo>
                  <a:lnTo>
                    <a:pt x="47" y="120"/>
                  </a:lnTo>
                  <a:lnTo>
                    <a:pt x="26" y="12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79" name="Freeform 485"/>
            <p:cNvSpPr>
              <a:spLocks/>
            </p:cNvSpPr>
            <p:nvPr/>
          </p:nvSpPr>
          <p:spPr bwMode="auto">
            <a:xfrm>
              <a:off x="6442717" y="3911601"/>
              <a:ext cx="73025" cy="255588"/>
            </a:xfrm>
            <a:custGeom>
              <a:avLst/>
              <a:gdLst>
                <a:gd name="T0" fmla="*/ 25 w 46"/>
                <a:gd name="T1" fmla="*/ 120 h 161"/>
                <a:gd name="T2" fmla="*/ 25 w 46"/>
                <a:gd name="T3" fmla="*/ 0 h 161"/>
                <a:gd name="T4" fmla="*/ 19 w 46"/>
                <a:gd name="T5" fmla="*/ 0 h 161"/>
                <a:gd name="T6" fmla="*/ 19 w 46"/>
                <a:gd name="T7" fmla="*/ 120 h 161"/>
                <a:gd name="T8" fmla="*/ 0 w 46"/>
                <a:gd name="T9" fmla="*/ 120 h 161"/>
                <a:gd name="T10" fmla="*/ 23 w 46"/>
                <a:gd name="T11" fmla="*/ 161 h 161"/>
                <a:gd name="T12" fmla="*/ 46 w 46"/>
                <a:gd name="T13" fmla="*/ 120 h 161"/>
                <a:gd name="T14" fmla="*/ 25 w 46"/>
                <a:gd name="T15" fmla="*/ 120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61">
                  <a:moveTo>
                    <a:pt x="25" y="120"/>
                  </a:moveTo>
                  <a:lnTo>
                    <a:pt x="25" y="0"/>
                  </a:lnTo>
                  <a:lnTo>
                    <a:pt x="19" y="0"/>
                  </a:lnTo>
                  <a:lnTo>
                    <a:pt x="19" y="120"/>
                  </a:lnTo>
                  <a:lnTo>
                    <a:pt x="0" y="120"/>
                  </a:lnTo>
                  <a:lnTo>
                    <a:pt x="23" y="161"/>
                  </a:lnTo>
                  <a:lnTo>
                    <a:pt x="46" y="120"/>
                  </a:lnTo>
                  <a:lnTo>
                    <a:pt x="25" y="12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80" name="Freeform 486"/>
            <p:cNvSpPr>
              <a:spLocks/>
            </p:cNvSpPr>
            <p:nvPr/>
          </p:nvSpPr>
          <p:spPr bwMode="auto">
            <a:xfrm>
              <a:off x="7452367" y="3911601"/>
              <a:ext cx="73025" cy="255588"/>
            </a:xfrm>
            <a:custGeom>
              <a:avLst/>
              <a:gdLst>
                <a:gd name="T0" fmla="*/ 26 w 46"/>
                <a:gd name="T1" fmla="*/ 120 h 161"/>
                <a:gd name="T2" fmla="*/ 26 w 46"/>
                <a:gd name="T3" fmla="*/ 0 h 161"/>
                <a:gd name="T4" fmla="*/ 19 w 46"/>
                <a:gd name="T5" fmla="*/ 0 h 161"/>
                <a:gd name="T6" fmla="*/ 19 w 46"/>
                <a:gd name="T7" fmla="*/ 120 h 161"/>
                <a:gd name="T8" fmla="*/ 0 w 46"/>
                <a:gd name="T9" fmla="*/ 120 h 161"/>
                <a:gd name="T10" fmla="*/ 23 w 46"/>
                <a:gd name="T11" fmla="*/ 161 h 161"/>
                <a:gd name="T12" fmla="*/ 46 w 46"/>
                <a:gd name="T13" fmla="*/ 120 h 161"/>
                <a:gd name="T14" fmla="*/ 26 w 46"/>
                <a:gd name="T15" fmla="*/ 120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161">
                  <a:moveTo>
                    <a:pt x="26" y="120"/>
                  </a:moveTo>
                  <a:lnTo>
                    <a:pt x="26" y="0"/>
                  </a:lnTo>
                  <a:lnTo>
                    <a:pt x="19" y="0"/>
                  </a:lnTo>
                  <a:lnTo>
                    <a:pt x="19" y="120"/>
                  </a:lnTo>
                  <a:lnTo>
                    <a:pt x="0" y="120"/>
                  </a:lnTo>
                  <a:lnTo>
                    <a:pt x="23" y="161"/>
                  </a:lnTo>
                  <a:lnTo>
                    <a:pt x="46" y="120"/>
                  </a:lnTo>
                  <a:lnTo>
                    <a:pt x="26" y="12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81" name="Freeform 487"/>
            <p:cNvSpPr>
              <a:spLocks/>
            </p:cNvSpPr>
            <p:nvPr/>
          </p:nvSpPr>
          <p:spPr bwMode="auto">
            <a:xfrm>
              <a:off x="8514404" y="3911601"/>
              <a:ext cx="71438" cy="255588"/>
            </a:xfrm>
            <a:custGeom>
              <a:avLst/>
              <a:gdLst>
                <a:gd name="T0" fmla="*/ 26 w 45"/>
                <a:gd name="T1" fmla="*/ 120 h 161"/>
                <a:gd name="T2" fmla="*/ 26 w 45"/>
                <a:gd name="T3" fmla="*/ 0 h 161"/>
                <a:gd name="T4" fmla="*/ 20 w 45"/>
                <a:gd name="T5" fmla="*/ 0 h 161"/>
                <a:gd name="T6" fmla="*/ 20 w 45"/>
                <a:gd name="T7" fmla="*/ 120 h 161"/>
                <a:gd name="T8" fmla="*/ 0 w 45"/>
                <a:gd name="T9" fmla="*/ 120 h 161"/>
                <a:gd name="T10" fmla="*/ 22 w 45"/>
                <a:gd name="T11" fmla="*/ 161 h 161"/>
                <a:gd name="T12" fmla="*/ 45 w 45"/>
                <a:gd name="T13" fmla="*/ 120 h 161"/>
                <a:gd name="T14" fmla="*/ 26 w 45"/>
                <a:gd name="T15" fmla="*/ 120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61">
                  <a:moveTo>
                    <a:pt x="26" y="120"/>
                  </a:moveTo>
                  <a:lnTo>
                    <a:pt x="26" y="0"/>
                  </a:lnTo>
                  <a:lnTo>
                    <a:pt x="20" y="0"/>
                  </a:lnTo>
                  <a:lnTo>
                    <a:pt x="20" y="120"/>
                  </a:lnTo>
                  <a:lnTo>
                    <a:pt x="0" y="120"/>
                  </a:lnTo>
                  <a:lnTo>
                    <a:pt x="22" y="161"/>
                  </a:lnTo>
                  <a:lnTo>
                    <a:pt x="45" y="120"/>
                  </a:lnTo>
                  <a:lnTo>
                    <a:pt x="26" y="120"/>
                  </a:lnTo>
                  <a:close/>
                </a:path>
              </a:pathLst>
            </a:custGeom>
            <a:solidFill>
              <a:srgbClr val="171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82" name="Freeform 488"/>
            <p:cNvSpPr>
              <a:spLocks/>
            </p:cNvSpPr>
            <p:nvPr/>
          </p:nvSpPr>
          <p:spPr bwMode="auto">
            <a:xfrm>
              <a:off x="5399729" y="3316288"/>
              <a:ext cx="93663" cy="268288"/>
            </a:xfrm>
            <a:custGeom>
              <a:avLst/>
              <a:gdLst>
                <a:gd name="T0" fmla="*/ 34 w 59"/>
                <a:gd name="T1" fmla="*/ 119 h 169"/>
                <a:gd name="T2" fmla="*/ 34 w 59"/>
                <a:gd name="T3" fmla="*/ 0 h 169"/>
                <a:gd name="T4" fmla="*/ 22 w 59"/>
                <a:gd name="T5" fmla="*/ 0 h 169"/>
                <a:gd name="T6" fmla="*/ 22 w 59"/>
                <a:gd name="T7" fmla="*/ 119 h 169"/>
                <a:gd name="T8" fmla="*/ 0 w 59"/>
                <a:gd name="T9" fmla="*/ 119 h 169"/>
                <a:gd name="T10" fmla="*/ 29 w 59"/>
                <a:gd name="T11" fmla="*/ 169 h 169"/>
                <a:gd name="T12" fmla="*/ 59 w 59"/>
                <a:gd name="T13" fmla="*/ 119 h 169"/>
                <a:gd name="T14" fmla="*/ 34 w 59"/>
                <a:gd name="T15" fmla="*/ 11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169">
                  <a:moveTo>
                    <a:pt x="34" y="119"/>
                  </a:moveTo>
                  <a:lnTo>
                    <a:pt x="34" y="0"/>
                  </a:lnTo>
                  <a:lnTo>
                    <a:pt x="22" y="0"/>
                  </a:lnTo>
                  <a:lnTo>
                    <a:pt x="22" y="119"/>
                  </a:lnTo>
                  <a:lnTo>
                    <a:pt x="0" y="119"/>
                  </a:lnTo>
                  <a:lnTo>
                    <a:pt x="29" y="169"/>
                  </a:lnTo>
                  <a:lnTo>
                    <a:pt x="59" y="119"/>
                  </a:lnTo>
                  <a:lnTo>
                    <a:pt x="34" y="119"/>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83" name="Freeform 489"/>
            <p:cNvSpPr>
              <a:spLocks/>
            </p:cNvSpPr>
            <p:nvPr/>
          </p:nvSpPr>
          <p:spPr bwMode="auto">
            <a:xfrm>
              <a:off x="4409129" y="2408238"/>
              <a:ext cx="1714500" cy="330200"/>
            </a:xfrm>
            <a:custGeom>
              <a:avLst/>
              <a:gdLst>
                <a:gd name="T0" fmla="*/ 1080 w 1080"/>
                <a:gd name="T1" fmla="*/ 11 h 208"/>
                <a:gd name="T2" fmla="*/ 1079 w 1080"/>
                <a:gd name="T3" fmla="*/ 0 h 208"/>
                <a:gd name="T4" fmla="*/ 49 w 1080"/>
                <a:gd name="T5" fmla="*/ 177 h 208"/>
                <a:gd name="T6" fmla="*/ 47 w 1080"/>
                <a:gd name="T7" fmla="*/ 150 h 208"/>
                <a:gd name="T8" fmla="*/ 0 w 1080"/>
                <a:gd name="T9" fmla="*/ 185 h 208"/>
                <a:gd name="T10" fmla="*/ 53 w 1080"/>
                <a:gd name="T11" fmla="*/ 208 h 208"/>
                <a:gd name="T12" fmla="*/ 50 w 1080"/>
                <a:gd name="T13" fmla="*/ 187 h 208"/>
                <a:gd name="T14" fmla="*/ 1080 w 1080"/>
                <a:gd name="T15" fmla="*/ 11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0" h="208">
                  <a:moveTo>
                    <a:pt x="1080" y="11"/>
                  </a:moveTo>
                  <a:lnTo>
                    <a:pt x="1079" y="0"/>
                  </a:lnTo>
                  <a:lnTo>
                    <a:pt x="49" y="177"/>
                  </a:lnTo>
                  <a:lnTo>
                    <a:pt x="47" y="150"/>
                  </a:lnTo>
                  <a:lnTo>
                    <a:pt x="0" y="185"/>
                  </a:lnTo>
                  <a:lnTo>
                    <a:pt x="53" y="208"/>
                  </a:lnTo>
                  <a:lnTo>
                    <a:pt x="50" y="187"/>
                  </a:lnTo>
                  <a:lnTo>
                    <a:pt x="1080" y="11"/>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84" name="Freeform 490"/>
            <p:cNvSpPr>
              <a:spLocks/>
            </p:cNvSpPr>
            <p:nvPr/>
          </p:nvSpPr>
          <p:spPr bwMode="auto">
            <a:xfrm>
              <a:off x="5358454" y="2465388"/>
              <a:ext cx="766763" cy="273050"/>
            </a:xfrm>
            <a:custGeom>
              <a:avLst/>
              <a:gdLst>
                <a:gd name="T0" fmla="*/ 483 w 483"/>
                <a:gd name="T1" fmla="*/ 11 h 172"/>
                <a:gd name="T2" fmla="*/ 479 w 483"/>
                <a:gd name="T3" fmla="*/ 0 h 172"/>
                <a:gd name="T4" fmla="*/ 50 w 483"/>
                <a:gd name="T5" fmla="*/ 140 h 172"/>
                <a:gd name="T6" fmla="*/ 47 w 483"/>
                <a:gd name="T7" fmla="*/ 114 h 172"/>
                <a:gd name="T8" fmla="*/ 0 w 483"/>
                <a:gd name="T9" fmla="*/ 149 h 172"/>
                <a:gd name="T10" fmla="*/ 54 w 483"/>
                <a:gd name="T11" fmla="*/ 172 h 172"/>
                <a:gd name="T12" fmla="*/ 52 w 483"/>
                <a:gd name="T13" fmla="*/ 151 h 172"/>
                <a:gd name="T14" fmla="*/ 483 w 483"/>
                <a:gd name="T15" fmla="*/ 11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3" h="172">
                  <a:moveTo>
                    <a:pt x="483" y="11"/>
                  </a:moveTo>
                  <a:lnTo>
                    <a:pt x="479" y="0"/>
                  </a:lnTo>
                  <a:lnTo>
                    <a:pt x="50" y="140"/>
                  </a:lnTo>
                  <a:lnTo>
                    <a:pt x="47" y="114"/>
                  </a:lnTo>
                  <a:lnTo>
                    <a:pt x="0" y="149"/>
                  </a:lnTo>
                  <a:lnTo>
                    <a:pt x="54" y="172"/>
                  </a:lnTo>
                  <a:lnTo>
                    <a:pt x="52" y="151"/>
                  </a:lnTo>
                  <a:lnTo>
                    <a:pt x="483" y="11"/>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85" name="Freeform 491"/>
            <p:cNvSpPr>
              <a:spLocks/>
            </p:cNvSpPr>
            <p:nvPr/>
          </p:nvSpPr>
          <p:spPr bwMode="auto">
            <a:xfrm>
              <a:off x="6938017" y="2408238"/>
              <a:ext cx="1697038" cy="330200"/>
            </a:xfrm>
            <a:custGeom>
              <a:avLst/>
              <a:gdLst>
                <a:gd name="T0" fmla="*/ 1069 w 1069"/>
                <a:gd name="T1" fmla="*/ 185 h 208"/>
                <a:gd name="T2" fmla="*/ 1022 w 1069"/>
                <a:gd name="T3" fmla="*/ 150 h 208"/>
                <a:gd name="T4" fmla="*/ 1020 w 1069"/>
                <a:gd name="T5" fmla="*/ 175 h 208"/>
                <a:gd name="T6" fmla="*/ 1 w 1069"/>
                <a:gd name="T7" fmla="*/ 0 h 208"/>
                <a:gd name="T8" fmla="*/ 0 w 1069"/>
                <a:gd name="T9" fmla="*/ 11 h 208"/>
                <a:gd name="T10" fmla="*/ 1019 w 1069"/>
                <a:gd name="T11" fmla="*/ 186 h 208"/>
                <a:gd name="T12" fmla="*/ 1015 w 1069"/>
                <a:gd name="T13" fmla="*/ 208 h 208"/>
                <a:gd name="T14" fmla="*/ 1069 w 1069"/>
                <a:gd name="T15" fmla="*/ 18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9" h="208">
                  <a:moveTo>
                    <a:pt x="1069" y="185"/>
                  </a:moveTo>
                  <a:lnTo>
                    <a:pt x="1022" y="150"/>
                  </a:lnTo>
                  <a:lnTo>
                    <a:pt x="1020" y="175"/>
                  </a:lnTo>
                  <a:lnTo>
                    <a:pt x="1" y="0"/>
                  </a:lnTo>
                  <a:lnTo>
                    <a:pt x="0" y="11"/>
                  </a:lnTo>
                  <a:lnTo>
                    <a:pt x="1019" y="186"/>
                  </a:lnTo>
                  <a:lnTo>
                    <a:pt x="1015" y="208"/>
                  </a:lnTo>
                  <a:lnTo>
                    <a:pt x="1069" y="185"/>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sp>
          <p:nvSpPr>
            <p:cNvPr id="286" name="Freeform 492"/>
            <p:cNvSpPr>
              <a:spLocks/>
            </p:cNvSpPr>
            <p:nvPr/>
          </p:nvSpPr>
          <p:spPr bwMode="auto">
            <a:xfrm>
              <a:off x="6936429" y="2465388"/>
              <a:ext cx="747713" cy="273050"/>
            </a:xfrm>
            <a:custGeom>
              <a:avLst/>
              <a:gdLst>
                <a:gd name="T0" fmla="*/ 471 w 471"/>
                <a:gd name="T1" fmla="*/ 149 h 172"/>
                <a:gd name="T2" fmla="*/ 424 w 471"/>
                <a:gd name="T3" fmla="*/ 114 h 172"/>
                <a:gd name="T4" fmla="*/ 422 w 471"/>
                <a:gd name="T5" fmla="*/ 136 h 172"/>
                <a:gd name="T6" fmla="*/ 4 w 471"/>
                <a:gd name="T7" fmla="*/ 0 h 172"/>
                <a:gd name="T8" fmla="*/ 0 w 471"/>
                <a:gd name="T9" fmla="*/ 11 h 172"/>
                <a:gd name="T10" fmla="*/ 420 w 471"/>
                <a:gd name="T11" fmla="*/ 147 h 172"/>
                <a:gd name="T12" fmla="*/ 418 w 471"/>
                <a:gd name="T13" fmla="*/ 172 h 172"/>
                <a:gd name="T14" fmla="*/ 471 w 471"/>
                <a:gd name="T15" fmla="*/ 149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172">
                  <a:moveTo>
                    <a:pt x="471" y="149"/>
                  </a:moveTo>
                  <a:lnTo>
                    <a:pt x="424" y="114"/>
                  </a:lnTo>
                  <a:lnTo>
                    <a:pt x="422" y="136"/>
                  </a:lnTo>
                  <a:lnTo>
                    <a:pt x="4" y="0"/>
                  </a:lnTo>
                  <a:lnTo>
                    <a:pt x="0" y="11"/>
                  </a:lnTo>
                  <a:lnTo>
                    <a:pt x="420" y="147"/>
                  </a:lnTo>
                  <a:lnTo>
                    <a:pt x="418" y="172"/>
                  </a:lnTo>
                  <a:lnTo>
                    <a:pt x="471" y="149"/>
                  </a:lnTo>
                  <a:close/>
                </a:path>
              </a:pathLst>
            </a:custGeom>
            <a:solidFill>
              <a:srgbClr val="EA55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4400"/>
            </a:p>
          </p:txBody>
        </p:sp>
      </p:grpSp>
      <p:sp>
        <p:nvSpPr>
          <p:cNvPr id="487" name="TextBox 486"/>
          <p:cNvSpPr txBox="1"/>
          <p:nvPr/>
        </p:nvSpPr>
        <p:spPr>
          <a:xfrm>
            <a:off x="1319218" y="6110708"/>
            <a:ext cx="7824782" cy="461665"/>
          </a:xfrm>
          <a:prstGeom prst="rect">
            <a:avLst/>
          </a:prstGeom>
          <a:noFill/>
        </p:spPr>
        <p:txBody>
          <a:bodyPr wrap="square" rtlCol="0">
            <a:spAutoFit/>
          </a:bodyPr>
          <a:lstStyle/>
          <a:p>
            <a:r>
              <a:rPr lang="en-US" altLang="zh-CN" sz="2400" b="1" dirty="0" smtClean="0">
                <a:solidFill>
                  <a:srgbClr val="7030A0"/>
                </a:solidFill>
              </a:rPr>
              <a:t>Industrial market helps the development of microbiology.</a:t>
            </a:r>
            <a:endParaRPr lang="zh-CN" altLang="en-US" sz="2400" b="1" dirty="0">
              <a:solidFill>
                <a:srgbClr val="7030A0"/>
              </a:solidFill>
            </a:endParaRPr>
          </a:p>
        </p:txBody>
      </p:sp>
    </p:spTree>
    <p:extLst>
      <p:ext uri="{BB962C8B-B14F-4D97-AF65-F5344CB8AC3E}">
        <p14:creationId xmlns:p14="http://schemas.microsoft.com/office/powerpoint/2010/main" val="228855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8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50813" y="292586"/>
            <a:ext cx="8425644" cy="523220"/>
          </a:xfrm>
          <a:prstGeom prst="rect">
            <a:avLst/>
          </a:prstGeom>
        </p:spPr>
        <p:txBody>
          <a:bodyPr wrap="square">
            <a:spAutoFit/>
          </a:bodyPr>
          <a:lstStyle/>
          <a:p>
            <a:r>
              <a:rPr lang="en-US" altLang="zh-CN" sz="2800" b="1" dirty="0" smtClean="0"/>
              <a:t>III. Invention of vaccine as a pioneer </a:t>
            </a:r>
            <a:r>
              <a:rPr lang="en-US" altLang="zh-CN" sz="2800" b="1" dirty="0"/>
              <a:t>of immunology </a:t>
            </a:r>
            <a:endParaRPr lang="zh-CN" altLang="en-US" sz="2800" b="1" dirty="0"/>
          </a:p>
        </p:txBody>
      </p:sp>
      <p:sp>
        <p:nvSpPr>
          <p:cNvPr id="9" name="矩形 8"/>
          <p:cNvSpPr/>
          <p:nvPr/>
        </p:nvSpPr>
        <p:spPr>
          <a:xfrm>
            <a:off x="582554" y="1721716"/>
            <a:ext cx="3177216" cy="400110"/>
          </a:xfrm>
          <a:prstGeom prst="rect">
            <a:avLst/>
          </a:prstGeom>
        </p:spPr>
        <p:txBody>
          <a:bodyPr wrap="none">
            <a:spAutoFit/>
          </a:bodyPr>
          <a:lstStyle/>
          <a:p>
            <a:r>
              <a:rPr lang="en-US" altLang="zh-CN" sz="2000" b="1" dirty="0" smtClean="0">
                <a:solidFill>
                  <a:srgbClr val="FF0000"/>
                </a:solidFill>
              </a:rPr>
              <a:t>Vaccine for chicken cholera  </a:t>
            </a:r>
            <a:endParaRPr lang="zh-CN" altLang="en-US" sz="2000" b="1" dirty="0">
              <a:solidFill>
                <a:srgbClr val="FF0000"/>
              </a:solidFill>
            </a:endParaRPr>
          </a:p>
        </p:txBody>
      </p:sp>
      <p:sp>
        <p:nvSpPr>
          <p:cNvPr id="10" name="矩形 9"/>
          <p:cNvSpPr/>
          <p:nvPr/>
        </p:nvSpPr>
        <p:spPr>
          <a:xfrm>
            <a:off x="680910" y="875330"/>
            <a:ext cx="6339362" cy="646331"/>
          </a:xfrm>
          <a:prstGeom prst="rect">
            <a:avLst/>
          </a:prstGeom>
        </p:spPr>
        <p:txBody>
          <a:bodyPr wrap="square">
            <a:spAutoFit/>
          </a:bodyPr>
          <a:lstStyle/>
          <a:p>
            <a:r>
              <a:rPr lang="en-US" altLang="zh-CN" i="1" dirty="0" smtClean="0"/>
              <a:t>In 1770s, </a:t>
            </a:r>
            <a:r>
              <a:rPr lang="en-US" altLang="zh-CN" b="1" i="1" dirty="0" smtClean="0">
                <a:solidFill>
                  <a:srgbClr val="FF0000"/>
                </a:solidFill>
              </a:rPr>
              <a:t>Edward Jenner </a:t>
            </a:r>
            <a:r>
              <a:rPr lang="en-US" altLang="zh-CN" i="1" dirty="0"/>
              <a:t>had used </a:t>
            </a:r>
            <a:r>
              <a:rPr lang="en-US" altLang="zh-CN" i="1" dirty="0" smtClean="0"/>
              <a:t>material from cowpox (</a:t>
            </a:r>
            <a:r>
              <a:rPr lang="zh-CN" altLang="en-US" i="1" dirty="0" smtClean="0"/>
              <a:t>牛痘</a:t>
            </a:r>
            <a:r>
              <a:rPr lang="en-US" altLang="zh-CN" i="1" dirty="0" smtClean="0"/>
              <a:t>) </a:t>
            </a:r>
            <a:r>
              <a:rPr lang="en-US" altLang="zh-CN" i="1" dirty="0"/>
              <a:t>lesions to protect people against </a:t>
            </a:r>
            <a:r>
              <a:rPr lang="en-US" altLang="zh-CN" i="1" dirty="0" smtClean="0"/>
              <a:t>smallpox (</a:t>
            </a:r>
            <a:r>
              <a:rPr lang="zh-CN" altLang="en-US" i="1" dirty="0" smtClean="0"/>
              <a:t>天花</a:t>
            </a:r>
            <a:r>
              <a:rPr lang="en-US" altLang="zh-CN" i="1" dirty="0" smtClean="0"/>
              <a:t>)</a:t>
            </a:r>
            <a:endParaRPr lang="zh-CN" altLang="en-US" i="1" dirty="0"/>
          </a:p>
        </p:txBody>
      </p:sp>
      <p:sp>
        <p:nvSpPr>
          <p:cNvPr id="11" name="矩形 10"/>
          <p:cNvSpPr/>
          <p:nvPr/>
        </p:nvSpPr>
        <p:spPr>
          <a:xfrm>
            <a:off x="3707904" y="2267293"/>
            <a:ext cx="2293719" cy="1754326"/>
          </a:xfrm>
          <a:prstGeom prst="rect">
            <a:avLst/>
          </a:prstGeom>
        </p:spPr>
        <p:txBody>
          <a:bodyPr wrap="square">
            <a:spAutoFit/>
          </a:bodyPr>
          <a:lstStyle/>
          <a:p>
            <a:pPr algn="just"/>
            <a:r>
              <a:rPr lang="en-US" altLang="zh-CN" b="1" i="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In the fields of observation chance favors only the prepared mind</a:t>
            </a:r>
            <a:r>
              <a:rPr lang="en-US" altLang="zh-CN" b="1" i="1" dirty="0" smtClean="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a:t>
            </a:r>
          </a:p>
          <a:p>
            <a:pPr algn="just"/>
            <a:endParaRPr lang="en-US" altLang="zh-CN" b="1" i="1" dirty="0">
              <a:solidFill>
                <a:srgbClr val="7030A0"/>
              </a:solidFill>
              <a:latin typeface="Segoe UI Black" panose="020B0A02040204020203" pitchFamily="34" charset="0"/>
              <a:ea typeface="Segoe UI Black" panose="020B0A02040204020203" pitchFamily="34" charset="0"/>
              <a:cs typeface="Segoe UI Black" panose="020B0A02040204020203" pitchFamily="34" charset="0"/>
            </a:endParaRPr>
          </a:p>
          <a:p>
            <a:pPr algn="just"/>
            <a:r>
              <a:rPr lang="en-US" altLang="zh-CN" b="1" i="1" dirty="0" smtClean="0">
                <a:solidFill>
                  <a:srgbClr val="7030A0"/>
                </a:solidFill>
                <a:latin typeface="Segoe UI Black" panose="020B0A02040204020203" pitchFamily="34" charset="0"/>
                <a:ea typeface="Segoe UI Black" panose="020B0A02040204020203" pitchFamily="34" charset="0"/>
                <a:cs typeface="Segoe UI Black" panose="020B0A02040204020203" pitchFamily="34" charset="0"/>
              </a:rPr>
              <a:t>         Louis Pasteur</a:t>
            </a:r>
            <a:endParaRPr lang="zh-CN" altLang="en-US" b="1" i="1" dirty="0">
              <a:solidFill>
                <a:srgbClr val="7030A0"/>
              </a:solidFill>
              <a:latin typeface="Segoe UI Black" panose="020B0A02040204020203" pitchFamily="34" charset="0"/>
              <a:cs typeface="Segoe UI Black" panose="020B0A02040204020203" pitchFamily="34" charset="0"/>
            </a:endParaRPr>
          </a:p>
        </p:txBody>
      </p:sp>
      <p:sp>
        <p:nvSpPr>
          <p:cNvPr id="12" name="矩形 11"/>
          <p:cNvSpPr/>
          <p:nvPr/>
        </p:nvSpPr>
        <p:spPr>
          <a:xfrm>
            <a:off x="4085933" y="4208184"/>
            <a:ext cx="4446025" cy="646331"/>
          </a:xfrm>
          <a:prstGeom prst="rect">
            <a:avLst/>
          </a:prstGeom>
        </p:spPr>
        <p:txBody>
          <a:bodyPr wrap="none">
            <a:spAutoFit/>
          </a:bodyPr>
          <a:lstStyle/>
          <a:p>
            <a:r>
              <a:rPr lang="en-US" altLang="zh-CN" dirty="0" smtClean="0"/>
              <a:t>Pasteur invented </a:t>
            </a:r>
            <a:r>
              <a:rPr lang="en-US" altLang="zh-CN" b="1" dirty="0" smtClean="0">
                <a:solidFill>
                  <a:srgbClr val="FF0000"/>
                </a:solidFill>
              </a:rPr>
              <a:t>anthrax vaccine (</a:t>
            </a:r>
            <a:r>
              <a:rPr lang="zh-CN" altLang="en-US" b="1" dirty="0" smtClean="0">
                <a:solidFill>
                  <a:srgbClr val="FF0000"/>
                </a:solidFill>
              </a:rPr>
              <a:t>炭疽疫苗</a:t>
            </a:r>
            <a:r>
              <a:rPr lang="en-US" altLang="zh-CN" b="1" dirty="0" smtClean="0">
                <a:solidFill>
                  <a:srgbClr val="FF0000"/>
                </a:solidFill>
              </a:rPr>
              <a:t>) </a:t>
            </a:r>
          </a:p>
          <a:p>
            <a:r>
              <a:rPr lang="en-US" altLang="zh-CN" dirty="0" smtClean="0"/>
              <a:t>and</a:t>
            </a:r>
            <a:r>
              <a:rPr lang="en-US" altLang="zh-CN" b="1" dirty="0" smtClean="0">
                <a:solidFill>
                  <a:srgbClr val="FF0000"/>
                </a:solidFill>
              </a:rPr>
              <a:t> rabies vaccine (</a:t>
            </a:r>
            <a:r>
              <a:rPr lang="zh-CN" altLang="en-US" b="1" dirty="0" smtClean="0">
                <a:solidFill>
                  <a:srgbClr val="FF0000"/>
                </a:solidFill>
              </a:rPr>
              <a:t>狂犬疫苗</a:t>
            </a:r>
            <a:r>
              <a:rPr lang="en-US" altLang="zh-CN" b="1" dirty="0" smtClean="0">
                <a:solidFill>
                  <a:srgbClr val="FF0000"/>
                </a:solidFill>
              </a:rPr>
              <a:t>)</a:t>
            </a:r>
            <a:r>
              <a:rPr lang="en-US" altLang="zh-CN" dirty="0" smtClean="0"/>
              <a:t> lately</a:t>
            </a:r>
            <a:endParaRPr lang="zh-CN" altLang="en-US" dirty="0"/>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9927" y="2299916"/>
            <a:ext cx="2295603" cy="1721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6091" y="4923737"/>
            <a:ext cx="3307672" cy="1860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8"/>
          <p:cNvSpPr>
            <a:spLocks noChangeArrowheads="1"/>
          </p:cNvSpPr>
          <p:nvPr/>
        </p:nvSpPr>
        <p:spPr bwMode="auto">
          <a:xfrm>
            <a:off x="586313" y="3258696"/>
            <a:ext cx="732170" cy="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smtClean="0">
                <a:ln>
                  <a:noFill/>
                </a:ln>
                <a:solidFill>
                  <a:srgbClr val="0D2B6A"/>
                </a:solidFill>
                <a:effectLst/>
                <a:latin typeface="Arial Narrow" panose="020B0606020202030204" pitchFamily="34" charset="0"/>
                <a:ea typeface="宋体" panose="02010600030101010101" pitchFamily="2" charset="-122"/>
                <a:cs typeface="宋体" panose="02010600030101010101" pitchFamily="2" charset="-122"/>
              </a:rPr>
              <a:t>  </a:t>
            </a:r>
            <a:r>
              <a:rPr kumimoji="0" lang="zh-CN" altLang="zh-CN" sz="1400" b="0" i="0" u="none" strike="noStrike" cap="none" normalizeH="0" baseline="0" dirty="0" smtClean="0">
                <a:ln>
                  <a:noFill/>
                </a:ln>
                <a:solidFill>
                  <a:srgbClr val="0D2B6A"/>
                </a:solidFill>
                <a:effectLst/>
                <a:latin typeface="Arial Narrow" panose="020B0606020202030204" pitchFamily="34" charset="0"/>
                <a:ea typeface="宋体" panose="02010600030101010101" pitchFamily="2" charset="-122"/>
                <a:cs typeface="宋体" panose="02010600030101010101" pitchFamily="2" charset="-122"/>
              </a:rPr>
              <a:t>Aged culture of</a:t>
            </a:r>
            <a:endParaRPr kumimoji="0" lang="en-US" altLang="zh-CN" sz="1400" b="0" i="0" u="none" strike="noStrike" cap="none" normalizeH="0" baseline="0" dirty="0" smtClean="0">
              <a:ln>
                <a:noFill/>
              </a:ln>
              <a:solidFill>
                <a:srgbClr val="0D2B6A"/>
              </a:solidFill>
              <a:effectLst/>
              <a:latin typeface="Arial Narrow" panose="020B0606020202030204" pitchFamily="34" charset="0"/>
              <a:ea typeface="宋体" panose="02010600030101010101" pitchFamily="2" charset="-122"/>
              <a:cs typeface="宋体" panose="02010600030101010101" pitchFamily="2" charset="-122"/>
            </a:endParaRPr>
          </a:p>
          <a:p>
            <a:pPr fontAlgn="base">
              <a:spcBef>
                <a:spcPct val="0"/>
              </a:spcBef>
              <a:spcAft>
                <a:spcPct val="0"/>
              </a:spcAft>
            </a:pPr>
            <a:r>
              <a:rPr kumimoji="0" lang="zh-CN" altLang="zh-CN" sz="1400" b="0" i="0" u="none" strike="noStrike" cap="none" normalizeH="0" baseline="0" dirty="0" smtClean="0">
                <a:ln>
                  <a:noFill/>
                </a:ln>
                <a:solidFill>
                  <a:srgbClr val="0D2B6A"/>
                </a:solidFill>
                <a:effectLst/>
                <a:latin typeface="Arial Narrow" panose="020B0606020202030204" pitchFamily="34" charset="0"/>
                <a:ea typeface="宋体" panose="02010600030101010101" pitchFamily="2" charset="-122"/>
                <a:cs typeface="宋体" panose="02010600030101010101" pitchFamily="2" charset="-122"/>
              </a:rPr>
              <a:t>choled bacferium</a:t>
            </a: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10"/>
          <p:cNvSpPr>
            <a:spLocks noChangeArrowheads="1"/>
          </p:cNvSpPr>
          <p:nvPr/>
        </p:nvSpPr>
        <p:spPr bwMode="auto">
          <a:xfrm>
            <a:off x="602887" y="5322390"/>
            <a:ext cx="758275" cy="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0" i="0" u="none" strike="noStrike" cap="none" normalizeH="0" baseline="0" dirty="0" smtClean="0">
                <a:ln>
                  <a:noFill/>
                </a:ln>
                <a:solidFill>
                  <a:srgbClr val="0D2B6A"/>
                </a:solidFill>
                <a:effectLst/>
                <a:latin typeface="Arial Narrow" panose="020B0606020202030204" pitchFamily="34" charset="0"/>
                <a:ea typeface="宋体" panose="02010600030101010101" pitchFamily="2" charset="-122"/>
                <a:cs typeface="宋体" panose="02010600030101010101" pitchFamily="2" charset="-122"/>
              </a:rPr>
              <a:t>  Fresh cullure of</a:t>
            </a:r>
            <a:endParaRPr kumimoji="0" lang="en-US" altLang="zh-CN" sz="1400" b="0" i="0" u="none" strike="noStrike" cap="none" normalizeH="0" baseline="0" dirty="0" smtClean="0">
              <a:ln>
                <a:noFill/>
              </a:ln>
              <a:solidFill>
                <a:srgbClr val="0D2B6A"/>
              </a:solidFill>
              <a:effectLst/>
              <a:latin typeface="Arial Narrow" panose="020B0606020202030204" pitchFamily="34" charset="0"/>
              <a:ea typeface="宋体" panose="02010600030101010101" pitchFamily="2" charset="-122"/>
              <a:cs typeface="宋体" panose="02010600030101010101" pitchFamily="2" charset="-122"/>
            </a:endParaRPr>
          </a:p>
          <a:p>
            <a:pPr fontAlgn="base">
              <a:spcBef>
                <a:spcPct val="0"/>
              </a:spcBef>
              <a:spcAft>
                <a:spcPct val="0"/>
              </a:spcAft>
            </a:pPr>
            <a:r>
              <a:rPr kumimoji="0" lang="zh-CN" altLang="zh-CN" sz="1400" b="0" i="0" u="none" strike="noStrike" cap="none" normalizeH="0" baseline="0" dirty="0" smtClean="0">
                <a:ln>
                  <a:noFill/>
                </a:ln>
                <a:solidFill>
                  <a:srgbClr val="0D2B6A"/>
                </a:solidFill>
                <a:effectLst/>
                <a:latin typeface="Arial Narrow" panose="020B0606020202030204" pitchFamily="34" charset="0"/>
                <a:ea typeface="宋体" panose="02010600030101010101" pitchFamily="2" charset="-122"/>
                <a:cs typeface="宋体" panose="02010600030101010101" pitchFamily="2" charset="-122"/>
              </a:rPr>
              <a:t>cholera baclerium</a:t>
            </a: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Rectangle 12"/>
          <p:cNvSpPr>
            <a:spLocks noChangeArrowheads="1"/>
          </p:cNvSpPr>
          <p:nvPr/>
        </p:nvSpPr>
        <p:spPr bwMode="auto">
          <a:xfrm>
            <a:off x="1849276" y="3345255"/>
            <a:ext cx="412700" cy="3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60000"/>
              </a:lnSpc>
              <a:spcBef>
                <a:spcPct val="0"/>
              </a:spcBef>
              <a:spcAft>
                <a:spcPct val="0"/>
              </a:spcAft>
              <a:buClrTx/>
              <a:buSzTx/>
              <a:buFontTx/>
              <a:buNone/>
            </a:pPr>
            <a:r>
              <a:rPr kumimoji="0" lang="zh-CN" altLang="zh-CN" sz="11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Healthy</a:t>
            </a:r>
            <a:endParaRPr kumimoji="0" lang="en-US" altLang="zh-CN" sz="11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endParaRPr>
          </a:p>
          <a:p>
            <a:pPr marL="0" marR="0" lvl="0" indent="0" algn="l" rtl="0" eaLnBrk="1" fontAlgn="base" latinLnBrk="0" hangingPunct="1">
              <a:lnSpc>
                <a:spcPct val="60000"/>
              </a:lnSpc>
              <a:spcBef>
                <a:spcPct val="0"/>
              </a:spcBef>
              <a:spcAft>
                <a:spcPct val="0"/>
              </a:spcAft>
              <a:buNone/>
            </a:pPr>
            <a:r>
              <a:rPr kumimoji="0" lang="zh-CN" altLang="zh-CN" sz="11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chicken</a:t>
            </a:r>
            <a:endParaRPr kumimoji="0" lang="zh-CN" altLang="zh-CN" sz="11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1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Rectangle 14"/>
          <p:cNvSpPr>
            <a:spLocks noChangeArrowheads="1"/>
          </p:cNvSpPr>
          <p:nvPr/>
        </p:nvSpPr>
        <p:spPr bwMode="auto">
          <a:xfrm>
            <a:off x="1312682" y="2780968"/>
            <a:ext cx="341845" cy="16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Injection</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8" name="Rectangle 15"/>
          <p:cNvSpPr>
            <a:spLocks noChangeArrowheads="1"/>
          </p:cNvSpPr>
          <p:nvPr/>
        </p:nvSpPr>
        <p:spPr bwMode="auto">
          <a:xfrm>
            <a:off x="2785724" y="3291806"/>
            <a:ext cx="353447" cy="35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70000"/>
              </a:lnSpc>
              <a:spcBef>
                <a:spcPct val="0"/>
              </a:spcBef>
              <a:spcAft>
                <a:spcPct val="0"/>
              </a:spcAft>
              <a:buClrTx/>
              <a:buSzTx/>
              <a:buFontTx/>
              <a:buNone/>
            </a:pP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Free from</a:t>
            </a:r>
            <a:endParaRPr kumimoji="0" lang="en-US"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endParaRPr>
          </a:p>
          <a:p>
            <a:pPr marL="0" marR="0" lvl="0" indent="0" algn="l" rtl="0" eaLnBrk="1" fontAlgn="base" latinLnBrk="0" hangingPunct="1">
              <a:lnSpc>
                <a:spcPct val="70000"/>
              </a:lnSpc>
              <a:spcBef>
                <a:spcPct val="0"/>
              </a:spcBef>
              <a:spcAft>
                <a:spcPct val="0"/>
              </a:spcAft>
              <a:buNone/>
            </a:pPr>
            <a:r>
              <a:rPr kumimoji="0" lang="en-US"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  </a:t>
            </a: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cholera</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9" name="Rectangle 17"/>
          <p:cNvSpPr>
            <a:spLocks noChangeArrowheads="1"/>
          </p:cNvSpPr>
          <p:nvPr/>
        </p:nvSpPr>
        <p:spPr bwMode="auto">
          <a:xfrm>
            <a:off x="2720256" y="4891015"/>
            <a:ext cx="843632" cy="4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70000"/>
              </a:lnSpc>
              <a:spcBef>
                <a:spcPct val="0"/>
              </a:spcBef>
              <a:spcAft>
                <a:spcPct val="0"/>
              </a:spcAft>
              <a:buClrTx/>
              <a:buSzTx/>
              <a:buFontTx/>
              <a:buNone/>
            </a:pPr>
            <a:r>
              <a:rPr kumimoji="0" lang="en-US"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F</a:t>
            </a: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ree</a:t>
            </a:r>
            <a:r>
              <a:rPr kumimoji="0" lang="en-US"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 </a:t>
            </a: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from cholera</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spcBef>
                <a:spcPct val="0"/>
              </a:spcBef>
              <a:spcAft>
                <a:spcPct val="0"/>
              </a:spcAft>
              <a:buClrTx/>
              <a:buSzTx/>
              <a:buFontTx/>
              <a:buNone/>
            </a:pPr>
            <a:endParaRPr kumimoji="0" lang="zh-CN" altLang="zh-CN" sz="1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19"/>
          <p:cNvSpPr>
            <a:spLocks noChangeArrowheads="1"/>
          </p:cNvSpPr>
          <p:nvPr/>
        </p:nvSpPr>
        <p:spPr bwMode="auto">
          <a:xfrm>
            <a:off x="1681461" y="4869257"/>
            <a:ext cx="955509" cy="48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Chicken </a:t>
            </a:r>
            <a:r>
              <a:rPr kumimoji="0" lang="en-US" altLang="zh-CN" sz="1200" b="0" i="0" u="none" strike="noStrike" cap="none" normalizeH="0" baseline="0" dirty="0" err="1"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i</a:t>
            </a: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njecled</a:t>
            </a:r>
            <a:endParaRPr kumimoji="0" lang="en-US"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endParaRPr>
          </a:p>
          <a:p>
            <a:pPr fontAlgn="base">
              <a:lnSpc>
                <a:spcPct val="60000"/>
              </a:lnSpc>
              <a:spcBef>
                <a:spcPct val="0"/>
              </a:spcBef>
              <a:spcAft>
                <a:spcPct val="0"/>
              </a:spcAft>
            </a:pP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with aged culfure</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1" name="Rectangle 21"/>
          <p:cNvSpPr>
            <a:spLocks noChangeArrowheads="1"/>
          </p:cNvSpPr>
          <p:nvPr/>
        </p:nvSpPr>
        <p:spPr bwMode="auto">
          <a:xfrm>
            <a:off x="1718753" y="6242373"/>
            <a:ext cx="543223" cy="2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60000"/>
              </a:lnSpc>
              <a:spcBef>
                <a:spcPct val="0"/>
              </a:spcBef>
              <a:spcAft>
                <a:spcPct val="0"/>
              </a:spcAft>
              <a:buClrTx/>
              <a:buSzTx/>
              <a:buFontTx/>
              <a:buNone/>
            </a:pP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Normal heallhy</a:t>
            </a:r>
            <a:endParaRPr kumimoji="0" lang="en-US"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endParaRPr>
          </a:p>
          <a:p>
            <a:pPr marL="0" marR="0" lvl="0" indent="0" algn="l" rtl="0" eaLnBrk="1" fontAlgn="base" latinLnBrk="0" hangingPunct="1">
              <a:lnSpc>
                <a:spcPct val="60000"/>
              </a:lnSpc>
              <a:spcBef>
                <a:spcPct val="0"/>
              </a:spcBef>
              <a:spcAft>
                <a:spcPct val="0"/>
              </a:spcAft>
              <a:buNone/>
            </a:pP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 </a:t>
            </a:r>
            <a:r>
              <a:rPr kumimoji="0" lang="en-US"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     </a:t>
            </a: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chicken</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2" name="Rectangle 23"/>
          <p:cNvSpPr>
            <a:spLocks noChangeArrowheads="1"/>
          </p:cNvSpPr>
          <p:nvPr/>
        </p:nvSpPr>
        <p:spPr bwMode="auto">
          <a:xfrm>
            <a:off x="2740145" y="6242373"/>
            <a:ext cx="443363" cy="22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70000"/>
              </a:lnSpc>
              <a:spcBef>
                <a:spcPct val="0"/>
              </a:spcBef>
              <a:spcAft>
                <a:spcPct val="0"/>
              </a:spcAft>
              <a:buClrTx/>
              <a:buSzTx/>
              <a:buFontTx/>
              <a:buNone/>
            </a:pP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Dead due to</a:t>
            </a:r>
            <a:endParaRPr kumimoji="0" lang="en-US"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endParaRPr>
          </a:p>
          <a:p>
            <a:pPr marL="0" marR="0" lvl="0" indent="0" algn="l" rtl="0" eaLnBrk="1" fontAlgn="base" latinLnBrk="0" hangingPunct="1">
              <a:lnSpc>
                <a:spcPct val="70000"/>
              </a:lnSpc>
              <a:spcBef>
                <a:spcPct val="0"/>
              </a:spcBef>
              <a:spcAft>
                <a:spcPct val="0"/>
              </a:spcAft>
              <a:buNone/>
            </a:pP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 </a:t>
            </a:r>
            <a:r>
              <a:rPr kumimoji="0" lang="en-US"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   </a:t>
            </a: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cholera</a:t>
            </a:r>
            <a:endParaRPr kumimoji="0" lang="zh-CN" altLang="zh-CN" sz="1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4" name="Freeform 433"/>
          <p:cNvSpPr/>
          <p:nvPr/>
        </p:nvSpPr>
        <p:spPr bwMode="auto">
          <a:xfrm>
            <a:off x="1704250" y="5592945"/>
            <a:ext cx="2072" cy="2365"/>
          </a:xfrm>
          <a:custGeom>
            <a:avLst/>
            <a:gdLst>
              <a:gd name="T0" fmla="*/ 2 w 2"/>
              <a:gd name="T1" fmla="*/ 2 h 2"/>
              <a:gd name="T2" fmla="*/ 2 w 2"/>
              <a:gd name="T3" fmla="*/ 2 h 2"/>
              <a:gd name="T4" fmla="*/ 0 w 2"/>
              <a:gd name="T5" fmla="*/ 0 h 2"/>
              <a:gd name="T6" fmla="*/ 0 w 2"/>
              <a:gd name="T7" fmla="*/ 0 h 2"/>
              <a:gd name="T8" fmla="*/ 2 w 2"/>
              <a:gd name="T9" fmla="*/ 2 h 2"/>
              <a:gd name="T10" fmla="*/ 2 w 2"/>
              <a:gd name="T11" fmla="*/ 2 h 2"/>
              <a:gd name="T12" fmla="*/ 2 w 2"/>
              <a:gd name="T13" fmla="*/ 2 h 2"/>
              <a:gd name="T14" fmla="*/ 2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2"/>
                </a:moveTo>
                <a:lnTo>
                  <a:pt x="2" y="2"/>
                </a:lnTo>
                <a:lnTo>
                  <a:pt x="0" y="0"/>
                </a:lnTo>
                <a:lnTo>
                  <a:pt x="0" y="0"/>
                </a:lnTo>
                <a:lnTo>
                  <a:pt x="2" y="2"/>
                </a:lnTo>
                <a:lnTo>
                  <a:pt x="2" y="2"/>
                </a:lnTo>
                <a:lnTo>
                  <a:pt x="2" y="2"/>
                </a:lnTo>
                <a:lnTo>
                  <a:pt x="2" y="2"/>
                </a:lnTo>
                <a:close/>
              </a:path>
            </a:pathLst>
          </a:custGeom>
          <a:solidFill>
            <a:srgbClr val="E2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442"/>
          <p:cNvSpPr/>
          <p:nvPr/>
        </p:nvSpPr>
        <p:spPr bwMode="auto">
          <a:xfrm>
            <a:off x="2234628" y="5782145"/>
            <a:ext cx="0" cy="2365"/>
          </a:xfrm>
          <a:custGeom>
            <a:avLst/>
            <a:gdLst>
              <a:gd name="T0" fmla="*/ 2 h 2"/>
              <a:gd name="T1" fmla="*/ 2 h 2"/>
              <a:gd name="T2" fmla="*/ 0 h 2"/>
              <a:gd name="T3" fmla="*/ 0 h 2"/>
              <a:gd name="T4" fmla="*/ 2 h 2"/>
              <a:gd name="T5" fmla="*/ 2 h 2"/>
            </a:gdLst>
            <a:ahLst/>
            <a:cxnLst>
              <a:cxn ang="0">
                <a:pos x="0" y="T0"/>
              </a:cxn>
              <a:cxn ang="0">
                <a:pos x="0" y="T1"/>
              </a:cxn>
              <a:cxn ang="0">
                <a:pos x="0" y="T2"/>
              </a:cxn>
              <a:cxn ang="0">
                <a:pos x="0" y="T3"/>
              </a:cxn>
              <a:cxn ang="0">
                <a:pos x="0" y="T4"/>
              </a:cxn>
              <a:cxn ang="0">
                <a:pos x="0" y="T5"/>
              </a:cxn>
            </a:cxnLst>
            <a:rect l="0" t="0" r="r" b="b"/>
            <a:pathLst>
              <a:path h="2">
                <a:moveTo>
                  <a:pt x="0" y="2"/>
                </a:moveTo>
                <a:lnTo>
                  <a:pt x="0" y="2"/>
                </a:lnTo>
                <a:lnTo>
                  <a:pt x="0" y="0"/>
                </a:lnTo>
                <a:lnTo>
                  <a:pt x="0" y="0"/>
                </a:lnTo>
                <a:lnTo>
                  <a:pt x="0" y="2"/>
                </a:lnTo>
                <a:lnTo>
                  <a:pt x="0" y="2"/>
                </a:lnTo>
                <a:close/>
              </a:path>
            </a:pathLst>
          </a:custGeom>
          <a:solidFill>
            <a:srgbClr val="E2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91"/>
          <p:cNvSpPr/>
          <p:nvPr/>
        </p:nvSpPr>
        <p:spPr bwMode="auto">
          <a:xfrm>
            <a:off x="1260887" y="2913407"/>
            <a:ext cx="459937" cy="108790"/>
          </a:xfrm>
          <a:custGeom>
            <a:avLst/>
            <a:gdLst>
              <a:gd name="T0" fmla="*/ 444 w 444"/>
              <a:gd name="T1" fmla="*/ 46 h 92"/>
              <a:gd name="T2" fmla="*/ 372 w 444"/>
              <a:gd name="T3" fmla="*/ 0 h 92"/>
              <a:gd name="T4" fmla="*/ 372 w 444"/>
              <a:gd name="T5" fmla="*/ 40 h 92"/>
              <a:gd name="T6" fmla="*/ 0 w 444"/>
              <a:gd name="T7" fmla="*/ 40 h 92"/>
              <a:gd name="T8" fmla="*/ 0 w 444"/>
              <a:gd name="T9" fmla="*/ 52 h 92"/>
              <a:gd name="T10" fmla="*/ 372 w 444"/>
              <a:gd name="T11" fmla="*/ 52 h 92"/>
              <a:gd name="T12" fmla="*/ 372 w 444"/>
              <a:gd name="T13" fmla="*/ 92 h 92"/>
              <a:gd name="T14" fmla="*/ 444 w 444"/>
              <a:gd name="T15" fmla="*/ 46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92">
                <a:moveTo>
                  <a:pt x="444" y="46"/>
                </a:moveTo>
                <a:lnTo>
                  <a:pt x="372" y="0"/>
                </a:lnTo>
                <a:lnTo>
                  <a:pt x="372" y="40"/>
                </a:lnTo>
                <a:lnTo>
                  <a:pt x="0" y="40"/>
                </a:lnTo>
                <a:lnTo>
                  <a:pt x="0" y="52"/>
                </a:lnTo>
                <a:lnTo>
                  <a:pt x="372" y="52"/>
                </a:lnTo>
                <a:lnTo>
                  <a:pt x="372" y="92"/>
                </a:lnTo>
                <a:lnTo>
                  <a:pt x="444" y="46"/>
                </a:lnTo>
                <a:close/>
              </a:path>
            </a:pathLst>
          </a:custGeom>
          <a:solidFill>
            <a:srgbClr val="036E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Rectangle 492"/>
          <p:cNvSpPr>
            <a:spLocks noChangeArrowheads="1"/>
          </p:cNvSpPr>
          <p:nvPr/>
        </p:nvSpPr>
        <p:spPr bwMode="auto">
          <a:xfrm rot="19320000">
            <a:off x="1221523" y="4552348"/>
            <a:ext cx="341845" cy="16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Injection</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8" name="Freeform 493"/>
          <p:cNvSpPr/>
          <p:nvPr/>
        </p:nvSpPr>
        <p:spPr bwMode="auto">
          <a:xfrm>
            <a:off x="1277462" y="4575998"/>
            <a:ext cx="370850" cy="321639"/>
          </a:xfrm>
          <a:custGeom>
            <a:avLst/>
            <a:gdLst>
              <a:gd name="T0" fmla="*/ 358 w 358"/>
              <a:gd name="T1" fmla="*/ 0 h 272"/>
              <a:gd name="T2" fmla="*/ 272 w 358"/>
              <a:gd name="T3" fmla="*/ 6 h 272"/>
              <a:gd name="T4" fmla="*/ 296 w 358"/>
              <a:gd name="T5" fmla="*/ 36 h 272"/>
              <a:gd name="T6" fmla="*/ 0 w 358"/>
              <a:gd name="T7" fmla="*/ 260 h 272"/>
              <a:gd name="T8" fmla="*/ 8 w 358"/>
              <a:gd name="T9" fmla="*/ 272 h 272"/>
              <a:gd name="T10" fmla="*/ 304 w 358"/>
              <a:gd name="T11" fmla="*/ 48 h 272"/>
              <a:gd name="T12" fmla="*/ 328 w 358"/>
              <a:gd name="T13" fmla="*/ 80 h 272"/>
              <a:gd name="T14" fmla="*/ 358 w 358"/>
              <a:gd name="T15" fmla="*/ 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8" h="272">
                <a:moveTo>
                  <a:pt x="358" y="0"/>
                </a:moveTo>
                <a:lnTo>
                  <a:pt x="272" y="6"/>
                </a:lnTo>
                <a:lnTo>
                  <a:pt x="296" y="36"/>
                </a:lnTo>
                <a:lnTo>
                  <a:pt x="0" y="260"/>
                </a:lnTo>
                <a:lnTo>
                  <a:pt x="8" y="272"/>
                </a:lnTo>
                <a:lnTo>
                  <a:pt x="304" y="48"/>
                </a:lnTo>
                <a:lnTo>
                  <a:pt x="328" y="80"/>
                </a:lnTo>
                <a:lnTo>
                  <a:pt x="358" y="0"/>
                </a:lnTo>
                <a:close/>
              </a:path>
            </a:pathLst>
          </a:custGeom>
          <a:solidFill>
            <a:srgbClr val="036E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Rectangle 494"/>
          <p:cNvSpPr>
            <a:spLocks noChangeArrowheads="1"/>
          </p:cNvSpPr>
          <p:nvPr/>
        </p:nvSpPr>
        <p:spPr bwMode="auto">
          <a:xfrm rot="2340000">
            <a:off x="1298180" y="5098662"/>
            <a:ext cx="341845" cy="16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36EB8"/>
                </a:solidFill>
                <a:effectLst/>
                <a:latin typeface="Arial Narrow" panose="020B0606020202030204" pitchFamily="34" charset="0"/>
                <a:ea typeface="宋体" panose="02010600030101010101" pitchFamily="2" charset="-122"/>
                <a:cs typeface="宋体" panose="02010600030101010101" pitchFamily="2" charset="-122"/>
              </a:rPr>
              <a:t>Injection</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0" name="Freeform 495"/>
          <p:cNvSpPr/>
          <p:nvPr/>
        </p:nvSpPr>
        <p:spPr bwMode="auto">
          <a:xfrm>
            <a:off x="1273318" y="5160151"/>
            <a:ext cx="356348" cy="340559"/>
          </a:xfrm>
          <a:custGeom>
            <a:avLst/>
            <a:gdLst>
              <a:gd name="T0" fmla="*/ 344 w 344"/>
              <a:gd name="T1" fmla="*/ 288 h 288"/>
              <a:gd name="T2" fmla="*/ 318 w 344"/>
              <a:gd name="T3" fmla="*/ 208 h 288"/>
              <a:gd name="T4" fmla="*/ 294 w 344"/>
              <a:gd name="T5" fmla="*/ 238 h 288"/>
              <a:gd name="T6" fmla="*/ 8 w 344"/>
              <a:gd name="T7" fmla="*/ 0 h 288"/>
              <a:gd name="T8" fmla="*/ 0 w 344"/>
              <a:gd name="T9" fmla="*/ 10 h 288"/>
              <a:gd name="T10" fmla="*/ 286 w 344"/>
              <a:gd name="T11" fmla="*/ 248 h 288"/>
              <a:gd name="T12" fmla="*/ 260 w 344"/>
              <a:gd name="T13" fmla="*/ 278 h 288"/>
              <a:gd name="T14" fmla="*/ 344 w 344"/>
              <a:gd name="T15" fmla="*/ 288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88">
                <a:moveTo>
                  <a:pt x="344" y="288"/>
                </a:moveTo>
                <a:lnTo>
                  <a:pt x="318" y="208"/>
                </a:lnTo>
                <a:lnTo>
                  <a:pt x="294" y="238"/>
                </a:lnTo>
                <a:lnTo>
                  <a:pt x="8" y="0"/>
                </a:lnTo>
                <a:lnTo>
                  <a:pt x="0" y="10"/>
                </a:lnTo>
                <a:lnTo>
                  <a:pt x="286" y="248"/>
                </a:lnTo>
                <a:lnTo>
                  <a:pt x="260" y="278"/>
                </a:lnTo>
                <a:lnTo>
                  <a:pt x="344" y="288"/>
                </a:lnTo>
                <a:close/>
              </a:path>
            </a:pathLst>
          </a:custGeom>
          <a:solidFill>
            <a:srgbClr val="036E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496"/>
          <p:cNvSpPr/>
          <p:nvPr/>
        </p:nvSpPr>
        <p:spPr bwMode="auto">
          <a:xfrm>
            <a:off x="2218054" y="2913407"/>
            <a:ext cx="459937" cy="108790"/>
          </a:xfrm>
          <a:custGeom>
            <a:avLst/>
            <a:gdLst>
              <a:gd name="T0" fmla="*/ 444 w 444"/>
              <a:gd name="T1" fmla="*/ 46 h 92"/>
              <a:gd name="T2" fmla="*/ 372 w 444"/>
              <a:gd name="T3" fmla="*/ 0 h 92"/>
              <a:gd name="T4" fmla="*/ 372 w 444"/>
              <a:gd name="T5" fmla="*/ 40 h 92"/>
              <a:gd name="T6" fmla="*/ 0 w 444"/>
              <a:gd name="T7" fmla="*/ 40 h 92"/>
              <a:gd name="T8" fmla="*/ 0 w 444"/>
              <a:gd name="T9" fmla="*/ 52 h 92"/>
              <a:gd name="T10" fmla="*/ 372 w 444"/>
              <a:gd name="T11" fmla="*/ 52 h 92"/>
              <a:gd name="T12" fmla="*/ 372 w 444"/>
              <a:gd name="T13" fmla="*/ 92 h 92"/>
              <a:gd name="T14" fmla="*/ 444 w 444"/>
              <a:gd name="T15" fmla="*/ 46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92">
                <a:moveTo>
                  <a:pt x="444" y="46"/>
                </a:moveTo>
                <a:lnTo>
                  <a:pt x="372" y="0"/>
                </a:lnTo>
                <a:lnTo>
                  <a:pt x="372" y="40"/>
                </a:lnTo>
                <a:lnTo>
                  <a:pt x="0" y="40"/>
                </a:lnTo>
                <a:lnTo>
                  <a:pt x="0" y="52"/>
                </a:lnTo>
                <a:lnTo>
                  <a:pt x="372" y="52"/>
                </a:lnTo>
                <a:lnTo>
                  <a:pt x="372" y="92"/>
                </a:lnTo>
                <a:lnTo>
                  <a:pt x="444" y="46"/>
                </a:lnTo>
                <a:close/>
              </a:path>
            </a:pathLst>
          </a:custGeom>
          <a:solidFill>
            <a:srgbClr val="036E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97"/>
          <p:cNvSpPr/>
          <p:nvPr/>
        </p:nvSpPr>
        <p:spPr bwMode="auto">
          <a:xfrm>
            <a:off x="2218054" y="5883840"/>
            <a:ext cx="459937" cy="108790"/>
          </a:xfrm>
          <a:custGeom>
            <a:avLst/>
            <a:gdLst>
              <a:gd name="T0" fmla="*/ 444 w 444"/>
              <a:gd name="T1" fmla="*/ 46 h 92"/>
              <a:gd name="T2" fmla="*/ 372 w 444"/>
              <a:gd name="T3" fmla="*/ 0 h 92"/>
              <a:gd name="T4" fmla="*/ 372 w 444"/>
              <a:gd name="T5" fmla="*/ 40 h 92"/>
              <a:gd name="T6" fmla="*/ 0 w 444"/>
              <a:gd name="T7" fmla="*/ 40 h 92"/>
              <a:gd name="T8" fmla="*/ 0 w 444"/>
              <a:gd name="T9" fmla="*/ 54 h 92"/>
              <a:gd name="T10" fmla="*/ 372 w 444"/>
              <a:gd name="T11" fmla="*/ 54 h 92"/>
              <a:gd name="T12" fmla="*/ 372 w 444"/>
              <a:gd name="T13" fmla="*/ 92 h 92"/>
              <a:gd name="T14" fmla="*/ 444 w 444"/>
              <a:gd name="T15" fmla="*/ 46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92">
                <a:moveTo>
                  <a:pt x="444" y="46"/>
                </a:moveTo>
                <a:lnTo>
                  <a:pt x="372" y="0"/>
                </a:lnTo>
                <a:lnTo>
                  <a:pt x="372" y="40"/>
                </a:lnTo>
                <a:lnTo>
                  <a:pt x="0" y="40"/>
                </a:lnTo>
                <a:lnTo>
                  <a:pt x="0" y="54"/>
                </a:lnTo>
                <a:lnTo>
                  <a:pt x="372" y="54"/>
                </a:lnTo>
                <a:lnTo>
                  <a:pt x="372" y="92"/>
                </a:lnTo>
                <a:lnTo>
                  <a:pt x="444" y="46"/>
                </a:lnTo>
                <a:close/>
              </a:path>
            </a:pathLst>
          </a:custGeom>
          <a:solidFill>
            <a:srgbClr val="036E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3" name="图片 32"/>
          <p:cNvPicPr>
            <a:picLocks noChangeAspect="1"/>
          </p:cNvPicPr>
          <p:nvPr/>
        </p:nvPicPr>
        <p:blipFill>
          <a:blip r:embed="rId5"/>
          <a:stretch>
            <a:fillRect/>
          </a:stretch>
        </p:blipFill>
        <p:spPr>
          <a:xfrm>
            <a:off x="635207" y="2365675"/>
            <a:ext cx="689077" cy="831059"/>
          </a:xfrm>
          <a:prstGeom prst="rect">
            <a:avLst/>
          </a:prstGeom>
        </p:spPr>
      </p:pic>
      <p:pic>
        <p:nvPicPr>
          <p:cNvPr id="34" name="图片 33"/>
          <p:cNvPicPr>
            <a:picLocks noChangeAspect="1"/>
          </p:cNvPicPr>
          <p:nvPr/>
        </p:nvPicPr>
        <p:blipFill>
          <a:blip r:embed="rId5"/>
          <a:stretch>
            <a:fillRect/>
          </a:stretch>
        </p:blipFill>
        <p:spPr>
          <a:xfrm>
            <a:off x="635207" y="4486128"/>
            <a:ext cx="689077" cy="831059"/>
          </a:xfrm>
          <a:prstGeom prst="rect">
            <a:avLst/>
          </a:prstGeom>
        </p:spPr>
      </p:pic>
      <p:pic>
        <p:nvPicPr>
          <p:cNvPr id="35" name="图片 34"/>
          <p:cNvPicPr>
            <a:picLocks noChangeAspect="1"/>
          </p:cNvPicPr>
          <p:nvPr/>
        </p:nvPicPr>
        <p:blipFill>
          <a:blip r:embed="rId6"/>
          <a:stretch>
            <a:fillRect/>
          </a:stretch>
        </p:blipFill>
        <p:spPr>
          <a:xfrm>
            <a:off x="1639610" y="2265399"/>
            <a:ext cx="691563" cy="993297"/>
          </a:xfrm>
          <a:prstGeom prst="rect">
            <a:avLst/>
          </a:prstGeom>
        </p:spPr>
      </p:pic>
      <p:pic>
        <p:nvPicPr>
          <p:cNvPr id="36" name="图片 35"/>
          <p:cNvPicPr>
            <a:picLocks noChangeAspect="1"/>
          </p:cNvPicPr>
          <p:nvPr/>
        </p:nvPicPr>
        <p:blipFill>
          <a:blip r:embed="rId6"/>
          <a:stretch>
            <a:fillRect/>
          </a:stretch>
        </p:blipFill>
        <p:spPr>
          <a:xfrm>
            <a:off x="1639610" y="3825349"/>
            <a:ext cx="691563" cy="993297"/>
          </a:xfrm>
          <a:prstGeom prst="rect">
            <a:avLst/>
          </a:prstGeom>
        </p:spPr>
      </p:pic>
      <p:pic>
        <p:nvPicPr>
          <p:cNvPr id="37" name="图片 36"/>
          <p:cNvPicPr>
            <a:picLocks noChangeAspect="1"/>
          </p:cNvPicPr>
          <p:nvPr/>
        </p:nvPicPr>
        <p:blipFill>
          <a:blip r:embed="rId6"/>
          <a:stretch>
            <a:fillRect/>
          </a:stretch>
        </p:blipFill>
        <p:spPr>
          <a:xfrm>
            <a:off x="1639610" y="5169611"/>
            <a:ext cx="691563" cy="993297"/>
          </a:xfrm>
          <a:prstGeom prst="rect">
            <a:avLst/>
          </a:prstGeom>
        </p:spPr>
      </p:pic>
      <p:pic>
        <p:nvPicPr>
          <p:cNvPr id="38" name="图片 37"/>
          <p:cNvPicPr>
            <a:picLocks noChangeAspect="1"/>
          </p:cNvPicPr>
          <p:nvPr/>
        </p:nvPicPr>
        <p:blipFill>
          <a:blip r:embed="rId7"/>
          <a:stretch>
            <a:fillRect/>
          </a:stretch>
        </p:blipFill>
        <p:spPr>
          <a:xfrm>
            <a:off x="2673433" y="2264926"/>
            <a:ext cx="589217" cy="993770"/>
          </a:xfrm>
          <a:prstGeom prst="rect">
            <a:avLst/>
          </a:prstGeom>
        </p:spPr>
      </p:pic>
      <p:pic>
        <p:nvPicPr>
          <p:cNvPr id="39" name="图片 38"/>
          <p:cNvPicPr>
            <a:picLocks noChangeAspect="1"/>
          </p:cNvPicPr>
          <p:nvPr/>
        </p:nvPicPr>
        <p:blipFill>
          <a:blip r:embed="rId7"/>
          <a:stretch>
            <a:fillRect/>
          </a:stretch>
        </p:blipFill>
        <p:spPr>
          <a:xfrm>
            <a:off x="2720256" y="3793658"/>
            <a:ext cx="589217" cy="993770"/>
          </a:xfrm>
          <a:prstGeom prst="rect">
            <a:avLst/>
          </a:prstGeom>
        </p:spPr>
      </p:pic>
      <p:pic>
        <p:nvPicPr>
          <p:cNvPr id="40" name="图片 39"/>
          <p:cNvPicPr>
            <a:picLocks noChangeAspect="1"/>
          </p:cNvPicPr>
          <p:nvPr/>
        </p:nvPicPr>
        <p:blipFill>
          <a:blip r:embed="rId8"/>
          <a:stretch>
            <a:fillRect/>
          </a:stretch>
        </p:blipFill>
        <p:spPr>
          <a:xfrm>
            <a:off x="2677991" y="5366379"/>
            <a:ext cx="725955" cy="796530"/>
          </a:xfrm>
          <a:prstGeom prst="rect">
            <a:avLst/>
          </a:prstGeom>
        </p:spPr>
      </p:pic>
    </p:spTree>
    <p:extLst>
      <p:ext uri="{BB962C8B-B14F-4D97-AF65-F5344CB8AC3E}">
        <p14:creationId xmlns:p14="http://schemas.microsoft.com/office/powerpoint/2010/main" val="212736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2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2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4" grpId="0"/>
      <p:bldP spid="15" grpId="0"/>
      <p:bldP spid="16" grpId="0"/>
      <p:bldP spid="17" grpId="0"/>
      <p:bldP spid="18" grpId="0"/>
      <p:bldP spid="19" grpId="0"/>
      <p:bldP spid="20" grpId="0"/>
      <p:bldP spid="21" grpId="0"/>
      <p:bldP spid="22" grpId="0"/>
      <p:bldP spid="24" grpId="0" animBg="1"/>
      <p:bldP spid="25" grpId="0" animBg="1"/>
      <p:bldP spid="26" grpId="0" animBg="1"/>
      <p:bldP spid="27" grpId="0"/>
      <p:bldP spid="28" grpId="0" animBg="1"/>
      <p:bldP spid="29" grpId="0"/>
      <p:bldP spid="30" grpId="0" animBg="1"/>
      <p:bldP spid="31" grpId="0" animBg="1"/>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3212976"/>
            <a:ext cx="8229600" cy="1143000"/>
          </a:xfrm>
        </p:spPr>
        <p:txBody>
          <a:bodyPr>
            <a:normAutofit/>
          </a:bodyPr>
          <a:lstStyle/>
          <a:p>
            <a:r>
              <a:rPr lang="en-US" altLang="zh-CN" b="1" dirty="0"/>
              <a:t>Koch‘s </a:t>
            </a:r>
            <a:r>
              <a:rPr lang="en-US" altLang="zh-CN" b="1" dirty="0" smtClean="0"/>
              <a:t>contributions</a:t>
            </a:r>
            <a:r>
              <a:rPr lang="en-US" altLang="zh-CN" b="1" dirty="0"/>
              <a:t>: </a:t>
            </a:r>
            <a:endParaRPr lang="zh-CN" altLang="en-US" dirty="0"/>
          </a:p>
        </p:txBody>
      </p:sp>
      <p:pic>
        <p:nvPicPr>
          <p:cNvPr id="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908720"/>
            <a:ext cx="1652552" cy="2147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13523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490" y="4581128"/>
            <a:ext cx="2462381" cy="1484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250812" y="167444"/>
            <a:ext cx="9251417" cy="461665"/>
          </a:xfrm>
          <a:prstGeom prst="rect">
            <a:avLst/>
          </a:prstGeom>
        </p:spPr>
        <p:txBody>
          <a:bodyPr wrap="square">
            <a:spAutoFit/>
          </a:bodyPr>
          <a:lstStyle/>
          <a:p>
            <a:r>
              <a:rPr lang="en-US" altLang="zh-CN" sz="2400" b="1" dirty="0" smtClean="0"/>
              <a:t>I</a:t>
            </a:r>
            <a:r>
              <a:rPr lang="en-US" altLang="zh-CN" sz="2400" b="1" dirty="0"/>
              <a:t>. Pure culture on agar </a:t>
            </a:r>
            <a:r>
              <a:rPr lang="en-US" altLang="zh-CN" sz="2400" b="1" dirty="0" smtClean="0"/>
              <a:t>plate</a:t>
            </a:r>
            <a:endParaRPr lang="en-US" altLang="zh-CN" sz="2400" b="1"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987061"/>
            <a:ext cx="2052948" cy="19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圆角矩形 8"/>
          <p:cNvSpPr/>
          <p:nvPr/>
        </p:nvSpPr>
        <p:spPr>
          <a:xfrm>
            <a:off x="3851920" y="3861048"/>
            <a:ext cx="1152128" cy="5760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effectLst>
                  <a:outerShdw blurRad="38100" dist="38100" dir="2700000" algn="tl">
                    <a:srgbClr val="000000">
                      <a:alpha val="43137"/>
                    </a:srgbClr>
                  </a:outerShdw>
                </a:effectLst>
              </a:rPr>
              <a:t>Potato slice</a:t>
            </a:r>
            <a:endParaRPr lang="zh-CN" altLang="en-US" b="1" dirty="0">
              <a:effectLst>
                <a:outerShdw blurRad="38100" dist="38100" dir="2700000" algn="tl">
                  <a:srgbClr val="000000">
                    <a:alpha val="43137"/>
                  </a:srgbClr>
                </a:outerShdw>
              </a:effectLst>
            </a:endParaRPr>
          </a:p>
        </p:txBody>
      </p:sp>
      <p:sp>
        <p:nvSpPr>
          <p:cNvPr id="11" name="圆角矩形 10"/>
          <p:cNvSpPr/>
          <p:nvPr/>
        </p:nvSpPr>
        <p:spPr>
          <a:xfrm>
            <a:off x="5724128" y="3861048"/>
            <a:ext cx="1152128" cy="5760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effectLst>
                  <a:outerShdw blurRad="38100" dist="38100" dir="2700000" algn="tl">
                    <a:srgbClr val="000000">
                      <a:alpha val="43137"/>
                    </a:srgbClr>
                  </a:outerShdw>
                </a:effectLst>
              </a:rPr>
              <a:t>Gelatin</a:t>
            </a:r>
            <a:endParaRPr lang="zh-CN" altLang="en-US" b="1" dirty="0">
              <a:effectLst>
                <a:outerShdw blurRad="38100" dist="38100" dir="2700000" algn="tl">
                  <a:srgbClr val="000000">
                    <a:alpha val="43137"/>
                  </a:srgbClr>
                </a:outerShdw>
              </a:effectLst>
            </a:endParaRPr>
          </a:p>
        </p:txBody>
      </p:sp>
      <p:sp>
        <p:nvSpPr>
          <p:cNvPr id="12" name="圆角矩形 11"/>
          <p:cNvSpPr/>
          <p:nvPr/>
        </p:nvSpPr>
        <p:spPr>
          <a:xfrm>
            <a:off x="7740352" y="3861047"/>
            <a:ext cx="1152128" cy="5760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effectLst>
                  <a:outerShdw blurRad="38100" dist="38100" dir="2700000" algn="tl">
                    <a:srgbClr val="000000">
                      <a:alpha val="43137"/>
                    </a:srgbClr>
                  </a:outerShdw>
                </a:effectLst>
              </a:rPr>
              <a:t>Agar</a:t>
            </a:r>
            <a:endParaRPr lang="zh-CN" altLang="en-US" b="1" dirty="0">
              <a:effectLst>
                <a:outerShdw blurRad="38100" dist="38100" dir="2700000" algn="tl">
                  <a:srgbClr val="000000">
                    <a:alpha val="43137"/>
                  </a:srgbClr>
                </a:outerShdw>
              </a:effectLst>
            </a:endParaRPr>
          </a:p>
        </p:txBody>
      </p:sp>
      <p:sp>
        <p:nvSpPr>
          <p:cNvPr id="10" name="右箭头 9"/>
          <p:cNvSpPr/>
          <p:nvPr/>
        </p:nvSpPr>
        <p:spPr>
          <a:xfrm>
            <a:off x="5076056" y="4149078"/>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endParaRPr>
          </a:p>
        </p:txBody>
      </p:sp>
      <p:sp>
        <p:nvSpPr>
          <p:cNvPr id="15" name="右箭头 14"/>
          <p:cNvSpPr/>
          <p:nvPr/>
        </p:nvSpPr>
        <p:spPr>
          <a:xfrm>
            <a:off x="7020272" y="4149080"/>
            <a:ext cx="5760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effectLst>
                <a:outerShdw blurRad="38100" dist="38100" dir="2700000" algn="tl">
                  <a:srgbClr val="000000">
                    <a:alpha val="43137"/>
                  </a:srgbClr>
                </a:outerShdw>
              </a:effectLst>
            </a:endParaRPr>
          </a:p>
        </p:txBody>
      </p:sp>
      <p:sp>
        <p:nvSpPr>
          <p:cNvPr id="13" name="矩形 12"/>
          <p:cNvSpPr/>
          <p:nvPr/>
        </p:nvSpPr>
        <p:spPr>
          <a:xfrm>
            <a:off x="798994" y="686172"/>
            <a:ext cx="5357182" cy="1015663"/>
          </a:xfrm>
          <a:prstGeom prst="rect">
            <a:avLst/>
          </a:prstGeom>
        </p:spPr>
        <p:txBody>
          <a:bodyPr wrap="square">
            <a:spAutoFit/>
          </a:bodyPr>
          <a:lstStyle/>
          <a:p>
            <a:r>
              <a:rPr lang="en-US" altLang="zh-CN" sz="2000" b="1" dirty="0">
                <a:solidFill>
                  <a:srgbClr val="FF0000"/>
                </a:solidFill>
              </a:rPr>
              <a:t>The pure culture is the foundation for all research on infectious disease. </a:t>
            </a:r>
            <a:endParaRPr lang="en-US" altLang="zh-CN" sz="2000" b="1" dirty="0" smtClean="0">
              <a:solidFill>
                <a:srgbClr val="FF0000"/>
              </a:solidFill>
            </a:endParaRPr>
          </a:p>
          <a:p>
            <a:r>
              <a:rPr lang="en-US" altLang="zh-CN" sz="2000" b="1" dirty="0">
                <a:solidFill>
                  <a:srgbClr val="FF0000"/>
                </a:solidFill>
              </a:rPr>
              <a:t>	</a:t>
            </a:r>
            <a:r>
              <a:rPr lang="en-US" altLang="zh-CN" sz="2000" b="1" dirty="0" smtClean="0">
                <a:solidFill>
                  <a:srgbClr val="FF0000"/>
                </a:solidFill>
              </a:rPr>
              <a:t>		----Robert Koch</a:t>
            </a:r>
            <a:endParaRPr lang="en-US" altLang="zh-CN" sz="2000" b="1" dirty="0">
              <a:solidFill>
                <a:srgbClr val="FF0000"/>
              </a:solidFill>
            </a:endParaRPr>
          </a:p>
        </p:txBody>
      </p:sp>
      <p:sp>
        <p:nvSpPr>
          <p:cNvPr id="16" name="TextBox 15"/>
          <p:cNvSpPr txBox="1"/>
          <p:nvPr/>
        </p:nvSpPr>
        <p:spPr>
          <a:xfrm>
            <a:off x="2843808" y="5895274"/>
            <a:ext cx="2520280" cy="646331"/>
          </a:xfrm>
          <a:prstGeom prst="rect">
            <a:avLst/>
          </a:prstGeom>
          <a:noFill/>
        </p:spPr>
        <p:txBody>
          <a:bodyPr wrap="square" rtlCol="0">
            <a:spAutoFit/>
          </a:bodyPr>
          <a:lstStyle/>
          <a:p>
            <a:r>
              <a:rPr lang="en-US" altLang="zh-CN" b="1" dirty="0" smtClean="0"/>
              <a:t>Not suitable for growing many microorganisms!</a:t>
            </a:r>
            <a:endParaRPr lang="zh-CN" altLang="en-US" b="1" dirty="0"/>
          </a:p>
        </p:txBody>
      </p:sp>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7869" y="2276872"/>
            <a:ext cx="2020433" cy="1401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728184" y="1630541"/>
            <a:ext cx="2941076" cy="646331"/>
          </a:xfrm>
          <a:prstGeom prst="rect">
            <a:avLst/>
          </a:prstGeom>
          <a:noFill/>
        </p:spPr>
        <p:txBody>
          <a:bodyPr wrap="square" rtlCol="0">
            <a:spAutoFit/>
          </a:bodyPr>
          <a:lstStyle/>
          <a:p>
            <a:r>
              <a:rPr lang="en-US" altLang="zh-CN" b="1" dirty="0" smtClean="0"/>
              <a:t>Utilized by many microbes and melt at 37</a:t>
            </a:r>
            <a:r>
              <a:rPr lang="en-US" altLang="zh-CN" b="1" baseline="30000" dirty="0" smtClean="0"/>
              <a:t>o</a:t>
            </a:r>
            <a:r>
              <a:rPr lang="en-US" altLang="zh-CN" b="1" dirty="0" smtClean="0"/>
              <a:t>C</a:t>
            </a:r>
            <a:endParaRPr lang="zh-CN" altLang="en-US" b="1" dirty="0"/>
          </a:p>
        </p:txBody>
      </p:sp>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853" y="4514866"/>
            <a:ext cx="1739595" cy="1303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5796136" y="5733256"/>
            <a:ext cx="3545260" cy="1200329"/>
          </a:xfrm>
          <a:prstGeom prst="rect">
            <a:avLst/>
          </a:prstGeom>
          <a:noFill/>
        </p:spPr>
        <p:txBody>
          <a:bodyPr wrap="square" rtlCol="0">
            <a:spAutoFit/>
          </a:bodyPr>
          <a:lstStyle/>
          <a:p>
            <a:r>
              <a:rPr lang="en-US" altLang="zh-CN" b="1" dirty="0" smtClean="0"/>
              <a:t>Polysaccharide from algae</a:t>
            </a:r>
          </a:p>
          <a:p>
            <a:r>
              <a:rPr lang="en-US" altLang="zh-CN" b="1" dirty="0" smtClean="0"/>
              <a:t>Not degradable for most microbes</a:t>
            </a:r>
          </a:p>
          <a:p>
            <a:r>
              <a:rPr lang="en-US" altLang="zh-CN" b="1" dirty="0" smtClean="0"/>
              <a:t>Not melt below 90-100</a:t>
            </a:r>
            <a:r>
              <a:rPr lang="en-US" altLang="zh-CN" b="1" baseline="30000" dirty="0" smtClean="0"/>
              <a:t>o</a:t>
            </a:r>
            <a:r>
              <a:rPr lang="en-US" altLang="zh-CN" b="1" dirty="0" smtClean="0"/>
              <a:t>C </a:t>
            </a:r>
          </a:p>
          <a:p>
            <a:r>
              <a:rPr lang="en-US" altLang="zh-CN" b="1" dirty="0" smtClean="0"/>
              <a:t>Transparent </a:t>
            </a:r>
            <a:endParaRPr lang="zh-CN" altLang="en-US" b="1" dirty="0"/>
          </a:p>
        </p:txBody>
      </p:sp>
      <p:sp>
        <p:nvSpPr>
          <p:cNvPr id="19" name="TextBox 18"/>
          <p:cNvSpPr txBox="1"/>
          <p:nvPr/>
        </p:nvSpPr>
        <p:spPr>
          <a:xfrm>
            <a:off x="440094" y="2497251"/>
            <a:ext cx="3851650" cy="1015663"/>
          </a:xfrm>
          <a:prstGeom prst="rect">
            <a:avLst/>
          </a:prstGeom>
          <a:noFill/>
        </p:spPr>
        <p:txBody>
          <a:bodyPr wrap="square" rtlCol="0">
            <a:spAutoFit/>
          </a:bodyPr>
          <a:lstStyle/>
          <a:p>
            <a:r>
              <a:rPr lang="en-US" altLang="zh-CN" sz="2000" i="1" dirty="0" smtClean="0"/>
              <a:t>Microorganisms are changed from time to time in broth medium.</a:t>
            </a:r>
          </a:p>
          <a:p>
            <a:r>
              <a:rPr lang="en-US" altLang="zh-CN" sz="2000" i="1" dirty="0" smtClean="0"/>
              <a:t>(contamination)</a:t>
            </a:r>
            <a:endParaRPr lang="zh-CN" altLang="en-US" sz="2000" i="1" dirty="0"/>
          </a:p>
        </p:txBody>
      </p:sp>
    </p:spTree>
    <p:extLst>
      <p:ext uri="{BB962C8B-B14F-4D97-AF65-F5344CB8AC3E}">
        <p14:creationId xmlns:p14="http://schemas.microsoft.com/office/powerpoint/2010/main" val="133559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1267"/>
                                        </p:tgtEl>
                                        <p:attrNameLst>
                                          <p:attrName>style.visibility</p:attrName>
                                        </p:attrNameLst>
                                      </p:cBhvr>
                                      <p:to>
                                        <p:strVal val="visible"/>
                                      </p:to>
                                    </p:set>
                                    <p:animEffect transition="in" filter="fade">
                                      <p:cBhvr>
                                        <p:cTn id="20" dur="500"/>
                                        <p:tgtEl>
                                          <p:spTgt spid="112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26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1269"/>
                                        </p:tgtEl>
                                        <p:attrNameLst>
                                          <p:attrName>style.visibility</p:attrName>
                                        </p:attrNameLst>
                                      </p:cBhvr>
                                      <p:to>
                                        <p:strVal val="visible"/>
                                      </p:to>
                                    </p:set>
                                    <p:anim calcmode="lin" valueType="num">
                                      <p:cBhvr additive="base">
                                        <p:cTn id="46" dur="500" fill="hold"/>
                                        <p:tgtEl>
                                          <p:spTgt spid="11269"/>
                                        </p:tgtEl>
                                        <p:attrNameLst>
                                          <p:attrName>ppt_x</p:attrName>
                                        </p:attrNameLst>
                                      </p:cBhvr>
                                      <p:tavLst>
                                        <p:tav tm="0">
                                          <p:val>
                                            <p:strVal val="#ppt_x"/>
                                          </p:val>
                                        </p:tav>
                                        <p:tav tm="100000">
                                          <p:val>
                                            <p:strVal val="#ppt_x"/>
                                          </p:val>
                                        </p:tav>
                                      </p:tavLst>
                                    </p:anim>
                                    <p:anim calcmode="lin" valueType="num">
                                      <p:cBhvr additive="base">
                                        <p:cTn id="47" dur="500" fill="hold"/>
                                        <p:tgtEl>
                                          <p:spTgt spid="1126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0" grpId="0" animBg="1"/>
      <p:bldP spid="15" grpId="0" animBg="1"/>
      <p:bldP spid="13" grpId="0"/>
      <p:bldP spid="16" grpId="0"/>
      <p:bldP spid="17"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0812" y="167444"/>
            <a:ext cx="9251417" cy="1015663"/>
          </a:xfrm>
          <a:prstGeom prst="rect">
            <a:avLst/>
          </a:prstGeom>
        </p:spPr>
        <p:txBody>
          <a:bodyPr wrap="square">
            <a:spAutoFit/>
          </a:bodyPr>
          <a:lstStyle/>
          <a:p>
            <a:r>
              <a:rPr lang="en-US" altLang="zh-CN" sz="2000" b="1" dirty="0" smtClean="0">
                <a:solidFill>
                  <a:srgbClr val="FF0000"/>
                </a:solidFill>
              </a:rPr>
              <a:t>Koch‘s contributions: </a:t>
            </a:r>
          </a:p>
          <a:p>
            <a:r>
              <a:rPr lang="en-US" altLang="zh-CN" sz="2000" b="1" dirty="0" smtClean="0"/>
              <a:t>II. Koch’s Postulates to determine the causative microorganism of a disease</a:t>
            </a:r>
            <a:endParaRPr lang="en-US" altLang="zh-CN" sz="2000" b="1" dirty="0"/>
          </a:p>
          <a:p>
            <a:r>
              <a:rPr lang="en-US" altLang="zh-CN" sz="2000" b="1" dirty="0" smtClean="0"/>
              <a:t> </a:t>
            </a:r>
            <a:endParaRPr lang="zh-CN" altLang="en-US" sz="2000" b="1" dirty="0"/>
          </a:p>
        </p:txBody>
      </p:sp>
      <p:sp>
        <p:nvSpPr>
          <p:cNvPr id="8" name="TextBox 7"/>
          <p:cNvSpPr txBox="1"/>
          <p:nvPr/>
        </p:nvSpPr>
        <p:spPr>
          <a:xfrm>
            <a:off x="5508104" y="1776947"/>
            <a:ext cx="3353364" cy="830997"/>
          </a:xfrm>
          <a:prstGeom prst="rect">
            <a:avLst/>
          </a:prstGeom>
          <a:noFill/>
        </p:spPr>
        <p:txBody>
          <a:bodyPr wrap="square" rtlCol="0">
            <a:spAutoFit/>
          </a:bodyPr>
          <a:lstStyle/>
          <a:p>
            <a:r>
              <a:rPr lang="en-US" altLang="zh-CN" sz="2400" b="1" i="1" dirty="0" smtClean="0">
                <a:solidFill>
                  <a:srgbClr val="7030A0"/>
                </a:solidFill>
              </a:rPr>
              <a:t>Golden standard for determining pathogen!</a:t>
            </a:r>
            <a:endParaRPr lang="zh-CN" altLang="en-US" sz="2400" b="1" i="1" dirty="0">
              <a:solidFill>
                <a:srgbClr val="7030A0"/>
              </a:solidFill>
            </a:endParaRPr>
          </a:p>
        </p:txBody>
      </p:sp>
      <p:sp>
        <p:nvSpPr>
          <p:cNvPr id="7" name="Rectangle 6"/>
          <p:cNvSpPr>
            <a:spLocks noChangeArrowheads="1"/>
          </p:cNvSpPr>
          <p:nvPr/>
        </p:nvSpPr>
        <p:spPr bwMode="auto">
          <a:xfrm>
            <a:off x="28258" y="3282750"/>
            <a:ext cx="2029777" cy="634564"/>
          </a:xfrm>
          <a:prstGeom prst="rect">
            <a:avLst/>
          </a:prstGeom>
          <a:solidFill>
            <a:srgbClr val="80DE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9" name="Rectangle 7"/>
          <p:cNvSpPr>
            <a:spLocks noChangeArrowheads="1"/>
          </p:cNvSpPr>
          <p:nvPr/>
        </p:nvSpPr>
        <p:spPr bwMode="auto">
          <a:xfrm>
            <a:off x="1011555" y="1317307"/>
            <a:ext cx="1939925" cy="802640"/>
          </a:xfrm>
          <a:prstGeom prst="rect">
            <a:avLst/>
          </a:prstGeom>
          <a:solidFill>
            <a:srgbClr val="80DE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0" name="Rectangle 9"/>
          <p:cNvSpPr>
            <a:spLocks noChangeArrowheads="1"/>
          </p:cNvSpPr>
          <p:nvPr/>
        </p:nvSpPr>
        <p:spPr bwMode="auto">
          <a:xfrm>
            <a:off x="3707765" y="3311207"/>
            <a:ext cx="2002790" cy="841375"/>
          </a:xfrm>
          <a:prstGeom prst="rect">
            <a:avLst/>
          </a:prstGeom>
          <a:solidFill>
            <a:srgbClr val="80DE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1" name="Rectangle 10"/>
          <p:cNvSpPr>
            <a:spLocks noChangeArrowheads="1"/>
          </p:cNvSpPr>
          <p:nvPr/>
        </p:nvSpPr>
        <p:spPr bwMode="auto">
          <a:xfrm>
            <a:off x="1065530" y="1044257"/>
            <a:ext cx="8858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Postulate 1</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Rectangle 11"/>
          <p:cNvSpPr>
            <a:spLocks noChangeArrowheads="1"/>
          </p:cNvSpPr>
          <p:nvPr/>
        </p:nvSpPr>
        <p:spPr bwMode="auto">
          <a:xfrm>
            <a:off x="501650" y="2933382"/>
            <a:ext cx="8858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1" i="0"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Postulate 2</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12"/>
          <p:cNvSpPr>
            <a:spLocks noChangeArrowheads="1"/>
          </p:cNvSpPr>
          <p:nvPr/>
        </p:nvSpPr>
        <p:spPr bwMode="auto">
          <a:xfrm>
            <a:off x="1048385" y="1371282"/>
            <a:ext cx="1842770"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fontAlgn="base">
              <a:spcBef>
                <a:spcPct val="0"/>
              </a:spcBef>
              <a:spcAft>
                <a:spcPct val="0"/>
              </a:spcAft>
            </a:pPr>
            <a:r>
              <a:rPr kumimoji="0" lang="en-US" altLang="zh-CN" sz="12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The same microorganisms are present in every case of the disease.</a:t>
            </a:r>
            <a:endParaRPr kumimoji="0" lang="zh-CN"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16"/>
          <p:cNvSpPr>
            <a:spLocks noChangeArrowheads="1"/>
          </p:cNvSpPr>
          <p:nvPr/>
        </p:nvSpPr>
        <p:spPr bwMode="auto">
          <a:xfrm>
            <a:off x="129540" y="3386137"/>
            <a:ext cx="1851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lgn="just" fontAlgn="base">
              <a:spcBef>
                <a:spcPct val="0"/>
              </a:spcBef>
              <a:spcAft>
                <a:spcPct val="0"/>
              </a:spcAft>
            </a:pPr>
            <a:r>
              <a:rPr kumimoji="0" lang="en-US" altLang="zh-CN" sz="12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Microorganisms </a:t>
            </a:r>
            <a:r>
              <a:rPr lang="en-US" altLang="zh-CN" sz="1200" dirty="0" smtClean="0">
                <a:solidFill>
                  <a:srgbClr val="0852A4"/>
                </a:solidFill>
                <a:latin typeface="Arial" panose="020B0604020202020204" pitchFamily="34" charset="0"/>
                <a:ea typeface="宋体" panose="02010600030101010101" pitchFamily="2" charset="-122"/>
                <a:cs typeface="宋体" panose="02010600030101010101" pitchFamily="2" charset="-122"/>
              </a:rPr>
              <a:t>could be isolated in pure culture</a:t>
            </a:r>
            <a:endParaRPr kumimoji="0" lang="en-US" altLang="zh-CN" sz="12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Rectangle 20"/>
          <p:cNvSpPr>
            <a:spLocks noChangeArrowheads="1"/>
          </p:cNvSpPr>
          <p:nvPr/>
        </p:nvSpPr>
        <p:spPr bwMode="auto">
          <a:xfrm>
            <a:off x="1494155" y="5651182"/>
            <a:ext cx="8858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Postulate 3</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Rectangle 28"/>
          <p:cNvSpPr>
            <a:spLocks noChangeArrowheads="1"/>
          </p:cNvSpPr>
          <p:nvPr/>
        </p:nvSpPr>
        <p:spPr bwMode="auto">
          <a:xfrm>
            <a:off x="4231005" y="3104832"/>
            <a:ext cx="8858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1" i="0"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Postulate 4</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8" name="Rectangle 29"/>
          <p:cNvSpPr>
            <a:spLocks noChangeArrowheads="1"/>
          </p:cNvSpPr>
          <p:nvPr/>
        </p:nvSpPr>
        <p:spPr bwMode="auto">
          <a:xfrm>
            <a:off x="3707765" y="3367087"/>
            <a:ext cx="1993265"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fontAlgn="base">
              <a:spcBef>
                <a:spcPct val="0"/>
              </a:spcBef>
              <a:spcAft>
                <a:spcPct val="0"/>
              </a:spcAft>
            </a:pPr>
            <a:r>
              <a:rPr kumimoji="0" lang="en-US" altLang="zh-CN" sz="12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The identical microorganisms are isolated and re-cultivated from the tissue specimens of the experimental animal.</a:t>
            </a:r>
            <a:endParaRPr kumimoji="0" lang="zh-CN"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9" name="Freeform 134"/>
          <p:cNvSpPr/>
          <p:nvPr/>
        </p:nvSpPr>
        <p:spPr bwMode="auto">
          <a:xfrm>
            <a:off x="2729230" y="5432107"/>
            <a:ext cx="358775" cy="276225"/>
          </a:xfrm>
          <a:custGeom>
            <a:avLst/>
            <a:gdLst>
              <a:gd name="T0" fmla="*/ 184 w 226"/>
              <a:gd name="T1" fmla="*/ 0 h 174"/>
              <a:gd name="T2" fmla="*/ 198 w 226"/>
              <a:gd name="T3" fmla="*/ 10 h 174"/>
              <a:gd name="T4" fmla="*/ 208 w 226"/>
              <a:gd name="T5" fmla="*/ 30 h 174"/>
              <a:gd name="T6" fmla="*/ 208 w 226"/>
              <a:gd name="T7" fmla="*/ 50 h 174"/>
              <a:gd name="T8" fmla="*/ 200 w 226"/>
              <a:gd name="T9" fmla="*/ 66 h 174"/>
              <a:gd name="T10" fmla="*/ 194 w 226"/>
              <a:gd name="T11" fmla="*/ 76 h 174"/>
              <a:gd name="T12" fmla="*/ 170 w 226"/>
              <a:gd name="T13" fmla="*/ 102 h 174"/>
              <a:gd name="T14" fmla="*/ 150 w 226"/>
              <a:gd name="T15" fmla="*/ 110 h 174"/>
              <a:gd name="T16" fmla="*/ 138 w 226"/>
              <a:gd name="T17" fmla="*/ 114 h 174"/>
              <a:gd name="T18" fmla="*/ 104 w 226"/>
              <a:gd name="T19" fmla="*/ 134 h 174"/>
              <a:gd name="T20" fmla="*/ 126 w 226"/>
              <a:gd name="T21" fmla="*/ 134 h 174"/>
              <a:gd name="T22" fmla="*/ 172 w 226"/>
              <a:gd name="T23" fmla="*/ 140 h 174"/>
              <a:gd name="T24" fmla="*/ 196 w 226"/>
              <a:gd name="T25" fmla="*/ 136 h 174"/>
              <a:gd name="T26" fmla="*/ 204 w 226"/>
              <a:gd name="T27" fmla="*/ 136 h 174"/>
              <a:gd name="T28" fmla="*/ 216 w 226"/>
              <a:gd name="T29" fmla="*/ 142 h 174"/>
              <a:gd name="T30" fmla="*/ 222 w 226"/>
              <a:gd name="T31" fmla="*/ 150 h 174"/>
              <a:gd name="T32" fmla="*/ 226 w 226"/>
              <a:gd name="T33" fmla="*/ 162 h 174"/>
              <a:gd name="T34" fmla="*/ 224 w 226"/>
              <a:gd name="T35" fmla="*/ 168 h 174"/>
              <a:gd name="T36" fmla="*/ 218 w 226"/>
              <a:gd name="T37" fmla="*/ 172 h 174"/>
              <a:gd name="T38" fmla="*/ 178 w 226"/>
              <a:gd name="T39" fmla="*/ 170 h 174"/>
              <a:gd name="T40" fmla="*/ 142 w 226"/>
              <a:gd name="T41" fmla="*/ 166 h 174"/>
              <a:gd name="T42" fmla="*/ 58 w 226"/>
              <a:gd name="T43" fmla="*/ 156 h 174"/>
              <a:gd name="T44" fmla="*/ 44 w 226"/>
              <a:gd name="T45" fmla="*/ 158 h 174"/>
              <a:gd name="T46" fmla="*/ 32 w 226"/>
              <a:gd name="T47" fmla="*/ 150 h 174"/>
              <a:gd name="T48" fmla="*/ 30 w 226"/>
              <a:gd name="T49" fmla="*/ 140 h 174"/>
              <a:gd name="T50" fmla="*/ 38 w 226"/>
              <a:gd name="T51" fmla="*/ 126 h 174"/>
              <a:gd name="T52" fmla="*/ 56 w 226"/>
              <a:gd name="T53" fmla="*/ 116 h 174"/>
              <a:gd name="T54" fmla="*/ 60 w 226"/>
              <a:gd name="T55" fmla="*/ 114 h 174"/>
              <a:gd name="T56" fmla="*/ 70 w 226"/>
              <a:gd name="T57" fmla="*/ 102 h 174"/>
              <a:gd name="T58" fmla="*/ 74 w 226"/>
              <a:gd name="T59" fmla="*/ 90 h 174"/>
              <a:gd name="T60" fmla="*/ 58 w 226"/>
              <a:gd name="T61" fmla="*/ 82 h 174"/>
              <a:gd name="T62" fmla="*/ 22 w 226"/>
              <a:gd name="T63" fmla="*/ 64 h 174"/>
              <a:gd name="T64" fmla="*/ 4 w 226"/>
              <a:gd name="T65" fmla="*/ 4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6" h="174">
                <a:moveTo>
                  <a:pt x="184" y="0"/>
                </a:moveTo>
                <a:lnTo>
                  <a:pt x="184" y="0"/>
                </a:lnTo>
                <a:lnTo>
                  <a:pt x="192" y="6"/>
                </a:lnTo>
                <a:lnTo>
                  <a:pt x="198" y="10"/>
                </a:lnTo>
                <a:lnTo>
                  <a:pt x="204" y="18"/>
                </a:lnTo>
                <a:lnTo>
                  <a:pt x="208" y="30"/>
                </a:lnTo>
                <a:lnTo>
                  <a:pt x="208" y="42"/>
                </a:lnTo>
                <a:lnTo>
                  <a:pt x="208" y="50"/>
                </a:lnTo>
                <a:lnTo>
                  <a:pt x="204" y="58"/>
                </a:lnTo>
                <a:lnTo>
                  <a:pt x="200" y="66"/>
                </a:lnTo>
                <a:lnTo>
                  <a:pt x="194" y="76"/>
                </a:lnTo>
                <a:lnTo>
                  <a:pt x="194" y="76"/>
                </a:lnTo>
                <a:lnTo>
                  <a:pt x="178" y="96"/>
                </a:lnTo>
                <a:lnTo>
                  <a:pt x="170" y="102"/>
                </a:lnTo>
                <a:lnTo>
                  <a:pt x="164" y="106"/>
                </a:lnTo>
                <a:lnTo>
                  <a:pt x="150" y="110"/>
                </a:lnTo>
                <a:lnTo>
                  <a:pt x="138" y="114"/>
                </a:lnTo>
                <a:lnTo>
                  <a:pt x="138" y="114"/>
                </a:lnTo>
                <a:lnTo>
                  <a:pt x="120" y="124"/>
                </a:lnTo>
                <a:lnTo>
                  <a:pt x="104" y="134"/>
                </a:lnTo>
                <a:lnTo>
                  <a:pt x="104" y="134"/>
                </a:lnTo>
                <a:lnTo>
                  <a:pt x="126" y="134"/>
                </a:lnTo>
                <a:lnTo>
                  <a:pt x="150" y="138"/>
                </a:lnTo>
                <a:lnTo>
                  <a:pt x="172" y="140"/>
                </a:lnTo>
                <a:lnTo>
                  <a:pt x="184" y="138"/>
                </a:lnTo>
                <a:lnTo>
                  <a:pt x="196" y="136"/>
                </a:lnTo>
                <a:lnTo>
                  <a:pt x="196" y="136"/>
                </a:lnTo>
                <a:lnTo>
                  <a:pt x="204" y="136"/>
                </a:lnTo>
                <a:lnTo>
                  <a:pt x="210" y="138"/>
                </a:lnTo>
                <a:lnTo>
                  <a:pt x="216" y="142"/>
                </a:lnTo>
                <a:lnTo>
                  <a:pt x="220" y="146"/>
                </a:lnTo>
                <a:lnTo>
                  <a:pt x="222" y="150"/>
                </a:lnTo>
                <a:lnTo>
                  <a:pt x="224" y="156"/>
                </a:lnTo>
                <a:lnTo>
                  <a:pt x="226" y="162"/>
                </a:lnTo>
                <a:lnTo>
                  <a:pt x="224" y="168"/>
                </a:lnTo>
                <a:lnTo>
                  <a:pt x="224" y="168"/>
                </a:lnTo>
                <a:lnTo>
                  <a:pt x="222" y="172"/>
                </a:lnTo>
                <a:lnTo>
                  <a:pt x="218" y="172"/>
                </a:lnTo>
                <a:lnTo>
                  <a:pt x="204" y="174"/>
                </a:lnTo>
                <a:lnTo>
                  <a:pt x="178" y="170"/>
                </a:lnTo>
                <a:lnTo>
                  <a:pt x="142" y="166"/>
                </a:lnTo>
                <a:lnTo>
                  <a:pt x="142" y="166"/>
                </a:lnTo>
                <a:lnTo>
                  <a:pt x="80" y="158"/>
                </a:lnTo>
                <a:lnTo>
                  <a:pt x="58" y="156"/>
                </a:lnTo>
                <a:lnTo>
                  <a:pt x="44" y="158"/>
                </a:lnTo>
                <a:lnTo>
                  <a:pt x="44" y="158"/>
                </a:lnTo>
                <a:lnTo>
                  <a:pt x="38" y="156"/>
                </a:lnTo>
                <a:lnTo>
                  <a:pt x="32" y="150"/>
                </a:lnTo>
                <a:lnTo>
                  <a:pt x="30" y="146"/>
                </a:lnTo>
                <a:lnTo>
                  <a:pt x="30" y="140"/>
                </a:lnTo>
                <a:lnTo>
                  <a:pt x="32" y="132"/>
                </a:lnTo>
                <a:lnTo>
                  <a:pt x="38" y="126"/>
                </a:lnTo>
                <a:lnTo>
                  <a:pt x="46" y="120"/>
                </a:lnTo>
                <a:lnTo>
                  <a:pt x="56" y="116"/>
                </a:lnTo>
                <a:lnTo>
                  <a:pt x="56" y="116"/>
                </a:lnTo>
                <a:lnTo>
                  <a:pt x="60" y="114"/>
                </a:lnTo>
                <a:lnTo>
                  <a:pt x="64" y="110"/>
                </a:lnTo>
                <a:lnTo>
                  <a:pt x="70" y="102"/>
                </a:lnTo>
                <a:lnTo>
                  <a:pt x="74" y="90"/>
                </a:lnTo>
                <a:lnTo>
                  <a:pt x="74" y="90"/>
                </a:lnTo>
                <a:lnTo>
                  <a:pt x="68" y="86"/>
                </a:lnTo>
                <a:lnTo>
                  <a:pt x="58" y="82"/>
                </a:lnTo>
                <a:lnTo>
                  <a:pt x="34" y="70"/>
                </a:lnTo>
                <a:lnTo>
                  <a:pt x="22" y="64"/>
                </a:lnTo>
                <a:lnTo>
                  <a:pt x="12" y="56"/>
                </a:lnTo>
                <a:lnTo>
                  <a:pt x="4" y="46"/>
                </a:lnTo>
                <a:lnTo>
                  <a:pt x="0"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7"/>
          <p:cNvSpPr/>
          <p:nvPr/>
        </p:nvSpPr>
        <p:spPr bwMode="auto">
          <a:xfrm>
            <a:off x="2535555" y="4790757"/>
            <a:ext cx="225425" cy="222250"/>
          </a:xfrm>
          <a:custGeom>
            <a:avLst/>
            <a:gdLst>
              <a:gd name="T0" fmla="*/ 142 w 142"/>
              <a:gd name="T1" fmla="*/ 20 h 140"/>
              <a:gd name="T2" fmla="*/ 142 w 142"/>
              <a:gd name="T3" fmla="*/ 20 h 140"/>
              <a:gd name="T4" fmla="*/ 130 w 142"/>
              <a:gd name="T5" fmla="*/ 14 h 140"/>
              <a:gd name="T6" fmla="*/ 116 w 142"/>
              <a:gd name="T7" fmla="*/ 8 h 140"/>
              <a:gd name="T8" fmla="*/ 100 w 142"/>
              <a:gd name="T9" fmla="*/ 4 h 140"/>
              <a:gd name="T10" fmla="*/ 80 w 142"/>
              <a:gd name="T11" fmla="*/ 0 h 140"/>
              <a:gd name="T12" fmla="*/ 60 w 142"/>
              <a:gd name="T13" fmla="*/ 2 h 140"/>
              <a:gd name="T14" fmla="*/ 52 w 142"/>
              <a:gd name="T15" fmla="*/ 2 h 140"/>
              <a:gd name="T16" fmla="*/ 42 w 142"/>
              <a:gd name="T17" fmla="*/ 6 h 140"/>
              <a:gd name="T18" fmla="*/ 32 w 142"/>
              <a:gd name="T19" fmla="*/ 10 h 140"/>
              <a:gd name="T20" fmla="*/ 24 w 142"/>
              <a:gd name="T21" fmla="*/ 18 h 140"/>
              <a:gd name="T22" fmla="*/ 24 w 142"/>
              <a:gd name="T23" fmla="*/ 18 h 140"/>
              <a:gd name="T24" fmla="*/ 10 w 142"/>
              <a:gd name="T25" fmla="*/ 32 h 140"/>
              <a:gd name="T26" fmla="*/ 4 w 142"/>
              <a:gd name="T27" fmla="*/ 46 h 140"/>
              <a:gd name="T28" fmla="*/ 0 w 142"/>
              <a:gd name="T29" fmla="*/ 60 h 140"/>
              <a:gd name="T30" fmla="*/ 0 w 142"/>
              <a:gd name="T31" fmla="*/ 72 h 140"/>
              <a:gd name="T32" fmla="*/ 4 w 142"/>
              <a:gd name="T33" fmla="*/ 84 h 140"/>
              <a:gd name="T34" fmla="*/ 8 w 142"/>
              <a:gd name="T35" fmla="*/ 94 h 140"/>
              <a:gd name="T36" fmla="*/ 14 w 142"/>
              <a:gd name="T37" fmla="*/ 102 h 140"/>
              <a:gd name="T38" fmla="*/ 18 w 142"/>
              <a:gd name="T39" fmla="*/ 108 h 140"/>
              <a:gd name="T40" fmla="*/ 18 w 142"/>
              <a:gd name="T41" fmla="*/ 108 h 140"/>
              <a:gd name="T42" fmla="*/ 30 w 142"/>
              <a:gd name="T43" fmla="*/ 118 h 140"/>
              <a:gd name="T44" fmla="*/ 38 w 142"/>
              <a:gd name="T45" fmla="*/ 126 h 140"/>
              <a:gd name="T46" fmla="*/ 46 w 142"/>
              <a:gd name="T47" fmla="*/ 132 h 140"/>
              <a:gd name="T48" fmla="*/ 58 w 142"/>
              <a:gd name="T49" fmla="*/ 136 h 140"/>
              <a:gd name="T50" fmla="*/ 70 w 142"/>
              <a:gd name="T51" fmla="*/ 140 h 140"/>
              <a:gd name="T52" fmla="*/ 84 w 142"/>
              <a:gd name="T53" fmla="*/ 140 h 140"/>
              <a:gd name="T54" fmla="*/ 102 w 142"/>
              <a:gd name="T55" fmla="*/ 13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2" h="140">
                <a:moveTo>
                  <a:pt x="142" y="20"/>
                </a:moveTo>
                <a:lnTo>
                  <a:pt x="142" y="20"/>
                </a:lnTo>
                <a:lnTo>
                  <a:pt x="130" y="14"/>
                </a:lnTo>
                <a:lnTo>
                  <a:pt x="116" y="8"/>
                </a:lnTo>
                <a:lnTo>
                  <a:pt x="100" y="4"/>
                </a:lnTo>
                <a:lnTo>
                  <a:pt x="80" y="0"/>
                </a:lnTo>
                <a:lnTo>
                  <a:pt x="60" y="2"/>
                </a:lnTo>
                <a:lnTo>
                  <a:pt x="52" y="2"/>
                </a:lnTo>
                <a:lnTo>
                  <a:pt x="42" y="6"/>
                </a:lnTo>
                <a:lnTo>
                  <a:pt x="32" y="10"/>
                </a:lnTo>
                <a:lnTo>
                  <a:pt x="24" y="18"/>
                </a:lnTo>
                <a:lnTo>
                  <a:pt x="24" y="18"/>
                </a:lnTo>
                <a:lnTo>
                  <a:pt x="10" y="32"/>
                </a:lnTo>
                <a:lnTo>
                  <a:pt x="4" y="46"/>
                </a:lnTo>
                <a:lnTo>
                  <a:pt x="0" y="60"/>
                </a:lnTo>
                <a:lnTo>
                  <a:pt x="0" y="72"/>
                </a:lnTo>
                <a:lnTo>
                  <a:pt x="4" y="84"/>
                </a:lnTo>
                <a:lnTo>
                  <a:pt x="8" y="94"/>
                </a:lnTo>
                <a:lnTo>
                  <a:pt x="14" y="102"/>
                </a:lnTo>
                <a:lnTo>
                  <a:pt x="18" y="108"/>
                </a:lnTo>
                <a:lnTo>
                  <a:pt x="18" y="108"/>
                </a:lnTo>
                <a:lnTo>
                  <a:pt x="30" y="118"/>
                </a:lnTo>
                <a:lnTo>
                  <a:pt x="38" y="126"/>
                </a:lnTo>
                <a:lnTo>
                  <a:pt x="46" y="132"/>
                </a:lnTo>
                <a:lnTo>
                  <a:pt x="58" y="136"/>
                </a:lnTo>
                <a:lnTo>
                  <a:pt x="70" y="140"/>
                </a:lnTo>
                <a:lnTo>
                  <a:pt x="84" y="140"/>
                </a:lnTo>
                <a:lnTo>
                  <a:pt x="102" y="1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3"/>
          <p:cNvSpPr/>
          <p:nvPr/>
        </p:nvSpPr>
        <p:spPr bwMode="auto">
          <a:xfrm>
            <a:off x="2573655" y="5409882"/>
            <a:ext cx="317500" cy="327025"/>
          </a:xfrm>
          <a:custGeom>
            <a:avLst/>
            <a:gdLst>
              <a:gd name="T0" fmla="*/ 158 w 200"/>
              <a:gd name="T1" fmla="*/ 0 h 206"/>
              <a:gd name="T2" fmla="*/ 178 w 200"/>
              <a:gd name="T3" fmla="*/ 22 h 206"/>
              <a:gd name="T4" fmla="*/ 196 w 200"/>
              <a:gd name="T5" fmla="*/ 52 h 206"/>
              <a:gd name="T6" fmla="*/ 200 w 200"/>
              <a:gd name="T7" fmla="*/ 70 h 206"/>
              <a:gd name="T8" fmla="*/ 198 w 200"/>
              <a:gd name="T9" fmla="*/ 88 h 206"/>
              <a:gd name="T10" fmla="*/ 186 w 200"/>
              <a:gd name="T11" fmla="*/ 104 h 206"/>
              <a:gd name="T12" fmla="*/ 166 w 200"/>
              <a:gd name="T13" fmla="*/ 124 h 206"/>
              <a:gd name="T14" fmla="*/ 130 w 200"/>
              <a:gd name="T15" fmla="*/ 146 h 206"/>
              <a:gd name="T16" fmla="*/ 92 w 200"/>
              <a:gd name="T17" fmla="*/ 158 h 206"/>
              <a:gd name="T18" fmla="*/ 72 w 200"/>
              <a:gd name="T19" fmla="*/ 164 h 206"/>
              <a:gd name="T20" fmla="*/ 126 w 200"/>
              <a:gd name="T21" fmla="*/ 168 h 206"/>
              <a:gd name="T22" fmla="*/ 172 w 200"/>
              <a:gd name="T23" fmla="*/ 166 h 206"/>
              <a:gd name="T24" fmla="*/ 180 w 200"/>
              <a:gd name="T25" fmla="*/ 168 h 206"/>
              <a:gd name="T26" fmla="*/ 194 w 200"/>
              <a:gd name="T27" fmla="*/ 184 h 206"/>
              <a:gd name="T28" fmla="*/ 198 w 200"/>
              <a:gd name="T29" fmla="*/ 198 h 206"/>
              <a:gd name="T30" fmla="*/ 198 w 200"/>
              <a:gd name="T31" fmla="*/ 200 h 206"/>
              <a:gd name="T32" fmla="*/ 190 w 200"/>
              <a:gd name="T33" fmla="*/ 206 h 206"/>
              <a:gd name="T34" fmla="*/ 176 w 200"/>
              <a:gd name="T35" fmla="*/ 206 h 206"/>
              <a:gd name="T36" fmla="*/ 130 w 200"/>
              <a:gd name="T37" fmla="*/ 198 h 206"/>
              <a:gd name="T38" fmla="*/ 116 w 200"/>
              <a:gd name="T39" fmla="*/ 194 h 206"/>
              <a:gd name="T40" fmla="*/ 102 w 200"/>
              <a:gd name="T41" fmla="*/ 192 h 206"/>
              <a:gd name="T42" fmla="*/ 24 w 200"/>
              <a:gd name="T43" fmla="*/ 186 h 206"/>
              <a:gd name="T44" fmla="*/ 10 w 200"/>
              <a:gd name="T45" fmla="*/ 182 h 206"/>
              <a:gd name="T46" fmla="*/ 2 w 200"/>
              <a:gd name="T47" fmla="*/ 172 h 206"/>
              <a:gd name="T48" fmla="*/ 4 w 200"/>
              <a:gd name="T49" fmla="*/ 158 h 206"/>
              <a:gd name="T50" fmla="*/ 12 w 200"/>
              <a:gd name="T51" fmla="*/ 144 h 206"/>
              <a:gd name="T52" fmla="*/ 28 w 200"/>
              <a:gd name="T53" fmla="*/ 132 h 206"/>
              <a:gd name="T54" fmla="*/ 38 w 200"/>
              <a:gd name="T55" fmla="*/ 124 h 206"/>
              <a:gd name="T56" fmla="*/ 46 w 200"/>
              <a:gd name="T57" fmla="*/ 114 h 206"/>
              <a:gd name="T58" fmla="*/ 46 w 200"/>
              <a:gd name="T59" fmla="*/ 112 h 206"/>
              <a:gd name="T60" fmla="*/ 20 w 200"/>
              <a:gd name="T61" fmla="*/ 82 h 206"/>
              <a:gd name="T62" fmla="*/ 4 w 200"/>
              <a:gd name="T63" fmla="*/ 5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206">
                <a:moveTo>
                  <a:pt x="158" y="0"/>
                </a:moveTo>
                <a:lnTo>
                  <a:pt x="158" y="0"/>
                </a:lnTo>
                <a:lnTo>
                  <a:pt x="168" y="10"/>
                </a:lnTo>
                <a:lnTo>
                  <a:pt x="178" y="22"/>
                </a:lnTo>
                <a:lnTo>
                  <a:pt x="188" y="36"/>
                </a:lnTo>
                <a:lnTo>
                  <a:pt x="196" y="52"/>
                </a:lnTo>
                <a:lnTo>
                  <a:pt x="198" y="62"/>
                </a:lnTo>
                <a:lnTo>
                  <a:pt x="200" y="70"/>
                </a:lnTo>
                <a:lnTo>
                  <a:pt x="200" y="78"/>
                </a:lnTo>
                <a:lnTo>
                  <a:pt x="198" y="88"/>
                </a:lnTo>
                <a:lnTo>
                  <a:pt x="194" y="96"/>
                </a:lnTo>
                <a:lnTo>
                  <a:pt x="186" y="104"/>
                </a:lnTo>
                <a:lnTo>
                  <a:pt x="186" y="104"/>
                </a:lnTo>
                <a:lnTo>
                  <a:pt x="166" y="124"/>
                </a:lnTo>
                <a:lnTo>
                  <a:pt x="148" y="136"/>
                </a:lnTo>
                <a:lnTo>
                  <a:pt x="130" y="146"/>
                </a:lnTo>
                <a:lnTo>
                  <a:pt x="116" y="152"/>
                </a:lnTo>
                <a:lnTo>
                  <a:pt x="92" y="158"/>
                </a:lnTo>
                <a:lnTo>
                  <a:pt x="82" y="160"/>
                </a:lnTo>
                <a:lnTo>
                  <a:pt x="72" y="164"/>
                </a:lnTo>
                <a:lnTo>
                  <a:pt x="72" y="164"/>
                </a:lnTo>
                <a:lnTo>
                  <a:pt x="126" y="168"/>
                </a:lnTo>
                <a:lnTo>
                  <a:pt x="152" y="168"/>
                </a:lnTo>
                <a:lnTo>
                  <a:pt x="172" y="166"/>
                </a:lnTo>
                <a:lnTo>
                  <a:pt x="172" y="166"/>
                </a:lnTo>
                <a:lnTo>
                  <a:pt x="180" y="168"/>
                </a:lnTo>
                <a:lnTo>
                  <a:pt x="188" y="174"/>
                </a:lnTo>
                <a:lnTo>
                  <a:pt x="194" y="184"/>
                </a:lnTo>
                <a:lnTo>
                  <a:pt x="198" y="190"/>
                </a:lnTo>
                <a:lnTo>
                  <a:pt x="198" y="198"/>
                </a:lnTo>
                <a:lnTo>
                  <a:pt x="198" y="198"/>
                </a:lnTo>
                <a:lnTo>
                  <a:pt x="198" y="200"/>
                </a:lnTo>
                <a:lnTo>
                  <a:pt x="196" y="204"/>
                </a:lnTo>
                <a:lnTo>
                  <a:pt x="190" y="206"/>
                </a:lnTo>
                <a:lnTo>
                  <a:pt x="190" y="206"/>
                </a:lnTo>
                <a:lnTo>
                  <a:pt x="176" y="206"/>
                </a:lnTo>
                <a:lnTo>
                  <a:pt x="164" y="204"/>
                </a:lnTo>
                <a:lnTo>
                  <a:pt x="130" y="198"/>
                </a:lnTo>
                <a:lnTo>
                  <a:pt x="130" y="198"/>
                </a:lnTo>
                <a:lnTo>
                  <a:pt x="116" y="194"/>
                </a:lnTo>
                <a:lnTo>
                  <a:pt x="102" y="192"/>
                </a:lnTo>
                <a:lnTo>
                  <a:pt x="102" y="192"/>
                </a:lnTo>
                <a:lnTo>
                  <a:pt x="46" y="188"/>
                </a:lnTo>
                <a:lnTo>
                  <a:pt x="24" y="186"/>
                </a:lnTo>
                <a:lnTo>
                  <a:pt x="10" y="182"/>
                </a:lnTo>
                <a:lnTo>
                  <a:pt x="10" y="182"/>
                </a:lnTo>
                <a:lnTo>
                  <a:pt x="4" y="178"/>
                </a:lnTo>
                <a:lnTo>
                  <a:pt x="2" y="172"/>
                </a:lnTo>
                <a:lnTo>
                  <a:pt x="2" y="166"/>
                </a:lnTo>
                <a:lnTo>
                  <a:pt x="4" y="158"/>
                </a:lnTo>
                <a:lnTo>
                  <a:pt x="6" y="152"/>
                </a:lnTo>
                <a:lnTo>
                  <a:pt x="12" y="144"/>
                </a:lnTo>
                <a:lnTo>
                  <a:pt x="20" y="138"/>
                </a:lnTo>
                <a:lnTo>
                  <a:pt x="28" y="132"/>
                </a:lnTo>
                <a:lnTo>
                  <a:pt x="28" y="132"/>
                </a:lnTo>
                <a:lnTo>
                  <a:pt x="38" y="124"/>
                </a:lnTo>
                <a:lnTo>
                  <a:pt x="44" y="118"/>
                </a:lnTo>
                <a:lnTo>
                  <a:pt x="46" y="114"/>
                </a:lnTo>
                <a:lnTo>
                  <a:pt x="46" y="112"/>
                </a:lnTo>
                <a:lnTo>
                  <a:pt x="46" y="112"/>
                </a:lnTo>
                <a:lnTo>
                  <a:pt x="34" y="98"/>
                </a:lnTo>
                <a:lnTo>
                  <a:pt x="20" y="82"/>
                </a:lnTo>
                <a:lnTo>
                  <a:pt x="8" y="62"/>
                </a:lnTo>
                <a:lnTo>
                  <a:pt x="4" y="50"/>
                </a:lnTo>
                <a:lnTo>
                  <a:pt x="0"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9"/>
          <p:cNvSpPr/>
          <p:nvPr/>
        </p:nvSpPr>
        <p:spPr bwMode="auto">
          <a:xfrm>
            <a:off x="2935605" y="5460682"/>
            <a:ext cx="15875" cy="15875"/>
          </a:xfrm>
          <a:custGeom>
            <a:avLst/>
            <a:gdLst>
              <a:gd name="T0" fmla="*/ 0 w 10"/>
              <a:gd name="T1" fmla="*/ 6 h 10"/>
              <a:gd name="T2" fmla="*/ 0 w 10"/>
              <a:gd name="T3" fmla="*/ 6 h 10"/>
              <a:gd name="T4" fmla="*/ 2 w 10"/>
              <a:gd name="T5" fmla="*/ 2 h 10"/>
              <a:gd name="T6" fmla="*/ 2 w 10"/>
              <a:gd name="T7" fmla="*/ 2 h 10"/>
              <a:gd name="T8" fmla="*/ 2 w 10"/>
              <a:gd name="T9" fmla="*/ 0 h 10"/>
              <a:gd name="T10" fmla="*/ 0 w 10"/>
              <a:gd name="T11" fmla="*/ 2 h 10"/>
              <a:gd name="T12" fmla="*/ 0 w 10"/>
              <a:gd name="T13" fmla="*/ 4 h 10"/>
              <a:gd name="T14" fmla="*/ 0 w 10"/>
              <a:gd name="T15" fmla="*/ 8 h 10"/>
              <a:gd name="T16" fmla="*/ 0 w 10"/>
              <a:gd name="T17" fmla="*/ 8 h 10"/>
              <a:gd name="T18" fmla="*/ 0 w 10"/>
              <a:gd name="T19" fmla="*/ 10 h 10"/>
              <a:gd name="T20" fmla="*/ 2 w 10"/>
              <a:gd name="T21" fmla="*/ 10 h 10"/>
              <a:gd name="T22" fmla="*/ 6 w 10"/>
              <a:gd name="T23" fmla="*/ 10 h 10"/>
              <a:gd name="T24" fmla="*/ 6 w 10"/>
              <a:gd name="T25" fmla="*/ 10 h 10"/>
              <a:gd name="T26" fmla="*/ 8 w 10"/>
              <a:gd name="T27" fmla="*/ 4 h 10"/>
              <a:gd name="T28" fmla="*/ 8 w 10"/>
              <a:gd name="T29" fmla="*/ 4 h 10"/>
              <a:gd name="T30" fmla="*/ 10 w 10"/>
              <a:gd name="T31" fmla="*/ 4 h 10"/>
              <a:gd name="T32" fmla="*/ 8 w 10"/>
              <a:gd name="T33" fmla="*/ 4 h 10"/>
              <a:gd name="T34" fmla="*/ 6 w 10"/>
              <a:gd name="T35" fmla="*/ 8 h 10"/>
              <a:gd name="T36" fmla="*/ 2 w 10"/>
              <a:gd name="T37" fmla="*/ 8 h 10"/>
              <a:gd name="T38" fmla="*/ 0 w 10"/>
              <a:gd name="T3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0">
                <a:moveTo>
                  <a:pt x="0" y="6"/>
                </a:moveTo>
                <a:lnTo>
                  <a:pt x="0" y="6"/>
                </a:lnTo>
                <a:lnTo>
                  <a:pt x="2" y="2"/>
                </a:lnTo>
                <a:lnTo>
                  <a:pt x="2" y="2"/>
                </a:lnTo>
                <a:lnTo>
                  <a:pt x="2" y="0"/>
                </a:lnTo>
                <a:lnTo>
                  <a:pt x="0" y="2"/>
                </a:lnTo>
                <a:lnTo>
                  <a:pt x="0" y="4"/>
                </a:lnTo>
                <a:lnTo>
                  <a:pt x="0" y="8"/>
                </a:lnTo>
                <a:lnTo>
                  <a:pt x="0" y="8"/>
                </a:lnTo>
                <a:lnTo>
                  <a:pt x="0" y="10"/>
                </a:lnTo>
                <a:lnTo>
                  <a:pt x="2" y="10"/>
                </a:lnTo>
                <a:lnTo>
                  <a:pt x="6" y="10"/>
                </a:lnTo>
                <a:lnTo>
                  <a:pt x="6" y="10"/>
                </a:lnTo>
                <a:lnTo>
                  <a:pt x="8" y="4"/>
                </a:lnTo>
                <a:lnTo>
                  <a:pt x="8" y="4"/>
                </a:lnTo>
                <a:lnTo>
                  <a:pt x="10" y="4"/>
                </a:lnTo>
                <a:lnTo>
                  <a:pt x="8" y="4"/>
                </a:lnTo>
                <a:lnTo>
                  <a:pt x="6" y="8"/>
                </a:lnTo>
                <a:lnTo>
                  <a:pt x="2" y="8"/>
                </a:lnTo>
                <a:lnTo>
                  <a:pt x="0" y="6"/>
                </a:lnTo>
                <a:close/>
              </a:path>
            </a:pathLst>
          </a:custGeom>
          <a:solidFill>
            <a:srgbClr val="2318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0"/>
          <p:cNvSpPr/>
          <p:nvPr/>
        </p:nvSpPr>
        <p:spPr bwMode="auto">
          <a:xfrm>
            <a:off x="2935605" y="5460682"/>
            <a:ext cx="15875" cy="15875"/>
          </a:xfrm>
          <a:custGeom>
            <a:avLst/>
            <a:gdLst>
              <a:gd name="T0" fmla="*/ 0 w 10"/>
              <a:gd name="T1" fmla="*/ 6 h 10"/>
              <a:gd name="T2" fmla="*/ 0 w 10"/>
              <a:gd name="T3" fmla="*/ 6 h 10"/>
              <a:gd name="T4" fmla="*/ 2 w 10"/>
              <a:gd name="T5" fmla="*/ 2 h 10"/>
              <a:gd name="T6" fmla="*/ 2 w 10"/>
              <a:gd name="T7" fmla="*/ 2 h 10"/>
              <a:gd name="T8" fmla="*/ 2 w 10"/>
              <a:gd name="T9" fmla="*/ 0 h 10"/>
              <a:gd name="T10" fmla="*/ 0 w 10"/>
              <a:gd name="T11" fmla="*/ 2 h 10"/>
              <a:gd name="T12" fmla="*/ 0 w 10"/>
              <a:gd name="T13" fmla="*/ 4 h 10"/>
              <a:gd name="T14" fmla="*/ 0 w 10"/>
              <a:gd name="T15" fmla="*/ 8 h 10"/>
              <a:gd name="T16" fmla="*/ 0 w 10"/>
              <a:gd name="T17" fmla="*/ 8 h 10"/>
              <a:gd name="T18" fmla="*/ 0 w 10"/>
              <a:gd name="T19" fmla="*/ 10 h 10"/>
              <a:gd name="T20" fmla="*/ 2 w 10"/>
              <a:gd name="T21" fmla="*/ 10 h 10"/>
              <a:gd name="T22" fmla="*/ 6 w 10"/>
              <a:gd name="T23" fmla="*/ 10 h 10"/>
              <a:gd name="T24" fmla="*/ 6 w 10"/>
              <a:gd name="T25" fmla="*/ 10 h 10"/>
              <a:gd name="T26" fmla="*/ 8 w 10"/>
              <a:gd name="T27" fmla="*/ 4 h 10"/>
              <a:gd name="T28" fmla="*/ 8 w 10"/>
              <a:gd name="T29" fmla="*/ 4 h 10"/>
              <a:gd name="T30" fmla="*/ 10 w 10"/>
              <a:gd name="T31" fmla="*/ 4 h 10"/>
              <a:gd name="T32" fmla="*/ 8 w 10"/>
              <a:gd name="T33" fmla="*/ 4 h 10"/>
              <a:gd name="T34" fmla="*/ 6 w 10"/>
              <a:gd name="T35" fmla="*/ 8 h 10"/>
              <a:gd name="T36" fmla="*/ 2 w 10"/>
              <a:gd name="T3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10">
                <a:moveTo>
                  <a:pt x="0" y="6"/>
                </a:moveTo>
                <a:lnTo>
                  <a:pt x="0" y="6"/>
                </a:lnTo>
                <a:lnTo>
                  <a:pt x="2" y="2"/>
                </a:lnTo>
                <a:lnTo>
                  <a:pt x="2" y="2"/>
                </a:lnTo>
                <a:lnTo>
                  <a:pt x="2" y="0"/>
                </a:lnTo>
                <a:lnTo>
                  <a:pt x="0" y="2"/>
                </a:lnTo>
                <a:lnTo>
                  <a:pt x="0" y="4"/>
                </a:lnTo>
                <a:lnTo>
                  <a:pt x="0" y="8"/>
                </a:lnTo>
                <a:lnTo>
                  <a:pt x="0" y="8"/>
                </a:lnTo>
                <a:lnTo>
                  <a:pt x="0" y="10"/>
                </a:lnTo>
                <a:lnTo>
                  <a:pt x="2" y="10"/>
                </a:lnTo>
                <a:lnTo>
                  <a:pt x="6" y="10"/>
                </a:lnTo>
                <a:lnTo>
                  <a:pt x="6" y="10"/>
                </a:lnTo>
                <a:lnTo>
                  <a:pt x="8" y="4"/>
                </a:lnTo>
                <a:lnTo>
                  <a:pt x="8" y="4"/>
                </a:lnTo>
                <a:lnTo>
                  <a:pt x="10" y="4"/>
                </a:lnTo>
                <a:lnTo>
                  <a:pt x="8" y="4"/>
                </a:lnTo>
                <a:lnTo>
                  <a:pt x="6" y="8"/>
                </a:lnTo>
                <a:lnTo>
                  <a:pt x="2"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60"/>
          <p:cNvSpPr/>
          <p:nvPr/>
        </p:nvSpPr>
        <p:spPr bwMode="auto">
          <a:xfrm>
            <a:off x="2303780" y="2968307"/>
            <a:ext cx="231775" cy="19050"/>
          </a:xfrm>
          <a:custGeom>
            <a:avLst/>
            <a:gdLst>
              <a:gd name="T0" fmla="*/ 72 w 146"/>
              <a:gd name="T1" fmla="*/ 10 h 12"/>
              <a:gd name="T2" fmla="*/ 72 w 146"/>
              <a:gd name="T3" fmla="*/ 10 h 12"/>
              <a:gd name="T4" fmla="*/ 46 w 146"/>
              <a:gd name="T5" fmla="*/ 8 h 12"/>
              <a:gd name="T6" fmla="*/ 22 w 146"/>
              <a:gd name="T7" fmla="*/ 8 h 12"/>
              <a:gd name="T8" fmla="*/ 6 w 146"/>
              <a:gd name="T9" fmla="*/ 4 h 12"/>
              <a:gd name="T10" fmla="*/ 0 w 146"/>
              <a:gd name="T11" fmla="*/ 0 h 12"/>
              <a:gd name="T12" fmla="*/ 0 w 146"/>
              <a:gd name="T13" fmla="*/ 0 h 12"/>
              <a:gd name="T14" fmla="*/ 0 w 146"/>
              <a:gd name="T15" fmla="*/ 2 h 12"/>
              <a:gd name="T16" fmla="*/ 0 w 146"/>
              <a:gd name="T17" fmla="*/ 2 h 12"/>
              <a:gd name="T18" fmla="*/ 0 w 146"/>
              <a:gd name="T19" fmla="*/ 4 h 12"/>
              <a:gd name="T20" fmla="*/ 6 w 146"/>
              <a:gd name="T21" fmla="*/ 6 h 12"/>
              <a:gd name="T22" fmla="*/ 20 w 146"/>
              <a:gd name="T23" fmla="*/ 8 h 12"/>
              <a:gd name="T24" fmla="*/ 44 w 146"/>
              <a:gd name="T25" fmla="*/ 10 h 12"/>
              <a:gd name="T26" fmla="*/ 72 w 146"/>
              <a:gd name="T27" fmla="*/ 12 h 12"/>
              <a:gd name="T28" fmla="*/ 72 w 146"/>
              <a:gd name="T29" fmla="*/ 12 h 12"/>
              <a:gd name="T30" fmla="*/ 102 w 146"/>
              <a:gd name="T31" fmla="*/ 10 h 12"/>
              <a:gd name="T32" fmla="*/ 124 w 146"/>
              <a:gd name="T33" fmla="*/ 8 h 12"/>
              <a:gd name="T34" fmla="*/ 140 w 146"/>
              <a:gd name="T35" fmla="*/ 6 h 12"/>
              <a:gd name="T36" fmla="*/ 144 w 146"/>
              <a:gd name="T37" fmla="*/ 4 h 12"/>
              <a:gd name="T38" fmla="*/ 146 w 146"/>
              <a:gd name="T39" fmla="*/ 2 h 12"/>
              <a:gd name="T40" fmla="*/ 146 w 146"/>
              <a:gd name="T41" fmla="*/ 2 h 12"/>
              <a:gd name="T42" fmla="*/ 146 w 146"/>
              <a:gd name="T43" fmla="*/ 0 h 12"/>
              <a:gd name="T44" fmla="*/ 146 w 146"/>
              <a:gd name="T45" fmla="*/ 0 h 12"/>
              <a:gd name="T46" fmla="*/ 138 w 146"/>
              <a:gd name="T47" fmla="*/ 4 h 12"/>
              <a:gd name="T48" fmla="*/ 122 w 146"/>
              <a:gd name="T49" fmla="*/ 8 h 12"/>
              <a:gd name="T50" fmla="*/ 100 w 146"/>
              <a:gd name="T51" fmla="*/ 8 h 12"/>
              <a:gd name="T52" fmla="*/ 72 w 146"/>
              <a:gd name="T53" fmla="*/ 10 h 12"/>
              <a:gd name="T54" fmla="*/ 72 w 146"/>
              <a:gd name="T55"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2">
                <a:moveTo>
                  <a:pt x="72" y="10"/>
                </a:moveTo>
                <a:lnTo>
                  <a:pt x="72" y="10"/>
                </a:lnTo>
                <a:lnTo>
                  <a:pt x="46" y="8"/>
                </a:lnTo>
                <a:lnTo>
                  <a:pt x="22" y="8"/>
                </a:lnTo>
                <a:lnTo>
                  <a:pt x="6" y="4"/>
                </a:lnTo>
                <a:lnTo>
                  <a:pt x="0" y="0"/>
                </a:lnTo>
                <a:lnTo>
                  <a:pt x="0" y="0"/>
                </a:lnTo>
                <a:lnTo>
                  <a:pt x="0" y="2"/>
                </a:lnTo>
                <a:lnTo>
                  <a:pt x="0" y="2"/>
                </a:lnTo>
                <a:lnTo>
                  <a:pt x="0" y="4"/>
                </a:lnTo>
                <a:lnTo>
                  <a:pt x="6" y="6"/>
                </a:lnTo>
                <a:lnTo>
                  <a:pt x="20" y="8"/>
                </a:lnTo>
                <a:lnTo>
                  <a:pt x="44" y="10"/>
                </a:lnTo>
                <a:lnTo>
                  <a:pt x="72" y="12"/>
                </a:lnTo>
                <a:lnTo>
                  <a:pt x="72" y="12"/>
                </a:lnTo>
                <a:lnTo>
                  <a:pt x="102" y="10"/>
                </a:lnTo>
                <a:lnTo>
                  <a:pt x="124" y="8"/>
                </a:lnTo>
                <a:lnTo>
                  <a:pt x="140" y="6"/>
                </a:lnTo>
                <a:lnTo>
                  <a:pt x="144" y="4"/>
                </a:lnTo>
                <a:lnTo>
                  <a:pt x="146" y="2"/>
                </a:lnTo>
                <a:lnTo>
                  <a:pt x="146" y="2"/>
                </a:lnTo>
                <a:lnTo>
                  <a:pt x="146" y="0"/>
                </a:lnTo>
                <a:lnTo>
                  <a:pt x="146" y="0"/>
                </a:lnTo>
                <a:lnTo>
                  <a:pt x="138" y="4"/>
                </a:lnTo>
                <a:lnTo>
                  <a:pt x="122" y="8"/>
                </a:lnTo>
                <a:lnTo>
                  <a:pt x="100" y="8"/>
                </a:lnTo>
                <a:lnTo>
                  <a:pt x="72" y="10"/>
                </a:lnTo>
                <a:lnTo>
                  <a:pt x="72" y="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85"/>
          <p:cNvSpPr/>
          <p:nvPr/>
        </p:nvSpPr>
        <p:spPr bwMode="auto">
          <a:xfrm>
            <a:off x="5777230" y="3952557"/>
            <a:ext cx="288925" cy="38100"/>
          </a:xfrm>
          <a:custGeom>
            <a:avLst/>
            <a:gdLst>
              <a:gd name="T0" fmla="*/ 92 w 182"/>
              <a:gd name="T1" fmla="*/ 24 h 24"/>
              <a:gd name="T2" fmla="*/ 92 w 182"/>
              <a:gd name="T3" fmla="*/ 24 h 24"/>
              <a:gd name="T4" fmla="*/ 56 w 182"/>
              <a:gd name="T5" fmla="*/ 22 h 24"/>
              <a:gd name="T6" fmla="*/ 28 w 182"/>
              <a:gd name="T7" fmla="*/ 18 h 24"/>
              <a:gd name="T8" fmla="*/ 16 w 182"/>
              <a:gd name="T9" fmla="*/ 14 h 24"/>
              <a:gd name="T10" fmla="*/ 8 w 182"/>
              <a:gd name="T11" fmla="*/ 10 h 24"/>
              <a:gd name="T12" fmla="*/ 2 w 182"/>
              <a:gd name="T13" fmla="*/ 8 h 24"/>
              <a:gd name="T14" fmla="*/ 0 w 182"/>
              <a:gd name="T15" fmla="*/ 2 h 24"/>
              <a:gd name="T16" fmla="*/ 0 w 182"/>
              <a:gd name="T17" fmla="*/ 2 h 24"/>
              <a:gd name="T18" fmla="*/ 2 w 182"/>
              <a:gd name="T19" fmla="*/ 0 h 24"/>
              <a:gd name="T20" fmla="*/ 2 w 182"/>
              <a:gd name="T21" fmla="*/ 0 h 24"/>
              <a:gd name="T22" fmla="*/ 0 w 182"/>
              <a:gd name="T23" fmla="*/ 2 h 24"/>
              <a:gd name="T24" fmla="*/ 0 w 182"/>
              <a:gd name="T25" fmla="*/ 4 h 24"/>
              <a:gd name="T26" fmla="*/ 0 w 182"/>
              <a:gd name="T27" fmla="*/ 4 h 24"/>
              <a:gd name="T28" fmla="*/ 0 w 182"/>
              <a:gd name="T29" fmla="*/ 8 h 24"/>
              <a:gd name="T30" fmla="*/ 6 w 182"/>
              <a:gd name="T31" fmla="*/ 12 h 24"/>
              <a:gd name="T32" fmla="*/ 14 w 182"/>
              <a:gd name="T33" fmla="*/ 16 h 24"/>
              <a:gd name="T34" fmla="*/ 26 w 182"/>
              <a:gd name="T35" fmla="*/ 18 h 24"/>
              <a:gd name="T36" fmla="*/ 56 w 182"/>
              <a:gd name="T37" fmla="*/ 24 h 24"/>
              <a:gd name="T38" fmla="*/ 90 w 182"/>
              <a:gd name="T39" fmla="*/ 24 h 24"/>
              <a:gd name="T40" fmla="*/ 90 w 182"/>
              <a:gd name="T41" fmla="*/ 24 h 24"/>
              <a:gd name="T42" fmla="*/ 124 w 182"/>
              <a:gd name="T43" fmla="*/ 24 h 24"/>
              <a:gd name="T44" fmla="*/ 150 w 182"/>
              <a:gd name="T45" fmla="*/ 20 h 24"/>
              <a:gd name="T46" fmla="*/ 170 w 182"/>
              <a:gd name="T47" fmla="*/ 14 h 24"/>
              <a:gd name="T48" fmla="*/ 178 w 182"/>
              <a:gd name="T49" fmla="*/ 12 h 24"/>
              <a:gd name="T50" fmla="*/ 182 w 182"/>
              <a:gd name="T51" fmla="*/ 8 h 24"/>
              <a:gd name="T52" fmla="*/ 182 w 182"/>
              <a:gd name="T53" fmla="*/ 8 h 24"/>
              <a:gd name="T54" fmla="*/ 176 w 182"/>
              <a:gd name="T55" fmla="*/ 12 h 24"/>
              <a:gd name="T56" fmla="*/ 170 w 182"/>
              <a:gd name="T57" fmla="*/ 14 h 24"/>
              <a:gd name="T58" fmla="*/ 150 w 182"/>
              <a:gd name="T59" fmla="*/ 18 h 24"/>
              <a:gd name="T60" fmla="*/ 122 w 182"/>
              <a:gd name="T61" fmla="*/ 22 h 24"/>
              <a:gd name="T62" fmla="*/ 92 w 182"/>
              <a:gd name="T63" fmla="*/ 24 h 24"/>
              <a:gd name="T64" fmla="*/ 92 w 182"/>
              <a:gd name="T6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24">
                <a:moveTo>
                  <a:pt x="92" y="24"/>
                </a:moveTo>
                <a:lnTo>
                  <a:pt x="92" y="24"/>
                </a:lnTo>
                <a:lnTo>
                  <a:pt x="56" y="22"/>
                </a:lnTo>
                <a:lnTo>
                  <a:pt x="28" y="18"/>
                </a:lnTo>
                <a:lnTo>
                  <a:pt x="16" y="14"/>
                </a:lnTo>
                <a:lnTo>
                  <a:pt x="8" y="10"/>
                </a:lnTo>
                <a:lnTo>
                  <a:pt x="2" y="8"/>
                </a:lnTo>
                <a:lnTo>
                  <a:pt x="0" y="2"/>
                </a:lnTo>
                <a:lnTo>
                  <a:pt x="0" y="2"/>
                </a:lnTo>
                <a:lnTo>
                  <a:pt x="2" y="0"/>
                </a:lnTo>
                <a:lnTo>
                  <a:pt x="2" y="0"/>
                </a:lnTo>
                <a:lnTo>
                  <a:pt x="0" y="2"/>
                </a:lnTo>
                <a:lnTo>
                  <a:pt x="0" y="4"/>
                </a:lnTo>
                <a:lnTo>
                  <a:pt x="0" y="4"/>
                </a:lnTo>
                <a:lnTo>
                  <a:pt x="0" y="8"/>
                </a:lnTo>
                <a:lnTo>
                  <a:pt x="6" y="12"/>
                </a:lnTo>
                <a:lnTo>
                  <a:pt x="14" y="16"/>
                </a:lnTo>
                <a:lnTo>
                  <a:pt x="26" y="18"/>
                </a:lnTo>
                <a:lnTo>
                  <a:pt x="56" y="24"/>
                </a:lnTo>
                <a:lnTo>
                  <a:pt x="90" y="24"/>
                </a:lnTo>
                <a:lnTo>
                  <a:pt x="90" y="24"/>
                </a:lnTo>
                <a:lnTo>
                  <a:pt x="124" y="24"/>
                </a:lnTo>
                <a:lnTo>
                  <a:pt x="150" y="20"/>
                </a:lnTo>
                <a:lnTo>
                  <a:pt x="170" y="14"/>
                </a:lnTo>
                <a:lnTo>
                  <a:pt x="178" y="12"/>
                </a:lnTo>
                <a:lnTo>
                  <a:pt x="182" y="8"/>
                </a:lnTo>
                <a:lnTo>
                  <a:pt x="182" y="8"/>
                </a:lnTo>
                <a:lnTo>
                  <a:pt x="176" y="12"/>
                </a:lnTo>
                <a:lnTo>
                  <a:pt x="170" y="14"/>
                </a:lnTo>
                <a:lnTo>
                  <a:pt x="150" y="18"/>
                </a:lnTo>
                <a:lnTo>
                  <a:pt x="122" y="22"/>
                </a:lnTo>
                <a:lnTo>
                  <a:pt x="92" y="24"/>
                </a:lnTo>
                <a:lnTo>
                  <a:pt x="92"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99"/>
          <p:cNvSpPr>
            <a:spLocks noEditPoints="1"/>
          </p:cNvSpPr>
          <p:nvPr/>
        </p:nvSpPr>
        <p:spPr bwMode="auto">
          <a:xfrm>
            <a:off x="5732780" y="4035107"/>
            <a:ext cx="92075" cy="120650"/>
          </a:xfrm>
          <a:custGeom>
            <a:avLst/>
            <a:gdLst>
              <a:gd name="T0" fmla="*/ 26 w 58"/>
              <a:gd name="T1" fmla="*/ 0 h 76"/>
              <a:gd name="T2" fmla="*/ 12 w 58"/>
              <a:gd name="T3" fmla="*/ 20 h 76"/>
              <a:gd name="T4" fmla="*/ 46 w 58"/>
              <a:gd name="T5" fmla="*/ 58 h 76"/>
              <a:gd name="T6" fmla="*/ 46 w 58"/>
              <a:gd name="T7" fmla="*/ 58 h 76"/>
              <a:gd name="T8" fmla="*/ 58 w 58"/>
              <a:gd name="T9" fmla="*/ 34 h 76"/>
              <a:gd name="T10" fmla="*/ 26 w 58"/>
              <a:gd name="T11" fmla="*/ 0 h 76"/>
              <a:gd name="T12" fmla="*/ 0 w 58"/>
              <a:gd name="T13" fmla="*/ 38 h 76"/>
              <a:gd name="T14" fmla="*/ 36 w 58"/>
              <a:gd name="T15" fmla="*/ 76 h 76"/>
              <a:gd name="T16" fmla="*/ 36 w 58"/>
              <a:gd name="T17" fmla="*/ 76 h 76"/>
              <a:gd name="T18" fmla="*/ 40 w 58"/>
              <a:gd name="T19" fmla="*/ 68 h 76"/>
              <a:gd name="T20" fmla="*/ 6 w 58"/>
              <a:gd name="T21" fmla="*/ 30 h 76"/>
              <a:gd name="T22" fmla="*/ 0 w 58"/>
              <a:gd name="T23"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76">
                <a:moveTo>
                  <a:pt x="26" y="0"/>
                </a:moveTo>
                <a:lnTo>
                  <a:pt x="12" y="20"/>
                </a:lnTo>
                <a:lnTo>
                  <a:pt x="46" y="58"/>
                </a:lnTo>
                <a:lnTo>
                  <a:pt x="46" y="58"/>
                </a:lnTo>
                <a:lnTo>
                  <a:pt x="58" y="34"/>
                </a:lnTo>
                <a:lnTo>
                  <a:pt x="26" y="0"/>
                </a:lnTo>
                <a:close/>
                <a:moveTo>
                  <a:pt x="0" y="38"/>
                </a:moveTo>
                <a:lnTo>
                  <a:pt x="36" y="76"/>
                </a:lnTo>
                <a:lnTo>
                  <a:pt x="36" y="76"/>
                </a:lnTo>
                <a:lnTo>
                  <a:pt x="40" y="68"/>
                </a:lnTo>
                <a:lnTo>
                  <a:pt x="6" y="30"/>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01"/>
          <p:cNvSpPr/>
          <p:nvPr/>
        </p:nvSpPr>
        <p:spPr bwMode="auto">
          <a:xfrm>
            <a:off x="2726055" y="2768282"/>
            <a:ext cx="149225" cy="152400"/>
          </a:xfrm>
          <a:custGeom>
            <a:avLst/>
            <a:gdLst>
              <a:gd name="T0" fmla="*/ 20 w 94"/>
              <a:gd name="T1" fmla="*/ 0 h 96"/>
              <a:gd name="T2" fmla="*/ 94 w 94"/>
              <a:gd name="T3" fmla="*/ 66 h 96"/>
              <a:gd name="T4" fmla="*/ 0 w 94"/>
              <a:gd name="T5" fmla="*/ 96 h 96"/>
              <a:gd name="T6" fmla="*/ 20 w 94"/>
              <a:gd name="T7" fmla="*/ 0 h 96"/>
            </a:gdLst>
            <a:ahLst/>
            <a:cxnLst>
              <a:cxn ang="0">
                <a:pos x="T0" y="T1"/>
              </a:cxn>
              <a:cxn ang="0">
                <a:pos x="T2" y="T3"/>
              </a:cxn>
              <a:cxn ang="0">
                <a:pos x="T4" y="T5"/>
              </a:cxn>
              <a:cxn ang="0">
                <a:pos x="T6" y="T7"/>
              </a:cxn>
            </a:cxnLst>
            <a:rect l="0" t="0" r="r" b="b"/>
            <a:pathLst>
              <a:path w="94" h="96">
                <a:moveTo>
                  <a:pt x="20" y="0"/>
                </a:moveTo>
                <a:lnTo>
                  <a:pt x="94" y="66"/>
                </a:lnTo>
                <a:lnTo>
                  <a:pt x="0" y="96"/>
                </a:lnTo>
                <a:lnTo>
                  <a:pt x="20" y="0"/>
                </a:lnTo>
                <a:close/>
              </a:path>
            </a:pathLst>
          </a:custGeom>
          <a:solidFill>
            <a:srgbClr val="80DE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02"/>
          <p:cNvSpPr/>
          <p:nvPr/>
        </p:nvSpPr>
        <p:spPr bwMode="auto">
          <a:xfrm>
            <a:off x="2405380" y="4530407"/>
            <a:ext cx="146050" cy="152400"/>
          </a:xfrm>
          <a:custGeom>
            <a:avLst/>
            <a:gdLst>
              <a:gd name="T0" fmla="*/ 92 w 92"/>
              <a:gd name="T1" fmla="*/ 0 h 96"/>
              <a:gd name="T2" fmla="*/ 74 w 92"/>
              <a:gd name="T3" fmla="*/ 96 h 96"/>
              <a:gd name="T4" fmla="*/ 0 w 92"/>
              <a:gd name="T5" fmla="*/ 34 h 96"/>
              <a:gd name="T6" fmla="*/ 92 w 92"/>
              <a:gd name="T7" fmla="*/ 0 h 96"/>
            </a:gdLst>
            <a:ahLst/>
            <a:cxnLst>
              <a:cxn ang="0">
                <a:pos x="T0" y="T1"/>
              </a:cxn>
              <a:cxn ang="0">
                <a:pos x="T2" y="T3"/>
              </a:cxn>
              <a:cxn ang="0">
                <a:pos x="T4" y="T5"/>
              </a:cxn>
              <a:cxn ang="0">
                <a:pos x="T6" y="T7"/>
              </a:cxn>
            </a:cxnLst>
            <a:rect l="0" t="0" r="r" b="b"/>
            <a:pathLst>
              <a:path w="92" h="96">
                <a:moveTo>
                  <a:pt x="92" y="0"/>
                </a:moveTo>
                <a:lnTo>
                  <a:pt x="74" y="96"/>
                </a:lnTo>
                <a:lnTo>
                  <a:pt x="0" y="34"/>
                </a:lnTo>
                <a:lnTo>
                  <a:pt x="92" y="0"/>
                </a:lnTo>
                <a:close/>
              </a:path>
            </a:pathLst>
          </a:custGeom>
          <a:solidFill>
            <a:srgbClr val="80DE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03"/>
          <p:cNvSpPr/>
          <p:nvPr/>
        </p:nvSpPr>
        <p:spPr bwMode="auto">
          <a:xfrm>
            <a:off x="4078605" y="5905182"/>
            <a:ext cx="139700" cy="155575"/>
          </a:xfrm>
          <a:custGeom>
            <a:avLst/>
            <a:gdLst>
              <a:gd name="T0" fmla="*/ 8 w 88"/>
              <a:gd name="T1" fmla="*/ 0 h 98"/>
              <a:gd name="T2" fmla="*/ 88 w 88"/>
              <a:gd name="T3" fmla="*/ 56 h 98"/>
              <a:gd name="T4" fmla="*/ 0 w 88"/>
              <a:gd name="T5" fmla="*/ 98 h 98"/>
              <a:gd name="T6" fmla="*/ 8 w 88"/>
              <a:gd name="T7" fmla="*/ 0 h 98"/>
            </a:gdLst>
            <a:ahLst/>
            <a:cxnLst>
              <a:cxn ang="0">
                <a:pos x="T0" y="T1"/>
              </a:cxn>
              <a:cxn ang="0">
                <a:pos x="T2" y="T3"/>
              </a:cxn>
              <a:cxn ang="0">
                <a:pos x="T4" y="T5"/>
              </a:cxn>
              <a:cxn ang="0">
                <a:pos x="T6" y="T7"/>
              </a:cxn>
            </a:cxnLst>
            <a:rect l="0" t="0" r="r" b="b"/>
            <a:pathLst>
              <a:path w="88" h="98">
                <a:moveTo>
                  <a:pt x="8" y="0"/>
                </a:moveTo>
                <a:lnTo>
                  <a:pt x="88" y="56"/>
                </a:lnTo>
                <a:lnTo>
                  <a:pt x="0" y="98"/>
                </a:lnTo>
                <a:lnTo>
                  <a:pt x="8" y="0"/>
                </a:lnTo>
                <a:close/>
              </a:path>
            </a:pathLst>
          </a:custGeom>
          <a:solidFill>
            <a:srgbClr val="80DE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304"/>
          <p:cNvSpPr/>
          <p:nvPr/>
        </p:nvSpPr>
        <p:spPr bwMode="auto">
          <a:xfrm>
            <a:off x="6221730" y="4454207"/>
            <a:ext cx="149225" cy="152400"/>
          </a:xfrm>
          <a:custGeom>
            <a:avLst/>
            <a:gdLst>
              <a:gd name="T0" fmla="*/ 72 w 94"/>
              <a:gd name="T1" fmla="*/ 0 h 96"/>
              <a:gd name="T2" fmla="*/ 94 w 94"/>
              <a:gd name="T3" fmla="*/ 96 h 96"/>
              <a:gd name="T4" fmla="*/ 0 w 94"/>
              <a:gd name="T5" fmla="*/ 68 h 96"/>
              <a:gd name="T6" fmla="*/ 72 w 94"/>
              <a:gd name="T7" fmla="*/ 0 h 96"/>
            </a:gdLst>
            <a:ahLst/>
            <a:cxnLst>
              <a:cxn ang="0">
                <a:pos x="T0" y="T1"/>
              </a:cxn>
              <a:cxn ang="0">
                <a:pos x="T2" y="T3"/>
              </a:cxn>
              <a:cxn ang="0">
                <a:pos x="T4" y="T5"/>
              </a:cxn>
              <a:cxn ang="0">
                <a:pos x="T6" y="T7"/>
              </a:cxn>
            </a:cxnLst>
            <a:rect l="0" t="0" r="r" b="b"/>
            <a:pathLst>
              <a:path w="94" h="96">
                <a:moveTo>
                  <a:pt x="72" y="0"/>
                </a:moveTo>
                <a:lnTo>
                  <a:pt x="94" y="96"/>
                </a:lnTo>
                <a:lnTo>
                  <a:pt x="0" y="68"/>
                </a:lnTo>
                <a:lnTo>
                  <a:pt x="72" y="0"/>
                </a:lnTo>
                <a:close/>
              </a:path>
            </a:pathLst>
          </a:custGeom>
          <a:solidFill>
            <a:srgbClr val="80DE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5"/>
          <p:cNvSpPr/>
          <p:nvPr/>
        </p:nvSpPr>
        <p:spPr bwMode="auto">
          <a:xfrm>
            <a:off x="2399030" y="3904932"/>
            <a:ext cx="114300" cy="730250"/>
          </a:xfrm>
          <a:custGeom>
            <a:avLst/>
            <a:gdLst>
              <a:gd name="T0" fmla="*/ 14 w 72"/>
              <a:gd name="T1" fmla="*/ 0 h 460"/>
              <a:gd name="T2" fmla="*/ 2 w 72"/>
              <a:gd name="T3" fmla="*/ 0 h 460"/>
              <a:gd name="T4" fmla="*/ 2 w 72"/>
              <a:gd name="T5" fmla="*/ 0 h 460"/>
              <a:gd name="T6" fmla="*/ 0 w 72"/>
              <a:gd name="T7" fmla="*/ 68 h 460"/>
              <a:gd name="T8" fmla="*/ 0 w 72"/>
              <a:gd name="T9" fmla="*/ 68 h 460"/>
              <a:gd name="T10" fmla="*/ 0 w 72"/>
              <a:gd name="T11" fmla="*/ 120 h 460"/>
              <a:gd name="T12" fmla="*/ 4 w 72"/>
              <a:gd name="T13" fmla="*/ 170 h 460"/>
              <a:gd name="T14" fmla="*/ 8 w 72"/>
              <a:gd name="T15" fmla="*/ 220 h 460"/>
              <a:gd name="T16" fmla="*/ 16 w 72"/>
              <a:gd name="T17" fmla="*/ 270 h 460"/>
              <a:gd name="T18" fmla="*/ 24 w 72"/>
              <a:gd name="T19" fmla="*/ 318 h 460"/>
              <a:gd name="T20" fmla="*/ 36 w 72"/>
              <a:gd name="T21" fmla="*/ 366 h 460"/>
              <a:gd name="T22" fmla="*/ 48 w 72"/>
              <a:gd name="T23" fmla="*/ 414 h 460"/>
              <a:gd name="T24" fmla="*/ 62 w 72"/>
              <a:gd name="T25" fmla="*/ 460 h 460"/>
              <a:gd name="T26" fmla="*/ 72 w 72"/>
              <a:gd name="T27" fmla="*/ 452 h 460"/>
              <a:gd name="T28" fmla="*/ 72 w 72"/>
              <a:gd name="T29" fmla="*/ 452 h 460"/>
              <a:gd name="T30" fmla="*/ 58 w 72"/>
              <a:gd name="T31" fmla="*/ 406 h 460"/>
              <a:gd name="T32" fmla="*/ 46 w 72"/>
              <a:gd name="T33" fmla="*/ 360 h 460"/>
              <a:gd name="T34" fmla="*/ 36 w 72"/>
              <a:gd name="T35" fmla="*/ 312 h 460"/>
              <a:gd name="T36" fmla="*/ 28 w 72"/>
              <a:gd name="T37" fmla="*/ 264 h 460"/>
              <a:gd name="T38" fmla="*/ 20 w 72"/>
              <a:gd name="T39" fmla="*/ 216 h 460"/>
              <a:gd name="T40" fmla="*/ 16 w 72"/>
              <a:gd name="T41" fmla="*/ 168 h 460"/>
              <a:gd name="T42" fmla="*/ 12 w 72"/>
              <a:gd name="T43" fmla="*/ 118 h 460"/>
              <a:gd name="T44" fmla="*/ 12 w 72"/>
              <a:gd name="T45" fmla="*/ 68 h 460"/>
              <a:gd name="T46" fmla="*/ 12 w 72"/>
              <a:gd name="T47" fmla="*/ 68 h 460"/>
              <a:gd name="T48" fmla="*/ 14 w 72"/>
              <a:gd name="T49" fmla="*/ 0 h 460"/>
              <a:gd name="T50" fmla="*/ 14 w 72"/>
              <a:gd name="T51"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460">
                <a:moveTo>
                  <a:pt x="14" y="0"/>
                </a:moveTo>
                <a:lnTo>
                  <a:pt x="2" y="0"/>
                </a:lnTo>
                <a:lnTo>
                  <a:pt x="2" y="0"/>
                </a:lnTo>
                <a:lnTo>
                  <a:pt x="0" y="68"/>
                </a:lnTo>
                <a:lnTo>
                  <a:pt x="0" y="68"/>
                </a:lnTo>
                <a:lnTo>
                  <a:pt x="0" y="120"/>
                </a:lnTo>
                <a:lnTo>
                  <a:pt x="4" y="170"/>
                </a:lnTo>
                <a:lnTo>
                  <a:pt x="8" y="220"/>
                </a:lnTo>
                <a:lnTo>
                  <a:pt x="16" y="270"/>
                </a:lnTo>
                <a:lnTo>
                  <a:pt x="24" y="318"/>
                </a:lnTo>
                <a:lnTo>
                  <a:pt x="36" y="366"/>
                </a:lnTo>
                <a:lnTo>
                  <a:pt x="48" y="414"/>
                </a:lnTo>
                <a:lnTo>
                  <a:pt x="62" y="460"/>
                </a:lnTo>
                <a:lnTo>
                  <a:pt x="72" y="452"/>
                </a:lnTo>
                <a:lnTo>
                  <a:pt x="72" y="452"/>
                </a:lnTo>
                <a:lnTo>
                  <a:pt x="58" y="406"/>
                </a:lnTo>
                <a:lnTo>
                  <a:pt x="46" y="360"/>
                </a:lnTo>
                <a:lnTo>
                  <a:pt x="36" y="312"/>
                </a:lnTo>
                <a:lnTo>
                  <a:pt x="28" y="264"/>
                </a:lnTo>
                <a:lnTo>
                  <a:pt x="20" y="216"/>
                </a:lnTo>
                <a:lnTo>
                  <a:pt x="16" y="168"/>
                </a:lnTo>
                <a:lnTo>
                  <a:pt x="12" y="118"/>
                </a:lnTo>
                <a:lnTo>
                  <a:pt x="12" y="68"/>
                </a:lnTo>
                <a:lnTo>
                  <a:pt x="12" y="68"/>
                </a:lnTo>
                <a:lnTo>
                  <a:pt x="14" y="0"/>
                </a:lnTo>
                <a:lnTo>
                  <a:pt x="14" y="0"/>
                </a:lnTo>
                <a:close/>
              </a:path>
            </a:pathLst>
          </a:custGeom>
          <a:solidFill>
            <a:srgbClr val="80DE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306"/>
          <p:cNvSpPr/>
          <p:nvPr/>
        </p:nvSpPr>
        <p:spPr bwMode="auto">
          <a:xfrm>
            <a:off x="2770505" y="2352357"/>
            <a:ext cx="530225" cy="511175"/>
          </a:xfrm>
          <a:custGeom>
            <a:avLst/>
            <a:gdLst>
              <a:gd name="T0" fmla="*/ 326 w 334"/>
              <a:gd name="T1" fmla="*/ 0 h 322"/>
              <a:gd name="T2" fmla="*/ 326 w 334"/>
              <a:gd name="T3" fmla="*/ 0 h 322"/>
              <a:gd name="T4" fmla="*/ 280 w 334"/>
              <a:gd name="T5" fmla="*/ 32 h 322"/>
              <a:gd name="T6" fmla="*/ 234 w 334"/>
              <a:gd name="T7" fmla="*/ 68 h 322"/>
              <a:gd name="T8" fmla="*/ 190 w 334"/>
              <a:gd name="T9" fmla="*/ 104 h 322"/>
              <a:gd name="T10" fmla="*/ 148 w 334"/>
              <a:gd name="T11" fmla="*/ 142 h 322"/>
              <a:gd name="T12" fmla="*/ 108 w 334"/>
              <a:gd name="T13" fmla="*/ 184 h 322"/>
              <a:gd name="T14" fmla="*/ 70 w 334"/>
              <a:gd name="T15" fmla="*/ 226 h 322"/>
              <a:gd name="T16" fmla="*/ 34 w 334"/>
              <a:gd name="T17" fmla="*/ 270 h 322"/>
              <a:gd name="T18" fmla="*/ 0 w 334"/>
              <a:gd name="T19" fmla="*/ 316 h 322"/>
              <a:gd name="T20" fmla="*/ 10 w 334"/>
              <a:gd name="T21" fmla="*/ 322 h 322"/>
              <a:gd name="T22" fmla="*/ 10 w 334"/>
              <a:gd name="T23" fmla="*/ 322 h 322"/>
              <a:gd name="T24" fmla="*/ 44 w 334"/>
              <a:gd name="T25" fmla="*/ 278 h 322"/>
              <a:gd name="T26" fmla="*/ 80 w 334"/>
              <a:gd name="T27" fmla="*/ 234 h 322"/>
              <a:gd name="T28" fmla="*/ 118 w 334"/>
              <a:gd name="T29" fmla="*/ 192 h 322"/>
              <a:gd name="T30" fmla="*/ 158 w 334"/>
              <a:gd name="T31" fmla="*/ 152 h 322"/>
              <a:gd name="T32" fmla="*/ 200 w 334"/>
              <a:gd name="T33" fmla="*/ 114 h 322"/>
              <a:gd name="T34" fmla="*/ 242 w 334"/>
              <a:gd name="T35" fmla="*/ 78 h 322"/>
              <a:gd name="T36" fmla="*/ 286 w 334"/>
              <a:gd name="T37" fmla="*/ 42 h 322"/>
              <a:gd name="T38" fmla="*/ 334 w 334"/>
              <a:gd name="T39" fmla="*/ 10 h 322"/>
              <a:gd name="T40" fmla="*/ 326 w 334"/>
              <a:gd name="T41"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 h="322">
                <a:moveTo>
                  <a:pt x="326" y="0"/>
                </a:moveTo>
                <a:lnTo>
                  <a:pt x="326" y="0"/>
                </a:lnTo>
                <a:lnTo>
                  <a:pt x="280" y="32"/>
                </a:lnTo>
                <a:lnTo>
                  <a:pt x="234" y="68"/>
                </a:lnTo>
                <a:lnTo>
                  <a:pt x="190" y="104"/>
                </a:lnTo>
                <a:lnTo>
                  <a:pt x="148" y="142"/>
                </a:lnTo>
                <a:lnTo>
                  <a:pt x="108" y="184"/>
                </a:lnTo>
                <a:lnTo>
                  <a:pt x="70" y="226"/>
                </a:lnTo>
                <a:lnTo>
                  <a:pt x="34" y="270"/>
                </a:lnTo>
                <a:lnTo>
                  <a:pt x="0" y="316"/>
                </a:lnTo>
                <a:lnTo>
                  <a:pt x="10" y="322"/>
                </a:lnTo>
                <a:lnTo>
                  <a:pt x="10" y="322"/>
                </a:lnTo>
                <a:lnTo>
                  <a:pt x="44" y="278"/>
                </a:lnTo>
                <a:lnTo>
                  <a:pt x="80" y="234"/>
                </a:lnTo>
                <a:lnTo>
                  <a:pt x="118" y="192"/>
                </a:lnTo>
                <a:lnTo>
                  <a:pt x="158" y="152"/>
                </a:lnTo>
                <a:lnTo>
                  <a:pt x="200" y="114"/>
                </a:lnTo>
                <a:lnTo>
                  <a:pt x="242" y="78"/>
                </a:lnTo>
                <a:lnTo>
                  <a:pt x="286" y="42"/>
                </a:lnTo>
                <a:lnTo>
                  <a:pt x="334" y="10"/>
                </a:lnTo>
                <a:lnTo>
                  <a:pt x="326" y="0"/>
                </a:lnTo>
                <a:close/>
              </a:path>
            </a:pathLst>
          </a:custGeom>
          <a:solidFill>
            <a:srgbClr val="80DE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07"/>
          <p:cNvSpPr/>
          <p:nvPr/>
        </p:nvSpPr>
        <p:spPr bwMode="auto">
          <a:xfrm>
            <a:off x="5710555" y="4514532"/>
            <a:ext cx="619125" cy="996950"/>
          </a:xfrm>
          <a:custGeom>
            <a:avLst/>
            <a:gdLst>
              <a:gd name="T0" fmla="*/ 6 w 390"/>
              <a:gd name="T1" fmla="*/ 628 h 628"/>
              <a:gd name="T2" fmla="*/ 6 w 390"/>
              <a:gd name="T3" fmla="*/ 628 h 628"/>
              <a:gd name="T4" fmla="*/ 40 w 390"/>
              <a:gd name="T5" fmla="*/ 596 h 628"/>
              <a:gd name="T6" fmla="*/ 72 w 390"/>
              <a:gd name="T7" fmla="*/ 564 h 628"/>
              <a:gd name="T8" fmla="*/ 104 w 390"/>
              <a:gd name="T9" fmla="*/ 530 h 628"/>
              <a:gd name="T10" fmla="*/ 134 w 390"/>
              <a:gd name="T11" fmla="*/ 496 h 628"/>
              <a:gd name="T12" fmla="*/ 164 w 390"/>
              <a:gd name="T13" fmla="*/ 460 h 628"/>
              <a:gd name="T14" fmla="*/ 190 w 390"/>
              <a:gd name="T15" fmla="*/ 422 h 628"/>
              <a:gd name="T16" fmla="*/ 218 w 390"/>
              <a:gd name="T17" fmla="*/ 386 h 628"/>
              <a:gd name="T18" fmla="*/ 242 w 390"/>
              <a:gd name="T19" fmla="*/ 346 h 628"/>
              <a:gd name="T20" fmla="*/ 266 w 390"/>
              <a:gd name="T21" fmla="*/ 306 h 628"/>
              <a:gd name="T22" fmla="*/ 288 w 390"/>
              <a:gd name="T23" fmla="*/ 266 h 628"/>
              <a:gd name="T24" fmla="*/ 310 w 390"/>
              <a:gd name="T25" fmla="*/ 224 h 628"/>
              <a:gd name="T26" fmla="*/ 328 w 390"/>
              <a:gd name="T27" fmla="*/ 182 h 628"/>
              <a:gd name="T28" fmla="*/ 346 w 390"/>
              <a:gd name="T29" fmla="*/ 138 h 628"/>
              <a:gd name="T30" fmla="*/ 362 w 390"/>
              <a:gd name="T31" fmla="*/ 94 h 628"/>
              <a:gd name="T32" fmla="*/ 376 w 390"/>
              <a:gd name="T33" fmla="*/ 50 h 628"/>
              <a:gd name="T34" fmla="*/ 390 w 390"/>
              <a:gd name="T35" fmla="*/ 4 h 628"/>
              <a:gd name="T36" fmla="*/ 378 w 390"/>
              <a:gd name="T37" fmla="*/ 0 h 628"/>
              <a:gd name="T38" fmla="*/ 378 w 390"/>
              <a:gd name="T39" fmla="*/ 0 h 628"/>
              <a:gd name="T40" fmla="*/ 366 w 390"/>
              <a:gd name="T41" fmla="*/ 46 h 628"/>
              <a:gd name="T42" fmla="*/ 350 w 390"/>
              <a:gd name="T43" fmla="*/ 90 h 628"/>
              <a:gd name="T44" fmla="*/ 336 w 390"/>
              <a:gd name="T45" fmla="*/ 132 h 628"/>
              <a:gd name="T46" fmla="*/ 318 w 390"/>
              <a:gd name="T47" fmla="*/ 176 h 628"/>
              <a:gd name="T48" fmla="*/ 298 w 390"/>
              <a:gd name="T49" fmla="*/ 218 h 628"/>
              <a:gd name="T50" fmla="*/ 278 w 390"/>
              <a:gd name="T51" fmla="*/ 258 h 628"/>
              <a:gd name="T52" fmla="*/ 256 w 390"/>
              <a:gd name="T53" fmla="*/ 298 h 628"/>
              <a:gd name="T54" fmla="*/ 232 w 390"/>
              <a:gd name="T55" fmla="*/ 338 h 628"/>
              <a:gd name="T56" fmla="*/ 208 w 390"/>
              <a:gd name="T57" fmla="*/ 376 h 628"/>
              <a:gd name="T58" fmla="*/ 182 w 390"/>
              <a:gd name="T59" fmla="*/ 414 h 628"/>
              <a:gd name="T60" fmla="*/ 154 w 390"/>
              <a:gd name="T61" fmla="*/ 450 h 628"/>
              <a:gd name="T62" fmla="*/ 126 w 390"/>
              <a:gd name="T63" fmla="*/ 486 h 628"/>
              <a:gd name="T64" fmla="*/ 96 w 390"/>
              <a:gd name="T65" fmla="*/ 520 h 628"/>
              <a:gd name="T66" fmla="*/ 66 w 390"/>
              <a:gd name="T67" fmla="*/ 552 h 628"/>
              <a:gd name="T68" fmla="*/ 32 w 390"/>
              <a:gd name="T69" fmla="*/ 584 h 628"/>
              <a:gd name="T70" fmla="*/ 0 w 390"/>
              <a:gd name="T71" fmla="*/ 616 h 628"/>
              <a:gd name="T72" fmla="*/ 6 w 390"/>
              <a:gd name="T7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0" h="628">
                <a:moveTo>
                  <a:pt x="6" y="628"/>
                </a:moveTo>
                <a:lnTo>
                  <a:pt x="6" y="628"/>
                </a:lnTo>
                <a:lnTo>
                  <a:pt x="40" y="596"/>
                </a:lnTo>
                <a:lnTo>
                  <a:pt x="72" y="564"/>
                </a:lnTo>
                <a:lnTo>
                  <a:pt x="104" y="530"/>
                </a:lnTo>
                <a:lnTo>
                  <a:pt x="134" y="496"/>
                </a:lnTo>
                <a:lnTo>
                  <a:pt x="164" y="460"/>
                </a:lnTo>
                <a:lnTo>
                  <a:pt x="190" y="422"/>
                </a:lnTo>
                <a:lnTo>
                  <a:pt x="218" y="386"/>
                </a:lnTo>
                <a:lnTo>
                  <a:pt x="242" y="346"/>
                </a:lnTo>
                <a:lnTo>
                  <a:pt x="266" y="306"/>
                </a:lnTo>
                <a:lnTo>
                  <a:pt x="288" y="266"/>
                </a:lnTo>
                <a:lnTo>
                  <a:pt x="310" y="224"/>
                </a:lnTo>
                <a:lnTo>
                  <a:pt x="328" y="182"/>
                </a:lnTo>
                <a:lnTo>
                  <a:pt x="346" y="138"/>
                </a:lnTo>
                <a:lnTo>
                  <a:pt x="362" y="94"/>
                </a:lnTo>
                <a:lnTo>
                  <a:pt x="376" y="50"/>
                </a:lnTo>
                <a:lnTo>
                  <a:pt x="390" y="4"/>
                </a:lnTo>
                <a:lnTo>
                  <a:pt x="378" y="0"/>
                </a:lnTo>
                <a:lnTo>
                  <a:pt x="378" y="0"/>
                </a:lnTo>
                <a:lnTo>
                  <a:pt x="366" y="46"/>
                </a:lnTo>
                <a:lnTo>
                  <a:pt x="350" y="90"/>
                </a:lnTo>
                <a:lnTo>
                  <a:pt x="336" y="132"/>
                </a:lnTo>
                <a:lnTo>
                  <a:pt x="318" y="176"/>
                </a:lnTo>
                <a:lnTo>
                  <a:pt x="298" y="218"/>
                </a:lnTo>
                <a:lnTo>
                  <a:pt x="278" y="258"/>
                </a:lnTo>
                <a:lnTo>
                  <a:pt x="256" y="298"/>
                </a:lnTo>
                <a:lnTo>
                  <a:pt x="232" y="338"/>
                </a:lnTo>
                <a:lnTo>
                  <a:pt x="208" y="376"/>
                </a:lnTo>
                <a:lnTo>
                  <a:pt x="182" y="414"/>
                </a:lnTo>
                <a:lnTo>
                  <a:pt x="154" y="450"/>
                </a:lnTo>
                <a:lnTo>
                  <a:pt x="126" y="486"/>
                </a:lnTo>
                <a:lnTo>
                  <a:pt x="96" y="520"/>
                </a:lnTo>
                <a:lnTo>
                  <a:pt x="66" y="552"/>
                </a:lnTo>
                <a:lnTo>
                  <a:pt x="32" y="584"/>
                </a:lnTo>
                <a:lnTo>
                  <a:pt x="0" y="616"/>
                </a:lnTo>
                <a:lnTo>
                  <a:pt x="6" y="628"/>
                </a:lnTo>
                <a:close/>
              </a:path>
            </a:pathLst>
          </a:custGeom>
          <a:solidFill>
            <a:srgbClr val="80DE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08"/>
          <p:cNvSpPr/>
          <p:nvPr/>
        </p:nvSpPr>
        <p:spPr bwMode="auto">
          <a:xfrm>
            <a:off x="3167380" y="5571807"/>
            <a:ext cx="981075" cy="425450"/>
          </a:xfrm>
          <a:custGeom>
            <a:avLst/>
            <a:gdLst>
              <a:gd name="T0" fmla="*/ 618 w 618"/>
              <a:gd name="T1" fmla="*/ 254 h 268"/>
              <a:gd name="T2" fmla="*/ 618 w 618"/>
              <a:gd name="T3" fmla="*/ 254 h 268"/>
              <a:gd name="T4" fmla="*/ 576 w 618"/>
              <a:gd name="T5" fmla="*/ 248 h 268"/>
              <a:gd name="T6" fmla="*/ 534 w 618"/>
              <a:gd name="T7" fmla="*/ 242 h 268"/>
              <a:gd name="T8" fmla="*/ 492 w 618"/>
              <a:gd name="T9" fmla="*/ 232 h 268"/>
              <a:gd name="T10" fmla="*/ 450 w 618"/>
              <a:gd name="T11" fmla="*/ 222 h 268"/>
              <a:gd name="T12" fmla="*/ 410 w 618"/>
              <a:gd name="T13" fmla="*/ 210 h 268"/>
              <a:gd name="T14" fmla="*/ 370 w 618"/>
              <a:gd name="T15" fmla="*/ 198 h 268"/>
              <a:gd name="T16" fmla="*/ 330 w 618"/>
              <a:gd name="T17" fmla="*/ 182 h 268"/>
              <a:gd name="T18" fmla="*/ 292 w 618"/>
              <a:gd name="T19" fmla="*/ 168 h 268"/>
              <a:gd name="T20" fmla="*/ 254 w 618"/>
              <a:gd name="T21" fmla="*/ 150 h 268"/>
              <a:gd name="T22" fmla="*/ 216 w 618"/>
              <a:gd name="T23" fmla="*/ 132 h 268"/>
              <a:gd name="T24" fmla="*/ 178 w 618"/>
              <a:gd name="T25" fmla="*/ 114 h 268"/>
              <a:gd name="T26" fmla="*/ 142 w 618"/>
              <a:gd name="T27" fmla="*/ 92 h 268"/>
              <a:gd name="T28" fmla="*/ 108 w 618"/>
              <a:gd name="T29" fmla="*/ 70 h 268"/>
              <a:gd name="T30" fmla="*/ 72 w 618"/>
              <a:gd name="T31" fmla="*/ 48 h 268"/>
              <a:gd name="T32" fmla="*/ 40 w 618"/>
              <a:gd name="T33" fmla="*/ 24 h 268"/>
              <a:gd name="T34" fmla="*/ 6 w 618"/>
              <a:gd name="T35" fmla="*/ 0 h 268"/>
              <a:gd name="T36" fmla="*/ 0 w 618"/>
              <a:gd name="T37" fmla="*/ 10 h 268"/>
              <a:gd name="T38" fmla="*/ 0 w 618"/>
              <a:gd name="T39" fmla="*/ 10 h 268"/>
              <a:gd name="T40" fmla="*/ 34 w 618"/>
              <a:gd name="T41" fmla="*/ 36 h 268"/>
              <a:gd name="T42" fmla="*/ 68 w 618"/>
              <a:gd name="T43" fmla="*/ 60 h 268"/>
              <a:gd name="T44" fmla="*/ 102 w 618"/>
              <a:gd name="T45" fmla="*/ 82 h 268"/>
              <a:gd name="T46" fmla="*/ 138 w 618"/>
              <a:gd name="T47" fmla="*/ 104 h 268"/>
              <a:gd name="T48" fmla="*/ 174 w 618"/>
              <a:gd name="T49" fmla="*/ 126 h 268"/>
              <a:gd name="T50" fmla="*/ 212 w 618"/>
              <a:gd name="T51" fmla="*/ 144 h 268"/>
              <a:gd name="T52" fmla="*/ 250 w 618"/>
              <a:gd name="T53" fmla="*/ 162 h 268"/>
              <a:gd name="T54" fmla="*/ 288 w 618"/>
              <a:gd name="T55" fmla="*/ 180 h 268"/>
              <a:gd name="T56" fmla="*/ 328 w 618"/>
              <a:gd name="T57" fmla="*/ 196 h 268"/>
              <a:gd name="T58" fmla="*/ 368 w 618"/>
              <a:gd name="T59" fmla="*/ 210 h 268"/>
              <a:gd name="T60" fmla="*/ 408 w 618"/>
              <a:gd name="T61" fmla="*/ 222 h 268"/>
              <a:gd name="T62" fmla="*/ 448 w 618"/>
              <a:gd name="T63" fmla="*/ 234 h 268"/>
              <a:gd name="T64" fmla="*/ 490 w 618"/>
              <a:gd name="T65" fmla="*/ 244 h 268"/>
              <a:gd name="T66" fmla="*/ 532 w 618"/>
              <a:gd name="T67" fmla="*/ 254 h 268"/>
              <a:gd name="T68" fmla="*/ 576 w 618"/>
              <a:gd name="T69" fmla="*/ 262 h 268"/>
              <a:gd name="T70" fmla="*/ 618 w 618"/>
              <a:gd name="T71" fmla="*/ 268 h 268"/>
              <a:gd name="T72" fmla="*/ 618 w 618"/>
              <a:gd name="T73" fmla="*/ 25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8" h="268">
                <a:moveTo>
                  <a:pt x="618" y="254"/>
                </a:moveTo>
                <a:lnTo>
                  <a:pt x="618" y="254"/>
                </a:lnTo>
                <a:lnTo>
                  <a:pt x="576" y="248"/>
                </a:lnTo>
                <a:lnTo>
                  <a:pt x="534" y="242"/>
                </a:lnTo>
                <a:lnTo>
                  <a:pt x="492" y="232"/>
                </a:lnTo>
                <a:lnTo>
                  <a:pt x="450" y="222"/>
                </a:lnTo>
                <a:lnTo>
                  <a:pt x="410" y="210"/>
                </a:lnTo>
                <a:lnTo>
                  <a:pt x="370" y="198"/>
                </a:lnTo>
                <a:lnTo>
                  <a:pt x="330" y="182"/>
                </a:lnTo>
                <a:lnTo>
                  <a:pt x="292" y="168"/>
                </a:lnTo>
                <a:lnTo>
                  <a:pt x="254" y="150"/>
                </a:lnTo>
                <a:lnTo>
                  <a:pt x="216" y="132"/>
                </a:lnTo>
                <a:lnTo>
                  <a:pt x="178" y="114"/>
                </a:lnTo>
                <a:lnTo>
                  <a:pt x="142" y="92"/>
                </a:lnTo>
                <a:lnTo>
                  <a:pt x="108" y="70"/>
                </a:lnTo>
                <a:lnTo>
                  <a:pt x="72" y="48"/>
                </a:lnTo>
                <a:lnTo>
                  <a:pt x="40" y="24"/>
                </a:lnTo>
                <a:lnTo>
                  <a:pt x="6" y="0"/>
                </a:lnTo>
                <a:lnTo>
                  <a:pt x="0" y="10"/>
                </a:lnTo>
                <a:lnTo>
                  <a:pt x="0" y="10"/>
                </a:lnTo>
                <a:lnTo>
                  <a:pt x="34" y="36"/>
                </a:lnTo>
                <a:lnTo>
                  <a:pt x="68" y="60"/>
                </a:lnTo>
                <a:lnTo>
                  <a:pt x="102" y="82"/>
                </a:lnTo>
                <a:lnTo>
                  <a:pt x="138" y="104"/>
                </a:lnTo>
                <a:lnTo>
                  <a:pt x="174" y="126"/>
                </a:lnTo>
                <a:lnTo>
                  <a:pt x="212" y="144"/>
                </a:lnTo>
                <a:lnTo>
                  <a:pt x="250" y="162"/>
                </a:lnTo>
                <a:lnTo>
                  <a:pt x="288" y="180"/>
                </a:lnTo>
                <a:lnTo>
                  <a:pt x="328" y="196"/>
                </a:lnTo>
                <a:lnTo>
                  <a:pt x="368" y="210"/>
                </a:lnTo>
                <a:lnTo>
                  <a:pt x="408" y="222"/>
                </a:lnTo>
                <a:lnTo>
                  <a:pt x="448" y="234"/>
                </a:lnTo>
                <a:lnTo>
                  <a:pt x="490" y="244"/>
                </a:lnTo>
                <a:lnTo>
                  <a:pt x="532" y="254"/>
                </a:lnTo>
                <a:lnTo>
                  <a:pt x="576" y="262"/>
                </a:lnTo>
                <a:lnTo>
                  <a:pt x="618" y="268"/>
                </a:lnTo>
                <a:lnTo>
                  <a:pt x="618" y="254"/>
                </a:lnTo>
                <a:close/>
              </a:path>
            </a:pathLst>
          </a:custGeom>
          <a:solidFill>
            <a:srgbClr val="80DE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Rectangle 6"/>
          <p:cNvSpPr>
            <a:spLocks noChangeArrowheads="1"/>
          </p:cNvSpPr>
          <p:nvPr/>
        </p:nvSpPr>
        <p:spPr bwMode="auto">
          <a:xfrm>
            <a:off x="1115695" y="5864542"/>
            <a:ext cx="2185035" cy="815975"/>
          </a:xfrm>
          <a:prstGeom prst="rect">
            <a:avLst/>
          </a:prstGeom>
          <a:solidFill>
            <a:srgbClr val="80DE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6" name="Rectangle 21"/>
          <p:cNvSpPr>
            <a:spLocks noChangeArrowheads="1"/>
          </p:cNvSpPr>
          <p:nvPr/>
        </p:nvSpPr>
        <p:spPr bwMode="auto">
          <a:xfrm>
            <a:off x="1140460" y="5893752"/>
            <a:ext cx="2160270"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algn="just" fontAlgn="base">
              <a:spcBef>
                <a:spcPct val="0"/>
              </a:spcBef>
              <a:spcAft>
                <a:spcPct val="0"/>
              </a:spcAft>
            </a:pPr>
            <a:r>
              <a:rPr kumimoji="0" lang="en-US" altLang="zh-CN" sz="12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Microorganisms form the pure culture are inoculated into a healthy, susceptible animal. The disease is reproduced.</a:t>
            </a:r>
            <a:endParaRPr kumimoji="0" lang="zh-CN"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37" name="图片 36"/>
          <p:cNvPicPr>
            <a:picLocks noChangeAspect="1"/>
          </p:cNvPicPr>
          <p:nvPr/>
        </p:nvPicPr>
        <p:blipFill>
          <a:blip r:embed="rId2"/>
          <a:stretch>
            <a:fillRect/>
          </a:stretch>
        </p:blipFill>
        <p:spPr>
          <a:xfrm>
            <a:off x="3108960" y="1176972"/>
            <a:ext cx="2505075" cy="942975"/>
          </a:xfrm>
          <a:prstGeom prst="rect">
            <a:avLst/>
          </a:prstGeom>
        </p:spPr>
      </p:pic>
      <p:pic>
        <p:nvPicPr>
          <p:cNvPr id="38" name="图片 37"/>
          <p:cNvPicPr>
            <a:picLocks noChangeAspect="1"/>
          </p:cNvPicPr>
          <p:nvPr/>
        </p:nvPicPr>
        <p:blipFill>
          <a:blip r:embed="rId3"/>
          <a:stretch>
            <a:fillRect/>
          </a:stretch>
        </p:blipFill>
        <p:spPr>
          <a:xfrm>
            <a:off x="2029460" y="2780982"/>
            <a:ext cx="1543050" cy="1123950"/>
          </a:xfrm>
          <a:prstGeom prst="rect">
            <a:avLst/>
          </a:prstGeom>
        </p:spPr>
      </p:pic>
      <p:pic>
        <p:nvPicPr>
          <p:cNvPr id="39" name="图片 38"/>
          <p:cNvPicPr>
            <a:picLocks noChangeAspect="1"/>
          </p:cNvPicPr>
          <p:nvPr/>
        </p:nvPicPr>
        <p:blipFill>
          <a:blip r:embed="rId4"/>
          <a:stretch>
            <a:fillRect/>
          </a:stretch>
        </p:blipFill>
        <p:spPr>
          <a:xfrm>
            <a:off x="1680845" y="4220527"/>
            <a:ext cx="1743075" cy="1362075"/>
          </a:xfrm>
          <a:prstGeom prst="rect">
            <a:avLst/>
          </a:prstGeom>
        </p:spPr>
      </p:pic>
      <p:pic>
        <p:nvPicPr>
          <p:cNvPr id="40" name="图片 39"/>
          <p:cNvPicPr>
            <a:picLocks noChangeAspect="1"/>
          </p:cNvPicPr>
          <p:nvPr/>
        </p:nvPicPr>
        <p:blipFill>
          <a:blip r:embed="rId5"/>
          <a:stretch>
            <a:fillRect/>
          </a:stretch>
        </p:blipFill>
        <p:spPr>
          <a:xfrm>
            <a:off x="3538855" y="4857432"/>
            <a:ext cx="2286000" cy="1238250"/>
          </a:xfrm>
          <a:prstGeom prst="rect">
            <a:avLst/>
          </a:prstGeom>
        </p:spPr>
      </p:pic>
      <p:pic>
        <p:nvPicPr>
          <p:cNvPr id="41" name="图片 40"/>
          <p:cNvPicPr>
            <a:picLocks noChangeAspect="1"/>
          </p:cNvPicPr>
          <p:nvPr/>
        </p:nvPicPr>
        <p:blipFill>
          <a:blip r:embed="rId6"/>
          <a:stretch>
            <a:fillRect/>
          </a:stretch>
        </p:blipFill>
        <p:spPr>
          <a:xfrm>
            <a:off x="5732780" y="3174682"/>
            <a:ext cx="1543050" cy="1123950"/>
          </a:xfrm>
          <a:prstGeom prst="rect">
            <a:avLst/>
          </a:prstGeom>
        </p:spPr>
      </p:pic>
      <p:sp>
        <p:nvSpPr>
          <p:cNvPr id="2" name="TextBox 1"/>
          <p:cNvSpPr txBox="1"/>
          <p:nvPr/>
        </p:nvSpPr>
        <p:spPr>
          <a:xfrm>
            <a:off x="1129665" y="2029191"/>
            <a:ext cx="1630045" cy="646331"/>
          </a:xfrm>
          <a:prstGeom prst="rect">
            <a:avLst/>
          </a:prstGeom>
          <a:noFill/>
        </p:spPr>
        <p:txBody>
          <a:bodyPr wrap="square" rtlCol="0">
            <a:spAutoFit/>
          </a:bodyPr>
          <a:lstStyle/>
          <a:p>
            <a:pPr algn="ctr"/>
            <a:r>
              <a:rPr lang="en-US" altLang="zh-CN" b="1" dirty="0" smtClean="0">
                <a:solidFill>
                  <a:srgbClr val="FF0000"/>
                </a:solidFill>
                <a:effectLst>
                  <a:outerShdw blurRad="38100" dist="38100" dir="2700000" algn="tl">
                    <a:srgbClr val="000000">
                      <a:alpha val="43137"/>
                    </a:srgbClr>
                  </a:outerShdw>
                </a:effectLst>
              </a:rPr>
              <a:t>Universality</a:t>
            </a:r>
          </a:p>
          <a:p>
            <a:pPr algn="ctr"/>
            <a:r>
              <a:rPr lang="en-US" altLang="zh-CN" b="1" dirty="0" smtClean="0">
                <a:solidFill>
                  <a:srgbClr val="FF0000"/>
                </a:solidFill>
                <a:effectLst>
                  <a:outerShdw blurRad="38100" dist="38100" dir="2700000" algn="tl">
                    <a:srgbClr val="000000">
                      <a:alpha val="43137"/>
                    </a:srgbClr>
                  </a:outerShdw>
                </a:effectLst>
              </a:rPr>
              <a:t> (</a:t>
            </a:r>
            <a:r>
              <a:rPr lang="zh-CN" altLang="en-US" b="1" dirty="0" smtClean="0">
                <a:solidFill>
                  <a:srgbClr val="FF0000"/>
                </a:solidFill>
                <a:effectLst>
                  <a:outerShdw blurRad="38100" dist="38100" dir="2700000" algn="tl">
                    <a:srgbClr val="000000">
                      <a:alpha val="43137"/>
                    </a:srgbClr>
                  </a:outerShdw>
                </a:effectLst>
              </a:rPr>
              <a:t>普遍性</a:t>
            </a:r>
            <a:r>
              <a:rPr lang="en-US" altLang="zh-CN" b="1" dirty="0" smtClean="0">
                <a:solidFill>
                  <a:srgbClr val="FF0000"/>
                </a:solidFill>
                <a:effectLst>
                  <a:outerShdw blurRad="38100" dist="38100" dir="2700000" algn="tl">
                    <a:srgbClr val="000000">
                      <a:alpha val="43137"/>
                    </a:srgbClr>
                  </a:outerShdw>
                </a:effectLst>
              </a:rPr>
              <a:t>)</a:t>
            </a:r>
            <a:endParaRPr lang="zh-CN" altLang="en-US" b="1" dirty="0">
              <a:solidFill>
                <a:srgbClr val="FF0000"/>
              </a:solidFill>
              <a:effectLst>
                <a:outerShdw blurRad="38100" dist="38100" dir="2700000" algn="tl">
                  <a:srgbClr val="000000">
                    <a:alpha val="43137"/>
                  </a:srgbClr>
                </a:outerShdw>
              </a:effectLst>
            </a:endParaRPr>
          </a:p>
        </p:txBody>
      </p:sp>
      <p:sp>
        <p:nvSpPr>
          <p:cNvPr id="42" name="TextBox 41"/>
          <p:cNvSpPr txBox="1"/>
          <p:nvPr/>
        </p:nvSpPr>
        <p:spPr>
          <a:xfrm>
            <a:off x="227495" y="3923028"/>
            <a:ext cx="1630045" cy="646331"/>
          </a:xfrm>
          <a:prstGeom prst="rect">
            <a:avLst/>
          </a:prstGeom>
          <a:noFill/>
        </p:spPr>
        <p:txBody>
          <a:bodyPr wrap="square" rtlCol="0">
            <a:spAutoFit/>
          </a:bodyPr>
          <a:lstStyle/>
          <a:p>
            <a:pPr algn="ctr"/>
            <a:r>
              <a:rPr lang="en-US" altLang="zh-CN" b="1" dirty="0" smtClean="0">
                <a:solidFill>
                  <a:srgbClr val="FF0000"/>
                </a:solidFill>
                <a:effectLst>
                  <a:outerShdw blurRad="38100" dist="38100" dir="2700000" algn="tl">
                    <a:srgbClr val="000000">
                      <a:alpha val="43137"/>
                    </a:srgbClr>
                  </a:outerShdw>
                </a:effectLst>
              </a:rPr>
              <a:t>Uniqueness</a:t>
            </a:r>
          </a:p>
          <a:p>
            <a:pPr algn="ctr"/>
            <a:r>
              <a:rPr lang="en-US" altLang="zh-CN" b="1" dirty="0" smtClean="0">
                <a:solidFill>
                  <a:srgbClr val="FF0000"/>
                </a:solidFill>
                <a:effectLst>
                  <a:outerShdw blurRad="38100" dist="38100" dir="2700000" algn="tl">
                    <a:srgbClr val="000000">
                      <a:alpha val="43137"/>
                    </a:srgbClr>
                  </a:outerShdw>
                </a:effectLst>
              </a:rPr>
              <a:t>(</a:t>
            </a:r>
            <a:r>
              <a:rPr lang="zh-CN" altLang="en-US" b="1" dirty="0" smtClean="0">
                <a:solidFill>
                  <a:srgbClr val="FF0000"/>
                </a:solidFill>
                <a:effectLst>
                  <a:outerShdw blurRad="38100" dist="38100" dir="2700000" algn="tl">
                    <a:srgbClr val="000000">
                      <a:alpha val="43137"/>
                    </a:srgbClr>
                  </a:outerShdw>
                </a:effectLst>
              </a:rPr>
              <a:t>唯一性</a:t>
            </a:r>
            <a:r>
              <a:rPr lang="en-US" altLang="zh-CN" b="1" dirty="0" smtClean="0">
                <a:solidFill>
                  <a:srgbClr val="FF0000"/>
                </a:solidFill>
                <a:effectLst>
                  <a:outerShdw blurRad="38100" dist="38100" dir="2700000" algn="tl">
                    <a:srgbClr val="000000">
                      <a:alpha val="43137"/>
                    </a:srgbClr>
                  </a:outerShdw>
                </a:effectLst>
              </a:rPr>
              <a:t>)</a:t>
            </a:r>
            <a:endParaRPr lang="zh-CN" altLang="en-US" b="1" dirty="0">
              <a:solidFill>
                <a:srgbClr val="FF0000"/>
              </a:solidFill>
              <a:effectLst>
                <a:outerShdw blurRad="38100" dist="38100" dir="2700000" algn="tl">
                  <a:srgbClr val="000000">
                    <a:alpha val="43137"/>
                  </a:srgbClr>
                </a:outerShdw>
              </a:effectLst>
            </a:endParaRPr>
          </a:p>
        </p:txBody>
      </p:sp>
      <p:sp>
        <p:nvSpPr>
          <p:cNvPr id="43" name="TextBox 42"/>
          <p:cNvSpPr txBox="1"/>
          <p:nvPr/>
        </p:nvSpPr>
        <p:spPr>
          <a:xfrm>
            <a:off x="5557837" y="5616673"/>
            <a:ext cx="1894483" cy="923330"/>
          </a:xfrm>
          <a:prstGeom prst="rect">
            <a:avLst/>
          </a:prstGeom>
          <a:noFill/>
        </p:spPr>
        <p:txBody>
          <a:bodyPr wrap="square" rtlCol="0">
            <a:spAutoFit/>
          </a:bodyPr>
          <a:lstStyle/>
          <a:p>
            <a:pPr algn="ctr"/>
            <a:r>
              <a:rPr lang="en-US" altLang="zh-CN" b="1" dirty="0">
                <a:solidFill>
                  <a:srgbClr val="FF0000"/>
                </a:solidFill>
                <a:effectLst>
                  <a:outerShdw blurRad="38100" dist="38100" dir="2700000" algn="tl">
                    <a:srgbClr val="000000">
                      <a:alpha val="43137"/>
                    </a:srgbClr>
                  </a:outerShdw>
                </a:effectLst>
              </a:rPr>
              <a:t>Reproducible causality</a:t>
            </a:r>
            <a:endParaRPr lang="en-US" altLang="zh-CN" b="1" dirty="0" smtClean="0">
              <a:solidFill>
                <a:srgbClr val="FF0000"/>
              </a:solidFill>
              <a:effectLst>
                <a:outerShdw blurRad="38100" dist="38100" dir="2700000" algn="tl">
                  <a:srgbClr val="000000">
                    <a:alpha val="43137"/>
                  </a:srgbClr>
                </a:outerShdw>
              </a:effectLst>
            </a:endParaRPr>
          </a:p>
          <a:p>
            <a:pPr algn="ctr"/>
            <a:r>
              <a:rPr lang="zh-CN" altLang="en-US" b="1" dirty="0" smtClean="0">
                <a:solidFill>
                  <a:srgbClr val="FF0000"/>
                </a:solidFill>
                <a:effectLst>
                  <a:outerShdw blurRad="38100" dist="38100" dir="2700000" algn="tl">
                    <a:srgbClr val="000000">
                      <a:alpha val="43137"/>
                    </a:srgbClr>
                  </a:outerShdw>
                </a:effectLst>
              </a:rPr>
              <a:t>可重复的因果性</a:t>
            </a:r>
            <a:endParaRPr lang="zh-CN" alt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843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nodePh="1">
                                  <p:stCondLst>
                                    <p:cond delay="0"/>
                                  </p:stCondLst>
                                  <p:endCondLst>
                                    <p:cond evt="begin" delay="0">
                                      <p:tn val="45"/>
                                    </p:cond>
                                  </p:end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nodePh="1">
                                  <p:stCondLst>
                                    <p:cond delay="0"/>
                                  </p:stCondLst>
                                  <p:endCondLst>
                                    <p:cond evt="begin" delay="0">
                                      <p:tn val="47"/>
                                    </p:cond>
                                  </p:end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nodePh="1">
                                  <p:stCondLst>
                                    <p:cond delay="0"/>
                                  </p:stCondLst>
                                  <p:endCondLst>
                                    <p:cond evt="begin" delay="0">
                                      <p:tn val="49"/>
                                    </p:cond>
                                  </p:end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nodePh="1">
                                  <p:stCondLst>
                                    <p:cond delay="0"/>
                                  </p:stCondLst>
                                  <p:endCondLst>
                                    <p:cond evt="begin" delay="0">
                                      <p:tn val="53"/>
                                    </p:cond>
                                  </p:end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P spid="10" grpId="0" animBg="1"/>
      <p:bldP spid="11" grpId="0"/>
      <p:bldP spid="12" grpId="0"/>
      <p:bldP spid="13" grpId="0"/>
      <p:bldP spid="15" grpId="0"/>
      <p:bldP spid="16" grpId="0"/>
      <p:bldP spid="17" grpId="0"/>
      <p:bldP spid="18" grpId="0"/>
      <p:bldP spid="19" grpId="0"/>
      <p:bldP spid="20" grpId="0"/>
      <p:bldP spid="21" grpId="0"/>
      <p:bldP spid="22" grpId="0" animBg="1"/>
      <p:bldP spid="23" grpId="0"/>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p:bldP spid="2" grpId="0"/>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56152"/>
            <a:ext cx="8229600" cy="1143000"/>
          </a:xfrm>
        </p:spPr>
        <p:txBody>
          <a:bodyPr/>
          <a:lstStyle/>
          <a:p>
            <a:r>
              <a:rPr lang="en-US" altLang="zh-CN" dirty="0" smtClean="0"/>
              <a:t>Final score</a:t>
            </a:r>
            <a:endParaRPr lang="zh-CN" altLang="en-US" dirty="0"/>
          </a:p>
        </p:txBody>
      </p:sp>
      <p:graphicFrame>
        <p:nvGraphicFramePr>
          <p:cNvPr id="10" name="图表 9"/>
          <p:cNvGraphicFramePr>
            <a:graphicFrameLocks/>
          </p:cNvGraphicFramePr>
          <p:nvPr>
            <p:extLst>
              <p:ext uri="{D42A27DB-BD31-4B8C-83A1-F6EECF244321}">
                <p14:modId xmlns:p14="http://schemas.microsoft.com/office/powerpoint/2010/main" val="4226938499"/>
              </p:ext>
            </p:extLst>
          </p:nvPr>
        </p:nvGraphicFramePr>
        <p:xfrm>
          <a:off x="1485900" y="1640680"/>
          <a:ext cx="6398468" cy="4740647"/>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3"/>
          <p:cNvSpPr txBox="1"/>
          <p:nvPr/>
        </p:nvSpPr>
        <p:spPr>
          <a:xfrm>
            <a:off x="2771800" y="3140968"/>
            <a:ext cx="1944216" cy="461665"/>
          </a:xfrm>
          <a:prstGeom prst="rect">
            <a:avLst/>
          </a:prstGeom>
          <a:noFill/>
        </p:spPr>
        <p:txBody>
          <a:bodyPr wrap="square" rtlCol="0">
            <a:spAutoFit/>
          </a:bodyPr>
          <a:lstStyle/>
          <a:p>
            <a:r>
              <a:rPr lang="zh-CN" altLang="en-US" sz="2400" dirty="0" smtClean="0"/>
              <a:t>期末考 </a:t>
            </a:r>
            <a:r>
              <a:rPr lang="en-US" altLang="zh-CN" sz="2400" dirty="0" smtClean="0"/>
              <a:t>35%</a:t>
            </a:r>
            <a:endParaRPr lang="zh-CN" altLang="en-US" sz="2400" dirty="0"/>
          </a:p>
        </p:txBody>
      </p:sp>
      <p:sp>
        <p:nvSpPr>
          <p:cNvPr id="11" name="文本框 10"/>
          <p:cNvSpPr txBox="1"/>
          <p:nvPr/>
        </p:nvSpPr>
        <p:spPr>
          <a:xfrm>
            <a:off x="3347864" y="5076823"/>
            <a:ext cx="1944216" cy="461665"/>
          </a:xfrm>
          <a:prstGeom prst="rect">
            <a:avLst/>
          </a:prstGeom>
          <a:noFill/>
        </p:spPr>
        <p:txBody>
          <a:bodyPr wrap="square" rtlCol="0">
            <a:spAutoFit/>
          </a:bodyPr>
          <a:lstStyle/>
          <a:p>
            <a:r>
              <a:rPr lang="zh-CN" altLang="en-US" sz="2400" dirty="0" smtClean="0"/>
              <a:t>期中考 </a:t>
            </a:r>
            <a:r>
              <a:rPr lang="en-US" altLang="zh-CN" sz="2400" dirty="0" smtClean="0"/>
              <a:t>25%</a:t>
            </a:r>
            <a:endParaRPr lang="zh-CN" altLang="en-US" sz="2400" dirty="0"/>
          </a:p>
        </p:txBody>
      </p:sp>
      <p:sp>
        <p:nvSpPr>
          <p:cNvPr id="12" name="文本框 11"/>
          <p:cNvSpPr txBox="1"/>
          <p:nvPr/>
        </p:nvSpPr>
        <p:spPr>
          <a:xfrm>
            <a:off x="5148064" y="4233984"/>
            <a:ext cx="1944216" cy="830997"/>
          </a:xfrm>
          <a:prstGeom prst="rect">
            <a:avLst/>
          </a:prstGeom>
          <a:noFill/>
        </p:spPr>
        <p:txBody>
          <a:bodyPr wrap="square" rtlCol="0">
            <a:spAutoFit/>
          </a:bodyPr>
          <a:lstStyle/>
          <a:p>
            <a:pPr algn="ctr"/>
            <a:r>
              <a:rPr lang="en-US" altLang="zh-CN" sz="2400" b="1" dirty="0" smtClean="0">
                <a:solidFill>
                  <a:srgbClr val="FFC000"/>
                </a:solidFill>
                <a:effectLst>
                  <a:outerShdw blurRad="38100" dist="38100" dir="2700000" algn="tl">
                    <a:srgbClr val="000000">
                      <a:alpha val="43137"/>
                    </a:srgbClr>
                  </a:outerShdw>
                </a:effectLst>
              </a:rPr>
              <a:t>MOOC</a:t>
            </a:r>
            <a:r>
              <a:rPr lang="zh-CN" altLang="en-US" sz="2400" b="1" dirty="0" smtClean="0">
                <a:solidFill>
                  <a:srgbClr val="FFC000"/>
                </a:solidFill>
                <a:effectLst>
                  <a:outerShdw blurRad="38100" dist="38100" dir="2700000" algn="tl">
                    <a:srgbClr val="000000">
                      <a:alpha val="43137"/>
                    </a:srgbClr>
                  </a:outerShdw>
                </a:effectLst>
              </a:rPr>
              <a:t>成绩</a:t>
            </a:r>
            <a:endParaRPr lang="en-US" altLang="zh-CN" sz="2400" b="1" dirty="0" smtClean="0">
              <a:solidFill>
                <a:srgbClr val="FFC000"/>
              </a:solidFill>
              <a:effectLst>
                <a:outerShdw blurRad="38100" dist="38100" dir="2700000" algn="tl">
                  <a:srgbClr val="000000">
                    <a:alpha val="43137"/>
                  </a:srgbClr>
                </a:outerShdw>
              </a:effectLst>
            </a:endParaRPr>
          </a:p>
          <a:p>
            <a:pPr algn="ctr"/>
            <a:r>
              <a:rPr lang="en-US" altLang="zh-CN" sz="2400" b="1" dirty="0" smtClean="0">
                <a:solidFill>
                  <a:srgbClr val="FFC000"/>
                </a:solidFill>
                <a:effectLst>
                  <a:outerShdw blurRad="38100" dist="38100" dir="2700000" algn="tl">
                    <a:srgbClr val="000000">
                      <a:alpha val="43137"/>
                    </a:srgbClr>
                  </a:outerShdw>
                </a:effectLst>
              </a:rPr>
              <a:t>15%</a:t>
            </a:r>
            <a:endParaRPr lang="zh-CN" altLang="en-US" sz="2400" b="1" dirty="0">
              <a:solidFill>
                <a:srgbClr val="FFC000"/>
              </a:solidFill>
              <a:effectLst>
                <a:outerShdw blurRad="38100" dist="38100" dir="2700000" algn="tl">
                  <a:srgbClr val="000000">
                    <a:alpha val="43137"/>
                  </a:srgbClr>
                </a:outerShdw>
              </a:effectLst>
            </a:endParaRPr>
          </a:p>
        </p:txBody>
      </p:sp>
      <p:sp>
        <p:nvSpPr>
          <p:cNvPr id="13" name="文本框 12"/>
          <p:cNvSpPr txBox="1"/>
          <p:nvPr/>
        </p:nvSpPr>
        <p:spPr>
          <a:xfrm>
            <a:off x="5076056" y="3174067"/>
            <a:ext cx="1944216" cy="830997"/>
          </a:xfrm>
          <a:prstGeom prst="rect">
            <a:avLst/>
          </a:prstGeom>
          <a:noFill/>
        </p:spPr>
        <p:txBody>
          <a:bodyPr wrap="square" rtlCol="0">
            <a:spAutoFit/>
          </a:bodyPr>
          <a:lstStyle/>
          <a:p>
            <a:pPr algn="ctr"/>
            <a:r>
              <a:rPr lang="zh-CN" altLang="en-US" sz="2400" dirty="0" smtClean="0">
                <a:solidFill>
                  <a:srgbClr val="FFC000"/>
                </a:solidFill>
              </a:rPr>
              <a:t>考勤与作业</a:t>
            </a:r>
            <a:endParaRPr lang="en-US" altLang="zh-CN" sz="2400" dirty="0" smtClean="0">
              <a:solidFill>
                <a:srgbClr val="FFC000"/>
              </a:solidFill>
            </a:endParaRPr>
          </a:p>
          <a:p>
            <a:pPr algn="ctr"/>
            <a:r>
              <a:rPr lang="en-US" altLang="zh-CN" sz="2400" dirty="0" smtClean="0">
                <a:solidFill>
                  <a:srgbClr val="FFC000"/>
                </a:solidFill>
              </a:rPr>
              <a:t>15%</a:t>
            </a:r>
            <a:endParaRPr lang="zh-CN" altLang="en-US" sz="2400" dirty="0">
              <a:solidFill>
                <a:srgbClr val="FFC000"/>
              </a:solidFill>
            </a:endParaRPr>
          </a:p>
        </p:txBody>
      </p:sp>
      <p:sp>
        <p:nvSpPr>
          <p:cNvPr id="14" name="文本框 13"/>
          <p:cNvSpPr txBox="1"/>
          <p:nvPr/>
        </p:nvSpPr>
        <p:spPr>
          <a:xfrm>
            <a:off x="4185963" y="2106335"/>
            <a:ext cx="1944216" cy="830997"/>
          </a:xfrm>
          <a:prstGeom prst="rect">
            <a:avLst/>
          </a:prstGeom>
          <a:noFill/>
        </p:spPr>
        <p:txBody>
          <a:bodyPr wrap="square" rtlCol="0">
            <a:spAutoFit/>
          </a:bodyPr>
          <a:lstStyle/>
          <a:p>
            <a:pPr algn="ctr"/>
            <a:r>
              <a:rPr lang="zh-CN" altLang="en-US" sz="2400" b="1" dirty="0" smtClean="0">
                <a:solidFill>
                  <a:srgbClr val="FFC000"/>
                </a:solidFill>
                <a:effectLst>
                  <a:outerShdw blurRad="38100" dist="38100" dir="2700000" algn="tl">
                    <a:srgbClr val="000000">
                      <a:alpha val="43137"/>
                    </a:srgbClr>
                  </a:outerShdw>
                </a:effectLst>
              </a:rPr>
              <a:t>课堂讨论</a:t>
            </a:r>
            <a:endParaRPr lang="en-US" altLang="zh-CN" sz="2400" b="1" dirty="0" smtClean="0">
              <a:solidFill>
                <a:srgbClr val="FFC000"/>
              </a:solidFill>
              <a:effectLst>
                <a:outerShdw blurRad="38100" dist="38100" dir="2700000" algn="tl">
                  <a:srgbClr val="000000">
                    <a:alpha val="43137"/>
                  </a:srgbClr>
                </a:outerShdw>
              </a:effectLst>
            </a:endParaRPr>
          </a:p>
          <a:p>
            <a:pPr algn="ctr"/>
            <a:r>
              <a:rPr lang="en-US" altLang="zh-CN" sz="2400" b="1" dirty="0" smtClean="0">
                <a:solidFill>
                  <a:srgbClr val="FFC000"/>
                </a:solidFill>
                <a:effectLst>
                  <a:outerShdw blurRad="38100" dist="38100" dir="2700000" algn="tl">
                    <a:srgbClr val="000000">
                      <a:alpha val="43137"/>
                    </a:srgbClr>
                  </a:outerShdw>
                </a:effectLst>
              </a:rPr>
              <a:t>10%</a:t>
            </a:r>
            <a:endParaRPr lang="zh-CN" altLang="en-US" sz="2400" b="1" dirty="0">
              <a:solidFill>
                <a:srgbClr val="FFC000"/>
              </a:solidFill>
              <a:effectLst>
                <a:outerShdw blurRad="38100" dist="38100" dir="2700000" algn="tl">
                  <a:srgbClr val="000000">
                    <a:alpha val="43137"/>
                  </a:srgbClr>
                </a:outerShdw>
              </a:effectLst>
            </a:endParaRPr>
          </a:p>
        </p:txBody>
      </p:sp>
      <p:sp>
        <p:nvSpPr>
          <p:cNvPr id="15" name="文本框 14"/>
          <p:cNvSpPr txBox="1"/>
          <p:nvPr/>
        </p:nvSpPr>
        <p:spPr>
          <a:xfrm>
            <a:off x="549222" y="2343359"/>
            <a:ext cx="1882552" cy="1200329"/>
          </a:xfrm>
          <a:prstGeom prst="rect">
            <a:avLst/>
          </a:prstGeom>
          <a:noFill/>
          <a:ln w="28575">
            <a:solidFill>
              <a:srgbClr val="FF0000"/>
            </a:solidFill>
            <a:prstDash val="sysDash"/>
          </a:ln>
        </p:spPr>
        <p:txBody>
          <a:bodyPr wrap="square" rtlCol="0">
            <a:spAutoFit/>
          </a:bodyPr>
          <a:lstStyle/>
          <a:p>
            <a:r>
              <a:rPr lang="en-US" altLang="zh-CN" dirty="0" smtClean="0"/>
              <a:t>Metabolism</a:t>
            </a:r>
          </a:p>
          <a:p>
            <a:r>
              <a:rPr lang="en-US" altLang="zh-CN" dirty="0" smtClean="0"/>
              <a:t>Genetics</a:t>
            </a:r>
          </a:p>
          <a:p>
            <a:r>
              <a:rPr lang="en-US" altLang="zh-CN" dirty="0" smtClean="0"/>
              <a:t>Diversity, ecology and applications</a:t>
            </a:r>
          </a:p>
        </p:txBody>
      </p:sp>
      <p:sp>
        <p:nvSpPr>
          <p:cNvPr id="16" name="文本框 15"/>
          <p:cNvSpPr txBox="1"/>
          <p:nvPr/>
        </p:nvSpPr>
        <p:spPr>
          <a:xfrm>
            <a:off x="1583668" y="5661633"/>
            <a:ext cx="2160240" cy="923330"/>
          </a:xfrm>
          <a:prstGeom prst="rect">
            <a:avLst/>
          </a:prstGeom>
          <a:noFill/>
          <a:ln w="28575">
            <a:solidFill>
              <a:srgbClr val="FF0000"/>
            </a:solidFill>
            <a:prstDash val="sysDash"/>
          </a:ln>
        </p:spPr>
        <p:txBody>
          <a:bodyPr wrap="square" rtlCol="0">
            <a:spAutoFit/>
          </a:bodyPr>
          <a:lstStyle/>
          <a:p>
            <a:r>
              <a:rPr lang="en-US" altLang="zh-CN" dirty="0" smtClean="0"/>
              <a:t>Introduction</a:t>
            </a:r>
          </a:p>
          <a:p>
            <a:r>
              <a:rPr lang="en-US" altLang="zh-CN" dirty="0" smtClean="0"/>
              <a:t>Structure</a:t>
            </a:r>
          </a:p>
          <a:p>
            <a:r>
              <a:rPr lang="en-US" altLang="zh-CN" dirty="0" smtClean="0"/>
              <a:t>Nutrition and control</a:t>
            </a:r>
            <a:endParaRPr lang="en-US" altLang="zh-CN" dirty="0"/>
          </a:p>
        </p:txBody>
      </p:sp>
      <p:sp>
        <p:nvSpPr>
          <p:cNvPr id="17" name="文本框 16"/>
          <p:cNvSpPr txBox="1"/>
          <p:nvPr/>
        </p:nvSpPr>
        <p:spPr>
          <a:xfrm>
            <a:off x="5436096" y="1078777"/>
            <a:ext cx="2592288" cy="923330"/>
          </a:xfrm>
          <a:prstGeom prst="rect">
            <a:avLst/>
          </a:prstGeom>
          <a:noFill/>
          <a:ln w="28575">
            <a:solidFill>
              <a:srgbClr val="FF0000"/>
            </a:solidFill>
            <a:prstDash val="sysDash"/>
          </a:ln>
        </p:spPr>
        <p:txBody>
          <a:bodyPr wrap="square" rtlCol="0">
            <a:spAutoFit/>
          </a:bodyPr>
          <a:lstStyle/>
          <a:p>
            <a:r>
              <a:rPr lang="en-US" altLang="zh-CN" dirty="0" smtClean="0"/>
              <a:t>4-6 topics each time</a:t>
            </a:r>
          </a:p>
          <a:p>
            <a:r>
              <a:rPr lang="en-US" altLang="zh-CN" dirty="0" smtClean="0"/>
              <a:t>5-8 min per topic</a:t>
            </a:r>
          </a:p>
          <a:p>
            <a:r>
              <a:rPr lang="en-US" altLang="zh-CN" dirty="0" smtClean="0"/>
              <a:t>Be well prepared!</a:t>
            </a:r>
          </a:p>
        </p:txBody>
      </p:sp>
      <p:sp>
        <p:nvSpPr>
          <p:cNvPr id="18" name="文本框 17"/>
          <p:cNvSpPr txBox="1"/>
          <p:nvPr/>
        </p:nvSpPr>
        <p:spPr>
          <a:xfrm>
            <a:off x="6949176" y="3284984"/>
            <a:ext cx="2158415" cy="1077218"/>
          </a:xfrm>
          <a:prstGeom prst="rect">
            <a:avLst/>
          </a:prstGeom>
          <a:noFill/>
          <a:ln w="28575">
            <a:solidFill>
              <a:srgbClr val="FF0000"/>
            </a:solidFill>
            <a:prstDash val="sysDash"/>
          </a:ln>
        </p:spPr>
        <p:txBody>
          <a:bodyPr wrap="square" rtlCol="0">
            <a:spAutoFit/>
          </a:bodyPr>
          <a:lstStyle/>
          <a:p>
            <a:r>
              <a:rPr lang="en-US" altLang="zh-CN" sz="3200" b="1" dirty="0" smtClean="0">
                <a:solidFill>
                  <a:srgbClr val="FF0000"/>
                </a:solidFill>
              </a:rPr>
              <a:t>Keys to score&gt;=60!!</a:t>
            </a:r>
          </a:p>
        </p:txBody>
      </p:sp>
      <p:sp>
        <p:nvSpPr>
          <p:cNvPr id="20" name="文本框 19"/>
          <p:cNvSpPr txBox="1"/>
          <p:nvPr/>
        </p:nvSpPr>
        <p:spPr>
          <a:xfrm>
            <a:off x="6239536" y="5603035"/>
            <a:ext cx="2592288" cy="1200329"/>
          </a:xfrm>
          <a:prstGeom prst="rect">
            <a:avLst/>
          </a:prstGeom>
          <a:noFill/>
          <a:ln w="28575">
            <a:solidFill>
              <a:srgbClr val="FF0000"/>
            </a:solidFill>
            <a:prstDash val="sysDash"/>
          </a:ln>
        </p:spPr>
        <p:txBody>
          <a:bodyPr wrap="square" rtlCol="0">
            <a:spAutoFit/>
          </a:bodyPr>
          <a:lstStyle/>
          <a:p>
            <a:r>
              <a:rPr lang="zh-CN" altLang="en-US" dirty="0" smtClean="0"/>
              <a:t>重修同学的最终成绩只由期中考和期末考决定，</a:t>
            </a:r>
            <a:endParaRPr lang="en-US" altLang="zh-CN" dirty="0" smtClean="0"/>
          </a:p>
          <a:p>
            <a:r>
              <a:rPr lang="zh-CN" altLang="en-US" dirty="0" smtClean="0"/>
              <a:t>（下载</a:t>
            </a:r>
            <a:r>
              <a:rPr lang="en-US" altLang="zh-CN" dirty="0" err="1" smtClean="0"/>
              <a:t>ppt</a:t>
            </a:r>
            <a:r>
              <a:rPr lang="zh-CN" altLang="en-US" dirty="0" smtClean="0"/>
              <a:t>自学，强烈建议学习</a:t>
            </a:r>
            <a:r>
              <a:rPr lang="en-US" altLang="zh-CN" dirty="0" smtClean="0"/>
              <a:t>MOOC</a:t>
            </a:r>
            <a:r>
              <a:rPr lang="zh-CN" altLang="en-US" dirty="0" smtClean="0"/>
              <a:t>）</a:t>
            </a:r>
            <a:endParaRPr lang="en-US" altLang="zh-CN" dirty="0" smtClean="0"/>
          </a:p>
        </p:txBody>
      </p:sp>
    </p:spTree>
    <p:extLst>
      <p:ext uri="{BB962C8B-B14F-4D97-AF65-F5344CB8AC3E}">
        <p14:creationId xmlns:p14="http://schemas.microsoft.com/office/powerpoint/2010/main" val="1651487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6856" y="66546"/>
            <a:ext cx="8229600" cy="1143000"/>
          </a:xfrm>
        </p:spPr>
        <p:txBody>
          <a:bodyPr/>
          <a:lstStyle/>
          <a:p>
            <a:r>
              <a:rPr lang="en-US" altLang="zh-CN" dirty="0" smtClean="0"/>
              <a:t>Pathogens isolated by Koch</a:t>
            </a:r>
            <a:endParaRPr lang="zh-CN"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96923"/>
            <a:ext cx="3642804" cy="248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15616" y="3923268"/>
            <a:ext cx="3210756" cy="646331"/>
          </a:xfrm>
          <a:prstGeom prst="rect">
            <a:avLst/>
          </a:prstGeom>
          <a:noFill/>
        </p:spPr>
        <p:txBody>
          <a:bodyPr wrap="square" rtlCol="0">
            <a:spAutoFit/>
          </a:bodyPr>
          <a:lstStyle/>
          <a:p>
            <a:r>
              <a:rPr lang="en-US" altLang="zh-CN" i="1" dirty="0" smtClean="0"/>
              <a:t>Bacillus </a:t>
            </a:r>
            <a:r>
              <a:rPr lang="en-US" altLang="zh-CN" i="1" dirty="0" err="1" smtClean="0"/>
              <a:t>anthraci</a:t>
            </a:r>
            <a:r>
              <a:rPr lang="en-US" altLang="zh-CN" i="1" dirty="0" smtClean="0"/>
              <a:t> </a:t>
            </a:r>
            <a:r>
              <a:rPr lang="en-US" altLang="zh-CN" dirty="0" smtClean="0"/>
              <a:t>(</a:t>
            </a:r>
            <a:r>
              <a:rPr lang="zh-CN" altLang="en-US" dirty="0" smtClean="0"/>
              <a:t>炭疽杆菌</a:t>
            </a:r>
            <a:r>
              <a:rPr lang="en-US" altLang="zh-CN" dirty="0" smtClean="0"/>
              <a:t>) </a:t>
            </a:r>
          </a:p>
          <a:p>
            <a:r>
              <a:rPr lang="en-US" altLang="zh-CN" dirty="0" smtClean="0"/>
              <a:t>Pathogen for </a:t>
            </a:r>
            <a:r>
              <a:rPr lang="en-US" altLang="zh-CN" b="1" dirty="0" smtClean="0"/>
              <a:t>anthrax</a:t>
            </a:r>
            <a:endParaRPr lang="zh-CN" altLang="en-US" b="1" dirty="0"/>
          </a:p>
        </p:txBody>
      </p:sp>
      <p:sp>
        <p:nvSpPr>
          <p:cNvPr id="6" name="TextBox 5"/>
          <p:cNvSpPr txBox="1"/>
          <p:nvPr/>
        </p:nvSpPr>
        <p:spPr>
          <a:xfrm>
            <a:off x="4572000" y="3909536"/>
            <a:ext cx="4320480" cy="646331"/>
          </a:xfrm>
          <a:prstGeom prst="rect">
            <a:avLst/>
          </a:prstGeom>
          <a:noFill/>
        </p:spPr>
        <p:txBody>
          <a:bodyPr wrap="square" rtlCol="0">
            <a:spAutoFit/>
          </a:bodyPr>
          <a:lstStyle/>
          <a:p>
            <a:pPr algn="ctr"/>
            <a:r>
              <a:rPr lang="en-US" altLang="zh-CN" i="1" dirty="0" smtClean="0"/>
              <a:t>Mycobacterium tuberculosis </a:t>
            </a:r>
            <a:r>
              <a:rPr lang="en-US" altLang="zh-CN" dirty="0" smtClean="0"/>
              <a:t>(</a:t>
            </a:r>
            <a:r>
              <a:rPr lang="zh-CN" altLang="en-US" dirty="0" smtClean="0"/>
              <a:t>结核分支杆菌</a:t>
            </a:r>
            <a:r>
              <a:rPr lang="en-US" altLang="zh-CN" dirty="0" smtClean="0"/>
              <a:t>)</a:t>
            </a:r>
          </a:p>
          <a:p>
            <a:pPr algn="ctr"/>
            <a:r>
              <a:rPr lang="en-US" altLang="zh-CN" dirty="0" smtClean="0"/>
              <a:t>Pathogens for </a:t>
            </a:r>
            <a:r>
              <a:rPr lang="en-US" altLang="zh-CN" b="1" dirty="0" smtClean="0"/>
              <a:t>tuberculosis </a:t>
            </a:r>
            <a:endParaRPr lang="zh-CN" altLang="en-US" b="1"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37" y="1296922"/>
            <a:ext cx="3728635" cy="248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2223921" y="6368056"/>
            <a:ext cx="4696157" cy="369332"/>
          </a:xfrm>
          <a:prstGeom prst="rect">
            <a:avLst/>
          </a:prstGeom>
        </p:spPr>
        <p:txBody>
          <a:bodyPr wrap="none">
            <a:spAutoFit/>
          </a:bodyPr>
          <a:lstStyle/>
          <a:p>
            <a:r>
              <a:rPr lang="en-US" altLang="zh-CN" i="1" dirty="0"/>
              <a:t> Vibrio </a:t>
            </a:r>
            <a:r>
              <a:rPr lang="en-US" altLang="zh-CN" i="1" dirty="0" err="1" smtClean="0"/>
              <a:t>cholerae</a:t>
            </a:r>
            <a:r>
              <a:rPr lang="en-US" altLang="zh-CN" i="1" dirty="0" smtClean="0"/>
              <a:t> </a:t>
            </a:r>
            <a:r>
              <a:rPr lang="zh-CN" altLang="en-US" dirty="0" smtClean="0"/>
              <a:t>霍乱弧菌</a:t>
            </a:r>
            <a:r>
              <a:rPr lang="en-US" altLang="zh-CN" dirty="0" smtClean="0"/>
              <a:t>; Pathogen for </a:t>
            </a:r>
            <a:r>
              <a:rPr lang="en-US" altLang="zh-CN" b="1" dirty="0" smtClean="0"/>
              <a:t>cholera</a:t>
            </a:r>
            <a:endParaRPr lang="zh-CN" altLang="en-US" b="1" dirty="0"/>
          </a:p>
        </p:txBody>
      </p:sp>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725" y="4437112"/>
            <a:ext cx="1957735" cy="192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72172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150045"/>
            <a:ext cx="8229600" cy="1143000"/>
          </a:xfrm>
        </p:spPr>
        <p:txBody>
          <a:bodyPr>
            <a:normAutofit fontScale="90000"/>
          </a:bodyPr>
          <a:lstStyle/>
          <a:p>
            <a:pPr algn="l"/>
            <a:r>
              <a:rPr lang="en-US" altLang="zh-CN" b="1" dirty="0" smtClean="0"/>
              <a:t>Other Milestones in Microbiology</a:t>
            </a:r>
            <a:br>
              <a:rPr lang="en-US" altLang="zh-CN" b="1" dirty="0" smtClean="0"/>
            </a:br>
            <a:r>
              <a:rPr lang="en-US" altLang="zh-CN" sz="2700" b="1" dirty="0" smtClean="0"/>
              <a:t>(Details will be introduced in corresponding chapters) </a:t>
            </a:r>
            <a:endParaRPr lang="zh-CN" altLang="en-US" sz="2700" b="1" dirty="0"/>
          </a:p>
        </p:txBody>
      </p:sp>
      <p:sp>
        <p:nvSpPr>
          <p:cNvPr id="4" name="TextBox 3"/>
          <p:cNvSpPr txBox="1"/>
          <p:nvPr/>
        </p:nvSpPr>
        <p:spPr>
          <a:xfrm>
            <a:off x="611560" y="1570713"/>
            <a:ext cx="4392488" cy="1200329"/>
          </a:xfrm>
          <a:prstGeom prst="rect">
            <a:avLst/>
          </a:prstGeom>
          <a:noFill/>
        </p:spPr>
        <p:txBody>
          <a:bodyPr wrap="square" rtlCol="0">
            <a:spAutoFit/>
          </a:bodyPr>
          <a:lstStyle/>
          <a:p>
            <a:pPr algn="just"/>
            <a:r>
              <a:rPr lang="en-US" altLang="zh-CN" dirty="0" smtClean="0"/>
              <a:t>In 1928</a:t>
            </a:r>
            <a:r>
              <a:rPr lang="en-US" altLang="zh-CN" dirty="0"/>
              <a:t>, </a:t>
            </a:r>
            <a:r>
              <a:rPr lang="en-US" altLang="zh-CN" b="1" dirty="0">
                <a:solidFill>
                  <a:srgbClr val="FF0000"/>
                </a:solidFill>
              </a:rPr>
              <a:t>Griffith's</a:t>
            </a:r>
            <a:r>
              <a:rPr lang="en-US" altLang="zh-CN" dirty="0">
                <a:solidFill>
                  <a:srgbClr val="FF0000"/>
                </a:solidFill>
              </a:rPr>
              <a:t> </a:t>
            </a:r>
            <a:r>
              <a:rPr lang="en-US" altLang="zh-CN" dirty="0"/>
              <a:t>experiment, reported </a:t>
            </a:r>
            <a:r>
              <a:rPr lang="en-US" altLang="zh-CN" dirty="0" smtClean="0"/>
              <a:t>by </a:t>
            </a:r>
            <a:r>
              <a:rPr lang="en-US" altLang="zh-CN" dirty="0"/>
              <a:t>Frederick </a:t>
            </a:r>
            <a:r>
              <a:rPr lang="en-US" altLang="zh-CN" dirty="0" smtClean="0"/>
              <a:t>Griffith</a:t>
            </a:r>
            <a:r>
              <a:rPr lang="en-US" altLang="zh-CN" dirty="0"/>
              <a:t>, </a:t>
            </a:r>
            <a:r>
              <a:rPr lang="en-US" altLang="zh-CN" dirty="0" smtClean="0"/>
              <a:t>suggests </a:t>
            </a:r>
            <a:r>
              <a:rPr lang="en-US" altLang="zh-CN" dirty="0"/>
              <a:t>that bacteria are capable of transferring genetic information through a process known as transformation. </a:t>
            </a:r>
            <a:endParaRPr lang="zh-CN" altLang="en-US" dirty="0"/>
          </a:p>
        </p:txBody>
      </p:sp>
      <p:sp>
        <p:nvSpPr>
          <p:cNvPr id="11" name="TextBox 10"/>
          <p:cNvSpPr txBox="1"/>
          <p:nvPr/>
        </p:nvSpPr>
        <p:spPr>
          <a:xfrm>
            <a:off x="611808" y="3501008"/>
            <a:ext cx="2772556" cy="923330"/>
          </a:xfrm>
          <a:prstGeom prst="rect">
            <a:avLst/>
          </a:prstGeom>
          <a:noFill/>
        </p:spPr>
        <p:txBody>
          <a:bodyPr wrap="square" rtlCol="0">
            <a:spAutoFit/>
          </a:bodyPr>
          <a:lstStyle/>
          <a:p>
            <a:pPr algn="just"/>
            <a:r>
              <a:rPr lang="en-US" altLang="zh-CN" dirty="0" smtClean="0"/>
              <a:t>In 1929, </a:t>
            </a:r>
            <a:r>
              <a:rPr lang="en-US" altLang="zh-CN" dirty="0"/>
              <a:t>Penicillin </a:t>
            </a:r>
            <a:r>
              <a:rPr lang="en-US" altLang="zh-CN" dirty="0" smtClean="0"/>
              <a:t>was </a:t>
            </a:r>
            <a:r>
              <a:rPr lang="en-US" altLang="zh-CN" dirty="0"/>
              <a:t>discovered </a:t>
            </a:r>
            <a:r>
              <a:rPr lang="en-US" altLang="zh-CN" dirty="0" smtClean="0"/>
              <a:t>by </a:t>
            </a:r>
            <a:r>
              <a:rPr lang="en-US" altLang="zh-CN" b="1" dirty="0" smtClean="0">
                <a:solidFill>
                  <a:srgbClr val="FF0000"/>
                </a:solidFill>
              </a:rPr>
              <a:t>Alexander Fleming</a:t>
            </a:r>
            <a:r>
              <a:rPr lang="en-US" altLang="zh-CN" dirty="0" smtClean="0"/>
              <a:t>.</a:t>
            </a:r>
            <a:endParaRPr lang="zh-CN" altLang="en-US" dirty="0"/>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649" y="4490409"/>
            <a:ext cx="2390715" cy="2296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4860032" y="4101172"/>
            <a:ext cx="3718707" cy="646331"/>
          </a:xfrm>
          <a:prstGeom prst="rect">
            <a:avLst/>
          </a:prstGeom>
        </p:spPr>
        <p:txBody>
          <a:bodyPr wrap="square">
            <a:spAutoFit/>
          </a:bodyPr>
          <a:lstStyle/>
          <a:p>
            <a:r>
              <a:rPr lang="en-US" altLang="zh-CN" dirty="0" smtClean="0"/>
              <a:t>In 1944, </a:t>
            </a:r>
            <a:r>
              <a:rPr lang="en-US" altLang="zh-CN" b="1" dirty="0" smtClean="0">
                <a:solidFill>
                  <a:srgbClr val="FF0000"/>
                </a:solidFill>
              </a:rPr>
              <a:t>Oswald Avery </a:t>
            </a:r>
            <a:r>
              <a:rPr lang="en-US" altLang="zh-CN" dirty="0" smtClean="0"/>
              <a:t>verified DNA </a:t>
            </a:r>
            <a:r>
              <a:rPr lang="en-US" altLang="zh-CN" dirty="0"/>
              <a:t>was the carrier of genes in cells</a:t>
            </a:r>
            <a:endParaRPr lang="zh-CN" altLang="en-US" dirty="0"/>
          </a:p>
        </p:txBody>
      </p:sp>
      <p:pic>
        <p:nvPicPr>
          <p:cNvPr id="3074" name="Picture 2" descr="C:\Users\Feng Guo\Documents\Tencent Files\415162192\FileRecv\111.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44" t="8380" r="15833" b="11912"/>
          <a:stretch/>
        </p:blipFill>
        <p:spPr bwMode="auto">
          <a:xfrm>
            <a:off x="5156380" y="1338156"/>
            <a:ext cx="3451561" cy="280241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组合 26"/>
          <p:cNvGrpSpPr/>
          <p:nvPr/>
        </p:nvGrpSpPr>
        <p:grpSpPr>
          <a:xfrm>
            <a:off x="4647974" y="4822435"/>
            <a:ext cx="3874661" cy="1865797"/>
            <a:chOff x="3722" y="3454"/>
            <a:chExt cx="6704" cy="3214"/>
          </a:xfrm>
        </p:grpSpPr>
        <p:pic>
          <p:nvPicPr>
            <p:cNvPr id="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5" y="3454"/>
              <a:ext cx="1656" cy="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 y="3960"/>
              <a:ext cx="1244" cy="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 y="4098"/>
              <a:ext cx="1139"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2" y="5042"/>
              <a:ext cx="1289" cy="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5"/>
            <p:cNvSpPr>
              <a:spLocks noChangeArrowheads="1"/>
            </p:cNvSpPr>
            <p:nvPr/>
          </p:nvSpPr>
          <p:spPr bwMode="auto">
            <a:xfrm>
              <a:off x="3758" y="5430"/>
              <a:ext cx="1687" cy="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05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Rough</a:t>
              </a:r>
              <a:r>
                <a:rPr kumimoji="0" lang="en-US" altLang="zh-CN" sz="105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zh-CN" sz="105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nonvirulent</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05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strain</a:t>
              </a:r>
            </a:p>
          </p:txBody>
        </p:sp>
        <p:sp>
          <p:nvSpPr>
            <p:cNvPr id="33" name="Rectangle 8"/>
            <p:cNvSpPr>
              <a:spLocks noChangeArrowheads="1"/>
            </p:cNvSpPr>
            <p:nvPr/>
          </p:nvSpPr>
          <p:spPr bwMode="auto">
            <a:xfrm>
              <a:off x="5335" y="5615"/>
              <a:ext cx="1605"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5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Dead</a:t>
              </a:r>
              <a:r>
                <a:rPr kumimoji="0" lang="en-US" altLang="zh-CN" sz="1050" b="0" i="0" u="none" strike="noStrike" cap="none" normalizeH="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s</a:t>
              </a:r>
              <a:r>
                <a:rPr kumimoji="0" lang="en-US" altLang="zh-CN" sz="105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mooth</a:t>
              </a:r>
              <a:endParaRPr kumimoji="0" lang="zh-CN" altLang="zh-CN" sz="105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r>
                <a:rPr lang="en-US" altLang="zh-CN" sz="1050" dirty="0">
                  <a:solidFill>
                    <a:srgbClr val="0852A4"/>
                  </a:solidFill>
                  <a:latin typeface="Arial" panose="020B0604020202020204" pitchFamily="34" charset="0"/>
                  <a:ea typeface="宋体" panose="02010600030101010101" pitchFamily="2" charset="-122"/>
                  <a:cs typeface="宋体" panose="02010600030101010101" pitchFamily="2" charset="-122"/>
                </a:rPr>
                <a:t>v</a:t>
              </a:r>
              <a:r>
                <a:rPr kumimoji="0" lang="zh-CN" altLang="zh-CN" sz="105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irulent</a:t>
              </a:r>
              <a:r>
                <a:rPr kumimoji="0" lang="en-US" altLang="zh-CN" sz="105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zh-CN" sz="105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strain</a:t>
              </a:r>
            </a:p>
          </p:txBody>
        </p:sp>
        <p:sp>
          <p:nvSpPr>
            <p:cNvPr id="34" name="Rectangle 11"/>
            <p:cNvSpPr>
              <a:spLocks noChangeArrowheads="1"/>
            </p:cNvSpPr>
            <p:nvPr/>
          </p:nvSpPr>
          <p:spPr bwMode="auto">
            <a:xfrm>
              <a:off x="7191" y="4307"/>
              <a:ext cx="935"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050" b="0" i="0" u="none" strike="noStrike" cap="none" normalizeH="0" baseline="0" dirty="0" smtClean="0">
                  <a:ln>
                    <a:noFill/>
                  </a:ln>
                  <a:solidFill>
                    <a:srgbClr val="171C61"/>
                  </a:solidFill>
                  <a:effectLst/>
                  <a:latin typeface="Arial" panose="020B0604020202020204" pitchFamily="34" charset="0"/>
                  <a:ea typeface="宋体" panose="02010600030101010101" pitchFamily="2" charset="-122"/>
                  <a:cs typeface="宋体" panose="02010600030101010101" pitchFamily="2" charset="-122"/>
                </a:rPr>
                <a:t>Protease</a:t>
              </a:r>
              <a:endParaRPr kumimoji="0" lang="zh-CN"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5" name="Rectangle 12"/>
            <p:cNvSpPr>
              <a:spLocks noChangeArrowheads="1"/>
            </p:cNvSpPr>
            <p:nvPr/>
          </p:nvSpPr>
          <p:spPr bwMode="auto">
            <a:xfrm>
              <a:off x="9192" y="4505"/>
              <a:ext cx="1195"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050" b="0" i="0" u="none" strike="noStrike" cap="none" normalizeH="0" baseline="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Mouse dies</a:t>
              </a: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6" name="Rectangle 13"/>
            <p:cNvSpPr>
              <a:spLocks noChangeArrowheads="1"/>
            </p:cNvSpPr>
            <p:nvPr/>
          </p:nvSpPr>
          <p:spPr bwMode="auto">
            <a:xfrm>
              <a:off x="9192" y="6390"/>
              <a:ext cx="123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050" b="0" i="0" u="none" strike="noStrike" cap="none" normalizeH="0" baseline="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Mouse lives</a:t>
              </a: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7" name="Rectangle 14"/>
            <p:cNvSpPr>
              <a:spLocks noChangeArrowheads="1"/>
            </p:cNvSpPr>
            <p:nvPr/>
          </p:nvSpPr>
          <p:spPr bwMode="auto">
            <a:xfrm>
              <a:off x="7302" y="5397"/>
              <a:ext cx="716"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050" b="0" i="0" u="none" strike="noStrike" cap="none" normalizeH="0" baseline="0" dirty="0" smtClean="0">
                  <a:ln>
                    <a:noFill/>
                  </a:ln>
                  <a:solidFill>
                    <a:srgbClr val="171C61"/>
                  </a:solidFill>
                  <a:effectLst/>
                  <a:latin typeface="Arial" panose="020B0604020202020204" pitchFamily="34" charset="0"/>
                  <a:ea typeface="宋体" panose="02010600030101010101" pitchFamily="2" charset="-122"/>
                  <a:cs typeface="宋体" panose="02010600030101010101" pitchFamily="2" charset="-122"/>
                </a:rPr>
                <a:t>DNase</a:t>
              </a:r>
              <a:endParaRPr kumimoji="0" lang="zh-CN"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8" name="Freeform 15"/>
            <p:cNvSpPr/>
            <p:nvPr/>
          </p:nvSpPr>
          <p:spPr bwMode="auto">
            <a:xfrm>
              <a:off x="5055" y="4522"/>
              <a:ext cx="180" cy="180"/>
            </a:xfrm>
            <a:custGeom>
              <a:avLst/>
              <a:gdLst>
                <a:gd name="T0" fmla="*/ 60 w 144"/>
                <a:gd name="T1" fmla="*/ 144 h 144"/>
                <a:gd name="T2" fmla="*/ 60 w 144"/>
                <a:gd name="T3" fmla="*/ 84 h 144"/>
                <a:gd name="T4" fmla="*/ 0 w 144"/>
                <a:gd name="T5" fmla="*/ 84 h 144"/>
                <a:gd name="T6" fmla="*/ 0 w 144"/>
                <a:gd name="T7" fmla="*/ 58 h 144"/>
                <a:gd name="T8" fmla="*/ 60 w 144"/>
                <a:gd name="T9" fmla="*/ 58 h 144"/>
                <a:gd name="T10" fmla="*/ 60 w 144"/>
                <a:gd name="T11" fmla="*/ 0 h 144"/>
                <a:gd name="T12" fmla="*/ 84 w 144"/>
                <a:gd name="T13" fmla="*/ 0 h 144"/>
                <a:gd name="T14" fmla="*/ 84 w 144"/>
                <a:gd name="T15" fmla="*/ 58 h 144"/>
                <a:gd name="T16" fmla="*/ 144 w 144"/>
                <a:gd name="T17" fmla="*/ 58 h 144"/>
                <a:gd name="T18" fmla="*/ 144 w 144"/>
                <a:gd name="T19" fmla="*/ 84 h 144"/>
                <a:gd name="T20" fmla="*/ 84 w 144"/>
                <a:gd name="T21" fmla="*/ 84 h 144"/>
                <a:gd name="T22" fmla="*/ 84 w 144"/>
                <a:gd name="T23" fmla="*/ 144 h 144"/>
                <a:gd name="T24" fmla="*/ 60 w 144"/>
                <a:gd name="T2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60" y="144"/>
                  </a:moveTo>
                  <a:lnTo>
                    <a:pt x="60" y="84"/>
                  </a:lnTo>
                  <a:lnTo>
                    <a:pt x="0" y="84"/>
                  </a:lnTo>
                  <a:lnTo>
                    <a:pt x="0" y="58"/>
                  </a:lnTo>
                  <a:lnTo>
                    <a:pt x="60" y="58"/>
                  </a:lnTo>
                  <a:lnTo>
                    <a:pt x="60" y="0"/>
                  </a:lnTo>
                  <a:lnTo>
                    <a:pt x="84" y="0"/>
                  </a:lnTo>
                  <a:lnTo>
                    <a:pt x="84" y="58"/>
                  </a:lnTo>
                  <a:lnTo>
                    <a:pt x="144" y="58"/>
                  </a:lnTo>
                  <a:lnTo>
                    <a:pt x="144" y="84"/>
                  </a:lnTo>
                  <a:lnTo>
                    <a:pt x="84" y="84"/>
                  </a:lnTo>
                  <a:lnTo>
                    <a:pt x="84" y="144"/>
                  </a:lnTo>
                  <a:lnTo>
                    <a:pt x="60" y="144"/>
                  </a:lnTo>
                  <a:close/>
                </a:path>
              </a:pathLst>
            </a:custGeom>
            <a:solidFill>
              <a:srgbClr val="171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9" name="Freeform 16"/>
            <p:cNvSpPr/>
            <p:nvPr/>
          </p:nvSpPr>
          <p:spPr bwMode="auto">
            <a:xfrm>
              <a:off x="7117" y="4137"/>
              <a:ext cx="118" cy="118"/>
            </a:xfrm>
            <a:custGeom>
              <a:avLst/>
              <a:gdLst>
                <a:gd name="T0" fmla="*/ 38 w 94"/>
                <a:gd name="T1" fmla="*/ 94 h 94"/>
                <a:gd name="T2" fmla="*/ 38 w 94"/>
                <a:gd name="T3" fmla="*/ 54 h 94"/>
                <a:gd name="T4" fmla="*/ 0 w 94"/>
                <a:gd name="T5" fmla="*/ 54 h 94"/>
                <a:gd name="T6" fmla="*/ 0 w 94"/>
                <a:gd name="T7" fmla="*/ 38 h 94"/>
                <a:gd name="T8" fmla="*/ 38 w 94"/>
                <a:gd name="T9" fmla="*/ 38 h 94"/>
                <a:gd name="T10" fmla="*/ 38 w 94"/>
                <a:gd name="T11" fmla="*/ 0 h 94"/>
                <a:gd name="T12" fmla="*/ 54 w 94"/>
                <a:gd name="T13" fmla="*/ 0 h 94"/>
                <a:gd name="T14" fmla="*/ 54 w 94"/>
                <a:gd name="T15" fmla="*/ 38 h 94"/>
                <a:gd name="T16" fmla="*/ 94 w 94"/>
                <a:gd name="T17" fmla="*/ 38 h 94"/>
                <a:gd name="T18" fmla="*/ 94 w 94"/>
                <a:gd name="T19" fmla="*/ 54 h 94"/>
                <a:gd name="T20" fmla="*/ 54 w 94"/>
                <a:gd name="T21" fmla="*/ 54 h 94"/>
                <a:gd name="T22" fmla="*/ 54 w 94"/>
                <a:gd name="T23" fmla="*/ 94 h 94"/>
                <a:gd name="T24" fmla="*/ 38 w 94"/>
                <a:gd name="T2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94">
                  <a:moveTo>
                    <a:pt x="38" y="94"/>
                  </a:moveTo>
                  <a:lnTo>
                    <a:pt x="38" y="54"/>
                  </a:lnTo>
                  <a:lnTo>
                    <a:pt x="0" y="54"/>
                  </a:lnTo>
                  <a:lnTo>
                    <a:pt x="0" y="38"/>
                  </a:lnTo>
                  <a:lnTo>
                    <a:pt x="38" y="38"/>
                  </a:lnTo>
                  <a:lnTo>
                    <a:pt x="38" y="0"/>
                  </a:lnTo>
                  <a:lnTo>
                    <a:pt x="54" y="0"/>
                  </a:lnTo>
                  <a:lnTo>
                    <a:pt x="54" y="38"/>
                  </a:lnTo>
                  <a:lnTo>
                    <a:pt x="94" y="38"/>
                  </a:lnTo>
                  <a:lnTo>
                    <a:pt x="94" y="54"/>
                  </a:lnTo>
                  <a:lnTo>
                    <a:pt x="54" y="54"/>
                  </a:lnTo>
                  <a:lnTo>
                    <a:pt x="54" y="94"/>
                  </a:lnTo>
                  <a:lnTo>
                    <a:pt x="38" y="94"/>
                  </a:lnTo>
                  <a:close/>
                </a:path>
              </a:pathLst>
            </a:custGeom>
            <a:solidFill>
              <a:srgbClr val="171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40" name="Freeform 17"/>
            <p:cNvSpPr/>
            <p:nvPr/>
          </p:nvSpPr>
          <p:spPr bwMode="auto">
            <a:xfrm>
              <a:off x="7117" y="5425"/>
              <a:ext cx="118" cy="118"/>
            </a:xfrm>
            <a:custGeom>
              <a:avLst/>
              <a:gdLst>
                <a:gd name="T0" fmla="*/ 38 w 94"/>
                <a:gd name="T1" fmla="*/ 94 h 94"/>
                <a:gd name="T2" fmla="*/ 38 w 94"/>
                <a:gd name="T3" fmla="*/ 56 h 94"/>
                <a:gd name="T4" fmla="*/ 0 w 94"/>
                <a:gd name="T5" fmla="*/ 56 h 94"/>
                <a:gd name="T6" fmla="*/ 0 w 94"/>
                <a:gd name="T7" fmla="*/ 40 h 94"/>
                <a:gd name="T8" fmla="*/ 38 w 94"/>
                <a:gd name="T9" fmla="*/ 40 h 94"/>
                <a:gd name="T10" fmla="*/ 38 w 94"/>
                <a:gd name="T11" fmla="*/ 0 h 94"/>
                <a:gd name="T12" fmla="*/ 54 w 94"/>
                <a:gd name="T13" fmla="*/ 0 h 94"/>
                <a:gd name="T14" fmla="*/ 54 w 94"/>
                <a:gd name="T15" fmla="*/ 40 h 94"/>
                <a:gd name="T16" fmla="*/ 94 w 94"/>
                <a:gd name="T17" fmla="*/ 40 h 94"/>
                <a:gd name="T18" fmla="*/ 94 w 94"/>
                <a:gd name="T19" fmla="*/ 56 h 94"/>
                <a:gd name="T20" fmla="*/ 54 w 94"/>
                <a:gd name="T21" fmla="*/ 56 h 94"/>
                <a:gd name="T22" fmla="*/ 54 w 94"/>
                <a:gd name="T23" fmla="*/ 94 h 94"/>
                <a:gd name="T24" fmla="*/ 38 w 94"/>
                <a:gd name="T2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 h="94">
                  <a:moveTo>
                    <a:pt x="38" y="94"/>
                  </a:moveTo>
                  <a:lnTo>
                    <a:pt x="38" y="56"/>
                  </a:lnTo>
                  <a:lnTo>
                    <a:pt x="0" y="56"/>
                  </a:lnTo>
                  <a:lnTo>
                    <a:pt x="0" y="40"/>
                  </a:lnTo>
                  <a:lnTo>
                    <a:pt x="38" y="40"/>
                  </a:lnTo>
                  <a:lnTo>
                    <a:pt x="38" y="0"/>
                  </a:lnTo>
                  <a:lnTo>
                    <a:pt x="54" y="0"/>
                  </a:lnTo>
                  <a:lnTo>
                    <a:pt x="54" y="40"/>
                  </a:lnTo>
                  <a:lnTo>
                    <a:pt x="94" y="40"/>
                  </a:lnTo>
                  <a:lnTo>
                    <a:pt x="94" y="56"/>
                  </a:lnTo>
                  <a:lnTo>
                    <a:pt x="54" y="56"/>
                  </a:lnTo>
                  <a:lnTo>
                    <a:pt x="54" y="94"/>
                  </a:lnTo>
                  <a:lnTo>
                    <a:pt x="38" y="94"/>
                  </a:lnTo>
                  <a:close/>
                </a:path>
              </a:pathLst>
            </a:custGeom>
            <a:solidFill>
              <a:srgbClr val="171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41" name="Freeform 18"/>
            <p:cNvSpPr/>
            <p:nvPr/>
          </p:nvSpPr>
          <p:spPr bwMode="auto">
            <a:xfrm>
              <a:off x="6555" y="4307"/>
              <a:ext cx="475" cy="288"/>
            </a:xfrm>
            <a:custGeom>
              <a:avLst/>
              <a:gdLst>
                <a:gd name="T0" fmla="*/ 380 w 380"/>
                <a:gd name="T1" fmla="*/ 0 h 230"/>
                <a:gd name="T2" fmla="*/ 318 w 380"/>
                <a:gd name="T3" fmla="*/ 2 h 230"/>
                <a:gd name="T4" fmla="*/ 332 w 380"/>
                <a:gd name="T5" fmla="*/ 24 h 230"/>
                <a:gd name="T6" fmla="*/ 0 w 380"/>
                <a:gd name="T7" fmla="*/ 224 h 230"/>
                <a:gd name="T8" fmla="*/ 4 w 380"/>
                <a:gd name="T9" fmla="*/ 230 h 230"/>
                <a:gd name="T10" fmla="*/ 336 w 380"/>
                <a:gd name="T11" fmla="*/ 30 h 230"/>
                <a:gd name="T12" fmla="*/ 350 w 380"/>
                <a:gd name="T13" fmla="*/ 54 h 230"/>
                <a:gd name="T14" fmla="*/ 380 w 380"/>
                <a:gd name="T15" fmla="*/ 0 h 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230">
                  <a:moveTo>
                    <a:pt x="380" y="0"/>
                  </a:moveTo>
                  <a:lnTo>
                    <a:pt x="318" y="2"/>
                  </a:lnTo>
                  <a:lnTo>
                    <a:pt x="332" y="24"/>
                  </a:lnTo>
                  <a:lnTo>
                    <a:pt x="0" y="224"/>
                  </a:lnTo>
                  <a:lnTo>
                    <a:pt x="4" y="230"/>
                  </a:lnTo>
                  <a:lnTo>
                    <a:pt x="336" y="30"/>
                  </a:lnTo>
                  <a:lnTo>
                    <a:pt x="350" y="54"/>
                  </a:lnTo>
                  <a:lnTo>
                    <a:pt x="380" y="0"/>
                  </a:lnTo>
                  <a:close/>
                </a:path>
              </a:pathLst>
            </a:custGeom>
            <a:solidFill>
              <a:srgbClr val="171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42" name="Freeform 19"/>
            <p:cNvSpPr/>
            <p:nvPr/>
          </p:nvSpPr>
          <p:spPr bwMode="auto">
            <a:xfrm>
              <a:off x="6555" y="5137"/>
              <a:ext cx="475" cy="285"/>
            </a:xfrm>
            <a:custGeom>
              <a:avLst/>
              <a:gdLst>
                <a:gd name="T0" fmla="*/ 380 w 380"/>
                <a:gd name="T1" fmla="*/ 230 h 230"/>
                <a:gd name="T2" fmla="*/ 318 w 380"/>
                <a:gd name="T3" fmla="*/ 230 h 230"/>
                <a:gd name="T4" fmla="*/ 332 w 380"/>
                <a:gd name="T5" fmla="*/ 206 h 230"/>
                <a:gd name="T6" fmla="*/ 0 w 380"/>
                <a:gd name="T7" fmla="*/ 6 h 230"/>
                <a:gd name="T8" fmla="*/ 4 w 380"/>
                <a:gd name="T9" fmla="*/ 0 h 230"/>
                <a:gd name="T10" fmla="*/ 336 w 380"/>
                <a:gd name="T11" fmla="*/ 200 h 230"/>
                <a:gd name="T12" fmla="*/ 350 w 380"/>
                <a:gd name="T13" fmla="*/ 176 h 230"/>
                <a:gd name="T14" fmla="*/ 380 w 380"/>
                <a:gd name="T15" fmla="*/ 230 h 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230">
                  <a:moveTo>
                    <a:pt x="380" y="230"/>
                  </a:moveTo>
                  <a:lnTo>
                    <a:pt x="318" y="230"/>
                  </a:lnTo>
                  <a:lnTo>
                    <a:pt x="332" y="206"/>
                  </a:lnTo>
                  <a:lnTo>
                    <a:pt x="0" y="6"/>
                  </a:lnTo>
                  <a:lnTo>
                    <a:pt x="4" y="0"/>
                  </a:lnTo>
                  <a:lnTo>
                    <a:pt x="336" y="200"/>
                  </a:lnTo>
                  <a:lnTo>
                    <a:pt x="350" y="176"/>
                  </a:lnTo>
                  <a:lnTo>
                    <a:pt x="380" y="230"/>
                  </a:lnTo>
                  <a:close/>
                </a:path>
              </a:pathLst>
            </a:custGeom>
            <a:solidFill>
              <a:srgbClr val="171C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43" name="Freeform 20"/>
            <p:cNvSpPr/>
            <p:nvPr/>
          </p:nvSpPr>
          <p:spPr bwMode="auto">
            <a:xfrm>
              <a:off x="8057" y="4097"/>
              <a:ext cx="830" cy="253"/>
            </a:xfrm>
            <a:custGeom>
              <a:avLst/>
              <a:gdLst>
                <a:gd name="T0" fmla="*/ 663 w 663"/>
                <a:gd name="T1" fmla="*/ 102 h 202"/>
                <a:gd name="T2" fmla="*/ 489 w 663"/>
                <a:gd name="T3" fmla="*/ 0 h 202"/>
                <a:gd name="T4" fmla="*/ 489 w 663"/>
                <a:gd name="T5" fmla="*/ 66 h 202"/>
                <a:gd name="T6" fmla="*/ 0 w 663"/>
                <a:gd name="T7" fmla="*/ 66 h 202"/>
                <a:gd name="T8" fmla="*/ 0 w 663"/>
                <a:gd name="T9" fmla="*/ 136 h 202"/>
                <a:gd name="T10" fmla="*/ 489 w 663"/>
                <a:gd name="T11" fmla="*/ 136 h 202"/>
                <a:gd name="T12" fmla="*/ 489 w 663"/>
                <a:gd name="T13" fmla="*/ 202 h 202"/>
                <a:gd name="T14" fmla="*/ 663 w 663"/>
                <a:gd name="T15" fmla="*/ 102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3" h="202">
                  <a:moveTo>
                    <a:pt x="663" y="102"/>
                  </a:moveTo>
                  <a:lnTo>
                    <a:pt x="489" y="0"/>
                  </a:lnTo>
                  <a:lnTo>
                    <a:pt x="489" y="66"/>
                  </a:lnTo>
                  <a:lnTo>
                    <a:pt x="0" y="66"/>
                  </a:lnTo>
                  <a:lnTo>
                    <a:pt x="0" y="136"/>
                  </a:lnTo>
                  <a:lnTo>
                    <a:pt x="489" y="136"/>
                  </a:lnTo>
                  <a:lnTo>
                    <a:pt x="489" y="202"/>
                  </a:lnTo>
                  <a:lnTo>
                    <a:pt x="663" y="102"/>
                  </a:lnTo>
                  <a:close/>
                </a:path>
              </a:pathLst>
            </a:cu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44" name="Freeform 21"/>
            <p:cNvSpPr/>
            <p:nvPr/>
          </p:nvSpPr>
          <p:spPr bwMode="auto">
            <a:xfrm>
              <a:off x="8057" y="5377"/>
              <a:ext cx="830" cy="250"/>
            </a:xfrm>
            <a:custGeom>
              <a:avLst/>
              <a:gdLst>
                <a:gd name="T0" fmla="*/ 663 w 663"/>
                <a:gd name="T1" fmla="*/ 100 h 200"/>
                <a:gd name="T2" fmla="*/ 489 w 663"/>
                <a:gd name="T3" fmla="*/ 0 h 200"/>
                <a:gd name="T4" fmla="*/ 489 w 663"/>
                <a:gd name="T5" fmla="*/ 64 h 200"/>
                <a:gd name="T6" fmla="*/ 0 w 663"/>
                <a:gd name="T7" fmla="*/ 64 h 200"/>
                <a:gd name="T8" fmla="*/ 0 w 663"/>
                <a:gd name="T9" fmla="*/ 136 h 200"/>
                <a:gd name="T10" fmla="*/ 489 w 663"/>
                <a:gd name="T11" fmla="*/ 136 h 200"/>
                <a:gd name="T12" fmla="*/ 489 w 663"/>
                <a:gd name="T13" fmla="*/ 200 h 200"/>
                <a:gd name="T14" fmla="*/ 663 w 663"/>
                <a:gd name="T15" fmla="*/ 100 h 2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3" h="200">
                  <a:moveTo>
                    <a:pt x="663" y="100"/>
                  </a:moveTo>
                  <a:lnTo>
                    <a:pt x="489" y="0"/>
                  </a:lnTo>
                  <a:lnTo>
                    <a:pt x="489" y="64"/>
                  </a:lnTo>
                  <a:lnTo>
                    <a:pt x="0" y="64"/>
                  </a:lnTo>
                  <a:lnTo>
                    <a:pt x="0" y="136"/>
                  </a:lnTo>
                  <a:lnTo>
                    <a:pt x="489" y="136"/>
                  </a:lnTo>
                  <a:lnTo>
                    <a:pt x="489" y="200"/>
                  </a:lnTo>
                  <a:lnTo>
                    <a:pt x="663" y="100"/>
                  </a:lnTo>
                  <a:close/>
                </a:path>
              </a:pathLst>
            </a:custGeom>
            <a:solidFill>
              <a:srgbClr val="7030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grpSp>
    </p:spTree>
    <p:extLst>
      <p:ext uri="{BB962C8B-B14F-4D97-AF65-F5344CB8AC3E}">
        <p14:creationId xmlns:p14="http://schemas.microsoft.com/office/powerpoint/2010/main" val="26658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1" grpId="0"/>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5679" y="764704"/>
            <a:ext cx="2952328" cy="923330"/>
          </a:xfrm>
          <a:prstGeom prst="rect">
            <a:avLst/>
          </a:prstGeom>
        </p:spPr>
        <p:txBody>
          <a:bodyPr wrap="square">
            <a:spAutoFit/>
          </a:bodyPr>
          <a:lstStyle/>
          <a:p>
            <a:r>
              <a:rPr lang="en-US" altLang="zh-CN" dirty="0" smtClean="0"/>
              <a:t>In 1977, </a:t>
            </a:r>
            <a:r>
              <a:rPr lang="en-US" altLang="zh-CN" b="1" dirty="0" smtClean="0">
                <a:solidFill>
                  <a:srgbClr val="FF0000"/>
                </a:solidFill>
              </a:rPr>
              <a:t>Frederick Sanger </a:t>
            </a:r>
            <a:r>
              <a:rPr lang="en-US" altLang="zh-CN" dirty="0" smtClean="0"/>
              <a:t>sequenced the </a:t>
            </a:r>
            <a:r>
              <a:rPr lang="en-US" altLang="zh-CN" dirty="0"/>
              <a:t>first genome of bacteriophage </a:t>
            </a:r>
            <a:r>
              <a:rPr lang="el-GR" altLang="zh-CN" dirty="0"/>
              <a:t>φ</a:t>
            </a:r>
            <a:r>
              <a:rPr lang="en-US" altLang="zh-CN" dirty="0"/>
              <a:t>X174.</a:t>
            </a:r>
            <a:endParaRPr lang="zh-CN" altLang="en-US" dirty="0"/>
          </a:p>
        </p:txBody>
      </p:sp>
      <p:pic>
        <p:nvPicPr>
          <p:cNvPr id="2051" name="Picture 3" descr="C:\Users\Feng Guo\AppData\Roaming\Tencent\Users\415162192\QQ\WinTemp\RichOle\N)AF{CXHFIPPBI}4A5379}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244" y="1988840"/>
            <a:ext cx="2079198" cy="2204864"/>
          </a:xfrm>
          <a:prstGeom prst="rect">
            <a:avLst/>
          </a:prstGeom>
          <a:noFill/>
          <a:extLst>
            <a:ext uri="{909E8E84-426E-40DD-AFC4-6F175D3DCCD1}">
              <a14:hiddenFill xmlns:a14="http://schemas.microsoft.com/office/drawing/2010/main">
                <a:solidFill>
                  <a:srgbClr val="FFFFFF"/>
                </a:solidFill>
              </a14:hiddenFill>
            </a:ext>
          </a:extLst>
        </p:spPr>
      </p:pic>
      <p:sp>
        <p:nvSpPr>
          <p:cNvPr id="8" name="标题 1"/>
          <p:cNvSpPr>
            <a:spLocks noGrp="1"/>
          </p:cNvSpPr>
          <p:nvPr>
            <p:ph type="title"/>
          </p:nvPr>
        </p:nvSpPr>
        <p:spPr>
          <a:xfrm>
            <a:off x="5949288" y="3789040"/>
            <a:ext cx="2796648" cy="576064"/>
          </a:xfrm>
        </p:spPr>
        <p:txBody>
          <a:bodyPr>
            <a:normAutofit fontScale="90000"/>
          </a:bodyPr>
          <a:lstStyle/>
          <a:p>
            <a:r>
              <a:rPr lang="en-US" altLang="zh-CN" sz="2000" dirty="0" smtClean="0"/>
              <a:t>Universal phylogenetic tree of life based on </a:t>
            </a:r>
            <a:r>
              <a:rPr lang="en-US" altLang="zh-CN" sz="2000" b="1" dirty="0" err="1" smtClean="0">
                <a:solidFill>
                  <a:srgbClr val="FF0000"/>
                </a:solidFill>
              </a:rPr>
              <a:t>rRNA</a:t>
            </a:r>
            <a:r>
              <a:rPr lang="en-US" altLang="zh-CN" sz="2000" b="1" dirty="0" smtClean="0">
                <a:solidFill>
                  <a:srgbClr val="FF0000"/>
                </a:solidFill>
              </a:rPr>
              <a:t> gene sequence</a:t>
            </a:r>
            <a:endParaRPr lang="zh-CN" altLang="en-US" sz="2000" b="1" dirty="0">
              <a:solidFill>
                <a:srgbClr val="FF0000"/>
              </a:solidFill>
            </a:endParaRPr>
          </a:p>
        </p:txBody>
      </p:sp>
      <p:pic>
        <p:nvPicPr>
          <p:cNvPr id="1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855714"/>
            <a:ext cx="1572496" cy="2213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4259991" y="4077072"/>
            <a:ext cx="1332417" cy="584775"/>
          </a:xfrm>
          <a:prstGeom prst="rect">
            <a:avLst/>
          </a:prstGeom>
          <a:solidFill>
            <a:schemeClr val="bg1"/>
          </a:solidFill>
          <a:ln>
            <a:solidFill>
              <a:schemeClr val="bg1"/>
            </a:solidFill>
          </a:ln>
        </p:spPr>
        <p:txBody>
          <a:bodyPr wrap="none">
            <a:spAutoFit/>
          </a:bodyPr>
          <a:lstStyle/>
          <a:p>
            <a:pPr algn="ctr"/>
            <a:r>
              <a:rPr lang="en-US" altLang="zh-CN" sz="1600" b="1" dirty="0" smtClean="0">
                <a:solidFill>
                  <a:srgbClr val="FF0000"/>
                </a:solidFill>
              </a:rPr>
              <a:t>Carl </a:t>
            </a:r>
            <a:r>
              <a:rPr lang="en-US" altLang="zh-CN" sz="1600" b="1" dirty="0" err="1" smtClean="0">
                <a:solidFill>
                  <a:srgbClr val="FF0000"/>
                </a:solidFill>
              </a:rPr>
              <a:t>Woese</a:t>
            </a:r>
            <a:endParaRPr lang="en-US" altLang="zh-CN" sz="1600" b="1" dirty="0" smtClean="0">
              <a:solidFill>
                <a:srgbClr val="FF0000"/>
              </a:solidFill>
            </a:endParaRPr>
          </a:p>
          <a:p>
            <a:pPr algn="ctr"/>
            <a:r>
              <a:rPr lang="en-US" altLang="zh-CN" sz="1600" b="1" dirty="0"/>
              <a:t>(</a:t>
            </a:r>
            <a:r>
              <a:rPr lang="en-US" altLang="zh-CN" sz="1600" b="1" dirty="0" smtClean="0"/>
              <a:t>1928—2012)</a:t>
            </a:r>
            <a:endParaRPr lang="zh-CN" altLang="en-US" sz="1600" b="1" dirty="0"/>
          </a:p>
        </p:txBody>
      </p:sp>
      <p:sp>
        <p:nvSpPr>
          <p:cNvPr id="6" name="TextBox 5"/>
          <p:cNvSpPr txBox="1"/>
          <p:nvPr/>
        </p:nvSpPr>
        <p:spPr>
          <a:xfrm>
            <a:off x="591862" y="4590420"/>
            <a:ext cx="3116041" cy="369332"/>
          </a:xfrm>
          <a:prstGeom prst="rect">
            <a:avLst/>
          </a:prstGeom>
          <a:noFill/>
        </p:spPr>
        <p:txBody>
          <a:bodyPr wrap="square" rtlCol="0">
            <a:spAutoFit/>
          </a:bodyPr>
          <a:lstStyle/>
          <a:p>
            <a:r>
              <a:rPr lang="en-US" altLang="zh-CN" dirty="0" smtClean="0"/>
              <a:t>From 1995, the genomics era </a:t>
            </a:r>
            <a:endParaRPr lang="zh-CN" altLang="en-US" dirty="0"/>
          </a:p>
        </p:txBody>
      </p:sp>
      <p:sp>
        <p:nvSpPr>
          <p:cNvPr id="15" name="标题 1"/>
          <p:cNvSpPr txBox="1">
            <a:spLocks/>
          </p:cNvSpPr>
          <p:nvPr/>
        </p:nvSpPr>
        <p:spPr>
          <a:xfrm>
            <a:off x="3923928" y="4775086"/>
            <a:ext cx="2160240" cy="926812"/>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000" dirty="0" smtClean="0"/>
              <a:t>In 1977,  the three domains of all cell organisms</a:t>
            </a:r>
            <a:endParaRPr lang="zh-CN" altLang="en-US" sz="2000" b="1" dirty="0">
              <a:solidFill>
                <a:srgbClr val="FF0000"/>
              </a:solidFill>
            </a:endParaRPr>
          </a:p>
        </p:txBody>
      </p:sp>
      <p:sp>
        <p:nvSpPr>
          <p:cNvPr id="16" name="TextBox 15"/>
          <p:cNvSpPr txBox="1"/>
          <p:nvPr/>
        </p:nvSpPr>
        <p:spPr>
          <a:xfrm>
            <a:off x="625026" y="5112152"/>
            <a:ext cx="3634965" cy="1200329"/>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smtClean="0"/>
              <a:t>1995, the first Bacteria genome</a:t>
            </a:r>
          </a:p>
          <a:p>
            <a:pPr marL="285750" indent="-285750">
              <a:buFont typeface="Wingdings" panose="05000000000000000000" pitchFamily="2" charset="2"/>
              <a:buChar char="Ø"/>
            </a:pPr>
            <a:r>
              <a:rPr lang="en-US" altLang="zh-CN" dirty="0" smtClean="0"/>
              <a:t>1996, the first Archaea genome</a:t>
            </a:r>
          </a:p>
          <a:p>
            <a:pPr marL="285750" indent="-285750">
              <a:buFont typeface="Wingdings" panose="05000000000000000000" pitchFamily="2" charset="2"/>
              <a:buChar char="Ø"/>
            </a:pPr>
            <a:r>
              <a:rPr lang="en-US" altLang="zh-CN" dirty="0" smtClean="0"/>
              <a:t>1997, the first fungi genome</a:t>
            </a:r>
          </a:p>
          <a:p>
            <a:pPr marL="285750" indent="-285750">
              <a:buFont typeface="Wingdings" panose="05000000000000000000" pitchFamily="2" charset="2"/>
              <a:buChar char="Ø"/>
            </a:pPr>
            <a:r>
              <a:rPr lang="en-US" altLang="zh-CN" dirty="0" smtClean="0"/>
              <a:t>……</a:t>
            </a:r>
            <a:endParaRPr lang="zh-CN" altLang="en-US" dirty="0"/>
          </a:p>
        </p:txBody>
      </p:sp>
      <p:pic>
        <p:nvPicPr>
          <p:cNvPr id="1026" name="Picture 2" descr="C:\Users\Feng Guo\Desktop\MOOC视频教程\郭老师25号前\幻灯片5.E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753" t="8706" r="22070" b="25440"/>
          <a:stretch/>
        </p:blipFill>
        <p:spPr bwMode="auto">
          <a:xfrm>
            <a:off x="5760640" y="926085"/>
            <a:ext cx="3275856" cy="273396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940152" y="2708920"/>
            <a:ext cx="36004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p:cNvSpPr>
            <a:spLocks noGrp="1"/>
          </p:cNvSpPr>
          <p:nvPr>
            <p:ph idx="1"/>
          </p:nvPr>
        </p:nvSpPr>
        <p:spPr/>
        <p:txBody>
          <a:bodyPr/>
          <a:lstStyle/>
          <a:p>
            <a:endParaRPr lang="zh-CN" altLang="en-US"/>
          </a:p>
        </p:txBody>
      </p:sp>
    </p:spTree>
    <p:extLst>
      <p:ext uri="{BB962C8B-B14F-4D97-AF65-F5344CB8AC3E}">
        <p14:creationId xmlns:p14="http://schemas.microsoft.com/office/powerpoint/2010/main" val="1864027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692696"/>
            <a:ext cx="8229600" cy="1143000"/>
          </a:xfrm>
        </p:spPr>
        <p:txBody>
          <a:bodyPr>
            <a:normAutofit fontScale="90000"/>
          </a:bodyPr>
          <a:lstStyle/>
          <a:p>
            <a:r>
              <a:rPr lang="en-US" altLang="zh-CN" dirty="0" smtClean="0"/>
              <a:t>Chinese microbiologist</a:t>
            </a:r>
            <a:r>
              <a:rPr lang="zh-CN" altLang="en-US" dirty="0" smtClean="0"/>
              <a:t>：</a:t>
            </a:r>
            <a:r>
              <a:rPr lang="en-US" altLang="zh-CN" dirty="0" smtClean="0"/>
              <a:t/>
            </a:r>
            <a:br>
              <a:rPr lang="en-US" altLang="zh-CN" dirty="0" smtClean="0"/>
            </a:br>
            <a:r>
              <a:rPr lang="zh-CN" altLang="en-US" dirty="0" smtClean="0"/>
              <a:t>汤飞凡（</a:t>
            </a:r>
            <a:r>
              <a:rPr lang="en-US" altLang="zh-CN" dirty="0" smtClean="0"/>
              <a:t>1897-1958</a:t>
            </a:r>
            <a:r>
              <a:rPr lang="zh-CN" altLang="en-US" dirty="0" smtClean="0"/>
              <a:t>）</a:t>
            </a:r>
            <a:endParaRPr lang="zh-CN" altLang="en-US" dirty="0"/>
          </a:p>
        </p:txBody>
      </p:sp>
      <p:sp>
        <p:nvSpPr>
          <p:cNvPr id="4" name="矩形 3"/>
          <p:cNvSpPr/>
          <p:nvPr/>
        </p:nvSpPr>
        <p:spPr>
          <a:xfrm>
            <a:off x="1639472" y="5116800"/>
            <a:ext cx="1800493" cy="369332"/>
          </a:xfrm>
          <a:prstGeom prst="rect">
            <a:avLst/>
          </a:prstGeom>
        </p:spPr>
        <p:txBody>
          <a:bodyPr wrap="none">
            <a:spAutoFit/>
          </a:bodyPr>
          <a:lstStyle/>
          <a:p>
            <a:r>
              <a:rPr lang="zh-CN" altLang="en-US" dirty="0"/>
              <a:t>“衣原体之父”</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74" y="2132856"/>
            <a:ext cx="3819491" cy="288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652120" y="4582869"/>
            <a:ext cx="2347759" cy="646331"/>
          </a:xfrm>
          <a:prstGeom prst="rect">
            <a:avLst/>
          </a:prstGeom>
        </p:spPr>
        <p:txBody>
          <a:bodyPr wrap="none">
            <a:spAutoFit/>
          </a:bodyPr>
          <a:lstStyle/>
          <a:p>
            <a:r>
              <a:rPr lang="en-US" altLang="zh-CN" i="1" dirty="0"/>
              <a:t>Chlamydia </a:t>
            </a:r>
            <a:r>
              <a:rPr lang="en-US" altLang="zh-CN" i="1" dirty="0" smtClean="0"/>
              <a:t>trachomatis</a:t>
            </a:r>
          </a:p>
          <a:p>
            <a:pPr algn="ctr"/>
            <a:r>
              <a:rPr lang="zh-CN" altLang="en-US" i="1" dirty="0" smtClean="0"/>
              <a:t>沙眼衣原体</a:t>
            </a:r>
            <a:endParaRPr lang="zh-CN" altLang="en-US" i="1"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620" y="2313000"/>
            <a:ext cx="287655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7438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116632"/>
            <a:ext cx="8229600" cy="1143000"/>
          </a:xfrm>
        </p:spPr>
        <p:txBody>
          <a:bodyPr>
            <a:normAutofit/>
          </a:bodyPr>
          <a:lstStyle/>
          <a:p>
            <a:pPr algn="just"/>
            <a:r>
              <a:rPr lang="en-US" altLang="zh-CN" sz="3600" dirty="0" smtClean="0"/>
              <a:t>Major branches in modern microbiology</a:t>
            </a:r>
            <a:endParaRPr lang="zh-CN" altLang="en-US" sz="3600" dirty="0"/>
          </a:p>
        </p:txBody>
      </p:sp>
      <p:graphicFrame>
        <p:nvGraphicFramePr>
          <p:cNvPr id="4" name="图示 3"/>
          <p:cNvGraphicFramePr/>
          <p:nvPr>
            <p:extLst>
              <p:ext uri="{D42A27DB-BD31-4B8C-83A1-F6EECF244321}">
                <p14:modId xmlns:p14="http://schemas.microsoft.com/office/powerpoint/2010/main" val="3175144016"/>
              </p:ext>
            </p:extLst>
          </p:nvPr>
        </p:nvGraphicFramePr>
        <p:xfrm>
          <a:off x="1475656" y="1340768"/>
          <a:ext cx="6840760" cy="4640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2986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b="1" dirty="0" smtClean="0"/>
              <a:t>Medical microbiology</a:t>
            </a:r>
            <a:endParaRPr lang="zh-CN" altLang="en-US" sz="4000" b="1" dirty="0"/>
          </a:p>
        </p:txBody>
      </p:sp>
      <p:sp>
        <p:nvSpPr>
          <p:cNvPr id="4" name="矩形 3"/>
          <p:cNvSpPr/>
          <p:nvPr/>
        </p:nvSpPr>
        <p:spPr>
          <a:xfrm>
            <a:off x="4206513" y="1340768"/>
            <a:ext cx="4685513" cy="369332"/>
          </a:xfrm>
          <a:prstGeom prst="rect">
            <a:avLst/>
          </a:prstGeom>
        </p:spPr>
        <p:txBody>
          <a:bodyPr wrap="none">
            <a:spAutoFit/>
          </a:bodyPr>
          <a:lstStyle/>
          <a:p>
            <a:r>
              <a:rPr lang="en-US" altLang="zh-CN" dirty="0"/>
              <a:t>Severe acute respiratory syndrome (</a:t>
            </a:r>
            <a:r>
              <a:rPr lang="en-US" altLang="zh-CN" dirty="0" smtClean="0"/>
              <a:t>SARS, 2003)</a:t>
            </a:r>
            <a:endParaRPr lang="zh-CN" altLang="en-US" dirty="0"/>
          </a:p>
        </p:txBody>
      </p:sp>
      <p:pic>
        <p:nvPicPr>
          <p:cNvPr id="8194" name="Picture 2" descr="“SARS”的图片搜索结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029" y="1714168"/>
            <a:ext cx="4320480" cy="236509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394916" y="2348880"/>
            <a:ext cx="3528392" cy="2246769"/>
          </a:xfrm>
          <a:prstGeom prst="rect">
            <a:avLst/>
          </a:prstGeom>
        </p:spPr>
        <p:txBody>
          <a:bodyPr wrap="square">
            <a:spAutoFit/>
          </a:bodyPr>
          <a:lstStyle/>
          <a:p>
            <a:pPr algn="just"/>
            <a:r>
              <a:rPr lang="en-US" altLang="zh-CN" sz="2000" b="1" i="1" dirty="0">
                <a:solidFill>
                  <a:srgbClr val="FF0000"/>
                </a:solidFill>
              </a:rPr>
              <a:t>Infection</a:t>
            </a:r>
            <a:r>
              <a:rPr lang="en-US" altLang="zh-CN" sz="2000" dirty="0">
                <a:solidFill>
                  <a:srgbClr val="FF0000"/>
                </a:solidFill>
              </a:rPr>
              <a:t> </a:t>
            </a:r>
            <a:r>
              <a:rPr lang="en-US" altLang="zh-CN" sz="2000" dirty="0"/>
              <a:t>is the invasion of an organism's body tissues by disease-causing agents, their multiplication, and the reaction of host tissues to these organisms and the toxins they </a:t>
            </a:r>
            <a:r>
              <a:rPr lang="en-US" altLang="zh-CN" sz="2000" dirty="0" smtClean="0"/>
              <a:t>produce. </a:t>
            </a:r>
            <a:endParaRPr lang="zh-CN" altLang="en-US" sz="2000" dirty="0"/>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8678" y="4097266"/>
            <a:ext cx="3273722" cy="2753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338014" y="5733256"/>
            <a:ext cx="4572000" cy="707886"/>
          </a:xfrm>
          <a:prstGeom prst="rect">
            <a:avLst/>
          </a:prstGeom>
        </p:spPr>
        <p:txBody>
          <a:bodyPr>
            <a:spAutoFit/>
          </a:bodyPr>
          <a:lstStyle/>
          <a:p>
            <a:r>
              <a:rPr lang="en-US" altLang="zh-CN" sz="2000" b="1" i="1" dirty="0">
                <a:solidFill>
                  <a:srgbClr val="FF0000"/>
                </a:solidFill>
              </a:rPr>
              <a:t>In 2010 about 10 million people died of an infectious disease</a:t>
            </a:r>
            <a:r>
              <a:rPr lang="en-US" altLang="zh-CN" sz="2000" b="1" i="1" dirty="0" smtClean="0">
                <a:solidFill>
                  <a:srgbClr val="FF0000"/>
                </a:solidFill>
              </a:rPr>
              <a:t>. (from Wikipedia)</a:t>
            </a:r>
            <a:endParaRPr lang="zh-CN" altLang="en-US" sz="2000" b="1" i="1" dirty="0">
              <a:solidFill>
                <a:srgbClr val="FF0000"/>
              </a:solidFill>
            </a:endParaRPr>
          </a:p>
        </p:txBody>
      </p:sp>
    </p:spTree>
    <p:extLst>
      <p:ext uri="{BB962C8B-B14F-4D97-AF65-F5344CB8AC3E}">
        <p14:creationId xmlns:p14="http://schemas.microsoft.com/office/powerpoint/2010/main" val="27631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3380" y="620688"/>
            <a:ext cx="3810570" cy="890978"/>
          </a:xfrm>
        </p:spPr>
        <p:txBody>
          <a:bodyPr>
            <a:normAutofit/>
          </a:bodyPr>
          <a:lstStyle/>
          <a:p>
            <a:r>
              <a:rPr lang="en-US" altLang="zh-CN" sz="3600" b="1" dirty="0" smtClean="0"/>
              <a:t>Ebola virus</a:t>
            </a:r>
            <a:endParaRPr lang="zh-CN" altLang="en-US" sz="3600" b="1" dirty="0"/>
          </a:p>
        </p:txBody>
      </p:sp>
      <p:pic>
        <p:nvPicPr>
          <p:cNvPr id="9222" name="Picture 6" descr="https://upload.wikimedia.org/wikipedia/commons/thumb/e/e6/Ebola_virus_virion.jpg/1280px-Ebola_virus_vir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412" y="3404015"/>
            <a:ext cx="3222708" cy="148294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3508210" y="1013687"/>
            <a:ext cx="5459543" cy="5765894"/>
            <a:chOff x="1905000" y="1052736"/>
            <a:chExt cx="5459543" cy="5765894"/>
          </a:xfrm>
        </p:grpSpPr>
        <p:pic>
          <p:nvPicPr>
            <p:cNvPr id="6" name="图片 5" descr="人体"/>
            <p:cNvPicPr>
              <a:picLocks noChangeAspect="1"/>
            </p:cNvPicPr>
            <p:nvPr/>
          </p:nvPicPr>
          <p:blipFill>
            <a:blip r:embed="rId3"/>
            <a:stretch>
              <a:fillRect/>
            </a:stretch>
          </p:blipFill>
          <p:spPr>
            <a:xfrm>
              <a:off x="2571750" y="1851025"/>
              <a:ext cx="3375025" cy="4967605"/>
            </a:xfrm>
            <a:prstGeom prst="rect">
              <a:avLst/>
            </a:prstGeom>
          </p:spPr>
        </p:pic>
        <p:sp>
          <p:nvSpPr>
            <p:cNvPr id="7" name="Rectangle 6"/>
            <p:cNvSpPr>
              <a:spLocks noChangeArrowheads="1"/>
            </p:cNvSpPr>
            <p:nvPr/>
          </p:nvSpPr>
          <p:spPr bwMode="auto">
            <a:xfrm>
              <a:off x="3419872" y="1052736"/>
              <a:ext cx="1493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20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Symptoms of</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8" name="Rectangle 7"/>
            <p:cNvSpPr>
              <a:spLocks noChangeArrowheads="1"/>
            </p:cNvSpPr>
            <p:nvPr/>
          </p:nvSpPr>
          <p:spPr bwMode="auto">
            <a:xfrm>
              <a:off x="2803525" y="2093913"/>
              <a:ext cx="8447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1" i="1"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Headache</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Rectangle 8"/>
            <p:cNvSpPr>
              <a:spLocks noChangeArrowheads="1"/>
            </p:cNvSpPr>
            <p:nvPr/>
          </p:nvSpPr>
          <p:spPr bwMode="auto">
            <a:xfrm>
              <a:off x="2803525" y="2462213"/>
              <a:ext cx="8063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1" i="1"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Red Eyes</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 name="Rectangle 9"/>
            <p:cNvSpPr>
              <a:spLocks noChangeArrowheads="1"/>
            </p:cNvSpPr>
            <p:nvPr/>
          </p:nvSpPr>
          <p:spPr bwMode="auto">
            <a:xfrm>
              <a:off x="1905000" y="2576513"/>
              <a:ext cx="7277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1" i="1"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Sysemic</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 name="Rectangle 10"/>
            <p:cNvSpPr>
              <a:spLocks noChangeArrowheads="1"/>
            </p:cNvSpPr>
            <p:nvPr/>
          </p:nvSpPr>
          <p:spPr bwMode="auto">
            <a:xfrm>
              <a:off x="5873750" y="2122488"/>
              <a:ext cx="14907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1" i="1"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Pharynx and lugs</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Rectangle 11"/>
            <p:cNvSpPr>
              <a:spLocks noChangeArrowheads="1"/>
            </p:cNvSpPr>
            <p:nvPr/>
          </p:nvSpPr>
          <p:spPr bwMode="auto">
            <a:xfrm>
              <a:off x="1905000" y="3548063"/>
              <a:ext cx="78547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1" i="1"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Muscular</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12"/>
            <p:cNvSpPr>
              <a:spLocks noChangeArrowheads="1"/>
            </p:cNvSpPr>
            <p:nvPr/>
          </p:nvSpPr>
          <p:spPr bwMode="auto">
            <a:xfrm>
              <a:off x="1905000" y="2782888"/>
              <a:ext cx="4873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Fever</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 name="Rectangle 13"/>
            <p:cNvSpPr>
              <a:spLocks noChangeArrowheads="1"/>
            </p:cNvSpPr>
            <p:nvPr/>
          </p:nvSpPr>
          <p:spPr bwMode="auto">
            <a:xfrm>
              <a:off x="1905000" y="2938463"/>
              <a:ext cx="117820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Lack of appetite</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14"/>
            <p:cNvSpPr>
              <a:spLocks noChangeArrowheads="1"/>
            </p:cNvSpPr>
            <p:nvPr/>
          </p:nvSpPr>
          <p:spPr bwMode="auto">
            <a:xfrm>
              <a:off x="1905000" y="3097213"/>
              <a:ext cx="1226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Internal bleeding</a:t>
              </a:r>
              <a:endParaRPr kumimoji="0" lang="zh-CN" altLang="zh-CN" sz="3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Rectangle 15"/>
            <p:cNvSpPr>
              <a:spLocks noChangeArrowheads="1"/>
            </p:cNvSpPr>
            <p:nvPr/>
          </p:nvSpPr>
          <p:spPr bwMode="auto">
            <a:xfrm>
              <a:off x="1905000" y="3709988"/>
              <a:ext cx="512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Rectangle 16"/>
            <p:cNvSpPr>
              <a:spLocks noChangeArrowheads="1"/>
            </p:cNvSpPr>
            <p:nvPr/>
          </p:nvSpPr>
          <p:spPr bwMode="auto">
            <a:xfrm>
              <a:off x="1971675" y="3709988"/>
              <a:ext cx="4263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Aches</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8" name="Rectangle 17"/>
            <p:cNvSpPr>
              <a:spLocks noChangeArrowheads="1"/>
            </p:cNvSpPr>
            <p:nvPr/>
          </p:nvSpPr>
          <p:spPr bwMode="auto">
            <a:xfrm>
              <a:off x="1905000" y="4741863"/>
              <a:ext cx="5257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1" i="1"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Joints</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9" name="Rectangle 18"/>
            <p:cNvSpPr>
              <a:spLocks noChangeArrowheads="1"/>
            </p:cNvSpPr>
            <p:nvPr/>
          </p:nvSpPr>
          <p:spPr bwMode="auto">
            <a:xfrm>
              <a:off x="1905000" y="5087938"/>
              <a:ext cx="8335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1" i="1"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Intestines</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19"/>
            <p:cNvSpPr>
              <a:spLocks noChangeArrowheads="1"/>
            </p:cNvSpPr>
            <p:nvPr/>
          </p:nvSpPr>
          <p:spPr bwMode="auto">
            <a:xfrm>
              <a:off x="1905000" y="4881563"/>
              <a:ext cx="512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1" name="Rectangle 20"/>
            <p:cNvSpPr>
              <a:spLocks noChangeArrowheads="1"/>
            </p:cNvSpPr>
            <p:nvPr/>
          </p:nvSpPr>
          <p:spPr bwMode="auto">
            <a:xfrm>
              <a:off x="1971675" y="4881563"/>
              <a:ext cx="4263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Aches</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2" name="Rectangle 21"/>
            <p:cNvSpPr>
              <a:spLocks noChangeArrowheads="1"/>
            </p:cNvSpPr>
            <p:nvPr/>
          </p:nvSpPr>
          <p:spPr bwMode="auto">
            <a:xfrm>
              <a:off x="1905000" y="5243513"/>
              <a:ext cx="6812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Diarrhea</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3" name="Rectangle 22"/>
            <p:cNvSpPr>
              <a:spLocks noChangeArrowheads="1"/>
            </p:cNvSpPr>
            <p:nvPr/>
          </p:nvSpPr>
          <p:spPr bwMode="auto">
            <a:xfrm>
              <a:off x="1905000" y="3843338"/>
              <a:ext cx="512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4" name="Rectangle 23"/>
            <p:cNvSpPr>
              <a:spLocks noChangeArrowheads="1"/>
            </p:cNvSpPr>
            <p:nvPr/>
          </p:nvSpPr>
          <p:spPr bwMode="auto">
            <a:xfrm>
              <a:off x="1978025" y="3843338"/>
              <a:ext cx="7137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Weakness</a:t>
              </a:r>
            </a:p>
          </p:txBody>
        </p:sp>
        <p:sp>
          <p:nvSpPr>
            <p:cNvPr id="25" name="Rectangle 25"/>
            <p:cNvSpPr>
              <a:spLocks noChangeArrowheads="1"/>
            </p:cNvSpPr>
            <p:nvPr/>
          </p:nvSpPr>
          <p:spPr bwMode="auto">
            <a:xfrm>
              <a:off x="5873750" y="2357438"/>
              <a:ext cx="63959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Hiccups</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6" name="Rectangle 26"/>
            <p:cNvSpPr>
              <a:spLocks noChangeArrowheads="1"/>
            </p:cNvSpPr>
            <p:nvPr/>
          </p:nvSpPr>
          <p:spPr bwMode="auto">
            <a:xfrm>
              <a:off x="5873750" y="2535238"/>
              <a:ext cx="85440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Sore throat</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7" name="Rectangle 27"/>
            <p:cNvSpPr>
              <a:spLocks noChangeArrowheads="1"/>
            </p:cNvSpPr>
            <p:nvPr/>
          </p:nvSpPr>
          <p:spPr bwMode="auto">
            <a:xfrm>
              <a:off x="5873750" y="3890963"/>
              <a:ext cx="4007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Pain</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8" name="Rectangle 28"/>
            <p:cNvSpPr>
              <a:spLocks noChangeArrowheads="1"/>
            </p:cNvSpPr>
            <p:nvPr/>
          </p:nvSpPr>
          <p:spPr bwMode="auto">
            <a:xfrm>
              <a:off x="5873750" y="4040188"/>
              <a:ext cx="5129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9" name="Rectangle 29"/>
            <p:cNvSpPr>
              <a:spLocks noChangeArrowheads="1"/>
            </p:cNvSpPr>
            <p:nvPr/>
          </p:nvSpPr>
          <p:spPr bwMode="auto">
            <a:xfrm>
              <a:off x="5946775" y="4040188"/>
              <a:ext cx="58785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Vomiting</a:t>
              </a:r>
            </a:p>
          </p:txBody>
        </p:sp>
        <p:sp>
          <p:nvSpPr>
            <p:cNvPr id="30" name="Rectangle 31"/>
            <p:cNvSpPr>
              <a:spLocks noChangeArrowheads="1"/>
            </p:cNvSpPr>
            <p:nvPr/>
          </p:nvSpPr>
          <p:spPr bwMode="auto">
            <a:xfrm>
              <a:off x="5873750" y="4506913"/>
              <a:ext cx="4520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Rash</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1" name="Rectangle 32"/>
            <p:cNvSpPr>
              <a:spLocks noChangeArrowheads="1"/>
            </p:cNvSpPr>
            <p:nvPr/>
          </p:nvSpPr>
          <p:spPr bwMode="auto">
            <a:xfrm>
              <a:off x="5873750" y="4360863"/>
              <a:ext cx="3783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1" i="1"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Skin</a:t>
              </a:r>
              <a:endParaRPr kumimoji="0" lang="zh-CN" altLang="zh-CN" sz="3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2" name="Rectangle 33"/>
            <p:cNvSpPr>
              <a:spLocks noChangeArrowheads="1"/>
            </p:cNvSpPr>
            <p:nvPr/>
          </p:nvSpPr>
          <p:spPr bwMode="auto">
            <a:xfrm>
              <a:off x="5873750" y="4637088"/>
              <a:ext cx="6892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Bleeding</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3" name="Rectangle 34"/>
            <p:cNvSpPr>
              <a:spLocks noChangeArrowheads="1"/>
            </p:cNvSpPr>
            <p:nvPr/>
          </p:nvSpPr>
          <p:spPr bwMode="auto">
            <a:xfrm>
              <a:off x="5873750" y="2719388"/>
              <a:ext cx="13533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Difficulty breathing</a:t>
              </a:r>
            </a:p>
          </p:txBody>
        </p:sp>
        <p:sp>
          <p:nvSpPr>
            <p:cNvPr id="34" name="Rectangle 37"/>
            <p:cNvSpPr>
              <a:spLocks noChangeArrowheads="1"/>
            </p:cNvSpPr>
            <p:nvPr/>
          </p:nvSpPr>
          <p:spPr bwMode="auto">
            <a:xfrm>
              <a:off x="5873750" y="2906713"/>
              <a:ext cx="145437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 Difficulty </a:t>
              </a:r>
              <a:r>
                <a:rPr lang="en-US" altLang="zh-CN" sz="1200" dirty="0" smtClean="0">
                  <a:solidFill>
                    <a:srgbClr val="036EB8"/>
                  </a:solidFill>
                  <a:latin typeface="Arial" panose="020B0604020202020204" pitchFamily="34" charset="0"/>
                  <a:ea typeface="宋体" panose="02010600030101010101" pitchFamily="2" charset="-122"/>
                  <a:cs typeface="宋体" panose="02010600030101010101" pitchFamily="2" charset="-122"/>
                </a:rPr>
                <a:t>s</a:t>
              </a:r>
              <a:r>
                <a:rPr kumimoji="0" lang="zh-CN" altLang="zh-CN" sz="1200" b="0" i="0" u="none" strike="noStrike" cap="none" normalizeH="0" baseline="0" dirty="0" smtClean="0">
                  <a:ln>
                    <a:noFill/>
                  </a:ln>
                  <a:solidFill>
                    <a:srgbClr val="036EB8"/>
                  </a:solidFill>
                  <a:effectLst/>
                  <a:latin typeface="Arial" panose="020B0604020202020204" pitchFamily="34" charset="0"/>
                  <a:ea typeface="宋体" panose="02010600030101010101" pitchFamily="2" charset="-122"/>
                  <a:cs typeface="宋体" panose="02010600030101010101" pitchFamily="2" charset="-122"/>
                </a:rPr>
                <a:t>wallowing</a:t>
              </a:r>
            </a:p>
          </p:txBody>
        </p:sp>
        <p:sp>
          <p:nvSpPr>
            <p:cNvPr id="35" name="Rectangle 40"/>
            <p:cNvSpPr>
              <a:spLocks noChangeArrowheads="1"/>
            </p:cNvSpPr>
            <p:nvPr/>
          </p:nvSpPr>
          <p:spPr bwMode="auto">
            <a:xfrm>
              <a:off x="5873750" y="3519488"/>
              <a:ext cx="9137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1" i="1"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Chest pain</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6" name="Rectangle 41"/>
            <p:cNvSpPr>
              <a:spLocks noChangeArrowheads="1"/>
            </p:cNvSpPr>
            <p:nvPr/>
          </p:nvSpPr>
          <p:spPr bwMode="auto">
            <a:xfrm>
              <a:off x="5873750" y="3719513"/>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1" i="1" u="none" strike="noStrike" cap="none" normalizeH="0" baseline="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Stomach</a:t>
              </a:r>
              <a:endParaRPr kumimoji="0" lang="zh-CN" altLang="zh-CN" sz="32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7" name="Rectangle 42"/>
            <p:cNvSpPr>
              <a:spLocks noChangeArrowheads="1"/>
            </p:cNvSpPr>
            <p:nvPr/>
          </p:nvSpPr>
          <p:spPr bwMode="auto">
            <a:xfrm>
              <a:off x="3508772" y="1273716"/>
              <a:ext cx="14106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3600" b="1" i="0" u="none" strike="noStrike" cap="none" normalizeH="0" baseline="0" dirty="0" smtClean="0">
                  <a:ln>
                    <a:noFill/>
                  </a:ln>
                  <a:solidFill>
                    <a:srgbClr val="601986"/>
                  </a:solidFill>
                  <a:effectLst/>
                  <a:latin typeface="Arial Black" panose="020B0A04020102020204" pitchFamily="34" charset="0"/>
                  <a:ea typeface="宋体" panose="02010600030101010101" pitchFamily="2" charset="-122"/>
                  <a:cs typeface="宋体" panose="02010600030101010101" pitchFamily="2" charset="-122"/>
                </a:rPr>
                <a:t>Ebola</a:t>
              </a:r>
              <a:endParaRPr kumimoji="0" lang="zh-CN" altLang="zh-CN" sz="32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38" name="Line 43"/>
            <p:cNvSpPr>
              <a:spLocks noChangeShapeType="1"/>
            </p:cNvSpPr>
            <p:nvPr/>
          </p:nvSpPr>
          <p:spPr bwMode="auto">
            <a:xfrm flipH="1">
              <a:off x="3444875" y="2214563"/>
              <a:ext cx="669925" cy="0"/>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200"/>
            </a:p>
          </p:txBody>
        </p:sp>
        <p:sp>
          <p:nvSpPr>
            <p:cNvPr id="39" name="Line 44"/>
            <p:cNvSpPr>
              <a:spLocks noChangeShapeType="1"/>
            </p:cNvSpPr>
            <p:nvPr/>
          </p:nvSpPr>
          <p:spPr bwMode="auto">
            <a:xfrm flipH="1">
              <a:off x="5130800" y="4456113"/>
              <a:ext cx="660400" cy="0"/>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200"/>
            </a:p>
          </p:txBody>
        </p:sp>
        <p:sp>
          <p:nvSpPr>
            <p:cNvPr id="40" name="Line 45"/>
            <p:cNvSpPr>
              <a:spLocks noChangeShapeType="1"/>
            </p:cNvSpPr>
            <p:nvPr/>
          </p:nvSpPr>
          <p:spPr bwMode="auto">
            <a:xfrm flipH="1">
              <a:off x="3444875" y="2579688"/>
              <a:ext cx="558800" cy="0"/>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200"/>
            </a:p>
          </p:txBody>
        </p:sp>
        <p:sp>
          <p:nvSpPr>
            <p:cNvPr id="41" name="Line 46"/>
            <p:cNvSpPr>
              <a:spLocks noChangeShapeType="1"/>
            </p:cNvSpPr>
            <p:nvPr/>
          </p:nvSpPr>
          <p:spPr bwMode="auto">
            <a:xfrm flipH="1">
              <a:off x="2463800" y="3636963"/>
              <a:ext cx="838200" cy="0"/>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200"/>
            </a:p>
          </p:txBody>
        </p:sp>
        <p:sp>
          <p:nvSpPr>
            <p:cNvPr id="42" name="Line 47"/>
            <p:cNvSpPr>
              <a:spLocks noChangeShapeType="1"/>
            </p:cNvSpPr>
            <p:nvPr/>
          </p:nvSpPr>
          <p:spPr bwMode="auto">
            <a:xfrm flipH="1">
              <a:off x="2495550" y="5208588"/>
              <a:ext cx="1292225" cy="0"/>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200"/>
            </a:p>
          </p:txBody>
        </p:sp>
        <p:sp>
          <p:nvSpPr>
            <p:cNvPr id="43" name="Line 48"/>
            <p:cNvSpPr>
              <a:spLocks noChangeShapeType="1"/>
            </p:cNvSpPr>
            <p:nvPr/>
          </p:nvSpPr>
          <p:spPr bwMode="auto">
            <a:xfrm flipH="1">
              <a:off x="2495550" y="4926013"/>
              <a:ext cx="615950" cy="0"/>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200"/>
            </a:p>
          </p:txBody>
        </p:sp>
        <p:sp>
          <p:nvSpPr>
            <p:cNvPr id="44" name="Freeform 49"/>
            <p:cNvSpPr/>
            <p:nvPr/>
          </p:nvSpPr>
          <p:spPr bwMode="auto">
            <a:xfrm>
              <a:off x="4175125" y="2214563"/>
              <a:ext cx="1558925" cy="946150"/>
            </a:xfrm>
            <a:custGeom>
              <a:avLst/>
              <a:gdLst>
                <a:gd name="T0" fmla="*/ 0 w 982"/>
                <a:gd name="T1" fmla="*/ 596 h 596"/>
                <a:gd name="T2" fmla="*/ 384 w 982"/>
                <a:gd name="T3" fmla="*/ 596 h 596"/>
                <a:gd name="T4" fmla="*/ 384 w 982"/>
                <a:gd name="T5" fmla="*/ 0 h 596"/>
                <a:gd name="T6" fmla="*/ 982 w 982"/>
                <a:gd name="T7" fmla="*/ 0 h 596"/>
              </a:gdLst>
              <a:ahLst/>
              <a:cxnLst>
                <a:cxn ang="0">
                  <a:pos x="T0" y="T1"/>
                </a:cxn>
                <a:cxn ang="0">
                  <a:pos x="T2" y="T3"/>
                </a:cxn>
                <a:cxn ang="0">
                  <a:pos x="T4" y="T5"/>
                </a:cxn>
                <a:cxn ang="0">
                  <a:pos x="T6" y="T7"/>
                </a:cxn>
              </a:cxnLst>
              <a:rect l="0" t="0" r="r" b="b"/>
              <a:pathLst>
                <a:path w="982" h="596">
                  <a:moveTo>
                    <a:pt x="0" y="596"/>
                  </a:moveTo>
                  <a:lnTo>
                    <a:pt x="384" y="596"/>
                  </a:lnTo>
                  <a:lnTo>
                    <a:pt x="384" y="0"/>
                  </a:lnTo>
                  <a:lnTo>
                    <a:pt x="982" y="0"/>
                  </a:lnTo>
                </a:path>
              </a:pathLst>
            </a:custGeom>
            <a:noFill/>
            <a:ln w="8">
              <a:solidFill>
                <a:srgbClr val="171C6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3200"/>
            </a:p>
          </p:txBody>
        </p:sp>
        <p:sp>
          <p:nvSpPr>
            <p:cNvPr id="45" name="Line 50"/>
            <p:cNvSpPr>
              <a:spLocks noChangeShapeType="1"/>
            </p:cNvSpPr>
            <p:nvPr/>
          </p:nvSpPr>
          <p:spPr bwMode="auto">
            <a:xfrm>
              <a:off x="4422775" y="3605213"/>
              <a:ext cx="1368425" cy="0"/>
            </a:xfrm>
            <a:prstGeom prst="line">
              <a:avLst/>
            </a:prstGeom>
            <a:noFill/>
            <a:ln w="8">
              <a:solidFill>
                <a:srgbClr val="171C6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200"/>
            </a:p>
          </p:txBody>
        </p:sp>
        <p:sp>
          <p:nvSpPr>
            <p:cNvPr id="46" name="Freeform 51"/>
            <p:cNvSpPr/>
            <p:nvPr/>
          </p:nvSpPr>
          <p:spPr bwMode="auto">
            <a:xfrm>
              <a:off x="4527550" y="3792538"/>
              <a:ext cx="1263650" cy="593725"/>
            </a:xfrm>
            <a:custGeom>
              <a:avLst/>
              <a:gdLst>
                <a:gd name="T0" fmla="*/ 0 w 796"/>
                <a:gd name="T1" fmla="*/ 374 h 374"/>
                <a:gd name="T2" fmla="*/ 534 w 796"/>
                <a:gd name="T3" fmla="*/ 374 h 374"/>
                <a:gd name="T4" fmla="*/ 534 w 796"/>
                <a:gd name="T5" fmla="*/ 0 h 374"/>
                <a:gd name="T6" fmla="*/ 796 w 796"/>
                <a:gd name="T7" fmla="*/ 0 h 374"/>
              </a:gdLst>
              <a:ahLst/>
              <a:cxnLst>
                <a:cxn ang="0">
                  <a:pos x="T0" y="T1"/>
                </a:cxn>
                <a:cxn ang="0">
                  <a:pos x="T2" y="T3"/>
                </a:cxn>
                <a:cxn ang="0">
                  <a:pos x="T4" y="T5"/>
                </a:cxn>
                <a:cxn ang="0">
                  <a:pos x="T6" y="T7"/>
                </a:cxn>
              </a:cxnLst>
              <a:rect l="0" t="0" r="r" b="b"/>
              <a:pathLst>
                <a:path w="796" h="374">
                  <a:moveTo>
                    <a:pt x="0" y="374"/>
                  </a:moveTo>
                  <a:lnTo>
                    <a:pt x="534" y="374"/>
                  </a:lnTo>
                  <a:lnTo>
                    <a:pt x="534" y="0"/>
                  </a:lnTo>
                  <a:lnTo>
                    <a:pt x="796" y="0"/>
                  </a:lnTo>
                </a:path>
              </a:pathLst>
            </a:custGeom>
            <a:noFill/>
            <a:ln w="8">
              <a:solidFill>
                <a:srgbClr val="171C6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3200"/>
            </a:p>
          </p:txBody>
        </p:sp>
      </p:grpSp>
    </p:spTree>
    <p:extLst>
      <p:ext uri="{BB962C8B-B14F-4D97-AF65-F5344CB8AC3E}">
        <p14:creationId xmlns:p14="http://schemas.microsoft.com/office/powerpoint/2010/main" val="15548272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smtClean="0"/>
              <a:t>Antibiotic resistance pathogens</a:t>
            </a:r>
            <a:endParaRPr lang="zh-CN" altLang="en-US" sz="3600" b="1" dirty="0"/>
          </a:p>
        </p:txBody>
      </p:sp>
      <p:sp>
        <p:nvSpPr>
          <p:cNvPr id="4" name="矩形 3"/>
          <p:cNvSpPr/>
          <p:nvPr/>
        </p:nvSpPr>
        <p:spPr>
          <a:xfrm>
            <a:off x="899592" y="1340768"/>
            <a:ext cx="7254552" cy="830997"/>
          </a:xfrm>
          <a:prstGeom prst="rect">
            <a:avLst/>
          </a:prstGeom>
        </p:spPr>
        <p:txBody>
          <a:bodyPr wrap="square">
            <a:spAutoFit/>
          </a:bodyPr>
          <a:lstStyle/>
          <a:p>
            <a:pPr algn="just"/>
            <a:r>
              <a:rPr lang="en-US" altLang="zh-CN" sz="2400" b="1" i="1" dirty="0">
                <a:solidFill>
                  <a:srgbClr val="FF0000"/>
                </a:solidFill>
              </a:rPr>
              <a:t>Super bacteria</a:t>
            </a:r>
            <a:r>
              <a:rPr lang="en-US" altLang="zh-CN" sz="2400" dirty="0"/>
              <a:t>, also referred to as super bugs, are bacteria that have grown resistant to most antibiotics. </a:t>
            </a:r>
            <a:endParaRPr lang="zh-CN" altLang="en-US" sz="24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2492896"/>
            <a:ext cx="3456384"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1560" y="4231124"/>
            <a:ext cx="4320480" cy="369332"/>
          </a:xfrm>
          <a:prstGeom prst="rect">
            <a:avLst/>
          </a:prstGeom>
          <a:noFill/>
        </p:spPr>
        <p:txBody>
          <a:bodyPr wrap="square" rtlCol="0">
            <a:spAutoFit/>
          </a:bodyPr>
          <a:lstStyle/>
          <a:p>
            <a:r>
              <a:rPr lang="en-US" altLang="zh-CN" dirty="0" smtClean="0"/>
              <a:t>MRSA  </a:t>
            </a:r>
            <a:r>
              <a:rPr lang="zh-CN" altLang="en-US" dirty="0" smtClean="0"/>
              <a:t>耐甲氧西林葡萄球菌 </a:t>
            </a:r>
            <a:r>
              <a:rPr lang="zh-CN" altLang="en-US" b="1" dirty="0" smtClean="0">
                <a:solidFill>
                  <a:srgbClr val="FF0000"/>
                </a:solidFill>
              </a:rPr>
              <a:t>化脓感染</a:t>
            </a:r>
            <a:endParaRPr lang="zh-CN" altLang="en-US" b="1" dirty="0">
              <a:solidFill>
                <a:srgbClr val="FF0000"/>
              </a:solidFill>
            </a:endParaRPr>
          </a:p>
        </p:txBody>
      </p:sp>
      <p:sp>
        <p:nvSpPr>
          <p:cNvPr id="6" name="矩形 5"/>
          <p:cNvSpPr/>
          <p:nvPr/>
        </p:nvSpPr>
        <p:spPr>
          <a:xfrm>
            <a:off x="506530" y="6478827"/>
            <a:ext cx="3198311" cy="369332"/>
          </a:xfrm>
          <a:prstGeom prst="rect">
            <a:avLst/>
          </a:prstGeom>
        </p:spPr>
        <p:txBody>
          <a:bodyPr wrap="none">
            <a:spAutoFit/>
          </a:bodyPr>
          <a:lstStyle/>
          <a:p>
            <a:r>
              <a:rPr lang="en-US" altLang="zh-CN" dirty="0" smtClean="0"/>
              <a:t>VRE </a:t>
            </a:r>
            <a:r>
              <a:rPr lang="zh-CN" altLang="en-US" dirty="0" smtClean="0"/>
              <a:t>抗万古霉素肠球菌 </a:t>
            </a:r>
            <a:r>
              <a:rPr lang="zh-CN" altLang="en-US" b="1" dirty="0" smtClean="0">
                <a:solidFill>
                  <a:srgbClr val="FF0000"/>
                </a:solidFill>
              </a:rPr>
              <a:t>败血症</a:t>
            </a:r>
            <a:endParaRPr lang="zh-CN" altLang="en-US" b="1" dirty="0">
              <a:solidFill>
                <a:srgbClr val="FF0000"/>
              </a:solidFill>
            </a:endParaRPr>
          </a:p>
        </p:txBody>
      </p:sp>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4765524"/>
            <a:ext cx="2452916" cy="1650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1" y="2194428"/>
            <a:ext cx="3960442" cy="315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850879" y="5427168"/>
            <a:ext cx="2723824" cy="923330"/>
          </a:xfrm>
          <a:prstGeom prst="rect">
            <a:avLst/>
          </a:prstGeom>
        </p:spPr>
        <p:txBody>
          <a:bodyPr wrap="none">
            <a:spAutoFit/>
          </a:bodyPr>
          <a:lstStyle/>
          <a:p>
            <a:pPr algn="ctr"/>
            <a:r>
              <a:rPr lang="en-US" altLang="zh-CN" dirty="0" smtClean="0"/>
              <a:t>MDR-TB</a:t>
            </a:r>
            <a:endParaRPr lang="en-US" altLang="zh-CN" dirty="0"/>
          </a:p>
          <a:p>
            <a:pPr algn="ctr"/>
            <a:r>
              <a:rPr lang="zh-CN" altLang="en-US" dirty="0" smtClean="0"/>
              <a:t>多重</a:t>
            </a:r>
            <a:r>
              <a:rPr lang="zh-CN" altLang="en-US" dirty="0"/>
              <a:t>抗药性</a:t>
            </a:r>
            <a:r>
              <a:rPr lang="zh-CN" altLang="en-US" dirty="0" smtClean="0"/>
              <a:t>结核分支杆菌</a:t>
            </a:r>
            <a:endParaRPr lang="en-US" altLang="zh-CN" dirty="0" smtClean="0"/>
          </a:p>
          <a:p>
            <a:pPr algn="ctr"/>
            <a:r>
              <a:rPr lang="zh-CN" altLang="en-US" b="1" dirty="0">
                <a:solidFill>
                  <a:srgbClr val="FF0000"/>
                </a:solidFill>
              </a:rPr>
              <a:t>结核病</a:t>
            </a:r>
            <a:endParaRPr lang="en-US" altLang="zh-CN" b="1" dirty="0">
              <a:solidFill>
                <a:srgbClr val="FF0000"/>
              </a:solidFill>
            </a:endParaRPr>
          </a:p>
        </p:txBody>
      </p:sp>
      <p:sp>
        <p:nvSpPr>
          <p:cNvPr id="3" name="矩形 2"/>
          <p:cNvSpPr/>
          <p:nvPr/>
        </p:nvSpPr>
        <p:spPr>
          <a:xfrm>
            <a:off x="3739741" y="5285418"/>
            <a:ext cx="2240577" cy="1477328"/>
          </a:xfrm>
          <a:prstGeom prst="rect">
            <a:avLst/>
          </a:prstGeom>
        </p:spPr>
        <p:txBody>
          <a:bodyPr wrap="square">
            <a:spAutoFit/>
          </a:bodyPr>
          <a:lstStyle/>
          <a:p>
            <a:r>
              <a:rPr lang="en-US" altLang="zh-CN" b="1" i="1" dirty="0">
                <a:solidFill>
                  <a:srgbClr val="7030A0"/>
                </a:solidFill>
                <a:effectLst>
                  <a:outerShdw blurRad="38100" dist="38100" dir="2700000" algn="tl">
                    <a:srgbClr val="000000">
                      <a:alpha val="43137"/>
                    </a:srgbClr>
                  </a:outerShdw>
                </a:effectLst>
              </a:rPr>
              <a:t>Resistance to antibiotics could lead to the deaths of ten million people a year globally by </a:t>
            </a:r>
            <a:r>
              <a:rPr lang="en-US" altLang="zh-CN" b="1" i="1" dirty="0" smtClean="0">
                <a:solidFill>
                  <a:srgbClr val="7030A0"/>
                </a:solidFill>
                <a:effectLst>
                  <a:outerShdw blurRad="38100" dist="38100" dir="2700000" algn="tl">
                    <a:srgbClr val="000000">
                      <a:alpha val="43137"/>
                    </a:srgbClr>
                  </a:outerShdw>
                </a:effectLst>
              </a:rPr>
              <a:t>2050.</a:t>
            </a:r>
            <a:endParaRPr lang="zh-CN" altLang="en-US" b="1" i="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695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“伤寒玛丽”的故事</a:t>
            </a:r>
            <a:endParaRPr lang="zh-CN" altLang="en-US" dirty="0"/>
          </a:p>
        </p:txBody>
      </p:sp>
      <p:pic>
        <p:nvPicPr>
          <p:cNvPr id="2050" name="Picture 2" descr="玛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949" y="2128406"/>
            <a:ext cx="2000250"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94994" y="4144630"/>
            <a:ext cx="1440160" cy="369332"/>
          </a:xfrm>
          <a:prstGeom prst="rect">
            <a:avLst/>
          </a:prstGeom>
          <a:noFill/>
        </p:spPr>
        <p:txBody>
          <a:bodyPr wrap="square" rtlCol="0">
            <a:spAutoFit/>
          </a:bodyPr>
          <a:lstStyle/>
          <a:p>
            <a:r>
              <a:rPr lang="en-US" altLang="zh-CN" b="1" dirty="0" smtClean="0"/>
              <a:t>1869-1938</a:t>
            </a:r>
            <a:endParaRPr lang="zh-CN" altLang="en-US" b="1"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831" y="2169351"/>
            <a:ext cx="3228759" cy="1845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259016" y="4138529"/>
            <a:ext cx="1784463" cy="369332"/>
          </a:xfrm>
          <a:prstGeom prst="rect">
            <a:avLst/>
          </a:prstGeom>
        </p:spPr>
        <p:txBody>
          <a:bodyPr wrap="none">
            <a:spAutoFit/>
          </a:bodyPr>
          <a:lstStyle/>
          <a:p>
            <a:r>
              <a:rPr lang="en-US" altLang="zh-CN" b="1" i="1" dirty="0" smtClean="0"/>
              <a:t>Salmonella </a:t>
            </a:r>
            <a:r>
              <a:rPr lang="en-US" altLang="zh-CN" b="1" i="1" dirty="0" err="1" smtClean="0"/>
              <a:t>typhi</a:t>
            </a:r>
            <a:endParaRPr lang="zh-CN" altLang="en-US" b="1" i="1" dirty="0"/>
          </a:p>
        </p:txBody>
      </p:sp>
      <p:sp>
        <p:nvSpPr>
          <p:cNvPr id="6" name="矩形 5"/>
          <p:cNvSpPr/>
          <p:nvPr/>
        </p:nvSpPr>
        <p:spPr>
          <a:xfrm>
            <a:off x="414456" y="2886715"/>
            <a:ext cx="1800493" cy="369332"/>
          </a:xfrm>
          <a:prstGeom prst="rect">
            <a:avLst/>
          </a:prstGeom>
        </p:spPr>
        <p:txBody>
          <a:bodyPr wrap="none">
            <a:spAutoFit/>
          </a:bodyPr>
          <a:lstStyle/>
          <a:p>
            <a:r>
              <a:rPr lang="zh-CN" altLang="en-US" dirty="0"/>
              <a:t>“健康带菌者”</a:t>
            </a:r>
          </a:p>
        </p:txBody>
      </p:sp>
      <p:sp>
        <p:nvSpPr>
          <p:cNvPr id="7" name="矩形 6"/>
          <p:cNvSpPr/>
          <p:nvPr/>
        </p:nvSpPr>
        <p:spPr>
          <a:xfrm>
            <a:off x="827584" y="5013175"/>
            <a:ext cx="7649723" cy="830997"/>
          </a:xfrm>
          <a:prstGeom prst="rect">
            <a:avLst/>
          </a:prstGeom>
        </p:spPr>
        <p:txBody>
          <a:bodyPr wrap="none">
            <a:spAutoFit/>
          </a:bodyPr>
          <a:lstStyle/>
          <a:p>
            <a:r>
              <a:rPr lang="en-US" altLang="zh-CN" sz="2400" dirty="0" smtClean="0"/>
              <a:t>At </a:t>
            </a:r>
            <a:r>
              <a:rPr lang="en-US" altLang="zh-CN" sz="2400" dirty="0"/>
              <a:t>least three deaths were attributed to her, </a:t>
            </a:r>
            <a:r>
              <a:rPr lang="en-US" altLang="zh-CN" sz="2400" dirty="0" smtClean="0"/>
              <a:t>…</a:t>
            </a:r>
          </a:p>
          <a:p>
            <a:r>
              <a:rPr lang="en-US" altLang="zh-CN" sz="2400" dirty="0" smtClean="0"/>
              <a:t>some </a:t>
            </a:r>
            <a:r>
              <a:rPr lang="en-US" altLang="zh-CN" sz="2400" dirty="0"/>
              <a:t>have estimated that she may have caused 50 fatalities</a:t>
            </a:r>
            <a:endParaRPr lang="zh-CN" altLang="en-US" sz="2400" dirty="0"/>
          </a:p>
        </p:txBody>
      </p:sp>
    </p:spTree>
    <p:extLst>
      <p:ext uri="{BB962C8B-B14F-4D97-AF65-F5344CB8AC3E}">
        <p14:creationId xmlns:p14="http://schemas.microsoft.com/office/powerpoint/2010/main" val="34985593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534317" y="-26764"/>
            <a:ext cx="8229600" cy="1143000"/>
          </a:xfrm>
        </p:spPr>
        <p:txBody>
          <a:bodyPr>
            <a:normAutofit/>
          </a:bodyPr>
          <a:lstStyle/>
          <a:p>
            <a:r>
              <a:rPr lang="en-US" altLang="zh-CN" sz="3600" b="1" dirty="0" smtClean="0"/>
              <a:t>Microbial ecology</a:t>
            </a:r>
            <a:endParaRPr lang="zh-CN" altLang="en-US" sz="3600" b="1" dirty="0"/>
          </a:p>
        </p:txBody>
      </p:sp>
      <p:grpSp>
        <p:nvGrpSpPr>
          <p:cNvPr id="2" name="组合 1"/>
          <p:cNvGrpSpPr/>
          <p:nvPr/>
        </p:nvGrpSpPr>
        <p:grpSpPr>
          <a:xfrm>
            <a:off x="993105" y="1222375"/>
            <a:ext cx="6990080" cy="4874657"/>
            <a:chOff x="993105" y="1222375"/>
            <a:chExt cx="6990080" cy="4874657"/>
          </a:xfrm>
        </p:grpSpPr>
        <p:pic>
          <p:nvPicPr>
            <p:cNvPr id="26" name="图片 25"/>
            <p:cNvPicPr>
              <a:picLocks noChangeAspect="1"/>
            </p:cNvPicPr>
            <p:nvPr/>
          </p:nvPicPr>
          <p:blipFill>
            <a:blip r:embed="rId2"/>
            <a:stretch>
              <a:fillRect/>
            </a:stretch>
          </p:blipFill>
          <p:spPr>
            <a:xfrm>
              <a:off x="1323305" y="2266950"/>
              <a:ext cx="2828925" cy="1047750"/>
            </a:xfrm>
            <a:prstGeom prst="rect">
              <a:avLst/>
            </a:prstGeom>
          </p:spPr>
        </p:pic>
        <p:pic>
          <p:nvPicPr>
            <p:cNvPr id="6" name="图片 5"/>
            <p:cNvPicPr>
              <a:picLocks noChangeAspect="1"/>
            </p:cNvPicPr>
            <p:nvPr/>
          </p:nvPicPr>
          <p:blipFill>
            <a:blip r:embed="rId2"/>
            <a:stretch>
              <a:fillRect/>
            </a:stretch>
          </p:blipFill>
          <p:spPr>
            <a:xfrm>
              <a:off x="4836760" y="2266950"/>
              <a:ext cx="2828925" cy="1047750"/>
            </a:xfrm>
            <a:prstGeom prst="rect">
              <a:avLst/>
            </a:prstGeom>
          </p:spPr>
        </p:pic>
        <p:pic>
          <p:nvPicPr>
            <p:cNvPr id="7" name="Picture 1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300" y="4086225"/>
              <a:ext cx="393382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6"/>
            <p:cNvSpPr>
              <a:spLocks noChangeArrowheads="1"/>
            </p:cNvSpPr>
            <p:nvPr/>
          </p:nvSpPr>
          <p:spPr bwMode="auto">
            <a:xfrm>
              <a:off x="3383880" y="1222375"/>
              <a:ext cx="915035" cy="64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Fossil fuel</a:t>
              </a:r>
              <a:endParaRPr kumimoji="0" lang="en-US"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endParaRPr>
            </a:p>
            <a:p>
              <a:pPr fontAlgn="base">
                <a:spcBef>
                  <a:spcPct val="0"/>
                </a:spcBef>
                <a:spcAft>
                  <a:spcPct val="0"/>
                </a:spcAft>
              </a:pP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combustion</a:t>
              </a: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Rectangle 8"/>
            <p:cNvSpPr>
              <a:spLocks noChangeArrowheads="1"/>
            </p:cNvSpPr>
            <p:nvPr/>
          </p:nvSpPr>
          <p:spPr bwMode="auto">
            <a:xfrm>
              <a:off x="2301205" y="1924050"/>
              <a:ext cx="10572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Reductive</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0" name="Rectangle 9"/>
            <p:cNvSpPr>
              <a:spLocks noChangeArrowheads="1"/>
            </p:cNvSpPr>
            <p:nvPr/>
          </p:nvSpPr>
          <p:spPr bwMode="auto">
            <a:xfrm>
              <a:off x="993105" y="3384550"/>
              <a:ext cx="672465" cy="34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70000"/>
                </a:lnSpc>
                <a:spcBef>
                  <a:spcPct val="0"/>
                </a:spcBef>
                <a:spcAft>
                  <a:spcPct val="0"/>
                </a:spcAft>
                <a:buClrTx/>
                <a:buSzTx/>
                <a:buFontTx/>
                <a:buNone/>
              </a:pP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Organic</a:t>
              </a:r>
              <a:endParaRPr kumimoji="0" lang="en-US"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rtl="0" eaLnBrk="1" fontAlgn="base" latinLnBrk="0" hangingPunct="1">
                <a:lnSpc>
                  <a:spcPct val="70000"/>
                </a:lnSpc>
                <a:spcBef>
                  <a:spcPct val="0"/>
                </a:spcBef>
                <a:spcAft>
                  <a:spcPct val="0"/>
                </a:spcAft>
                <a:buNone/>
              </a:pP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a:t>
              </a:r>
              <a:r>
                <a:rPr kumimoji="0" lang="en-US"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matter</a:t>
              </a: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1" name="Rectangle 11"/>
            <p:cNvSpPr>
              <a:spLocks noChangeArrowheads="1"/>
            </p:cNvSpPr>
            <p:nvPr/>
          </p:nvSpPr>
          <p:spPr bwMode="auto">
            <a:xfrm>
              <a:off x="1942430" y="2609850"/>
              <a:ext cx="1381760" cy="75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lvl="0" fontAlgn="base">
                <a:lnSpc>
                  <a:spcPct val="70000"/>
                </a:lnSpc>
                <a:spcBef>
                  <a:spcPct val="0"/>
                </a:spcBef>
                <a:spcAft>
                  <a:spcPct val="0"/>
                </a:spcAft>
              </a:pP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CO</a:t>
              </a:r>
              <a:r>
                <a:rPr kumimoji="0" lang="en-US" altLang="zh-CN" sz="11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2</a:t>
              </a:r>
              <a:r>
                <a:rPr kumimoji="0" lang="en-US"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fixation</a:t>
              </a:r>
              <a:endParaRPr kumimoji="0" lang="en-US"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70000"/>
                </a:lnSpc>
                <a:spcBef>
                  <a:spcPct val="0"/>
                </a:spcBef>
                <a:spcAft>
                  <a:spcPct val="0"/>
                </a:spcAft>
              </a:pPr>
              <a:r>
                <a:rPr lang="en-US" altLang="zh-CN" sz="1400" dirty="0">
                  <a:solidFill>
                    <a:srgbClr val="0852A4"/>
                  </a:solidFill>
                  <a:latin typeface="Arial" panose="020B0604020202020204" pitchFamily="34" charset="0"/>
                  <a:ea typeface="宋体" panose="02010600030101010101" pitchFamily="2" charset="-122"/>
                  <a:cs typeface="宋体" panose="02010600030101010101" pitchFamily="2" charset="-122"/>
                </a:rPr>
                <a:t> </a:t>
              </a:r>
              <a:r>
                <a:rPr lang="en-US" altLang="zh-CN" sz="1400" dirty="0" smtClean="0">
                  <a:solidFill>
                    <a:srgbClr val="0852A4"/>
                  </a:solidFill>
                  <a:latin typeface="Arial" panose="020B0604020202020204" pitchFamily="34" charset="0"/>
                  <a:ea typeface="宋体" panose="02010600030101010101" pitchFamily="2" charset="-122"/>
                  <a:cs typeface="宋体" panose="02010600030101010101" pitchFamily="2" charset="-122"/>
                </a:rPr>
                <a:t>    </a:t>
              </a: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Photo-and</a:t>
              </a:r>
              <a:endParaRPr kumimoji="0" lang="en-US"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70000"/>
                </a:lnSpc>
                <a:spcBef>
                  <a:spcPct val="0"/>
                </a:spcBef>
                <a:spcAft>
                  <a:spcPct val="0"/>
                </a:spcAft>
              </a:pPr>
              <a:r>
                <a:rPr lang="en-US" altLang="zh-CN" sz="1400" dirty="0">
                  <a:solidFill>
                    <a:srgbClr val="0852A4"/>
                  </a:solidFill>
                  <a:latin typeface="Arial" panose="020B0604020202020204" pitchFamily="34" charset="0"/>
                  <a:ea typeface="宋体" panose="02010600030101010101" pitchFamily="2" charset="-122"/>
                  <a:cs typeface="宋体" panose="02010600030101010101" pitchFamily="2" charset="-122"/>
                </a:rPr>
                <a:t>c</a:t>
              </a: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hemoautotrophy</a:t>
              </a: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fontAlgn="base">
                <a:lnSpc>
                  <a:spcPct val="70000"/>
                </a:lnSpc>
                <a:spcBef>
                  <a:spcPct val="0"/>
                </a:spcBef>
                <a:spcAft>
                  <a:spcPct val="0"/>
                </a:spcAft>
              </a:pPr>
              <a:endParaRPr lang="zh-CN" altLang="zh-CN" sz="1400" dirty="0" smtClean="0">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70000"/>
                </a:lnSpc>
                <a:spcBef>
                  <a:spcPct val="0"/>
                </a:spcBef>
                <a:spcAft>
                  <a:spcPct val="0"/>
                </a:spcAft>
                <a:buClrTx/>
                <a:buSzTx/>
                <a:buFontTx/>
                <a:buNone/>
              </a:pP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2" name="Rectangle 16"/>
            <p:cNvSpPr>
              <a:spLocks noChangeArrowheads="1"/>
            </p:cNvSpPr>
            <p:nvPr/>
          </p:nvSpPr>
          <p:spPr bwMode="auto">
            <a:xfrm>
              <a:off x="4590380" y="1450975"/>
              <a:ext cx="4508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CO</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3" name="Rectangle 17"/>
            <p:cNvSpPr>
              <a:spLocks noChangeArrowheads="1"/>
            </p:cNvSpPr>
            <p:nvPr/>
          </p:nvSpPr>
          <p:spPr bwMode="auto">
            <a:xfrm>
              <a:off x="4345905" y="3498850"/>
              <a:ext cx="4508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0" i="0" u="none" strike="noStrike" cap="none" normalizeH="0" baseline="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CO</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4" name="Rectangle 18"/>
            <p:cNvSpPr>
              <a:spLocks noChangeArrowheads="1"/>
            </p:cNvSpPr>
            <p:nvPr/>
          </p:nvSpPr>
          <p:spPr bwMode="auto">
            <a:xfrm>
              <a:off x="4707855" y="3578225"/>
              <a:ext cx="1143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900" b="0" i="0" u="none" strike="noStrike" cap="none" normalizeH="0" baseline="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2</a:t>
              </a:r>
              <a:endPara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5" name="Rectangle 19"/>
            <p:cNvSpPr>
              <a:spLocks noChangeArrowheads="1"/>
            </p:cNvSpPr>
            <p:nvPr/>
          </p:nvSpPr>
          <p:spPr bwMode="auto">
            <a:xfrm>
              <a:off x="7609805" y="3498850"/>
              <a:ext cx="373380" cy="24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CH</a:t>
              </a:r>
              <a:r>
                <a:rPr kumimoji="0" lang="en-US" altLang="zh-CN" sz="11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4</a:t>
              </a:r>
              <a:endParaRPr kumimoji="0" lang="zh-CN" altLang="zh-CN" sz="11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6" name="Rectangle 21"/>
            <p:cNvSpPr>
              <a:spLocks noChangeArrowheads="1"/>
            </p:cNvSpPr>
            <p:nvPr/>
          </p:nvSpPr>
          <p:spPr bwMode="auto">
            <a:xfrm>
              <a:off x="5904830" y="1924050"/>
              <a:ext cx="9969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Oxidative</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7" name="Rectangle 22"/>
            <p:cNvSpPr>
              <a:spLocks noChangeArrowheads="1"/>
            </p:cNvSpPr>
            <p:nvPr/>
          </p:nvSpPr>
          <p:spPr bwMode="auto">
            <a:xfrm>
              <a:off x="5760685" y="2609850"/>
              <a:ext cx="1123950" cy="64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Methano-and</a:t>
              </a:r>
              <a:endParaRPr kumimoji="0" lang="en-US"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endParaRPr>
            </a:p>
            <a:p>
              <a:pPr fontAlgn="base">
                <a:spcBef>
                  <a:spcPct val="0"/>
                </a:spcBef>
                <a:spcAft>
                  <a:spcPct val="0"/>
                </a:spcAft>
              </a:pP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methylotrophy</a:t>
              </a: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8" name="Rectangle 24"/>
            <p:cNvSpPr>
              <a:spLocks noChangeArrowheads="1"/>
            </p:cNvSpPr>
            <p:nvPr/>
          </p:nvSpPr>
          <p:spPr bwMode="auto">
            <a:xfrm>
              <a:off x="5580980" y="4397375"/>
              <a:ext cx="16478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Methanogenesis</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19" name="Rectangle 25"/>
            <p:cNvSpPr>
              <a:spLocks noChangeArrowheads="1"/>
            </p:cNvSpPr>
            <p:nvPr/>
          </p:nvSpPr>
          <p:spPr bwMode="auto">
            <a:xfrm>
              <a:off x="5802595" y="5133975"/>
              <a:ext cx="9682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Reductive</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0" name="Rectangle 26"/>
            <p:cNvSpPr>
              <a:spLocks noChangeArrowheads="1"/>
            </p:cNvSpPr>
            <p:nvPr/>
          </p:nvSpPr>
          <p:spPr bwMode="auto">
            <a:xfrm>
              <a:off x="1986880" y="4244975"/>
              <a:ext cx="129603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80000"/>
                </a:lnSpc>
                <a:spcBef>
                  <a:spcPct val="0"/>
                </a:spcBef>
                <a:spcAft>
                  <a:spcPct val="0"/>
                </a:spcAft>
                <a:buClrTx/>
                <a:buSzTx/>
                <a:buFontTx/>
                <a:buNone/>
              </a:pP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Respiration and</a:t>
              </a:r>
              <a:endParaRPr kumimoji="0" lang="en-US"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rtl="0" eaLnBrk="1" fontAlgn="base" latinLnBrk="0" hangingPunct="1">
                <a:lnSpc>
                  <a:spcPct val="80000"/>
                </a:lnSpc>
                <a:spcBef>
                  <a:spcPct val="0"/>
                </a:spcBef>
                <a:spcAft>
                  <a:spcPct val="0"/>
                </a:spcAft>
                <a:buNone/>
              </a:pPr>
              <a:r>
                <a:rPr kumimoji="0" lang="en-US"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a:t>
              </a:r>
              <a:r>
                <a:rPr kumimoji="0" lang="zh-CN" altLang="zh-CN" sz="14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fermentation</a:t>
              </a: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zh-CN" sz="1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1" name="Rectangle 28"/>
            <p:cNvSpPr>
              <a:spLocks noChangeArrowheads="1"/>
            </p:cNvSpPr>
            <p:nvPr/>
          </p:nvSpPr>
          <p:spPr bwMode="auto">
            <a:xfrm>
              <a:off x="1755105" y="5133975"/>
              <a:ext cx="25664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6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 Ox</a:t>
              </a:r>
              <a:r>
                <a:rPr kumimoji="0" lang="en-US" altLang="zh-CN" sz="1600" b="0" i="0" u="none" strike="noStrike" cap="none" normalizeH="0" baseline="0" dirty="0" err="1"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i</a:t>
              </a:r>
              <a:r>
                <a:rPr kumimoji="0" lang="zh-CN" altLang="zh-CN" sz="1600" b="0" i="0" u="none" strike="noStrike" cap="none" normalizeH="0" baseline="0" dirty="0" smtClean="0">
                  <a:ln>
                    <a:noFill/>
                  </a:ln>
                  <a:solidFill>
                    <a:srgbClr val="0852A4"/>
                  </a:solidFill>
                  <a:effectLst/>
                  <a:latin typeface="Arial" panose="020B0604020202020204" pitchFamily="34" charset="0"/>
                  <a:ea typeface="宋体" panose="02010600030101010101" pitchFamily="2" charset="-122"/>
                  <a:cs typeface="宋体" panose="02010600030101010101" pitchFamily="2" charset="-122"/>
                </a:rPr>
                <a:t>dative and redox neutral</a:t>
              </a:r>
              <a:endParaRPr kumimoji="0" lang="zh-CN"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2" name="Rectangle 29"/>
            <p:cNvSpPr>
              <a:spLocks noChangeArrowheads="1"/>
            </p:cNvSpPr>
            <p:nvPr/>
          </p:nvSpPr>
          <p:spPr bwMode="auto">
            <a:xfrm>
              <a:off x="2703551" y="5727700"/>
              <a:ext cx="4050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The </a:t>
              </a:r>
              <a:r>
                <a:rPr kumimoji="0" lang="en-US"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Microbial </a:t>
              </a:r>
              <a:r>
                <a:rPr kumimoji="0" lang="zh-CN"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Carbon Cycle</a:t>
              </a:r>
              <a:endParaRPr kumimoji="0" lang="zh-CN"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24" name="Freeform 40"/>
            <p:cNvSpPr/>
            <p:nvPr/>
          </p:nvSpPr>
          <p:spPr bwMode="auto">
            <a:xfrm>
              <a:off x="4390355" y="1727200"/>
              <a:ext cx="117475" cy="1587500"/>
            </a:xfrm>
            <a:custGeom>
              <a:avLst/>
              <a:gdLst>
                <a:gd name="T0" fmla="*/ 48 w 74"/>
                <a:gd name="T1" fmla="*/ 936 h 1000"/>
                <a:gd name="T2" fmla="*/ 48 w 74"/>
                <a:gd name="T3" fmla="*/ 0 h 1000"/>
                <a:gd name="T4" fmla="*/ 24 w 74"/>
                <a:gd name="T5" fmla="*/ 0 h 1000"/>
                <a:gd name="T6" fmla="*/ 24 w 74"/>
                <a:gd name="T7" fmla="*/ 936 h 1000"/>
                <a:gd name="T8" fmla="*/ 0 w 74"/>
                <a:gd name="T9" fmla="*/ 936 h 1000"/>
                <a:gd name="T10" fmla="*/ 36 w 74"/>
                <a:gd name="T11" fmla="*/ 1000 h 1000"/>
                <a:gd name="T12" fmla="*/ 74 w 74"/>
                <a:gd name="T13" fmla="*/ 936 h 1000"/>
                <a:gd name="T14" fmla="*/ 48 w 74"/>
                <a:gd name="T15" fmla="*/ 936 h 1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000">
                  <a:moveTo>
                    <a:pt x="48" y="936"/>
                  </a:moveTo>
                  <a:lnTo>
                    <a:pt x="48" y="0"/>
                  </a:lnTo>
                  <a:lnTo>
                    <a:pt x="24" y="0"/>
                  </a:lnTo>
                  <a:lnTo>
                    <a:pt x="24" y="936"/>
                  </a:lnTo>
                  <a:lnTo>
                    <a:pt x="0" y="936"/>
                  </a:lnTo>
                  <a:lnTo>
                    <a:pt x="36" y="1000"/>
                  </a:lnTo>
                  <a:lnTo>
                    <a:pt x="74" y="936"/>
                  </a:lnTo>
                  <a:lnTo>
                    <a:pt x="48" y="936"/>
                  </a:lnTo>
                  <a:close/>
                </a:path>
              </a:pathLst>
            </a:custGeom>
            <a:solidFill>
              <a:srgbClr val="6019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41"/>
            <p:cNvSpPr/>
            <p:nvPr/>
          </p:nvSpPr>
          <p:spPr bwMode="auto">
            <a:xfrm>
              <a:off x="4590380" y="1727200"/>
              <a:ext cx="117475" cy="1587500"/>
            </a:xfrm>
            <a:custGeom>
              <a:avLst/>
              <a:gdLst>
                <a:gd name="T0" fmla="*/ 50 w 74"/>
                <a:gd name="T1" fmla="*/ 936 h 1000"/>
                <a:gd name="T2" fmla="*/ 50 w 74"/>
                <a:gd name="T3" fmla="*/ 0 h 1000"/>
                <a:gd name="T4" fmla="*/ 26 w 74"/>
                <a:gd name="T5" fmla="*/ 0 h 1000"/>
                <a:gd name="T6" fmla="*/ 26 w 74"/>
                <a:gd name="T7" fmla="*/ 936 h 1000"/>
                <a:gd name="T8" fmla="*/ 0 w 74"/>
                <a:gd name="T9" fmla="*/ 936 h 1000"/>
                <a:gd name="T10" fmla="*/ 38 w 74"/>
                <a:gd name="T11" fmla="*/ 1000 h 1000"/>
                <a:gd name="T12" fmla="*/ 74 w 74"/>
                <a:gd name="T13" fmla="*/ 936 h 1000"/>
                <a:gd name="T14" fmla="*/ 50 w 74"/>
                <a:gd name="T15" fmla="*/ 936 h 1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000">
                  <a:moveTo>
                    <a:pt x="50" y="936"/>
                  </a:moveTo>
                  <a:lnTo>
                    <a:pt x="50" y="0"/>
                  </a:lnTo>
                  <a:lnTo>
                    <a:pt x="26" y="0"/>
                  </a:lnTo>
                  <a:lnTo>
                    <a:pt x="26" y="936"/>
                  </a:lnTo>
                  <a:lnTo>
                    <a:pt x="0" y="936"/>
                  </a:lnTo>
                  <a:lnTo>
                    <a:pt x="38" y="1000"/>
                  </a:lnTo>
                  <a:lnTo>
                    <a:pt x="74" y="936"/>
                  </a:lnTo>
                  <a:lnTo>
                    <a:pt x="50" y="936"/>
                  </a:lnTo>
                  <a:close/>
                </a:path>
              </a:pathLst>
            </a:custGeom>
            <a:solidFill>
              <a:srgbClr val="6019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27" name="图片 26"/>
            <p:cNvPicPr>
              <a:picLocks noChangeAspect="1"/>
            </p:cNvPicPr>
            <p:nvPr/>
          </p:nvPicPr>
          <p:blipFill>
            <a:blip r:embed="rId2"/>
            <a:stretch>
              <a:fillRect/>
            </a:stretch>
          </p:blipFill>
          <p:spPr>
            <a:xfrm rot="10800000">
              <a:off x="1308065" y="4011930"/>
              <a:ext cx="2828925" cy="1047750"/>
            </a:xfrm>
            <a:prstGeom prst="rect">
              <a:avLst/>
            </a:prstGeom>
          </p:spPr>
        </p:pic>
      </p:grpSp>
    </p:spTree>
    <p:extLst>
      <p:ext uri="{BB962C8B-B14F-4D97-AF65-F5344CB8AC3E}">
        <p14:creationId xmlns:p14="http://schemas.microsoft.com/office/powerpoint/2010/main" val="711745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讨论形式</a:t>
            </a:r>
            <a:endParaRPr lang="zh-CN" altLang="en-US" dirty="0"/>
          </a:p>
        </p:txBody>
      </p:sp>
      <p:sp>
        <p:nvSpPr>
          <p:cNvPr id="3" name="内容占位符 2"/>
          <p:cNvSpPr>
            <a:spLocks noGrp="1"/>
          </p:cNvSpPr>
          <p:nvPr>
            <p:ph idx="1"/>
          </p:nvPr>
        </p:nvSpPr>
        <p:spPr>
          <a:xfrm>
            <a:off x="539552" y="2132856"/>
            <a:ext cx="8229600" cy="3701008"/>
          </a:xfrm>
        </p:spPr>
        <p:txBody>
          <a:bodyPr/>
          <a:lstStyle/>
          <a:p>
            <a:pPr>
              <a:buFont typeface="Wingdings" panose="05000000000000000000" pitchFamily="2" charset="2"/>
              <a:buChar char="Ø"/>
            </a:pPr>
            <a:r>
              <a:rPr lang="zh-CN" altLang="en-US" dirty="0" smtClean="0"/>
              <a:t>负责讨论同学的顺序根据学号</a:t>
            </a:r>
            <a:endParaRPr lang="en-US" altLang="zh-CN" dirty="0" smtClean="0"/>
          </a:p>
          <a:p>
            <a:pPr>
              <a:buFont typeface="Wingdings" panose="05000000000000000000" pitchFamily="2" charset="2"/>
              <a:buChar char="Ø"/>
            </a:pPr>
            <a:r>
              <a:rPr lang="zh-CN" altLang="en-US" dirty="0" smtClean="0"/>
              <a:t>课前准备（提前下载</a:t>
            </a:r>
            <a:r>
              <a:rPr lang="en-US" altLang="zh-CN" dirty="0" err="1" smtClean="0"/>
              <a:t>ppt</a:t>
            </a:r>
            <a:r>
              <a:rPr lang="zh-CN" altLang="en-US" dirty="0" smtClean="0"/>
              <a:t>，最后一页提供讨论题和负责同学学号）</a:t>
            </a:r>
            <a:endParaRPr lang="en-US" altLang="zh-CN" dirty="0" smtClean="0"/>
          </a:p>
          <a:p>
            <a:pPr>
              <a:buFont typeface="Wingdings" panose="05000000000000000000" pitchFamily="2" charset="2"/>
              <a:buChar char="Ø"/>
            </a:pPr>
            <a:r>
              <a:rPr lang="zh-CN" altLang="en-US" dirty="0" smtClean="0"/>
              <a:t>讨论环节包括负责同学陈述观点和其他人提问，负责同学回答</a:t>
            </a:r>
            <a:endParaRPr lang="en-US" altLang="zh-CN" dirty="0" smtClean="0"/>
          </a:p>
          <a:p>
            <a:pPr>
              <a:buFont typeface="Wingdings" panose="05000000000000000000" pitchFamily="2" charset="2"/>
              <a:buChar char="Ø"/>
            </a:pPr>
            <a:r>
              <a:rPr lang="zh-CN" altLang="en-US" dirty="0" smtClean="0"/>
              <a:t>教师打分记录</a:t>
            </a:r>
            <a:endParaRPr lang="zh-CN" altLang="en-US" dirty="0"/>
          </a:p>
        </p:txBody>
      </p:sp>
    </p:spTree>
    <p:extLst>
      <p:ext uri="{BB962C8B-B14F-4D97-AF65-F5344CB8AC3E}">
        <p14:creationId xmlns:p14="http://schemas.microsoft.com/office/powerpoint/2010/main" val="5455895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Feng Guo\Documents\Tencent Files\415162192\FileRecv\111.em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308" t="16486" r="19152" b="30539"/>
          <a:stretch/>
        </p:blipFill>
        <p:spPr bwMode="auto">
          <a:xfrm>
            <a:off x="281368" y="644894"/>
            <a:ext cx="8862632" cy="5291678"/>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29"/>
          <p:cNvSpPr>
            <a:spLocks noChangeArrowheads="1"/>
          </p:cNvSpPr>
          <p:nvPr/>
        </p:nvSpPr>
        <p:spPr bwMode="auto">
          <a:xfrm>
            <a:off x="2609776" y="6098064"/>
            <a:ext cx="42383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The </a:t>
            </a:r>
            <a:r>
              <a:rPr kumimoji="0" lang="en-US"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Microbial Nitrogen </a:t>
            </a:r>
            <a:r>
              <a:rPr kumimoji="0" lang="zh-CN" altLang="zh-CN" sz="2400" b="1" i="0" u="none" strike="noStrike" cap="none" normalizeH="0" baseline="0" dirty="0" smtClean="0">
                <a:ln>
                  <a:noFill/>
                </a:ln>
                <a:solidFill>
                  <a:srgbClr val="601986"/>
                </a:solidFill>
                <a:effectLst/>
                <a:latin typeface="Arial" panose="020B0604020202020204" pitchFamily="34" charset="0"/>
                <a:ea typeface="宋体" panose="02010600030101010101" pitchFamily="2" charset="-122"/>
                <a:cs typeface="宋体" panose="02010600030101010101" pitchFamily="2" charset="-122"/>
              </a:rPr>
              <a:t>Cycle</a:t>
            </a:r>
            <a:endParaRPr kumimoji="0" lang="zh-CN" altLang="zh-CN" sz="2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34500241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67913" y="-112911"/>
            <a:ext cx="8517632" cy="1143000"/>
          </a:xfrm>
        </p:spPr>
        <p:txBody>
          <a:bodyPr>
            <a:normAutofit/>
          </a:bodyPr>
          <a:lstStyle/>
          <a:p>
            <a:r>
              <a:rPr lang="en-US" altLang="zh-CN" b="1" dirty="0" smtClean="0"/>
              <a:t>Industrial microbiology</a:t>
            </a:r>
            <a:endParaRPr lang="zh-CN" altLang="en-US" b="1" dirty="0"/>
          </a:p>
        </p:txBody>
      </p:sp>
      <p:grpSp>
        <p:nvGrpSpPr>
          <p:cNvPr id="5" name="组合 4"/>
          <p:cNvGrpSpPr/>
          <p:nvPr/>
        </p:nvGrpSpPr>
        <p:grpSpPr>
          <a:xfrm>
            <a:off x="2189128" y="858847"/>
            <a:ext cx="4687128" cy="5929974"/>
            <a:chOff x="2735" y="333"/>
            <a:chExt cx="6686" cy="8434"/>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6" y="333"/>
              <a:ext cx="4515" cy="7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6208" y="8500"/>
              <a:ext cx="61"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0000"/>
                  </a:solidFill>
                  <a:effectLst/>
                  <a:latin typeface="Arial" panose="020B0604020202020204" pitchFamily="34" charset="0"/>
                  <a:ea typeface="宋体" panose="02010600030101010101" pitchFamily="2" charset="-122"/>
                  <a:cs typeface="宋体" panose="02010600030101010101" pitchFamily="2" charset="-122"/>
                </a:rPr>
                <a:t>.</a:t>
              </a:r>
              <a:endParaRPr kumimoji="0" lang="zh-CN" altLang="zh-CN" sz="2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sp>
          <p:nvSpPr>
            <p:cNvPr id="9" name="Rectangle 14"/>
            <p:cNvSpPr>
              <a:spLocks noChangeArrowheads="1"/>
            </p:cNvSpPr>
            <p:nvPr/>
          </p:nvSpPr>
          <p:spPr bwMode="auto">
            <a:xfrm>
              <a:off x="2997" y="1353"/>
              <a:ext cx="1690"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Culture or</a:t>
              </a:r>
            </a:p>
            <a:p>
              <a:pPr marL="0" marR="0" lvl="0" indent="0" algn="l" defTabSz="914400" rtl="0" eaLnBrk="1" fontAlgn="base" latinLnBrk="0" hangingPunct="1">
                <a:lnSpc>
                  <a:spcPct val="100000"/>
                </a:lnSpc>
                <a:spcBef>
                  <a:spcPct val="0"/>
                </a:spcBef>
                <a:spcAft>
                  <a:spcPct val="0"/>
                </a:spcAft>
                <a:buClrTx/>
                <a:buSzTx/>
                <a:buFontTx/>
                <a:buNone/>
              </a:pPr>
              <a:r>
                <a:rPr lang="en-US" altLang="zh-CN" sz="1100" dirty="0">
                  <a:solidFill>
                    <a:srgbClr val="00B0F0"/>
                  </a:solidFill>
                  <a:latin typeface="Arial" panose="020B0604020202020204" pitchFamily="34" charset="0"/>
                  <a:ea typeface="宋体" panose="02010600030101010101" pitchFamily="2" charset="-122"/>
                  <a:cs typeface="宋体" panose="02010600030101010101" pitchFamily="2" charset="-122"/>
                </a:rPr>
                <a:t>n</a:t>
              </a: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utrient addition</a:t>
              </a:r>
            </a:p>
          </p:txBody>
        </p:sp>
        <p:sp>
          <p:nvSpPr>
            <p:cNvPr id="10" name="Rectangle 16"/>
            <p:cNvSpPr>
              <a:spLocks noChangeArrowheads="1"/>
            </p:cNvSpPr>
            <p:nvPr/>
          </p:nvSpPr>
          <p:spPr bwMode="auto">
            <a:xfrm>
              <a:off x="2735" y="2203"/>
              <a:ext cx="755"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Sample</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line</a:t>
              </a:r>
            </a:p>
          </p:txBody>
        </p:sp>
        <p:sp>
          <p:nvSpPr>
            <p:cNvPr id="11" name="Rectangle 18"/>
            <p:cNvSpPr>
              <a:spLocks noChangeArrowheads="1"/>
            </p:cNvSpPr>
            <p:nvPr/>
          </p:nvSpPr>
          <p:spPr bwMode="auto">
            <a:xfrm>
              <a:off x="4050" y="2635"/>
              <a:ext cx="5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Valve</a:t>
              </a:r>
            </a:p>
          </p:txBody>
        </p:sp>
        <p:sp>
          <p:nvSpPr>
            <p:cNvPr id="12" name="Rectangle 24"/>
            <p:cNvSpPr>
              <a:spLocks noChangeArrowheads="1"/>
            </p:cNvSpPr>
            <p:nvPr/>
          </p:nvSpPr>
          <p:spPr bwMode="auto">
            <a:xfrm>
              <a:off x="6928" y="510"/>
              <a:ext cx="565"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Motor</a:t>
              </a:r>
            </a:p>
          </p:txBody>
        </p:sp>
        <p:sp>
          <p:nvSpPr>
            <p:cNvPr id="13" name="Rectangle 25"/>
            <p:cNvSpPr>
              <a:spLocks noChangeArrowheads="1"/>
            </p:cNvSpPr>
            <p:nvPr/>
          </p:nvSpPr>
          <p:spPr bwMode="auto">
            <a:xfrm>
              <a:off x="6713" y="1220"/>
              <a:ext cx="914"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pH probe</a:t>
              </a:r>
            </a:p>
          </p:txBody>
        </p:sp>
        <p:sp>
          <p:nvSpPr>
            <p:cNvPr id="14" name="Rectangle 26"/>
            <p:cNvSpPr>
              <a:spLocks noChangeArrowheads="1"/>
            </p:cNvSpPr>
            <p:nvPr/>
          </p:nvSpPr>
          <p:spPr bwMode="auto">
            <a:xfrm>
              <a:off x="7658" y="1655"/>
              <a:ext cx="1744"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Dissolved oxygen</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probe</a:t>
              </a:r>
            </a:p>
          </p:txBody>
        </p:sp>
        <p:sp>
          <p:nvSpPr>
            <p:cNvPr id="15" name="Rectangle 28"/>
            <p:cNvSpPr>
              <a:spLocks noChangeArrowheads="1"/>
            </p:cNvSpPr>
            <p:nvPr/>
          </p:nvSpPr>
          <p:spPr bwMode="auto">
            <a:xfrm>
              <a:off x="8510" y="2670"/>
              <a:ext cx="911"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Cooling</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water out</a:t>
              </a:r>
            </a:p>
          </p:txBody>
        </p:sp>
        <p:sp>
          <p:nvSpPr>
            <p:cNvPr id="16" name="Rectangle 30"/>
            <p:cNvSpPr>
              <a:spLocks noChangeArrowheads="1"/>
            </p:cNvSpPr>
            <p:nvPr/>
          </p:nvSpPr>
          <p:spPr bwMode="auto">
            <a:xfrm>
              <a:off x="7963" y="3200"/>
              <a:ext cx="901"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Impellers</a:t>
              </a:r>
            </a:p>
          </p:txBody>
        </p:sp>
        <p:sp>
          <p:nvSpPr>
            <p:cNvPr id="17" name="Rectangle 31"/>
            <p:cNvSpPr>
              <a:spLocks noChangeArrowheads="1"/>
            </p:cNvSpPr>
            <p:nvPr/>
          </p:nvSpPr>
          <p:spPr bwMode="auto">
            <a:xfrm>
              <a:off x="7913" y="3845"/>
              <a:ext cx="757"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Cooling</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jacket</a:t>
              </a:r>
            </a:p>
          </p:txBody>
        </p:sp>
        <p:sp>
          <p:nvSpPr>
            <p:cNvPr id="18" name="Rectangle 33"/>
            <p:cNvSpPr>
              <a:spLocks noChangeArrowheads="1"/>
            </p:cNvSpPr>
            <p:nvPr/>
          </p:nvSpPr>
          <p:spPr bwMode="auto">
            <a:xfrm>
              <a:off x="8333" y="4785"/>
              <a:ext cx="990"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Biosensor</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unit</a:t>
              </a:r>
            </a:p>
          </p:txBody>
        </p:sp>
        <p:sp>
          <p:nvSpPr>
            <p:cNvPr id="19" name="Rectangle 35"/>
            <p:cNvSpPr>
              <a:spLocks noChangeArrowheads="1"/>
            </p:cNvSpPr>
            <p:nvPr/>
          </p:nvSpPr>
          <p:spPr bwMode="auto">
            <a:xfrm>
              <a:off x="8653" y="6380"/>
              <a:ext cx="507"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Air in</a:t>
              </a:r>
            </a:p>
          </p:txBody>
        </p:sp>
        <p:sp>
          <p:nvSpPr>
            <p:cNvPr id="20" name="Rectangle 36"/>
            <p:cNvSpPr>
              <a:spLocks noChangeArrowheads="1"/>
            </p:cNvSpPr>
            <p:nvPr/>
          </p:nvSpPr>
          <p:spPr bwMode="auto">
            <a:xfrm>
              <a:off x="7778" y="7395"/>
              <a:ext cx="803"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Air ifilter</a:t>
              </a:r>
            </a:p>
          </p:txBody>
        </p:sp>
        <p:sp>
          <p:nvSpPr>
            <p:cNvPr id="21" name="Rectangle 37"/>
            <p:cNvSpPr>
              <a:spLocks noChangeArrowheads="1"/>
            </p:cNvSpPr>
            <p:nvPr/>
          </p:nvSpPr>
          <p:spPr bwMode="auto">
            <a:xfrm>
              <a:off x="6498" y="7380"/>
              <a:ext cx="765"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Harvest</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line</a:t>
              </a:r>
            </a:p>
          </p:txBody>
        </p:sp>
        <p:sp>
          <p:nvSpPr>
            <p:cNvPr id="22" name="Rectangle 39"/>
            <p:cNvSpPr>
              <a:spLocks noChangeArrowheads="1"/>
            </p:cNvSpPr>
            <p:nvPr/>
          </p:nvSpPr>
          <p:spPr bwMode="auto">
            <a:xfrm>
              <a:off x="2890" y="3830"/>
              <a:ext cx="1270"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Temperature</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sensor and</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control unit</a:t>
              </a:r>
            </a:p>
          </p:txBody>
        </p:sp>
        <p:sp>
          <p:nvSpPr>
            <p:cNvPr id="23" name="Rectangle 43"/>
            <p:cNvSpPr>
              <a:spLocks noChangeArrowheads="1"/>
            </p:cNvSpPr>
            <p:nvPr/>
          </p:nvSpPr>
          <p:spPr bwMode="auto">
            <a:xfrm>
              <a:off x="3088" y="5105"/>
              <a:ext cx="778"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Cooling</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dirty="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water in</a:t>
              </a:r>
            </a:p>
          </p:txBody>
        </p:sp>
        <p:sp>
          <p:nvSpPr>
            <p:cNvPr id="24" name="Line 45"/>
            <p:cNvSpPr>
              <a:spLocks noChangeShapeType="1"/>
            </p:cNvSpPr>
            <p:nvPr/>
          </p:nvSpPr>
          <p:spPr bwMode="auto">
            <a:xfrm>
              <a:off x="4173" y="1550"/>
              <a:ext cx="810" cy="0"/>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25" name="Freeform 46"/>
            <p:cNvSpPr/>
            <p:nvPr/>
          </p:nvSpPr>
          <p:spPr bwMode="auto">
            <a:xfrm>
              <a:off x="4818" y="1480"/>
              <a:ext cx="210" cy="155"/>
            </a:xfrm>
            <a:custGeom>
              <a:avLst/>
              <a:gdLst>
                <a:gd name="T0" fmla="*/ 0 w 84"/>
                <a:gd name="T1" fmla="*/ 0 h 62"/>
                <a:gd name="T2" fmla="*/ 84 w 84"/>
                <a:gd name="T3" fmla="*/ 30 h 62"/>
                <a:gd name="T4" fmla="*/ 0 w 84"/>
                <a:gd name="T5" fmla="*/ 62 h 62"/>
                <a:gd name="T6" fmla="*/ 0 w 84"/>
                <a:gd name="T7" fmla="*/ 0 h 62"/>
              </a:gdLst>
              <a:ahLst/>
              <a:cxnLst>
                <a:cxn ang="0">
                  <a:pos x="T0" y="T1"/>
                </a:cxn>
                <a:cxn ang="0">
                  <a:pos x="T2" y="T3"/>
                </a:cxn>
                <a:cxn ang="0">
                  <a:pos x="T4" y="T5"/>
                </a:cxn>
                <a:cxn ang="0">
                  <a:pos x="T6" y="T7"/>
                </a:cxn>
              </a:cxnLst>
              <a:rect l="0" t="0" r="r" b="b"/>
              <a:pathLst>
                <a:path w="84" h="62">
                  <a:moveTo>
                    <a:pt x="0" y="0"/>
                  </a:moveTo>
                  <a:lnTo>
                    <a:pt x="84" y="30"/>
                  </a:lnTo>
                  <a:lnTo>
                    <a:pt x="0"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26" name="Freeform 47"/>
            <p:cNvSpPr/>
            <p:nvPr/>
          </p:nvSpPr>
          <p:spPr bwMode="auto">
            <a:xfrm>
              <a:off x="4818" y="1480"/>
              <a:ext cx="210" cy="155"/>
            </a:xfrm>
            <a:custGeom>
              <a:avLst/>
              <a:gdLst>
                <a:gd name="T0" fmla="*/ 0 w 84"/>
                <a:gd name="T1" fmla="*/ 0 h 62"/>
                <a:gd name="T2" fmla="*/ 84 w 84"/>
                <a:gd name="T3" fmla="*/ 30 h 62"/>
                <a:gd name="T4" fmla="*/ 0 w 84"/>
                <a:gd name="T5" fmla="*/ 62 h 62"/>
              </a:gdLst>
              <a:ahLst/>
              <a:cxnLst>
                <a:cxn ang="0">
                  <a:pos x="T0" y="T1"/>
                </a:cxn>
                <a:cxn ang="0">
                  <a:pos x="T2" y="T3"/>
                </a:cxn>
                <a:cxn ang="0">
                  <a:pos x="T4" y="T5"/>
                </a:cxn>
              </a:cxnLst>
              <a:rect l="0" t="0" r="r" b="b"/>
              <a:pathLst>
                <a:path w="84" h="62">
                  <a:moveTo>
                    <a:pt x="0" y="0"/>
                  </a:moveTo>
                  <a:lnTo>
                    <a:pt x="84" y="30"/>
                  </a:lnTo>
                  <a:lnTo>
                    <a:pt x="0"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27" name="Line 48"/>
            <p:cNvSpPr>
              <a:spLocks noChangeShapeType="1"/>
            </p:cNvSpPr>
            <p:nvPr/>
          </p:nvSpPr>
          <p:spPr bwMode="auto">
            <a:xfrm>
              <a:off x="3458" y="2315"/>
              <a:ext cx="435" cy="0"/>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28" name="Freeform 49"/>
            <p:cNvSpPr/>
            <p:nvPr/>
          </p:nvSpPr>
          <p:spPr bwMode="auto">
            <a:xfrm>
              <a:off x="3803" y="2245"/>
              <a:ext cx="115" cy="155"/>
            </a:xfrm>
            <a:custGeom>
              <a:avLst/>
              <a:gdLst>
                <a:gd name="T0" fmla="*/ 0 w 46"/>
                <a:gd name="T1" fmla="*/ 0 h 62"/>
                <a:gd name="T2" fmla="*/ 46 w 46"/>
                <a:gd name="T3" fmla="*/ 32 h 62"/>
                <a:gd name="T4" fmla="*/ 0 w 46"/>
                <a:gd name="T5" fmla="*/ 62 h 62"/>
                <a:gd name="T6" fmla="*/ 0 w 46"/>
                <a:gd name="T7" fmla="*/ 0 h 62"/>
              </a:gdLst>
              <a:ahLst/>
              <a:cxnLst>
                <a:cxn ang="0">
                  <a:pos x="T0" y="T1"/>
                </a:cxn>
                <a:cxn ang="0">
                  <a:pos x="T2" y="T3"/>
                </a:cxn>
                <a:cxn ang="0">
                  <a:pos x="T4" y="T5"/>
                </a:cxn>
                <a:cxn ang="0">
                  <a:pos x="T6" y="T7"/>
                </a:cxn>
              </a:cxnLst>
              <a:rect l="0" t="0" r="r" b="b"/>
              <a:pathLst>
                <a:path w="46" h="62">
                  <a:moveTo>
                    <a:pt x="0" y="0"/>
                  </a:moveTo>
                  <a:lnTo>
                    <a:pt x="46" y="32"/>
                  </a:lnTo>
                  <a:lnTo>
                    <a:pt x="0"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29" name="Freeform 50"/>
            <p:cNvSpPr/>
            <p:nvPr/>
          </p:nvSpPr>
          <p:spPr bwMode="auto">
            <a:xfrm>
              <a:off x="3803" y="2245"/>
              <a:ext cx="115" cy="155"/>
            </a:xfrm>
            <a:custGeom>
              <a:avLst/>
              <a:gdLst>
                <a:gd name="T0" fmla="*/ 0 w 46"/>
                <a:gd name="T1" fmla="*/ 0 h 62"/>
                <a:gd name="T2" fmla="*/ 46 w 46"/>
                <a:gd name="T3" fmla="*/ 32 h 62"/>
                <a:gd name="T4" fmla="*/ 0 w 46"/>
                <a:gd name="T5" fmla="*/ 62 h 62"/>
              </a:gdLst>
              <a:ahLst/>
              <a:cxnLst>
                <a:cxn ang="0">
                  <a:pos x="T0" y="T1"/>
                </a:cxn>
                <a:cxn ang="0">
                  <a:pos x="T2" y="T3"/>
                </a:cxn>
                <a:cxn ang="0">
                  <a:pos x="T4" y="T5"/>
                </a:cxn>
              </a:cxnLst>
              <a:rect l="0" t="0" r="r" b="b"/>
              <a:pathLst>
                <a:path w="46" h="62">
                  <a:moveTo>
                    <a:pt x="0" y="0"/>
                  </a:moveTo>
                  <a:lnTo>
                    <a:pt x="46" y="32"/>
                  </a:lnTo>
                  <a:lnTo>
                    <a:pt x="0"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0" name="Line 51"/>
            <p:cNvSpPr>
              <a:spLocks noChangeShapeType="1"/>
            </p:cNvSpPr>
            <p:nvPr/>
          </p:nvSpPr>
          <p:spPr bwMode="auto">
            <a:xfrm>
              <a:off x="7988" y="2845"/>
              <a:ext cx="435" cy="0"/>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31" name="Freeform 52"/>
            <p:cNvSpPr/>
            <p:nvPr/>
          </p:nvSpPr>
          <p:spPr bwMode="auto">
            <a:xfrm>
              <a:off x="8333" y="2775"/>
              <a:ext cx="115" cy="155"/>
            </a:xfrm>
            <a:custGeom>
              <a:avLst/>
              <a:gdLst>
                <a:gd name="T0" fmla="*/ 0 w 46"/>
                <a:gd name="T1" fmla="*/ 0 h 62"/>
                <a:gd name="T2" fmla="*/ 46 w 46"/>
                <a:gd name="T3" fmla="*/ 32 h 62"/>
                <a:gd name="T4" fmla="*/ 0 w 46"/>
                <a:gd name="T5" fmla="*/ 62 h 62"/>
                <a:gd name="T6" fmla="*/ 0 w 46"/>
                <a:gd name="T7" fmla="*/ 0 h 62"/>
              </a:gdLst>
              <a:ahLst/>
              <a:cxnLst>
                <a:cxn ang="0">
                  <a:pos x="T0" y="T1"/>
                </a:cxn>
                <a:cxn ang="0">
                  <a:pos x="T2" y="T3"/>
                </a:cxn>
                <a:cxn ang="0">
                  <a:pos x="T4" y="T5"/>
                </a:cxn>
                <a:cxn ang="0">
                  <a:pos x="T6" y="T7"/>
                </a:cxn>
              </a:cxnLst>
              <a:rect l="0" t="0" r="r" b="b"/>
              <a:pathLst>
                <a:path w="46" h="62">
                  <a:moveTo>
                    <a:pt x="0" y="0"/>
                  </a:moveTo>
                  <a:lnTo>
                    <a:pt x="46" y="32"/>
                  </a:lnTo>
                  <a:lnTo>
                    <a:pt x="0"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2" name="Freeform 53"/>
            <p:cNvSpPr/>
            <p:nvPr/>
          </p:nvSpPr>
          <p:spPr bwMode="auto">
            <a:xfrm>
              <a:off x="8333" y="2775"/>
              <a:ext cx="115" cy="155"/>
            </a:xfrm>
            <a:custGeom>
              <a:avLst/>
              <a:gdLst>
                <a:gd name="T0" fmla="*/ 0 w 46"/>
                <a:gd name="T1" fmla="*/ 0 h 62"/>
                <a:gd name="T2" fmla="*/ 46 w 46"/>
                <a:gd name="T3" fmla="*/ 32 h 62"/>
                <a:gd name="T4" fmla="*/ 0 w 46"/>
                <a:gd name="T5" fmla="*/ 62 h 62"/>
              </a:gdLst>
              <a:ahLst/>
              <a:cxnLst>
                <a:cxn ang="0">
                  <a:pos x="T0" y="T1"/>
                </a:cxn>
                <a:cxn ang="0">
                  <a:pos x="T2" y="T3"/>
                </a:cxn>
                <a:cxn ang="0">
                  <a:pos x="T4" y="T5"/>
                </a:cxn>
              </a:cxnLst>
              <a:rect l="0" t="0" r="r" b="b"/>
              <a:pathLst>
                <a:path w="46" h="62">
                  <a:moveTo>
                    <a:pt x="0" y="0"/>
                  </a:moveTo>
                  <a:lnTo>
                    <a:pt x="46" y="32"/>
                  </a:lnTo>
                  <a:lnTo>
                    <a:pt x="0"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3" name="Line 54"/>
            <p:cNvSpPr>
              <a:spLocks noChangeShapeType="1"/>
            </p:cNvSpPr>
            <p:nvPr/>
          </p:nvSpPr>
          <p:spPr bwMode="auto">
            <a:xfrm flipH="1">
              <a:off x="8628" y="6730"/>
              <a:ext cx="440" cy="0"/>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34" name="Freeform 55"/>
            <p:cNvSpPr/>
            <p:nvPr/>
          </p:nvSpPr>
          <p:spPr bwMode="auto">
            <a:xfrm>
              <a:off x="8608" y="6645"/>
              <a:ext cx="110" cy="155"/>
            </a:xfrm>
            <a:custGeom>
              <a:avLst/>
              <a:gdLst>
                <a:gd name="T0" fmla="*/ 44 w 44"/>
                <a:gd name="T1" fmla="*/ 62 h 62"/>
                <a:gd name="T2" fmla="*/ 0 w 44"/>
                <a:gd name="T3" fmla="*/ 30 h 62"/>
                <a:gd name="T4" fmla="*/ 44 w 44"/>
                <a:gd name="T5" fmla="*/ 0 h 62"/>
                <a:gd name="T6" fmla="*/ 44 w 44"/>
                <a:gd name="T7" fmla="*/ 62 h 62"/>
              </a:gdLst>
              <a:ahLst/>
              <a:cxnLst>
                <a:cxn ang="0">
                  <a:pos x="T0" y="T1"/>
                </a:cxn>
                <a:cxn ang="0">
                  <a:pos x="T2" y="T3"/>
                </a:cxn>
                <a:cxn ang="0">
                  <a:pos x="T4" y="T5"/>
                </a:cxn>
                <a:cxn ang="0">
                  <a:pos x="T6" y="T7"/>
                </a:cxn>
              </a:cxnLst>
              <a:rect l="0" t="0" r="r" b="b"/>
              <a:pathLst>
                <a:path w="44" h="62">
                  <a:moveTo>
                    <a:pt x="44" y="62"/>
                  </a:moveTo>
                  <a:lnTo>
                    <a:pt x="0" y="30"/>
                  </a:lnTo>
                  <a:lnTo>
                    <a:pt x="44" y="0"/>
                  </a:lnTo>
                  <a:lnTo>
                    <a:pt x="44" y="6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5" name="Freeform 56"/>
            <p:cNvSpPr/>
            <p:nvPr/>
          </p:nvSpPr>
          <p:spPr bwMode="auto">
            <a:xfrm>
              <a:off x="8608" y="6645"/>
              <a:ext cx="110" cy="155"/>
            </a:xfrm>
            <a:custGeom>
              <a:avLst/>
              <a:gdLst>
                <a:gd name="T0" fmla="*/ 44 w 44"/>
                <a:gd name="T1" fmla="*/ 62 h 62"/>
                <a:gd name="T2" fmla="*/ 0 w 44"/>
                <a:gd name="T3" fmla="*/ 30 h 62"/>
                <a:gd name="T4" fmla="*/ 44 w 44"/>
                <a:gd name="T5" fmla="*/ 0 h 62"/>
              </a:gdLst>
              <a:ahLst/>
              <a:cxnLst>
                <a:cxn ang="0">
                  <a:pos x="T0" y="T1"/>
                </a:cxn>
                <a:cxn ang="0">
                  <a:pos x="T2" y="T3"/>
                </a:cxn>
                <a:cxn ang="0">
                  <a:pos x="T4" y="T5"/>
                </a:cxn>
              </a:cxnLst>
              <a:rect l="0" t="0" r="r" b="b"/>
              <a:pathLst>
                <a:path w="44" h="62">
                  <a:moveTo>
                    <a:pt x="44" y="62"/>
                  </a:moveTo>
                  <a:lnTo>
                    <a:pt x="0" y="30"/>
                  </a:lnTo>
                  <a:lnTo>
                    <a:pt x="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6" name="Line 57"/>
            <p:cNvSpPr>
              <a:spLocks noChangeShapeType="1"/>
            </p:cNvSpPr>
            <p:nvPr/>
          </p:nvSpPr>
          <p:spPr bwMode="auto">
            <a:xfrm>
              <a:off x="6153" y="7785"/>
              <a:ext cx="0" cy="435"/>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37" name="Freeform 58"/>
            <p:cNvSpPr/>
            <p:nvPr/>
          </p:nvSpPr>
          <p:spPr bwMode="auto">
            <a:xfrm>
              <a:off x="6068" y="8130"/>
              <a:ext cx="155" cy="115"/>
            </a:xfrm>
            <a:custGeom>
              <a:avLst/>
              <a:gdLst>
                <a:gd name="T0" fmla="*/ 62 w 62"/>
                <a:gd name="T1" fmla="*/ 0 h 46"/>
                <a:gd name="T2" fmla="*/ 30 w 62"/>
                <a:gd name="T3" fmla="*/ 46 h 46"/>
                <a:gd name="T4" fmla="*/ 0 w 62"/>
                <a:gd name="T5" fmla="*/ 0 h 46"/>
                <a:gd name="T6" fmla="*/ 62 w 62"/>
                <a:gd name="T7" fmla="*/ 0 h 46"/>
              </a:gdLst>
              <a:ahLst/>
              <a:cxnLst>
                <a:cxn ang="0">
                  <a:pos x="T0" y="T1"/>
                </a:cxn>
                <a:cxn ang="0">
                  <a:pos x="T2" y="T3"/>
                </a:cxn>
                <a:cxn ang="0">
                  <a:pos x="T4" y="T5"/>
                </a:cxn>
                <a:cxn ang="0">
                  <a:pos x="T6" y="T7"/>
                </a:cxn>
              </a:cxnLst>
              <a:rect l="0" t="0" r="r" b="b"/>
              <a:pathLst>
                <a:path w="62" h="46">
                  <a:moveTo>
                    <a:pt x="62" y="0"/>
                  </a:moveTo>
                  <a:lnTo>
                    <a:pt x="30" y="46"/>
                  </a:lnTo>
                  <a:lnTo>
                    <a:pt x="0" y="0"/>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8" name="Freeform 59"/>
            <p:cNvSpPr/>
            <p:nvPr/>
          </p:nvSpPr>
          <p:spPr bwMode="auto">
            <a:xfrm>
              <a:off x="6068" y="8130"/>
              <a:ext cx="155" cy="115"/>
            </a:xfrm>
            <a:custGeom>
              <a:avLst/>
              <a:gdLst>
                <a:gd name="T0" fmla="*/ 62 w 62"/>
                <a:gd name="T1" fmla="*/ 0 h 46"/>
                <a:gd name="T2" fmla="*/ 30 w 62"/>
                <a:gd name="T3" fmla="*/ 46 h 46"/>
                <a:gd name="T4" fmla="*/ 0 w 62"/>
                <a:gd name="T5" fmla="*/ 0 h 46"/>
              </a:gdLst>
              <a:ahLst/>
              <a:cxnLst>
                <a:cxn ang="0">
                  <a:pos x="T0" y="T1"/>
                </a:cxn>
                <a:cxn ang="0">
                  <a:pos x="T2" y="T3"/>
                </a:cxn>
                <a:cxn ang="0">
                  <a:pos x="T4" y="T5"/>
                </a:cxn>
              </a:cxnLst>
              <a:rect l="0" t="0" r="r" b="b"/>
              <a:pathLst>
                <a:path w="62" h="46">
                  <a:moveTo>
                    <a:pt x="62" y="0"/>
                  </a:moveTo>
                  <a:lnTo>
                    <a:pt x="30"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39" name="Line 60"/>
            <p:cNvSpPr>
              <a:spLocks noChangeShapeType="1"/>
            </p:cNvSpPr>
            <p:nvPr/>
          </p:nvSpPr>
          <p:spPr bwMode="auto">
            <a:xfrm>
              <a:off x="3793" y="5255"/>
              <a:ext cx="260" cy="0"/>
            </a:xfrm>
            <a:prstGeom prst="line">
              <a:avLst/>
            </a:prstGeom>
            <a:noFill/>
            <a:ln w="8">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40" name="Freeform 61"/>
            <p:cNvSpPr/>
            <p:nvPr/>
          </p:nvSpPr>
          <p:spPr bwMode="auto">
            <a:xfrm>
              <a:off x="3968" y="5185"/>
              <a:ext cx="110" cy="155"/>
            </a:xfrm>
            <a:custGeom>
              <a:avLst/>
              <a:gdLst>
                <a:gd name="T0" fmla="*/ 0 w 44"/>
                <a:gd name="T1" fmla="*/ 0 h 62"/>
                <a:gd name="T2" fmla="*/ 44 w 44"/>
                <a:gd name="T3" fmla="*/ 32 h 62"/>
                <a:gd name="T4" fmla="*/ 0 w 44"/>
                <a:gd name="T5" fmla="*/ 62 h 62"/>
                <a:gd name="T6" fmla="*/ 0 w 44"/>
                <a:gd name="T7" fmla="*/ 0 h 62"/>
              </a:gdLst>
              <a:ahLst/>
              <a:cxnLst>
                <a:cxn ang="0">
                  <a:pos x="T0" y="T1"/>
                </a:cxn>
                <a:cxn ang="0">
                  <a:pos x="T2" y="T3"/>
                </a:cxn>
                <a:cxn ang="0">
                  <a:pos x="T4" y="T5"/>
                </a:cxn>
                <a:cxn ang="0">
                  <a:pos x="T6" y="T7"/>
                </a:cxn>
              </a:cxnLst>
              <a:rect l="0" t="0" r="r" b="b"/>
              <a:pathLst>
                <a:path w="44" h="62">
                  <a:moveTo>
                    <a:pt x="0" y="0"/>
                  </a:moveTo>
                  <a:lnTo>
                    <a:pt x="44" y="32"/>
                  </a:lnTo>
                  <a:lnTo>
                    <a:pt x="0" y="6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41" name="Freeform 62"/>
            <p:cNvSpPr/>
            <p:nvPr/>
          </p:nvSpPr>
          <p:spPr bwMode="auto">
            <a:xfrm>
              <a:off x="3968" y="5185"/>
              <a:ext cx="110" cy="155"/>
            </a:xfrm>
            <a:custGeom>
              <a:avLst/>
              <a:gdLst>
                <a:gd name="T0" fmla="*/ 0 w 44"/>
                <a:gd name="T1" fmla="*/ 0 h 62"/>
                <a:gd name="T2" fmla="*/ 44 w 44"/>
                <a:gd name="T3" fmla="*/ 32 h 62"/>
                <a:gd name="T4" fmla="*/ 0 w 44"/>
                <a:gd name="T5" fmla="*/ 62 h 62"/>
              </a:gdLst>
              <a:ahLst/>
              <a:cxnLst>
                <a:cxn ang="0">
                  <a:pos x="T0" y="T1"/>
                </a:cxn>
                <a:cxn ang="0">
                  <a:pos x="T2" y="T3"/>
                </a:cxn>
                <a:cxn ang="0">
                  <a:pos x="T4" y="T5"/>
                </a:cxn>
              </a:cxnLst>
              <a:rect l="0" t="0" r="r" b="b"/>
              <a:pathLst>
                <a:path w="44" h="62">
                  <a:moveTo>
                    <a:pt x="0" y="0"/>
                  </a:moveTo>
                  <a:lnTo>
                    <a:pt x="44" y="32"/>
                  </a:lnTo>
                  <a:lnTo>
                    <a:pt x="0" y="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p>
          </p:txBody>
        </p:sp>
        <p:sp>
          <p:nvSpPr>
            <p:cNvPr id="42" name="Line 63"/>
            <p:cNvSpPr>
              <a:spLocks noChangeShapeType="1"/>
            </p:cNvSpPr>
            <p:nvPr/>
          </p:nvSpPr>
          <p:spPr bwMode="auto">
            <a:xfrm flipH="1" flipV="1">
              <a:off x="7868" y="6945"/>
              <a:ext cx="145" cy="350"/>
            </a:xfrm>
            <a:prstGeom prst="line">
              <a:avLst/>
            </a:prstGeom>
            <a:noFill/>
            <a:ln w="6">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43" name="Line 64"/>
            <p:cNvSpPr>
              <a:spLocks noChangeShapeType="1"/>
            </p:cNvSpPr>
            <p:nvPr/>
          </p:nvSpPr>
          <p:spPr bwMode="auto">
            <a:xfrm flipH="1" flipV="1">
              <a:off x="7783" y="4765"/>
              <a:ext cx="435" cy="170"/>
            </a:xfrm>
            <a:prstGeom prst="line">
              <a:avLst/>
            </a:prstGeom>
            <a:noFill/>
            <a:ln w="6">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44" name="Line 65"/>
            <p:cNvSpPr>
              <a:spLocks noChangeShapeType="1"/>
            </p:cNvSpPr>
            <p:nvPr/>
          </p:nvSpPr>
          <p:spPr bwMode="auto">
            <a:xfrm flipH="1">
              <a:off x="7343" y="4060"/>
              <a:ext cx="505" cy="20"/>
            </a:xfrm>
            <a:prstGeom prst="line">
              <a:avLst/>
            </a:prstGeom>
            <a:noFill/>
            <a:ln w="6">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2800"/>
            </a:p>
          </p:txBody>
        </p:sp>
        <p:sp>
          <p:nvSpPr>
            <p:cNvPr id="45" name="Freeform 66"/>
            <p:cNvSpPr/>
            <p:nvPr/>
          </p:nvSpPr>
          <p:spPr bwMode="auto">
            <a:xfrm>
              <a:off x="6458" y="3065"/>
              <a:ext cx="1450" cy="280"/>
            </a:xfrm>
            <a:custGeom>
              <a:avLst/>
              <a:gdLst>
                <a:gd name="T0" fmla="*/ 168 w 580"/>
                <a:gd name="T1" fmla="*/ 0 h 112"/>
                <a:gd name="T2" fmla="*/ 580 w 580"/>
                <a:gd name="T3" fmla="*/ 112 h 112"/>
                <a:gd name="T4" fmla="*/ 0 w 580"/>
                <a:gd name="T5" fmla="*/ 112 h 112"/>
              </a:gdLst>
              <a:ahLst/>
              <a:cxnLst>
                <a:cxn ang="0">
                  <a:pos x="T0" y="T1"/>
                </a:cxn>
                <a:cxn ang="0">
                  <a:pos x="T2" y="T3"/>
                </a:cxn>
                <a:cxn ang="0">
                  <a:pos x="T4" y="T5"/>
                </a:cxn>
              </a:cxnLst>
              <a:rect l="0" t="0" r="r" b="b"/>
              <a:pathLst>
                <a:path w="580" h="112">
                  <a:moveTo>
                    <a:pt x="168" y="0"/>
                  </a:moveTo>
                  <a:lnTo>
                    <a:pt x="580" y="112"/>
                  </a:lnTo>
                  <a:lnTo>
                    <a:pt x="0" y="112"/>
                  </a:lnTo>
                </a:path>
              </a:pathLst>
            </a:custGeom>
            <a:noFill/>
            <a:ln w="6">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2800"/>
            </a:p>
          </p:txBody>
        </p:sp>
        <p:sp>
          <p:nvSpPr>
            <p:cNvPr id="46" name="Rectangle 18"/>
            <p:cNvSpPr>
              <a:spLocks noChangeArrowheads="1"/>
            </p:cNvSpPr>
            <p:nvPr/>
          </p:nvSpPr>
          <p:spPr bwMode="auto">
            <a:xfrm>
              <a:off x="4250" y="5660"/>
              <a:ext cx="5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Valve</a:t>
              </a:r>
            </a:p>
          </p:txBody>
        </p:sp>
        <p:sp>
          <p:nvSpPr>
            <p:cNvPr id="47" name="Rectangle 18"/>
            <p:cNvSpPr>
              <a:spLocks noChangeArrowheads="1"/>
            </p:cNvSpPr>
            <p:nvPr/>
          </p:nvSpPr>
          <p:spPr bwMode="auto">
            <a:xfrm>
              <a:off x="4676" y="6877"/>
              <a:ext cx="558" cy="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100" b="0" i="0" u="none" strike="noStrike" cap="none" normalizeH="0" baseline="0" smtClean="0">
                  <a:ln>
                    <a:noFill/>
                  </a:ln>
                  <a:solidFill>
                    <a:srgbClr val="00B0F0"/>
                  </a:solidFill>
                  <a:effectLst/>
                  <a:latin typeface="Arial" panose="020B0604020202020204" pitchFamily="34" charset="0"/>
                  <a:ea typeface="宋体" panose="02010600030101010101" pitchFamily="2" charset="-122"/>
                  <a:cs typeface="宋体" panose="02010600030101010101" pitchFamily="2" charset="-122"/>
                </a:rPr>
                <a:t>Valve</a:t>
              </a:r>
            </a:p>
          </p:txBody>
        </p:sp>
      </p:grpSp>
      <p:sp>
        <p:nvSpPr>
          <p:cNvPr id="3" name="TextBox 2"/>
          <p:cNvSpPr txBox="1"/>
          <p:nvPr/>
        </p:nvSpPr>
        <p:spPr>
          <a:xfrm>
            <a:off x="232492" y="980685"/>
            <a:ext cx="3409884" cy="461665"/>
          </a:xfrm>
          <a:prstGeom prst="rect">
            <a:avLst/>
          </a:prstGeom>
          <a:noFill/>
        </p:spPr>
        <p:txBody>
          <a:bodyPr wrap="square" rtlCol="0">
            <a:spAutoFit/>
          </a:bodyPr>
          <a:lstStyle/>
          <a:p>
            <a:r>
              <a:rPr lang="en-US" altLang="zh-CN" sz="2400" b="1" dirty="0" smtClean="0"/>
              <a:t>Industrial fermentation</a:t>
            </a:r>
            <a:endParaRPr lang="zh-CN" altLang="en-US" sz="2400" b="1" dirty="0"/>
          </a:p>
        </p:txBody>
      </p:sp>
      <p:sp>
        <p:nvSpPr>
          <p:cNvPr id="4" name="TextBox 3"/>
          <p:cNvSpPr txBox="1"/>
          <p:nvPr/>
        </p:nvSpPr>
        <p:spPr>
          <a:xfrm>
            <a:off x="7104608" y="2106722"/>
            <a:ext cx="2016224" cy="4278094"/>
          </a:xfrm>
          <a:prstGeom prst="rect">
            <a:avLst/>
          </a:prstGeom>
          <a:noFill/>
        </p:spPr>
        <p:txBody>
          <a:bodyPr wrap="square" rtlCol="0">
            <a:spAutoFit/>
          </a:bodyPr>
          <a:lstStyle/>
          <a:p>
            <a:r>
              <a:rPr lang="en-US" altLang="zh-CN" sz="2800" b="1" dirty="0"/>
              <a:t>Food:</a:t>
            </a:r>
          </a:p>
          <a:p>
            <a:r>
              <a:rPr lang="en-US" altLang="zh-CN" dirty="0"/>
              <a:t>Critic acid</a:t>
            </a:r>
          </a:p>
          <a:p>
            <a:r>
              <a:rPr lang="en-US" altLang="zh-CN" dirty="0"/>
              <a:t>Lactic</a:t>
            </a:r>
          </a:p>
          <a:p>
            <a:r>
              <a:rPr lang="en-US" altLang="zh-CN" dirty="0"/>
              <a:t>Oils</a:t>
            </a:r>
          </a:p>
          <a:p>
            <a:r>
              <a:rPr lang="en-US" altLang="zh-CN" dirty="0"/>
              <a:t>Fatty acids</a:t>
            </a:r>
          </a:p>
          <a:p>
            <a:r>
              <a:rPr lang="en-US" altLang="zh-CN" dirty="0"/>
              <a:t>Polysaccharides</a:t>
            </a:r>
          </a:p>
          <a:p>
            <a:r>
              <a:rPr lang="en-US" altLang="zh-CN" dirty="0"/>
              <a:t>etc</a:t>
            </a:r>
            <a:r>
              <a:rPr lang="en-US" altLang="zh-CN" dirty="0" smtClean="0"/>
              <a:t>.</a:t>
            </a:r>
          </a:p>
          <a:p>
            <a:endParaRPr lang="zh-CN" altLang="en-US" dirty="0"/>
          </a:p>
          <a:p>
            <a:r>
              <a:rPr lang="en-US" altLang="zh-CN" sz="2800" b="1" dirty="0" smtClean="0"/>
              <a:t>Non-food</a:t>
            </a:r>
            <a:r>
              <a:rPr lang="en-US" altLang="zh-CN" sz="2400" dirty="0" smtClean="0"/>
              <a:t>:</a:t>
            </a:r>
          </a:p>
          <a:p>
            <a:r>
              <a:rPr lang="en-US" altLang="zh-CN" dirty="0" smtClean="0"/>
              <a:t>Antibiotics</a:t>
            </a:r>
          </a:p>
          <a:p>
            <a:r>
              <a:rPr lang="en-US" altLang="zh-CN" dirty="0" smtClean="0"/>
              <a:t>Vitamins</a:t>
            </a:r>
          </a:p>
          <a:p>
            <a:r>
              <a:rPr lang="en-US" altLang="zh-CN" dirty="0" smtClean="0"/>
              <a:t>Amino acids</a:t>
            </a:r>
          </a:p>
          <a:p>
            <a:r>
              <a:rPr lang="en-US" altLang="zh-CN" dirty="0" smtClean="0"/>
              <a:t>etc.</a:t>
            </a:r>
          </a:p>
          <a:p>
            <a:endParaRPr lang="en-US" altLang="zh-CN" dirty="0"/>
          </a:p>
        </p:txBody>
      </p:sp>
      <p:sp>
        <p:nvSpPr>
          <p:cNvPr id="7" name="TextBox 6"/>
          <p:cNvSpPr txBox="1"/>
          <p:nvPr/>
        </p:nvSpPr>
        <p:spPr>
          <a:xfrm>
            <a:off x="588333" y="4496008"/>
            <a:ext cx="1872208" cy="2185214"/>
          </a:xfrm>
          <a:prstGeom prst="rect">
            <a:avLst/>
          </a:prstGeom>
          <a:noFill/>
        </p:spPr>
        <p:txBody>
          <a:bodyPr wrap="square" rtlCol="0">
            <a:spAutoFit/>
          </a:bodyPr>
          <a:lstStyle/>
          <a:p>
            <a:r>
              <a:rPr lang="en-US" altLang="zh-CN" sz="2800" b="1" dirty="0" smtClean="0"/>
              <a:t>Control:</a:t>
            </a:r>
            <a:endParaRPr lang="en-US" altLang="zh-CN" sz="2800" b="1" dirty="0"/>
          </a:p>
          <a:p>
            <a:r>
              <a:rPr lang="en-US" altLang="zh-CN" dirty="0" smtClean="0"/>
              <a:t>Temperature</a:t>
            </a:r>
          </a:p>
          <a:p>
            <a:r>
              <a:rPr lang="en-US" altLang="zh-CN" dirty="0" smtClean="0"/>
              <a:t>pH</a:t>
            </a:r>
          </a:p>
          <a:p>
            <a:r>
              <a:rPr lang="en-US" altLang="zh-CN" dirty="0" smtClean="0"/>
              <a:t>Dissolve oxygen</a:t>
            </a:r>
          </a:p>
          <a:p>
            <a:r>
              <a:rPr lang="en-US" altLang="zh-CN" dirty="0" smtClean="0"/>
              <a:t>Stirring</a:t>
            </a:r>
          </a:p>
          <a:p>
            <a:r>
              <a:rPr lang="en-US" altLang="zh-CN" dirty="0" smtClean="0"/>
              <a:t>Nutrient addition</a:t>
            </a:r>
          </a:p>
          <a:p>
            <a:r>
              <a:rPr lang="en-US" altLang="zh-CN" dirty="0" smtClean="0"/>
              <a:t>etc.</a:t>
            </a:r>
            <a:endParaRPr lang="zh-CN" altLang="en-US" dirty="0"/>
          </a:p>
        </p:txBody>
      </p:sp>
    </p:spTree>
    <p:extLst>
      <p:ext uri="{BB962C8B-B14F-4D97-AF65-F5344CB8AC3E}">
        <p14:creationId xmlns:p14="http://schemas.microsoft.com/office/powerpoint/2010/main" val="371086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6497" y="0"/>
            <a:ext cx="8229600" cy="1143000"/>
          </a:xfrm>
        </p:spPr>
        <p:txBody>
          <a:bodyPr/>
          <a:lstStyle/>
          <a:p>
            <a:r>
              <a:rPr lang="en-US" altLang="zh-CN" dirty="0" smtClean="0"/>
              <a:t>Agriculture microbiology</a:t>
            </a:r>
            <a:endParaRPr lang="zh-CN" altLang="en-US" dirty="0"/>
          </a:p>
        </p:txBody>
      </p:sp>
      <p:grpSp>
        <p:nvGrpSpPr>
          <p:cNvPr id="4" name="组合 3"/>
          <p:cNvGrpSpPr/>
          <p:nvPr/>
        </p:nvGrpSpPr>
        <p:grpSpPr>
          <a:xfrm>
            <a:off x="439312" y="1108599"/>
            <a:ext cx="5644856" cy="5488753"/>
            <a:chOff x="1506855" y="1229995"/>
            <a:chExt cx="4289282" cy="440055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0" y="1419860"/>
              <a:ext cx="1752600" cy="421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490" y="1920875"/>
              <a:ext cx="141605" cy="15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6"/>
            <p:cNvSpPr>
              <a:spLocks noChangeShapeType="1"/>
            </p:cNvSpPr>
            <p:nvPr/>
          </p:nvSpPr>
          <p:spPr bwMode="auto">
            <a:xfrm>
              <a:off x="3568700" y="1891030"/>
              <a:ext cx="0" cy="109855"/>
            </a:xfrm>
            <a:prstGeom prst="line">
              <a:avLst/>
            </a:prstGeom>
            <a:noFill/>
            <a:ln w="6">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8" name="Freeform 7"/>
            <p:cNvSpPr/>
            <p:nvPr/>
          </p:nvSpPr>
          <p:spPr bwMode="auto">
            <a:xfrm>
              <a:off x="3540125" y="1978025"/>
              <a:ext cx="57150" cy="30480"/>
            </a:xfrm>
            <a:custGeom>
              <a:avLst/>
              <a:gdLst>
                <a:gd name="T0" fmla="*/ 36 w 36"/>
                <a:gd name="T1" fmla="*/ 0 h 19"/>
                <a:gd name="T2" fmla="*/ 17 w 36"/>
                <a:gd name="T3" fmla="*/ 19 h 19"/>
                <a:gd name="T4" fmla="*/ 0 w 36"/>
                <a:gd name="T5" fmla="*/ 0 h 19"/>
                <a:gd name="T6" fmla="*/ 36 w 36"/>
                <a:gd name="T7" fmla="*/ 0 h 19"/>
              </a:gdLst>
              <a:ahLst/>
              <a:cxnLst>
                <a:cxn ang="0">
                  <a:pos x="T0" y="T1"/>
                </a:cxn>
                <a:cxn ang="0">
                  <a:pos x="T2" y="T3"/>
                </a:cxn>
                <a:cxn ang="0">
                  <a:pos x="T4" y="T5"/>
                </a:cxn>
                <a:cxn ang="0">
                  <a:pos x="T6" y="T7"/>
                </a:cxn>
              </a:cxnLst>
              <a:rect l="0" t="0" r="r" b="b"/>
              <a:pathLst>
                <a:path w="36" h="19">
                  <a:moveTo>
                    <a:pt x="36" y="0"/>
                  </a:moveTo>
                  <a:lnTo>
                    <a:pt x="17" y="19"/>
                  </a:lnTo>
                  <a:lnTo>
                    <a:pt x="0" y="0"/>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9" name="Freeform 8"/>
            <p:cNvSpPr/>
            <p:nvPr/>
          </p:nvSpPr>
          <p:spPr bwMode="auto">
            <a:xfrm>
              <a:off x="3540125" y="1978025"/>
              <a:ext cx="57150" cy="30480"/>
            </a:xfrm>
            <a:custGeom>
              <a:avLst/>
              <a:gdLst>
                <a:gd name="T0" fmla="*/ 36 w 36"/>
                <a:gd name="T1" fmla="*/ 0 h 19"/>
                <a:gd name="T2" fmla="*/ 17 w 36"/>
                <a:gd name="T3" fmla="*/ 19 h 19"/>
                <a:gd name="T4" fmla="*/ 0 w 36"/>
                <a:gd name="T5" fmla="*/ 0 h 19"/>
              </a:gdLst>
              <a:ahLst/>
              <a:cxnLst>
                <a:cxn ang="0">
                  <a:pos x="T0" y="T1"/>
                </a:cxn>
                <a:cxn ang="0">
                  <a:pos x="T2" y="T3"/>
                </a:cxn>
                <a:cxn ang="0">
                  <a:pos x="T4" y="T5"/>
                </a:cxn>
              </a:cxnLst>
              <a:rect l="0" t="0" r="r" b="b"/>
              <a:pathLst>
                <a:path w="36" h="19">
                  <a:moveTo>
                    <a:pt x="36" y="0"/>
                  </a:moveTo>
                  <a:lnTo>
                    <a:pt x="17"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10" name="Line 9"/>
            <p:cNvSpPr>
              <a:spLocks noChangeShapeType="1"/>
            </p:cNvSpPr>
            <p:nvPr/>
          </p:nvSpPr>
          <p:spPr bwMode="auto">
            <a:xfrm>
              <a:off x="2859405" y="1891030"/>
              <a:ext cx="442595" cy="114300"/>
            </a:xfrm>
            <a:prstGeom prst="line">
              <a:avLst/>
            </a:prstGeom>
            <a:noFill/>
            <a:ln w="6">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11" name="Freeform 10"/>
            <p:cNvSpPr/>
            <p:nvPr/>
          </p:nvSpPr>
          <p:spPr bwMode="auto">
            <a:xfrm>
              <a:off x="3265805" y="1971675"/>
              <a:ext cx="39370" cy="44450"/>
            </a:xfrm>
            <a:custGeom>
              <a:avLst/>
              <a:gdLst>
                <a:gd name="T0" fmla="*/ 22 w 25"/>
                <a:gd name="T1" fmla="*/ 0 h 28"/>
                <a:gd name="T2" fmla="*/ 25 w 25"/>
                <a:gd name="T3" fmla="*/ 24 h 28"/>
                <a:gd name="T4" fmla="*/ 0 w 25"/>
                <a:gd name="T5" fmla="*/ 28 h 28"/>
                <a:gd name="T6" fmla="*/ 22 w 25"/>
                <a:gd name="T7" fmla="*/ 0 h 28"/>
              </a:gdLst>
              <a:ahLst/>
              <a:cxnLst>
                <a:cxn ang="0">
                  <a:pos x="T0" y="T1"/>
                </a:cxn>
                <a:cxn ang="0">
                  <a:pos x="T2" y="T3"/>
                </a:cxn>
                <a:cxn ang="0">
                  <a:pos x="T4" y="T5"/>
                </a:cxn>
                <a:cxn ang="0">
                  <a:pos x="T6" y="T7"/>
                </a:cxn>
              </a:cxnLst>
              <a:rect l="0" t="0" r="r" b="b"/>
              <a:pathLst>
                <a:path w="25" h="28">
                  <a:moveTo>
                    <a:pt x="22" y="0"/>
                  </a:moveTo>
                  <a:lnTo>
                    <a:pt x="25" y="24"/>
                  </a:lnTo>
                  <a:lnTo>
                    <a:pt x="0" y="28"/>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12" name="Freeform 11"/>
            <p:cNvSpPr/>
            <p:nvPr/>
          </p:nvSpPr>
          <p:spPr bwMode="auto">
            <a:xfrm>
              <a:off x="2907030" y="1914525"/>
              <a:ext cx="39370" cy="44450"/>
            </a:xfrm>
            <a:custGeom>
              <a:avLst/>
              <a:gdLst>
                <a:gd name="T0" fmla="*/ 22 w 25"/>
                <a:gd name="T1" fmla="*/ 0 h 28"/>
                <a:gd name="T2" fmla="*/ 25 w 25"/>
                <a:gd name="T3" fmla="*/ 24 h 28"/>
                <a:gd name="T4" fmla="*/ 0 w 25"/>
                <a:gd name="T5" fmla="*/ 28 h 28"/>
              </a:gdLst>
              <a:ahLst/>
              <a:cxnLst>
                <a:cxn ang="0">
                  <a:pos x="T0" y="T1"/>
                </a:cxn>
                <a:cxn ang="0">
                  <a:pos x="T2" y="T3"/>
                </a:cxn>
                <a:cxn ang="0">
                  <a:pos x="T4" y="T5"/>
                </a:cxn>
              </a:cxnLst>
              <a:rect l="0" t="0" r="r" b="b"/>
              <a:pathLst>
                <a:path w="25" h="28">
                  <a:moveTo>
                    <a:pt x="22" y="0"/>
                  </a:moveTo>
                  <a:lnTo>
                    <a:pt x="25" y="24"/>
                  </a:lnTo>
                  <a:lnTo>
                    <a:pt x="0"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13" name="Line 12"/>
            <p:cNvSpPr>
              <a:spLocks noChangeShapeType="1"/>
            </p:cNvSpPr>
            <p:nvPr/>
          </p:nvSpPr>
          <p:spPr bwMode="auto">
            <a:xfrm>
              <a:off x="3402330" y="1993900"/>
              <a:ext cx="85725" cy="68580"/>
            </a:xfrm>
            <a:prstGeom prst="line">
              <a:avLst/>
            </a:prstGeom>
            <a:noFill/>
            <a:ln w="6">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14" name="Freeform 13"/>
            <p:cNvSpPr/>
            <p:nvPr/>
          </p:nvSpPr>
          <p:spPr bwMode="auto">
            <a:xfrm>
              <a:off x="3462655" y="2040255"/>
              <a:ext cx="28575" cy="31750"/>
            </a:xfrm>
            <a:custGeom>
              <a:avLst/>
              <a:gdLst>
                <a:gd name="T0" fmla="*/ 16 w 18"/>
                <a:gd name="T1" fmla="*/ 0 h 20"/>
                <a:gd name="T2" fmla="*/ 18 w 18"/>
                <a:gd name="T3" fmla="*/ 17 h 20"/>
                <a:gd name="T4" fmla="*/ 0 w 18"/>
                <a:gd name="T5" fmla="*/ 20 h 20"/>
                <a:gd name="T6" fmla="*/ 16 w 18"/>
                <a:gd name="T7" fmla="*/ 0 h 20"/>
              </a:gdLst>
              <a:ahLst/>
              <a:cxnLst>
                <a:cxn ang="0">
                  <a:pos x="T0" y="T1"/>
                </a:cxn>
                <a:cxn ang="0">
                  <a:pos x="T2" y="T3"/>
                </a:cxn>
                <a:cxn ang="0">
                  <a:pos x="T4" y="T5"/>
                </a:cxn>
                <a:cxn ang="0">
                  <a:pos x="T6" y="T7"/>
                </a:cxn>
              </a:cxnLst>
              <a:rect l="0" t="0" r="r" b="b"/>
              <a:pathLst>
                <a:path w="18" h="20">
                  <a:moveTo>
                    <a:pt x="16" y="0"/>
                  </a:moveTo>
                  <a:lnTo>
                    <a:pt x="18" y="17"/>
                  </a:lnTo>
                  <a:lnTo>
                    <a:pt x="0" y="2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15" name="Freeform 14"/>
            <p:cNvSpPr/>
            <p:nvPr/>
          </p:nvSpPr>
          <p:spPr bwMode="auto">
            <a:xfrm>
              <a:off x="3462655" y="2040255"/>
              <a:ext cx="28575" cy="31750"/>
            </a:xfrm>
            <a:custGeom>
              <a:avLst/>
              <a:gdLst>
                <a:gd name="T0" fmla="*/ 16 w 18"/>
                <a:gd name="T1" fmla="*/ 0 h 20"/>
                <a:gd name="T2" fmla="*/ 18 w 18"/>
                <a:gd name="T3" fmla="*/ 17 h 20"/>
                <a:gd name="T4" fmla="*/ 0 w 18"/>
                <a:gd name="T5" fmla="*/ 20 h 20"/>
              </a:gdLst>
              <a:ahLst/>
              <a:cxnLst>
                <a:cxn ang="0">
                  <a:pos x="T0" y="T1"/>
                </a:cxn>
                <a:cxn ang="0">
                  <a:pos x="T2" y="T3"/>
                </a:cxn>
                <a:cxn ang="0">
                  <a:pos x="T4" y="T5"/>
                </a:cxn>
              </a:cxnLst>
              <a:rect l="0" t="0" r="r" b="b"/>
              <a:pathLst>
                <a:path w="18" h="20">
                  <a:moveTo>
                    <a:pt x="16" y="0"/>
                  </a:moveTo>
                  <a:lnTo>
                    <a:pt x="18" y="17"/>
                  </a:lnTo>
                  <a:lnTo>
                    <a:pt x="0"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16" name="Line 15"/>
            <p:cNvSpPr>
              <a:spLocks noChangeShapeType="1"/>
            </p:cNvSpPr>
            <p:nvPr/>
          </p:nvSpPr>
          <p:spPr bwMode="auto">
            <a:xfrm>
              <a:off x="3568700" y="2244725"/>
              <a:ext cx="0" cy="107950"/>
            </a:xfrm>
            <a:prstGeom prst="line">
              <a:avLst/>
            </a:prstGeom>
            <a:noFill/>
            <a:ln w="6">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17" name="Freeform 16"/>
            <p:cNvSpPr/>
            <p:nvPr/>
          </p:nvSpPr>
          <p:spPr bwMode="auto">
            <a:xfrm>
              <a:off x="3540125" y="2332355"/>
              <a:ext cx="57150" cy="27305"/>
            </a:xfrm>
            <a:custGeom>
              <a:avLst/>
              <a:gdLst>
                <a:gd name="T0" fmla="*/ 36 w 36"/>
                <a:gd name="T1" fmla="*/ 0 h 17"/>
                <a:gd name="T2" fmla="*/ 17 w 36"/>
                <a:gd name="T3" fmla="*/ 17 h 17"/>
                <a:gd name="T4" fmla="*/ 0 w 36"/>
                <a:gd name="T5" fmla="*/ 0 h 17"/>
                <a:gd name="T6" fmla="*/ 36 w 36"/>
                <a:gd name="T7" fmla="*/ 0 h 17"/>
              </a:gdLst>
              <a:ahLst/>
              <a:cxnLst>
                <a:cxn ang="0">
                  <a:pos x="T0" y="T1"/>
                </a:cxn>
                <a:cxn ang="0">
                  <a:pos x="T2" y="T3"/>
                </a:cxn>
                <a:cxn ang="0">
                  <a:pos x="T4" y="T5"/>
                </a:cxn>
                <a:cxn ang="0">
                  <a:pos x="T6" y="T7"/>
                </a:cxn>
              </a:cxnLst>
              <a:rect l="0" t="0" r="r" b="b"/>
              <a:pathLst>
                <a:path w="36" h="17">
                  <a:moveTo>
                    <a:pt x="36" y="0"/>
                  </a:moveTo>
                  <a:lnTo>
                    <a:pt x="17" y="17"/>
                  </a:lnTo>
                  <a:lnTo>
                    <a:pt x="0" y="0"/>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18" name="Freeform 17"/>
            <p:cNvSpPr/>
            <p:nvPr/>
          </p:nvSpPr>
          <p:spPr bwMode="auto">
            <a:xfrm>
              <a:off x="3540125" y="2332355"/>
              <a:ext cx="57150" cy="27305"/>
            </a:xfrm>
            <a:custGeom>
              <a:avLst/>
              <a:gdLst>
                <a:gd name="T0" fmla="*/ 36 w 36"/>
                <a:gd name="T1" fmla="*/ 0 h 17"/>
                <a:gd name="T2" fmla="*/ 17 w 36"/>
                <a:gd name="T3" fmla="*/ 17 h 17"/>
                <a:gd name="T4" fmla="*/ 0 w 36"/>
                <a:gd name="T5" fmla="*/ 0 h 17"/>
              </a:gdLst>
              <a:ahLst/>
              <a:cxnLst>
                <a:cxn ang="0">
                  <a:pos x="T0" y="T1"/>
                </a:cxn>
                <a:cxn ang="0">
                  <a:pos x="T2" y="T3"/>
                </a:cxn>
                <a:cxn ang="0">
                  <a:pos x="T4" y="T5"/>
                </a:cxn>
              </a:cxnLst>
              <a:rect l="0" t="0" r="r" b="b"/>
              <a:pathLst>
                <a:path w="36" h="17">
                  <a:moveTo>
                    <a:pt x="36" y="0"/>
                  </a:moveTo>
                  <a:lnTo>
                    <a:pt x="17"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19" name="Line 18"/>
            <p:cNvSpPr>
              <a:spLocks noChangeShapeType="1"/>
            </p:cNvSpPr>
            <p:nvPr/>
          </p:nvSpPr>
          <p:spPr bwMode="auto">
            <a:xfrm>
              <a:off x="3568700" y="2754630"/>
              <a:ext cx="0" cy="109855"/>
            </a:xfrm>
            <a:prstGeom prst="line">
              <a:avLst/>
            </a:prstGeom>
            <a:noFill/>
            <a:ln w="6">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20" name="Freeform 19"/>
            <p:cNvSpPr/>
            <p:nvPr/>
          </p:nvSpPr>
          <p:spPr bwMode="auto">
            <a:xfrm>
              <a:off x="3540125" y="2840355"/>
              <a:ext cx="57150" cy="30480"/>
            </a:xfrm>
            <a:custGeom>
              <a:avLst/>
              <a:gdLst>
                <a:gd name="T0" fmla="*/ 36 w 36"/>
                <a:gd name="T1" fmla="*/ 0 h 19"/>
                <a:gd name="T2" fmla="*/ 17 w 36"/>
                <a:gd name="T3" fmla="*/ 19 h 19"/>
                <a:gd name="T4" fmla="*/ 0 w 36"/>
                <a:gd name="T5" fmla="*/ 0 h 19"/>
                <a:gd name="T6" fmla="*/ 36 w 36"/>
                <a:gd name="T7" fmla="*/ 0 h 19"/>
              </a:gdLst>
              <a:ahLst/>
              <a:cxnLst>
                <a:cxn ang="0">
                  <a:pos x="T0" y="T1"/>
                </a:cxn>
                <a:cxn ang="0">
                  <a:pos x="T2" y="T3"/>
                </a:cxn>
                <a:cxn ang="0">
                  <a:pos x="T4" y="T5"/>
                </a:cxn>
                <a:cxn ang="0">
                  <a:pos x="T6" y="T7"/>
                </a:cxn>
              </a:cxnLst>
              <a:rect l="0" t="0" r="r" b="b"/>
              <a:pathLst>
                <a:path w="36" h="19">
                  <a:moveTo>
                    <a:pt x="36" y="0"/>
                  </a:moveTo>
                  <a:lnTo>
                    <a:pt x="17" y="19"/>
                  </a:lnTo>
                  <a:lnTo>
                    <a:pt x="0" y="0"/>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21" name="Freeform 20"/>
            <p:cNvSpPr/>
            <p:nvPr/>
          </p:nvSpPr>
          <p:spPr bwMode="auto">
            <a:xfrm>
              <a:off x="3903980" y="2834005"/>
              <a:ext cx="57150" cy="30480"/>
            </a:xfrm>
            <a:custGeom>
              <a:avLst/>
              <a:gdLst>
                <a:gd name="T0" fmla="*/ 36 w 36"/>
                <a:gd name="T1" fmla="*/ 0 h 19"/>
                <a:gd name="T2" fmla="*/ 17 w 36"/>
                <a:gd name="T3" fmla="*/ 19 h 19"/>
                <a:gd name="T4" fmla="*/ 0 w 36"/>
                <a:gd name="T5" fmla="*/ 0 h 19"/>
              </a:gdLst>
              <a:ahLst/>
              <a:cxnLst>
                <a:cxn ang="0">
                  <a:pos x="T0" y="T1"/>
                </a:cxn>
                <a:cxn ang="0">
                  <a:pos x="T2" y="T3"/>
                </a:cxn>
                <a:cxn ang="0">
                  <a:pos x="T4" y="T5"/>
                </a:cxn>
              </a:cxnLst>
              <a:rect l="0" t="0" r="r" b="b"/>
              <a:pathLst>
                <a:path w="36" h="19">
                  <a:moveTo>
                    <a:pt x="36" y="0"/>
                  </a:moveTo>
                  <a:lnTo>
                    <a:pt x="17"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22" name="Line 21"/>
            <p:cNvSpPr>
              <a:spLocks noChangeShapeType="1"/>
            </p:cNvSpPr>
            <p:nvPr/>
          </p:nvSpPr>
          <p:spPr bwMode="auto">
            <a:xfrm>
              <a:off x="3592830" y="3688080"/>
              <a:ext cx="0" cy="198755"/>
            </a:xfrm>
            <a:prstGeom prst="line">
              <a:avLst/>
            </a:prstGeom>
            <a:noFill/>
            <a:ln w="6">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23" name="Freeform 22"/>
            <p:cNvSpPr/>
            <p:nvPr/>
          </p:nvSpPr>
          <p:spPr bwMode="auto">
            <a:xfrm>
              <a:off x="3551555" y="3856355"/>
              <a:ext cx="73025" cy="36830"/>
            </a:xfrm>
            <a:custGeom>
              <a:avLst/>
              <a:gdLst>
                <a:gd name="T0" fmla="*/ 46 w 46"/>
                <a:gd name="T1" fmla="*/ 0 h 23"/>
                <a:gd name="T2" fmla="*/ 23 w 46"/>
                <a:gd name="T3" fmla="*/ 23 h 23"/>
                <a:gd name="T4" fmla="*/ 0 w 46"/>
                <a:gd name="T5" fmla="*/ 0 h 23"/>
                <a:gd name="T6" fmla="*/ 46 w 46"/>
                <a:gd name="T7" fmla="*/ 0 h 23"/>
              </a:gdLst>
              <a:ahLst/>
              <a:cxnLst>
                <a:cxn ang="0">
                  <a:pos x="T0" y="T1"/>
                </a:cxn>
                <a:cxn ang="0">
                  <a:pos x="T2" y="T3"/>
                </a:cxn>
                <a:cxn ang="0">
                  <a:pos x="T4" y="T5"/>
                </a:cxn>
                <a:cxn ang="0">
                  <a:pos x="T6" y="T7"/>
                </a:cxn>
              </a:cxnLst>
              <a:rect l="0" t="0" r="r" b="b"/>
              <a:pathLst>
                <a:path w="46" h="23">
                  <a:moveTo>
                    <a:pt x="46" y="0"/>
                  </a:moveTo>
                  <a:lnTo>
                    <a:pt x="23" y="23"/>
                  </a:lnTo>
                  <a:lnTo>
                    <a:pt x="0" y="0"/>
                  </a:lnTo>
                  <a:lnTo>
                    <a:pt x="46"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24" name="Freeform 23"/>
            <p:cNvSpPr/>
            <p:nvPr/>
          </p:nvSpPr>
          <p:spPr bwMode="auto">
            <a:xfrm>
              <a:off x="3551555" y="3856355"/>
              <a:ext cx="73025" cy="36830"/>
            </a:xfrm>
            <a:custGeom>
              <a:avLst/>
              <a:gdLst>
                <a:gd name="T0" fmla="*/ 46 w 46"/>
                <a:gd name="T1" fmla="*/ 0 h 23"/>
                <a:gd name="T2" fmla="*/ 23 w 46"/>
                <a:gd name="T3" fmla="*/ 23 h 23"/>
                <a:gd name="T4" fmla="*/ 0 w 46"/>
                <a:gd name="T5" fmla="*/ 0 h 23"/>
              </a:gdLst>
              <a:ahLst/>
              <a:cxnLst>
                <a:cxn ang="0">
                  <a:pos x="T0" y="T1"/>
                </a:cxn>
                <a:cxn ang="0">
                  <a:pos x="T2" y="T3"/>
                </a:cxn>
                <a:cxn ang="0">
                  <a:pos x="T4" y="T5"/>
                </a:cxn>
              </a:cxnLst>
              <a:rect l="0" t="0" r="r" b="b"/>
              <a:pathLst>
                <a:path w="46" h="23">
                  <a:moveTo>
                    <a:pt x="46" y="0"/>
                  </a:moveTo>
                  <a:lnTo>
                    <a:pt x="23" y="2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25" name="Rectangle 84"/>
            <p:cNvSpPr>
              <a:spLocks noChangeArrowheads="1"/>
            </p:cNvSpPr>
            <p:nvPr/>
          </p:nvSpPr>
          <p:spPr bwMode="auto">
            <a:xfrm>
              <a:off x="1945005" y="3975100"/>
              <a:ext cx="829310" cy="2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ctr" defTabSz="914400" rtl="0" eaLnBrk="1" fontAlgn="base" latinLnBrk="0" hangingPunct="1">
                <a:lnSpc>
                  <a:spcPct val="80000"/>
                </a:lnSpc>
                <a:spcBef>
                  <a:spcPct val="0"/>
                </a:spcBef>
                <a:spcAft>
                  <a:spcPct val="0"/>
                </a:spcAft>
                <a:buClrTx/>
                <a:buSzTx/>
                <a:buFontTx/>
                <a:buNone/>
              </a:pPr>
              <a:r>
                <a:rPr kumimoji="0" lang="zh-CN" altLang="zh-CN" sz="12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Process</a:t>
              </a:r>
            </a:p>
            <a:p>
              <a:pPr marL="0" marR="0" lvl="0" indent="0" algn="ctr" defTabSz="914400" rtl="0" eaLnBrk="1" fontAlgn="base" latinLnBrk="0" hangingPunct="1">
                <a:lnSpc>
                  <a:spcPct val="80000"/>
                </a:lnSpc>
                <a:spcBef>
                  <a:spcPct val="0"/>
                </a:spcBef>
                <a:spcAft>
                  <a:spcPct val="0"/>
                </a:spcAft>
                <a:buClrTx/>
                <a:buSzTx/>
                <a:buFontTx/>
                <a:buNone/>
              </a:pPr>
              <a:r>
                <a:rPr kumimoji="0" lang="zh-CN" altLang="zh-CN" sz="12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in plant</a:t>
              </a:r>
            </a:p>
          </p:txBody>
        </p:sp>
        <p:sp>
          <p:nvSpPr>
            <p:cNvPr id="26" name="Line 93"/>
            <p:cNvSpPr>
              <a:spLocks noChangeShapeType="1"/>
            </p:cNvSpPr>
            <p:nvPr/>
          </p:nvSpPr>
          <p:spPr bwMode="auto">
            <a:xfrm>
              <a:off x="3571875" y="1612900"/>
              <a:ext cx="280670" cy="0"/>
            </a:xfrm>
            <a:prstGeom prst="line">
              <a:avLst/>
            </a:prstGeom>
            <a:noFill/>
            <a:ln w="4">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27" name="Line 94"/>
            <p:cNvSpPr>
              <a:spLocks noChangeShapeType="1"/>
            </p:cNvSpPr>
            <p:nvPr/>
          </p:nvSpPr>
          <p:spPr bwMode="auto">
            <a:xfrm>
              <a:off x="3646805" y="1825625"/>
              <a:ext cx="166370" cy="0"/>
            </a:xfrm>
            <a:prstGeom prst="line">
              <a:avLst/>
            </a:prstGeom>
            <a:noFill/>
            <a:ln w="4">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28" name="Line 95"/>
            <p:cNvSpPr>
              <a:spLocks noChangeShapeType="1"/>
            </p:cNvSpPr>
            <p:nvPr/>
          </p:nvSpPr>
          <p:spPr bwMode="auto">
            <a:xfrm>
              <a:off x="3686175" y="1873250"/>
              <a:ext cx="166370" cy="69850"/>
            </a:xfrm>
            <a:prstGeom prst="line">
              <a:avLst/>
            </a:prstGeom>
            <a:noFill/>
            <a:ln w="4">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29" name="Line 96"/>
            <p:cNvSpPr>
              <a:spLocks noChangeShapeType="1"/>
            </p:cNvSpPr>
            <p:nvPr/>
          </p:nvSpPr>
          <p:spPr bwMode="auto">
            <a:xfrm>
              <a:off x="3161030" y="3303905"/>
              <a:ext cx="127000" cy="144780"/>
            </a:xfrm>
            <a:prstGeom prst="line">
              <a:avLst/>
            </a:prstGeom>
            <a:noFill/>
            <a:ln w="4">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30" name="Line 97"/>
            <p:cNvSpPr>
              <a:spLocks noChangeShapeType="1"/>
            </p:cNvSpPr>
            <p:nvPr/>
          </p:nvSpPr>
          <p:spPr bwMode="auto">
            <a:xfrm flipH="1">
              <a:off x="2359660" y="1816100"/>
              <a:ext cx="410845" cy="3810"/>
            </a:xfrm>
            <a:prstGeom prst="line">
              <a:avLst/>
            </a:prstGeom>
            <a:noFill/>
            <a:ln w="4">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31" name="Line 98"/>
            <p:cNvSpPr>
              <a:spLocks noChangeShapeType="1"/>
            </p:cNvSpPr>
            <p:nvPr/>
          </p:nvSpPr>
          <p:spPr bwMode="auto">
            <a:xfrm flipH="1" flipV="1">
              <a:off x="2576830" y="1593850"/>
              <a:ext cx="50800" cy="125730"/>
            </a:xfrm>
            <a:prstGeom prst="line">
              <a:avLst/>
            </a:prstGeom>
            <a:noFill/>
            <a:ln w="4">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32" name="Freeform 99"/>
            <p:cNvSpPr/>
            <p:nvPr/>
          </p:nvSpPr>
          <p:spPr bwMode="auto">
            <a:xfrm>
              <a:off x="3609975" y="1792605"/>
              <a:ext cx="39370" cy="62230"/>
            </a:xfrm>
            <a:custGeom>
              <a:avLst/>
              <a:gdLst>
                <a:gd name="T0" fmla="*/ 17 w 25"/>
                <a:gd name="T1" fmla="*/ 0 h 39"/>
                <a:gd name="T2" fmla="*/ 17 w 25"/>
                <a:gd name="T3" fmla="*/ 0 h 39"/>
                <a:gd name="T4" fmla="*/ 19 w 25"/>
                <a:gd name="T5" fmla="*/ 0 h 39"/>
                <a:gd name="T6" fmla="*/ 22 w 25"/>
                <a:gd name="T7" fmla="*/ 0 h 39"/>
                <a:gd name="T8" fmla="*/ 23 w 25"/>
                <a:gd name="T9" fmla="*/ 2 h 39"/>
                <a:gd name="T10" fmla="*/ 25 w 25"/>
                <a:gd name="T11" fmla="*/ 5 h 39"/>
                <a:gd name="T12" fmla="*/ 25 w 25"/>
                <a:gd name="T13" fmla="*/ 9 h 39"/>
                <a:gd name="T14" fmla="*/ 25 w 25"/>
                <a:gd name="T15" fmla="*/ 16 h 39"/>
                <a:gd name="T16" fmla="*/ 22 w 25"/>
                <a:gd name="T17" fmla="*/ 25 h 39"/>
                <a:gd name="T18" fmla="*/ 22 w 25"/>
                <a:gd name="T19" fmla="*/ 25 h 39"/>
                <a:gd name="T20" fmla="*/ 17 w 25"/>
                <a:gd name="T21" fmla="*/ 35 h 39"/>
                <a:gd name="T22" fmla="*/ 13 w 25"/>
                <a:gd name="T23" fmla="*/ 39 h 39"/>
                <a:gd name="T24" fmla="*/ 7 w 25"/>
                <a:gd name="T25" fmla="*/ 39 h 39"/>
                <a:gd name="T26" fmla="*/ 0 w 25"/>
                <a:gd name="T27"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9">
                  <a:moveTo>
                    <a:pt x="17" y="0"/>
                  </a:moveTo>
                  <a:lnTo>
                    <a:pt x="17" y="0"/>
                  </a:lnTo>
                  <a:lnTo>
                    <a:pt x="19" y="0"/>
                  </a:lnTo>
                  <a:lnTo>
                    <a:pt x="22" y="0"/>
                  </a:lnTo>
                  <a:lnTo>
                    <a:pt x="23" y="2"/>
                  </a:lnTo>
                  <a:lnTo>
                    <a:pt x="25" y="5"/>
                  </a:lnTo>
                  <a:lnTo>
                    <a:pt x="25" y="9"/>
                  </a:lnTo>
                  <a:lnTo>
                    <a:pt x="25" y="16"/>
                  </a:lnTo>
                  <a:lnTo>
                    <a:pt x="22" y="25"/>
                  </a:lnTo>
                  <a:lnTo>
                    <a:pt x="22" y="25"/>
                  </a:lnTo>
                  <a:lnTo>
                    <a:pt x="17" y="35"/>
                  </a:lnTo>
                  <a:lnTo>
                    <a:pt x="13" y="39"/>
                  </a:lnTo>
                  <a:lnTo>
                    <a:pt x="7" y="39"/>
                  </a:lnTo>
                  <a:lnTo>
                    <a:pt x="0" y="38"/>
                  </a:lnTo>
                </a:path>
              </a:pathLst>
            </a:custGeom>
            <a:noFill/>
            <a:ln w="6">
              <a:solidFill>
                <a:srgbClr val="353434"/>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33" name="Freeform 100"/>
            <p:cNvSpPr/>
            <p:nvPr/>
          </p:nvSpPr>
          <p:spPr bwMode="auto">
            <a:xfrm>
              <a:off x="2859405" y="2864485"/>
              <a:ext cx="45720" cy="2622550"/>
            </a:xfrm>
            <a:custGeom>
              <a:avLst/>
              <a:gdLst>
                <a:gd name="T0" fmla="*/ 29 w 29"/>
                <a:gd name="T1" fmla="*/ 0 h 1652"/>
                <a:gd name="T2" fmla="*/ 0 w 29"/>
                <a:gd name="T3" fmla="*/ 0 h 1652"/>
                <a:gd name="T4" fmla="*/ 0 w 29"/>
                <a:gd name="T5" fmla="*/ 1652 h 1652"/>
                <a:gd name="T6" fmla="*/ 22 w 29"/>
                <a:gd name="T7" fmla="*/ 1652 h 1652"/>
              </a:gdLst>
              <a:ahLst/>
              <a:cxnLst>
                <a:cxn ang="0">
                  <a:pos x="T0" y="T1"/>
                </a:cxn>
                <a:cxn ang="0">
                  <a:pos x="T2" y="T3"/>
                </a:cxn>
                <a:cxn ang="0">
                  <a:pos x="T4" y="T5"/>
                </a:cxn>
                <a:cxn ang="0">
                  <a:pos x="T6" y="T7"/>
                </a:cxn>
              </a:cxnLst>
              <a:rect l="0" t="0" r="r" b="b"/>
              <a:pathLst>
                <a:path w="29" h="1652">
                  <a:moveTo>
                    <a:pt x="29" y="0"/>
                  </a:moveTo>
                  <a:lnTo>
                    <a:pt x="0" y="0"/>
                  </a:lnTo>
                  <a:lnTo>
                    <a:pt x="0" y="1652"/>
                  </a:lnTo>
                  <a:lnTo>
                    <a:pt x="22" y="1652"/>
                  </a:lnTo>
                </a:path>
              </a:pathLst>
            </a:custGeom>
            <a:noFill/>
            <a:ln w="6">
              <a:solidFill>
                <a:srgbClr val="000000"/>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34" name="Line 101"/>
            <p:cNvSpPr>
              <a:spLocks noChangeShapeType="1"/>
            </p:cNvSpPr>
            <p:nvPr/>
          </p:nvSpPr>
          <p:spPr bwMode="auto">
            <a:xfrm>
              <a:off x="2760980" y="4037330"/>
              <a:ext cx="98425" cy="0"/>
            </a:xfrm>
            <a:prstGeom prst="line">
              <a:avLst/>
            </a:prstGeom>
            <a:noFill/>
            <a:ln w="4">
              <a:solidFill>
                <a:srgbClr val="353434"/>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sz="3600" b="1">
                <a:solidFill>
                  <a:srgbClr val="FF0000"/>
                </a:solidFill>
              </a:endParaRPr>
            </a:p>
          </p:txBody>
        </p:sp>
        <p:sp>
          <p:nvSpPr>
            <p:cNvPr id="35" name="Rectangle 84"/>
            <p:cNvSpPr>
              <a:spLocks noChangeArrowheads="1"/>
            </p:cNvSpPr>
            <p:nvPr/>
          </p:nvSpPr>
          <p:spPr bwMode="auto">
            <a:xfrm>
              <a:off x="1835785" y="5108575"/>
              <a:ext cx="889000" cy="35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p>
              <a:pPr marL="0" marR="0" lvl="0" indent="0" algn="ctr" defTabSz="914400" rtl="0" eaLnBrk="1" fontAlgn="base" latinLnBrk="0" hangingPunct="1">
                <a:lnSpc>
                  <a:spcPct val="80000"/>
                </a:lnSpc>
                <a:spcBef>
                  <a:spcPct val="0"/>
                </a:spcBef>
                <a:spcAft>
                  <a:spcPct val="0"/>
                </a:spcAft>
                <a:buClrTx/>
                <a:buSzTx/>
                <a:buFontTx/>
                <a:buNone/>
              </a:pPr>
              <a:r>
                <a:rPr kumimoji="0" lang="zh-CN" altLang="zh-CN" sz="12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Plants.</a:t>
              </a:r>
            </a:p>
            <a:p>
              <a:pPr marL="0" marR="0" lvl="0" indent="0" algn="ctr" defTabSz="914400" rtl="0" eaLnBrk="1" fontAlgn="base" latinLnBrk="0" hangingPunct="1">
                <a:lnSpc>
                  <a:spcPct val="80000"/>
                </a:lnSpc>
                <a:spcBef>
                  <a:spcPct val="0"/>
                </a:spcBef>
                <a:spcAft>
                  <a:spcPct val="0"/>
                </a:spcAft>
                <a:buClrTx/>
                <a:buSzTx/>
                <a:buFontTx/>
                <a:buNone/>
              </a:pPr>
              <a:r>
                <a:rPr kumimoji="0" lang="zh-CN" altLang="zh-CN" sz="12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modifed</a:t>
              </a:r>
            </a:p>
            <a:p>
              <a:pPr marL="0" marR="0" lvl="0" indent="0" algn="ctr" defTabSz="914400" rtl="0" eaLnBrk="1" fontAlgn="base" latinLnBrk="0" hangingPunct="1">
                <a:lnSpc>
                  <a:spcPct val="80000"/>
                </a:lnSpc>
                <a:spcBef>
                  <a:spcPct val="0"/>
                </a:spcBef>
                <a:spcAft>
                  <a:spcPct val="0"/>
                </a:spcAft>
                <a:buClrTx/>
                <a:buSzTx/>
                <a:buFontTx/>
                <a:buNone/>
              </a:pPr>
              <a:r>
                <a:rPr kumimoji="0" lang="zh-CN" altLang="zh-CN" sz="12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becterium</a:t>
              </a:r>
            </a:p>
          </p:txBody>
        </p:sp>
        <p:sp>
          <p:nvSpPr>
            <p:cNvPr id="36" name="Rectangle 84"/>
            <p:cNvSpPr>
              <a:spLocks noChangeArrowheads="1"/>
            </p:cNvSpPr>
            <p:nvPr/>
          </p:nvSpPr>
          <p:spPr bwMode="auto">
            <a:xfrm>
              <a:off x="2856077" y="3103880"/>
              <a:ext cx="514019" cy="11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algn="ctr" defTabSz="914400" rtl="0" eaLnBrk="1" fontAlgn="base" latinLnBrk="0" hangingPunct="1">
                <a:lnSpc>
                  <a:spcPct val="80000"/>
                </a:lnSpc>
                <a:spcBef>
                  <a:spcPct val="0"/>
                </a:spcBef>
                <a:spcAft>
                  <a:spcPct val="0"/>
                </a:spcAft>
                <a:buClrTx/>
                <a:buSzTx/>
                <a:buFontTx/>
                <a:buNone/>
              </a:pPr>
              <a:r>
                <a:rPr kumimoji="0" lang="zh-CN" altLang="zh-CN" sz="1200" b="1" i="0" u="none" strike="noStrike" cap="none" normalizeH="0" baseline="0" dirty="0" smtClean="0">
                  <a:ln>
                    <a:noFill/>
                  </a:ln>
                  <a:solidFill>
                    <a:srgbClr val="FF0000"/>
                  </a:solidFill>
                  <a:effectLst/>
                  <a:latin typeface="Arial" panose="020B0604020202020204" pitchFamily="34" charset="0"/>
                  <a:ea typeface="宋体" panose="02010600030101010101" pitchFamily="2" charset="-122"/>
                  <a:cs typeface="宋体" panose="02010600030101010101" pitchFamily="2" charset="-122"/>
                </a:rPr>
                <a:t>Plant cell</a:t>
              </a:r>
            </a:p>
          </p:txBody>
        </p:sp>
        <p:sp>
          <p:nvSpPr>
            <p:cNvPr id="37" name="文本框 33"/>
            <p:cNvSpPr txBox="1"/>
            <p:nvPr/>
          </p:nvSpPr>
          <p:spPr>
            <a:xfrm>
              <a:off x="1804670" y="1229995"/>
              <a:ext cx="1279525" cy="370135"/>
            </a:xfrm>
            <a:prstGeom prst="rect">
              <a:avLst/>
            </a:prstGeom>
            <a:noFill/>
          </p:spPr>
          <p:txBody>
            <a:bodyPr wrap="square" rtlCol="0" anchor="t">
              <a:spAutoFit/>
            </a:bodyPr>
            <a:lstStyle/>
            <a:p>
              <a:pPr algn="ctr"/>
              <a:r>
                <a:rPr lang="zh-CN" altLang="en-US" sz="1200" b="1" dirty="0">
                  <a:solidFill>
                    <a:srgbClr val="FF0000"/>
                  </a:solidFill>
                  <a:latin typeface="微软雅黑" panose="020B0503020204020204" charset="-122"/>
                  <a:ea typeface="微软雅黑" panose="020B0503020204020204" charset="-122"/>
                </a:rPr>
                <a:t>Bacterium with</a:t>
              </a:r>
            </a:p>
            <a:p>
              <a:pPr algn="ctr"/>
              <a:r>
                <a:rPr lang="zh-CN" altLang="en-US" sz="1200" b="1" dirty="0">
                  <a:solidFill>
                    <a:srgbClr val="FF0000"/>
                  </a:solidFill>
                  <a:latin typeface="微软雅黑" panose="020B0503020204020204" charset="-122"/>
                  <a:ea typeface="微软雅黑" panose="020B0503020204020204" charset="-122"/>
                </a:rPr>
                <a:t>selected gene</a:t>
              </a:r>
            </a:p>
          </p:txBody>
        </p:sp>
        <p:sp>
          <p:nvSpPr>
            <p:cNvPr id="38" name="文本框 34"/>
            <p:cNvSpPr txBox="1"/>
            <p:nvPr/>
          </p:nvSpPr>
          <p:spPr>
            <a:xfrm>
              <a:off x="1506855" y="1696720"/>
              <a:ext cx="1069975" cy="222081"/>
            </a:xfrm>
            <a:prstGeom prst="rect">
              <a:avLst/>
            </a:prstGeom>
            <a:noFill/>
          </p:spPr>
          <p:txBody>
            <a:bodyPr wrap="square" rtlCol="0" anchor="t">
              <a:spAutoFit/>
            </a:bodyPr>
            <a:lstStyle/>
            <a:p>
              <a:r>
                <a:rPr lang="zh-CN" altLang="en-US" sz="1200" b="1" dirty="0">
                  <a:solidFill>
                    <a:srgbClr val="FF0000"/>
                  </a:solidFill>
                  <a:latin typeface="微软雅黑" panose="020B0503020204020204" charset="-122"/>
                  <a:ea typeface="微软雅黑" panose="020B0503020204020204" charset="-122"/>
                </a:rPr>
                <a:t>Chromosome</a:t>
              </a:r>
            </a:p>
          </p:txBody>
        </p:sp>
        <p:sp>
          <p:nvSpPr>
            <p:cNvPr id="39" name="文本框 35"/>
            <p:cNvSpPr txBox="1"/>
            <p:nvPr/>
          </p:nvSpPr>
          <p:spPr>
            <a:xfrm>
              <a:off x="3780790" y="1460500"/>
              <a:ext cx="1439545" cy="222081"/>
            </a:xfrm>
            <a:prstGeom prst="rect">
              <a:avLst/>
            </a:prstGeom>
            <a:noFill/>
          </p:spPr>
          <p:txBody>
            <a:bodyPr wrap="square" rtlCol="0" anchor="t">
              <a:spAutoFit/>
            </a:bodyPr>
            <a:lstStyle/>
            <a:p>
              <a:r>
                <a:rPr lang="zh-CN" altLang="en-US" sz="1200" b="1" dirty="0">
                  <a:solidFill>
                    <a:srgbClr val="FF0000"/>
                  </a:solidFill>
                  <a:latin typeface="微软雅黑" panose="020B0503020204020204" charset="-122"/>
                  <a:ea typeface="微软雅黑" panose="020B0503020204020204" charset="-122"/>
                </a:rPr>
                <a:t>Chromosome</a:t>
              </a:r>
            </a:p>
          </p:txBody>
        </p:sp>
        <p:sp>
          <p:nvSpPr>
            <p:cNvPr id="40" name="文本框 36"/>
            <p:cNvSpPr txBox="1"/>
            <p:nvPr/>
          </p:nvSpPr>
          <p:spPr>
            <a:xfrm>
              <a:off x="2606632" y="1993900"/>
              <a:ext cx="876300" cy="547800"/>
            </a:xfrm>
            <a:prstGeom prst="rect">
              <a:avLst/>
            </a:prstGeom>
            <a:noFill/>
          </p:spPr>
          <p:txBody>
            <a:bodyPr wrap="square" rtlCol="0" anchor="t">
              <a:spAutoFit/>
            </a:bodyPr>
            <a:lstStyle/>
            <a:p>
              <a:pPr>
                <a:lnSpc>
                  <a:spcPct val="80000"/>
                </a:lnSpc>
              </a:pPr>
              <a:r>
                <a:rPr lang="zh-CN" altLang="en-US" sz="1200" b="1" dirty="0">
                  <a:solidFill>
                    <a:srgbClr val="7030A0"/>
                  </a:solidFill>
                  <a:latin typeface="微软雅黑" panose="020B0503020204020204" charset="-122"/>
                  <a:ea typeface="微软雅黑" panose="020B0503020204020204" charset="-122"/>
                </a:rPr>
                <a:t>Isolated</a:t>
              </a:r>
            </a:p>
            <a:p>
              <a:pPr>
                <a:lnSpc>
                  <a:spcPct val="80000"/>
                </a:lnSpc>
              </a:pPr>
              <a:r>
                <a:rPr lang="zh-CN" altLang="en-US" sz="1200" b="1" dirty="0">
                  <a:solidFill>
                    <a:srgbClr val="7030A0"/>
                  </a:solidFill>
                  <a:latin typeface="微软雅黑" panose="020B0503020204020204" charset="-122"/>
                  <a:ea typeface="微软雅黑" panose="020B0503020204020204" charset="-122"/>
                </a:rPr>
                <a:t>gene for </a:t>
              </a:r>
            </a:p>
            <a:p>
              <a:pPr>
                <a:lnSpc>
                  <a:spcPct val="80000"/>
                </a:lnSpc>
              </a:pPr>
              <a:r>
                <a:rPr lang="zh-CN" altLang="en-US" sz="1200" b="1" dirty="0">
                  <a:solidFill>
                    <a:srgbClr val="7030A0"/>
                  </a:solidFill>
                  <a:latin typeface="微软雅黑" panose="020B0503020204020204" charset="-122"/>
                  <a:ea typeface="微软雅黑" panose="020B0503020204020204" charset="-122"/>
                </a:rPr>
                <a:t>herbicide</a:t>
              </a:r>
            </a:p>
            <a:p>
              <a:pPr>
                <a:lnSpc>
                  <a:spcPct val="80000"/>
                </a:lnSpc>
              </a:pPr>
              <a:r>
                <a:rPr lang="zh-CN" altLang="en-US" sz="1200" b="1" dirty="0">
                  <a:solidFill>
                    <a:srgbClr val="7030A0"/>
                  </a:solidFill>
                  <a:latin typeface="微软雅黑" panose="020B0503020204020204" charset="-122"/>
                  <a:ea typeface="微软雅黑" panose="020B0503020204020204" charset="-122"/>
                </a:rPr>
                <a:t>resistance</a:t>
              </a:r>
            </a:p>
          </p:txBody>
        </p:sp>
        <p:sp>
          <p:nvSpPr>
            <p:cNvPr id="41" name="文本框 37"/>
            <p:cNvSpPr txBox="1"/>
            <p:nvPr/>
          </p:nvSpPr>
          <p:spPr>
            <a:xfrm>
              <a:off x="3790315" y="1698625"/>
              <a:ext cx="1430020" cy="222081"/>
            </a:xfrm>
            <a:prstGeom prst="rect">
              <a:avLst/>
            </a:prstGeom>
            <a:noFill/>
          </p:spPr>
          <p:txBody>
            <a:bodyPr wrap="square" rtlCol="0" anchor="t">
              <a:spAutoFit/>
            </a:bodyPr>
            <a:lstStyle/>
            <a:p>
              <a:r>
                <a:rPr lang="zh-CN" altLang="en-US" sz="1200" b="1" dirty="0">
                  <a:solidFill>
                    <a:srgbClr val="7030A0"/>
                  </a:solidFill>
                  <a:latin typeface="微软雅黑" panose="020B0503020204020204" charset="-122"/>
                  <a:ea typeface="微软雅黑" panose="020B0503020204020204" charset="-122"/>
                </a:rPr>
                <a:t>Ti plasmid</a:t>
              </a:r>
            </a:p>
          </p:txBody>
        </p:sp>
        <p:sp>
          <p:nvSpPr>
            <p:cNvPr id="42" name="文本框 38"/>
            <p:cNvSpPr txBox="1"/>
            <p:nvPr/>
          </p:nvSpPr>
          <p:spPr>
            <a:xfrm>
              <a:off x="3780790" y="1873250"/>
              <a:ext cx="2015346" cy="222081"/>
            </a:xfrm>
            <a:prstGeom prst="rect">
              <a:avLst/>
            </a:prstGeom>
            <a:noFill/>
          </p:spPr>
          <p:txBody>
            <a:bodyPr wrap="square" rtlCol="0" anchor="t">
              <a:spAutoFit/>
            </a:bodyPr>
            <a:lstStyle/>
            <a:p>
              <a:r>
                <a:rPr lang="zh-CN" altLang="en-US" sz="1200" b="1" i="1" dirty="0" smtClean="0">
                  <a:solidFill>
                    <a:srgbClr val="7030A0"/>
                  </a:solidFill>
                  <a:latin typeface="微软雅黑" panose="020B0503020204020204" charset="-122"/>
                  <a:ea typeface="微软雅黑" panose="020B0503020204020204" charset="-122"/>
                </a:rPr>
                <a:t>Agrobacterium </a:t>
              </a:r>
              <a:r>
                <a:rPr lang="zh-CN" altLang="en-US" sz="1200" b="1" dirty="0" smtClean="0">
                  <a:solidFill>
                    <a:srgbClr val="7030A0"/>
                  </a:solidFill>
                  <a:latin typeface="微软雅黑" panose="020B0503020204020204" charset="-122"/>
                  <a:ea typeface="微软雅黑" panose="020B0503020204020204" charset="-122"/>
                </a:rPr>
                <a:t>根</a:t>
              </a:r>
              <a:r>
                <a:rPr lang="zh-CN" altLang="en-US" sz="1200" b="1" dirty="0">
                  <a:solidFill>
                    <a:srgbClr val="7030A0"/>
                  </a:solidFill>
                  <a:latin typeface="微软雅黑" panose="020B0503020204020204" charset="-122"/>
                  <a:ea typeface="微软雅黑" panose="020B0503020204020204" charset="-122"/>
                </a:rPr>
                <a:t>癌农</a:t>
              </a:r>
              <a:r>
                <a:rPr lang="zh-CN" altLang="en-US" sz="1200" b="1" dirty="0" smtClean="0">
                  <a:solidFill>
                    <a:srgbClr val="7030A0"/>
                  </a:solidFill>
                  <a:latin typeface="微软雅黑" panose="020B0503020204020204" charset="-122"/>
                  <a:ea typeface="微软雅黑" panose="020B0503020204020204" charset="-122"/>
                </a:rPr>
                <a:t>杆菌 </a:t>
              </a:r>
              <a:r>
                <a:rPr lang="zh-CN" altLang="en-US" sz="1200" b="1" dirty="0" smtClean="0">
                  <a:solidFill>
                    <a:srgbClr val="FF0000"/>
                  </a:solidFill>
                  <a:latin typeface="微软雅黑" panose="020B0503020204020204" charset="-122"/>
                  <a:ea typeface="微软雅黑" panose="020B0503020204020204" charset="-122"/>
                </a:rPr>
                <a:t>cell</a:t>
              </a:r>
              <a:endParaRPr lang="zh-CN" altLang="en-US" sz="1200" b="1" dirty="0">
                <a:solidFill>
                  <a:srgbClr val="FF0000"/>
                </a:solidFill>
                <a:latin typeface="微软雅黑" panose="020B0503020204020204" charset="-122"/>
                <a:ea typeface="微软雅黑" panose="020B0503020204020204" charset="-122"/>
              </a:endParaRPr>
            </a:p>
          </p:txBody>
        </p:sp>
        <p:sp>
          <p:nvSpPr>
            <p:cNvPr id="43" name="文本框 39"/>
            <p:cNvSpPr txBox="1"/>
            <p:nvPr/>
          </p:nvSpPr>
          <p:spPr>
            <a:xfrm>
              <a:off x="3780790" y="2143760"/>
              <a:ext cx="1943338" cy="222081"/>
            </a:xfrm>
            <a:prstGeom prst="rect">
              <a:avLst/>
            </a:prstGeom>
            <a:noFill/>
          </p:spPr>
          <p:txBody>
            <a:bodyPr wrap="square" rtlCol="0" anchor="t">
              <a:spAutoFit/>
            </a:bodyPr>
            <a:lstStyle/>
            <a:p>
              <a:r>
                <a:rPr lang="zh-CN" altLang="en-US" sz="1200" b="1" dirty="0">
                  <a:solidFill>
                    <a:srgbClr val="FF0000"/>
                  </a:solidFill>
                  <a:latin typeface="微软雅黑" panose="020B0503020204020204" charset="-122"/>
                  <a:ea typeface="微软雅黑" panose="020B0503020204020204" charset="-122"/>
                </a:rPr>
                <a:t>Gene </a:t>
              </a:r>
              <a:r>
                <a:rPr lang="zh-CN" altLang="en-US" sz="1200" b="1" dirty="0" smtClean="0">
                  <a:solidFill>
                    <a:srgbClr val="FF0000"/>
                  </a:solidFill>
                  <a:latin typeface="微软雅黑" panose="020B0503020204020204" charset="-122"/>
                  <a:ea typeface="微软雅黑" panose="020B0503020204020204" charset="-122"/>
                </a:rPr>
                <a:t>spliced into Ti plasmid </a:t>
              </a:r>
              <a:endParaRPr lang="zh-CN" altLang="en-US" sz="1200" b="1" dirty="0">
                <a:solidFill>
                  <a:srgbClr val="FF0000"/>
                </a:solidFill>
                <a:latin typeface="微软雅黑" panose="020B0503020204020204" charset="-122"/>
                <a:ea typeface="微软雅黑" panose="020B0503020204020204" charset="-122"/>
              </a:endParaRPr>
            </a:p>
          </p:txBody>
        </p:sp>
        <p:sp>
          <p:nvSpPr>
            <p:cNvPr id="44" name="文本框 40"/>
            <p:cNvSpPr txBox="1"/>
            <p:nvPr/>
          </p:nvSpPr>
          <p:spPr>
            <a:xfrm>
              <a:off x="3780790" y="2512695"/>
              <a:ext cx="2015346" cy="222081"/>
            </a:xfrm>
            <a:prstGeom prst="rect">
              <a:avLst/>
            </a:prstGeom>
            <a:noFill/>
          </p:spPr>
          <p:txBody>
            <a:bodyPr wrap="square" rtlCol="0" anchor="t">
              <a:spAutoFit/>
            </a:bodyPr>
            <a:lstStyle/>
            <a:p>
              <a:r>
                <a:rPr lang="zh-CN" altLang="en-US" sz="1200" b="1" dirty="0" smtClean="0">
                  <a:solidFill>
                    <a:srgbClr val="FF0000"/>
                  </a:solidFill>
                  <a:latin typeface="微软雅黑" panose="020B0503020204020204" charset="-122"/>
                  <a:ea typeface="微软雅黑" panose="020B0503020204020204" charset="-122"/>
                </a:rPr>
                <a:t>Recombinant </a:t>
              </a:r>
              <a:r>
                <a:rPr lang="zh-CN" altLang="en-US" sz="1200" b="1" i="1" dirty="0" smtClean="0">
                  <a:solidFill>
                    <a:srgbClr val="FF0000"/>
                  </a:solidFill>
                  <a:latin typeface="微软雅黑" panose="020B0503020204020204" charset="-122"/>
                  <a:ea typeface="微软雅黑" panose="020B0503020204020204" charset="-122"/>
                </a:rPr>
                <a:t>Agrobacterium</a:t>
              </a:r>
              <a:endParaRPr lang="zh-CN" altLang="en-US" sz="1200" b="1" i="1" dirty="0">
                <a:solidFill>
                  <a:srgbClr val="FF0000"/>
                </a:solidFill>
                <a:latin typeface="微软雅黑" panose="020B0503020204020204" charset="-122"/>
                <a:ea typeface="微软雅黑" panose="020B0503020204020204" charset="-122"/>
              </a:endParaRPr>
            </a:p>
          </p:txBody>
        </p:sp>
        <p:sp>
          <p:nvSpPr>
            <p:cNvPr id="45" name="文本框 41"/>
            <p:cNvSpPr txBox="1"/>
            <p:nvPr/>
          </p:nvSpPr>
          <p:spPr>
            <a:xfrm>
              <a:off x="3780791" y="2912110"/>
              <a:ext cx="2015346" cy="370135"/>
            </a:xfrm>
            <a:prstGeom prst="rect">
              <a:avLst/>
            </a:prstGeom>
            <a:noFill/>
          </p:spPr>
          <p:txBody>
            <a:bodyPr wrap="square" rtlCol="0" anchor="t">
              <a:spAutoFit/>
            </a:bodyPr>
            <a:lstStyle/>
            <a:p>
              <a:r>
                <a:rPr lang="zh-CN" altLang="en-US" sz="1200" b="1" i="1" dirty="0">
                  <a:solidFill>
                    <a:srgbClr val="FF0000"/>
                  </a:solidFill>
                  <a:latin typeface="微软雅黑" panose="020B0503020204020204" charset="-122"/>
                  <a:ea typeface="微软雅黑" panose="020B0503020204020204" charset="-122"/>
                </a:rPr>
                <a:t>Agrobacterium</a:t>
              </a:r>
              <a:r>
                <a:rPr lang="zh-CN" altLang="en-US" sz="1200" b="1" dirty="0">
                  <a:solidFill>
                    <a:srgbClr val="FF0000"/>
                  </a:solidFill>
                  <a:latin typeface="微软雅黑" panose="020B0503020204020204" charset="-122"/>
                  <a:ea typeface="微软雅黑" panose="020B0503020204020204" charset="-122"/>
                </a:rPr>
                <a:t> </a:t>
              </a:r>
              <a:r>
                <a:rPr lang="zh-CN" altLang="en-US" sz="1200" b="1" dirty="0" smtClean="0">
                  <a:solidFill>
                    <a:srgbClr val="FF0000"/>
                  </a:solidFill>
                  <a:latin typeface="微软雅黑" panose="020B0503020204020204" charset="-122"/>
                  <a:ea typeface="微软雅黑" panose="020B0503020204020204" charset="-122"/>
                </a:rPr>
                <a:t>with Ti </a:t>
              </a:r>
              <a:endParaRPr lang="en-US" altLang="zh-CN" sz="1200" b="1" dirty="0" smtClean="0">
                <a:solidFill>
                  <a:srgbClr val="FF0000"/>
                </a:solidFill>
                <a:latin typeface="微软雅黑" panose="020B0503020204020204" charset="-122"/>
                <a:ea typeface="微软雅黑" panose="020B0503020204020204" charset="-122"/>
              </a:endParaRPr>
            </a:p>
            <a:p>
              <a:r>
                <a:rPr lang="zh-CN" altLang="en-US" sz="1200" b="1" dirty="0" smtClean="0">
                  <a:solidFill>
                    <a:srgbClr val="FF0000"/>
                  </a:solidFill>
                  <a:latin typeface="微软雅黑" panose="020B0503020204020204" charset="-122"/>
                  <a:ea typeface="微软雅黑" panose="020B0503020204020204" charset="-122"/>
                </a:rPr>
                <a:t>plasmid </a:t>
              </a:r>
              <a:r>
                <a:rPr lang="zh-CN" altLang="en-US" sz="1200" b="1" dirty="0">
                  <a:solidFill>
                    <a:srgbClr val="FF0000"/>
                  </a:solidFill>
                  <a:latin typeface="微软雅黑" panose="020B0503020204020204" charset="-122"/>
                  <a:ea typeface="微软雅黑" panose="020B0503020204020204" charset="-122"/>
                </a:rPr>
                <a:t>vector</a:t>
              </a:r>
            </a:p>
          </p:txBody>
        </p:sp>
      </p:grpSp>
      <p:sp>
        <p:nvSpPr>
          <p:cNvPr id="46" name="TextBox 45"/>
          <p:cNvSpPr txBox="1"/>
          <p:nvPr/>
        </p:nvSpPr>
        <p:spPr>
          <a:xfrm>
            <a:off x="5806627" y="2673767"/>
            <a:ext cx="3024336" cy="830997"/>
          </a:xfrm>
          <a:prstGeom prst="rect">
            <a:avLst/>
          </a:prstGeom>
          <a:noFill/>
        </p:spPr>
        <p:txBody>
          <a:bodyPr wrap="square" rtlCol="0">
            <a:spAutoFit/>
          </a:bodyPr>
          <a:lstStyle/>
          <a:p>
            <a:r>
              <a:rPr lang="en-US" altLang="zh-CN" sz="2400" b="1" dirty="0" smtClean="0"/>
              <a:t>Genetic engineering of agriculture</a:t>
            </a:r>
            <a:endParaRPr lang="zh-CN" altLang="en-US" sz="2400" b="1" dirty="0"/>
          </a:p>
        </p:txBody>
      </p:sp>
    </p:spTree>
    <p:extLst>
      <p:ext uri="{BB962C8B-B14F-4D97-AF65-F5344CB8AC3E}">
        <p14:creationId xmlns:p14="http://schemas.microsoft.com/office/powerpoint/2010/main" val="28702288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83568" y="1556792"/>
            <a:ext cx="8229600" cy="4525963"/>
          </a:xfrm>
        </p:spPr>
        <p:txBody>
          <a:bodyPr>
            <a:normAutofit fontScale="92500" lnSpcReduction="10000"/>
          </a:bodyPr>
          <a:lstStyle/>
          <a:p>
            <a:pPr marL="0" indent="0">
              <a:buNone/>
            </a:pPr>
            <a:r>
              <a:rPr lang="en-US" altLang="zh-CN" sz="3500" b="1" dirty="0" smtClean="0">
                <a:effectLst>
                  <a:outerShdw blurRad="38100" dist="38100" dir="2700000" algn="tl">
                    <a:srgbClr val="000000">
                      <a:alpha val="43137"/>
                    </a:srgbClr>
                  </a:outerShdw>
                </a:effectLst>
              </a:rPr>
              <a:t>Microorganisms are in</a:t>
            </a:r>
          </a:p>
          <a:p>
            <a:pPr marL="0" indent="0">
              <a:buNone/>
            </a:pPr>
            <a:r>
              <a:rPr lang="en-US" altLang="zh-CN" sz="3600" dirty="0">
                <a:solidFill>
                  <a:srgbClr val="FF0000"/>
                </a:solidFill>
                <a:effectLst>
                  <a:outerShdw blurRad="38100" dist="38100" dir="2700000" algn="tl">
                    <a:srgbClr val="000000">
                      <a:alpha val="43137"/>
                    </a:srgbClr>
                  </a:outerShdw>
                </a:effectLst>
              </a:rPr>
              <a:t>t</a:t>
            </a:r>
            <a:r>
              <a:rPr lang="en-US" altLang="zh-CN" sz="3600" dirty="0" smtClean="0">
                <a:solidFill>
                  <a:srgbClr val="FF0000"/>
                </a:solidFill>
                <a:effectLst>
                  <a:outerShdw blurRad="38100" dist="38100" dir="2700000" algn="tl">
                    <a:srgbClr val="000000">
                      <a:alpha val="43137"/>
                    </a:srgbClr>
                  </a:outerShdw>
                </a:effectLst>
              </a:rPr>
              <a:t>he air</a:t>
            </a:r>
            <a:endParaRPr lang="en-US" altLang="zh-CN" sz="3600" dirty="0">
              <a:solidFill>
                <a:srgbClr val="FF0000"/>
              </a:solidFill>
              <a:effectLst>
                <a:outerShdw blurRad="38100" dist="38100" dir="2700000" algn="tl">
                  <a:srgbClr val="000000">
                    <a:alpha val="43137"/>
                  </a:srgbClr>
                </a:outerShdw>
              </a:effectLst>
            </a:endParaRPr>
          </a:p>
          <a:p>
            <a:pPr marL="0" indent="0">
              <a:buNone/>
            </a:pPr>
            <a:r>
              <a:rPr lang="en-US" altLang="zh-CN" sz="3600" dirty="0" smtClean="0">
                <a:solidFill>
                  <a:srgbClr val="FF0000"/>
                </a:solidFill>
                <a:effectLst>
                  <a:outerShdw blurRad="38100" dist="38100" dir="2700000" algn="tl">
                    <a:srgbClr val="000000">
                      <a:alpha val="43137"/>
                    </a:srgbClr>
                  </a:outerShdw>
                </a:effectLst>
              </a:rPr>
              <a:t>water</a:t>
            </a:r>
            <a:endParaRPr lang="en-US" altLang="zh-CN" sz="3600" dirty="0">
              <a:solidFill>
                <a:srgbClr val="FF0000"/>
              </a:solidFill>
              <a:effectLst>
                <a:outerShdw blurRad="38100" dist="38100" dir="2700000" algn="tl">
                  <a:srgbClr val="000000">
                    <a:alpha val="43137"/>
                  </a:srgbClr>
                </a:outerShdw>
              </a:effectLst>
            </a:endParaRPr>
          </a:p>
          <a:p>
            <a:pPr marL="0" indent="0">
              <a:buNone/>
            </a:pPr>
            <a:r>
              <a:rPr lang="en-US" altLang="zh-CN" sz="3600" dirty="0" smtClean="0">
                <a:solidFill>
                  <a:srgbClr val="FF0000"/>
                </a:solidFill>
                <a:effectLst>
                  <a:outerShdw blurRad="38100" dist="38100" dir="2700000" algn="tl">
                    <a:srgbClr val="000000">
                      <a:alpha val="43137"/>
                    </a:srgbClr>
                  </a:outerShdw>
                </a:effectLst>
              </a:rPr>
              <a:t>food</a:t>
            </a:r>
            <a:endParaRPr lang="en-US" altLang="zh-CN" sz="3600" dirty="0">
              <a:solidFill>
                <a:srgbClr val="FF0000"/>
              </a:solidFill>
              <a:effectLst>
                <a:outerShdw blurRad="38100" dist="38100" dir="2700000" algn="tl">
                  <a:srgbClr val="000000">
                    <a:alpha val="43137"/>
                  </a:srgbClr>
                </a:outerShdw>
              </a:effectLst>
            </a:endParaRPr>
          </a:p>
          <a:p>
            <a:pPr marL="0" indent="0">
              <a:buNone/>
            </a:pPr>
            <a:r>
              <a:rPr lang="en-US" altLang="zh-CN" sz="3600" dirty="0" smtClean="0">
                <a:solidFill>
                  <a:srgbClr val="FF0000"/>
                </a:solidFill>
                <a:effectLst>
                  <a:outerShdw blurRad="38100" dist="38100" dir="2700000" algn="tl">
                    <a:srgbClr val="000000">
                      <a:alpha val="43137"/>
                    </a:srgbClr>
                  </a:outerShdw>
                </a:effectLst>
              </a:rPr>
              <a:t>ourselves</a:t>
            </a:r>
            <a:endParaRPr lang="en-US" altLang="zh-CN" sz="3600" dirty="0">
              <a:solidFill>
                <a:srgbClr val="FF0000"/>
              </a:solidFill>
              <a:effectLst>
                <a:outerShdw blurRad="38100" dist="38100" dir="2700000" algn="tl">
                  <a:srgbClr val="000000">
                    <a:alpha val="43137"/>
                  </a:srgbClr>
                </a:outerShdw>
              </a:effectLst>
            </a:endParaRPr>
          </a:p>
          <a:p>
            <a:pPr marL="0" indent="0">
              <a:buNone/>
            </a:pPr>
            <a:r>
              <a:rPr lang="en-US" altLang="zh-CN" sz="3600" dirty="0" smtClean="0">
                <a:solidFill>
                  <a:srgbClr val="FF0000"/>
                </a:solidFill>
                <a:effectLst>
                  <a:outerShdw blurRad="38100" dist="38100" dir="2700000" algn="tl">
                    <a:srgbClr val="000000">
                      <a:alpha val="43137"/>
                    </a:srgbClr>
                  </a:outerShdw>
                </a:effectLst>
              </a:rPr>
              <a:t>……</a:t>
            </a:r>
          </a:p>
          <a:p>
            <a:pPr marL="0" indent="0">
              <a:buNone/>
            </a:pPr>
            <a:endParaRPr lang="en-US" altLang="zh-CN" sz="3600" dirty="0">
              <a:effectLst>
                <a:outerShdw blurRad="38100" dist="38100" dir="2700000" algn="tl">
                  <a:srgbClr val="000000">
                    <a:alpha val="43137"/>
                  </a:srgbClr>
                </a:outerShdw>
              </a:effectLst>
            </a:endParaRPr>
          </a:p>
          <a:p>
            <a:pPr marL="0" indent="0">
              <a:buNone/>
            </a:pPr>
            <a:r>
              <a:rPr lang="en-US" altLang="zh-CN" sz="3600" b="1" dirty="0" smtClean="0">
                <a:effectLst>
                  <a:outerShdw blurRad="38100" dist="38100" dir="2700000" algn="tl">
                    <a:srgbClr val="000000">
                      <a:alpha val="43137"/>
                    </a:srgbClr>
                  </a:outerShdw>
                </a:effectLst>
              </a:rPr>
              <a:t>Microbiology are involved in all our life. </a:t>
            </a:r>
          </a:p>
          <a:p>
            <a:pPr marL="0" indent="0">
              <a:buNone/>
            </a:pPr>
            <a:endParaRPr lang="en-US" altLang="zh-CN"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9858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Homework</a:t>
            </a:r>
            <a:endParaRPr lang="zh-CN" altLang="en-US" dirty="0"/>
          </a:p>
        </p:txBody>
      </p:sp>
      <p:sp>
        <p:nvSpPr>
          <p:cNvPr id="3" name="内容占位符 2"/>
          <p:cNvSpPr>
            <a:spLocks noGrp="1"/>
          </p:cNvSpPr>
          <p:nvPr>
            <p:ph idx="1"/>
          </p:nvPr>
        </p:nvSpPr>
        <p:spPr/>
        <p:txBody>
          <a:bodyPr>
            <a:normAutofit/>
          </a:bodyPr>
          <a:lstStyle/>
          <a:p>
            <a:pPr algn="just">
              <a:buFont typeface="Wingdings" panose="05000000000000000000" pitchFamily="2" charset="2"/>
              <a:buChar char="Ø"/>
            </a:pPr>
            <a:r>
              <a:rPr lang="en-US" altLang="zh-CN" sz="2800" dirty="0" smtClean="0"/>
              <a:t> Parasites (</a:t>
            </a:r>
            <a:r>
              <a:rPr lang="zh-CN" altLang="en-US" sz="2800" dirty="0" smtClean="0"/>
              <a:t>寄生虫</a:t>
            </a:r>
            <a:r>
              <a:rPr lang="en-US" altLang="zh-CN" sz="2800" dirty="0" smtClean="0"/>
              <a:t>) are objects of microbiology. Is it right? Why?</a:t>
            </a:r>
          </a:p>
          <a:p>
            <a:pPr algn="just">
              <a:buFont typeface="Wingdings" panose="05000000000000000000" pitchFamily="2" charset="2"/>
              <a:buChar char="Ø"/>
            </a:pPr>
            <a:endParaRPr lang="en-US" altLang="zh-CN" sz="2800" dirty="0"/>
          </a:p>
          <a:p>
            <a:pPr algn="just">
              <a:buFont typeface="Wingdings" panose="05000000000000000000" pitchFamily="2" charset="2"/>
              <a:buChar char="Ø"/>
            </a:pPr>
            <a:endParaRPr lang="en-US" altLang="zh-CN" sz="2800" dirty="0" smtClean="0"/>
          </a:p>
          <a:p>
            <a:pPr algn="just">
              <a:buFont typeface="Wingdings" panose="05000000000000000000" pitchFamily="2" charset="2"/>
              <a:buChar char="Ø"/>
            </a:pPr>
            <a:r>
              <a:rPr lang="en-US" altLang="zh-CN" sz="2800" dirty="0" smtClean="0"/>
              <a:t> 2016</a:t>
            </a:r>
            <a:r>
              <a:rPr lang="zh-CN" altLang="en-US" sz="2800" dirty="0"/>
              <a:t>全球最受公众关注的科学</a:t>
            </a:r>
            <a:r>
              <a:rPr lang="zh-CN" altLang="en-US" sz="2800" dirty="0" smtClean="0"/>
              <a:t>成果中，生命科学部分的</a:t>
            </a:r>
            <a:r>
              <a:rPr lang="en-US" altLang="zh-CN" sz="2800" dirty="0" smtClean="0"/>
              <a:t>10</a:t>
            </a:r>
            <a:r>
              <a:rPr lang="zh-CN" altLang="en-US" sz="2800" dirty="0" smtClean="0"/>
              <a:t>个成果的</a:t>
            </a:r>
            <a:r>
              <a:rPr lang="en-US" altLang="zh-CN" sz="2800" dirty="0" smtClean="0"/>
              <a:t>2</a:t>
            </a:r>
            <a:r>
              <a:rPr lang="zh-CN" altLang="en-US" sz="2800" dirty="0"/>
              <a:t>项与微生物学直接相关。其中“科学家人工合成仅</a:t>
            </a:r>
            <a:r>
              <a:rPr lang="en-US" altLang="zh-CN" sz="2800" dirty="0"/>
              <a:t>473</a:t>
            </a:r>
            <a:r>
              <a:rPr lang="zh-CN" altLang="en-US" sz="2800" dirty="0"/>
              <a:t>个基因</a:t>
            </a:r>
            <a:r>
              <a:rPr lang="zh-CN" altLang="en-US" sz="2800" dirty="0" smtClean="0"/>
              <a:t>的</a:t>
            </a:r>
            <a:r>
              <a:rPr lang="en-US" altLang="zh-CN" sz="2800" dirty="0"/>
              <a:t>`</a:t>
            </a:r>
            <a:r>
              <a:rPr lang="zh-CN" altLang="en-US" sz="2800" dirty="0" smtClean="0"/>
              <a:t>最小</a:t>
            </a:r>
            <a:r>
              <a:rPr lang="en-US" altLang="zh-CN" sz="2800" dirty="0" smtClean="0"/>
              <a:t>` </a:t>
            </a:r>
            <a:r>
              <a:rPr lang="zh-CN" altLang="en-US" sz="2800" dirty="0" smtClean="0"/>
              <a:t>细菌”，请查询资料并就你的理解，介绍该成果的意义。</a:t>
            </a:r>
            <a:endParaRPr lang="zh-CN" altLang="en-US" sz="2800" dirty="0"/>
          </a:p>
        </p:txBody>
      </p:sp>
    </p:spTree>
    <p:extLst>
      <p:ext uri="{BB962C8B-B14F-4D97-AF65-F5344CB8AC3E}">
        <p14:creationId xmlns:p14="http://schemas.microsoft.com/office/powerpoint/2010/main" val="32899029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636912"/>
            <a:ext cx="8229600" cy="1143000"/>
          </a:xfrm>
        </p:spPr>
        <p:txBody>
          <a:bodyPr>
            <a:normAutofit fontScale="90000"/>
          </a:bodyPr>
          <a:lstStyle/>
          <a:p>
            <a:r>
              <a:rPr lang="en-US" altLang="zh-CN" dirty="0" smtClean="0"/>
              <a:t>The next lecture:</a:t>
            </a:r>
            <a:br>
              <a:rPr lang="en-US" altLang="zh-CN" dirty="0" smtClean="0"/>
            </a:br>
            <a:r>
              <a:rPr lang="en-US" altLang="zh-CN" dirty="0" smtClean="0"/>
              <a:t>Bacterial Cell Structure</a:t>
            </a:r>
            <a:endParaRPr lang="zh-CN" altLang="en-US" dirty="0"/>
          </a:p>
        </p:txBody>
      </p:sp>
    </p:spTree>
    <p:extLst>
      <p:ext uri="{BB962C8B-B14F-4D97-AF65-F5344CB8AC3E}">
        <p14:creationId xmlns:p14="http://schemas.microsoft.com/office/powerpoint/2010/main" val="32189241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6855" y="836712"/>
            <a:ext cx="8229600" cy="1143000"/>
          </a:xfrm>
        </p:spPr>
        <p:txBody>
          <a:bodyPr/>
          <a:lstStyle/>
          <a:p>
            <a:r>
              <a:rPr lang="en-US" altLang="zh-CN" dirty="0" smtClean="0"/>
              <a:t>2016</a:t>
            </a:r>
            <a:r>
              <a:rPr lang="zh-CN" altLang="en-US" dirty="0" smtClean="0"/>
              <a:t>年期末成绩</a:t>
            </a:r>
            <a:endParaRPr lang="zh-CN" altLang="en-US"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8880"/>
            <a:ext cx="8943311" cy="1793680"/>
          </a:xfrm>
          <a:prstGeom prst="rect">
            <a:avLst/>
          </a:prstGeom>
        </p:spPr>
      </p:pic>
    </p:spTree>
    <p:extLst>
      <p:ext uri="{BB962C8B-B14F-4D97-AF65-F5344CB8AC3E}">
        <p14:creationId xmlns:p14="http://schemas.microsoft.com/office/powerpoint/2010/main" val="3478575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Course</a:t>
            </a:r>
            <a:r>
              <a:rPr lang="zh-CN" altLang="en-US" dirty="0" smtClean="0"/>
              <a:t>平台</a:t>
            </a:r>
            <a:endParaRPr lang="zh-CN" altLang="en-US" dirty="0"/>
          </a:p>
        </p:txBody>
      </p:sp>
      <p:sp>
        <p:nvSpPr>
          <p:cNvPr id="3" name="内容占位符 2"/>
          <p:cNvSpPr>
            <a:spLocks noGrp="1"/>
          </p:cNvSpPr>
          <p:nvPr>
            <p:ph idx="1"/>
          </p:nvPr>
        </p:nvSpPr>
        <p:spPr>
          <a:xfrm>
            <a:off x="457200" y="1255512"/>
            <a:ext cx="8229600" cy="1944216"/>
          </a:xfrm>
        </p:spPr>
        <p:txBody>
          <a:bodyPr>
            <a:normAutofit/>
          </a:bodyPr>
          <a:lstStyle/>
          <a:p>
            <a:pPr>
              <a:buFont typeface="Wingdings" panose="05000000000000000000" pitchFamily="2" charset="2"/>
              <a:buChar char="Ø"/>
            </a:pPr>
            <a:r>
              <a:rPr lang="zh-CN" altLang="en-US" sz="2800" dirty="0" smtClean="0"/>
              <a:t> 教材下载</a:t>
            </a:r>
            <a:r>
              <a:rPr lang="en-US" altLang="zh-CN" sz="2800" dirty="0" smtClean="0"/>
              <a:t>/</a:t>
            </a:r>
            <a:r>
              <a:rPr lang="zh-CN" altLang="en-US" sz="2800" dirty="0" smtClean="0"/>
              <a:t>每次课程</a:t>
            </a:r>
            <a:r>
              <a:rPr lang="en-US" altLang="zh-CN" sz="2800" dirty="0" smtClean="0"/>
              <a:t>PPT</a:t>
            </a:r>
            <a:r>
              <a:rPr lang="zh-CN" altLang="en-US" sz="2800" dirty="0" smtClean="0"/>
              <a:t>预习</a:t>
            </a:r>
            <a:endParaRPr lang="en-US" altLang="zh-CN" sz="2800" dirty="0" smtClean="0"/>
          </a:p>
          <a:p>
            <a:pPr>
              <a:buFont typeface="Wingdings" panose="05000000000000000000" pitchFamily="2" charset="2"/>
              <a:buChar char="Ø"/>
            </a:pPr>
            <a:r>
              <a:rPr lang="zh-CN" altLang="en-US" sz="2800" b="1" dirty="0" smtClean="0"/>
              <a:t> 明确下堂课负责讨论题的同学</a:t>
            </a:r>
            <a:r>
              <a:rPr lang="en-US" altLang="zh-CN" sz="2800" b="1" dirty="0" smtClean="0"/>
              <a:t>(</a:t>
            </a:r>
            <a:r>
              <a:rPr lang="zh-CN" altLang="en-US" sz="2800" b="1" dirty="0" smtClean="0">
                <a:solidFill>
                  <a:srgbClr val="FF0000"/>
                </a:solidFill>
                <a:effectLst>
                  <a:outerShdw blurRad="38100" dist="38100" dir="2700000" algn="tl">
                    <a:srgbClr val="000000">
                      <a:alpha val="43137"/>
                    </a:srgbClr>
                  </a:outerShdw>
                </a:effectLst>
              </a:rPr>
              <a:t>预习与搜集资料</a:t>
            </a:r>
            <a:r>
              <a:rPr lang="en-US" altLang="zh-CN" sz="2800" b="1" dirty="0" smtClean="0"/>
              <a:t>)</a:t>
            </a:r>
          </a:p>
          <a:p>
            <a:pPr>
              <a:buFont typeface="Wingdings" panose="05000000000000000000" pitchFamily="2" charset="2"/>
              <a:buChar char="Ø"/>
            </a:pPr>
            <a:r>
              <a:rPr lang="zh-CN" altLang="en-US" sz="2800" dirty="0" smtClean="0"/>
              <a:t> 其他资源</a:t>
            </a:r>
            <a:endParaRPr lang="en-US" altLang="zh-CN" sz="2800" dirty="0" smtClean="0"/>
          </a:p>
          <a:p>
            <a:pPr marL="0" indent="0">
              <a:buNone/>
            </a:pPr>
            <a:endParaRPr lang="zh-CN" altLang="en-US" sz="2800" dirty="0"/>
          </a:p>
        </p:txBody>
      </p:sp>
      <p:sp>
        <p:nvSpPr>
          <p:cNvPr id="4" name="矩形 3"/>
          <p:cNvSpPr/>
          <p:nvPr/>
        </p:nvSpPr>
        <p:spPr>
          <a:xfrm>
            <a:off x="4580186" y="3501008"/>
            <a:ext cx="2752677" cy="369332"/>
          </a:xfrm>
          <a:prstGeom prst="rect">
            <a:avLst/>
          </a:prstGeom>
        </p:spPr>
        <p:txBody>
          <a:bodyPr wrap="none">
            <a:spAutoFit/>
          </a:bodyPr>
          <a:lstStyle/>
          <a:p>
            <a:r>
              <a:rPr lang="en-US" altLang="zh-CN" b="1" dirty="0"/>
              <a:t>http://course.xmu.edu.cn/</a:t>
            </a:r>
            <a:endParaRPr lang="zh-CN" altLang="en-US" b="1" dirty="0"/>
          </a:p>
        </p:txBody>
      </p:sp>
      <p:pic>
        <p:nvPicPr>
          <p:cNvPr id="5" name="Picture 1" descr="C:\Users\Feng Guo\AppData\Roaming\Tencent\Users\415162192\QQ\WinTemp\RichOle\RJUIC)~61FN871LI)D3}AM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2948172"/>
            <a:ext cx="3313470" cy="35875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接连接符 7"/>
          <p:cNvCxnSpPr/>
          <p:nvPr/>
        </p:nvCxnSpPr>
        <p:spPr>
          <a:xfrm>
            <a:off x="691754" y="3501008"/>
            <a:ext cx="38884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44154" y="6531496"/>
            <a:ext cx="12075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161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276872"/>
            <a:ext cx="8229600" cy="1143000"/>
          </a:xfrm>
        </p:spPr>
        <p:txBody>
          <a:bodyPr/>
          <a:lstStyle/>
          <a:p>
            <a:r>
              <a:rPr lang="zh-CN" altLang="en-US" dirty="0" smtClean="0"/>
              <a:t>如何加入</a:t>
            </a:r>
            <a:r>
              <a:rPr lang="en-US" altLang="zh-CN" dirty="0" smtClean="0"/>
              <a:t>MOOC/SPOC</a:t>
            </a:r>
            <a:endParaRPr lang="zh-CN" altLang="en-US" dirty="0"/>
          </a:p>
        </p:txBody>
      </p:sp>
    </p:spTree>
    <p:extLst>
      <p:ext uri="{BB962C8B-B14F-4D97-AF65-F5344CB8AC3E}">
        <p14:creationId xmlns:p14="http://schemas.microsoft.com/office/powerpoint/2010/main" val="1772459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24072</TotalTime>
  <Words>2442</Words>
  <Application>Microsoft Office PowerPoint</Application>
  <PresentationFormat>全屏显示(4:3)</PresentationFormat>
  <Paragraphs>550</Paragraphs>
  <Slides>65</Slides>
  <Notes>3</Notes>
  <HiddenSlides>0</HiddenSlides>
  <MMClips>0</MMClips>
  <ScaleCrop>false</ScaleCrop>
  <HeadingPairs>
    <vt:vector size="4" baseType="variant">
      <vt:variant>
        <vt:lpstr>主题</vt:lpstr>
      </vt:variant>
      <vt:variant>
        <vt:i4>1</vt:i4>
      </vt:variant>
      <vt:variant>
        <vt:lpstr>幻灯片标题</vt:lpstr>
      </vt:variant>
      <vt:variant>
        <vt:i4>65</vt:i4>
      </vt:variant>
    </vt:vector>
  </HeadingPairs>
  <TitlesOfParts>
    <vt:vector size="66" baseType="lpstr">
      <vt:lpstr>Office 主题</vt:lpstr>
      <vt:lpstr>Lecuture 1 Introduction to Microbiology</vt:lpstr>
      <vt:lpstr>Lecturers of microbiology</vt:lpstr>
      <vt:lpstr>Textbook and reference books</vt:lpstr>
      <vt:lpstr>Outline for this course</vt:lpstr>
      <vt:lpstr>Final score</vt:lpstr>
      <vt:lpstr>讨论形式</vt:lpstr>
      <vt:lpstr>2016年期末成绩</vt:lpstr>
      <vt:lpstr>Course平台</vt:lpstr>
      <vt:lpstr>如何加入MOOC/SPOC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MOOC学习+平时考勤+讨论认真准备 ≈ 60-70分</vt:lpstr>
      <vt:lpstr>Chap. 1 The Evolution of  Microorganisms and Microbiology</vt:lpstr>
      <vt:lpstr>Outline</vt:lpstr>
      <vt:lpstr>What is microbiology?</vt:lpstr>
      <vt:lpstr>Objects of Microbiology</vt:lpstr>
      <vt:lpstr>Prokaryote vs. Eukaryotes</vt:lpstr>
      <vt:lpstr>Diversity of microorganisms  (from small size to large size )</vt:lpstr>
      <vt:lpstr>PowerPoint 演示文稿</vt:lpstr>
      <vt:lpstr>PowerPoint 演示文稿</vt:lpstr>
      <vt:lpstr>Bacteria and Archaea (0.1μm-?)</vt:lpstr>
      <vt:lpstr>PowerPoint 演示文稿</vt:lpstr>
      <vt:lpstr>PowerPoint 演示文稿</vt:lpstr>
      <vt:lpstr>PowerPoint 演示文稿</vt:lpstr>
      <vt:lpstr>PowerPoint 演示文稿</vt:lpstr>
      <vt:lpstr>What is a lichen(地衣)?</vt:lpstr>
      <vt:lpstr>Microbes have so diverse types and so many shapes!</vt:lpstr>
      <vt:lpstr>Huge number of microorganisms  on our planet</vt:lpstr>
      <vt:lpstr>Microbes in the evolution of life</vt:lpstr>
      <vt:lpstr>PowerPoint 演示文稿</vt:lpstr>
      <vt:lpstr>PowerPoint 演示文稿</vt:lpstr>
      <vt:lpstr>Pasteur ‘s contributions: </vt:lpstr>
      <vt:lpstr>PowerPoint 演示文稿</vt:lpstr>
      <vt:lpstr>PowerPoint 演示文稿</vt:lpstr>
      <vt:lpstr>PowerPoint 演示文稿</vt:lpstr>
      <vt:lpstr>PowerPoint 演示文稿</vt:lpstr>
      <vt:lpstr>PowerPoint 演示文稿</vt:lpstr>
      <vt:lpstr>Koch‘s contributions: </vt:lpstr>
      <vt:lpstr>PowerPoint 演示文稿</vt:lpstr>
      <vt:lpstr>PowerPoint 演示文稿</vt:lpstr>
      <vt:lpstr>Pathogens isolated by Koch</vt:lpstr>
      <vt:lpstr>Other Milestones in Microbiology (Details will be introduced in corresponding chapters) </vt:lpstr>
      <vt:lpstr>Universal phylogenetic tree of life based on rRNA gene sequence</vt:lpstr>
      <vt:lpstr>Chinese microbiologist： 汤飞凡（1897-1958）</vt:lpstr>
      <vt:lpstr>Major branches in modern microbiology</vt:lpstr>
      <vt:lpstr>Medical microbiology</vt:lpstr>
      <vt:lpstr>Ebola virus</vt:lpstr>
      <vt:lpstr>Antibiotic resistance pathogens</vt:lpstr>
      <vt:lpstr>“伤寒玛丽”的故事</vt:lpstr>
      <vt:lpstr>Microbial ecology</vt:lpstr>
      <vt:lpstr>PowerPoint 演示文稿</vt:lpstr>
      <vt:lpstr>Industrial microbiology</vt:lpstr>
      <vt:lpstr>Agriculture microbiology</vt:lpstr>
      <vt:lpstr>PowerPoint 演示文稿</vt:lpstr>
      <vt:lpstr>Homework</vt:lpstr>
      <vt:lpstr>The next lecture: Bacterial Cell Structure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Lecuture 1</dc:title>
  <dc:creator>Feng Guo</dc:creator>
  <cp:lastModifiedBy>Feng Guo</cp:lastModifiedBy>
  <cp:revision>277</cp:revision>
  <dcterms:created xsi:type="dcterms:W3CDTF">2016-08-01T02:48:29Z</dcterms:created>
  <dcterms:modified xsi:type="dcterms:W3CDTF">2017-09-18T07:11:33Z</dcterms:modified>
</cp:coreProperties>
</file>