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95" r:id="rId2"/>
    <p:sldId id="272" r:id="rId3"/>
    <p:sldId id="306" r:id="rId4"/>
    <p:sldId id="301" r:id="rId5"/>
    <p:sldId id="302" r:id="rId6"/>
    <p:sldId id="303" r:id="rId7"/>
    <p:sldId id="304" r:id="rId8"/>
    <p:sldId id="305" r:id="rId9"/>
    <p:sldId id="296" r:id="rId10"/>
    <p:sldId id="270" r:id="rId11"/>
    <p:sldId id="274" r:id="rId12"/>
    <p:sldId id="275" r:id="rId13"/>
    <p:sldId id="276" r:id="rId14"/>
    <p:sldId id="277" r:id="rId15"/>
    <p:sldId id="278" r:id="rId16"/>
    <p:sldId id="279" r:id="rId17"/>
    <p:sldId id="297" r:id="rId18"/>
    <p:sldId id="292" r:id="rId19"/>
    <p:sldId id="257" r:id="rId20"/>
    <p:sldId id="267" r:id="rId21"/>
    <p:sldId id="258" r:id="rId22"/>
    <p:sldId id="300" r:id="rId23"/>
    <p:sldId id="259" r:id="rId24"/>
    <p:sldId id="308" r:id="rId25"/>
    <p:sldId id="309" r:id="rId26"/>
    <p:sldId id="310" r:id="rId27"/>
    <p:sldId id="268" r:id="rId28"/>
    <p:sldId id="299" r:id="rId29"/>
    <p:sldId id="312" r:id="rId30"/>
    <p:sldId id="262" r:id="rId31"/>
    <p:sldId id="264" r:id="rId32"/>
    <p:sldId id="266" r:id="rId33"/>
    <p:sldId id="263" r:id="rId34"/>
    <p:sldId id="284" r:id="rId35"/>
    <p:sldId id="294" r:id="rId36"/>
    <p:sldId id="290" r:id="rId37"/>
    <p:sldId id="313" r:id="rId38"/>
    <p:sldId id="314" r:id="rId39"/>
    <p:sldId id="315" r:id="rId40"/>
    <p:sldId id="316" r:id="rId41"/>
    <p:sldId id="322" r:id="rId42"/>
    <p:sldId id="317" r:id="rId43"/>
    <p:sldId id="318" r:id="rId44"/>
    <p:sldId id="319" r:id="rId45"/>
    <p:sldId id="320" r:id="rId46"/>
    <p:sldId id="321" r:id="rId47"/>
    <p:sldId id="345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344" r:id="rId64"/>
    <p:sldId id="311" r:id="rId65"/>
  </p:sldIdLst>
  <p:sldSz cx="9144000" cy="6858000" type="screen4x3"/>
  <p:notesSz cx="9928225" cy="679767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0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F1DD64-9468-4627-B554-8BC4BC5FBF6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/>
          <a:lightRig rig="harsh" dir="t"/>
        </a:scene3d>
      </dgm:spPr>
      <dgm:t>
        <a:bodyPr/>
        <a:lstStyle/>
        <a:p>
          <a:endParaRPr lang="zh-CN" altLang="en-US"/>
        </a:p>
      </dgm:t>
    </dgm:pt>
    <dgm:pt modelId="{A8F1258B-923C-47C3-9A6A-82DD4D245454}">
      <dgm:prSet phldrT="[文本]"/>
      <dgm:spPr>
        <a:sp3d prstMaterial="dkEdge">
          <a:bevelT w="114300" prst="artDeco"/>
          <a:bevelB w="139700" h="139700" prst="divot"/>
        </a:sp3d>
      </dgm:spPr>
      <dgm:t>
        <a:bodyPr/>
        <a:lstStyle/>
        <a:p>
          <a:r>
            <a:rPr lang="en-US" altLang="zh-CN" dirty="0" smtClean="0"/>
            <a:t>Salinity</a:t>
          </a:r>
        </a:p>
        <a:p>
          <a:r>
            <a:rPr lang="en-US" altLang="zh-CN" dirty="0" smtClean="0"/>
            <a:t>Osmotic pressure</a:t>
          </a:r>
          <a:endParaRPr lang="zh-CN" altLang="en-US" dirty="0"/>
        </a:p>
      </dgm:t>
    </dgm:pt>
    <dgm:pt modelId="{021BDFF4-D3D4-4A78-B556-8C46C95B3167}" type="parTrans" cxnId="{0C3394A1-E1D5-47FB-820E-3E6843337E9A}">
      <dgm:prSet/>
      <dgm:spPr/>
      <dgm:t>
        <a:bodyPr/>
        <a:lstStyle/>
        <a:p>
          <a:endParaRPr lang="zh-CN" altLang="en-US"/>
        </a:p>
      </dgm:t>
    </dgm:pt>
    <dgm:pt modelId="{AFB603A1-B769-4BB8-ADC0-C9FFDC5B5FEE}" type="sibTrans" cxnId="{0C3394A1-E1D5-47FB-820E-3E6843337E9A}">
      <dgm:prSet/>
      <dgm:spPr/>
      <dgm:t>
        <a:bodyPr/>
        <a:lstStyle/>
        <a:p>
          <a:endParaRPr lang="zh-CN" altLang="en-US"/>
        </a:p>
      </dgm:t>
    </dgm:pt>
    <dgm:pt modelId="{B6544355-1D57-4BDC-AA96-F83D1F9BF7F7}">
      <dgm:prSet phldrT="[文本]"/>
      <dgm:spPr>
        <a:sp3d prstMaterial="dkEdge">
          <a:bevelT w="114300" prst="artDeco"/>
          <a:bevelB w="139700" h="139700" prst="divot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CN" dirty="0" smtClean="0"/>
            <a:t>pH</a:t>
          </a:r>
          <a:endParaRPr lang="zh-CN" altLang="en-US" dirty="0" smtClean="0"/>
        </a:p>
      </dgm:t>
    </dgm:pt>
    <dgm:pt modelId="{7E3DF7C4-A7AD-44A2-AD0F-ACC962C2AF97}" type="parTrans" cxnId="{97DC626E-81E4-4664-819B-568B7AAEB51F}">
      <dgm:prSet/>
      <dgm:spPr/>
      <dgm:t>
        <a:bodyPr/>
        <a:lstStyle/>
        <a:p>
          <a:endParaRPr lang="zh-CN" altLang="en-US"/>
        </a:p>
      </dgm:t>
    </dgm:pt>
    <dgm:pt modelId="{9CAEA90A-38C8-4EBD-AB4E-54EE0C1C1A66}" type="sibTrans" cxnId="{97DC626E-81E4-4664-819B-568B7AAEB51F}">
      <dgm:prSet/>
      <dgm:spPr/>
      <dgm:t>
        <a:bodyPr/>
        <a:lstStyle/>
        <a:p>
          <a:endParaRPr lang="zh-CN" altLang="en-US"/>
        </a:p>
      </dgm:t>
    </dgm:pt>
    <dgm:pt modelId="{5EF74B09-BFF2-4689-9396-F31FD10519A8}">
      <dgm:prSet phldrT="[文本]"/>
      <dgm:spPr>
        <a:sp3d prstMaterial="dkEdge">
          <a:bevelT w="114300" prst="artDeco"/>
          <a:bevelB w="139700" h="139700" prst="divot"/>
        </a:sp3d>
      </dgm:spPr>
      <dgm:t>
        <a:bodyPr/>
        <a:lstStyle/>
        <a:p>
          <a:r>
            <a:rPr lang="en-US" altLang="zh-CN" dirty="0" smtClean="0"/>
            <a:t>Temperature</a:t>
          </a:r>
          <a:endParaRPr lang="zh-CN" altLang="en-US" dirty="0"/>
        </a:p>
      </dgm:t>
    </dgm:pt>
    <dgm:pt modelId="{76907657-D9EA-463A-A5A0-0C554AF10BD6}" type="parTrans" cxnId="{6730CC6A-E543-447E-A87C-7984C079C608}">
      <dgm:prSet/>
      <dgm:spPr/>
      <dgm:t>
        <a:bodyPr/>
        <a:lstStyle/>
        <a:p>
          <a:endParaRPr lang="zh-CN" altLang="en-US"/>
        </a:p>
      </dgm:t>
    </dgm:pt>
    <dgm:pt modelId="{C08B0A3B-183B-4B3E-8043-4E016C620A0D}" type="sibTrans" cxnId="{6730CC6A-E543-447E-A87C-7984C079C608}">
      <dgm:prSet/>
      <dgm:spPr/>
      <dgm:t>
        <a:bodyPr/>
        <a:lstStyle/>
        <a:p>
          <a:endParaRPr lang="zh-CN" altLang="en-US"/>
        </a:p>
      </dgm:t>
    </dgm:pt>
    <dgm:pt modelId="{5D5766E6-ED08-4EAB-A17F-94C4E80C9418}">
      <dgm:prSet phldrT="[文本]"/>
      <dgm:spPr>
        <a:sp3d prstMaterial="dkEdge">
          <a:bevelT w="114300" prst="artDeco"/>
          <a:bevelB w="139700" h="139700" prst="divot"/>
        </a:sp3d>
      </dgm:spPr>
      <dgm:t>
        <a:bodyPr/>
        <a:lstStyle/>
        <a:p>
          <a:r>
            <a:rPr lang="en-US" altLang="zh-CN" dirty="0" smtClean="0"/>
            <a:t>Oxygen</a:t>
          </a:r>
          <a:endParaRPr lang="zh-CN" altLang="en-US" dirty="0"/>
        </a:p>
      </dgm:t>
    </dgm:pt>
    <dgm:pt modelId="{F02A37AA-1BC0-43F2-8FA2-99AE9D87A933}" type="parTrans" cxnId="{EB7D938B-2FBC-4887-97BA-833BB4E4BC37}">
      <dgm:prSet/>
      <dgm:spPr/>
      <dgm:t>
        <a:bodyPr/>
        <a:lstStyle/>
        <a:p>
          <a:endParaRPr lang="zh-CN" altLang="en-US"/>
        </a:p>
      </dgm:t>
    </dgm:pt>
    <dgm:pt modelId="{68B06726-C0B4-4523-ADF4-CE7AA865A1A1}" type="sibTrans" cxnId="{EB7D938B-2FBC-4887-97BA-833BB4E4BC37}">
      <dgm:prSet/>
      <dgm:spPr/>
      <dgm:t>
        <a:bodyPr/>
        <a:lstStyle/>
        <a:p>
          <a:endParaRPr lang="zh-CN" altLang="en-US"/>
        </a:p>
      </dgm:t>
    </dgm:pt>
    <dgm:pt modelId="{4E65B96A-3B6F-45F0-9990-96097F615599}">
      <dgm:prSet phldrT="[文本]"/>
      <dgm:spPr>
        <a:sp3d prstMaterial="dkEdge">
          <a:bevelT w="114300" prst="artDeco"/>
          <a:bevelB w="139700" h="139700" prst="divot"/>
        </a:sp3d>
      </dgm:spPr>
      <dgm:t>
        <a:bodyPr/>
        <a:lstStyle/>
        <a:p>
          <a:r>
            <a:rPr lang="en-US" altLang="zh-CN" dirty="0" smtClean="0"/>
            <a:t>Pressure</a:t>
          </a:r>
          <a:endParaRPr lang="zh-CN" altLang="en-US" dirty="0"/>
        </a:p>
      </dgm:t>
    </dgm:pt>
    <dgm:pt modelId="{F7C6F1D2-54B5-4ECE-9F0A-795E72FD3A4E}" type="parTrans" cxnId="{A212AC10-FA16-44A0-A844-ECC6CE47C28A}">
      <dgm:prSet/>
      <dgm:spPr/>
      <dgm:t>
        <a:bodyPr/>
        <a:lstStyle/>
        <a:p>
          <a:endParaRPr lang="zh-CN" altLang="en-US"/>
        </a:p>
      </dgm:t>
    </dgm:pt>
    <dgm:pt modelId="{A5FE6118-64EC-4418-8D05-DBAE341BE410}" type="sibTrans" cxnId="{A212AC10-FA16-44A0-A844-ECC6CE47C28A}">
      <dgm:prSet/>
      <dgm:spPr/>
      <dgm:t>
        <a:bodyPr/>
        <a:lstStyle/>
        <a:p>
          <a:endParaRPr lang="zh-CN" altLang="en-US"/>
        </a:p>
      </dgm:t>
    </dgm:pt>
    <dgm:pt modelId="{A1E68A23-5E87-4E32-9415-2392C25EBEDB}" type="pres">
      <dgm:prSet presAssocID="{C5F1DD64-9468-4627-B554-8BC4BC5FBF6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7232F1E-B4D6-4196-AED7-A02701E2B0E9}" type="pres">
      <dgm:prSet presAssocID="{A8F1258B-923C-47C3-9A6A-82DD4D24545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297B440-0939-4E2B-B4A9-AE3FC3A7567C}" type="pres">
      <dgm:prSet presAssocID="{AFB603A1-B769-4BB8-ADC0-C9FFDC5B5FEE}" presName="sibTrans" presStyleCnt="0"/>
      <dgm:spPr>
        <a:sp3d prstMaterial="dkEdge">
          <a:bevelT w="114300" prst="artDeco"/>
          <a:bevelB w="139700" h="139700" prst="divot"/>
        </a:sp3d>
      </dgm:spPr>
    </dgm:pt>
    <dgm:pt modelId="{C1E5C313-E286-427C-8FF3-DBDEB3D9B6C3}" type="pres">
      <dgm:prSet presAssocID="{B6544355-1D57-4BDC-AA96-F83D1F9BF7F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F223D37-ED12-4AFB-B3E8-031A65F59984}" type="pres">
      <dgm:prSet presAssocID="{9CAEA90A-38C8-4EBD-AB4E-54EE0C1C1A66}" presName="sibTrans" presStyleCnt="0"/>
      <dgm:spPr>
        <a:sp3d prstMaterial="dkEdge">
          <a:bevelT w="114300" prst="artDeco"/>
          <a:bevelB w="139700" h="139700" prst="divot"/>
        </a:sp3d>
      </dgm:spPr>
    </dgm:pt>
    <dgm:pt modelId="{1804CC70-7F07-4F31-87BF-2384B70B0E6B}" type="pres">
      <dgm:prSet presAssocID="{5EF74B09-BFF2-4689-9396-F31FD10519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F2B4CF0-9EBA-4F5E-B9CE-80DD53BCA167}" type="pres">
      <dgm:prSet presAssocID="{C08B0A3B-183B-4B3E-8043-4E016C620A0D}" presName="sibTrans" presStyleCnt="0"/>
      <dgm:spPr>
        <a:sp3d prstMaterial="dkEdge">
          <a:bevelT w="114300" prst="artDeco"/>
          <a:bevelB w="139700" h="139700" prst="divot"/>
        </a:sp3d>
      </dgm:spPr>
    </dgm:pt>
    <dgm:pt modelId="{9C9C87E8-A504-4201-9FC3-741D3B5F4798}" type="pres">
      <dgm:prSet presAssocID="{5D5766E6-ED08-4EAB-A17F-94C4E80C941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CB6D45E-5043-4C91-B790-EAFE0A894C85}" type="pres">
      <dgm:prSet presAssocID="{68B06726-C0B4-4523-ADF4-CE7AA865A1A1}" presName="sibTrans" presStyleCnt="0"/>
      <dgm:spPr>
        <a:sp3d prstMaterial="dkEdge">
          <a:bevelT w="114300" prst="artDeco"/>
          <a:bevelB w="139700" h="139700" prst="divot"/>
        </a:sp3d>
      </dgm:spPr>
    </dgm:pt>
    <dgm:pt modelId="{D6B0B450-2D74-4F58-B8DB-31737DBAF0DF}" type="pres">
      <dgm:prSet presAssocID="{4E65B96A-3B6F-45F0-9990-96097F61559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730CC6A-E543-447E-A87C-7984C079C608}" srcId="{C5F1DD64-9468-4627-B554-8BC4BC5FBF69}" destId="{5EF74B09-BFF2-4689-9396-F31FD10519A8}" srcOrd="2" destOrd="0" parTransId="{76907657-D9EA-463A-A5A0-0C554AF10BD6}" sibTransId="{C08B0A3B-183B-4B3E-8043-4E016C620A0D}"/>
    <dgm:cxn modelId="{EB7D938B-2FBC-4887-97BA-833BB4E4BC37}" srcId="{C5F1DD64-9468-4627-B554-8BC4BC5FBF69}" destId="{5D5766E6-ED08-4EAB-A17F-94C4E80C9418}" srcOrd="3" destOrd="0" parTransId="{F02A37AA-1BC0-43F2-8FA2-99AE9D87A933}" sibTransId="{68B06726-C0B4-4523-ADF4-CE7AA865A1A1}"/>
    <dgm:cxn modelId="{6E9F4BC0-7671-4441-A2BF-1F6FACA36A27}" type="presOf" srcId="{C5F1DD64-9468-4627-B554-8BC4BC5FBF69}" destId="{A1E68A23-5E87-4E32-9415-2392C25EBEDB}" srcOrd="0" destOrd="0" presId="urn:microsoft.com/office/officeart/2005/8/layout/default"/>
    <dgm:cxn modelId="{0C3394A1-E1D5-47FB-820E-3E6843337E9A}" srcId="{C5F1DD64-9468-4627-B554-8BC4BC5FBF69}" destId="{A8F1258B-923C-47C3-9A6A-82DD4D245454}" srcOrd="0" destOrd="0" parTransId="{021BDFF4-D3D4-4A78-B556-8C46C95B3167}" sibTransId="{AFB603A1-B769-4BB8-ADC0-C9FFDC5B5FEE}"/>
    <dgm:cxn modelId="{97DC626E-81E4-4664-819B-568B7AAEB51F}" srcId="{C5F1DD64-9468-4627-B554-8BC4BC5FBF69}" destId="{B6544355-1D57-4BDC-AA96-F83D1F9BF7F7}" srcOrd="1" destOrd="0" parTransId="{7E3DF7C4-A7AD-44A2-AD0F-ACC962C2AF97}" sibTransId="{9CAEA90A-38C8-4EBD-AB4E-54EE0C1C1A66}"/>
    <dgm:cxn modelId="{92190B76-F2C2-4B21-A5E5-3ABF028896B2}" type="presOf" srcId="{B6544355-1D57-4BDC-AA96-F83D1F9BF7F7}" destId="{C1E5C313-E286-427C-8FF3-DBDEB3D9B6C3}" srcOrd="0" destOrd="0" presId="urn:microsoft.com/office/officeart/2005/8/layout/default"/>
    <dgm:cxn modelId="{82DB20CD-807F-4900-93A6-8F65CE9EDF6F}" type="presOf" srcId="{4E65B96A-3B6F-45F0-9990-96097F615599}" destId="{D6B0B450-2D74-4F58-B8DB-31737DBAF0DF}" srcOrd="0" destOrd="0" presId="urn:microsoft.com/office/officeart/2005/8/layout/default"/>
    <dgm:cxn modelId="{6E4B1D8F-330E-414A-BD43-3CBF3D3A8710}" type="presOf" srcId="{5EF74B09-BFF2-4689-9396-F31FD10519A8}" destId="{1804CC70-7F07-4F31-87BF-2384B70B0E6B}" srcOrd="0" destOrd="0" presId="urn:microsoft.com/office/officeart/2005/8/layout/default"/>
    <dgm:cxn modelId="{5A895875-0C98-400A-BEB5-D07B11474C94}" type="presOf" srcId="{5D5766E6-ED08-4EAB-A17F-94C4E80C9418}" destId="{9C9C87E8-A504-4201-9FC3-741D3B5F4798}" srcOrd="0" destOrd="0" presId="urn:microsoft.com/office/officeart/2005/8/layout/default"/>
    <dgm:cxn modelId="{182A6C69-5320-4428-9BBC-E5DE11F5D806}" type="presOf" srcId="{A8F1258B-923C-47C3-9A6A-82DD4D245454}" destId="{C7232F1E-B4D6-4196-AED7-A02701E2B0E9}" srcOrd="0" destOrd="0" presId="urn:microsoft.com/office/officeart/2005/8/layout/default"/>
    <dgm:cxn modelId="{A212AC10-FA16-44A0-A844-ECC6CE47C28A}" srcId="{C5F1DD64-9468-4627-B554-8BC4BC5FBF69}" destId="{4E65B96A-3B6F-45F0-9990-96097F615599}" srcOrd="4" destOrd="0" parTransId="{F7C6F1D2-54B5-4ECE-9F0A-795E72FD3A4E}" sibTransId="{A5FE6118-64EC-4418-8D05-DBAE341BE410}"/>
    <dgm:cxn modelId="{A16635BA-C06E-4CC2-A92B-2D4E25DA1C6A}" type="presParOf" srcId="{A1E68A23-5E87-4E32-9415-2392C25EBEDB}" destId="{C7232F1E-B4D6-4196-AED7-A02701E2B0E9}" srcOrd="0" destOrd="0" presId="urn:microsoft.com/office/officeart/2005/8/layout/default"/>
    <dgm:cxn modelId="{5AC32AB4-504B-417D-9EDC-E8A18565B975}" type="presParOf" srcId="{A1E68A23-5E87-4E32-9415-2392C25EBEDB}" destId="{6297B440-0939-4E2B-B4A9-AE3FC3A7567C}" srcOrd="1" destOrd="0" presId="urn:microsoft.com/office/officeart/2005/8/layout/default"/>
    <dgm:cxn modelId="{E331B0E2-4B30-4263-BF05-2168E7E1DFA9}" type="presParOf" srcId="{A1E68A23-5E87-4E32-9415-2392C25EBEDB}" destId="{C1E5C313-E286-427C-8FF3-DBDEB3D9B6C3}" srcOrd="2" destOrd="0" presId="urn:microsoft.com/office/officeart/2005/8/layout/default"/>
    <dgm:cxn modelId="{CD85DB60-1261-4CB9-B9BD-1C5D3CCB3259}" type="presParOf" srcId="{A1E68A23-5E87-4E32-9415-2392C25EBEDB}" destId="{4F223D37-ED12-4AFB-B3E8-031A65F59984}" srcOrd="3" destOrd="0" presId="urn:microsoft.com/office/officeart/2005/8/layout/default"/>
    <dgm:cxn modelId="{C2170617-2790-45B0-996A-A7A61F8B8CEF}" type="presParOf" srcId="{A1E68A23-5E87-4E32-9415-2392C25EBEDB}" destId="{1804CC70-7F07-4F31-87BF-2384B70B0E6B}" srcOrd="4" destOrd="0" presId="urn:microsoft.com/office/officeart/2005/8/layout/default"/>
    <dgm:cxn modelId="{B2EB9E3E-B7D9-4C49-999E-0B43EB4F67FC}" type="presParOf" srcId="{A1E68A23-5E87-4E32-9415-2392C25EBEDB}" destId="{7F2B4CF0-9EBA-4F5E-B9CE-80DD53BCA167}" srcOrd="5" destOrd="0" presId="urn:microsoft.com/office/officeart/2005/8/layout/default"/>
    <dgm:cxn modelId="{FA079B14-15DF-46EB-BAB5-D902355391CC}" type="presParOf" srcId="{A1E68A23-5E87-4E32-9415-2392C25EBEDB}" destId="{9C9C87E8-A504-4201-9FC3-741D3B5F4798}" srcOrd="6" destOrd="0" presId="urn:microsoft.com/office/officeart/2005/8/layout/default"/>
    <dgm:cxn modelId="{1F662B7D-E698-44AC-A68D-EBDE2966CE66}" type="presParOf" srcId="{A1E68A23-5E87-4E32-9415-2392C25EBEDB}" destId="{FCB6D45E-5043-4C91-B790-EAFE0A894C85}" srcOrd="7" destOrd="0" presId="urn:microsoft.com/office/officeart/2005/8/layout/default"/>
    <dgm:cxn modelId="{B12E6AC1-352C-4949-8C59-1BD54E3E559A}" type="presParOf" srcId="{A1E68A23-5E87-4E32-9415-2392C25EBEDB}" destId="{D6B0B450-2D74-4F58-B8DB-31737DBAF0DF}" srcOrd="8" destOrd="0" presId="urn:microsoft.com/office/officeart/2005/8/layout/default"/>
  </dgm:cxnLst>
  <dgm:bg>
    <a:noFill/>
    <a:effectLst>
      <a:glow rad="228600">
        <a:schemeClr val="accent2">
          <a:satMod val="175000"/>
          <a:alpha val="40000"/>
        </a:schemeClr>
      </a:glow>
      <a:softEdge rad="31750"/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68CF2-D704-4D10-A394-EBD901366816}" type="datetimeFigureOut">
              <a:rPr lang="zh-CN" altLang="en-US" smtClean="0"/>
              <a:t>2017/10/17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62AAF-0849-46F3-BD75-CAF4D6AE21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547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575A5-6969-47F8-8855-AE3F7ED0A6BE}" type="datetimeFigureOut">
              <a:rPr lang="zh-CN" altLang="en-US" smtClean="0"/>
              <a:t>2017/10/17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7F1A1-65CF-4BEA-B30C-5E052117C8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508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AF8FE8-1673-418C-B681-D38D947630E2}" type="slidenum">
              <a:rPr lang="en-US" altLang="zh-CN"/>
              <a:pPr/>
              <a:t>5</a:t>
            </a:fld>
            <a:endParaRPr lang="en-US" altLang="zh-CN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131248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E7CDC-A81B-4893-99E9-2FBB691DCB03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30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71C1F2-AC7D-434B-B2D5-5C5789220D1A}" type="slidenum">
              <a:rPr lang="en-US" altLang="zh-CN"/>
              <a:pPr/>
              <a:t>6</a:t>
            </a:fld>
            <a:endParaRPr lang="en-US" altLang="zh-CN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92477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7F1A1-65CF-4BEA-B30C-5E052117C82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294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E7CDC-A81B-4893-99E9-2FBB691DCB03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948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 replenish</a:t>
            </a:r>
            <a:r>
              <a:rPr lang="zh-CN" altLang="en-US" dirty="0" smtClean="0"/>
              <a:t>（补充）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469583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9966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双曲线的</a:t>
            </a:r>
            <a:r>
              <a:rPr lang="en-US" altLang="zh-CN" dirty="0" smtClean="0"/>
              <a:t>hyperbolic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270816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241705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669109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" Type="http://schemas.openxmlformats.org/officeDocument/2006/relationships/image" Target="../media/image31.jpeg"/><Relationship Id="rId16" Type="http://schemas.openxmlformats.org/officeDocument/2006/relationships/image" Target="../media/image45.jpeg"/><Relationship Id="rId20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19" Type="http://schemas.openxmlformats.org/officeDocument/2006/relationships/image" Target="../media/image48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9" Type="http://schemas.openxmlformats.org/officeDocument/2006/relationships/image" Target="../media/image97.pn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34" Type="http://schemas.openxmlformats.org/officeDocument/2006/relationships/image" Target="../media/image92.png"/><Relationship Id="rId42" Type="http://schemas.openxmlformats.org/officeDocument/2006/relationships/image" Target="../media/image100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33" Type="http://schemas.openxmlformats.org/officeDocument/2006/relationships/image" Target="../media/image91.png"/><Relationship Id="rId38" Type="http://schemas.openxmlformats.org/officeDocument/2006/relationships/image" Target="../media/image96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7.png"/><Relationship Id="rId41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32" Type="http://schemas.openxmlformats.org/officeDocument/2006/relationships/image" Target="../media/image90.png"/><Relationship Id="rId37" Type="http://schemas.openxmlformats.org/officeDocument/2006/relationships/image" Target="../media/image95.png"/><Relationship Id="rId40" Type="http://schemas.openxmlformats.org/officeDocument/2006/relationships/image" Target="../media/image98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28" Type="http://schemas.openxmlformats.org/officeDocument/2006/relationships/image" Target="../media/image86.png"/><Relationship Id="rId36" Type="http://schemas.openxmlformats.org/officeDocument/2006/relationships/image" Target="../media/image94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31" Type="http://schemas.openxmlformats.org/officeDocument/2006/relationships/image" Target="../media/image89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png"/><Relationship Id="rId30" Type="http://schemas.openxmlformats.org/officeDocument/2006/relationships/image" Target="../media/image88.png"/><Relationship Id="rId35" Type="http://schemas.openxmlformats.org/officeDocument/2006/relationships/image" Target="../media/image93.png"/><Relationship Id="rId43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18" Type="http://schemas.openxmlformats.org/officeDocument/2006/relationships/image" Target="../media/image133.png"/><Relationship Id="rId26" Type="http://schemas.openxmlformats.org/officeDocument/2006/relationships/image" Target="../media/image141.png"/><Relationship Id="rId3" Type="http://schemas.openxmlformats.org/officeDocument/2006/relationships/image" Target="../media/image118.jpeg"/><Relationship Id="rId21" Type="http://schemas.openxmlformats.org/officeDocument/2006/relationships/image" Target="../media/image136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32.png"/><Relationship Id="rId25" Type="http://schemas.openxmlformats.org/officeDocument/2006/relationships/image" Target="../media/image140.png"/><Relationship Id="rId2" Type="http://schemas.openxmlformats.org/officeDocument/2006/relationships/image" Target="../media/image117.png"/><Relationship Id="rId16" Type="http://schemas.openxmlformats.org/officeDocument/2006/relationships/image" Target="../media/image131.png"/><Relationship Id="rId20" Type="http://schemas.openxmlformats.org/officeDocument/2006/relationships/image" Target="../media/image135.png"/><Relationship Id="rId29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24" Type="http://schemas.openxmlformats.org/officeDocument/2006/relationships/image" Target="../media/image139.png"/><Relationship Id="rId32" Type="http://schemas.openxmlformats.org/officeDocument/2006/relationships/image" Target="../media/image147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23" Type="http://schemas.openxmlformats.org/officeDocument/2006/relationships/image" Target="../media/image138.png"/><Relationship Id="rId28" Type="http://schemas.openxmlformats.org/officeDocument/2006/relationships/image" Target="../media/image143.png"/><Relationship Id="rId10" Type="http://schemas.openxmlformats.org/officeDocument/2006/relationships/image" Target="../media/image125.png"/><Relationship Id="rId19" Type="http://schemas.openxmlformats.org/officeDocument/2006/relationships/image" Target="../media/image134.png"/><Relationship Id="rId31" Type="http://schemas.openxmlformats.org/officeDocument/2006/relationships/image" Target="../media/image146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Relationship Id="rId22" Type="http://schemas.openxmlformats.org/officeDocument/2006/relationships/image" Target="../media/image137.png"/><Relationship Id="rId27" Type="http://schemas.openxmlformats.org/officeDocument/2006/relationships/image" Target="../media/image142.png"/><Relationship Id="rId30" Type="http://schemas.openxmlformats.org/officeDocument/2006/relationships/image" Target="../media/image14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jpeg"/><Relationship Id="rId4" Type="http://schemas.openxmlformats.org/officeDocument/2006/relationships/image" Target="../media/image17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GFAJ-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891949"/>
            <a:ext cx="8136904" cy="2424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3" descr="C:\Research in XMU\人事材料\院徽\生科院院徽调整07.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1" b="6450"/>
          <a:stretch/>
        </p:blipFill>
        <p:spPr bwMode="auto">
          <a:xfrm>
            <a:off x="179512" y="1644"/>
            <a:ext cx="1655576" cy="186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609749"/>
            <a:ext cx="8229600" cy="114300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MICROBIOLOGY</a:t>
            </a:r>
            <a:endParaRPr lang="zh-CN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556964" y="2996952"/>
            <a:ext cx="828092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smtClean="0"/>
              <a:t>Lecture 5</a:t>
            </a:r>
            <a:br>
              <a:rPr lang="en-US" altLang="zh-CN" sz="3600" b="1" dirty="0" smtClean="0"/>
            </a:br>
            <a:r>
              <a:rPr lang="en-US" altLang="zh-CN" sz="3600" b="1" dirty="0" smtClean="0"/>
              <a:t>Microbial Nutrition, Growth and Control (I)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1169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5783" y="692696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en-US" altLang="zh-CN" sz="3200" dirty="0" smtClean="0"/>
              <a:t>Nutritional types are determined by </a:t>
            </a:r>
            <a:r>
              <a:rPr lang="en-US" altLang="zh-CN" sz="3200" dirty="0" smtClean="0">
                <a:solidFill>
                  <a:srgbClr val="FF0000"/>
                </a:solidFill>
              </a:rPr>
              <a:t>energy source, carbon source and electron source.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pic>
        <p:nvPicPr>
          <p:cNvPr id="73" name="Picture 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18" y="4844463"/>
            <a:ext cx="2637213" cy="80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17" y="3569007"/>
            <a:ext cx="2637213" cy="98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26" y="2417117"/>
            <a:ext cx="2560712" cy="1059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Rectangle 6"/>
          <p:cNvSpPr>
            <a:spLocks noChangeArrowheads="1"/>
          </p:cNvSpPr>
          <p:nvPr/>
        </p:nvSpPr>
        <p:spPr bwMode="auto">
          <a:xfrm>
            <a:off x="1485927" y="2450587"/>
            <a:ext cx="133690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Energy source</a:t>
            </a:r>
            <a:endParaRPr kumimoji="0" lang="zh-CN" altLang="zh-CN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7" name="Rectangle 7"/>
          <p:cNvSpPr>
            <a:spLocks noChangeArrowheads="1"/>
          </p:cNvSpPr>
          <p:nvPr/>
        </p:nvSpPr>
        <p:spPr bwMode="auto">
          <a:xfrm>
            <a:off x="4691618" y="3409438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1" i="0" u="none" strike="noStrike" cap="none" normalizeH="0" baseline="0" dirty="0" smtClean="0">
                <a:ln>
                  <a:noFill/>
                </a:ln>
                <a:solidFill>
                  <a:srgbClr val="EB61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endParaRPr kumimoji="0" lang="zh-CN" altLang="zh-CN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8" name="Rectangle 8"/>
          <p:cNvSpPr>
            <a:spLocks noChangeArrowheads="1"/>
          </p:cNvSpPr>
          <p:nvPr/>
        </p:nvSpPr>
        <p:spPr bwMode="auto">
          <a:xfrm>
            <a:off x="4818618" y="3409438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1" i="0" u="none" strike="noStrike" cap="none" normalizeH="0" baseline="0" smtClean="0">
                <a:ln>
                  <a:noFill/>
                </a:ln>
                <a:solidFill>
                  <a:srgbClr val="EB61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T</a:t>
            </a:r>
            <a:endParaRPr kumimoji="0" lang="zh-CN" altLang="zh-C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9" name="Rectangle 9"/>
          <p:cNvSpPr>
            <a:spLocks noChangeArrowheads="1"/>
          </p:cNvSpPr>
          <p:nvPr/>
        </p:nvSpPr>
        <p:spPr bwMode="auto">
          <a:xfrm>
            <a:off x="4936093" y="3409438"/>
            <a:ext cx="1282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1" i="0" u="none" strike="noStrike" cap="none" normalizeH="0" baseline="0" dirty="0" smtClean="0">
                <a:ln>
                  <a:noFill/>
                </a:ln>
                <a:solidFill>
                  <a:srgbClr val="EB61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P</a:t>
            </a:r>
            <a:endParaRPr kumimoji="0" lang="zh-CN" altLang="zh-CN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0" name="Rectangle 10"/>
          <p:cNvSpPr>
            <a:spLocks noChangeArrowheads="1"/>
          </p:cNvSpPr>
          <p:nvPr/>
        </p:nvSpPr>
        <p:spPr bwMode="auto">
          <a:xfrm>
            <a:off x="4010580" y="3909500"/>
            <a:ext cx="72455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Precursor</a:t>
            </a:r>
            <a:endParaRPr kumimoji="0" lang="zh-CN" altLang="zh-CN" sz="1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1" name="Rectangle 11"/>
          <p:cNvSpPr>
            <a:spLocks noChangeArrowheads="1"/>
          </p:cNvSpPr>
          <p:nvPr/>
        </p:nvSpPr>
        <p:spPr bwMode="auto">
          <a:xfrm>
            <a:off x="4010580" y="4053963"/>
            <a:ext cx="85440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metabolites</a:t>
            </a:r>
            <a:endParaRPr kumimoji="0" lang="zh-CN" altLang="zh-CN" sz="1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2" name="Rectangle 12"/>
          <p:cNvSpPr>
            <a:spLocks noChangeArrowheads="1"/>
          </p:cNvSpPr>
          <p:nvPr/>
        </p:nvSpPr>
        <p:spPr bwMode="auto">
          <a:xfrm>
            <a:off x="4142343" y="5201725"/>
            <a:ext cx="202779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dirty="0" smtClean="0">
                <a:ln>
                  <a:noFill/>
                </a:ln>
                <a:solidFill>
                  <a:srgbClr val="0852A4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Reducing power</a:t>
            </a: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0852A4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zh-CN" altLang="zh-CN" sz="1200" b="1" i="0" u="none" strike="noStrike" cap="none" normalizeH="0" baseline="0" dirty="0" smtClean="0">
                <a:ln>
                  <a:noFill/>
                </a:ln>
                <a:solidFill>
                  <a:srgbClr val="0852A4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(electrons)</a:t>
            </a:r>
            <a:endParaRPr kumimoji="0" lang="zh-CN" altLang="zh-CN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3" name="Rectangle 13"/>
          <p:cNvSpPr>
            <a:spLocks noChangeArrowheads="1"/>
          </p:cNvSpPr>
          <p:nvPr/>
        </p:nvSpPr>
        <p:spPr bwMode="auto">
          <a:xfrm>
            <a:off x="5228193" y="3858700"/>
            <a:ext cx="78547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smtClean="0">
                <a:ln>
                  <a:noFill/>
                </a:ln>
                <a:solidFill>
                  <a:srgbClr val="0852A4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monomers</a:t>
            </a:r>
            <a:endParaRPr kumimoji="0" lang="zh-CN" altLang="zh-CN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4" name="Rectangle 14"/>
          <p:cNvSpPr>
            <a:spLocks noChangeArrowheads="1"/>
          </p:cNvSpPr>
          <p:nvPr/>
        </p:nvSpPr>
        <p:spPr bwMode="auto">
          <a:xfrm>
            <a:off x="5228193" y="4004750"/>
            <a:ext cx="7021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smtClean="0">
                <a:ln>
                  <a:noFill/>
                </a:ln>
                <a:solidFill>
                  <a:srgbClr val="0852A4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and other</a:t>
            </a:r>
            <a:endParaRPr kumimoji="0" lang="zh-CN" altLang="zh-CN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5" name="Rectangle 15"/>
          <p:cNvSpPr>
            <a:spLocks noChangeArrowheads="1"/>
          </p:cNvSpPr>
          <p:nvPr/>
        </p:nvSpPr>
        <p:spPr bwMode="auto">
          <a:xfrm>
            <a:off x="5228193" y="4149213"/>
            <a:ext cx="113332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dirty="0" smtClean="0">
                <a:ln>
                  <a:noFill/>
                </a:ln>
                <a:solidFill>
                  <a:srgbClr val="0852A4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building blocks</a:t>
            </a:r>
            <a:endParaRPr kumimoji="0" lang="zh-CN" altLang="zh-CN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6" name="Rectangle 16"/>
          <p:cNvSpPr>
            <a:spLocks noChangeArrowheads="1"/>
          </p:cNvSpPr>
          <p:nvPr/>
        </p:nvSpPr>
        <p:spPr bwMode="auto">
          <a:xfrm>
            <a:off x="6464855" y="3996813"/>
            <a:ext cx="12038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smtClean="0">
                <a:ln>
                  <a:noFill/>
                </a:ln>
                <a:solidFill>
                  <a:srgbClr val="0852A4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Macromolecules</a:t>
            </a:r>
            <a:endParaRPr kumimoji="0" lang="zh-CN" altLang="zh-CN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Rectangle 17"/>
          <p:cNvSpPr>
            <a:spLocks noChangeArrowheads="1"/>
          </p:cNvSpPr>
          <p:nvPr/>
        </p:nvSpPr>
        <p:spPr bwMode="auto">
          <a:xfrm>
            <a:off x="1518205" y="4890575"/>
            <a:ext cx="145392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1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Electron source</a:t>
            </a:r>
            <a:endParaRPr kumimoji="0" lang="zh-CN" altLang="zh-C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0" name="Rectangle 20"/>
          <p:cNvSpPr>
            <a:spLocks noChangeArrowheads="1"/>
          </p:cNvSpPr>
          <p:nvPr/>
        </p:nvSpPr>
        <p:spPr bwMode="auto">
          <a:xfrm>
            <a:off x="1063017" y="2809235"/>
            <a:ext cx="52097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dirty="0" smtClean="0">
                <a:ln>
                  <a:noFill/>
                </a:ln>
                <a:solidFill>
                  <a:srgbClr val="FFF1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Chemo</a:t>
            </a:r>
            <a:endParaRPr kumimoji="0" lang="zh-CN" altLang="zh-CN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1" name="Rectangle 21"/>
          <p:cNvSpPr>
            <a:spLocks noChangeArrowheads="1"/>
          </p:cNvSpPr>
          <p:nvPr/>
        </p:nvSpPr>
        <p:spPr bwMode="auto">
          <a:xfrm>
            <a:off x="1607215" y="2815455"/>
            <a:ext cx="939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dirty="0" smtClean="0">
                <a:ln>
                  <a:noFill/>
                </a:ln>
                <a:solidFill>
                  <a:srgbClr val="FFF1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---</a:t>
            </a: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F1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chemicals </a:t>
            </a:r>
            <a:endParaRPr kumimoji="0" lang="zh-CN" altLang="zh-CN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" name="Rectangle 22"/>
          <p:cNvSpPr>
            <a:spLocks noChangeArrowheads="1"/>
          </p:cNvSpPr>
          <p:nvPr/>
        </p:nvSpPr>
        <p:spPr bwMode="auto">
          <a:xfrm>
            <a:off x="1063017" y="3023547"/>
            <a:ext cx="831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dirty="0" smtClean="0">
                <a:ln>
                  <a:noFill/>
                </a:ln>
                <a:solidFill>
                  <a:srgbClr val="FFF1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Phototroph</a:t>
            </a:r>
            <a:endParaRPr kumimoji="0" lang="zh-CN" altLang="zh-CN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3" name="Rectangle 23"/>
          <p:cNvSpPr>
            <a:spLocks noChangeArrowheads="1"/>
          </p:cNvSpPr>
          <p:nvPr/>
        </p:nvSpPr>
        <p:spPr bwMode="auto">
          <a:xfrm>
            <a:off x="1896455" y="3028310"/>
            <a:ext cx="48090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dirty="0" smtClean="0">
                <a:ln>
                  <a:noFill/>
                </a:ln>
                <a:solidFill>
                  <a:srgbClr val="FFF1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---light</a:t>
            </a:r>
            <a:endParaRPr kumimoji="0" lang="zh-CN" altLang="zh-CN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4" name="Rectangle 24"/>
          <p:cNvSpPr>
            <a:spLocks noChangeArrowheads="1"/>
          </p:cNvSpPr>
          <p:nvPr/>
        </p:nvSpPr>
        <p:spPr bwMode="auto">
          <a:xfrm>
            <a:off x="1092755" y="5149338"/>
            <a:ext cx="9425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smtClean="0">
                <a:ln>
                  <a:noFill/>
                </a:ln>
                <a:solidFill>
                  <a:srgbClr val="601986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Organotroph</a:t>
            </a:r>
            <a:endParaRPr kumimoji="0" lang="zh-CN" altLang="zh-C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5" name="Rectangle 25"/>
          <p:cNvSpPr>
            <a:spLocks noChangeArrowheads="1"/>
          </p:cNvSpPr>
          <p:nvPr/>
        </p:nvSpPr>
        <p:spPr bwMode="auto">
          <a:xfrm>
            <a:off x="2037318" y="5154100"/>
            <a:ext cx="15052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dirty="0" smtClean="0">
                <a:ln>
                  <a:noFill/>
                </a:ln>
                <a:solidFill>
                  <a:srgbClr val="601986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---organic molecules</a:t>
            </a:r>
            <a:endParaRPr kumimoji="0" lang="zh-CN" altLang="zh-CN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6" name="Rectangle 26"/>
          <p:cNvSpPr>
            <a:spLocks noChangeArrowheads="1"/>
          </p:cNvSpPr>
          <p:nvPr/>
        </p:nvSpPr>
        <p:spPr bwMode="auto">
          <a:xfrm>
            <a:off x="1092755" y="5354125"/>
            <a:ext cx="77264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smtClean="0">
                <a:ln>
                  <a:noFill/>
                </a:ln>
                <a:solidFill>
                  <a:srgbClr val="601986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Lithotroph</a:t>
            </a:r>
            <a:endParaRPr kumimoji="0" lang="zh-CN" altLang="zh-C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7" name="Rectangle 27"/>
          <p:cNvSpPr>
            <a:spLocks noChangeArrowheads="1"/>
          </p:cNvSpPr>
          <p:nvPr/>
        </p:nvSpPr>
        <p:spPr bwMode="auto">
          <a:xfrm>
            <a:off x="1865868" y="5358888"/>
            <a:ext cx="16863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dirty="0" smtClean="0">
                <a:ln>
                  <a:noFill/>
                </a:ln>
                <a:solidFill>
                  <a:srgbClr val="601986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---inorganic molecules</a:t>
            </a:r>
            <a:endParaRPr kumimoji="0" lang="zh-CN" altLang="zh-CN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8" name="Rectangle 28"/>
          <p:cNvSpPr>
            <a:spLocks noChangeArrowheads="1"/>
          </p:cNvSpPr>
          <p:nvPr/>
        </p:nvSpPr>
        <p:spPr bwMode="auto">
          <a:xfrm>
            <a:off x="1567418" y="3699950"/>
            <a:ext cx="135774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1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Carbon source</a:t>
            </a:r>
            <a:endParaRPr kumimoji="0" lang="zh-CN" altLang="zh-C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9" name="Rectangle 29"/>
          <p:cNvSpPr>
            <a:spLocks noChangeArrowheads="1"/>
          </p:cNvSpPr>
          <p:nvPr/>
        </p:nvSpPr>
        <p:spPr bwMode="auto">
          <a:xfrm>
            <a:off x="1092755" y="3982525"/>
            <a:ext cx="74539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smtClean="0">
                <a:ln>
                  <a:noFill/>
                </a:ln>
                <a:solidFill>
                  <a:srgbClr val="601986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Autotroph</a:t>
            </a:r>
            <a:endParaRPr kumimoji="0" lang="zh-CN" altLang="zh-C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0" name="Rectangle 30"/>
          <p:cNvSpPr>
            <a:spLocks noChangeArrowheads="1"/>
          </p:cNvSpPr>
          <p:nvPr/>
        </p:nvSpPr>
        <p:spPr bwMode="auto">
          <a:xfrm>
            <a:off x="1842055" y="3987288"/>
            <a:ext cx="4696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dirty="0" smtClean="0">
                <a:ln>
                  <a:noFill/>
                </a:ln>
                <a:solidFill>
                  <a:srgbClr val="601986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---CO2</a:t>
            </a:r>
            <a:endParaRPr kumimoji="0" lang="zh-CN" altLang="zh-CN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1" name="Rectangle 31"/>
          <p:cNvSpPr>
            <a:spLocks noChangeArrowheads="1"/>
          </p:cNvSpPr>
          <p:nvPr/>
        </p:nvSpPr>
        <p:spPr bwMode="auto">
          <a:xfrm>
            <a:off x="1092755" y="4196838"/>
            <a:ext cx="8800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smtClean="0">
                <a:ln>
                  <a:noFill/>
                </a:ln>
                <a:solidFill>
                  <a:srgbClr val="601986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Heterotroph</a:t>
            </a:r>
            <a:endParaRPr kumimoji="0" lang="zh-CN" altLang="zh-C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2" name="Rectangle 32"/>
          <p:cNvSpPr>
            <a:spLocks noChangeArrowheads="1"/>
          </p:cNvSpPr>
          <p:nvPr/>
        </p:nvSpPr>
        <p:spPr bwMode="auto">
          <a:xfrm>
            <a:off x="1980168" y="4201600"/>
            <a:ext cx="15052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1" i="0" u="none" strike="noStrike" cap="none" normalizeH="0" baseline="0" smtClean="0">
                <a:ln>
                  <a:noFill/>
                </a:ln>
                <a:solidFill>
                  <a:srgbClr val="601986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---organic molecules</a:t>
            </a:r>
            <a:endParaRPr kumimoji="0" lang="zh-CN" altLang="zh-C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3" name="Rectangle 33"/>
          <p:cNvSpPr>
            <a:spLocks noChangeArrowheads="1"/>
          </p:cNvSpPr>
          <p:nvPr/>
        </p:nvSpPr>
        <p:spPr bwMode="auto">
          <a:xfrm>
            <a:off x="3593068" y="5285863"/>
            <a:ext cx="503238" cy="9525"/>
          </a:xfrm>
          <a:prstGeom prst="rect">
            <a:avLst/>
          </a:pr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="1"/>
          </a:p>
        </p:txBody>
      </p:sp>
      <p:sp>
        <p:nvSpPr>
          <p:cNvPr id="104" name="Freeform 34"/>
          <p:cNvSpPr/>
          <p:nvPr/>
        </p:nvSpPr>
        <p:spPr bwMode="auto">
          <a:xfrm>
            <a:off x="7607855" y="4028563"/>
            <a:ext cx="473075" cy="93663"/>
          </a:xfrm>
          <a:custGeom>
            <a:avLst/>
            <a:gdLst>
              <a:gd name="T0" fmla="*/ 298 w 298"/>
              <a:gd name="T1" fmla="*/ 29 h 59"/>
              <a:gd name="T2" fmla="*/ 246 w 298"/>
              <a:gd name="T3" fmla="*/ 0 h 59"/>
              <a:gd name="T4" fmla="*/ 246 w 298"/>
              <a:gd name="T5" fmla="*/ 25 h 59"/>
              <a:gd name="T6" fmla="*/ 0 w 298"/>
              <a:gd name="T7" fmla="*/ 25 h 59"/>
              <a:gd name="T8" fmla="*/ 0 w 298"/>
              <a:gd name="T9" fmla="*/ 32 h 59"/>
              <a:gd name="T10" fmla="*/ 246 w 298"/>
              <a:gd name="T11" fmla="*/ 32 h 59"/>
              <a:gd name="T12" fmla="*/ 246 w 298"/>
              <a:gd name="T13" fmla="*/ 59 h 59"/>
              <a:gd name="T14" fmla="*/ 298 w 298"/>
              <a:gd name="T15" fmla="*/ 2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8" h="59">
                <a:moveTo>
                  <a:pt x="298" y="29"/>
                </a:moveTo>
                <a:lnTo>
                  <a:pt x="246" y="0"/>
                </a:lnTo>
                <a:lnTo>
                  <a:pt x="246" y="25"/>
                </a:lnTo>
                <a:lnTo>
                  <a:pt x="0" y="25"/>
                </a:lnTo>
                <a:lnTo>
                  <a:pt x="0" y="32"/>
                </a:lnTo>
                <a:lnTo>
                  <a:pt x="246" y="32"/>
                </a:lnTo>
                <a:lnTo>
                  <a:pt x="246" y="59"/>
                </a:lnTo>
                <a:lnTo>
                  <a:pt x="298" y="29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05" name="Freeform 35"/>
          <p:cNvSpPr/>
          <p:nvPr/>
        </p:nvSpPr>
        <p:spPr bwMode="auto">
          <a:xfrm>
            <a:off x="2380218" y="4028563"/>
            <a:ext cx="1558925" cy="93663"/>
          </a:xfrm>
          <a:custGeom>
            <a:avLst/>
            <a:gdLst>
              <a:gd name="T0" fmla="*/ 982 w 982"/>
              <a:gd name="T1" fmla="*/ 29 h 59"/>
              <a:gd name="T2" fmla="*/ 930 w 982"/>
              <a:gd name="T3" fmla="*/ 0 h 59"/>
              <a:gd name="T4" fmla="*/ 930 w 982"/>
              <a:gd name="T5" fmla="*/ 25 h 59"/>
              <a:gd name="T6" fmla="*/ 0 w 982"/>
              <a:gd name="T7" fmla="*/ 25 h 59"/>
              <a:gd name="T8" fmla="*/ 0 w 982"/>
              <a:gd name="T9" fmla="*/ 32 h 59"/>
              <a:gd name="T10" fmla="*/ 930 w 982"/>
              <a:gd name="T11" fmla="*/ 32 h 59"/>
              <a:gd name="T12" fmla="*/ 930 w 982"/>
              <a:gd name="T13" fmla="*/ 59 h 59"/>
              <a:gd name="T14" fmla="*/ 982 w 982"/>
              <a:gd name="T15" fmla="*/ 2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2" h="59">
                <a:moveTo>
                  <a:pt x="982" y="29"/>
                </a:moveTo>
                <a:lnTo>
                  <a:pt x="930" y="0"/>
                </a:lnTo>
                <a:lnTo>
                  <a:pt x="930" y="25"/>
                </a:lnTo>
                <a:lnTo>
                  <a:pt x="0" y="25"/>
                </a:lnTo>
                <a:lnTo>
                  <a:pt x="0" y="32"/>
                </a:lnTo>
                <a:lnTo>
                  <a:pt x="930" y="32"/>
                </a:lnTo>
                <a:lnTo>
                  <a:pt x="930" y="59"/>
                </a:lnTo>
                <a:lnTo>
                  <a:pt x="982" y="29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="1"/>
          </a:p>
        </p:txBody>
      </p:sp>
      <p:sp>
        <p:nvSpPr>
          <p:cNvPr id="106" name="Freeform 36"/>
          <p:cNvSpPr/>
          <p:nvPr/>
        </p:nvSpPr>
        <p:spPr bwMode="auto">
          <a:xfrm>
            <a:off x="4758293" y="4028563"/>
            <a:ext cx="450850" cy="93663"/>
          </a:xfrm>
          <a:custGeom>
            <a:avLst/>
            <a:gdLst>
              <a:gd name="T0" fmla="*/ 284 w 284"/>
              <a:gd name="T1" fmla="*/ 29 h 59"/>
              <a:gd name="T2" fmla="*/ 232 w 284"/>
              <a:gd name="T3" fmla="*/ 0 h 59"/>
              <a:gd name="T4" fmla="*/ 232 w 284"/>
              <a:gd name="T5" fmla="*/ 25 h 59"/>
              <a:gd name="T6" fmla="*/ 0 w 284"/>
              <a:gd name="T7" fmla="*/ 25 h 59"/>
              <a:gd name="T8" fmla="*/ 0 w 284"/>
              <a:gd name="T9" fmla="*/ 32 h 59"/>
              <a:gd name="T10" fmla="*/ 232 w 284"/>
              <a:gd name="T11" fmla="*/ 32 h 59"/>
              <a:gd name="T12" fmla="*/ 232 w 284"/>
              <a:gd name="T13" fmla="*/ 59 h 59"/>
              <a:gd name="T14" fmla="*/ 284 w 284"/>
              <a:gd name="T15" fmla="*/ 2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4" h="59">
                <a:moveTo>
                  <a:pt x="284" y="29"/>
                </a:moveTo>
                <a:lnTo>
                  <a:pt x="232" y="0"/>
                </a:lnTo>
                <a:lnTo>
                  <a:pt x="232" y="25"/>
                </a:lnTo>
                <a:lnTo>
                  <a:pt x="0" y="25"/>
                </a:lnTo>
                <a:lnTo>
                  <a:pt x="0" y="32"/>
                </a:lnTo>
                <a:lnTo>
                  <a:pt x="232" y="32"/>
                </a:lnTo>
                <a:lnTo>
                  <a:pt x="232" y="59"/>
                </a:lnTo>
                <a:lnTo>
                  <a:pt x="284" y="29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07" name="Freeform 37"/>
          <p:cNvSpPr/>
          <p:nvPr/>
        </p:nvSpPr>
        <p:spPr bwMode="auto">
          <a:xfrm>
            <a:off x="5960030" y="4028563"/>
            <a:ext cx="449263" cy="93663"/>
          </a:xfrm>
          <a:custGeom>
            <a:avLst/>
            <a:gdLst>
              <a:gd name="T0" fmla="*/ 283 w 283"/>
              <a:gd name="T1" fmla="*/ 29 h 59"/>
              <a:gd name="T2" fmla="*/ 230 w 283"/>
              <a:gd name="T3" fmla="*/ 0 h 59"/>
              <a:gd name="T4" fmla="*/ 230 w 283"/>
              <a:gd name="T5" fmla="*/ 25 h 59"/>
              <a:gd name="T6" fmla="*/ 0 w 283"/>
              <a:gd name="T7" fmla="*/ 25 h 59"/>
              <a:gd name="T8" fmla="*/ 0 w 283"/>
              <a:gd name="T9" fmla="*/ 32 h 59"/>
              <a:gd name="T10" fmla="*/ 230 w 283"/>
              <a:gd name="T11" fmla="*/ 32 h 59"/>
              <a:gd name="T12" fmla="*/ 230 w 283"/>
              <a:gd name="T13" fmla="*/ 59 h 59"/>
              <a:gd name="T14" fmla="*/ 283 w 283"/>
              <a:gd name="T15" fmla="*/ 2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3" h="59">
                <a:moveTo>
                  <a:pt x="283" y="29"/>
                </a:moveTo>
                <a:lnTo>
                  <a:pt x="230" y="0"/>
                </a:lnTo>
                <a:lnTo>
                  <a:pt x="230" y="25"/>
                </a:lnTo>
                <a:lnTo>
                  <a:pt x="0" y="25"/>
                </a:lnTo>
                <a:lnTo>
                  <a:pt x="0" y="32"/>
                </a:lnTo>
                <a:lnTo>
                  <a:pt x="230" y="32"/>
                </a:lnTo>
                <a:lnTo>
                  <a:pt x="230" y="59"/>
                </a:lnTo>
                <a:lnTo>
                  <a:pt x="283" y="29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08" name="Freeform 38"/>
          <p:cNvSpPr/>
          <p:nvPr/>
        </p:nvSpPr>
        <p:spPr bwMode="auto">
          <a:xfrm>
            <a:off x="4815443" y="3677725"/>
            <a:ext cx="96838" cy="325438"/>
          </a:xfrm>
          <a:custGeom>
            <a:avLst/>
            <a:gdLst>
              <a:gd name="T0" fmla="*/ 35 w 61"/>
              <a:gd name="T1" fmla="*/ 152 h 205"/>
              <a:gd name="T2" fmla="*/ 35 w 61"/>
              <a:gd name="T3" fmla="*/ 0 h 205"/>
              <a:gd name="T4" fmla="*/ 29 w 61"/>
              <a:gd name="T5" fmla="*/ 0 h 205"/>
              <a:gd name="T6" fmla="*/ 29 w 61"/>
              <a:gd name="T7" fmla="*/ 152 h 205"/>
              <a:gd name="T8" fmla="*/ 0 w 61"/>
              <a:gd name="T9" fmla="*/ 152 h 205"/>
              <a:gd name="T10" fmla="*/ 30 w 61"/>
              <a:gd name="T11" fmla="*/ 205 h 205"/>
              <a:gd name="T12" fmla="*/ 61 w 61"/>
              <a:gd name="T13" fmla="*/ 152 h 205"/>
              <a:gd name="T14" fmla="*/ 35 w 61"/>
              <a:gd name="T15" fmla="*/ 152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1" h="205">
                <a:moveTo>
                  <a:pt x="35" y="152"/>
                </a:moveTo>
                <a:lnTo>
                  <a:pt x="35" y="0"/>
                </a:lnTo>
                <a:lnTo>
                  <a:pt x="29" y="0"/>
                </a:lnTo>
                <a:lnTo>
                  <a:pt x="29" y="152"/>
                </a:lnTo>
                <a:lnTo>
                  <a:pt x="0" y="152"/>
                </a:lnTo>
                <a:lnTo>
                  <a:pt x="30" y="205"/>
                </a:lnTo>
                <a:lnTo>
                  <a:pt x="61" y="152"/>
                </a:lnTo>
                <a:lnTo>
                  <a:pt x="35" y="152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09" name="Freeform 39"/>
          <p:cNvSpPr/>
          <p:nvPr/>
        </p:nvSpPr>
        <p:spPr bwMode="auto">
          <a:xfrm>
            <a:off x="3552227" y="2907788"/>
            <a:ext cx="1361641" cy="485775"/>
          </a:xfrm>
          <a:custGeom>
            <a:avLst/>
            <a:gdLst>
              <a:gd name="T0" fmla="*/ 488 w 515"/>
              <a:gd name="T1" fmla="*/ 254 h 306"/>
              <a:gd name="T2" fmla="*/ 488 w 515"/>
              <a:gd name="T3" fmla="*/ 0 h 306"/>
              <a:gd name="T4" fmla="*/ 0 w 515"/>
              <a:gd name="T5" fmla="*/ 0 h 306"/>
              <a:gd name="T6" fmla="*/ 0 w 515"/>
              <a:gd name="T7" fmla="*/ 6 h 306"/>
              <a:gd name="T8" fmla="*/ 482 w 515"/>
              <a:gd name="T9" fmla="*/ 6 h 306"/>
              <a:gd name="T10" fmla="*/ 482 w 515"/>
              <a:gd name="T11" fmla="*/ 254 h 306"/>
              <a:gd name="T12" fmla="*/ 455 w 515"/>
              <a:gd name="T13" fmla="*/ 254 h 306"/>
              <a:gd name="T14" fmla="*/ 485 w 515"/>
              <a:gd name="T15" fmla="*/ 306 h 306"/>
              <a:gd name="T16" fmla="*/ 515 w 515"/>
              <a:gd name="T17" fmla="*/ 254 h 306"/>
              <a:gd name="T18" fmla="*/ 488 w 515"/>
              <a:gd name="T19" fmla="*/ 254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5" h="306">
                <a:moveTo>
                  <a:pt x="488" y="254"/>
                </a:moveTo>
                <a:lnTo>
                  <a:pt x="488" y="0"/>
                </a:lnTo>
                <a:lnTo>
                  <a:pt x="0" y="0"/>
                </a:lnTo>
                <a:lnTo>
                  <a:pt x="0" y="6"/>
                </a:lnTo>
                <a:lnTo>
                  <a:pt x="482" y="6"/>
                </a:lnTo>
                <a:lnTo>
                  <a:pt x="482" y="254"/>
                </a:lnTo>
                <a:lnTo>
                  <a:pt x="455" y="254"/>
                </a:lnTo>
                <a:lnTo>
                  <a:pt x="485" y="306"/>
                </a:lnTo>
                <a:lnTo>
                  <a:pt x="515" y="254"/>
                </a:lnTo>
                <a:lnTo>
                  <a:pt x="488" y="254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="1"/>
          </a:p>
        </p:txBody>
      </p:sp>
      <p:sp>
        <p:nvSpPr>
          <p:cNvPr id="110" name="Freeform 40"/>
          <p:cNvSpPr/>
          <p:nvPr/>
        </p:nvSpPr>
        <p:spPr bwMode="auto">
          <a:xfrm>
            <a:off x="3410505" y="4126988"/>
            <a:ext cx="581025" cy="200025"/>
          </a:xfrm>
          <a:custGeom>
            <a:avLst/>
            <a:gdLst>
              <a:gd name="T0" fmla="*/ 366 w 366"/>
              <a:gd name="T1" fmla="*/ 47 h 126"/>
              <a:gd name="T2" fmla="*/ 336 w 366"/>
              <a:gd name="T3" fmla="*/ 0 h 126"/>
              <a:gd name="T4" fmla="*/ 307 w 366"/>
              <a:gd name="T5" fmla="*/ 47 h 126"/>
              <a:gd name="T6" fmla="*/ 333 w 366"/>
              <a:gd name="T7" fmla="*/ 47 h 126"/>
              <a:gd name="T8" fmla="*/ 333 w 366"/>
              <a:gd name="T9" fmla="*/ 120 h 126"/>
              <a:gd name="T10" fmla="*/ 0 w 366"/>
              <a:gd name="T11" fmla="*/ 120 h 126"/>
              <a:gd name="T12" fmla="*/ 0 w 366"/>
              <a:gd name="T13" fmla="*/ 126 h 126"/>
              <a:gd name="T14" fmla="*/ 339 w 366"/>
              <a:gd name="T15" fmla="*/ 126 h 126"/>
              <a:gd name="T16" fmla="*/ 339 w 366"/>
              <a:gd name="T17" fmla="*/ 47 h 126"/>
              <a:gd name="T18" fmla="*/ 366 w 366"/>
              <a:gd name="T19" fmla="*/ 47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6" h="126">
                <a:moveTo>
                  <a:pt x="366" y="47"/>
                </a:moveTo>
                <a:lnTo>
                  <a:pt x="336" y="0"/>
                </a:lnTo>
                <a:lnTo>
                  <a:pt x="307" y="47"/>
                </a:lnTo>
                <a:lnTo>
                  <a:pt x="333" y="47"/>
                </a:lnTo>
                <a:lnTo>
                  <a:pt x="333" y="120"/>
                </a:lnTo>
                <a:lnTo>
                  <a:pt x="0" y="120"/>
                </a:lnTo>
                <a:lnTo>
                  <a:pt x="0" y="126"/>
                </a:lnTo>
                <a:lnTo>
                  <a:pt x="339" y="126"/>
                </a:lnTo>
                <a:lnTo>
                  <a:pt x="339" y="47"/>
                </a:lnTo>
                <a:lnTo>
                  <a:pt x="366" y="47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="1"/>
          </a:p>
        </p:txBody>
      </p:sp>
      <p:sp>
        <p:nvSpPr>
          <p:cNvPr id="111" name="Freeform 41"/>
          <p:cNvSpPr/>
          <p:nvPr/>
        </p:nvSpPr>
        <p:spPr bwMode="auto">
          <a:xfrm>
            <a:off x="3745468" y="3636450"/>
            <a:ext cx="1055688" cy="366713"/>
          </a:xfrm>
          <a:custGeom>
            <a:avLst/>
            <a:gdLst>
              <a:gd name="T0" fmla="*/ 665 w 665"/>
              <a:gd name="T1" fmla="*/ 6 h 231"/>
              <a:gd name="T2" fmla="*/ 665 w 665"/>
              <a:gd name="T3" fmla="*/ 0 h 231"/>
              <a:gd name="T4" fmla="*/ 26 w 665"/>
              <a:gd name="T5" fmla="*/ 0 h 231"/>
              <a:gd name="T6" fmla="*/ 26 w 665"/>
              <a:gd name="T7" fmla="*/ 178 h 231"/>
              <a:gd name="T8" fmla="*/ 0 w 665"/>
              <a:gd name="T9" fmla="*/ 178 h 231"/>
              <a:gd name="T10" fmla="*/ 30 w 665"/>
              <a:gd name="T11" fmla="*/ 231 h 231"/>
              <a:gd name="T12" fmla="*/ 61 w 665"/>
              <a:gd name="T13" fmla="*/ 178 h 231"/>
              <a:gd name="T14" fmla="*/ 32 w 665"/>
              <a:gd name="T15" fmla="*/ 178 h 231"/>
              <a:gd name="T16" fmla="*/ 32 w 665"/>
              <a:gd name="T17" fmla="*/ 6 h 231"/>
              <a:gd name="T18" fmla="*/ 665 w 665"/>
              <a:gd name="T19" fmla="*/ 6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65" h="231">
                <a:moveTo>
                  <a:pt x="665" y="6"/>
                </a:moveTo>
                <a:lnTo>
                  <a:pt x="665" y="0"/>
                </a:lnTo>
                <a:lnTo>
                  <a:pt x="26" y="0"/>
                </a:lnTo>
                <a:lnTo>
                  <a:pt x="26" y="178"/>
                </a:lnTo>
                <a:lnTo>
                  <a:pt x="0" y="178"/>
                </a:lnTo>
                <a:lnTo>
                  <a:pt x="30" y="231"/>
                </a:lnTo>
                <a:lnTo>
                  <a:pt x="61" y="178"/>
                </a:lnTo>
                <a:lnTo>
                  <a:pt x="32" y="178"/>
                </a:lnTo>
                <a:lnTo>
                  <a:pt x="32" y="6"/>
                </a:lnTo>
                <a:lnTo>
                  <a:pt x="665" y="6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="1"/>
          </a:p>
        </p:txBody>
      </p:sp>
      <p:sp>
        <p:nvSpPr>
          <p:cNvPr id="112" name="Freeform 42"/>
          <p:cNvSpPr/>
          <p:nvPr/>
        </p:nvSpPr>
        <p:spPr bwMode="auto">
          <a:xfrm>
            <a:off x="4953555" y="3636450"/>
            <a:ext cx="1250950" cy="366713"/>
          </a:xfrm>
          <a:custGeom>
            <a:avLst/>
            <a:gdLst>
              <a:gd name="T0" fmla="*/ 762 w 788"/>
              <a:gd name="T1" fmla="*/ 178 h 231"/>
              <a:gd name="T2" fmla="*/ 762 w 788"/>
              <a:gd name="T3" fmla="*/ 0 h 231"/>
              <a:gd name="T4" fmla="*/ 0 w 788"/>
              <a:gd name="T5" fmla="*/ 0 h 231"/>
              <a:gd name="T6" fmla="*/ 0 w 788"/>
              <a:gd name="T7" fmla="*/ 6 h 231"/>
              <a:gd name="T8" fmla="*/ 756 w 788"/>
              <a:gd name="T9" fmla="*/ 6 h 231"/>
              <a:gd name="T10" fmla="*/ 756 w 788"/>
              <a:gd name="T11" fmla="*/ 178 h 231"/>
              <a:gd name="T12" fmla="*/ 729 w 788"/>
              <a:gd name="T13" fmla="*/ 178 h 231"/>
              <a:gd name="T14" fmla="*/ 759 w 788"/>
              <a:gd name="T15" fmla="*/ 231 h 231"/>
              <a:gd name="T16" fmla="*/ 788 w 788"/>
              <a:gd name="T17" fmla="*/ 178 h 231"/>
              <a:gd name="T18" fmla="*/ 762 w 788"/>
              <a:gd name="T19" fmla="*/ 178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88" h="231">
                <a:moveTo>
                  <a:pt x="762" y="178"/>
                </a:moveTo>
                <a:lnTo>
                  <a:pt x="762" y="0"/>
                </a:lnTo>
                <a:lnTo>
                  <a:pt x="0" y="0"/>
                </a:lnTo>
                <a:lnTo>
                  <a:pt x="0" y="6"/>
                </a:lnTo>
                <a:lnTo>
                  <a:pt x="756" y="6"/>
                </a:lnTo>
                <a:lnTo>
                  <a:pt x="756" y="178"/>
                </a:lnTo>
                <a:lnTo>
                  <a:pt x="729" y="178"/>
                </a:lnTo>
                <a:lnTo>
                  <a:pt x="759" y="231"/>
                </a:lnTo>
                <a:lnTo>
                  <a:pt x="788" y="178"/>
                </a:lnTo>
                <a:lnTo>
                  <a:pt x="762" y="178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="1"/>
          </a:p>
        </p:txBody>
      </p:sp>
      <p:sp>
        <p:nvSpPr>
          <p:cNvPr id="113" name="Freeform 43"/>
          <p:cNvSpPr/>
          <p:nvPr/>
        </p:nvSpPr>
        <p:spPr bwMode="auto">
          <a:xfrm>
            <a:off x="3745468" y="4126988"/>
            <a:ext cx="96838" cy="82550"/>
          </a:xfrm>
          <a:custGeom>
            <a:avLst/>
            <a:gdLst>
              <a:gd name="T0" fmla="*/ 30 w 61"/>
              <a:gd name="T1" fmla="*/ 0 h 52"/>
              <a:gd name="T2" fmla="*/ 0 w 61"/>
              <a:gd name="T3" fmla="*/ 52 h 52"/>
              <a:gd name="T4" fmla="*/ 61 w 61"/>
              <a:gd name="T5" fmla="*/ 52 h 52"/>
              <a:gd name="T6" fmla="*/ 30 w 61"/>
              <a:gd name="T7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1" h="52">
                <a:moveTo>
                  <a:pt x="30" y="0"/>
                </a:moveTo>
                <a:lnTo>
                  <a:pt x="0" y="52"/>
                </a:lnTo>
                <a:lnTo>
                  <a:pt x="61" y="52"/>
                </a:lnTo>
                <a:lnTo>
                  <a:pt x="30" y="0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14" name="Freeform 44"/>
          <p:cNvSpPr/>
          <p:nvPr/>
        </p:nvSpPr>
        <p:spPr bwMode="auto">
          <a:xfrm>
            <a:off x="3788330" y="4223825"/>
            <a:ext cx="9525" cy="22225"/>
          </a:xfrm>
          <a:custGeom>
            <a:avLst/>
            <a:gdLst>
              <a:gd name="T0" fmla="*/ 6 w 6"/>
              <a:gd name="T1" fmla="*/ 0 h 14"/>
              <a:gd name="T2" fmla="*/ 0 w 6"/>
              <a:gd name="T3" fmla="*/ 1 h 14"/>
              <a:gd name="T4" fmla="*/ 0 w 6"/>
              <a:gd name="T5" fmla="*/ 1 h 14"/>
              <a:gd name="T6" fmla="*/ 0 w 6"/>
              <a:gd name="T7" fmla="*/ 14 h 14"/>
              <a:gd name="T8" fmla="*/ 6 w 6"/>
              <a:gd name="T9" fmla="*/ 12 h 14"/>
              <a:gd name="T10" fmla="*/ 6 w 6"/>
              <a:gd name="T11" fmla="*/ 12 h 14"/>
              <a:gd name="T12" fmla="*/ 6 w 6"/>
              <a:gd name="T13" fmla="*/ 0 h 14"/>
              <a:gd name="T14" fmla="*/ 6 w 6"/>
              <a:gd name="T15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14">
                <a:moveTo>
                  <a:pt x="6" y="0"/>
                </a:moveTo>
                <a:lnTo>
                  <a:pt x="0" y="1"/>
                </a:lnTo>
                <a:lnTo>
                  <a:pt x="0" y="1"/>
                </a:lnTo>
                <a:lnTo>
                  <a:pt x="0" y="14"/>
                </a:lnTo>
                <a:lnTo>
                  <a:pt x="6" y="12"/>
                </a:lnTo>
                <a:lnTo>
                  <a:pt x="6" y="12"/>
                </a:lnTo>
                <a:lnTo>
                  <a:pt x="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15" name="Freeform 45"/>
          <p:cNvSpPr/>
          <p:nvPr/>
        </p:nvSpPr>
        <p:spPr bwMode="auto">
          <a:xfrm>
            <a:off x="3834368" y="4515925"/>
            <a:ext cx="19050" cy="41275"/>
          </a:xfrm>
          <a:custGeom>
            <a:avLst/>
            <a:gdLst>
              <a:gd name="T0" fmla="*/ 0 w 12"/>
              <a:gd name="T1" fmla="*/ 1 h 26"/>
              <a:gd name="T2" fmla="*/ 0 w 12"/>
              <a:gd name="T3" fmla="*/ 1 h 26"/>
              <a:gd name="T4" fmla="*/ 6 w 12"/>
              <a:gd name="T5" fmla="*/ 26 h 26"/>
              <a:gd name="T6" fmla="*/ 12 w 12"/>
              <a:gd name="T7" fmla="*/ 24 h 26"/>
              <a:gd name="T8" fmla="*/ 12 w 12"/>
              <a:gd name="T9" fmla="*/ 24 h 26"/>
              <a:gd name="T10" fmla="*/ 6 w 12"/>
              <a:gd name="T11" fmla="*/ 0 h 26"/>
              <a:gd name="T12" fmla="*/ 0 w 12"/>
              <a:gd name="T13" fmla="*/ 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26">
                <a:moveTo>
                  <a:pt x="0" y="1"/>
                </a:moveTo>
                <a:lnTo>
                  <a:pt x="0" y="1"/>
                </a:lnTo>
                <a:lnTo>
                  <a:pt x="6" y="26"/>
                </a:lnTo>
                <a:lnTo>
                  <a:pt x="12" y="24"/>
                </a:lnTo>
                <a:lnTo>
                  <a:pt x="12" y="24"/>
                </a:lnTo>
                <a:lnTo>
                  <a:pt x="6" y="0"/>
                </a:lnTo>
                <a:lnTo>
                  <a:pt x="0" y="1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16" name="Freeform 46"/>
          <p:cNvSpPr/>
          <p:nvPr/>
        </p:nvSpPr>
        <p:spPr bwMode="auto">
          <a:xfrm>
            <a:off x="3883580" y="4665150"/>
            <a:ext cx="23813" cy="41275"/>
          </a:xfrm>
          <a:custGeom>
            <a:avLst/>
            <a:gdLst>
              <a:gd name="T0" fmla="*/ 0 w 15"/>
              <a:gd name="T1" fmla="*/ 3 h 26"/>
              <a:gd name="T2" fmla="*/ 0 w 15"/>
              <a:gd name="T3" fmla="*/ 3 h 26"/>
              <a:gd name="T4" fmla="*/ 9 w 15"/>
              <a:gd name="T5" fmla="*/ 26 h 26"/>
              <a:gd name="T6" fmla="*/ 15 w 15"/>
              <a:gd name="T7" fmla="*/ 23 h 26"/>
              <a:gd name="T8" fmla="*/ 15 w 15"/>
              <a:gd name="T9" fmla="*/ 23 h 26"/>
              <a:gd name="T10" fmla="*/ 6 w 15"/>
              <a:gd name="T11" fmla="*/ 0 h 26"/>
              <a:gd name="T12" fmla="*/ 0 w 15"/>
              <a:gd name="T13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6">
                <a:moveTo>
                  <a:pt x="0" y="3"/>
                </a:moveTo>
                <a:lnTo>
                  <a:pt x="0" y="3"/>
                </a:lnTo>
                <a:lnTo>
                  <a:pt x="9" y="26"/>
                </a:lnTo>
                <a:lnTo>
                  <a:pt x="15" y="23"/>
                </a:lnTo>
                <a:lnTo>
                  <a:pt x="15" y="23"/>
                </a:lnTo>
                <a:lnTo>
                  <a:pt x="6" y="0"/>
                </a:lnTo>
                <a:lnTo>
                  <a:pt x="0" y="3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17" name="Freeform 47"/>
          <p:cNvSpPr/>
          <p:nvPr/>
        </p:nvSpPr>
        <p:spPr bwMode="auto">
          <a:xfrm>
            <a:off x="3915330" y="4738175"/>
            <a:ext cx="25400" cy="41275"/>
          </a:xfrm>
          <a:custGeom>
            <a:avLst/>
            <a:gdLst>
              <a:gd name="T0" fmla="*/ 0 w 16"/>
              <a:gd name="T1" fmla="*/ 3 h 26"/>
              <a:gd name="T2" fmla="*/ 0 w 16"/>
              <a:gd name="T3" fmla="*/ 3 h 26"/>
              <a:gd name="T4" fmla="*/ 10 w 16"/>
              <a:gd name="T5" fmla="*/ 26 h 26"/>
              <a:gd name="T6" fmla="*/ 16 w 16"/>
              <a:gd name="T7" fmla="*/ 23 h 26"/>
              <a:gd name="T8" fmla="*/ 16 w 16"/>
              <a:gd name="T9" fmla="*/ 23 h 26"/>
              <a:gd name="T10" fmla="*/ 6 w 16"/>
              <a:gd name="T11" fmla="*/ 0 h 26"/>
              <a:gd name="T12" fmla="*/ 0 w 16"/>
              <a:gd name="T13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" h="26">
                <a:moveTo>
                  <a:pt x="0" y="3"/>
                </a:moveTo>
                <a:lnTo>
                  <a:pt x="0" y="3"/>
                </a:lnTo>
                <a:lnTo>
                  <a:pt x="10" y="26"/>
                </a:lnTo>
                <a:lnTo>
                  <a:pt x="16" y="23"/>
                </a:lnTo>
                <a:lnTo>
                  <a:pt x="16" y="23"/>
                </a:lnTo>
                <a:lnTo>
                  <a:pt x="6" y="0"/>
                </a:lnTo>
                <a:lnTo>
                  <a:pt x="0" y="3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18" name="Freeform 48"/>
          <p:cNvSpPr/>
          <p:nvPr/>
        </p:nvSpPr>
        <p:spPr bwMode="auto">
          <a:xfrm>
            <a:off x="3856593" y="4593713"/>
            <a:ext cx="22225" cy="38100"/>
          </a:xfrm>
          <a:custGeom>
            <a:avLst/>
            <a:gdLst>
              <a:gd name="T0" fmla="*/ 0 w 14"/>
              <a:gd name="T1" fmla="*/ 1 h 24"/>
              <a:gd name="T2" fmla="*/ 0 w 14"/>
              <a:gd name="T3" fmla="*/ 1 h 24"/>
              <a:gd name="T4" fmla="*/ 8 w 14"/>
              <a:gd name="T5" fmla="*/ 24 h 24"/>
              <a:gd name="T6" fmla="*/ 14 w 14"/>
              <a:gd name="T7" fmla="*/ 22 h 24"/>
              <a:gd name="T8" fmla="*/ 14 w 14"/>
              <a:gd name="T9" fmla="*/ 22 h 24"/>
              <a:gd name="T10" fmla="*/ 6 w 14"/>
              <a:gd name="T11" fmla="*/ 0 h 24"/>
              <a:gd name="T12" fmla="*/ 0 w 14"/>
              <a:gd name="T13" fmla="*/ 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" h="24">
                <a:moveTo>
                  <a:pt x="0" y="1"/>
                </a:moveTo>
                <a:lnTo>
                  <a:pt x="0" y="1"/>
                </a:lnTo>
                <a:lnTo>
                  <a:pt x="8" y="24"/>
                </a:lnTo>
                <a:lnTo>
                  <a:pt x="14" y="22"/>
                </a:lnTo>
                <a:lnTo>
                  <a:pt x="14" y="22"/>
                </a:lnTo>
                <a:lnTo>
                  <a:pt x="6" y="0"/>
                </a:lnTo>
                <a:lnTo>
                  <a:pt x="0" y="1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19" name="Freeform 49"/>
          <p:cNvSpPr/>
          <p:nvPr/>
        </p:nvSpPr>
        <p:spPr bwMode="auto">
          <a:xfrm>
            <a:off x="3793093" y="4284150"/>
            <a:ext cx="12700" cy="38100"/>
          </a:xfrm>
          <a:custGeom>
            <a:avLst/>
            <a:gdLst>
              <a:gd name="T0" fmla="*/ 7 w 8"/>
              <a:gd name="T1" fmla="*/ 0 h 24"/>
              <a:gd name="T2" fmla="*/ 0 w 8"/>
              <a:gd name="T3" fmla="*/ 0 h 24"/>
              <a:gd name="T4" fmla="*/ 0 w 8"/>
              <a:gd name="T5" fmla="*/ 0 h 24"/>
              <a:gd name="T6" fmla="*/ 2 w 8"/>
              <a:gd name="T7" fmla="*/ 24 h 24"/>
              <a:gd name="T8" fmla="*/ 8 w 8"/>
              <a:gd name="T9" fmla="*/ 24 h 24"/>
              <a:gd name="T10" fmla="*/ 8 w 8"/>
              <a:gd name="T11" fmla="*/ 24 h 24"/>
              <a:gd name="T12" fmla="*/ 7 w 8"/>
              <a:gd name="T13" fmla="*/ 0 h 24"/>
              <a:gd name="T14" fmla="*/ 7 w 8"/>
              <a:gd name="T1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24">
                <a:moveTo>
                  <a:pt x="7" y="0"/>
                </a:moveTo>
                <a:lnTo>
                  <a:pt x="0" y="0"/>
                </a:lnTo>
                <a:lnTo>
                  <a:pt x="0" y="0"/>
                </a:lnTo>
                <a:lnTo>
                  <a:pt x="2" y="24"/>
                </a:lnTo>
                <a:lnTo>
                  <a:pt x="8" y="24"/>
                </a:lnTo>
                <a:lnTo>
                  <a:pt x="8" y="24"/>
                </a:lnTo>
                <a:lnTo>
                  <a:pt x="7" y="0"/>
                </a:lnTo>
                <a:lnTo>
                  <a:pt x="7" y="0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20" name="Freeform 50"/>
          <p:cNvSpPr/>
          <p:nvPr/>
        </p:nvSpPr>
        <p:spPr bwMode="auto">
          <a:xfrm>
            <a:off x="3815318" y="4438138"/>
            <a:ext cx="19050" cy="41275"/>
          </a:xfrm>
          <a:custGeom>
            <a:avLst/>
            <a:gdLst>
              <a:gd name="T0" fmla="*/ 6 w 12"/>
              <a:gd name="T1" fmla="*/ 0 h 26"/>
              <a:gd name="T2" fmla="*/ 0 w 12"/>
              <a:gd name="T3" fmla="*/ 2 h 26"/>
              <a:gd name="T4" fmla="*/ 0 w 12"/>
              <a:gd name="T5" fmla="*/ 2 h 26"/>
              <a:gd name="T6" fmla="*/ 6 w 12"/>
              <a:gd name="T7" fmla="*/ 26 h 26"/>
              <a:gd name="T8" fmla="*/ 12 w 12"/>
              <a:gd name="T9" fmla="*/ 25 h 26"/>
              <a:gd name="T10" fmla="*/ 12 w 12"/>
              <a:gd name="T11" fmla="*/ 25 h 26"/>
              <a:gd name="T12" fmla="*/ 6 w 12"/>
              <a:gd name="T13" fmla="*/ 0 h 26"/>
              <a:gd name="T14" fmla="*/ 6 w 12"/>
              <a:gd name="T1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" h="26">
                <a:moveTo>
                  <a:pt x="6" y="0"/>
                </a:moveTo>
                <a:lnTo>
                  <a:pt x="0" y="2"/>
                </a:lnTo>
                <a:lnTo>
                  <a:pt x="0" y="2"/>
                </a:lnTo>
                <a:lnTo>
                  <a:pt x="6" y="26"/>
                </a:lnTo>
                <a:lnTo>
                  <a:pt x="12" y="25"/>
                </a:lnTo>
                <a:lnTo>
                  <a:pt x="12" y="25"/>
                </a:lnTo>
                <a:lnTo>
                  <a:pt x="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21" name="Freeform 51"/>
          <p:cNvSpPr/>
          <p:nvPr/>
        </p:nvSpPr>
        <p:spPr bwMode="auto">
          <a:xfrm>
            <a:off x="3804205" y="4361938"/>
            <a:ext cx="14288" cy="39688"/>
          </a:xfrm>
          <a:custGeom>
            <a:avLst/>
            <a:gdLst>
              <a:gd name="T0" fmla="*/ 6 w 9"/>
              <a:gd name="T1" fmla="*/ 0 h 25"/>
              <a:gd name="T2" fmla="*/ 0 w 9"/>
              <a:gd name="T3" fmla="*/ 1 h 25"/>
              <a:gd name="T4" fmla="*/ 0 w 9"/>
              <a:gd name="T5" fmla="*/ 1 h 25"/>
              <a:gd name="T6" fmla="*/ 3 w 9"/>
              <a:gd name="T7" fmla="*/ 25 h 25"/>
              <a:gd name="T8" fmla="*/ 9 w 9"/>
              <a:gd name="T9" fmla="*/ 24 h 25"/>
              <a:gd name="T10" fmla="*/ 9 w 9"/>
              <a:gd name="T11" fmla="*/ 24 h 25"/>
              <a:gd name="T12" fmla="*/ 6 w 9"/>
              <a:gd name="T13" fmla="*/ 0 h 25"/>
              <a:gd name="T14" fmla="*/ 6 w 9"/>
              <a:gd name="T1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" h="25">
                <a:moveTo>
                  <a:pt x="6" y="0"/>
                </a:moveTo>
                <a:lnTo>
                  <a:pt x="0" y="1"/>
                </a:lnTo>
                <a:lnTo>
                  <a:pt x="0" y="1"/>
                </a:lnTo>
                <a:lnTo>
                  <a:pt x="3" y="25"/>
                </a:lnTo>
                <a:lnTo>
                  <a:pt x="9" y="24"/>
                </a:lnTo>
                <a:lnTo>
                  <a:pt x="9" y="24"/>
                </a:lnTo>
                <a:lnTo>
                  <a:pt x="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22" name="Freeform 52"/>
          <p:cNvSpPr/>
          <p:nvPr/>
        </p:nvSpPr>
        <p:spPr bwMode="auto">
          <a:xfrm>
            <a:off x="4162980" y="5039800"/>
            <a:ext cx="39688" cy="28575"/>
          </a:xfrm>
          <a:custGeom>
            <a:avLst/>
            <a:gdLst>
              <a:gd name="T0" fmla="*/ 0 w 25"/>
              <a:gd name="T1" fmla="*/ 5 h 18"/>
              <a:gd name="T2" fmla="*/ 0 w 25"/>
              <a:gd name="T3" fmla="*/ 5 h 18"/>
              <a:gd name="T4" fmla="*/ 22 w 25"/>
              <a:gd name="T5" fmla="*/ 18 h 18"/>
              <a:gd name="T6" fmla="*/ 25 w 25"/>
              <a:gd name="T7" fmla="*/ 14 h 18"/>
              <a:gd name="T8" fmla="*/ 25 w 25"/>
              <a:gd name="T9" fmla="*/ 14 h 18"/>
              <a:gd name="T10" fmla="*/ 3 w 25"/>
              <a:gd name="T11" fmla="*/ 0 h 18"/>
              <a:gd name="T12" fmla="*/ 0 w 25"/>
              <a:gd name="T13" fmla="*/ 5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" h="18">
                <a:moveTo>
                  <a:pt x="0" y="5"/>
                </a:moveTo>
                <a:lnTo>
                  <a:pt x="0" y="5"/>
                </a:lnTo>
                <a:lnTo>
                  <a:pt x="22" y="18"/>
                </a:lnTo>
                <a:lnTo>
                  <a:pt x="25" y="14"/>
                </a:lnTo>
                <a:lnTo>
                  <a:pt x="25" y="14"/>
                </a:lnTo>
                <a:lnTo>
                  <a:pt x="3" y="0"/>
                </a:lnTo>
                <a:lnTo>
                  <a:pt x="0" y="5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23" name="Freeform 53"/>
          <p:cNvSpPr/>
          <p:nvPr/>
        </p:nvSpPr>
        <p:spPr bwMode="auto">
          <a:xfrm>
            <a:off x="4231243" y="5081075"/>
            <a:ext cx="41275" cy="23813"/>
          </a:xfrm>
          <a:custGeom>
            <a:avLst/>
            <a:gdLst>
              <a:gd name="T0" fmla="*/ 0 w 26"/>
              <a:gd name="T1" fmla="*/ 4 h 15"/>
              <a:gd name="T2" fmla="*/ 0 w 26"/>
              <a:gd name="T3" fmla="*/ 4 h 15"/>
              <a:gd name="T4" fmla="*/ 23 w 26"/>
              <a:gd name="T5" fmla="*/ 15 h 15"/>
              <a:gd name="T6" fmla="*/ 26 w 26"/>
              <a:gd name="T7" fmla="*/ 9 h 15"/>
              <a:gd name="T8" fmla="*/ 26 w 26"/>
              <a:gd name="T9" fmla="*/ 9 h 15"/>
              <a:gd name="T10" fmla="*/ 3 w 26"/>
              <a:gd name="T11" fmla="*/ 0 h 15"/>
              <a:gd name="T12" fmla="*/ 0 w 26"/>
              <a:gd name="T13" fmla="*/ 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" h="15">
                <a:moveTo>
                  <a:pt x="0" y="4"/>
                </a:moveTo>
                <a:lnTo>
                  <a:pt x="0" y="4"/>
                </a:lnTo>
                <a:lnTo>
                  <a:pt x="23" y="15"/>
                </a:lnTo>
                <a:lnTo>
                  <a:pt x="26" y="9"/>
                </a:lnTo>
                <a:lnTo>
                  <a:pt x="26" y="9"/>
                </a:lnTo>
                <a:lnTo>
                  <a:pt x="3" y="0"/>
                </a:lnTo>
                <a:lnTo>
                  <a:pt x="0" y="4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24" name="Freeform 54"/>
          <p:cNvSpPr/>
          <p:nvPr/>
        </p:nvSpPr>
        <p:spPr bwMode="auto">
          <a:xfrm>
            <a:off x="4380468" y="5133463"/>
            <a:ext cx="41275" cy="17463"/>
          </a:xfrm>
          <a:custGeom>
            <a:avLst/>
            <a:gdLst>
              <a:gd name="T0" fmla="*/ 0 w 26"/>
              <a:gd name="T1" fmla="*/ 6 h 11"/>
              <a:gd name="T2" fmla="*/ 0 w 26"/>
              <a:gd name="T3" fmla="*/ 6 h 11"/>
              <a:gd name="T4" fmla="*/ 24 w 26"/>
              <a:gd name="T5" fmla="*/ 11 h 11"/>
              <a:gd name="T6" fmla="*/ 26 w 26"/>
              <a:gd name="T7" fmla="*/ 5 h 11"/>
              <a:gd name="T8" fmla="*/ 26 w 26"/>
              <a:gd name="T9" fmla="*/ 5 h 11"/>
              <a:gd name="T10" fmla="*/ 2 w 26"/>
              <a:gd name="T11" fmla="*/ 0 h 11"/>
              <a:gd name="T12" fmla="*/ 0 w 26"/>
              <a:gd name="T13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" h="11">
                <a:moveTo>
                  <a:pt x="0" y="6"/>
                </a:moveTo>
                <a:lnTo>
                  <a:pt x="0" y="6"/>
                </a:lnTo>
                <a:lnTo>
                  <a:pt x="24" y="11"/>
                </a:lnTo>
                <a:lnTo>
                  <a:pt x="26" y="5"/>
                </a:lnTo>
                <a:lnTo>
                  <a:pt x="26" y="5"/>
                </a:lnTo>
                <a:lnTo>
                  <a:pt x="2" y="0"/>
                </a:lnTo>
                <a:lnTo>
                  <a:pt x="0" y="6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25" name="Freeform 55"/>
          <p:cNvSpPr/>
          <p:nvPr/>
        </p:nvSpPr>
        <p:spPr bwMode="auto">
          <a:xfrm>
            <a:off x="4302680" y="5112825"/>
            <a:ext cx="41275" cy="19050"/>
          </a:xfrm>
          <a:custGeom>
            <a:avLst/>
            <a:gdLst>
              <a:gd name="T0" fmla="*/ 0 w 26"/>
              <a:gd name="T1" fmla="*/ 4 h 12"/>
              <a:gd name="T2" fmla="*/ 0 w 26"/>
              <a:gd name="T3" fmla="*/ 4 h 12"/>
              <a:gd name="T4" fmla="*/ 25 w 26"/>
              <a:gd name="T5" fmla="*/ 12 h 12"/>
              <a:gd name="T6" fmla="*/ 26 w 26"/>
              <a:gd name="T7" fmla="*/ 7 h 12"/>
              <a:gd name="T8" fmla="*/ 26 w 26"/>
              <a:gd name="T9" fmla="*/ 7 h 12"/>
              <a:gd name="T10" fmla="*/ 4 w 26"/>
              <a:gd name="T11" fmla="*/ 0 h 12"/>
              <a:gd name="T12" fmla="*/ 0 w 26"/>
              <a:gd name="T13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" h="12">
                <a:moveTo>
                  <a:pt x="0" y="4"/>
                </a:moveTo>
                <a:lnTo>
                  <a:pt x="0" y="4"/>
                </a:lnTo>
                <a:lnTo>
                  <a:pt x="25" y="12"/>
                </a:lnTo>
                <a:lnTo>
                  <a:pt x="26" y="7"/>
                </a:lnTo>
                <a:lnTo>
                  <a:pt x="26" y="7"/>
                </a:lnTo>
                <a:lnTo>
                  <a:pt x="4" y="0"/>
                </a:lnTo>
                <a:lnTo>
                  <a:pt x="0" y="4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26" name="Freeform 56"/>
          <p:cNvSpPr/>
          <p:nvPr/>
        </p:nvSpPr>
        <p:spPr bwMode="auto">
          <a:xfrm>
            <a:off x="4458255" y="5146163"/>
            <a:ext cx="41275" cy="14288"/>
          </a:xfrm>
          <a:custGeom>
            <a:avLst/>
            <a:gdLst>
              <a:gd name="T0" fmla="*/ 0 w 26"/>
              <a:gd name="T1" fmla="*/ 6 h 9"/>
              <a:gd name="T2" fmla="*/ 0 w 26"/>
              <a:gd name="T3" fmla="*/ 6 h 9"/>
              <a:gd name="T4" fmla="*/ 26 w 26"/>
              <a:gd name="T5" fmla="*/ 9 h 9"/>
              <a:gd name="T6" fmla="*/ 26 w 26"/>
              <a:gd name="T7" fmla="*/ 3 h 9"/>
              <a:gd name="T8" fmla="*/ 26 w 26"/>
              <a:gd name="T9" fmla="*/ 3 h 9"/>
              <a:gd name="T10" fmla="*/ 1 w 26"/>
              <a:gd name="T11" fmla="*/ 0 h 9"/>
              <a:gd name="T12" fmla="*/ 0 w 26"/>
              <a:gd name="T13" fmla="*/ 6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" h="9">
                <a:moveTo>
                  <a:pt x="0" y="6"/>
                </a:moveTo>
                <a:lnTo>
                  <a:pt x="0" y="6"/>
                </a:lnTo>
                <a:lnTo>
                  <a:pt x="26" y="9"/>
                </a:lnTo>
                <a:lnTo>
                  <a:pt x="26" y="3"/>
                </a:lnTo>
                <a:lnTo>
                  <a:pt x="26" y="3"/>
                </a:lnTo>
                <a:lnTo>
                  <a:pt x="1" y="0"/>
                </a:lnTo>
                <a:lnTo>
                  <a:pt x="0" y="6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27" name="Freeform 57"/>
          <p:cNvSpPr/>
          <p:nvPr/>
        </p:nvSpPr>
        <p:spPr bwMode="auto">
          <a:xfrm>
            <a:off x="4045505" y="4936613"/>
            <a:ext cx="33338" cy="33338"/>
          </a:xfrm>
          <a:custGeom>
            <a:avLst/>
            <a:gdLst>
              <a:gd name="T0" fmla="*/ 0 w 21"/>
              <a:gd name="T1" fmla="*/ 3 h 21"/>
              <a:gd name="T2" fmla="*/ 0 w 21"/>
              <a:gd name="T3" fmla="*/ 3 h 21"/>
              <a:gd name="T4" fmla="*/ 16 w 21"/>
              <a:gd name="T5" fmla="*/ 21 h 21"/>
              <a:gd name="T6" fmla="*/ 21 w 21"/>
              <a:gd name="T7" fmla="*/ 18 h 21"/>
              <a:gd name="T8" fmla="*/ 21 w 21"/>
              <a:gd name="T9" fmla="*/ 18 h 21"/>
              <a:gd name="T10" fmla="*/ 4 w 21"/>
              <a:gd name="T11" fmla="*/ 0 h 21"/>
              <a:gd name="T12" fmla="*/ 0 w 21"/>
              <a:gd name="T13" fmla="*/ 3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" h="21">
                <a:moveTo>
                  <a:pt x="0" y="3"/>
                </a:moveTo>
                <a:lnTo>
                  <a:pt x="0" y="3"/>
                </a:lnTo>
                <a:lnTo>
                  <a:pt x="16" y="21"/>
                </a:lnTo>
                <a:lnTo>
                  <a:pt x="21" y="18"/>
                </a:lnTo>
                <a:lnTo>
                  <a:pt x="21" y="18"/>
                </a:lnTo>
                <a:lnTo>
                  <a:pt x="4" y="0"/>
                </a:lnTo>
                <a:lnTo>
                  <a:pt x="0" y="3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28" name="Freeform 58"/>
          <p:cNvSpPr/>
          <p:nvPr/>
        </p:nvSpPr>
        <p:spPr bwMode="auto">
          <a:xfrm>
            <a:off x="3994705" y="4873113"/>
            <a:ext cx="31750" cy="38100"/>
          </a:xfrm>
          <a:custGeom>
            <a:avLst/>
            <a:gdLst>
              <a:gd name="T0" fmla="*/ 0 w 20"/>
              <a:gd name="T1" fmla="*/ 5 h 24"/>
              <a:gd name="T2" fmla="*/ 0 w 20"/>
              <a:gd name="T3" fmla="*/ 5 h 24"/>
              <a:gd name="T4" fmla="*/ 15 w 20"/>
              <a:gd name="T5" fmla="*/ 24 h 24"/>
              <a:gd name="T6" fmla="*/ 20 w 20"/>
              <a:gd name="T7" fmla="*/ 20 h 24"/>
              <a:gd name="T8" fmla="*/ 20 w 20"/>
              <a:gd name="T9" fmla="*/ 20 h 24"/>
              <a:gd name="T10" fmla="*/ 6 w 20"/>
              <a:gd name="T11" fmla="*/ 0 h 24"/>
              <a:gd name="T12" fmla="*/ 0 w 20"/>
              <a:gd name="T13" fmla="*/ 5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" h="24">
                <a:moveTo>
                  <a:pt x="0" y="5"/>
                </a:moveTo>
                <a:lnTo>
                  <a:pt x="0" y="5"/>
                </a:lnTo>
                <a:lnTo>
                  <a:pt x="15" y="24"/>
                </a:lnTo>
                <a:lnTo>
                  <a:pt x="20" y="20"/>
                </a:lnTo>
                <a:lnTo>
                  <a:pt x="20" y="20"/>
                </a:lnTo>
                <a:lnTo>
                  <a:pt x="6" y="0"/>
                </a:lnTo>
                <a:lnTo>
                  <a:pt x="0" y="5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29" name="Freeform 59"/>
          <p:cNvSpPr/>
          <p:nvPr/>
        </p:nvSpPr>
        <p:spPr bwMode="auto">
          <a:xfrm>
            <a:off x="4101068" y="4992175"/>
            <a:ext cx="34925" cy="30163"/>
          </a:xfrm>
          <a:custGeom>
            <a:avLst/>
            <a:gdLst>
              <a:gd name="T0" fmla="*/ 0 w 22"/>
              <a:gd name="T1" fmla="*/ 4 h 19"/>
              <a:gd name="T2" fmla="*/ 0 w 22"/>
              <a:gd name="T3" fmla="*/ 4 h 19"/>
              <a:gd name="T4" fmla="*/ 19 w 22"/>
              <a:gd name="T5" fmla="*/ 19 h 19"/>
              <a:gd name="T6" fmla="*/ 22 w 22"/>
              <a:gd name="T7" fmla="*/ 15 h 19"/>
              <a:gd name="T8" fmla="*/ 22 w 22"/>
              <a:gd name="T9" fmla="*/ 15 h 19"/>
              <a:gd name="T10" fmla="*/ 4 w 22"/>
              <a:gd name="T11" fmla="*/ 0 h 19"/>
              <a:gd name="T12" fmla="*/ 0 w 22"/>
              <a:gd name="T13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19">
                <a:moveTo>
                  <a:pt x="0" y="4"/>
                </a:moveTo>
                <a:lnTo>
                  <a:pt x="0" y="4"/>
                </a:lnTo>
                <a:lnTo>
                  <a:pt x="19" y="19"/>
                </a:lnTo>
                <a:lnTo>
                  <a:pt x="22" y="15"/>
                </a:lnTo>
                <a:lnTo>
                  <a:pt x="22" y="15"/>
                </a:lnTo>
                <a:lnTo>
                  <a:pt x="4" y="0"/>
                </a:lnTo>
                <a:lnTo>
                  <a:pt x="0" y="4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30" name="Freeform 60"/>
          <p:cNvSpPr/>
          <p:nvPr/>
        </p:nvSpPr>
        <p:spPr bwMode="auto">
          <a:xfrm>
            <a:off x="3950255" y="4808025"/>
            <a:ext cx="30163" cy="38100"/>
          </a:xfrm>
          <a:custGeom>
            <a:avLst/>
            <a:gdLst>
              <a:gd name="T0" fmla="*/ 0 w 19"/>
              <a:gd name="T1" fmla="*/ 3 h 24"/>
              <a:gd name="T2" fmla="*/ 0 w 19"/>
              <a:gd name="T3" fmla="*/ 3 h 24"/>
              <a:gd name="T4" fmla="*/ 14 w 19"/>
              <a:gd name="T5" fmla="*/ 24 h 24"/>
              <a:gd name="T6" fmla="*/ 19 w 19"/>
              <a:gd name="T7" fmla="*/ 21 h 24"/>
              <a:gd name="T8" fmla="*/ 19 w 19"/>
              <a:gd name="T9" fmla="*/ 21 h 24"/>
              <a:gd name="T10" fmla="*/ 6 w 19"/>
              <a:gd name="T11" fmla="*/ 0 h 24"/>
              <a:gd name="T12" fmla="*/ 0 w 19"/>
              <a:gd name="T13" fmla="*/ 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" h="24">
                <a:moveTo>
                  <a:pt x="0" y="3"/>
                </a:moveTo>
                <a:lnTo>
                  <a:pt x="0" y="3"/>
                </a:lnTo>
                <a:lnTo>
                  <a:pt x="14" y="24"/>
                </a:lnTo>
                <a:lnTo>
                  <a:pt x="19" y="21"/>
                </a:lnTo>
                <a:lnTo>
                  <a:pt x="19" y="21"/>
                </a:lnTo>
                <a:lnTo>
                  <a:pt x="6" y="0"/>
                </a:lnTo>
                <a:lnTo>
                  <a:pt x="0" y="3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31" name="Freeform 61"/>
          <p:cNvSpPr/>
          <p:nvPr/>
        </p:nvSpPr>
        <p:spPr bwMode="auto">
          <a:xfrm>
            <a:off x="4537630" y="5152513"/>
            <a:ext cx="19050" cy="11113"/>
          </a:xfrm>
          <a:custGeom>
            <a:avLst/>
            <a:gdLst>
              <a:gd name="T0" fmla="*/ 0 w 12"/>
              <a:gd name="T1" fmla="*/ 0 h 7"/>
              <a:gd name="T2" fmla="*/ 0 w 12"/>
              <a:gd name="T3" fmla="*/ 7 h 7"/>
              <a:gd name="T4" fmla="*/ 0 w 12"/>
              <a:gd name="T5" fmla="*/ 7 h 7"/>
              <a:gd name="T6" fmla="*/ 12 w 12"/>
              <a:gd name="T7" fmla="*/ 7 h 7"/>
              <a:gd name="T8" fmla="*/ 12 w 12"/>
              <a:gd name="T9" fmla="*/ 0 h 7"/>
              <a:gd name="T10" fmla="*/ 12 w 12"/>
              <a:gd name="T11" fmla="*/ 0 h 7"/>
              <a:gd name="T12" fmla="*/ 0 w 12"/>
              <a:gd name="T13" fmla="*/ 0 h 7"/>
              <a:gd name="T14" fmla="*/ 0 w 12"/>
              <a:gd name="T1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" h="7">
                <a:moveTo>
                  <a:pt x="0" y="0"/>
                </a:moveTo>
                <a:lnTo>
                  <a:pt x="0" y="7"/>
                </a:lnTo>
                <a:lnTo>
                  <a:pt x="0" y="7"/>
                </a:lnTo>
                <a:lnTo>
                  <a:pt x="12" y="7"/>
                </a:lnTo>
                <a:lnTo>
                  <a:pt x="12" y="0"/>
                </a:lnTo>
                <a:lnTo>
                  <a:pt x="1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sp>
        <p:nvSpPr>
          <p:cNvPr id="132" name="Freeform 62"/>
          <p:cNvSpPr/>
          <p:nvPr/>
        </p:nvSpPr>
        <p:spPr bwMode="auto">
          <a:xfrm>
            <a:off x="4818618" y="4126988"/>
            <a:ext cx="201613" cy="1033463"/>
          </a:xfrm>
          <a:custGeom>
            <a:avLst/>
            <a:gdLst>
              <a:gd name="T0" fmla="*/ 33 w 127"/>
              <a:gd name="T1" fmla="*/ 52 h 651"/>
              <a:gd name="T2" fmla="*/ 60 w 127"/>
              <a:gd name="T3" fmla="*/ 52 h 651"/>
              <a:gd name="T4" fmla="*/ 30 w 127"/>
              <a:gd name="T5" fmla="*/ 0 h 651"/>
              <a:gd name="T6" fmla="*/ 0 w 127"/>
              <a:gd name="T7" fmla="*/ 52 h 651"/>
              <a:gd name="T8" fmla="*/ 27 w 127"/>
              <a:gd name="T9" fmla="*/ 52 h 651"/>
              <a:gd name="T10" fmla="*/ 27 w 127"/>
              <a:gd name="T11" fmla="*/ 52 h 651"/>
              <a:gd name="T12" fmla="*/ 25 w 127"/>
              <a:gd name="T13" fmla="*/ 93 h 651"/>
              <a:gd name="T14" fmla="*/ 25 w 127"/>
              <a:gd name="T15" fmla="*/ 158 h 651"/>
              <a:gd name="T16" fmla="*/ 27 w 127"/>
              <a:gd name="T17" fmla="*/ 242 h 651"/>
              <a:gd name="T18" fmla="*/ 30 w 127"/>
              <a:gd name="T19" fmla="*/ 289 h 651"/>
              <a:gd name="T20" fmla="*/ 33 w 127"/>
              <a:gd name="T21" fmla="*/ 336 h 651"/>
              <a:gd name="T22" fmla="*/ 38 w 127"/>
              <a:gd name="T23" fmla="*/ 385 h 651"/>
              <a:gd name="T24" fmla="*/ 44 w 127"/>
              <a:gd name="T25" fmla="*/ 432 h 651"/>
              <a:gd name="T26" fmla="*/ 51 w 127"/>
              <a:gd name="T27" fmla="*/ 478 h 651"/>
              <a:gd name="T28" fmla="*/ 62 w 127"/>
              <a:gd name="T29" fmla="*/ 522 h 651"/>
              <a:gd name="T30" fmla="*/ 74 w 127"/>
              <a:gd name="T31" fmla="*/ 561 h 651"/>
              <a:gd name="T32" fmla="*/ 80 w 127"/>
              <a:gd name="T33" fmla="*/ 580 h 651"/>
              <a:gd name="T34" fmla="*/ 88 w 127"/>
              <a:gd name="T35" fmla="*/ 598 h 651"/>
              <a:gd name="T36" fmla="*/ 95 w 127"/>
              <a:gd name="T37" fmla="*/ 613 h 651"/>
              <a:gd name="T38" fmla="*/ 103 w 127"/>
              <a:gd name="T39" fmla="*/ 628 h 651"/>
              <a:gd name="T40" fmla="*/ 112 w 127"/>
              <a:gd name="T41" fmla="*/ 640 h 651"/>
              <a:gd name="T42" fmla="*/ 123 w 127"/>
              <a:gd name="T43" fmla="*/ 651 h 651"/>
              <a:gd name="T44" fmla="*/ 127 w 127"/>
              <a:gd name="T45" fmla="*/ 646 h 651"/>
              <a:gd name="T46" fmla="*/ 127 w 127"/>
              <a:gd name="T47" fmla="*/ 646 h 651"/>
              <a:gd name="T48" fmla="*/ 117 w 127"/>
              <a:gd name="T49" fmla="*/ 636 h 651"/>
              <a:gd name="T50" fmla="*/ 109 w 127"/>
              <a:gd name="T51" fmla="*/ 624 h 651"/>
              <a:gd name="T52" fmla="*/ 100 w 127"/>
              <a:gd name="T53" fmla="*/ 610 h 651"/>
              <a:gd name="T54" fmla="*/ 92 w 127"/>
              <a:gd name="T55" fmla="*/ 593 h 651"/>
              <a:gd name="T56" fmla="*/ 86 w 127"/>
              <a:gd name="T57" fmla="*/ 576 h 651"/>
              <a:gd name="T58" fmla="*/ 79 w 127"/>
              <a:gd name="T59" fmla="*/ 558 h 651"/>
              <a:gd name="T60" fmla="*/ 68 w 127"/>
              <a:gd name="T61" fmla="*/ 519 h 651"/>
              <a:gd name="T62" fmla="*/ 59 w 127"/>
              <a:gd name="T63" fmla="*/ 475 h 651"/>
              <a:gd name="T64" fmla="*/ 50 w 127"/>
              <a:gd name="T65" fmla="*/ 429 h 651"/>
              <a:gd name="T66" fmla="*/ 44 w 127"/>
              <a:gd name="T67" fmla="*/ 382 h 651"/>
              <a:gd name="T68" fmla="*/ 39 w 127"/>
              <a:gd name="T69" fmla="*/ 333 h 651"/>
              <a:gd name="T70" fmla="*/ 36 w 127"/>
              <a:gd name="T71" fmla="*/ 286 h 651"/>
              <a:gd name="T72" fmla="*/ 35 w 127"/>
              <a:gd name="T73" fmla="*/ 240 h 651"/>
              <a:gd name="T74" fmla="*/ 31 w 127"/>
              <a:gd name="T75" fmla="*/ 157 h 651"/>
              <a:gd name="T76" fmla="*/ 31 w 127"/>
              <a:gd name="T77" fmla="*/ 91 h 651"/>
              <a:gd name="T78" fmla="*/ 33 w 127"/>
              <a:gd name="T79" fmla="*/ 52 h 651"/>
              <a:gd name="T80" fmla="*/ 33 w 127"/>
              <a:gd name="T81" fmla="*/ 52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7" h="651">
                <a:moveTo>
                  <a:pt x="33" y="52"/>
                </a:moveTo>
                <a:lnTo>
                  <a:pt x="60" y="52"/>
                </a:lnTo>
                <a:lnTo>
                  <a:pt x="30" y="0"/>
                </a:lnTo>
                <a:lnTo>
                  <a:pt x="0" y="52"/>
                </a:lnTo>
                <a:lnTo>
                  <a:pt x="27" y="52"/>
                </a:lnTo>
                <a:lnTo>
                  <a:pt x="27" y="52"/>
                </a:lnTo>
                <a:lnTo>
                  <a:pt x="25" y="93"/>
                </a:lnTo>
                <a:lnTo>
                  <a:pt x="25" y="158"/>
                </a:lnTo>
                <a:lnTo>
                  <a:pt x="27" y="242"/>
                </a:lnTo>
                <a:lnTo>
                  <a:pt x="30" y="289"/>
                </a:lnTo>
                <a:lnTo>
                  <a:pt x="33" y="336"/>
                </a:lnTo>
                <a:lnTo>
                  <a:pt x="38" y="385"/>
                </a:lnTo>
                <a:lnTo>
                  <a:pt x="44" y="432"/>
                </a:lnTo>
                <a:lnTo>
                  <a:pt x="51" y="478"/>
                </a:lnTo>
                <a:lnTo>
                  <a:pt x="62" y="522"/>
                </a:lnTo>
                <a:lnTo>
                  <a:pt x="74" y="561"/>
                </a:lnTo>
                <a:lnTo>
                  <a:pt x="80" y="580"/>
                </a:lnTo>
                <a:lnTo>
                  <a:pt x="88" y="598"/>
                </a:lnTo>
                <a:lnTo>
                  <a:pt x="95" y="613"/>
                </a:lnTo>
                <a:lnTo>
                  <a:pt x="103" y="628"/>
                </a:lnTo>
                <a:lnTo>
                  <a:pt x="112" y="640"/>
                </a:lnTo>
                <a:lnTo>
                  <a:pt x="123" y="651"/>
                </a:lnTo>
                <a:lnTo>
                  <a:pt x="127" y="646"/>
                </a:lnTo>
                <a:lnTo>
                  <a:pt x="127" y="646"/>
                </a:lnTo>
                <a:lnTo>
                  <a:pt x="117" y="636"/>
                </a:lnTo>
                <a:lnTo>
                  <a:pt x="109" y="624"/>
                </a:lnTo>
                <a:lnTo>
                  <a:pt x="100" y="610"/>
                </a:lnTo>
                <a:lnTo>
                  <a:pt x="92" y="593"/>
                </a:lnTo>
                <a:lnTo>
                  <a:pt x="86" y="576"/>
                </a:lnTo>
                <a:lnTo>
                  <a:pt x="79" y="558"/>
                </a:lnTo>
                <a:lnTo>
                  <a:pt x="68" y="519"/>
                </a:lnTo>
                <a:lnTo>
                  <a:pt x="59" y="475"/>
                </a:lnTo>
                <a:lnTo>
                  <a:pt x="50" y="429"/>
                </a:lnTo>
                <a:lnTo>
                  <a:pt x="44" y="382"/>
                </a:lnTo>
                <a:lnTo>
                  <a:pt x="39" y="333"/>
                </a:lnTo>
                <a:lnTo>
                  <a:pt x="36" y="286"/>
                </a:lnTo>
                <a:lnTo>
                  <a:pt x="35" y="240"/>
                </a:lnTo>
                <a:lnTo>
                  <a:pt x="31" y="157"/>
                </a:lnTo>
                <a:lnTo>
                  <a:pt x="31" y="91"/>
                </a:lnTo>
                <a:lnTo>
                  <a:pt x="33" y="52"/>
                </a:lnTo>
                <a:lnTo>
                  <a:pt x="33" y="52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 b="1"/>
          </a:p>
        </p:txBody>
      </p:sp>
      <p:pic>
        <p:nvPicPr>
          <p:cNvPr id="133" name="Picture 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768" y="3843873"/>
            <a:ext cx="231596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直接箭头连接符 3"/>
          <p:cNvCxnSpPr>
            <a:endCxn id="75" idx="1"/>
          </p:cNvCxnSpPr>
          <p:nvPr/>
        </p:nvCxnSpPr>
        <p:spPr>
          <a:xfrm>
            <a:off x="405762" y="2946714"/>
            <a:ext cx="57606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05762" y="2946714"/>
            <a:ext cx="0" cy="22997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>
            <a:stCxn id="73" idx="1"/>
          </p:cNvCxnSpPr>
          <p:nvPr/>
        </p:nvCxnSpPr>
        <p:spPr>
          <a:xfrm flipH="1" flipV="1">
            <a:off x="382334" y="5246433"/>
            <a:ext cx="527484" cy="27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5400000">
            <a:off x="114337" y="3801778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ETC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003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Diversity of microbial nutritional types</a:t>
            </a:r>
            <a:endParaRPr lang="zh-CN" altLang="en-US" dirty="0"/>
          </a:p>
        </p:txBody>
      </p:sp>
      <p:graphicFrame>
        <p:nvGraphicFramePr>
          <p:cNvPr id="6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4797582"/>
              </p:ext>
            </p:extLst>
          </p:nvPr>
        </p:nvGraphicFramePr>
        <p:xfrm>
          <a:off x="116904" y="1556792"/>
          <a:ext cx="8991600" cy="467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9592"/>
                <a:gridCol w="1043668"/>
                <a:gridCol w="1525360"/>
                <a:gridCol w="1204233"/>
                <a:gridCol w="2488747"/>
              </a:tblGrid>
              <a:tr h="56769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Nutritional Type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Carbon Source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Energy </a:t>
                      </a:r>
                      <a:r>
                        <a:rPr lang="en-US" altLang="zh-CN" baseline="0" dirty="0" smtClean="0"/>
                        <a:t>Source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Electron</a:t>
                      </a:r>
                      <a:r>
                        <a:rPr lang="en-US" altLang="zh-CN" baseline="0" dirty="0" smtClean="0"/>
                        <a:t> Source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Type organisms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6084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Photo-</a:t>
                      </a:r>
                      <a:r>
                        <a:rPr lang="en-US" altLang="zh-CN" sz="1700" dirty="0" err="1" smtClean="0"/>
                        <a:t>litho</a:t>
                      </a:r>
                      <a:r>
                        <a:rPr lang="en-US" altLang="zh-CN" sz="1700" dirty="0" smtClean="0"/>
                        <a:t>-autotroph</a:t>
                      </a:r>
                    </a:p>
                    <a:p>
                      <a:pPr algn="ctr"/>
                      <a:r>
                        <a:rPr lang="en-US" altLang="zh-CN" dirty="0" smtClean="0"/>
                        <a:t>(</a:t>
                      </a:r>
                      <a:r>
                        <a:rPr lang="zh-CN" altLang="en-US" dirty="0" smtClean="0"/>
                        <a:t>光能无机自养型</a:t>
                      </a:r>
                      <a:r>
                        <a:rPr lang="en-US" altLang="zh-CN" dirty="0" smtClean="0"/>
                        <a:t>)</a:t>
                      </a:r>
                      <a:endParaRPr lang="en-US" altLang="zh-CN" sz="17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 smtClean="0"/>
                        <a:t>(</a:t>
                      </a:r>
                      <a:r>
                        <a:rPr lang="en-US" altLang="zh-CN" sz="1700" dirty="0" smtClean="0">
                          <a:solidFill>
                            <a:srgbClr val="FF0000"/>
                          </a:solidFill>
                        </a:rPr>
                        <a:t>similar</a:t>
                      </a:r>
                      <a:r>
                        <a:rPr lang="en-US" altLang="zh-CN" sz="1700" baseline="0" dirty="0" smtClean="0">
                          <a:solidFill>
                            <a:srgbClr val="FF0000"/>
                          </a:solidFill>
                        </a:rPr>
                        <a:t> with plants</a:t>
                      </a:r>
                      <a:r>
                        <a:rPr lang="en-US" altLang="zh-CN" sz="1700" dirty="0" smtClean="0"/>
                        <a:t>)</a:t>
                      </a:r>
                      <a:endParaRPr lang="zh-CN" altLang="en-US" sz="17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CO</a:t>
                      </a:r>
                      <a:r>
                        <a:rPr lang="en-US" altLang="zh-CN" sz="1700" baseline="-25000" dirty="0" smtClean="0"/>
                        <a:t>2</a:t>
                      </a:r>
                      <a:endParaRPr lang="zh-CN" altLang="en-US" sz="17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Light</a:t>
                      </a:r>
                      <a:endParaRPr lang="zh-CN" alt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Inorganics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i="1" dirty="0" smtClean="0">
                          <a:hlinkClick r:id="rId2" action="ppaction://hlinksldjump"/>
                        </a:rPr>
                        <a:t>Cyanobacteria</a:t>
                      </a:r>
                      <a:r>
                        <a:rPr lang="en-US" altLang="zh-CN" sz="1600" i="0" baseline="0" dirty="0" smtClean="0">
                          <a:hlinkClick r:id="rId2" action="ppaction://hlinksldjump"/>
                        </a:rPr>
                        <a:t> </a:t>
                      </a:r>
                      <a:r>
                        <a:rPr lang="en-US" altLang="zh-CN" sz="1600" i="0" dirty="0" smtClean="0">
                          <a:hlinkClick r:id="rId2" action="ppaction://hlinksldjump"/>
                        </a:rPr>
                        <a:t>Green/purple</a:t>
                      </a:r>
                      <a:r>
                        <a:rPr lang="en-US" altLang="zh-CN" sz="1600" i="0" baseline="0" dirty="0" smtClean="0">
                          <a:hlinkClick r:id="rId2" action="ppaction://hlinksldjump"/>
                        </a:rPr>
                        <a:t> sulfur bacteria</a:t>
                      </a:r>
                      <a:endParaRPr lang="en-US" altLang="zh-CN" sz="1600" i="0" baseline="0" dirty="0" smtClean="0"/>
                    </a:p>
                  </a:txBody>
                  <a:tcPr anchor="ctr"/>
                </a:tc>
              </a:tr>
              <a:tr h="6084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Chemo-</a:t>
                      </a:r>
                      <a:r>
                        <a:rPr lang="en-US" altLang="zh-CN" sz="1700" dirty="0" err="1" smtClean="0"/>
                        <a:t>organo</a:t>
                      </a:r>
                      <a:r>
                        <a:rPr lang="en-US" altLang="zh-CN" sz="1700" dirty="0" smtClean="0"/>
                        <a:t>-heterotroph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(</a:t>
                      </a:r>
                      <a:r>
                        <a:rPr lang="zh-CN" altLang="en-US" sz="1600" dirty="0" smtClean="0"/>
                        <a:t>化能有机异养型</a:t>
                      </a:r>
                      <a:r>
                        <a:rPr lang="en-US" altLang="zh-CN" sz="1600" dirty="0" smtClean="0"/>
                        <a:t>)</a:t>
                      </a:r>
                      <a:endParaRPr lang="en-US" altLang="zh-CN" sz="1700" dirty="0" smtClean="0"/>
                    </a:p>
                    <a:p>
                      <a:pPr algn="ctr"/>
                      <a:r>
                        <a:rPr lang="en-US" altLang="zh-CN" sz="1700" dirty="0" smtClean="0"/>
                        <a:t>(</a:t>
                      </a:r>
                      <a:r>
                        <a:rPr lang="en-US" altLang="zh-CN" sz="1700" dirty="0" smtClean="0">
                          <a:solidFill>
                            <a:srgbClr val="FF0000"/>
                          </a:solidFill>
                        </a:rPr>
                        <a:t>similar</a:t>
                      </a:r>
                      <a:r>
                        <a:rPr lang="en-US" altLang="zh-CN" sz="1700" baseline="0" dirty="0" smtClean="0">
                          <a:solidFill>
                            <a:srgbClr val="FF0000"/>
                          </a:solidFill>
                        </a:rPr>
                        <a:t> with a</a:t>
                      </a:r>
                      <a:r>
                        <a:rPr lang="en-US" altLang="zh-CN" sz="1700" dirty="0" smtClean="0">
                          <a:solidFill>
                            <a:srgbClr val="FF0000"/>
                          </a:solidFill>
                        </a:rPr>
                        <a:t>nimals</a:t>
                      </a:r>
                      <a:r>
                        <a:rPr lang="en-US" altLang="zh-CN" sz="1700" dirty="0" smtClean="0"/>
                        <a:t>)</a:t>
                      </a:r>
                      <a:endParaRPr lang="zh-CN" alt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 smtClean="0"/>
                        <a:t>Organics</a:t>
                      </a:r>
                      <a:endParaRPr lang="zh-CN" altLang="en-US" sz="17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 smtClean="0"/>
                        <a:t>Organics</a:t>
                      </a:r>
                      <a:endParaRPr lang="zh-CN" altLang="en-US" sz="17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Organics</a:t>
                      </a:r>
                      <a:endParaRPr lang="zh-CN" alt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hlinkClick r:id="rId3" action="ppaction://hlinksldjump"/>
                        </a:rPr>
                        <a:t>Most</a:t>
                      </a:r>
                      <a:r>
                        <a:rPr lang="en-US" altLang="zh-CN" sz="1600" baseline="0" dirty="0" smtClean="0">
                          <a:hlinkClick r:id="rId3" action="ppaction://hlinksldjump"/>
                        </a:rPr>
                        <a:t> pathogens</a:t>
                      </a:r>
                    </a:p>
                    <a:p>
                      <a:pPr algn="ctr"/>
                      <a:r>
                        <a:rPr lang="en-US" altLang="zh-CN" sz="1600" baseline="0" dirty="0" smtClean="0">
                          <a:hlinkClick r:id="rId3" action="ppaction://hlinksldjump"/>
                        </a:rPr>
                        <a:t>Most colonies on agar plates</a:t>
                      </a:r>
                      <a:endParaRPr lang="zh-CN" altLang="en-US" sz="1600" dirty="0"/>
                    </a:p>
                  </a:txBody>
                  <a:tcPr anchor="ctr"/>
                </a:tc>
              </a:tr>
              <a:tr h="49039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solidFill>
                            <a:srgbClr val="0033CC"/>
                          </a:solidFill>
                        </a:rPr>
                        <a:t>Photo-</a:t>
                      </a:r>
                      <a:r>
                        <a:rPr lang="en-US" altLang="zh-CN" sz="1700" dirty="0" err="1" smtClean="0">
                          <a:solidFill>
                            <a:srgbClr val="0033CC"/>
                          </a:solidFill>
                        </a:rPr>
                        <a:t>organo</a:t>
                      </a:r>
                      <a:r>
                        <a:rPr lang="en-US" altLang="zh-CN" sz="1700" dirty="0" smtClean="0">
                          <a:solidFill>
                            <a:srgbClr val="0033CC"/>
                          </a:solidFill>
                        </a:rPr>
                        <a:t>-heterotroph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(</a:t>
                      </a:r>
                      <a:r>
                        <a:rPr lang="zh-CN" altLang="en-US" sz="1800" dirty="0" smtClean="0"/>
                        <a:t>光能有机异养型</a:t>
                      </a:r>
                      <a:r>
                        <a:rPr lang="en-US" altLang="zh-CN" sz="1800" dirty="0" smtClean="0"/>
                        <a:t>)</a:t>
                      </a:r>
                      <a:endParaRPr lang="en-US" altLang="zh-CN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Organics</a:t>
                      </a:r>
                      <a:endParaRPr lang="zh-CN" alt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Light</a:t>
                      </a:r>
                      <a:endParaRPr lang="zh-CN" alt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Organics</a:t>
                      </a:r>
                      <a:endParaRPr lang="zh-CN" alt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hlinkClick r:id="rId4" action="ppaction://hlinksldjump"/>
                        </a:rPr>
                        <a:t>Purple non-sulfur bacteria</a:t>
                      </a:r>
                      <a:endParaRPr lang="en-US" altLang="zh-CN" sz="1600" dirty="0" smtClean="0"/>
                    </a:p>
                  </a:txBody>
                  <a:tcPr anchor="ctr"/>
                </a:tc>
              </a:tr>
              <a:tr h="7887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solidFill>
                            <a:srgbClr val="0033CC"/>
                          </a:solidFill>
                        </a:rPr>
                        <a:t>Chemo-</a:t>
                      </a:r>
                      <a:r>
                        <a:rPr lang="en-US" altLang="zh-CN" sz="1700" dirty="0" err="1" smtClean="0">
                          <a:solidFill>
                            <a:srgbClr val="0033CC"/>
                          </a:solidFill>
                        </a:rPr>
                        <a:t>litho</a:t>
                      </a:r>
                      <a:r>
                        <a:rPr lang="en-US" altLang="zh-CN" sz="1700" dirty="0" smtClean="0">
                          <a:solidFill>
                            <a:srgbClr val="0033CC"/>
                          </a:solidFill>
                        </a:rPr>
                        <a:t>-autotroph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(</a:t>
                      </a:r>
                      <a:r>
                        <a:rPr lang="zh-CN" altLang="en-US" sz="1800" dirty="0" smtClean="0"/>
                        <a:t>化能无机自养型</a:t>
                      </a:r>
                      <a:r>
                        <a:rPr lang="en-US" altLang="zh-CN" sz="1800" dirty="0" smtClean="0"/>
                        <a:t>)</a:t>
                      </a:r>
                      <a:endParaRPr lang="en-US" altLang="zh-CN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 smtClean="0"/>
                        <a:t>CO</a:t>
                      </a:r>
                      <a:r>
                        <a:rPr lang="en-US" altLang="zh-CN" sz="1700" baseline="-25000" dirty="0" smtClean="0"/>
                        <a:t>2</a:t>
                      </a:r>
                      <a:endParaRPr lang="zh-CN" altLang="en-US" sz="1700" baseline="-25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Inorganics</a:t>
                      </a:r>
                      <a:endParaRPr lang="zh-CN" alt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Inorganics</a:t>
                      </a:r>
                      <a:endParaRPr lang="zh-CN" alt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baseline="0" dirty="0" smtClean="0">
                          <a:solidFill>
                            <a:srgbClr val="FF0000"/>
                          </a:solidFill>
                          <a:hlinkClick r:id="rId5" action="ppaction://hlinksldjump"/>
                        </a:rPr>
                        <a:t>Some nitrogen cycling microbes</a:t>
                      </a:r>
                      <a:endParaRPr lang="en-US" altLang="zh-CN" sz="1600" b="0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altLang="zh-CN" sz="1600" dirty="0" smtClean="0"/>
                        <a:t>Sulfur</a:t>
                      </a:r>
                      <a:r>
                        <a:rPr lang="en-US" altLang="zh-CN" sz="1600" baseline="0" dirty="0" smtClean="0"/>
                        <a:t> oxidizing bacteria</a:t>
                      </a:r>
                    </a:p>
                    <a:p>
                      <a:pPr algn="ctr"/>
                      <a:r>
                        <a:rPr lang="en-US" altLang="zh-CN" sz="1600" baseline="0" dirty="0" smtClean="0"/>
                        <a:t>Iron oxidizing bacteria</a:t>
                      </a:r>
                      <a:endParaRPr lang="en-US" altLang="zh-CN" sz="1600" dirty="0" smtClean="0"/>
                    </a:p>
                  </a:txBody>
                  <a:tcPr anchor="ctr"/>
                </a:tc>
              </a:tr>
              <a:tr h="5676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solidFill>
                            <a:srgbClr val="0033CC"/>
                          </a:solidFill>
                        </a:rPr>
                        <a:t>Chemo-</a:t>
                      </a:r>
                      <a:r>
                        <a:rPr lang="en-US" altLang="zh-CN" sz="1700" dirty="0" err="1" smtClean="0">
                          <a:solidFill>
                            <a:srgbClr val="0033CC"/>
                          </a:solidFill>
                        </a:rPr>
                        <a:t>litho</a:t>
                      </a:r>
                      <a:r>
                        <a:rPr lang="en-US" altLang="zh-CN" sz="1700" dirty="0" smtClean="0">
                          <a:solidFill>
                            <a:srgbClr val="0033CC"/>
                          </a:solidFill>
                        </a:rPr>
                        <a:t>-heterotroph</a:t>
                      </a:r>
                    </a:p>
                    <a:p>
                      <a:pPr algn="ctr"/>
                      <a:r>
                        <a:rPr lang="zh-CN" altLang="en-US" sz="1700" dirty="0" smtClean="0">
                          <a:solidFill>
                            <a:schemeClr val="tx1"/>
                          </a:solidFill>
                        </a:rPr>
                        <a:t>（化能无机异养型）</a:t>
                      </a:r>
                      <a:endParaRPr lang="zh-CN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 smtClean="0"/>
                        <a:t>Organics</a:t>
                      </a:r>
                      <a:endParaRPr lang="zh-CN" altLang="en-US" sz="17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 smtClean="0"/>
                        <a:t>Inorganics</a:t>
                      </a:r>
                      <a:endParaRPr lang="zh-CN" altLang="en-US" sz="17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Inorganics</a:t>
                      </a:r>
                      <a:endParaRPr lang="zh-CN" alt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Some sulfur</a:t>
                      </a:r>
                      <a:r>
                        <a:rPr lang="en-US" altLang="zh-CN" sz="1600" baseline="0" dirty="0" smtClean="0"/>
                        <a:t> oxidizing bacteria (</a:t>
                      </a:r>
                      <a:r>
                        <a:rPr lang="en-US" altLang="zh-CN" sz="1600" i="1" baseline="0" dirty="0" err="1" smtClean="0"/>
                        <a:t>Beggiatoa</a:t>
                      </a:r>
                      <a:r>
                        <a:rPr lang="en-US" altLang="zh-CN" sz="1600" baseline="0" dirty="0" smtClean="0"/>
                        <a:t> sp.)</a:t>
                      </a:r>
                      <a:endParaRPr lang="zh-CN" altLang="en-US" sz="16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238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wiL75268_0601b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56217"/>
            <a:ext cx="4127158" cy="3033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wiL75268_0601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614" y="2492894"/>
            <a:ext cx="4093186" cy="3096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6107" y="5549170"/>
            <a:ext cx="3989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i="1" dirty="0" smtClean="0">
                <a:latin typeface="Arial" charset="0"/>
              </a:rPr>
              <a:t>Cyanobacteria </a:t>
            </a:r>
            <a:r>
              <a:rPr lang="en-US" altLang="zh-CN" sz="2000" b="1" dirty="0" smtClean="0">
                <a:latin typeface="Arial" charset="0"/>
              </a:rPr>
              <a:t>blooming (</a:t>
            </a:r>
            <a:r>
              <a:rPr lang="zh-CN" altLang="en-US" sz="2000" b="1" dirty="0" smtClean="0">
                <a:latin typeface="Arial" charset="0"/>
              </a:rPr>
              <a:t>水华</a:t>
            </a:r>
            <a:r>
              <a:rPr lang="en-US" altLang="zh-CN" sz="2000" b="1" dirty="0" smtClean="0">
                <a:latin typeface="Arial" charset="0"/>
              </a:rPr>
              <a:t>)</a:t>
            </a:r>
            <a:endParaRPr lang="zh-CN" altLang="en-US" sz="2000" b="1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5665" y="5549170"/>
            <a:ext cx="3989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latin typeface="Arial" charset="0"/>
              </a:rPr>
              <a:t>Purple sulfur bacteria</a:t>
            </a:r>
            <a:endParaRPr lang="zh-CN" altLang="en-US" sz="2000" b="1" dirty="0"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66" y="188640"/>
            <a:ext cx="181460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15615" y="1919864"/>
            <a:ext cx="2387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err="1"/>
              <a:t>Microcystis</a:t>
            </a:r>
            <a:r>
              <a:rPr lang="en-US" altLang="zh-CN" b="1" i="1" dirty="0"/>
              <a:t> </a:t>
            </a:r>
            <a:r>
              <a:rPr lang="en-US" altLang="zh-CN" b="1" i="1" dirty="0" err="1" smtClean="0"/>
              <a:t>aeruginosa</a:t>
            </a:r>
            <a:endParaRPr lang="en-US" altLang="zh-CN" b="1" i="1" dirty="0" smtClean="0"/>
          </a:p>
          <a:p>
            <a:pPr algn="ctr"/>
            <a:r>
              <a:rPr lang="zh-CN" altLang="en-US" b="1" i="1" dirty="0" smtClean="0"/>
              <a:t>铜绿微囊藻</a:t>
            </a:r>
            <a:endParaRPr lang="zh-CN" altLang="en-US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24268" y="6122058"/>
            <a:ext cx="4219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/>
              <a:t>Electron source: H</a:t>
            </a:r>
            <a:r>
              <a:rPr lang="en-US" altLang="zh-CN" sz="2000" b="1" baseline="-25000" dirty="0" smtClean="0"/>
              <a:t>2</a:t>
            </a:r>
            <a:r>
              <a:rPr lang="en-US" altLang="zh-CN" sz="2000" b="1" dirty="0" smtClean="0"/>
              <a:t>O</a:t>
            </a:r>
            <a:endParaRPr lang="zh-CN" alt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106845" y="6125234"/>
            <a:ext cx="3180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/>
              <a:t>Electron source: H</a:t>
            </a:r>
            <a:r>
              <a:rPr lang="en-US" altLang="zh-CN" sz="2000" b="1" baseline="-25000" dirty="0" smtClean="0"/>
              <a:t>2</a:t>
            </a:r>
            <a:r>
              <a:rPr lang="en-US" altLang="zh-CN" sz="2000" b="1" dirty="0" smtClean="0"/>
              <a:t>S</a:t>
            </a:r>
            <a:endParaRPr lang="zh-CN" alt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51044" y="1052736"/>
            <a:ext cx="435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Photo-</a:t>
            </a:r>
            <a:r>
              <a:rPr lang="en-US" altLang="zh-CN" sz="3200" b="1" dirty="0" err="1" smtClean="0"/>
              <a:t>litho</a:t>
            </a:r>
            <a:r>
              <a:rPr lang="en-US" altLang="zh-CN" sz="3200" b="1" dirty="0" smtClean="0"/>
              <a:t>-autotroph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2809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072983" y="184284"/>
            <a:ext cx="50236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/>
              <a:t>Chemo-</a:t>
            </a:r>
            <a:r>
              <a:rPr lang="en-US" altLang="zh-CN" sz="3200" b="1" dirty="0" err="1" smtClean="0"/>
              <a:t>organo</a:t>
            </a:r>
            <a:r>
              <a:rPr lang="en-US" altLang="zh-CN" sz="3200" b="1" dirty="0" smtClean="0"/>
              <a:t>-heterotroph</a:t>
            </a:r>
            <a:endParaRPr lang="en-US" altLang="zh-CN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27630" y="4690119"/>
            <a:ext cx="6825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Bacteria on the cellphone screen</a:t>
            </a:r>
          </a:p>
          <a:p>
            <a:pPr algn="ctr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cultivated with nutrient agar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AutoShape 2" descr="http://img4.imgtn.bdimg.com/it/u=1469966068,2420021694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52736"/>
            <a:ext cx="5472608" cy="363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你的触摸屏上有多少细菌？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8" y="1945160"/>
            <a:ext cx="2958661" cy="142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03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76425" y="1552545"/>
            <a:ext cx="670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Arial" charset="0"/>
              </a:rPr>
              <a:t>N</a:t>
            </a:r>
            <a:r>
              <a:rPr lang="en-US" altLang="zh-CN" sz="3200" baseline="-25000" dirty="0" smtClean="0">
                <a:latin typeface="Arial" charset="0"/>
              </a:rPr>
              <a:t>2</a:t>
            </a:r>
            <a:endParaRPr lang="zh-CN" altLang="en-US" sz="3200" baseline="-25000" dirty="0">
              <a:latin typeface="Arial" charset="0"/>
            </a:endParaRPr>
          </a:p>
        </p:txBody>
      </p:sp>
      <p:sp>
        <p:nvSpPr>
          <p:cNvPr id="6" name="弧形 5"/>
          <p:cNvSpPr/>
          <p:nvPr/>
        </p:nvSpPr>
        <p:spPr>
          <a:xfrm>
            <a:off x="1609725" y="1908720"/>
            <a:ext cx="1600887" cy="1676400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3200"/>
          </a:p>
        </p:txBody>
      </p:sp>
      <p:sp>
        <p:nvSpPr>
          <p:cNvPr id="7" name="TextBox 6"/>
          <p:cNvSpPr txBox="1"/>
          <p:nvPr/>
        </p:nvSpPr>
        <p:spPr>
          <a:xfrm>
            <a:off x="2943225" y="2726857"/>
            <a:ext cx="1042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Arial" charset="0"/>
              </a:rPr>
              <a:t>NH</a:t>
            </a:r>
            <a:r>
              <a:rPr lang="en-US" altLang="zh-CN" sz="3200" baseline="-25000" dirty="0" smtClean="0">
                <a:latin typeface="Arial" charset="0"/>
              </a:rPr>
              <a:t>3</a:t>
            </a:r>
            <a:endParaRPr lang="zh-CN" altLang="en-US" sz="3200" baseline="-25000" dirty="0">
              <a:latin typeface="Arial" charset="0"/>
            </a:endParaRPr>
          </a:p>
        </p:txBody>
      </p:sp>
      <p:sp>
        <p:nvSpPr>
          <p:cNvPr id="8" name="弧形 7"/>
          <p:cNvSpPr/>
          <p:nvPr/>
        </p:nvSpPr>
        <p:spPr>
          <a:xfrm rot="5400000">
            <a:off x="1533434" y="2492573"/>
            <a:ext cx="1638300" cy="1638117"/>
          </a:xfrm>
          <a:prstGeom prst="arc">
            <a:avLst>
              <a:gd name="adj1" fmla="val 16200000"/>
              <a:gd name="adj2" fmla="val 1864951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9837" y="3838394"/>
            <a:ext cx="1168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Arial" charset="0"/>
              </a:rPr>
              <a:t>NO</a:t>
            </a:r>
            <a:r>
              <a:rPr lang="en-US" altLang="zh-CN" sz="3200" baseline="-25000" dirty="0" smtClean="0">
                <a:latin typeface="Arial" charset="0"/>
              </a:rPr>
              <a:t>2</a:t>
            </a:r>
            <a:r>
              <a:rPr lang="en-US" altLang="zh-CN" sz="3200" baseline="30000" dirty="0" smtClean="0">
                <a:latin typeface="Arial" charset="0"/>
              </a:rPr>
              <a:t>-</a:t>
            </a:r>
            <a:endParaRPr lang="zh-CN" altLang="en-US" sz="3200" baseline="30000" dirty="0">
              <a:latin typeface="Arial" charset="0"/>
            </a:endParaRPr>
          </a:p>
        </p:txBody>
      </p:sp>
      <p:sp>
        <p:nvSpPr>
          <p:cNvPr id="10" name="弧形 9"/>
          <p:cNvSpPr/>
          <p:nvPr/>
        </p:nvSpPr>
        <p:spPr>
          <a:xfrm rot="3177564">
            <a:off x="1164834" y="2753791"/>
            <a:ext cx="1638300" cy="1638117"/>
          </a:xfrm>
          <a:prstGeom prst="arc">
            <a:avLst>
              <a:gd name="adj1" fmla="val 21511621"/>
              <a:gd name="adj2" fmla="val 5243822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3200"/>
          </a:p>
        </p:txBody>
      </p:sp>
      <p:sp>
        <p:nvSpPr>
          <p:cNvPr id="11" name="TextBox 10"/>
          <p:cNvSpPr txBox="1"/>
          <p:nvPr/>
        </p:nvSpPr>
        <p:spPr>
          <a:xfrm>
            <a:off x="381000" y="3518292"/>
            <a:ext cx="1311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Arial" charset="0"/>
              </a:rPr>
              <a:t>NO</a:t>
            </a:r>
            <a:r>
              <a:rPr lang="en-US" altLang="zh-CN" sz="3200" baseline="-25000" dirty="0" smtClean="0">
                <a:latin typeface="Arial" charset="0"/>
              </a:rPr>
              <a:t>3</a:t>
            </a:r>
            <a:r>
              <a:rPr lang="en-US" altLang="zh-CN" sz="3200" baseline="30000" dirty="0" smtClean="0">
                <a:latin typeface="Arial" charset="0"/>
              </a:rPr>
              <a:t>-</a:t>
            </a:r>
            <a:endParaRPr lang="zh-CN" altLang="en-US" sz="3200" baseline="30000" dirty="0">
              <a:latin typeface="Arial" charset="0"/>
            </a:endParaRPr>
          </a:p>
        </p:txBody>
      </p:sp>
      <p:sp>
        <p:nvSpPr>
          <p:cNvPr id="12" name="弧形 11"/>
          <p:cNvSpPr/>
          <p:nvPr/>
        </p:nvSpPr>
        <p:spPr>
          <a:xfrm rot="16200000">
            <a:off x="789593" y="2023384"/>
            <a:ext cx="2236349" cy="1978445"/>
          </a:xfrm>
          <a:prstGeom prst="arc">
            <a:avLst>
              <a:gd name="adj1" fmla="val 14521826"/>
              <a:gd name="adj2" fmla="val 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3200"/>
          </a:p>
        </p:txBody>
      </p:sp>
      <p:sp>
        <p:nvSpPr>
          <p:cNvPr id="13" name="TextBox 12"/>
          <p:cNvSpPr txBox="1"/>
          <p:nvPr/>
        </p:nvSpPr>
        <p:spPr>
          <a:xfrm>
            <a:off x="1369218" y="1295400"/>
            <a:ext cx="1849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rgbClr val="FFFFFF"/>
                </a:solidFill>
                <a:latin typeface="Arial" charset="0"/>
              </a:rPr>
              <a:t>Atmosphere</a:t>
            </a:r>
            <a:endParaRPr lang="zh-CN" altLang="en-US" sz="3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15765" y="2137320"/>
            <a:ext cx="2680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smtClean="0">
                <a:latin typeface="Arial" charset="0"/>
              </a:rPr>
              <a:t>Nitrogen fixer</a:t>
            </a:r>
            <a:endParaRPr lang="zh-CN" altLang="en-US" sz="2400" dirty="0"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32075" y="3302629"/>
            <a:ext cx="4011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latin typeface="Arial" charset="0"/>
              </a:rPr>
              <a:t>Ammonia oxidizing organisms</a:t>
            </a:r>
            <a:endParaRPr lang="zh-CN" altLang="en-US" sz="2000" b="1" dirty="0"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4319979"/>
            <a:ext cx="2801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latin typeface="Arial" charset="0"/>
              </a:rPr>
              <a:t>Nitrifying bacteria</a:t>
            </a:r>
            <a:endParaRPr lang="zh-CN" altLang="en-US" sz="2000" b="1" dirty="0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00" y="2598985"/>
            <a:ext cx="1633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 smtClean="0">
                <a:latin typeface="Arial" charset="0"/>
              </a:rPr>
              <a:t>Denitrifier</a:t>
            </a:r>
            <a:endParaRPr lang="zh-CN" altLang="en-US" sz="2400" dirty="0">
              <a:latin typeface="Arial" charset="0"/>
            </a:endParaRPr>
          </a:p>
        </p:txBody>
      </p:sp>
      <p:pic>
        <p:nvPicPr>
          <p:cNvPr id="1028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7" t="6639" r="53519" b="706"/>
          <a:stretch/>
        </p:blipFill>
        <p:spPr bwMode="auto">
          <a:xfrm>
            <a:off x="5673612" y="2167772"/>
            <a:ext cx="3505200" cy="363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014464" y="403950"/>
            <a:ext cx="5411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Chemo-</a:t>
            </a:r>
            <a:r>
              <a:rPr lang="en-US" altLang="zh-CN" sz="3200" b="1" dirty="0" err="1" smtClean="0"/>
              <a:t>litho</a:t>
            </a:r>
            <a:r>
              <a:rPr lang="en-US" altLang="zh-CN" sz="3200" b="1" dirty="0" smtClean="0"/>
              <a:t>-autotroph</a:t>
            </a:r>
            <a:endParaRPr lang="zh-CN" altLang="en-US" sz="3200" b="1" dirty="0"/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3677927" y="3311632"/>
            <a:ext cx="2694273" cy="1496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3073147" y="4319979"/>
            <a:ext cx="3011021" cy="2000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47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97093"/>
            <a:ext cx="2962845" cy="39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059832" y="1260049"/>
            <a:ext cx="2182477" cy="383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5292497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i="1" dirty="0" err="1"/>
              <a:t>Rhodocyclus</a:t>
            </a:r>
            <a:r>
              <a:rPr lang="en-US" altLang="zh-CN" sz="3200" b="1" i="1" dirty="0"/>
              <a:t> </a:t>
            </a:r>
            <a:r>
              <a:rPr lang="en-US" altLang="zh-CN" sz="3200" b="1" i="1" dirty="0" smtClean="0"/>
              <a:t>tenuis </a:t>
            </a:r>
            <a:r>
              <a:rPr lang="en-US" altLang="zh-CN" sz="3200" b="1" dirty="0" smtClean="0"/>
              <a:t>DSM109</a:t>
            </a:r>
            <a:endParaRPr lang="en-US" altLang="zh-CN" sz="3200" b="1" dirty="0"/>
          </a:p>
        </p:txBody>
      </p:sp>
      <p:pic>
        <p:nvPicPr>
          <p:cNvPr id="2052" name="Picture 4" descr="C:\Users\Feng Guo\AppData\Roaming\Tencent\Users\415162192\QQ\WinTemp\RichOle\K886ENZ}Z0JNN239}6HJC]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33990"/>
            <a:ext cx="3862173" cy="388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436096" y="1260049"/>
            <a:ext cx="3707904" cy="4407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907704" y="395953"/>
            <a:ext cx="5399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Photo-</a:t>
            </a:r>
            <a:r>
              <a:rPr lang="en-US" altLang="zh-CN" sz="3200" b="1" dirty="0" err="1" smtClean="0"/>
              <a:t>organo</a:t>
            </a:r>
            <a:r>
              <a:rPr lang="en-US" altLang="zh-CN" sz="3200" b="1" dirty="0" smtClean="0"/>
              <a:t>-heterotroph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1573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764704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 err="1" smtClean="0"/>
              <a:t>Mixotroph</a:t>
            </a:r>
            <a:r>
              <a:rPr lang="en-US" altLang="zh-CN" sz="3600" b="1" i="1" dirty="0" smtClean="0"/>
              <a:t>: organism with different nutritional types</a:t>
            </a:r>
            <a:endParaRPr lang="zh-CN" altLang="en-US" sz="36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01960" y="3284984"/>
            <a:ext cx="8672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Obligate</a:t>
            </a:r>
            <a:r>
              <a:rPr lang="en-US" altLang="zh-CN" sz="2400" b="1" dirty="0" smtClean="0"/>
              <a:t> </a:t>
            </a:r>
            <a:r>
              <a:rPr lang="en-US" altLang="zh-CN" sz="2400" b="1" dirty="0" err="1" smtClean="0"/>
              <a:t>photoorganoheterotroph</a:t>
            </a:r>
            <a:endParaRPr lang="en-US" altLang="zh-CN" sz="2400" b="1" dirty="0" smtClean="0"/>
          </a:p>
          <a:p>
            <a:endParaRPr lang="en-US" altLang="zh-CN" sz="2400" b="1" dirty="0"/>
          </a:p>
          <a:p>
            <a:r>
              <a:rPr lang="en-US" altLang="zh-CN" sz="2400" b="1" dirty="0" err="1"/>
              <a:t>Photolithautotroph</a:t>
            </a:r>
            <a:r>
              <a:rPr lang="en-US" altLang="zh-CN" sz="2400" b="1" dirty="0"/>
              <a:t> </a:t>
            </a:r>
            <a:r>
              <a:rPr lang="en-US" altLang="zh-CN" sz="2400" b="1" dirty="0" smtClean="0"/>
              <a:t>and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facultative</a:t>
            </a:r>
            <a:r>
              <a:rPr lang="en-US" altLang="zh-CN" sz="2400" b="1" dirty="0" smtClean="0"/>
              <a:t> </a:t>
            </a:r>
            <a:r>
              <a:rPr lang="en-US" altLang="zh-CN" sz="2400" b="1" dirty="0" err="1" smtClean="0"/>
              <a:t>chemoorganoheterotroph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400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556792"/>
            <a:ext cx="78488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altLang="zh-CN" sz="32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3200" dirty="0" smtClean="0"/>
              <a:t> The growth of microbial cells needs macronutrients, micronutrients and growth factors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32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3200" dirty="0" smtClean="0"/>
              <a:t>There are five microbial nutritional types classified by the energy source, carbon source and electronic source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6803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Bacterial growth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92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Reproductive </a:t>
            </a:r>
            <a:r>
              <a:rPr lang="en-US" altLang="zh-CN" dirty="0"/>
              <a:t>Strategies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dirty="0"/>
              <a:t> Many eukaryotic </a:t>
            </a:r>
            <a:r>
              <a:rPr lang="en-US" altLang="zh-CN" dirty="0" smtClean="0"/>
              <a:t>microbes exhibit </a:t>
            </a:r>
            <a:r>
              <a:rPr lang="en-US" altLang="zh-CN" dirty="0"/>
              <a:t>both asexual </a:t>
            </a:r>
            <a:r>
              <a:rPr lang="en-US" altLang="zh-CN" dirty="0" smtClean="0"/>
              <a:t>reproduction</a:t>
            </a:r>
            <a:r>
              <a:rPr lang="zh-CN" altLang="en-US" dirty="0" smtClean="0"/>
              <a:t>（无性繁殖）</a:t>
            </a:r>
            <a:r>
              <a:rPr lang="en-US" altLang="zh-CN" dirty="0" smtClean="0"/>
              <a:t>, </a:t>
            </a:r>
            <a:r>
              <a:rPr lang="en-US" altLang="zh-CN" dirty="0"/>
              <a:t>involving </a:t>
            </a:r>
            <a:r>
              <a:rPr lang="en-US" altLang="zh-CN" dirty="0" smtClean="0"/>
              <a:t>mitosis</a:t>
            </a:r>
            <a:r>
              <a:rPr lang="zh-CN" altLang="en-US" dirty="0"/>
              <a:t> （有丝分裂）</a:t>
            </a:r>
            <a:r>
              <a:rPr lang="en-US" altLang="zh-CN" dirty="0" smtClean="0"/>
              <a:t>, and sexual </a:t>
            </a:r>
            <a:r>
              <a:rPr lang="en-US" altLang="zh-CN" dirty="0"/>
              <a:t>reproduction, involving meiosis </a:t>
            </a:r>
            <a:r>
              <a:rPr lang="zh-CN" altLang="en-US" dirty="0" smtClean="0"/>
              <a:t>（减数分裂）</a:t>
            </a:r>
            <a:r>
              <a:rPr lang="en-US" altLang="zh-CN" dirty="0" smtClean="0"/>
              <a:t>to produce </a:t>
            </a:r>
            <a:r>
              <a:rPr lang="en-US" altLang="zh-CN" dirty="0"/>
              <a:t>gametes </a:t>
            </a:r>
            <a:r>
              <a:rPr lang="en-US" altLang="zh-CN" dirty="0" smtClean="0"/>
              <a:t>or gamete-like </a:t>
            </a:r>
            <a:r>
              <a:rPr lang="en-US" altLang="zh-CN" dirty="0"/>
              <a:t>cells</a:t>
            </a:r>
            <a:r>
              <a:rPr lang="en-US" altLang="zh-CN" dirty="0" smtClean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dirty="0"/>
              <a:t>Unlike eukaryotes, </a:t>
            </a:r>
            <a:r>
              <a:rPr lang="en-US" altLang="zh-CN" dirty="0" smtClean="0"/>
              <a:t>bacterial </a:t>
            </a:r>
            <a:r>
              <a:rPr lang="en-US" altLang="zh-CN" dirty="0"/>
              <a:t>and </a:t>
            </a:r>
            <a:r>
              <a:rPr lang="en-US" altLang="zh-CN" dirty="0" err="1"/>
              <a:t>archaeal</a:t>
            </a:r>
            <a:r>
              <a:rPr lang="en-US" altLang="zh-CN" dirty="0"/>
              <a:t> cells </a:t>
            </a:r>
            <a:r>
              <a:rPr lang="en-US" altLang="zh-CN" dirty="0" smtClean="0"/>
              <a:t>are haploid</a:t>
            </a:r>
            <a:r>
              <a:rPr lang="zh-CN" altLang="en-US" dirty="0" smtClean="0"/>
              <a:t>（</a:t>
            </a:r>
            <a:r>
              <a:rPr lang="zh-CN" altLang="en-US" dirty="0"/>
              <a:t>单倍体</a:t>
            </a:r>
            <a:r>
              <a:rPr lang="zh-CN" altLang="en-US" dirty="0" smtClean="0"/>
              <a:t>）</a:t>
            </a:r>
            <a:r>
              <a:rPr lang="en-US" altLang="zh-CN" dirty="0" smtClean="0"/>
              <a:t>. </a:t>
            </a:r>
            <a:r>
              <a:rPr lang="en-US" altLang="zh-CN" dirty="0"/>
              <a:t>Most reproduce by </a:t>
            </a:r>
            <a:r>
              <a:rPr lang="en-US" altLang="zh-CN" b="1" i="1" dirty="0">
                <a:solidFill>
                  <a:srgbClr val="FF0000"/>
                </a:solidFill>
              </a:rPr>
              <a:t>binary </a:t>
            </a:r>
            <a:r>
              <a:rPr lang="en-US" altLang="zh-CN" b="1" i="1" dirty="0" smtClean="0">
                <a:solidFill>
                  <a:srgbClr val="FF0000"/>
                </a:solidFill>
              </a:rPr>
              <a:t>fission</a:t>
            </a:r>
            <a:r>
              <a:rPr lang="zh-CN" altLang="en-US" dirty="0" smtClean="0"/>
              <a:t>（二分裂）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039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5364" y="1340768"/>
            <a:ext cx="79208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FF0000"/>
                </a:solidFill>
              </a:rPr>
              <a:t>Types of nutrients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*</a:t>
            </a:r>
            <a:endParaRPr lang="en-US" altLang="zh-CN" sz="32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FF0000"/>
                </a:solidFill>
              </a:rPr>
              <a:t>Nutritional types (see 11.1)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*</a:t>
            </a:r>
            <a:endParaRPr lang="en-US" altLang="zh-CN" sz="32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7030A0"/>
                </a:solidFill>
              </a:rPr>
              <a:t>Reproductive strategies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7030A0"/>
                </a:solidFill>
              </a:rPr>
              <a:t>Bacterial </a:t>
            </a:r>
            <a:r>
              <a:rPr lang="en-US" altLang="zh-CN" sz="3200" b="1" dirty="0">
                <a:solidFill>
                  <a:srgbClr val="7030A0"/>
                </a:solidFill>
              </a:rPr>
              <a:t>cell </a:t>
            </a:r>
            <a:r>
              <a:rPr lang="en-US" altLang="zh-CN" sz="3200" b="1" dirty="0" smtClean="0">
                <a:solidFill>
                  <a:srgbClr val="7030A0"/>
                </a:solidFill>
              </a:rPr>
              <a:t>cycle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7030A0"/>
                </a:solidFill>
              </a:rPr>
              <a:t>Influences </a:t>
            </a:r>
            <a:r>
              <a:rPr lang="en-US" altLang="zh-CN" sz="3200" b="1" dirty="0">
                <a:solidFill>
                  <a:srgbClr val="7030A0"/>
                </a:solidFill>
              </a:rPr>
              <a:t>of environmental factors on </a:t>
            </a:r>
            <a:r>
              <a:rPr lang="en-US" altLang="zh-CN" sz="3200" b="1" dirty="0" smtClean="0">
                <a:solidFill>
                  <a:srgbClr val="7030A0"/>
                </a:solidFill>
              </a:rPr>
              <a:t>growth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7030A0"/>
                </a:solidFill>
              </a:rPr>
              <a:t>Laboratory </a:t>
            </a:r>
            <a:r>
              <a:rPr lang="en-US" altLang="zh-CN" sz="3200" b="1" dirty="0">
                <a:solidFill>
                  <a:srgbClr val="7030A0"/>
                </a:solidFill>
              </a:rPr>
              <a:t>culture of cellular </a:t>
            </a:r>
            <a:r>
              <a:rPr lang="en-US" altLang="zh-CN" sz="3200" b="1" dirty="0" smtClean="0">
                <a:solidFill>
                  <a:srgbClr val="7030A0"/>
                </a:solidFill>
              </a:rPr>
              <a:t>microbes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rgbClr val="7030A0"/>
                </a:solidFill>
              </a:rPr>
              <a:t>Growth </a:t>
            </a:r>
            <a:r>
              <a:rPr lang="en-US" altLang="zh-CN" sz="3200" b="1" dirty="0" smtClean="0">
                <a:solidFill>
                  <a:srgbClr val="7030A0"/>
                </a:solidFill>
              </a:rPr>
              <a:t>curve</a:t>
            </a:r>
            <a:endParaRPr lang="en-US" altLang="zh-CN" sz="3200" b="1" dirty="0"/>
          </a:p>
        </p:txBody>
      </p:sp>
    </p:spTree>
    <p:extLst>
      <p:ext uri="{BB962C8B-B14F-4D97-AF65-F5344CB8AC3E}">
        <p14:creationId xmlns:p14="http://schemas.microsoft.com/office/powerpoint/2010/main" val="401541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Molecules double in amounts for </a:t>
            </a:r>
            <a:r>
              <a:rPr lang="en-US" altLang="zh-CN" b="1" dirty="0" smtClean="0">
                <a:solidFill>
                  <a:srgbClr val="FF0000"/>
                </a:solidFill>
              </a:rPr>
              <a:t>binary fission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/>
              <a:t> Protein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en-US" altLang="zh-CN" dirty="0" smtClean="0"/>
              <a:t>RNA and </a:t>
            </a:r>
            <a:r>
              <a:rPr lang="en-US" altLang="zh-CN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en-US" altLang="zh-CN" dirty="0" smtClean="0"/>
              <a:t>Lipids for membrane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en-US" altLang="zh-CN" dirty="0" smtClean="0"/>
              <a:t>Cell wall components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en-US" altLang="zh-CN" dirty="0" smtClean="0"/>
              <a:t>Small organic and inorganic molecules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 smtClean="0"/>
              <a:t>Each </a:t>
            </a:r>
            <a:r>
              <a:rPr lang="en-US" altLang="zh-CN" b="1" dirty="0" smtClean="0"/>
              <a:t>daughter cell </a:t>
            </a:r>
            <a:r>
              <a:rPr lang="en-US" altLang="zh-CN" dirty="0" smtClean="0"/>
              <a:t>have ½ old cell material and ½ new cell material.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 smtClean="0"/>
              <a:t>All biosynthetic events must 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dirty="0" smtClean="0"/>
              <a:t>carefully.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388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8747" y="92748"/>
            <a:ext cx="8229600" cy="1143000"/>
          </a:xfrm>
        </p:spPr>
        <p:txBody>
          <a:bodyPr/>
          <a:lstStyle/>
          <a:p>
            <a:r>
              <a:rPr lang="en-US" altLang="zh-CN" b="1" dirty="0" smtClean="0"/>
              <a:t>Binary </a:t>
            </a:r>
            <a:r>
              <a:rPr lang="en-US" altLang="zh-CN" b="1" dirty="0"/>
              <a:t>fission</a:t>
            </a:r>
            <a:endParaRPr lang="zh-CN" altLang="en-US" b="1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2065242" y="140348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 new cell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1927987" y="26183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DNA replication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1855979" y="356372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</a:rPr>
              <a:t>Septation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starts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1331640" y="4715852"/>
            <a:ext cx="274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Septum (</a:t>
            </a:r>
            <a:r>
              <a:rPr lang="zh-CN" altLang="en-US" dirty="0" smtClean="0"/>
              <a:t>横隔</a:t>
            </a:r>
            <a:r>
              <a:rPr lang="en-US" altLang="zh-CN" dirty="0" smtClean="0"/>
              <a:t>) formation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1770449" y="5939988"/>
            <a:ext cx="2317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Two daughter cells</a:t>
            </a:r>
            <a:endParaRPr lang="zh-CN" altLang="en-US" dirty="0"/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7812360" y="1320354"/>
            <a:ext cx="274637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Cell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8053660" y="1320354"/>
            <a:ext cx="182562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W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8161610" y="1320354"/>
            <a:ext cx="182562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all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7812360" y="1504504"/>
            <a:ext cx="915987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Cell membrane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7812360" y="1690241"/>
            <a:ext cx="8921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Chromosome1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7812360" y="1879154"/>
            <a:ext cx="8921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Chromosome2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7812360" y="2064891"/>
            <a:ext cx="6953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Ribosomes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67" y="1256506"/>
            <a:ext cx="1220630" cy="8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511" y="2264618"/>
            <a:ext cx="1771110" cy="8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05" y="3272730"/>
            <a:ext cx="2225855" cy="8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65" y="4424858"/>
            <a:ext cx="2425304" cy="8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381" y="5619351"/>
            <a:ext cx="2816225" cy="8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11" y="1320354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7" y="1531492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076" y="1717229"/>
            <a:ext cx="16192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853" y="1916312"/>
            <a:ext cx="16192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190" y="2135192"/>
            <a:ext cx="95250" cy="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683568" y="2135192"/>
            <a:ext cx="6408712" cy="316601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03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研究\研究\博士论文\实验结果\博士论文\08年\悬浮菌和粘附细菌的生长速度比较实验\Fe3\新建文件夹\0min 1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673" y="2088707"/>
            <a:ext cx="3446512" cy="344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52681" y="2376739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F:\研究\研究\博士论文\实验结果\博士论文\08年\悬浮菌和粘附细菌的生长速度比较实验\Fe3\新建文件夹\20min 1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673" y="2088707"/>
            <a:ext cx="3446512" cy="344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96697" y="222459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20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5" descr="F:\研究\研究\博士论文\实验结果\博士论文\08年\悬浮菌和粘附细菌的生长速度比较实验\Fe3\新建文件夹\40min 1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673" y="2088707"/>
            <a:ext cx="342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86825" y="222551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40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F:\研究\研究\博士论文\实验结果\博士论文\08年\悬浮菌和粘附细菌的生长速度比较实验\Fe3\新建文件夹\60min 1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700" y="2079707"/>
            <a:ext cx="3438000" cy="34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50476" y="228144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60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10" descr="F:\研究\研究\博士论文\实验结果\博士论文\08年\悬浮菌和粘附细菌的生长速度比较实验\Fe3\新建文件夹\80min 1-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73" y="2079707"/>
            <a:ext cx="3438000" cy="34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78697" y="233812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80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11" descr="F:\研究\研究\博士论文\实验结果\博士论文\08年\悬浮菌和粘附细菌的生长速度比较实验\Fe3\新建文件夹\100min 1-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73" y="2070707"/>
            <a:ext cx="3438000" cy="34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268751" y="2337761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100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6" name="Picture 12" descr="F:\研究\研究\博士论文\实验结果\博士论文\08年\悬浮菌和粘附细菌的生长速度比较实验\Fe3\新建文件夹\120min 1-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73" y="2079707"/>
            <a:ext cx="3438000" cy="34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59705" y="234282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120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8" name="Picture 13" descr="F:\研究\研究\博士论文\实验结果\博士论文\08年\悬浮菌和粘附细菌的生长速度比较实验\Fe3\新建文件夹\140min 1-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73" y="2067954"/>
            <a:ext cx="3438000" cy="34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203261" y="227410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140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0" name="Picture 14" descr="F:\研究\研究\博士论文\实验结果\博士论文\08年\悬浮菌和粘附细菌的生长速度比较实验\Fe3\新建文件夹\160min 1-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73" y="2081396"/>
            <a:ext cx="3438000" cy="34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221060" y="220988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160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15" descr="F:\研究\研究\博士论文\实验结果\博士论文\08年\悬浮菌和粘附细菌的生长速度比较实验\Fe3\新建文件夹\180min 1-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29" y="2067954"/>
            <a:ext cx="3438000" cy="34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186716" y="220209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180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4" name="Picture 16" descr="F:\研究\研究\博士论文\实验结果\博士论文\08年\悬浮菌和粘附细菌的生长速度比较实验\Fe3\新建文件夹\200min 1-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73" y="2076795"/>
            <a:ext cx="3438000" cy="34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195945" y="228294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200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6" name="Picture 17" descr="F:\研究\研究\博士论文\实验结果\博士论文\08年\悬浮菌和粘附细菌的生长速度比较实验\Fe3\新建文件夹\220min 1-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73" y="2088707"/>
            <a:ext cx="3438000" cy="34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076863" y="2222851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220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8" name="Picture 24" descr="F:\研究\研究\博士论文\实验结果\博士论文\08年\悬浮菌和粘附细菌的生长速度比较实验\Fe3\新建文件夹\240min 1-8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73" y="2097219"/>
            <a:ext cx="3438000" cy="34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146699" y="223136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240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30" name="Picture 25" descr="F:\研究\研究\博士论文\实验结果\博士论文\08年\悬浮菌和粘附细菌的生长速度比较实验\Fe3\新建文件夹\260min 1-8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34" y="2067954"/>
            <a:ext cx="3438000" cy="34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195978" y="224448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260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32" name="Picture 26" descr="F:\研究\研究\博士论文\实验结果\博士论文\08年\悬浮菌和粘附细菌的生长速度比较实验\Fe3\新建文件夹\280min 1-8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73" y="2079128"/>
            <a:ext cx="3438000" cy="34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202231" y="221327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280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34" name="Picture 27" descr="F:\研究\研究\博士论文\实验结果\博士论文\08年\悬浮菌和粘附细菌的生长速度比较实验\Fe3\新建文件夹\300min 1-8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81" y="2057350"/>
            <a:ext cx="3438000" cy="34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177053" y="219149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300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36" name="Picture 28" descr="F:\研究\研究\博士论文\实验结果\博士论文\08年\悬浮菌和粘附细菌的生长速度比较实验\Fe3\新建文件夹\320min 1-8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24" y="2101373"/>
            <a:ext cx="3438000" cy="34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52480" y="232571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320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38" name="Picture 29" descr="F:\研究\研究\博士论文\实验结果\博士论文\08年\悬浮菌和粘附细菌的生长速度比较实验\Fe3\新建文件夹\340min 1-8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17" y="2050141"/>
            <a:ext cx="3438000" cy="34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177372" y="230855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340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40" name="Picture 30" descr="F:\研究\研究\博士论文\实验结果\博士论文\08年\悬浮菌和粘附细菌的生长速度比较实验\Fe3\新建文件夹\360min 1-8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17" y="2069794"/>
            <a:ext cx="3438000" cy="34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3171516" y="220393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360 min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42" name="标题 1"/>
          <p:cNvSpPr>
            <a:spLocks noGrp="1"/>
          </p:cNvSpPr>
          <p:nvPr>
            <p:ph type="title"/>
          </p:nvPr>
        </p:nvSpPr>
        <p:spPr>
          <a:xfrm>
            <a:off x="472059" y="476672"/>
            <a:ext cx="8229600" cy="1143000"/>
          </a:xfrm>
        </p:spPr>
        <p:txBody>
          <a:bodyPr/>
          <a:lstStyle/>
          <a:p>
            <a:r>
              <a:rPr lang="en-US" altLang="zh-CN" b="1" dirty="0" smtClean="0"/>
              <a:t>Binary </a:t>
            </a:r>
            <a:r>
              <a:rPr lang="en-US" altLang="zh-CN" b="1" dirty="0"/>
              <a:t>fission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00958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397359" y="3933056"/>
            <a:ext cx="3303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Spore of </a:t>
            </a:r>
            <a:r>
              <a:rPr lang="en-US" altLang="zh-CN" b="1" dirty="0" err="1" smtClean="0"/>
              <a:t>actinobacteria</a:t>
            </a:r>
            <a:r>
              <a:rPr lang="en-US" altLang="zh-CN" b="1" dirty="0" smtClean="0"/>
              <a:t> (</a:t>
            </a:r>
            <a:r>
              <a:rPr lang="zh-CN" altLang="en-US" b="1" dirty="0" smtClean="0"/>
              <a:t>放线菌</a:t>
            </a:r>
            <a:r>
              <a:rPr lang="en-US" altLang="zh-CN" b="1" dirty="0" smtClean="0"/>
              <a:t>)</a:t>
            </a:r>
            <a:endParaRPr lang="zh-CN" altLang="en-US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252" y="1026418"/>
            <a:ext cx="4189748" cy="29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Other </a:t>
            </a:r>
            <a:r>
              <a:rPr lang="en-US" altLang="zh-CN" dirty="0"/>
              <a:t>reproductive strategies </a:t>
            </a:r>
            <a:r>
              <a:rPr lang="en-US" altLang="zh-CN" dirty="0" smtClean="0"/>
              <a:t>in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bacteria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75638" y="5603430"/>
            <a:ext cx="5106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Multiple fission (</a:t>
            </a:r>
            <a:r>
              <a:rPr lang="zh-CN" altLang="en-US" b="1" dirty="0" smtClean="0"/>
              <a:t>复分裂</a:t>
            </a:r>
            <a:r>
              <a:rPr lang="en-US" altLang="zh-CN" b="1" dirty="0" smtClean="0"/>
              <a:t>) in Cyanobacteria (</a:t>
            </a:r>
            <a:r>
              <a:rPr lang="zh-CN" altLang="en-US" b="1" dirty="0" smtClean="0"/>
              <a:t>蓝细菌</a:t>
            </a:r>
            <a:r>
              <a:rPr lang="en-US" altLang="zh-CN" b="1" dirty="0" smtClean="0"/>
              <a:t>)</a:t>
            </a:r>
            <a:endParaRPr lang="zh-CN" altLang="en-US" b="1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1" y="4128395"/>
            <a:ext cx="3664014" cy="14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6" y="1340768"/>
            <a:ext cx="3763727" cy="225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1547664" y="3563724"/>
            <a:ext cx="2100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Budding (</a:t>
            </a:r>
            <a:r>
              <a:rPr lang="zh-CN" altLang="en-US" b="1" dirty="0" smtClean="0"/>
              <a:t>出芽生殖</a:t>
            </a:r>
            <a:r>
              <a:rPr lang="en-US" altLang="zh-CN" b="1" dirty="0" smtClean="0"/>
              <a:t>)</a:t>
            </a:r>
          </a:p>
        </p:txBody>
      </p:sp>
      <p:sp>
        <p:nvSpPr>
          <p:cNvPr id="3" name="矩形 2"/>
          <p:cNvSpPr/>
          <p:nvPr/>
        </p:nvSpPr>
        <p:spPr>
          <a:xfrm>
            <a:off x="4122752" y="5209455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/>
              <a:t>小孢子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1" y="4335148"/>
            <a:ext cx="2578080" cy="1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82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6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altLang="zh-CN" dirty="0"/>
              <a:t>The </a:t>
            </a:r>
            <a:r>
              <a:rPr lang="en-US" altLang="zh-CN" b="1" i="1" dirty="0">
                <a:solidFill>
                  <a:srgbClr val="FF0000"/>
                </a:solidFill>
              </a:rPr>
              <a:t>cell cycle</a:t>
            </a:r>
            <a:r>
              <a:rPr lang="en-US" altLang="zh-CN" b="1" i="1" dirty="0"/>
              <a:t> </a:t>
            </a:r>
            <a:r>
              <a:rPr lang="en-US" altLang="zh-CN" dirty="0"/>
              <a:t>is the complete sequence of events extending </a:t>
            </a:r>
            <a:r>
              <a:rPr lang="en-US" altLang="zh-CN" dirty="0" smtClean="0"/>
              <a:t>from the </a:t>
            </a:r>
            <a:r>
              <a:rPr lang="en-US" altLang="zh-CN" dirty="0"/>
              <a:t>formation of a new cell through the next division.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11560" y="3501008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Two </a:t>
            </a:r>
            <a:r>
              <a:rPr lang="en-US" altLang="zh-CN" sz="2400" b="1" dirty="0" smtClean="0"/>
              <a:t>events </a:t>
            </a:r>
            <a:r>
              <a:rPr lang="en-US" altLang="zh-CN" sz="2400" b="1" dirty="0"/>
              <a:t>during the bacterial cell cycle:</a:t>
            </a:r>
            <a:endParaRPr lang="zh-CN" altLang="en-US" sz="2400" b="1" dirty="0"/>
          </a:p>
        </p:txBody>
      </p:sp>
      <p:sp>
        <p:nvSpPr>
          <p:cNvPr id="5" name="矩形 4"/>
          <p:cNvSpPr/>
          <p:nvPr/>
        </p:nvSpPr>
        <p:spPr>
          <a:xfrm>
            <a:off x="762000" y="4077072"/>
            <a:ext cx="7830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altLang="zh-CN" sz="2400" b="1" dirty="0" smtClean="0">
                <a:solidFill>
                  <a:srgbClr val="FF0000"/>
                </a:solidFill>
              </a:rPr>
              <a:t>Replication and partitioning of  </a:t>
            </a:r>
            <a:r>
              <a:rPr lang="en-US" altLang="zh-CN" sz="2400" b="1" dirty="0">
                <a:solidFill>
                  <a:srgbClr val="FF0000"/>
                </a:solidFill>
              </a:rPr>
              <a:t>DNA </a:t>
            </a:r>
            <a:r>
              <a:rPr lang="en-US" altLang="zh-CN" sz="2400" dirty="0"/>
              <a:t>into the progeny </a:t>
            </a:r>
            <a:r>
              <a:rPr lang="en-US" altLang="zh-CN" sz="2400" dirty="0" smtClean="0"/>
              <a:t>cells</a:t>
            </a:r>
          </a:p>
          <a:p>
            <a:pPr algn="just"/>
            <a:endParaRPr lang="en-US" altLang="zh-CN" sz="2400" dirty="0" smtClean="0"/>
          </a:p>
          <a:p>
            <a:pPr marL="457200" indent="-457200" algn="just">
              <a:buAutoNum type="arabicPeriod" startAt="2"/>
            </a:pPr>
            <a:r>
              <a:rPr lang="en-US" altLang="zh-CN" sz="2400" b="1" dirty="0" smtClean="0">
                <a:solidFill>
                  <a:srgbClr val="FF0000"/>
                </a:solidFill>
              </a:rPr>
              <a:t>Cytokinesis</a:t>
            </a:r>
            <a:r>
              <a:rPr lang="zh-CN" altLang="en-US" sz="2400" dirty="0" smtClean="0"/>
              <a:t>（胞质分裂）</a:t>
            </a:r>
            <a:endParaRPr lang="en-US" altLang="zh-CN" sz="2400" dirty="0"/>
          </a:p>
          <a:p>
            <a:pPr algn="just"/>
            <a:r>
              <a:rPr lang="en-US" altLang="zh-CN" sz="2400" dirty="0" smtClean="0"/>
              <a:t>      ----formation </a:t>
            </a:r>
            <a:r>
              <a:rPr lang="en-US" altLang="zh-CN" sz="2400" dirty="0"/>
              <a:t>of the </a:t>
            </a:r>
            <a:r>
              <a:rPr lang="en-US" altLang="zh-CN" sz="2400" b="1" dirty="0">
                <a:solidFill>
                  <a:srgbClr val="FF0000"/>
                </a:solidFill>
              </a:rPr>
              <a:t>septum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/>
              <a:t>(</a:t>
            </a:r>
            <a:r>
              <a:rPr lang="zh-CN" altLang="en-US" sz="2400" dirty="0"/>
              <a:t>横隔</a:t>
            </a:r>
            <a:r>
              <a:rPr lang="en-US" altLang="zh-CN" sz="2400" dirty="0" smtClean="0"/>
              <a:t>) and progeny </a:t>
            </a:r>
            <a:r>
              <a:rPr lang="en-US" altLang="zh-CN" sz="2400" dirty="0"/>
              <a:t>cells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0075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6588" y="4292382"/>
            <a:ext cx="3158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Origin </a:t>
            </a:r>
            <a:r>
              <a:rPr lang="en-US" altLang="zh-CN" sz="2800" b="1" dirty="0">
                <a:solidFill>
                  <a:srgbClr val="FF0000"/>
                </a:solidFill>
              </a:rPr>
              <a:t>of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replication</a:t>
            </a:r>
          </a:p>
        </p:txBody>
      </p:sp>
      <p:sp>
        <p:nvSpPr>
          <p:cNvPr id="3" name="矩形 2"/>
          <p:cNvSpPr/>
          <p:nvPr/>
        </p:nvSpPr>
        <p:spPr>
          <a:xfrm>
            <a:off x="186588" y="4815602"/>
            <a:ext cx="1548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Terminus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6588" y="5319658"/>
            <a:ext cx="1820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 smtClean="0">
                <a:solidFill>
                  <a:srgbClr val="FF0000"/>
                </a:solidFill>
              </a:rPr>
              <a:t>Replisome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5536" y="204168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244" y="1666329"/>
            <a:ext cx="13906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460" y="3339554"/>
            <a:ext cx="13906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266010" y="1172617"/>
            <a:ext cx="16287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Inltiation mass reached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393010" y="1337717"/>
            <a:ext cx="137160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Origin of replication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024710" y="2552998"/>
            <a:ext cx="8128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Chromosome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208485" y="3506242"/>
            <a:ext cx="10953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Initiation of septum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208485" y="3607842"/>
            <a:ext cx="5810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formation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828925" y="5792242"/>
            <a:ext cx="16719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Threshold cell length reached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5615260" y="6147842"/>
            <a:ext cx="10064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Cell elongates as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5615260" y="6249442"/>
            <a:ext cx="11779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replication continues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256360" y="2502942"/>
            <a:ext cx="3302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Cells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4256360" y="2655342"/>
            <a:ext cx="4127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divide.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6199460" y="2552998"/>
            <a:ext cx="1333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T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6262960" y="2552998"/>
            <a:ext cx="4953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erminus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6831285" y="3118892"/>
            <a:ext cx="6477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Replisome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7186885" y="1918742"/>
            <a:ext cx="6223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Bacterium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4599260" y="4411117"/>
            <a:ext cx="8731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Chromosomes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4599260" y="4512717"/>
            <a:ext cx="5778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separate.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8519616" y="3553867"/>
            <a:ext cx="6508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Initiation of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8519616" y="3655467"/>
            <a:ext cx="6191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replication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8113985" y="4452392"/>
            <a:ext cx="4445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Orglins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8113985" y="4553992"/>
            <a:ext cx="5778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separate.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2" name="Freeform 26"/>
          <p:cNvSpPr/>
          <p:nvPr/>
        </p:nvSpPr>
        <p:spPr bwMode="auto">
          <a:xfrm>
            <a:off x="3802335" y="2550567"/>
            <a:ext cx="425450" cy="749300"/>
          </a:xfrm>
          <a:custGeom>
            <a:avLst/>
            <a:gdLst>
              <a:gd name="T0" fmla="*/ 268 w 268"/>
              <a:gd name="T1" fmla="*/ 472 h 472"/>
              <a:gd name="T2" fmla="*/ 268 w 268"/>
              <a:gd name="T3" fmla="*/ 472 h 472"/>
              <a:gd name="T4" fmla="*/ 266 w 268"/>
              <a:gd name="T5" fmla="*/ 462 h 472"/>
              <a:gd name="T6" fmla="*/ 264 w 268"/>
              <a:gd name="T7" fmla="*/ 434 h 472"/>
              <a:gd name="T8" fmla="*/ 254 w 268"/>
              <a:gd name="T9" fmla="*/ 392 h 472"/>
              <a:gd name="T10" fmla="*/ 246 w 268"/>
              <a:gd name="T11" fmla="*/ 366 h 472"/>
              <a:gd name="T12" fmla="*/ 238 w 268"/>
              <a:gd name="T13" fmla="*/ 338 h 472"/>
              <a:gd name="T14" fmla="*/ 226 w 268"/>
              <a:gd name="T15" fmla="*/ 308 h 472"/>
              <a:gd name="T16" fmla="*/ 212 w 268"/>
              <a:gd name="T17" fmla="*/ 274 h 472"/>
              <a:gd name="T18" fmla="*/ 194 w 268"/>
              <a:gd name="T19" fmla="*/ 238 h 472"/>
              <a:gd name="T20" fmla="*/ 172 w 268"/>
              <a:gd name="T21" fmla="*/ 202 h 472"/>
              <a:gd name="T22" fmla="*/ 148 w 268"/>
              <a:gd name="T23" fmla="*/ 164 h 472"/>
              <a:gd name="T24" fmla="*/ 120 w 268"/>
              <a:gd name="T25" fmla="*/ 124 h 472"/>
              <a:gd name="T26" fmla="*/ 86 w 268"/>
              <a:gd name="T27" fmla="*/ 84 h 472"/>
              <a:gd name="T28" fmla="*/ 50 w 268"/>
              <a:gd name="T29" fmla="*/ 44 h 472"/>
              <a:gd name="T30" fmla="*/ 72 w 268"/>
              <a:gd name="T31" fmla="*/ 22 h 472"/>
              <a:gd name="T32" fmla="*/ 0 w 268"/>
              <a:gd name="T33" fmla="*/ 0 h 472"/>
              <a:gd name="T34" fmla="*/ 16 w 268"/>
              <a:gd name="T35" fmla="*/ 74 h 472"/>
              <a:gd name="T36" fmla="*/ 38 w 268"/>
              <a:gd name="T37" fmla="*/ 56 h 472"/>
              <a:gd name="T38" fmla="*/ 38 w 268"/>
              <a:gd name="T39" fmla="*/ 56 h 472"/>
              <a:gd name="T40" fmla="*/ 74 w 268"/>
              <a:gd name="T41" fmla="*/ 94 h 472"/>
              <a:gd name="T42" fmla="*/ 106 w 268"/>
              <a:gd name="T43" fmla="*/ 134 h 472"/>
              <a:gd name="T44" fmla="*/ 134 w 268"/>
              <a:gd name="T45" fmla="*/ 172 h 472"/>
              <a:gd name="T46" fmla="*/ 158 w 268"/>
              <a:gd name="T47" fmla="*/ 208 h 472"/>
              <a:gd name="T48" fmla="*/ 178 w 268"/>
              <a:gd name="T49" fmla="*/ 244 h 472"/>
              <a:gd name="T50" fmla="*/ 196 w 268"/>
              <a:gd name="T51" fmla="*/ 280 h 472"/>
              <a:gd name="T52" fmla="*/ 210 w 268"/>
              <a:gd name="T53" fmla="*/ 312 h 472"/>
              <a:gd name="T54" fmla="*/ 222 w 268"/>
              <a:gd name="T55" fmla="*/ 342 h 472"/>
              <a:gd name="T56" fmla="*/ 232 w 268"/>
              <a:gd name="T57" fmla="*/ 370 h 472"/>
              <a:gd name="T58" fmla="*/ 238 w 268"/>
              <a:gd name="T59" fmla="*/ 396 h 472"/>
              <a:gd name="T60" fmla="*/ 248 w 268"/>
              <a:gd name="T61" fmla="*/ 436 h 472"/>
              <a:gd name="T62" fmla="*/ 250 w 268"/>
              <a:gd name="T63" fmla="*/ 462 h 472"/>
              <a:gd name="T64" fmla="*/ 252 w 268"/>
              <a:gd name="T65" fmla="*/ 472 h 472"/>
              <a:gd name="T66" fmla="*/ 268 w 268"/>
              <a:gd name="T67" fmla="*/ 472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68" h="472">
                <a:moveTo>
                  <a:pt x="268" y="472"/>
                </a:moveTo>
                <a:lnTo>
                  <a:pt x="268" y="472"/>
                </a:lnTo>
                <a:lnTo>
                  <a:pt x="266" y="462"/>
                </a:lnTo>
                <a:lnTo>
                  <a:pt x="264" y="434"/>
                </a:lnTo>
                <a:lnTo>
                  <a:pt x="254" y="392"/>
                </a:lnTo>
                <a:lnTo>
                  <a:pt x="246" y="366"/>
                </a:lnTo>
                <a:lnTo>
                  <a:pt x="238" y="338"/>
                </a:lnTo>
                <a:lnTo>
                  <a:pt x="226" y="308"/>
                </a:lnTo>
                <a:lnTo>
                  <a:pt x="212" y="274"/>
                </a:lnTo>
                <a:lnTo>
                  <a:pt x="194" y="238"/>
                </a:lnTo>
                <a:lnTo>
                  <a:pt x="172" y="202"/>
                </a:lnTo>
                <a:lnTo>
                  <a:pt x="148" y="164"/>
                </a:lnTo>
                <a:lnTo>
                  <a:pt x="120" y="124"/>
                </a:lnTo>
                <a:lnTo>
                  <a:pt x="86" y="84"/>
                </a:lnTo>
                <a:lnTo>
                  <a:pt x="50" y="44"/>
                </a:lnTo>
                <a:lnTo>
                  <a:pt x="72" y="22"/>
                </a:lnTo>
                <a:lnTo>
                  <a:pt x="0" y="0"/>
                </a:lnTo>
                <a:lnTo>
                  <a:pt x="16" y="74"/>
                </a:lnTo>
                <a:lnTo>
                  <a:pt x="38" y="56"/>
                </a:lnTo>
                <a:lnTo>
                  <a:pt x="38" y="56"/>
                </a:lnTo>
                <a:lnTo>
                  <a:pt x="74" y="94"/>
                </a:lnTo>
                <a:lnTo>
                  <a:pt x="106" y="134"/>
                </a:lnTo>
                <a:lnTo>
                  <a:pt x="134" y="172"/>
                </a:lnTo>
                <a:lnTo>
                  <a:pt x="158" y="208"/>
                </a:lnTo>
                <a:lnTo>
                  <a:pt x="178" y="244"/>
                </a:lnTo>
                <a:lnTo>
                  <a:pt x="196" y="280"/>
                </a:lnTo>
                <a:lnTo>
                  <a:pt x="210" y="312"/>
                </a:lnTo>
                <a:lnTo>
                  <a:pt x="222" y="342"/>
                </a:lnTo>
                <a:lnTo>
                  <a:pt x="232" y="370"/>
                </a:lnTo>
                <a:lnTo>
                  <a:pt x="238" y="396"/>
                </a:lnTo>
                <a:lnTo>
                  <a:pt x="248" y="436"/>
                </a:lnTo>
                <a:lnTo>
                  <a:pt x="250" y="462"/>
                </a:lnTo>
                <a:lnTo>
                  <a:pt x="252" y="472"/>
                </a:lnTo>
                <a:lnTo>
                  <a:pt x="268" y="472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27"/>
          <p:cNvSpPr/>
          <p:nvPr/>
        </p:nvSpPr>
        <p:spPr bwMode="auto">
          <a:xfrm>
            <a:off x="4196035" y="4030117"/>
            <a:ext cx="339725" cy="993775"/>
          </a:xfrm>
          <a:custGeom>
            <a:avLst/>
            <a:gdLst>
              <a:gd name="T0" fmla="*/ 214 w 214"/>
              <a:gd name="T1" fmla="*/ 616 h 626"/>
              <a:gd name="T2" fmla="*/ 214 w 214"/>
              <a:gd name="T3" fmla="*/ 616 h 626"/>
              <a:gd name="T4" fmla="*/ 208 w 214"/>
              <a:gd name="T5" fmla="*/ 604 h 626"/>
              <a:gd name="T6" fmla="*/ 188 w 214"/>
              <a:gd name="T7" fmla="*/ 572 h 626"/>
              <a:gd name="T8" fmla="*/ 162 w 214"/>
              <a:gd name="T9" fmla="*/ 520 h 626"/>
              <a:gd name="T10" fmla="*/ 146 w 214"/>
              <a:gd name="T11" fmla="*/ 488 h 626"/>
              <a:gd name="T12" fmla="*/ 132 w 214"/>
              <a:gd name="T13" fmla="*/ 452 h 626"/>
              <a:gd name="T14" fmla="*/ 116 w 214"/>
              <a:gd name="T15" fmla="*/ 414 h 626"/>
              <a:gd name="T16" fmla="*/ 102 w 214"/>
              <a:gd name="T17" fmla="*/ 370 h 626"/>
              <a:gd name="T18" fmla="*/ 88 w 214"/>
              <a:gd name="T19" fmla="*/ 326 h 626"/>
              <a:gd name="T20" fmla="*/ 74 w 214"/>
              <a:gd name="T21" fmla="*/ 278 h 626"/>
              <a:gd name="T22" fmla="*/ 64 w 214"/>
              <a:gd name="T23" fmla="*/ 228 h 626"/>
              <a:gd name="T24" fmla="*/ 56 w 214"/>
              <a:gd name="T25" fmla="*/ 176 h 626"/>
              <a:gd name="T26" fmla="*/ 52 w 214"/>
              <a:gd name="T27" fmla="*/ 122 h 626"/>
              <a:gd name="T28" fmla="*/ 50 w 214"/>
              <a:gd name="T29" fmla="*/ 66 h 626"/>
              <a:gd name="T30" fmla="*/ 78 w 214"/>
              <a:gd name="T31" fmla="*/ 66 h 626"/>
              <a:gd name="T32" fmla="*/ 36 w 214"/>
              <a:gd name="T33" fmla="*/ 0 h 626"/>
              <a:gd name="T34" fmla="*/ 0 w 214"/>
              <a:gd name="T35" fmla="*/ 68 h 626"/>
              <a:gd name="T36" fmla="*/ 34 w 214"/>
              <a:gd name="T37" fmla="*/ 68 h 626"/>
              <a:gd name="T38" fmla="*/ 34 w 214"/>
              <a:gd name="T39" fmla="*/ 68 h 626"/>
              <a:gd name="T40" fmla="*/ 36 w 214"/>
              <a:gd name="T41" fmla="*/ 124 h 626"/>
              <a:gd name="T42" fmla="*/ 40 w 214"/>
              <a:gd name="T43" fmla="*/ 178 h 626"/>
              <a:gd name="T44" fmla="*/ 48 w 214"/>
              <a:gd name="T45" fmla="*/ 230 h 626"/>
              <a:gd name="T46" fmla="*/ 60 w 214"/>
              <a:gd name="T47" fmla="*/ 282 h 626"/>
              <a:gd name="T48" fmla="*/ 72 w 214"/>
              <a:gd name="T49" fmla="*/ 330 h 626"/>
              <a:gd name="T50" fmla="*/ 86 w 214"/>
              <a:gd name="T51" fmla="*/ 376 h 626"/>
              <a:gd name="T52" fmla="*/ 102 w 214"/>
              <a:gd name="T53" fmla="*/ 420 h 626"/>
              <a:gd name="T54" fmla="*/ 116 w 214"/>
              <a:gd name="T55" fmla="*/ 458 h 626"/>
              <a:gd name="T56" fmla="*/ 132 w 214"/>
              <a:gd name="T57" fmla="*/ 496 h 626"/>
              <a:gd name="T58" fmla="*/ 148 w 214"/>
              <a:gd name="T59" fmla="*/ 528 h 626"/>
              <a:gd name="T60" fmla="*/ 174 w 214"/>
              <a:gd name="T61" fmla="*/ 580 h 626"/>
              <a:gd name="T62" fmla="*/ 194 w 214"/>
              <a:gd name="T63" fmla="*/ 614 h 626"/>
              <a:gd name="T64" fmla="*/ 202 w 214"/>
              <a:gd name="T65" fmla="*/ 626 h 626"/>
              <a:gd name="T66" fmla="*/ 214 w 214"/>
              <a:gd name="T67" fmla="*/ 61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14" h="626">
                <a:moveTo>
                  <a:pt x="214" y="616"/>
                </a:moveTo>
                <a:lnTo>
                  <a:pt x="214" y="616"/>
                </a:lnTo>
                <a:lnTo>
                  <a:pt x="208" y="604"/>
                </a:lnTo>
                <a:lnTo>
                  <a:pt x="188" y="572"/>
                </a:lnTo>
                <a:lnTo>
                  <a:pt x="162" y="520"/>
                </a:lnTo>
                <a:lnTo>
                  <a:pt x="146" y="488"/>
                </a:lnTo>
                <a:lnTo>
                  <a:pt x="132" y="452"/>
                </a:lnTo>
                <a:lnTo>
                  <a:pt x="116" y="414"/>
                </a:lnTo>
                <a:lnTo>
                  <a:pt x="102" y="370"/>
                </a:lnTo>
                <a:lnTo>
                  <a:pt x="88" y="326"/>
                </a:lnTo>
                <a:lnTo>
                  <a:pt x="74" y="278"/>
                </a:lnTo>
                <a:lnTo>
                  <a:pt x="64" y="228"/>
                </a:lnTo>
                <a:lnTo>
                  <a:pt x="56" y="176"/>
                </a:lnTo>
                <a:lnTo>
                  <a:pt x="52" y="122"/>
                </a:lnTo>
                <a:lnTo>
                  <a:pt x="50" y="66"/>
                </a:lnTo>
                <a:lnTo>
                  <a:pt x="78" y="66"/>
                </a:lnTo>
                <a:lnTo>
                  <a:pt x="36" y="0"/>
                </a:lnTo>
                <a:lnTo>
                  <a:pt x="0" y="68"/>
                </a:lnTo>
                <a:lnTo>
                  <a:pt x="34" y="68"/>
                </a:lnTo>
                <a:lnTo>
                  <a:pt x="34" y="68"/>
                </a:lnTo>
                <a:lnTo>
                  <a:pt x="36" y="124"/>
                </a:lnTo>
                <a:lnTo>
                  <a:pt x="40" y="178"/>
                </a:lnTo>
                <a:lnTo>
                  <a:pt x="48" y="230"/>
                </a:lnTo>
                <a:lnTo>
                  <a:pt x="60" y="282"/>
                </a:lnTo>
                <a:lnTo>
                  <a:pt x="72" y="330"/>
                </a:lnTo>
                <a:lnTo>
                  <a:pt x="86" y="376"/>
                </a:lnTo>
                <a:lnTo>
                  <a:pt x="102" y="420"/>
                </a:lnTo>
                <a:lnTo>
                  <a:pt x="116" y="458"/>
                </a:lnTo>
                <a:lnTo>
                  <a:pt x="132" y="496"/>
                </a:lnTo>
                <a:lnTo>
                  <a:pt x="148" y="528"/>
                </a:lnTo>
                <a:lnTo>
                  <a:pt x="174" y="580"/>
                </a:lnTo>
                <a:lnTo>
                  <a:pt x="194" y="614"/>
                </a:lnTo>
                <a:lnTo>
                  <a:pt x="202" y="626"/>
                </a:lnTo>
                <a:lnTo>
                  <a:pt x="214" y="616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28"/>
          <p:cNvSpPr/>
          <p:nvPr/>
        </p:nvSpPr>
        <p:spPr bwMode="auto">
          <a:xfrm>
            <a:off x="7656785" y="4026942"/>
            <a:ext cx="358775" cy="962025"/>
          </a:xfrm>
          <a:custGeom>
            <a:avLst/>
            <a:gdLst>
              <a:gd name="T0" fmla="*/ 226 w 226"/>
              <a:gd name="T1" fmla="*/ 0 h 606"/>
              <a:gd name="T2" fmla="*/ 210 w 226"/>
              <a:gd name="T3" fmla="*/ 0 h 606"/>
              <a:gd name="T4" fmla="*/ 210 w 226"/>
              <a:gd name="T5" fmla="*/ 0 h 606"/>
              <a:gd name="T6" fmla="*/ 210 w 226"/>
              <a:gd name="T7" fmla="*/ 14 h 606"/>
              <a:gd name="T8" fmla="*/ 206 w 226"/>
              <a:gd name="T9" fmla="*/ 52 h 606"/>
              <a:gd name="T10" fmla="*/ 198 w 226"/>
              <a:gd name="T11" fmla="*/ 110 h 606"/>
              <a:gd name="T12" fmla="*/ 192 w 226"/>
              <a:gd name="T13" fmla="*/ 144 h 606"/>
              <a:gd name="T14" fmla="*/ 184 w 226"/>
              <a:gd name="T15" fmla="*/ 182 h 606"/>
              <a:gd name="T16" fmla="*/ 174 w 226"/>
              <a:gd name="T17" fmla="*/ 222 h 606"/>
              <a:gd name="T18" fmla="*/ 162 w 226"/>
              <a:gd name="T19" fmla="*/ 266 h 606"/>
              <a:gd name="T20" fmla="*/ 146 w 226"/>
              <a:gd name="T21" fmla="*/ 310 h 606"/>
              <a:gd name="T22" fmla="*/ 130 w 226"/>
              <a:gd name="T23" fmla="*/ 358 h 606"/>
              <a:gd name="T24" fmla="*/ 108 w 226"/>
              <a:gd name="T25" fmla="*/ 404 h 606"/>
              <a:gd name="T26" fmla="*/ 86 w 226"/>
              <a:gd name="T27" fmla="*/ 452 h 606"/>
              <a:gd name="T28" fmla="*/ 58 w 226"/>
              <a:gd name="T29" fmla="*/ 498 h 606"/>
              <a:gd name="T30" fmla="*/ 28 w 226"/>
              <a:gd name="T31" fmla="*/ 544 h 606"/>
              <a:gd name="T32" fmla="*/ 4 w 226"/>
              <a:gd name="T33" fmla="*/ 528 h 606"/>
              <a:gd name="T34" fmla="*/ 0 w 226"/>
              <a:gd name="T35" fmla="*/ 606 h 606"/>
              <a:gd name="T36" fmla="*/ 68 w 226"/>
              <a:gd name="T37" fmla="*/ 570 h 606"/>
              <a:gd name="T38" fmla="*/ 42 w 226"/>
              <a:gd name="T39" fmla="*/ 554 h 606"/>
              <a:gd name="T40" fmla="*/ 42 w 226"/>
              <a:gd name="T41" fmla="*/ 554 h 606"/>
              <a:gd name="T42" fmla="*/ 72 w 226"/>
              <a:gd name="T43" fmla="*/ 506 h 606"/>
              <a:gd name="T44" fmla="*/ 100 w 226"/>
              <a:gd name="T45" fmla="*/ 458 h 606"/>
              <a:gd name="T46" fmla="*/ 124 w 226"/>
              <a:gd name="T47" fmla="*/ 410 h 606"/>
              <a:gd name="T48" fmla="*/ 144 w 226"/>
              <a:gd name="T49" fmla="*/ 362 h 606"/>
              <a:gd name="T50" fmla="*/ 162 w 226"/>
              <a:gd name="T51" fmla="*/ 316 h 606"/>
              <a:gd name="T52" fmla="*/ 176 w 226"/>
              <a:gd name="T53" fmla="*/ 270 h 606"/>
              <a:gd name="T54" fmla="*/ 190 w 226"/>
              <a:gd name="T55" fmla="*/ 226 h 606"/>
              <a:gd name="T56" fmla="*/ 200 w 226"/>
              <a:gd name="T57" fmla="*/ 186 h 606"/>
              <a:gd name="T58" fmla="*/ 208 w 226"/>
              <a:gd name="T59" fmla="*/ 146 h 606"/>
              <a:gd name="T60" fmla="*/ 214 w 226"/>
              <a:gd name="T61" fmla="*/ 112 h 606"/>
              <a:gd name="T62" fmla="*/ 222 w 226"/>
              <a:gd name="T63" fmla="*/ 54 h 606"/>
              <a:gd name="T64" fmla="*/ 226 w 226"/>
              <a:gd name="T65" fmla="*/ 14 h 606"/>
              <a:gd name="T66" fmla="*/ 226 w 226"/>
              <a:gd name="T67" fmla="*/ 0 h 606"/>
              <a:gd name="T68" fmla="*/ 226 w 226"/>
              <a:gd name="T69" fmla="*/ 0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26" h="606">
                <a:moveTo>
                  <a:pt x="226" y="0"/>
                </a:moveTo>
                <a:lnTo>
                  <a:pt x="210" y="0"/>
                </a:lnTo>
                <a:lnTo>
                  <a:pt x="210" y="0"/>
                </a:lnTo>
                <a:lnTo>
                  <a:pt x="210" y="14"/>
                </a:lnTo>
                <a:lnTo>
                  <a:pt x="206" y="52"/>
                </a:lnTo>
                <a:lnTo>
                  <a:pt x="198" y="110"/>
                </a:lnTo>
                <a:lnTo>
                  <a:pt x="192" y="144"/>
                </a:lnTo>
                <a:lnTo>
                  <a:pt x="184" y="182"/>
                </a:lnTo>
                <a:lnTo>
                  <a:pt x="174" y="222"/>
                </a:lnTo>
                <a:lnTo>
                  <a:pt x="162" y="266"/>
                </a:lnTo>
                <a:lnTo>
                  <a:pt x="146" y="310"/>
                </a:lnTo>
                <a:lnTo>
                  <a:pt x="130" y="358"/>
                </a:lnTo>
                <a:lnTo>
                  <a:pt x="108" y="404"/>
                </a:lnTo>
                <a:lnTo>
                  <a:pt x="86" y="452"/>
                </a:lnTo>
                <a:lnTo>
                  <a:pt x="58" y="498"/>
                </a:lnTo>
                <a:lnTo>
                  <a:pt x="28" y="544"/>
                </a:lnTo>
                <a:lnTo>
                  <a:pt x="4" y="528"/>
                </a:lnTo>
                <a:lnTo>
                  <a:pt x="0" y="606"/>
                </a:lnTo>
                <a:lnTo>
                  <a:pt x="68" y="570"/>
                </a:lnTo>
                <a:lnTo>
                  <a:pt x="42" y="554"/>
                </a:lnTo>
                <a:lnTo>
                  <a:pt x="42" y="554"/>
                </a:lnTo>
                <a:lnTo>
                  <a:pt x="72" y="506"/>
                </a:lnTo>
                <a:lnTo>
                  <a:pt x="100" y="458"/>
                </a:lnTo>
                <a:lnTo>
                  <a:pt x="124" y="410"/>
                </a:lnTo>
                <a:lnTo>
                  <a:pt x="144" y="362"/>
                </a:lnTo>
                <a:lnTo>
                  <a:pt x="162" y="316"/>
                </a:lnTo>
                <a:lnTo>
                  <a:pt x="176" y="270"/>
                </a:lnTo>
                <a:lnTo>
                  <a:pt x="190" y="226"/>
                </a:lnTo>
                <a:lnTo>
                  <a:pt x="200" y="186"/>
                </a:lnTo>
                <a:lnTo>
                  <a:pt x="208" y="146"/>
                </a:lnTo>
                <a:lnTo>
                  <a:pt x="214" y="112"/>
                </a:lnTo>
                <a:lnTo>
                  <a:pt x="222" y="54"/>
                </a:lnTo>
                <a:lnTo>
                  <a:pt x="226" y="14"/>
                </a:lnTo>
                <a:lnTo>
                  <a:pt x="226" y="0"/>
                </a:lnTo>
                <a:lnTo>
                  <a:pt x="226" y="0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29"/>
          <p:cNvSpPr/>
          <p:nvPr/>
        </p:nvSpPr>
        <p:spPr bwMode="auto">
          <a:xfrm>
            <a:off x="5316810" y="5754142"/>
            <a:ext cx="1622425" cy="209550"/>
          </a:xfrm>
          <a:custGeom>
            <a:avLst/>
            <a:gdLst>
              <a:gd name="T0" fmla="*/ 1022 w 1022"/>
              <a:gd name="T1" fmla="*/ 28 h 132"/>
              <a:gd name="T2" fmla="*/ 1016 w 1022"/>
              <a:gd name="T3" fmla="*/ 12 h 132"/>
              <a:gd name="T4" fmla="*/ 1016 w 1022"/>
              <a:gd name="T5" fmla="*/ 12 h 132"/>
              <a:gd name="T6" fmla="*/ 988 w 1022"/>
              <a:gd name="T7" fmla="*/ 22 h 132"/>
              <a:gd name="T8" fmla="*/ 916 w 1022"/>
              <a:gd name="T9" fmla="*/ 46 h 132"/>
              <a:gd name="T10" fmla="*/ 866 w 1022"/>
              <a:gd name="T11" fmla="*/ 58 h 132"/>
              <a:gd name="T12" fmla="*/ 806 w 1022"/>
              <a:gd name="T13" fmla="*/ 74 h 132"/>
              <a:gd name="T14" fmla="*/ 742 w 1022"/>
              <a:gd name="T15" fmla="*/ 88 h 132"/>
              <a:gd name="T16" fmla="*/ 672 w 1022"/>
              <a:gd name="T17" fmla="*/ 100 h 132"/>
              <a:gd name="T18" fmla="*/ 598 w 1022"/>
              <a:gd name="T19" fmla="*/ 110 h 132"/>
              <a:gd name="T20" fmla="*/ 520 w 1022"/>
              <a:gd name="T21" fmla="*/ 116 h 132"/>
              <a:gd name="T22" fmla="*/ 482 w 1022"/>
              <a:gd name="T23" fmla="*/ 116 h 132"/>
              <a:gd name="T24" fmla="*/ 442 w 1022"/>
              <a:gd name="T25" fmla="*/ 118 h 132"/>
              <a:gd name="T26" fmla="*/ 402 w 1022"/>
              <a:gd name="T27" fmla="*/ 116 h 132"/>
              <a:gd name="T28" fmla="*/ 362 w 1022"/>
              <a:gd name="T29" fmla="*/ 114 h 132"/>
              <a:gd name="T30" fmla="*/ 322 w 1022"/>
              <a:gd name="T31" fmla="*/ 110 h 132"/>
              <a:gd name="T32" fmla="*/ 284 w 1022"/>
              <a:gd name="T33" fmla="*/ 104 h 132"/>
              <a:gd name="T34" fmla="*/ 244 w 1022"/>
              <a:gd name="T35" fmla="*/ 96 h 132"/>
              <a:gd name="T36" fmla="*/ 206 w 1022"/>
              <a:gd name="T37" fmla="*/ 86 h 132"/>
              <a:gd name="T38" fmla="*/ 170 w 1022"/>
              <a:gd name="T39" fmla="*/ 74 h 132"/>
              <a:gd name="T40" fmla="*/ 132 w 1022"/>
              <a:gd name="T41" fmla="*/ 62 h 132"/>
              <a:gd name="T42" fmla="*/ 98 w 1022"/>
              <a:gd name="T43" fmla="*/ 44 h 132"/>
              <a:gd name="T44" fmla="*/ 64 w 1022"/>
              <a:gd name="T45" fmla="*/ 26 h 132"/>
              <a:gd name="T46" fmla="*/ 76 w 1022"/>
              <a:gd name="T47" fmla="*/ 0 h 132"/>
              <a:gd name="T48" fmla="*/ 0 w 1022"/>
              <a:gd name="T49" fmla="*/ 8 h 132"/>
              <a:gd name="T50" fmla="*/ 44 w 1022"/>
              <a:gd name="T51" fmla="*/ 70 h 132"/>
              <a:gd name="T52" fmla="*/ 56 w 1022"/>
              <a:gd name="T53" fmla="*/ 42 h 132"/>
              <a:gd name="T54" fmla="*/ 56 w 1022"/>
              <a:gd name="T55" fmla="*/ 42 h 132"/>
              <a:gd name="T56" fmla="*/ 102 w 1022"/>
              <a:gd name="T57" fmla="*/ 64 h 132"/>
              <a:gd name="T58" fmla="*/ 148 w 1022"/>
              <a:gd name="T59" fmla="*/ 84 h 132"/>
              <a:gd name="T60" fmla="*/ 198 w 1022"/>
              <a:gd name="T61" fmla="*/ 100 h 132"/>
              <a:gd name="T62" fmla="*/ 246 w 1022"/>
              <a:gd name="T63" fmla="*/ 112 h 132"/>
              <a:gd name="T64" fmla="*/ 298 w 1022"/>
              <a:gd name="T65" fmla="*/ 122 h 132"/>
              <a:gd name="T66" fmla="*/ 348 w 1022"/>
              <a:gd name="T67" fmla="*/ 128 h 132"/>
              <a:gd name="T68" fmla="*/ 400 w 1022"/>
              <a:gd name="T69" fmla="*/ 132 h 132"/>
              <a:gd name="T70" fmla="*/ 452 w 1022"/>
              <a:gd name="T71" fmla="*/ 132 h 132"/>
              <a:gd name="T72" fmla="*/ 452 w 1022"/>
              <a:gd name="T73" fmla="*/ 132 h 132"/>
              <a:gd name="T74" fmla="*/ 506 w 1022"/>
              <a:gd name="T75" fmla="*/ 132 h 132"/>
              <a:gd name="T76" fmla="*/ 560 w 1022"/>
              <a:gd name="T77" fmla="*/ 128 h 132"/>
              <a:gd name="T78" fmla="*/ 612 w 1022"/>
              <a:gd name="T79" fmla="*/ 124 h 132"/>
              <a:gd name="T80" fmla="*/ 664 w 1022"/>
              <a:gd name="T81" fmla="*/ 116 h 132"/>
              <a:gd name="T82" fmla="*/ 712 w 1022"/>
              <a:gd name="T83" fmla="*/ 108 h 132"/>
              <a:gd name="T84" fmla="*/ 760 w 1022"/>
              <a:gd name="T85" fmla="*/ 100 h 132"/>
              <a:gd name="T86" fmla="*/ 844 w 1022"/>
              <a:gd name="T87" fmla="*/ 80 h 132"/>
              <a:gd name="T88" fmla="*/ 916 w 1022"/>
              <a:gd name="T89" fmla="*/ 62 h 132"/>
              <a:gd name="T90" fmla="*/ 972 w 1022"/>
              <a:gd name="T91" fmla="*/ 44 h 132"/>
              <a:gd name="T92" fmla="*/ 1022 w 1022"/>
              <a:gd name="T93" fmla="*/ 28 h 132"/>
              <a:gd name="T94" fmla="*/ 1022 w 1022"/>
              <a:gd name="T95" fmla="*/ 2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22" h="132">
                <a:moveTo>
                  <a:pt x="1022" y="28"/>
                </a:moveTo>
                <a:lnTo>
                  <a:pt x="1016" y="12"/>
                </a:lnTo>
                <a:lnTo>
                  <a:pt x="1016" y="12"/>
                </a:lnTo>
                <a:lnTo>
                  <a:pt x="988" y="22"/>
                </a:lnTo>
                <a:lnTo>
                  <a:pt x="916" y="46"/>
                </a:lnTo>
                <a:lnTo>
                  <a:pt x="866" y="58"/>
                </a:lnTo>
                <a:lnTo>
                  <a:pt x="806" y="74"/>
                </a:lnTo>
                <a:lnTo>
                  <a:pt x="742" y="88"/>
                </a:lnTo>
                <a:lnTo>
                  <a:pt x="672" y="100"/>
                </a:lnTo>
                <a:lnTo>
                  <a:pt x="598" y="110"/>
                </a:lnTo>
                <a:lnTo>
                  <a:pt x="520" y="116"/>
                </a:lnTo>
                <a:lnTo>
                  <a:pt x="482" y="116"/>
                </a:lnTo>
                <a:lnTo>
                  <a:pt x="442" y="118"/>
                </a:lnTo>
                <a:lnTo>
                  <a:pt x="402" y="116"/>
                </a:lnTo>
                <a:lnTo>
                  <a:pt x="362" y="114"/>
                </a:lnTo>
                <a:lnTo>
                  <a:pt x="322" y="110"/>
                </a:lnTo>
                <a:lnTo>
                  <a:pt x="284" y="104"/>
                </a:lnTo>
                <a:lnTo>
                  <a:pt x="244" y="96"/>
                </a:lnTo>
                <a:lnTo>
                  <a:pt x="206" y="86"/>
                </a:lnTo>
                <a:lnTo>
                  <a:pt x="170" y="74"/>
                </a:lnTo>
                <a:lnTo>
                  <a:pt x="132" y="62"/>
                </a:lnTo>
                <a:lnTo>
                  <a:pt x="98" y="44"/>
                </a:lnTo>
                <a:lnTo>
                  <a:pt x="64" y="26"/>
                </a:lnTo>
                <a:lnTo>
                  <a:pt x="76" y="0"/>
                </a:lnTo>
                <a:lnTo>
                  <a:pt x="0" y="8"/>
                </a:lnTo>
                <a:lnTo>
                  <a:pt x="44" y="70"/>
                </a:lnTo>
                <a:lnTo>
                  <a:pt x="56" y="42"/>
                </a:lnTo>
                <a:lnTo>
                  <a:pt x="56" y="42"/>
                </a:lnTo>
                <a:lnTo>
                  <a:pt x="102" y="64"/>
                </a:lnTo>
                <a:lnTo>
                  <a:pt x="148" y="84"/>
                </a:lnTo>
                <a:lnTo>
                  <a:pt x="198" y="100"/>
                </a:lnTo>
                <a:lnTo>
                  <a:pt x="246" y="112"/>
                </a:lnTo>
                <a:lnTo>
                  <a:pt x="298" y="122"/>
                </a:lnTo>
                <a:lnTo>
                  <a:pt x="348" y="128"/>
                </a:lnTo>
                <a:lnTo>
                  <a:pt x="400" y="132"/>
                </a:lnTo>
                <a:lnTo>
                  <a:pt x="452" y="132"/>
                </a:lnTo>
                <a:lnTo>
                  <a:pt x="452" y="132"/>
                </a:lnTo>
                <a:lnTo>
                  <a:pt x="506" y="132"/>
                </a:lnTo>
                <a:lnTo>
                  <a:pt x="560" y="128"/>
                </a:lnTo>
                <a:lnTo>
                  <a:pt x="612" y="124"/>
                </a:lnTo>
                <a:lnTo>
                  <a:pt x="664" y="116"/>
                </a:lnTo>
                <a:lnTo>
                  <a:pt x="712" y="108"/>
                </a:lnTo>
                <a:lnTo>
                  <a:pt x="760" y="100"/>
                </a:lnTo>
                <a:lnTo>
                  <a:pt x="844" y="80"/>
                </a:lnTo>
                <a:lnTo>
                  <a:pt x="916" y="62"/>
                </a:lnTo>
                <a:lnTo>
                  <a:pt x="972" y="44"/>
                </a:lnTo>
                <a:lnTo>
                  <a:pt x="1022" y="28"/>
                </a:lnTo>
                <a:lnTo>
                  <a:pt x="1022" y="28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30"/>
          <p:cNvSpPr/>
          <p:nvPr/>
        </p:nvSpPr>
        <p:spPr bwMode="auto">
          <a:xfrm>
            <a:off x="4284935" y="2312442"/>
            <a:ext cx="952500" cy="993775"/>
          </a:xfrm>
          <a:custGeom>
            <a:avLst/>
            <a:gdLst>
              <a:gd name="T0" fmla="*/ 600 w 600"/>
              <a:gd name="T1" fmla="*/ 2 h 626"/>
              <a:gd name="T2" fmla="*/ 524 w 600"/>
              <a:gd name="T3" fmla="*/ 0 h 626"/>
              <a:gd name="T4" fmla="*/ 540 w 600"/>
              <a:gd name="T5" fmla="*/ 28 h 626"/>
              <a:gd name="T6" fmla="*/ 540 w 600"/>
              <a:gd name="T7" fmla="*/ 28 h 626"/>
              <a:gd name="T8" fmla="*/ 508 w 600"/>
              <a:gd name="T9" fmla="*/ 46 h 626"/>
              <a:gd name="T10" fmla="*/ 476 w 600"/>
              <a:gd name="T11" fmla="*/ 64 h 626"/>
              <a:gd name="T12" fmla="*/ 446 w 600"/>
              <a:gd name="T13" fmla="*/ 84 h 626"/>
              <a:gd name="T14" fmla="*/ 418 w 600"/>
              <a:gd name="T15" fmla="*/ 106 h 626"/>
              <a:gd name="T16" fmla="*/ 388 w 600"/>
              <a:gd name="T17" fmla="*/ 126 h 626"/>
              <a:gd name="T18" fmla="*/ 362 w 600"/>
              <a:gd name="T19" fmla="*/ 150 h 626"/>
              <a:gd name="T20" fmla="*/ 310 w 600"/>
              <a:gd name="T21" fmla="*/ 196 h 626"/>
              <a:gd name="T22" fmla="*/ 260 w 600"/>
              <a:gd name="T23" fmla="*/ 244 h 626"/>
              <a:gd name="T24" fmla="*/ 216 w 600"/>
              <a:gd name="T25" fmla="*/ 292 h 626"/>
              <a:gd name="T26" fmla="*/ 176 w 600"/>
              <a:gd name="T27" fmla="*/ 342 h 626"/>
              <a:gd name="T28" fmla="*/ 140 w 600"/>
              <a:gd name="T29" fmla="*/ 390 h 626"/>
              <a:gd name="T30" fmla="*/ 108 w 600"/>
              <a:gd name="T31" fmla="*/ 434 h 626"/>
              <a:gd name="T32" fmla="*/ 80 w 600"/>
              <a:gd name="T33" fmla="*/ 478 h 626"/>
              <a:gd name="T34" fmla="*/ 56 w 600"/>
              <a:gd name="T35" fmla="*/ 516 h 626"/>
              <a:gd name="T36" fmla="*/ 36 w 600"/>
              <a:gd name="T37" fmla="*/ 550 h 626"/>
              <a:gd name="T38" fmla="*/ 8 w 600"/>
              <a:gd name="T39" fmla="*/ 600 h 626"/>
              <a:gd name="T40" fmla="*/ 0 w 600"/>
              <a:gd name="T41" fmla="*/ 620 h 626"/>
              <a:gd name="T42" fmla="*/ 14 w 600"/>
              <a:gd name="T43" fmla="*/ 626 h 626"/>
              <a:gd name="T44" fmla="*/ 14 w 600"/>
              <a:gd name="T45" fmla="*/ 626 h 626"/>
              <a:gd name="T46" fmla="*/ 24 w 600"/>
              <a:gd name="T47" fmla="*/ 606 h 626"/>
              <a:gd name="T48" fmla="*/ 50 w 600"/>
              <a:gd name="T49" fmla="*/ 558 h 626"/>
              <a:gd name="T50" fmla="*/ 70 w 600"/>
              <a:gd name="T51" fmla="*/ 524 h 626"/>
              <a:gd name="T52" fmla="*/ 94 w 600"/>
              <a:gd name="T53" fmla="*/ 486 h 626"/>
              <a:gd name="T54" fmla="*/ 120 w 600"/>
              <a:gd name="T55" fmla="*/ 444 h 626"/>
              <a:gd name="T56" fmla="*/ 152 w 600"/>
              <a:gd name="T57" fmla="*/ 398 h 626"/>
              <a:gd name="T58" fmla="*/ 188 w 600"/>
              <a:gd name="T59" fmla="*/ 352 h 626"/>
              <a:gd name="T60" fmla="*/ 228 w 600"/>
              <a:gd name="T61" fmla="*/ 304 h 626"/>
              <a:gd name="T62" fmla="*/ 272 w 600"/>
              <a:gd name="T63" fmla="*/ 254 h 626"/>
              <a:gd name="T64" fmla="*/ 320 w 600"/>
              <a:gd name="T65" fmla="*/ 208 h 626"/>
              <a:gd name="T66" fmla="*/ 372 w 600"/>
              <a:gd name="T67" fmla="*/ 162 h 626"/>
              <a:gd name="T68" fmla="*/ 398 w 600"/>
              <a:gd name="T69" fmla="*/ 140 h 626"/>
              <a:gd name="T70" fmla="*/ 426 w 600"/>
              <a:gd name="T71" fmla="*/ 118 h 626"/>
              <a:gd name="T72" fmla="*/ 456 w 600"/>
              <a:gd name="T73" fmla="*/ 98 h 626"/>
              <a:gd name="T74" fmla="*/ 486 w 600"/>
              <a:gd name="T75" fmla="*/ 78 h 626"/>
              <a:gd name="T76" fmla="*/ 516 w 600"/>
              <a:gd name="T77" fmla="*/ 60 h 626"/>
              <a:gd name="T78" fmla="*/ 548 w 600"/>
              <a:gd name="T79" fmla="*/ 42 h 626"/>
              <a:gd name="T80" fmla="*/ 562 w 600"/>
              <a:gd name="T81" fmla="*/ 68 h 626"/>
              <a:gd name="T82" fmla="*/ 600 w 600"/>
              <a:gd name="T83" fmla="*/ 2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00" h="626">
                <a:moveTo>
                  <a:pt x="600" y="2"/>
                </a:moveTo>
                <a:lnTo>
                  <a:pt x="524" y="0"/>
                </a:lnTo>
                <a:lnTo>
                  <a:pt x="540" y="28"/>
                </a:lnTo>
                <a:lnTo>
                  <a:pt x="540" y="28"/>
                </a:lnTo>
                <a:lnTo>
                  <a:pt x="508" y="46"/>
                </a:lnTo>
                <a:lnTo>
                  <a:pt x="476" y="64"/>
                </a:lnTo>
                <a:lnTo>
                  <a:pt x="446" y="84"/>
                </a:lnTo>
                <a:lnTo>
                  <a:pt x="418" y="106"/>
                </a:lnTo>
                <a:lnTo>
                  <a:pt x="388" y="126"/>
                </a:lnTo>
                <a:lnTo>
                  <a:pt x="362" y="150"/>
                </a:lnTo>
                <a:lnTo>
                  <a:pt x="310" y="196"/>
                </a:lnTo>
                <a:lnTo>
                  <a:pt x="260" y="244"/>
                </a:lnTo>
                <a:lnTo>
                  <a:pt x="216" y="292"/>
                </a:lnTo>
                <a:lnTo>
                  <a:pt x="176" y="342"/>
                </a:lnTo>
                <a:lnTo>
                  <a:pt x="140" y="390"/>
                </a:lnTo>
                <a:lnTo>
                  <a:pt x="108" y="434"/>
                </a:lnTo>
                <a:lnTo>
                  <a:pt x="80" y="478"/>
                </a:lnTo>
                <a:lnTo>
                  <a:pt x="56" y="516"/>
                </a:lnTo>
                <a:lnTo>
                  <a:pt x="36" y="550"/>
                </a:lnTo>
                <a:lnTo>
                  <a:pt x="8" y="600"/>
                </a:lnTo>
                <a:lnTo>
                  <a:pt x="0" y="620"/>
                </a:lnTo>
                <a:lnTo>
                  <a:pt x="14" y="626"/>
                </a:lnTo>
                <a:lnTo>
                  <a:pt x="14" y="626"/>
                </a:lnTo>
                <a:lnTo>
                  <a:pt x="24" y="606"/>
                </a:lnTo>
                <a:lnTo>
                  <a:pt x="50" y="558"/>
                </a:lnTo>
                <a:lnTo>
                  <a:pt x="70" y="524"/>
                </a:lnTo>
                <a:lnTo>
                  <a:pt x="94" y="486"/>
                </a:lnTo>
                <a:lnTo>
                  <a:pt x="120" y="444"/>
                </a:lnTo>
                <a:lnTo>
                  <a:pt x="152" y="398"/>
                </a:lnTo>
                <a:lnTo>
                  <a:pt x="188" y="352"/>
                </a:lnTo>
                <a:lnTo>
                  <a:pt x="228" y="304"/>
                </a:lnTo>
                <a:lnTo>
                  <a:pt x="272" y="254"/>
                </a:lnTo>
                <a:lnTo>
                  <a:pt x="320" y="208"/>
                </a:lnTo>
                <a:lnTo>
                  <a:pt x="372" y="162"/>
                </a:lnTo>
                <a:lnTo>
                  <a:pt x="398" y="140"/>
                </a:lnTo>
                <a:lnTo>
                  <a:pt x="426" y="118"/>
                </a:lnTo>
                <a:lnTo>
                  <a:pt x="456" y="98"/>
                </a:lnTo>
                <a:lnTo>
                  <a:pt x="486" y="78"/>
                </a:lnTo>
                <a:lnTo>
                  <a:pt x="516" y="60"/>
                </a:lnTo>
                <a:lnTo>
                  <a:pt x="548" y="42"/>
                </a:lnTo>
                <a:lnTo>
                  <a:pt x="562" y="68"/>
                </a:lnTo>
                <a:lnTo>
                  <a:pt x="600" y="2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Freeform 31"/>
          <p:cNvSpPr/>
          <p:nvPr/>
        </p:nvSpPr>
        <p:spPr bwMode="auto">
          <a:xfrm>
            <a:off x="6745560" y="2175917"/>
            <a:ext cx="1200150" cy="1104900"/>
          </a:xfrm>
          <a:custGeom>
            <a:avLst/>
            <a:gdLst>
              <a:gd name="T0" fmla="*/ 728 w 756"/>
              <a:gd name="T1" fmla="*/ 630 h 696"/>
              <a:gd name="T2" fmla="*/ 728 w 756"/>
              <a:gd name="T3" fmla="*/ 630 h 696"/>
              <a:gd name="T4" fmla="*/ 716 w 756"/>
              <a:gd name="T5" fmla="*/ 588 h 696"/>
              <a:gd name="T6" fmla="*/ 700 w 756"/>
              <a:gd name="T7" fmla="*/ 546 h 696"/>
              <a:gd name="T8" fmla="*/ 682 w 756"/>
              <a:gd name="T9" fmla="*/ 506 h 696"/>
              <a:gd name="T10" fmla="*/ 662 w 756"/>
              <a:gd name="T11" fmla="*/ 468 h 696"/>
              <a:gd name="T12" fmla="*/ 640 w 756"/>
              <a:gd name="T13" fmla="*/ 432 h 696"/>
              <a:gd name="T14" fmla="*/ 616 w 756"/>
              <a:gd name="T15" fmla="*/ 398 h 696"/>
              <a:gd name="T16" fmla="*/ 590 w 756"/>
              <a:gd name="T17" fmla="*/ 366 h 696"/>
              <a:gd name="T18" fmla="*/ 562 w 756"/>
              <a:gd name="T19" fmla="*/ 336 h 696"/>
              <a:gd name="T20" fmla="*/ 534 w 756"/>
              <a:gd name="T21" fmla="*/ 306 h 696"/>
              <a:gd name="T22" fmla="*/ 504 w 756"/>
              <a:gd name="T23" fmla="*/ 278 h 696"/>
              <a:gd name="T24" fmla="*/ 474 w 756"/>
              <a:gd name="T25" fmla="*/ 252 h 696"/>
              <a:gd name="T26" fmla="*/ 444 w 756"/>
              <a:gd name="T27" fmla="*/ 228 h 696"/>
              <a:gd name="T28" fmla="*/ 414 w 756"/>
              <a:gd name="T29" fmla="*/ 204 h 696"/>
              <a:gd name="T30" fmla="*/ 384 w 756"/>
              <a:gd name="T31" fmla="*/ 184 h 696"/>
              <a:gd name="T32" fmla="*/ 324 w 756"/>
              <a:gd name="T33" fmla="*/ 146 h 696"/>
              <a:gd name="T34" fmla="*/ 324 w 756"/>
              <a:gd name="T35" fmla="*/ 146 h 696"/>
              <a:gd name="T36" fmla="*/ 264 w 756"/>
              <a:gd name="T37" fmla="*/ 110 h 696"/>
              <a:gd name="T38" fmla="*/ 206 w 756"/>
              <a:gd name="T39" fmla="*/ 80 h 696"/>
              <a:gd name="T40" fmla="*/ 150 w 756"/>
              <a:gd name="T41" fmla="*/ 56 h 696"/>
              <a:gd name="T42" fmla="*/ 102 w 756"/>
              <a:gd name="T43" fmla="*/ 34 h 696"/>
              <a:gd name="T44" fmla="*/ 62 w 756"/>
              <a:gd name="T45" fmla="*/ 20 h 696"/>
              <a:gd name="T46" fmla="*/ 32 w 756"/>
              <a:gd name="T47" fmla="*/ 8 h 696"/>
              <a:gd name="T48" fmla="*/ 4 w 756"/>
              <a:gd name="T49" fmla="*/ 0 h 696"/>
              <a:gd name="T50" fmla="*/ 0 w 756"/>
              <a:gd name="T51" fmla="*/ 14 h 696"/>
              <a:gd name="T52" fmla="*/ 0 w 756"/>
              <a:gd name="T53" fmla="*/ 14 h 696"/>
              <a:gd name="T54" fmla="*/ 28 w 756"/>
              <a:gd name="T55" fmla="*/ 24 h 696"/>
              <a:gd name="T56" fmla="*/ 58 w 756"/>
              <a:gd name="T57" fmla="*/ 34 h 696"/>
              <a:gd name="T58" fmla="*/ 98 w 756"/>
              <a:gd name="T59" fmla="*/ 50 h 696"/>
              <a:gd name="T60" fmla="*/ 146 w 756"/>
              <a:gd name="T61" fmla="*/ 70 h 696"/>
              <a:gd name="T62" fmla="*/ 198 w 756"/>
              <a:gd name="T63" fmla="*/ 96 h 696"/>
              <a:gd name="T64" fmla="*/ 256 w 756"/>
              <a:gd name="T65" fmla="*/ 126 h 696"/>
              <a:gd name="T66" fmla="*/ 316 w 756"/>
              <a:gd name="T67" fmla="*/ 160 h 696"/>
              <a:gd name="T68" fmla="*/ 378 w 756"/>
              <a:gd name="T69" fmla="*/ 200 h 696"/>
              <a:gd name="T70" fmla="*/ 410 w 756"/>
              <a:gd name="T71" fmla="*/ 222 h 696"/>
              <a:gd name="T72" fmla="*/ 440 w 756"/>
              <a:gd name="T73" fmla="*/ 246 h 696"/>
              <a:gd name="T74" fmla="*/ 470 w 756"/>
              <a:gd name="T75" fmla="*/ 270 h 696"/>
              <a:gd name="T76" fmla="*/ 500 w 756"/>
              <a:gd name="T77" fmla="*/ 296 h 696"/>
              <a:gd name="T78" fmla="*/ 528 w 756"/>
              <a:gd name="T79" fmla="*/ 324 h 696"/>
              <a:gd name="T80" fmla="*/ 556 w 756"/>
              <a:gd name="T81" fmla="*/ 352 h 696"/>
              <a:gd name="T82" fmla="*/ 582 w 756"/>
              <a:gd name="T83" fmla="*/ 382 h 696"/>
              <a:gd name="T84" fmla="*/ 606 w 756"/>
              <a:gd name="T85" fmla="*/ 414 h 696"/>
              <a:gd name="T86" fmla="*/ 630 w 756"/>
              <a:gd name="T87" fmla="*/ 448 h 696"/>
              <a:gd name="T88" fmla="*/ 650 w 756"/>
              <a:gd name="T89" fmla="*/ 482 h 696"/>
              <a:gd name="T90" fmla="*/ 670 w 756"/>
              <a:gd name="T91" fmla="*/ 518 h 696"/>
              <a:gd name="T92" fmla="*/ 688 w 756"/>
              <a:gd name="T93" fmla="*/ 554 h 696"/>
              <a:gd name="T94" fmla="*/ 702 w 756"/>
              <a:gd name="T95" fmla="*/ 594 h 696"/>
              <a:gd name="T96" fmla="*/ 714 w 756"/>
              <a:gd name="T97" fmla="*/ 634 h 696"/>
              <a:gd name="T98" fmla="*/ 682 w 756"/>
              <a:gd name="T99" fmla="*/ 642 h 696"/>
              <a:gd name="T100" fmla="*/ 734 w 756"/>
              <a:gd name="T101" fmla="*/ 696 h 696"/>
              <a:gd name="T102" fmla="*/ 756 w 756"/>
              <a:gd name="T103" fmla="*/ 624 h 696"/>
              <a:gd name="T104" fmla="*/ 728 w 756"/>
              <a:gd name="T105" fmla="*/ 63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56" h="696">
                <a:moveTo>
                  <a:pt x="728" y="630"/>
                </a:moveTo>
                <a:lnTo>
                  <a:pt x="728" y="630"/>
                </a:lnTo>
                <a:lnTo>
                  <a:pt x="716" y="588"/>
                </a:lnTo>
                <a:lnTo>
                  <a:pt x="700" y="546"/>
                </a:lnTo>
                <a:lnTo>
                  <a:pt x="682" y="506"/>
                </a:lnTo>
                <a:lnTo>
                  <a:pt x="662" y="468"/>
                </a:lnTo>
                <a:lnTo>
                  <a:pt x="640" y="432"/>
                </a:lnTo>
                <a:lnTo>
                  <a:pt x="616" y="398"/>
                </a:lnTo>
                <a:lnTo>
                  <a:pt x="590" y="366"/>
                </a:lnTo>
                <a:lnTo>
                  <a:pt x="562" y="336"/>
                </a:lnTo>
                <a:lnTo>
                  <a:pt x="534" y="306"/>
                </a:lnTo>
                <a:lnTo>
                  <a:pt x="504" y="278"/>
                </a:lnTo>
                <a:lnTo>
                  <a:pt x="474" y="252"/>
                </a:lnTo>
                <a:lnTo>
                  <a:pt x="444" y="228"/>
                </a:lnTo>
                <a:lnTo>
                  <a:pt x="414" y="204"/>
                </a:lnTo>
                <a:lnTo>
                  <a:pt x="384" y="184"/>
                </a:lnTo>
                <a:lnTo>
                  <a:pt x="324" y="146"/>
                </a:lnTo>
                <a:lnTo>
                  <a:pt x="324" y="146"/>
                </a:lnTo>
                <a:lnTo>
                  <a:pt x="264" y="110"/>
                </a:lnTo>
                <a:lnTo>
                  <a:pt x="206" y="80"/>
                </a:lnTo>
                <a:lnTo>
                  <a:pt x="150" y="56"/>
                </a:lnTo>
                <a:lnTo>
                  <a:pt x="102" y="34"/>
                </a:lnTo>
                <a:lnTo>
                  <a:pt x="62" y="20"/>
                </a:lnTo>
                <a:lnTo>
                  <a:pt x="32" y="8"/>
                </a:lnTo>
                <a:lnTo>
                  <a:pt x="4" y="0"/>
                </a:lnTo>
                <a:lnTo>
                  <a:pt x="0" y="14"/>
                </a:lnTo>
                <a:lnTo>
                  <a:pt x="0" y="14"/>
                </a:lnTo>
                <a:lnTo>
                  <a:pt x="28" y="24"/>
                </a:lnTo>
                <a:lnTo>
                  <a:pt x="58" y="34"/>
                </a:lnTo>
                <a:lnTo>
                  <a:pt x="98" y="50"/>
                </a:lnTo>
                <a:lnTo>
                  <a:pt x="146" y="70"/>
                </a:lnTo>
                <a:lnTo>
                  <a:pt x="198" y="96"/>
                </a:lnTo>
                <a:lnTo>
                  <a:pt x="256" y="126"/>
                </a:lnTo>
                <a:lnTo>
                  <a:pt x="316" y="160"/>
                </a:lnTo>
                <a:lnTo>
                  <a:pt x="378" y="200"/>
                </a:lnTo>
                <a:lnTo>
                  <a:pt x="410" y="222"/>
                </a:lnTo>
                <a:lnTo>
                  <a:pt x="440" y="246"/>
                </a:lnTo>
                <a:lnTo>
                  <a:pt x="470" y="270"/>
                </a:lnTo>
                <a:lnTo>
                  <a:pt x="500" y="296"/>
                </a:lnTo>
                <a:lnTo>
                  <a:pt x="528" y="324"/>
                </a:lnTo>
                <a:lnTo>
                  <a:pt x="556" y="352"/>
                </a:lnTo>
                <a:lnTo>
                  <a:pt x="582" y="382"/>
                </a:lnTo>
                <a:lnTo>
                  <a:pt x="606" y="414"/>
                </a:lnTo>
                <a:lnTo>
                  <a:pt x="630" y="448"/>
                </a:lnTo>
                <a:lnTo>
                  <a:pt x="650" y="482"/>
                </a:lnTo>
                <a:lnTo>
                  <a:pt x="670" y="518"/>
                </a:lnTo>
                <a:lnTo>
                  <a:pt x="688" y="554"/>
                </a:lnTo>
                <a:lnTo>
                  <a:pt x="702" y="594"/>
                </a:lnTo>
                <a:lnTo>
                  <a:pt x="714" y="634"/>
                </a:lnTo>
                <a:lnTo>
                  <a:pt x="682" y="642"/>
                </a:lnTo>
                <a:lnTo>
                  <a:pt x="734" y="696"/>
                </a:lnTo>
                <a:lnTo>
                  <a:pt x="756" y="624"/>
                </a:lnTo>
                <a:lnTo>
                  <a:pt x="728" y="630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Freeform 32"/>
          <p:cNvSpPr/>
          <p:nvPr/>
        </p:nvSpPr>
        <p:spPr bwMode="auto">
          <a:xfrm>
            <a:off x="1976710" y="3537992"/>
            <a:ext cx="171450" cy="168275"/>
          </a:xfrm>
          <a:custGeom>
            <a:avLst/>
            <a:gdLst>
              <a:gd name="T0" fmla="*/ 108 w 108"/>
              <a:gd name="T1" fmla="*/ 52 h 106"/>
              <a:gd name="T2" fmla="*/ 108 w 108"/>
              <a:gd name="T3" fmla="*/ 52 h 106"/>
              <a:gd name="T4" fmla="*/ 106 w 108"/>
              <a:gd name="T5" fmla="*/ 64 h 106"/>
              <a:gd name="T6" fmla="*/ 102 w 108"/>
              <a:gd name="T7" fmla="*/ 74 h 106"/>
              <a:gd name="T8" fmla="*/ 98 w 108"/>
              <a:gd name="T9" fmla="*/ 82 h 106"/>
              <a:gd name="T10" fmla="*/ 92 w 108"/>
              <a:gd name="T11" fmla="*/ 90 h 106"/>
              <a:gd name="T12" fmla="*/ 84 w 108"/>
              <a:gd name="T13" fmla="*/ 96 h 106"/>
              <a:gd name="T14" fmla="*/ 74 w 108"/>
              <a:gd name="T15" fmla="*/ 102 h 106"/>
              <a:gd name="T16" fmla="*/ 64 w 108"/>
              <a:gd name="T17" fmla="*/ 104 h 106"/>
              <a:gd name="T18" fmla="*/ 54 w 108"/>
              <a:gd name="T19" fmla="*/ 106 h 106"/>
              <a:gd name="T20" fmla="*/ 54 w 108"/>
              <a:gd name="T21" fmla="*/ 106 h 106"/>
              <a:gd name="T22" fmla="*/ 44 w 108"/>
              <a:gd name="T23" fmla="*/ 104 h 106"/>
              <a:gd name="T24" fmla="*/ 34 w 108"/>
              <a:gd name="T25" fmla="*/ 102 h 106"/>
              <a:gd name="T26" fmla="*/ 24 w 108"/>
              <a:gd name="T27" fmla="*/ 96 h 106"/>
              <a:gd name="T28" fmla="*/ 16 w 108"/>
              <a:gd name="T29" fmla="*/ 90 h 106"/>
              <a:gd name="T30" fmla="*/ 10 w 108"/>
              <a:gd name="T31" fmla="*/ 82 h 106"/>
              <a:gd name="T32" fmla="*/ 4 w 108"/>
              <a:gd name="T33" fmla="*/ 74 h 106"/>
              <a:gd name="T34" fmla="*/ 2 w 108"/>
              <a:gd name="T35" fmla="*/ 64 h 106"/>
              <a:gd name="T36" fmla="*/ 0 w 108"/>
              <a:gd name="T37" fmla="*/ 52 h 106"/>
              <a:gd name="T38" fmla="*/ 0 w 108"/>
              <a:gd name="T39" fmla="*/ 52 h 106"/>
              <a:gd name="T40" fmla="*/ 2 w 108"/>
              <a:gd name="T41" fmla="*/ 42 h 106"/>
              <a:gd name="T42" fmla="*/ 4 w 108"/>
              <a:gd name="T43" fmla="*/ 32 h 106"/>
              <a:gd name="T44" fmla="*/ 10 w 108"/>
              <a:gd name="T45" fmla="*/ 22 h 106"/>
              <a:gd name="T46" fmla="*/ 16 w 108"/>
              <a:gd name="T47" fmla="*/ 14 h 106"/>
              <a:gd name="T48" fmla="*/ 24 w 108"/>
              <a:gd name="T49" fmla="*/ 8 h 106"/>
              <a:gd name="T50" fmla="*/ 34 w 108"/>
              <a:gd name="T51" fmla="*/ 4 h 106"/>
              <a:gd name="T52" fmla="*/ 44 w 108"/>
              <a:gd name="T53" fmla="*/ 0 h 106"/>
              <a:gd name="T54" fmla="*/ 54 w 108"/>
              <a:gd name="T55" fmla="*/ 0 h 106"/>
              <a:gd name="T56" fmla="*/ 54 w 108"/>
              <a:gd name="T57" fmla="*/ 0 h 106"/>
              <a:gd name="T58" fmla="*/ 64 w 108"/>
              <a:gd name="T59" fmla="*/ 0 h 106"/>
              <a:gd name="T60" fmla="*/ 74 w 108"/>
              <a:gd name="T61" fmla="*/ 4 h 106"/>
              <a:gd name="T62" fmla="*/ 84 w 108"/>
              <a:gd name="T63" fmla="*/ 8 h 106"/>
              <a:gd name="T64" fmla="*/ 92 w 108"/>
              <a:gd name="T65" fmla="*/ 14 h 106"/>
              <a:gd name="T66" fmla="*/ 98 w 108"/>
              <a:gd name="T67" fmla="*/ 22 h 106"/>
              <a:gd name="T68" fmla="*/ 102 w 108"/>
              <a:gd name="T69" fmla="*/ 32 h 106"/>
              <a:gd name="T70" fmla="*/ 106 w 108"/>
              <a:gd name="T71" fmla="*/ 42 h 106"/>
              <a:gd name="T72" fmla="*/ 108 w 108"/>
              <a:gd name="T73" fmla="*/ 52 h 106"/>
              <a:gd name="T74" fmla="*/ 108 w 108"/>
              <a:gd name="T75" fmla="*/ 52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8" h="106">
                <a:moveTo>
                  <a:pt x="108" y="52"/>
                </a:moveTo>
                <a:lnTo>
                  <a:pt x="108" y="52"/>
                </a:lnTo>
                <a:lnTo>
                  <a:pt x="106" y="64"/>
                </a:lnTo>
                <a:lnTo>
                  <a:pt x="102" y="74"/>
                </a:lnTo>
                <a:lnTo>
                  <a:pt x="98" y="82"/>
                </a:lnTo>
                <a:lnTo>
                  <a:pt x="92" y="90"/>
                </a:lnTo>
                <a:lnTo>
                  <a:pt x="84" y="96"/>
                </a:lnTo>
                <a:lnTo>
                  <a:pt x="74" y="102"/>
                </a:lnTo>
                <a:lnTo>
                  <a:pt x="64" y="104"/>
                </a:lnTo>
                <a:lnTo>
                  <a:pt x="54" y="106"/>
                </a:lnTo>
                <a:lnTo>
                  <a:pt x="54" y="106"/>
                </a:lnTo>
                <a:lnTo>
                  <a:pt x="44" y="104"/>
                </a:lnTo>
                <a:lnTo>
                  <a:pt x="34" y="102"/>
                </a:lnTo>
                <a:lnTo>
                  <a:pt x="24" y="96"/>
                </a:lnTo>
                <a:lnTo>
                  <a:pt x="16" y="90"/>
                </a:lnTo>
                <a:lnTo>
                  <a:pt x="10" y="82"/>
                </a:lnTo>
                <a:lnTo>
                  <a:pt x="4" y="74"/>
                </a:lnTo>
                <a:lnTo>
                  <a:pt x="2" y="64"/>
                </a:lnTo>
                <a:lnTo>
                  <a:pt x="0" y="52"/>
                </a:lnTo>
                <a:lnTo>
                  <a:pt x="0" y="52"/>
                </a:lnTo>
                <a:lnTo>
                  <a:pt x="2" y="42"/>
                </a:lnTo>
                <a:lnTo>
                  <a:pt x="4" y="32"/>
                </a:lnTo>
                <a:lnTo>
                  <a:pt x="10" y="22"/>
                </a:lnTo>
                <a:lnTo>
                  <a:pt x="16" y="14"/>
                </a:lnTo>
                <a:lnTo>
                  <a:pt x="24" y="8"/>
                </a:lnTo>
                <a:lnTo>
                  <a:pt x="34" y="4"/>
                </a:lnTo>
                <a:lnTo>
                  <a:pt x="44" y="0"/>
                </a:lnTo>
                <a:lnTo>
                  <a:pt x="54" y="0"/>
                </a:lnTo>
                <a:lnTo>
                  <a:pt x="54" y="0"/>
                </a:lnTo>
                <a:lnTo>
                  <a:pt x="64" y="0"/>
                </a:lnTo>
                <a:lnTo>
                  <a:pt x="74" y="4"/>
                </a:lnTo>
                <a:lnTo>
                  <a:pt x="84" y="8"/>
                </a:lnTo>
                <a:lnTo>
                  <a:pt x="92" y="14"/>
                </a:lnTo>
                <a:lnTo>
                  <a:pt x="98" y="22"/>
                </a:lnTo>
                <a:lnTo>
                  <a:pt x="102" y="32"/>
                </a:lnTo>
                <a:lnTo>
                  <a:pt x="106" y="42"/>
                </a:lnTo>
                <a:lnTo>
                  <a:pt x="108" y="52"/>
                </a:lnTo>
                <a:lnTo>
                  <a:pt x="108" y="52"/>
                </a:lnTo>
                <a:close/>
              </a:path>
            </a:pathLst>
          </a:cu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Freeform 33"/>
          <p:cNvSpPr>
            <a:spLocks noEditPoints="1"/>
          </p:cNvSpPr>
          <p:nvPr/>
        </p:nvSpPr>
        <p:spPr bwMode="auto">
          <a:xfrm>
            <a:off x="2017985" y="3560217"/>
            <a:ext cx="76200" cy="107950"/>
          </a:xfrm>
          <a:custGeom>
            <a:avLst/>
            <a:gdLst>
              <a:gd name="T0" fmla="*/ 30 w 48"/>
              <a:gd name="T1" fmla="*/ 68 h 68"/>
              <a:gd name="T2" fmla="*/ 30 w 48"/>
              <a:gd name="T3" fmla="*/ 52 h 68"/>
              <a:gd name="T4" fmla="*/ 0 w 48"/>
              <a:gd name="T5" fmla="*/ 52 h 68"/>
              <a:gd name="T6" fmla="*/ 0 w 48"/>
              <a:gd name="T7" fmla="*/ 44 h 68"/>
              <a:gd name="T8" fmla="*/ 30 w 48"/>
              <a:gd name="T9" fmla="*/ 0 h 68"/>
              <a:gd name="T10" fmla="*/ 38 w 48"/>
              <a:gd name="T11" fmla="*/ 0 h 68"/>
              <a:gd name="T12" fmla="*/ 38 w 48"/>
              <a:gd name="T13" fmla="*/ 44 h 68"/>
              <a:gd name="T14" fmla="*/ 48 w 48"/>
              <a:gd name="T15" fmla="*/ 44 h 68"/>
              <a:gd name="T16" fmla="*/ 48 w 48"/>
              <a:gd name="T17" fmla="*/ 52 h 68"/>
              <a:gd name="T18" fmla="*/ 38 w 48"/>
              <a:gd name="T19" fmla="*/ 52 h 68"/>
              <a:gd name="T20" fmla="*/ 38 w 48"/>
              <a:gd name="T21" fmla="*/ 68 h 68"/>
              <a:gd name="T22" fmla="*/ 30 w 48"/>
              <a:gd name="T23" fmla="*/ 68 h 68"/>
              <a:gd name="T24" fmla="*/ 30 w 48"/>
              <a:gd name="T25" fmla="*/ 44 h 68"/>
              <a:gd name="T26" fmla="*/ 30 w 48"/>
              <a:gd name="T27" fmla="*/ 14 h 68"/>
              <a:gd name="T28" fmla="*/ 8 w 48"/>
              <a:gd name="T29" fmla="*/ 44 h 68"/>
              <a:gd name="T30" fmla="*/ 30 w 48"/>
              <a:gd name="T31" fmla="*/ 4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8" h="68">
                <a:moveTo>
                  <a:pt x="30" y="68"/>
                </a:moveTo>
                <a:lnTo>
                  <a:pt x="30" y="52"/>
                </a:lnTo>
                <a:lnTo>
                  <a:pt x="0" y="52"/>
                </a:lnTo>
                <a:lnTo>
                  <a:pt x="0" y="44"/>
                </a:lnTo>
                <a:lnTo>
                  <a:pt x="30" y="0"/>
                </a:lnTo>
                <a:lnTo>
                  <a:pt x="38" y="0"/>
                </a:lnTo>
                <a:lnTo>
                  <a:pt x="38" y="44"/>
                </a:lnTo>
                <a:lnTo>
                  <a:pt x="48" y="44"/>
                </a:lnTo>
                <a:lnTo>
                  <a:pt x="48" y="52"/>
                </a:lnTo>
                <a:lnTo>
                  <a:pt x="38" y="52"/>
                </a:lnTo>
                <a:lnTo>
                  <a:pt x="38" y="68"/>
                </a:lnTo>
                <a:lnTo>
                  <a:pt x="30" y="68"/>
                </a:lnTo>
                <a:close/>
                <a:moveTo>
                  <a:pt x="30" y="44"/>
                </a:moveTo>
                <a:lnTo>
                  <a:pt x="30" y="14"/>
                </a:lnTo>
                <a:lnTo>
                  <a:pt x="8" y="44"/>
                </a:lnTo>
                <a:lnTo>
                  <a:pt x="30" y="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Freeform 34"/>
          <p:cNvSpPr/>
          <p:nvPr/>
        </p:nvSpPr>
        <p:spPr bwMode="auto">
          <a:xfrm>
            <a:off x="8316416" y="3582442"/>
            <a:ext cx="168275" cy="168275"/>
          </a:xfrm>
          <a:custGeom>
            <a:avLst/>
            <a:gdLst>
              <a:gd name="T0" fmla="*/ 106 w 106"/>
              <a:gd name="T1" fmla="*/ 54 h 106"/>
              <a:gd name="T2" fmla="*/ 106 w 106"/>
              <a:gd name="T3" fmla="*/ 54 h 106"/>
              <a:gd name="T4" fmla="*/ 104 w 106"/>
              <a:gd name="T5" fmla="*/ 64 h 106"/>
              <a:gd name="T6" fmla="*/ 102 w 106"/>
              <a:gd name="T7" fmla="*/ 74 h 106"/>
              <a:gd name="T8" fmla="*/ 96 w 106"/>
              <a:gd name="T9" fmla="*/ 84 h 106"/>
              <a:gd name="T10" fmla="*/ 90 w 106"/>
              <a:gd name="T11" fmla="*/ 92 h 106"/>
              <a:gd name="T12" fmla="*/ 82 w 106"/>
              <a:gd name="T13" fmla="*/ 98 h 106"/>
              <a:gd name="T14" fmla="*/ 74 w 106"/>
              <a:gd name="T15" fmla="*/ 102 h 106"/>
              <a:gd name="T16" fmla="*/ 64 w 106"/>
              <a:gd name="T17" fmla="*/ 106 h 106"/>
              <a:gd name="T18" fmla="*/ 52 w 106"/>
              <a:gd name="T19" fmla="*/ 106 h 106"/>
              <a:gd name="T20" fmla="*/ 52 w 106"/>
              <a:gd name="T21" fmla="*/ 106 h 106"/>
              <a:gd name="T22" fmla="*/ 42 w 106"/>
              <a:gd name="T23" fmla="*/ 106 h 106"/>
              <a:gd name="T24" fmla="*/ 32 w 106"/>
              <a:gd name="T25" fmla="*/ 102 h 106"/>
              <a:gd name="T26" fmla="*/ 22 w 106"/>
              <a:gd name="T27" fmla="*/ 98 h 106"/>
              <a:gd name="T28" fmla="*/ 16 w 106"/>
              <a:gd name="T29" fmla="*/ 92 h 106"/>
              <a:gd name="T30" fmla="*/ 8 w 106"/>
              <a:gd name="T31" fmla="*/ 84 h 106"/>
              <a:gd name="T32" fmla="*/ 4 w 106"/>
              <a:gd name="T33" fmla="*/ 74 h 106"/>
              <a:gd name="T34" fmla="*/ 0 w 106"/>
              <a:gd name="T35" fmla="*/ 64 h 106"/>
              <a:gd name="T36" fmla="*/ 0 w 106"/>
              <a:gd name="T37" fmla="*/ 54 h 106"/>
              <a:gd name="T38" fmla="*/ 0 w 106"/>
              <a:gd name="T39" fmla="*/ 54 h 106"/>
              <a:gd name="T40" fmla="*/ 0 w 106"/>
              <a:gd name="T41" fmla="*/ 42 h 106"/>
              <a:gd name="T42" fmla="*/ 4 w 106"/>
              <a:gd name="T43" fmla="*/ 32 h 106"/>
              <a:gd name="T44" fmla="*/ 8 w 106"/>
              <a:gd name="T45" fmla="*/ 24 h 106"/>
              <a:gd name="T46" fmla="*/ 16 w 106"/>
              <a:gd name="T47" fmla="*/ 16 h 106"/>
              <a:gd name="T48" fmla="*/ 22 w 106"/>
              <a:gd name="T49" fmla="*/ 10 h 106"/>
              <a:gd name="T50" fmla="*/ 32 w 106"/>
              <a:gd name="T51" fmla="*/ 4 h 106"/>
              <a:gd name="T52" fmla="*/ 42 w 106"/>
              <a:gd name="T53" fmla="*/ 2 h 106"/>
              <a:gd name="T54" fmla="*/ 52 w 106"/>
              <a:gd name="T55" fmla="*/ 0 h 106"/>
              <a:gd name="T56" fmla="*/ 52 w 106"/>
              <a:gd name="T57" fmla="*/ 0 h 106"/>
              <a:gd name="T58" fmla="*/ 64 w 106"/>
              <a:gd name="T59" fmla="*/ 2 h 106"/>
              <a:gd name="T60" fmla="*/ 74 w 106"/>
              <a:gd name="T61" fmla="*/ 4 h 106"/>
              <a:gd name="T62" fmla="*/ 82 w 106"/>
              <a:gd name="T63" fmla="*/ 10 h 106"/>
              <a:gd name="T64" fmla="*/ 90 w 106"/>
              <a:gd name="T65" fmla="*/ 16 h 106"/>
              <a:gd name="T66" fmla="*/ 96 w 106"/>
              <a:gd name="T67" fmla="*/ 24 h 106"/>
              <a:gd name="T68" fmla="*/ 102 w 106"/>
              <a:gd name="T69" fmla="*/ 32 h 106"/>
              <a:gd name="T70" fmla="*/ 104 w 106"/>
              <a:gd name="T71" fmla="*/ 42 h 106"/>
              <a:gd name="T72" fmla="*/ 106 w 106"/>
              <a:gd name="T73" fmla="*/ 54 h 106"/>
              <a:gd name="T74" fmla="*/ 106 w 106"/>
              <a:gd name="T75" fmla="*/ 54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6" h="106">
                <a:moveTo>
                  <a:pt x="106" y="54"/>
                </a:moveTo>
                <a:lnTo>
                  <a:pt x="106" y="54"/>
                </a:lnTo>
                <a:lnTo>
                  <a:pt x="104" y="64"/>
                </a:lnTo>
                <a:lnTo>
                  <a:pt x="102" y="74"/>
                </a:lnTo>
                <a:lnTo>
                  <a:pt x="96" y="84"/>
                </a:lnTo>
                <a:lnTo>
                  <a:pt x="90" y="92"/>
                </a:lnTo>
                <a:lnTo>
                  <a:pt x="82" y="98"/>
                </a:lnTo>
                <a:lnTo>
                  <a:pt x="74" y="102"/>
                </a:lnTo>
                <a:lnTo>
                  <a:pt x="64" y="106"/>
                </a:lnTo>
                <a:lnTo>
                  <a:pt x="52" y="106"/>
                </a:lnTo>
                <a:lnTo>
                  <a:pt x="52" y="106"/>
                </a:lnTo>
                <a:lnTo>
                  <a:pt x="42" y="106"/>
                </a:lnTo>
                <a:lnTo>
                  <a:pt x="32" y="102"/>
                </a:lnTo>
                <a:lnTo>
                  <a:pt x="22" y="98"/>
                </a:lnTo>
                <a:lnTo>
                  <a:pt x="16" y="92"/>
                </a:lnTo>
                <a:lnTo>
                  <a:pt x="8" y="84"/>
                </a:lnTo>
                <a:lnTo>
                  <a:pt x="4" y="74"/>
                </a:lnTo>
                <a:lnTo>
                  <a:pt x="0" y="64"/>
                </a:lnTo>
                <a:lnTo>
                  <a:pt x="0" y="54"/>
                </a:lnTo>
                <a:lnTo>
                  <a:pt x="0" y="54"/>
                </a:lnTo>
                <a:lnTo>
                  <a:pt x="0" y="42"/>
                </a:lnTo>
                <a:lnTo>
                  <a:pt x="4" y="32"/>
                </a:lnTo>
                <a:lnTo>
                  <a:pt x="8" y="24"/>
                </a:lnTo>
                <a:lnTo>
                  <a:pt x="16" y="16"/>
                </a:lnTo>
                <a:lnTo>
                  <a:pt x="22" y="10"/>
                </a:lnTo>
                <a:lnTo>
                  <a:pt x="32" y="4"/>
                </a:lnTo>
                <a:lnTo>
                  <a:pt x="42" y="2"/>
                </a:lnTo>
                <a:lnTo>
                  <a:pt x="52" y="0"/>
                </a:lnTo>
                <a:lnTo>
                  <a:pt x="52" y="0"/>
                </a:lnTo>
                <a:lnTo>
                  <a:pt x="64" y="2"/>
                </a:lnTo>
                <a:lnTo>
                  <a:pt x="74" y="4"/>
                </a:lnTo>
                <a:lnTo>
                  <a:pt x="82" y="10"/>
                </a:lnTo>
                <a:lnTo>
                  <a:pt x="90" y="16"/>
                </a:lnTo>
                <a:lnTo>
                  <a:pt x="96" y="24"/>
                </a:lnTo>
                <a:lnTo>
                  <a:pt x="102" y="32"/>
                </a:lnTo>
                <a:lnTo>
                  <a:pt x="104" y="42"/>
                </a:lnTo>
                <a:lnTo>
                  <a:pt x="106" y="54"/>
                </a:lnTo>
                <a:lnTo>
                  <a:pt x="106" y="54"/>
                </a:lnTo>
                <a:close/>
              </a:path>
            </a:pathLst>
          </a:cu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35"/>
          <p:cNvSpPr/>
          <p:nvPr/>
        </p:nvSpPr>
        <p:spPr bwMode="auto">
          <a:xfrm>
            <a:off x="8364041" y="3614192"/>
            <a:ext cx="73025" cy="107950"/>
          </a:xfrm>
          <a:custGeom>
            <a:avLst/>
            <a:gdLst>
              <a:gd name="T0" fmla="*/ 46 w 46"/>
              <a:gd name="T1" fmla="*/ 60 h 68"/>
              <a:gd name="T2" fmla="*/ 46 w 46"/>
              <a:gd name="T3" fmla="*/ 68 h 68"/>
              <a:gd name="T4" fmla="*/ 0 w 46"/>
              <a:gd name="T5" fmla="*/ 68 h 68"/>
              <a:gd name="T6" fmla="*/ 0 w 46"/>
              <a:gd name="T7" fmla="*/ 68 h 68"/>
              <a:gd name="T8" fmla="*/ 0 w 46"/>
              <a:gd name="T9" fmla="*/ 62 h 68"/>
              <a:gd name="T10" fmla="*/ 0 w 46"/>
              <a:gd name="T11" fmla="*/ 62 h 68"/>
              <a:gd name="T12" fmla="*/ 6 w 46"/>
              <a:gd name="T13" fmla="*/ 54 h 68"/>
              <a:gd name="T14" fmla="*/ 6 w 46"/>
              <a:gd name="T15" fmla="*/ 54 h 68"/>
              <a:gd name="T16" fmla="*/ 18 w 46"/>
              <a:gd name="T17" fmla="*/ 42 h 68"/>
              <a:gd name="T18" fmla="*/ 18 w 46"/>
              <a:gd name="T19" fmla="*/ 42 h 68"/>
              <a:gd name="T20" fmla="*/ 32 w 46"/>
              <a:gd name="T21" fmla="*/ 28 h 68"/>
              <a:gd name="T22" fmla="*/ 32 w 46"/>
              <a:gd name="T23" fmla="*/ 28 h 68"/>
              <a:gd name="T24" fmla="*/ 36 w 46"/>
              <a:gd name="T25" fmla="*/ 22 h 68"/>
              <a:gd name="T26" fmla="*/ 36 w 46"/>
              <a:gd name="T27" fmla="*/ 18 h 68"/>
              <a:gd name="T28" fmla="*/ 36 w 46"/>
              <a:gd name="T29" fmla="*/ 18 h 68"/>
              <a:gd name="T30" fmla="*/ 36 w 46"/>
              <a:gd name="T31" fmla="*/ 14 h 68"/>
              <a:gd name="T32" fmla="*/ 34 w 46"/>
              <a:gd name="T33" fmla="*/ 10 h 68"/>
              <a:gd name="T34" fmla="*/ 34 w 46"/>
              <a:gd name="T35" fmla="*/ 10 h 68"/>
              <a:gd name="T36" fmla="*/ 28 w 46"/>
              <a:gd name="T37" fmla="*/ 6 h 68"/>
              <a:gd name="T38" fmla="*/ 24 w 46"/>
              <a:gd name="T39" fmla="*/ 6 h 68"/>
              <a:gd name="T40" fmla="*/ 24 w 46"/>
              <a:gd name="T41" fmla="*/ 6 h 68"/>
              <a:gd name="T42" fmla="*/ 18 w 46"/>
              <a:gd name="T43" fmla="*/ 6 h 68"/>
              <a:gd name="T44" fmla="*/ 14 w 46"/>
              <a:gd name="T45" fmla="*/ 10 h 68"/>
              <a:gd name="T46" fmla="*/ 14 w 46"/>
              <a:gd name="T47" fmla="*/ 10 h 68"/>
              <a:gd name="T48" fmla="*/ 12 w 46"/>
              <a:gd name="T49" fmla="*/ 14 h 68"/>
              <a:gd name="T50" fmla="*/ 10 w 46"/>
              <a:gd name="T51" fmla="*/ 20 h 68"/>
              <a:gd name="T52" fmla="*/ 2 w 46"/>
              <a:gd name="T53" fmla="*/ 18 h 68"/>
              <a:gd name="T54" fmla="*/ 2 w 46"/>
              <a:gd name="T55" fmla="*/ 18 h 68"/>
              <a:gd name="T56" fmla="*/ 4 w 46"/>
              <a:gd name="T57" fmla="*/ 10 h 68"/>
              <a:gd name="T58" fmla="*/ 8 w 46"/>
              <a:gd name="T59" fmla="*/ 4 h 68"/>
              <a:gd name="T60" fmla="*/ 8 w 46"/>
              <a:gd name="T61" fmla="*/ 4 h 68"/>
              <a:gd name="T62" fmla="*/ 16 w 46"/>
              <a:gd name="T63" fmla="*/ 0 h 68"/>
              <a:gd name="T64" fmla="*/ 24 w 46"/>
              <a:gd name="T65" fmla="*/ 0 h 68"/>
              <a:gd name="T66" fmla="*/ 24 w 46"/>
              <a:gd name="T67" fmla="*/ 0 h 68"/>
              <a:gd name="T68" fmla="*/ 32 w 46"/>
              <a:gd name="T69" fmla="*/ 0 h 68"/>
              <a:gd name="T70" fmla="*/ 40 w 46"/>
              <a:gd name="T71" fmla="*/ 4 h 68"/>
              <a:gd name="T72" fmla="*/ 40 w 46"/>
              <a:gd name="T73" fmla="*/ 4 h 68"/>
              <a:gd name="T74" fmla="*/ 44 w 46"/>
              <a:gd name="T75" fmla="*/ 10 h 68"/>
              <a:gd name="T76" fmla="*/ 46 w 46"/>
              <a:gd name="T77" fmla="*/ 18 h 68"/>
              <a:gd name="T78" fmla="*/ 46 w 46"/>
              <a:gd name="T79" fmla="*/ 18 h 68"/>
              <a:gd name="T80" fmla="*/ 44 w 46"/>
              <a:gd name="T81" fmla="*/ 26 h 68"/>
              <a:gd name="T82" fmla="*/ 44 w 46"/>
              <a:gd name="T83" fmla="*/ 26 h 68"/>
              <a:gd name="T84" fmla="*/ 38 w 46"/>
              <a:gd name="T85" fmla="*/ 34 h 68"/>
              <a:gd name="T86" fmla="*/ 38 w 46"/>
              <a:gd name="T87" fmla="*/ 34 h 68"/>
              <a:gd name="T88" fmla="*/ 24 w 46"/>
              <a:gd name="T89" fmla="*/ 46 h 68"/>
              <a:gd name="T90" fmla="*/ 24 w 46"/>
              <a:gd name="T91" fmla="*/ 46 h 68"/>
              <a:gd name="T92" fmla="*/ 16 w 46"/>
              <a:gd name="T93" fmla="*/ 56 h 68"/>
              <a:gd name="T94" fmla="*/ 16 w 46"/>
              <a:gd name="T95" fmla="*/ 56 h 68"/>
              <a:gd name="T96" fmla="*/ 12 w 46"/>
              <a:gd name="T97" fmla="*/ 60 h 68"/>
              <a:gd name="T98" fmla="*/ 46 w 46"/>
              <a:gd name="T99" fmla="*/ 6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6" h="68">
                <a:moveTo>
                  <a:pt x="46" y="60"/>
                </a:moveTo>
                <a:lnTo>
                  <a:pt x="46" y="68"/>
                </a:lnTo>
                <a:lnTo>
                  <a:pt x="0" y="68"/>
                </a:lnTo>
                <a:lnTo>
                  <a:pt x="0" y="68"/>
                </a:lnTo>
                <a:lnTo>
                  <a:pt x="0" y="62"/>
                </a:lnTo>
                <a:lnTo>
                  <a:pt x="0" y="62"/>
                </a:lnTo>
                <a:lnTo>
                  <a:pt x="6" y="54"/>
                </a:lnTo>
                <a:lnTo>
                  <a:pt x="6" y="54"/>
                </a:lnTo>
                <a:lnTo>
                  <a:pt x="18" y="42"/>
                </a:lnTo>
                <a:lnTo>
                  <a:pt x="18" y="42"/>
                </a:lnTo>
                <a:lnTo>
                  <a:pt x="32" y="28"/>
                </a:lnTo>
                <a:lnTo>
                  <a:pt x="32" y="28"/>
                </a:lnTo>
                <a:lnTo>
                  <a:pt x="36" y="22"/>
                </a:lnTo>
                <a:lnTo>
                  <a:pt x="36" y="18"/>
                </a:lnTo>
                <a:lnTo>
                  <a:pt x="36" y="18"/>
                </a:lnTo>
                <a:lnTo>
                  <a:pt x="36" y="14"/>
                </a:lnTo>
                <a:lnTo>
                  <a:pt x="34" y="10"/>
                </a:lnTo>
                <a:lnTo>
                  <a:pt x="34" y="10"/>
                </a:lnTo>
                <a:lnTo>
                  <a:pt x="28" y="6"/>
                </a:lnTo>
                <a:lnTo>
                  <a:pt x="24" y="6"/>
                </a:lnTo>
                <a:lnTo>
                  <a:pt x="24" y="6"/>
                </a:lnTo>
                <a:lnTo>
                  <a:pt x="18" y="6"/>
                </a:lnTo>
                <a:lnTo>
                  <a:pt x="14" y="10"/>
                </a:lnTo>
                <a:lnTo>
                  <a:pt x="14" y="10"/>
                </a:lnTo>
                <a:lnTo>
                  <a:pt x="12" y="14"/>
                </a:lnTo>
                <a:lnTo>
                  <a:pt x="10" y="20"/>
                </a:lnTo>
                <a:lnTo>
                  <a:pt x="2" y="18"/>
                </a:lnTo>
                <a:lnTo>
                  <a:pt x="2" y="18"/>
                </a:lnTo>
                <a:lnTo>
                  <a:pt x="4" y="10"/>
                </a:lnTo>
                <a:lnTo>
                  <a:pt x="8" y="4"/>
                </a:lnTo>
                <a:lnTo>
                  <a:pt x="8" y="4"/>
                </a:lnTo>
                <a:lnTo>
                  <a:pt x="16" y="0"/>
                </a:lnTo>
                <a:lnTo>
                  <a:pt x="24" y="0"/>
                </a:lnTo>
                <a:lnTo>
                  <a:pt x="24" y="0"/>
                </a:lnTo>
                <a:lnTo>
                  <a:pt x="32" y="0"/>
                </a:lnTo>
                <a:lnTo>
                  <a:pt x="40" y="4"/>
                </a:lnTo>
                <a:lnTo>
                  <a:pt x="40" y="4"/>
                </a:lnTo>
                <a:lnTo>
                  <a:pt x="44" y="10"/>
                </a:lnTo>
                <a:lnTo>
                  <a:pt x="46" y="18"/>
                </a:lnTo>
                <a:lnTo>
                  <a:pt x="46" y="18"/>
                </a:lnTo>
                <a:lnTo>
                  <a:pt x="44" y="26"/>
                </a:lnTo>
                <a:lnTo>
                  <a:pt x="44" y="26"/>
                </a:lnTo>
                <a:lnTo>
                  <a:pt x="38" y="34"/>
                </a:lnTo>
                <a:lnTo>
                  <a:pt x="38" y="34"/>
                </a:lnTo>
                <a:lnTo>
                  <a:pt x="24" y="46"/>
                </a:lnTo>
                <a:lnTo>
                  <a:pt x="24" y="46"/>
                </a:lnTo>
                <a:lnTo>
                  <a:pt x="16" y="56"/>
                </a:lnTo>
                <a:lnTo>
                  <a:pt x="16" y="56"/>
                </a:lnTo>
                <a:lnTo>
                  <a:pt x="12" y="60"/>
                </a:lnTo>
                <a:lnTo>
                  <a:pt x="46" y="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Freeform 36"/>
          <p:cNvSpPr/>
          <p:nvPr/>
        </p:nvSpPr>
        <p:spPr bwMode="auto">
          <a:xfrm>
            <a:off x="2627784" y="5781005"/>
            <a:ext cx="171450" cy="168275"/>
          </a:xfrm>
          <a:custGeom>
            <a:avLst/>
            <a:gdLst>
              <a:gd name="T0" fmla="*/ 108 w 108"/>
              <a:gd name="T1" fmla="*/ 54 h 106"/>
              <a:gd name="T2" fmla="*/ 108 w 108"/>
              <a:gd name="T3" fmla="*/ 54 h 106"/>
              <a:gd name="T4" fmla="*/ 106 w 108"/>
              <a:gd name="T5" fmla="*/ 64 h 106"/>
              <a:gd name="T6" fmla="*/ 102 w 108"/>
              <a:gd name="T7" fmla="*/ 74 h 106"/>
              <a:gd name="T8" fmla="*/ 98 w 108"/>
              <a:gd name="T9" fmla="*/ 84 h 106"/>
              <a:gd name="T10" fmla="*/ 92 w 108"/>
              <a:gd name="T11" fmla="*/ 92 h 106"/>
              <a:gd name="T12" fmla="*/ 84 w 108"/>
              <a:gd name="T13" fmla="*/ 98 h 106"/>
              <a:gd name="T14" fmla="*/ 74 w 108"/>
              <a:gd name="T15" fmla="*/ 102 h 106"/>
              <a:gd name="T16" fmla="*/ 64 w 108"/>
              <a:gd name="T17" fmla="*/ 106 h 106"/>
              <a:gd name="T18" fmla="*/ 54 w 108"/>
              <a:gd name="T19" fmla="*/ 106 h 106"/>
              <a:gd name="T20" fmla="*/ 54 w 108"/>
              <a:gd name="T21" fmla="*/ 106 h 106"/>
              <a:gd name="T22" fmla="*/ 44 w 108"/>
              <a:gd name="T23" fmla="*/ 106 h 106"/>
              <a:gd name="T24" fmla="*/ 34 w 108"/>
              <a:gd name="T25" fmla="*/ 102 h 106"/>
              <a:gd name="T26" fmla="*/ 24 w 108"/>
              <a:gd name="T27" fmla="*/ 98 h 106"/>
              <a:gd name="T28" fmla="*/ 16 w 108"/>
              <a:gd name="T29" fmla="*/ 92 h 106"/>
              <a:gd name="T30" fmla="*/ 10 w 108"/>
              <a:gd name="T31" fmla="*/ 84 h 106"/>
              <a:gd name="T32" fmla="*/ 4 w 108"/>
              <a:gd name="T33" fmla="*/ 74 h 106"/>
              <a:gd name="T34" fmla="*/ 2 w 108"/>
              <a:gd name="T35" fmla="*/ 64 h 106"/>
              <a:gd name="T36" fmla="*/ 0 w 108"/>
              <a:gd name="T37" fmla="*/ 54 h 106"/>
              <a:gd name="T38" fmla="*/ 0 w 108"/>
              <a:gd name="T39" fmla="*/ 54 h 106"/>
              <a:gd name="T40" fmla="*/ 2 w 108"/>
              <a:gd name="T41" fmla="*/ 44 h 106"/>
              <a:gd name="T42" fmla="*/ 4 w 108"/>
              <a:gd name="T43" fmla="*/ 34 h 106"/>
              <a:gd name="T44" fmla="*/ 10 w 108"/>
              <a:gd name="T45" fmla="*/ 24 h 106"/>
              <a:gd name="T46" fmla="*/ 16 w 108"/>
              <a:gd name="T47" fmla="*/ 16 h 106"/>
              <a:gd name="T48" fmla="*/ 24 w 108"/>
              <a:gd name="T49" fmla="*/ 10 h 106"/>
              <a:gd name="T50" fmla="*/ 34 w 108"/>
              <a:gd name="T51" fmla="*/ 4 h 106"/>
              <a:gd name="T52" fmla="*/ 44 w 108"/>
              <a:gd name="T53" fmla="*/ 2 h 106"/>
              <a:gd name="T54" fmla="*/ 54 w 108"/>
              <a:gd name="T55" fmla="*/ 0 h 106"/>
              <a:gd name="T56" fmla="*/ 54 w 108"/>
              <a:gd name="T57" fmla="*/ 0 h 106"/>
              <a:gd name="T58" fmla="*/ 64 w 108"/>
              <a:gd name="T59" fmla="*/ 2 h 106"/>
              <a:gd name="T60" fmla="*/ 74 w 108"/>
              <a:gd name="T61" fmla="*/ 4 h 106"/>
              <a:gd name="T62" fmla="*/ 84 w 108"/>
              <a:gd name="T63" fmla="*/ 10 h 106"/>
              <a:gd name="T64" fmla="*/ 92 w 108"/>
              <a:gd name="T65" fmla="*/ 16 h 106"/>
              <a:gd name="T66" fmla="*/ 98 w 108"/>
              <a:gd name="T67" fmla="*/ 24 h 106"/>
              <a:gd name="T68" fmla="*/ 102 w 108"/>
              <a:gd name="T69" fmla="*/ 34 h 106"/>
              <a:gd name="T70" fmla="*/ 106 w 108"/>
              <a:gd name="T71" fmla="*/ 44 h 106"/>
              <a:gd name="T72" fmla="*/ 108 w 108"/>
              <a:gd name="T73" fmla="*/ 54 h 106"/>
              <a:gd name="T74" fmla="*/ 108 w 108"/>
              <a:gd name="T75" fmla="*/ 54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8" h="106">
                <a:moveTo>
                  <a:pt x="108" y="54"/>
                </a:moveTo>
                <a:lnTo>
                  <a:pt x="108" y="54"/>
                </a:lnTo>
                <a:lnTo>
                  <a:pt x="106" y="64"/>
                </a:lnTo>
                <a:lnTo>
                  <a:pt x="102" y="74"/>
                </a:lnTo>
                <a:lnTo>
                  <a:pt x="98" y="84"/>
                </a:lnTo>
                <a:lnTo>
                  <a:pt x="92" y="92"/>
                </a:lnTo>
                <a:lnTo>
                  <a:pt x="84" y="98"/>
                </a:lnTo>
                <a:lnTo>
                  <a:pt x="74" y="102"/>
                </a:lnTo>
                <a:lnTo>
                  <a:pt x="64" y="106"/>
                </a:lnTo>
                <a:lnTo>
                  <a:pt x="54" y="106"/>
                </a:lnTo>
                <a:lnTo>
                  <a:pt x="54" y="106"/>
                </a:lnTo>
                <a:lnTo>
                  <a:pt x="44" y="106"/>
                </a:lnTo>
                <a:lnTo>
                  <a:pt x="34" y="102"/>
                </a:lnTo>
                <a:lnTo>
                  <a:pt x="24" y="98"/>
                </a:lnTo>
                <a:lnTo>
                  <a:pt x="16" y="92"/>
                </a:lnTo>
                <a:lnTo>
                  <a:pt x="10" y="84"/>
                </a:lnTo>
                <a:lnTo>
                  <a:pt x="4" y="74"/>
                </a:lnTo>
                <a:lnTo>
                  <a:pt x="2" y="64"/>
                </a:lnTo>
                <a:lnTo>
                  <a:pt x="0" y="54"/>
                </a:lnTo>
                <a:lnTo>
                  <a:pt x="0" y="54"/>
                </a:lnTo>
                <a:lnTo>
                  <a:pt x="2" y="44"/>
                </a:lnTo>
                <a:lnTo>
                  <a:pt x="4" y="34"/>
                </a:lnTo>
                <a:lnTo>
                  <a:pt x="10" y="24"/>
                </a:lnTo>
                <a:lnTo>
                  <a:pt x="16" y="16"/>
                </a:lnTo>
                <a:lnTo>
                  <a:pt x="24" y="10"/>
                </a:lnTo>
                <a:lnTo>
                  <a:pt x="34" y="4"/>
                </a:lnTo>
                <a:lnTo>
                  <a:pt x="44" y="2"/>
                </a:lnTo>
                <a:lnTo>
                  <a:pt x="54" y="0"/>
                </a:lnTo>
                <a:lnTo>
                  <a:pt x="54" y="0"/>
                </a:lnTo>
                <a:lnTo>
                  <a:pt x="64" y="2"/>
                </a:lnTo>
                <a:lnTo>
                  <a:pt x="74" y="4"/>
                </a:lnTo>
                <a:lnTo>
                  <a:pt x="84" y="10"/>
                </a:lnTo>
                <a:lnTo>
                  <a:pt x="92" y="16"/>
                </a:lnTo>
                <a:lnTo>
                  <a:pt x="98" y="24"/>
                </a:lnTo>
                <a:lnTo>
                  <a:pt x="102" y="34"/>
                </a:lnTo>
                <a:lnTo>
                  <a:pt x="106" y="44"/>
                </a:lnTo>
                <a:lnTo>
                  <a:pt x="108" y="54"/>
                </a:lnTo>
                <a:lnTo>
                  <a:pt x="108" y="54"/>
                </a:lnTo>
                <a:close/>
              </a:path>
            </a:pathLst>
          </a:cu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Freeform 37"/>
          <p:cNvSpPr/>
          <p:nvPr/>
        </p:nvSpPr>
        <p:spPr bwMode="auto">
          <a:xfrm>
            <a:off x="2698775" y="5838155"/>
            <a:ext cx="69850" cy="111125"/>
          </a:xfrm>
          <a:custGeom>
            <a:avLst/>
            <a:gdLst>
              <a:gd name="T0" fmla="*/ 8 w 44"/>
              <a:gd name="T1" fmla="*/ 50 h 70"/>
              <a:gd name="T2" fmla="*/ 10 w 44"/>
              <a:gd name="T3" fmla="*/ 56 h 70"/>
              <a:gd name="T4" fmla="*/ 12 w 44"/>
              <a:gd name="T5" fmla="*/ 60 h 70"/>
              <a:gd name="T6" fmla="*/ 20 w 44"/>
              <a:gd name="T7" fmla="*/ 64 h 70"/>
              <a:gd name="T8" fmla="*/ 26 w 44"/>
              <a:gd name="T9" fmla="*/ 62 h 70"/>
              <a:gd name="T10" fmla="*/ 30 w 44"/>
              <a:gd name="T11" fmla="*/ 60 h 70"/>
              <a:gd name="T12" fmla="*/ 36 w 44"/>
              <a:gd name="T13" fmla="*/ 50 h 70"/>
              <a:gd name="T14" fmla="*/ 34 w 44"/>
              <a:gd name="T15" fmla="*/ 44 h 70"/>
              <a:gd name="T16" fmla="*/ 32 w 44"/>
              <a:gd name="T17" fmla="*/ 40 h 70"/>
              <a:gd name="T18" fmla="*/ 22 w 44"/>
              <a:gd name="T19" fmla="*/ 36 h 70"/>
              <a:gd name="T20" fmla="*/ 16 w 44"/>
              <a:gd name="T21" fmla="*/ 38 h 70"/>
              <a:gd name="T22" fmla="*/ 16 w 44"/>
              <a:gd name="T23" fmla="*/ 30 h 70"/>
              <a:gd name="T24" fmla="*/ 18 w 44"/>
              <a:gd name="T25" fmla="*/ 30 h 70"/>
              <a:gd name="T26" fmla="*/ 28 w 44"/>
              <a:gd name="T27" fmla="*/ 26 h 70"/>
              <a:gd name="T28" fmla="*/ 30 w 44"/>
              <a:gd name="T29" fmla="*/ 24 h 70"/>
              <a:gd name="T30" fmla="*/ 32 w 44"/>
              <a:gd name="T31" fmla="*/ 18 h 70"/>
              <a:gd name="T32" fmla="*/ 28 w 44"/>
              <a:gd name="T33" fmla="*/ 10 h 70"/>
              <a:gd name="T34" fmla="*/ 26 w 44"/>
              <a:gd name="T35" fmla="*/ 8 h 70"/>
              <a:gd name="T36" fmla="*/ 20 w 44"/>
              <a:gd name="T37" fmla="*/ 8 h 70"/>
              <a:gd name="T38" fmla="*/ 12 w 44"/>
              <a:gd name="T39" fmla="*/ 10 h 70"/>
              <a:gd name="T40" fmla="*/ 10 w 44"/>
              <a:gd name="T41" fmla="*/ 14 h 70"/>
              <a:gd name="T42" fmla="*/ 0 w 44"/>
              <a:gd name="T43" fmla="*/ 18 h 70"/>
              <a:gd name="T44" fmla="*/ 2 w 44"/>
              <a:gd name="T45" fmla="*/ 10 h 70"/>
              <a:gd name="T46" fmla="*/ 6 w 44"/>
              <a:gd name="T47" fmla="*/ 6 h 70"/>
              <a:gd name="T48" fmla="*/ 20 w 44"/>
              <a:gd name="T49" fmla="*/ 0 h 70"/>
              <a:gd name="T50" fmla="*/ 26 w 44"/>
              <a:gd name="T51" fmla="*/ 2 h 70"/>
              <a:gd name="T52" fmla="*/ 30 w 44"/>
              <a:gd name="T53" fmla="*/ 4 h 70"/>
              <a:gd name="T54" fmla="*/ 38 w 44"/>
              <a:gd name="T55" fmla="*/ 10 h 70"/>
              <a:gd name="T56" fmla="*/ 40 w 44"/>
              <a:gd name="T57" fmla="*/ 14 h 70"/>
              <a:gd name="T58" fmla="*/ 40 w 44"/>
              <a:gd name="T59" fmla="*/ 18 h 70"/>
              <a:gd name="T60" fmla="*/ 38 w 44"/>
              <a:gd name="T61" fmla="*/ 26 h 70"/>
              <a:gd name="T62" fmla="*/ 36 w 44"/>
              <a:gd name="T63" fmla="*/ 30 h 70"/>
              <a:gd name="T64" fmla="*/ 32 w 44"/>
              <a:gd name="T65" fmla="*/ 32 h 70"/>
              <a:gd name="T66" fmla="*/ 40 w 44"/>
              <a:gd name="T67" fmla="*/ 38 h 70"/>
              <a:gd name="T68" fmla="*/ 44 w 44"/>
              <a:gd name="T69" fmla="*/ 44 h 70"/>
              <a:gd name="T70" fmla="*/ 44 w 44"/>
              <a:gd name="T71" fmla="*/ 50 h 70"/>
              <a:gd name="T72" fmla="*/ 38 w 44"/>
              <a:gd name="T73" fmla="*/ 64 h 70"/>
              <a:gd name="T74" fmla="*/ 30 w 44"/>
              <a:gd name="T75" fmla="*/ 70 h 70"/>
              <a:gd name="T76" fmla="*/ 20 w 44"/>
              <a:gd name="T77" fmla="*/ 70 h 70"/>
              <a:gd name="T78" fmla="*/ 6 w 44"/>
              <a:gd name="T79" fmla="*/ 66 h 70"/>
              <a:gd name="T80" fmla="*/ 2 w 44"/>
              <a:gd name="T81" fmla="*/ 60 h 70"/>
              <a:gd name="T82" fmla="*/ 0 w 44"/>
              <a:gd name="T83" fmla="*/ 52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4" h="70">
                <a:moveTo>
                  <a:pt x="0" y="52"/>
                </a:moveTo>
                <a:lnTo>
                  <a:pt x="8" y="50"/>
                </a:lnTo>
                <a:lnTo>
                  <a:pt x="8" y="50"/>
                </a:lnTo>
                <a:lnTo>
                  <a:pt x="10" y="56"/>
                </a:lnTo>
                <a:lnTo>
                  <a:pt x="12" y="60"/>
                </a:lnTo>
                <a:lnTo>
                  <a:pt x="12" y="60"/>
                </a:lnTo>
                <a:lnTo>
                  <a:pt x="16" y="64"/>
                </a:lnTo>
                <a:lnTo>
                  <a:pt x="20" y="64"/>
                </a:lnTo>
                <a:lnTo>
                  <a:pt x="20" y="64"/>
                </a:lnTo>
                <a:lnTo>
                  <a:pt x="26" y="62"/>
                </a:lnTo>
                <a:lnTo>
                  <a:pt x="30" y="60"/>
                </a:lnTo>
                <a:lnTo>
                  <a:pt x="30" y="60"/>
                </a:lnTo>
                <a:lnTo>
                  <a:pt x="34" y="56"/>
                </a:lnTo>
                <a:lnTo>
                  <a:pt x="36" y="50"/>
                </a:lnTo>
                <a:lnTo>
                  <a:pt x="36" y="50"/>
                </a:lnTo>
                <a:lnTo>
                  <a:pt x="34" y="44"/>
                </a:lnTo>
                <a:lnTo>
                  <a:pt x="32" y="40"/>
                </a:lnTo>
                <a:lnTo>
                  <a:pt x="32" y="40"/>
                </a:lnTo>
                <a:lnTo>
                  <a:pt x="26" y="38"/>
                </a:lnTo>
                <a:lnTo>
                  <a:pt x="22" y="36"/>
                </a:lnTo>
                <a:lnTo>
                  <a:pt x="22" y="36"/>
                </a:lnTo>
                <a:lnTo>
                  <a:pt x="16" y="38"/>
                </a:lnTo>
                <a:lnTo>
                  <a:pt x="16" y="30"/>
                </a:lnTo>
                <a:lnTo>
                  <a:pt x="16" y="30"/>
                </a:lnTo>
                <a:lnTo>
                  <a:pt x="18" y="30"/>
                </a:lnTo>
                <a:lnTo>
                  <a:pt x="18" y="30"/>
                </a:lnTo>
                <a:lnTo>
                  <a:pt x="24" y="30"/>
                </a:lnTo>
                <a:lnTo>
                  <a:pt x="28" y="26"/>
                </a:lnTo>
                <a:lnTo>
                  <a:pt x="28" y="26"/>
                </a:lnTo>
                <a:lnTo>
                  <a:pt x="30" y="24"/>
                </a:lnTo>
                <a:lnTo>
                  <a:pt x="32" y="18"/>
                </a:lnTo>
                <a:lnTo>
                  <a:pt x="32" y="18"/>
                </a:lnTo>
                <a:lnTo>
                  <a:pt x="32" y="14"/>
                </a:lnTo>
                <a:lnTo>
                  <a:pt x="28" y="10"/>
                </a:lnTo>
                <a:lnTo>
                  <a:pt x="28" y="10"/>
                </a:lnTo>
                <a:lnTo>
                  <a:pt x="26" y="8"/>
                </a:lnTo>
                <a:lnTo>
                  <a:pt x="20" y="8"/>
                </a:lnTo>
                <a:lnTo>
                  <a:pt x="20" y="8"/>
                </a:lnTo>
                <a:lnTo>
                  <a:pt x="16" y="8"/>
                </a:lnTo>
                <a:lnTo>
                  <a:pt x="12" y="10"/>
                </a:lnTo>
                <a:lnTo>
                  <a:pt x="12" y="10"/>
                </a:lnTo>
                <a:lnTo>
                  <a:pt x="10" y="14"/>
                </a:lnTo>
                <a:lnTo>
                  <a:pt x="8" y="20"/>
                </a:lnTo>
                <a:lnTo>
                  <a:pt x="0" y="18"/>
                </a:lnTo>
                <a:lnTo>
                  <a:pt x="0" y="18"/>
                </a:lnTo>
                <a:lnTo>
                  <a:pt x="2" y="10"/>
                </a:lnTo>
                <a:lnTo>
                  <a:pt x="6" y="6"/>
                </a:lnTo>
                <a:lnTo>
                  <a:pt x="6" y="6"/>
                </a:lnTo>
                <a:lnTo>
                  <a:pt x="14" y="2"/>
                </a:lnTo>
                <a:lnTo>
                  <a:pt x="20" y="0"/>
                </a:lnTo>
                <a:lnTo>
                  <a:pt x="20" y="0"/>
                </a:lnTo>
                <a:lnTo>
                  <a:pt x="26" y="2"/>
                </a:lnTo>
                <a:lnTo>
                  <a:pt x="30" y="4"/>
                </a:lnTo>
                <a:lnTo>
                  <a:pt x="30" y="4"/>
                </a:lnTo>
                <a:lnTo>
                  <a:pt x="36" y="6"/>
                </a:lnTo>
                <a:lnTo>
                  <a:pt x="38" y="10"/>
                </a:lnTo>
                <a:lnTo>
                  <a:pt x="38" y="10"/>
                </a:lnTo>
                <a:lnTo>
                  <a:pt x="40" y="14"/>
                </a:lnTo>
                <a:lnTo>
                  <a:pt x="40" y="18"/>
                </a:lnTo>
                <a:lnTo>
                  <a:pt x="40" y="18"/>
                </a:lnTo>
                <a:lnTo>
                  <a:pt x="40" y="22"/>
                </a:lnTo>
                <a:lnTo>
                  <a:pt x="38" y="26"/>
                </a:lnTo>
                <a:lnTo>
                  <a:pt x="38" y="26"/>
                </a:lnTo>
                <a:lnTo>
                  <a:pt x="36" y="30"/>
                </a:lnTo>
                <a:lnTo>
                  <a:pt x="32" y="32"/>
                </a:lnTo>
                <a:lnTo>
                  <a:pt x="32" y="32"/>
                </a:lnTo>
                <a:lnTo>
                  <a:pt x="36" y="34"/>
                </a:lnTo>
                <a:lnTo>
                  <a:pt x="40" y="38"/>
                </a:lnTo>
                <a:lnTo>
                  <a:pt x="40" y="38"/>
                </a:lnTo>
                <a:lnTo>
                  <a:pt x="44" y="44"/>
                </a:lnTo>
                <a:lnTo>
                  <a:pt x="44" y="50"/>
                </a:lnTo>
                <a:lnTo>
                  <a:pt x="44" y="50"/>
                </a:lnTo>
                <a:lnTo>
                  <a:pt x="42" y="58"/>
                </a:lnTo>
                <a:lnTo>
                  <a:pt x="38" y="64"/>
                </a:lnTo>
                <a:lnTo>
                  <a:pt x="38" y="64"/>
                </a:lnTo>
                <a:lnTo>
                  <a:pt x="30" y="70"/>
                </a:lnTo>
                <a:lnTo>
                  <a:pt x="20" y="70"/>
                </a:lnTo>
                <a:lnTo>
                  <a:pt x="20" y="70"/>
                </a:lnTo>
                <a:lnTo>
                  <a:pt x="12" y="70"/>
                </a:lnTo>
                <a:lnTo>
                  <a:pt x="6" y="66"/>
                </a:lnTo>
                <a:lnTo>
                  <a:pt x="6" y="66"/>
                </a:lnTo>
                <a:lnTo>
                  <a:pt x="2" y="60"/>
                </a:lnTo>
                <a:lnTo>
                  <a:pt x="0" y="52"/>
                </a:lnTo>
                <a:lnTo>
                  <a:pt x="0" y="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" name="Freeform 38"/>
          <p:cNvSpPr/>
          <p:nvPr/>
        </p:nvSpPr>
        <p:spPr bwMode="auto">
          <a:xfrm>
            <a:off x="5031060" y="1191667"/>
            <a:ext cx="168275" cy="171450"/>
          </a:xfrm>
          <a:custGeom>
            <a:avLst/>
            <a:gdLst>
              <a:gd name="T0" fmla="*/ 106 w 106"/>
              <a:gd name="T1" fmla="*/ 54 h 108"/>
              <a:gd name="T2" fmla="*/ 106 w 106"/>
              <a:gd name="T3" fmla="*/ 54 h 108"/>
              <a:gd name="T4" fmla="*/ 106 w 106"/>
              <a:gd name="T5" fmla="*/ 64 h 108"/>
              <a:gd name="T6" fmla="*/ 102 w 106"/>
              <a:gd name="T7" fmla="*/ 74 h 108"/>
              <a:gd name="T8" fmla="*/ 98 w 106"/>
              <a:gd name="T9" fmla="*/ 84 h 108"/>
              <a:gd name="T10" fmla="*/ 92 w 106"/>
              <a:gd name="T11" fmla="*/ 92 h 108"/>
              <a:gd name="T12" fmla="*/ 84 w 106"/>
              <a:gd name="T13" fmla="*/ 98 h 108"/>
              <a:gd name="T14" fmla="*/ 74 w 106"/>
              <a:gd name="T15" fmla="*/ 104 h 108"/>
              <a:gd name="T16" fmla="*/ 64 w 106"/>
              <a:gd name="T17" fmla="*/ 106 h 108"/>
              <a:gd name="T18" fmla="*/ 54 w 106"/>
              <a:gd name="T19" fmla="*/ 108 h 108"/>
              <a:gd name="T20" fmla="*/ 54 w 106"/>
              <a:gd name="T21" fmla="*/ 108 h 108"/>
              <a:gd name="T22" fmla="*/ 42 w 106"/>
              <a:gd name="T23" fmla="*/ 106 h 108"/>
              <a:gd name="T24" fmla="*/ 32 w 106"/>
              <a:gd name="T25" fmla="*/ 104 h 108"/>
              <a:gd name="T26" fmla="*/ 24 w 106"/>
              <a:gd name="T27" fmla="*/ 98 h 108"/>
              <a:gd name="T28" fmla="*/ 16 w 106"/>
              <a:gd name="T29" fmla="*/ 92 h 108"/>
              <a:gd name="T30" fmla="*/ 10 w 106"/>
              <a:gd name="T31" fmla="*/ 84 h 108"/>
              <a:gd name="T32" fmla="*/ 4 w 106"/>
              <a:gd name="T33" fmla="*/ 74 h 108"/>
              <a:gd name="T34" fmla="*/ 2 w 106"/>
              <a:gd name="T35" fmla="*/ 64 h 108"/>
              <a:gd name="T36" fmla="*/ 0 w 106"/>
              <a:gd name="T37" fmla="*/ 54 h 108"/>
              <a:gd name="T38" fmla="*/ 0 w 106"/>
              <a:gd name="T39" fmla="*/ 54 h 108"/>
              <a:gd name="T40" fmla="*/ 2 w 106"/>
              <a:gd name="T41" fmla="*/ 44 h 108"/>
              <a:gd name="T42" fmla="*/ 4 w 106"/>
              <a:gd name="T43" fmla="*/ 34 h 108"/>
              <a:gd name="T44" fmla="*/ 10 w 106"/>
              <a:gd name="T45" fmla="*/ 24 h 108"/>
              <a:gd name="T46" fmla="*/ 16 w 106"/>
              <a:gd name="T47" fmla="*/ 16 h 108"/>
              <a:gd name="T48" fmla="*/ 24 w 106"/>
              <a:gd name="T49" fmla="*/ 10 h 108"/>
              <a:gd name="T50" fmla="*/ 32 w 106"/>
              <a:gd name="T51" fmla="*/ 4 h 108"/>
              <a:gd name="T52" fmla="*/ 42 w 106"/>
              <a:gd name="T53" fmla="*/ 2 h 108"/>
              <a:gd name="T54" fmla="*/ 54 w 106"/>
              <a:gd name="T55" fmla="*/ 0 h 108"/>
              <a:gd name="T56" fmla="*/ 54 w 106"/>
              <a:gd name="T57" fmla="*/ 0 h 108"/>
              <a:gd name="T58" fmla="*/ 64 w 106"/>
              <a:gd name="T59" fmla="*/ 2 h 108"/>
              <a:gd name="T60" fmla="*/ 74 w 106"/>
              <a:gd name="T61" fmla="*/ 4 h 108"/>
              <a:gd name="T62" fmla="*/ 84 w 106"/>
              <a:gd name="T63" fmla="*/ 10 h 108"/>
              <a:gd name="T64" fmla="*/ 92 w 106"/>
              <a:gd name="T65" fmla="*/ 16 h 108"/>
              <a:gd name="T66" fmla="*/ 98 w 106"/>
              <a:gd name="T67" fmla="*/ 24 h 108"/>
              <a:gd name="T68" fmla="*/ 102 w 106"/>
              <a:gd name="T69" fmla="*/ 34 h 108"/>
              <a:gd name="T70" fmla="*/ 106 w 106"/>
              <a:gd name="T71" fmla="*/ 44 h 108"/>
              <a:gd name="T72" fmla="*/ 106 w 106"/>
              <a:gd name="T73" fmla="*/ 54 h 108"/>
              <a:gd name="T74" fmla="*/ 106 w 106"/>
              <a:gd name="T75" fmla="*/ 54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6" h="108">
                <a:moveTo>
                  <a:pt x="106" y="54"/>
                </a:moveTo>
                <a:lnTo>
                  <a:pt x="106" y="54"/>
                </a:lnTo>
                <a:lnTo>
                  <a:pt x="106" y="64"/>
                </a:lnTo>
                <a:lnTo>
                  <a:pt x="102" y="74"/>
                </a:lnTo>
                <a:lnTo>
                  <a:pt x="98" y="84"/>
                </a:lnTo>
                <a:lnTo>
                  <a:pt x="92" y="92"/>
                </a:lnTo>
                <a:lnTo>
                  <a:pt x="84" y="98"/>
                </a:lnTo>
                <a:lnTo>
                  <a:pt x="74" y="104"/>
                </a:lnTo>
                <a:lnTo>
                  <a:pt x="64" y="106"/>
                </a:lnTo>
                <a:lnTo>
                  <a:pt x="54" y="108"/>
                </a:lnTo>
                <a:lnTo>
                  <a:pt x="54" y="108"/>
                </a:lnTo>
                <a:lnTo>
                  <a:pt x="42" y="106"/>
                </a:lnTo>
                <a:lnTo>
                  <a:pt x="32" y="104"/>
                </a:lnTo>
                <a:lnTo>
                  <a:pt x="24" y="98"/>
                </a:lnTo>
                <a:lnTo>
                  <a:pt x="16" y="92"/>
                </a:lnTo>
                <a:lnTo>
                  <a:pt x="10" y="84"/>
                </a:lnTo>
                <a:lnTo>
                  <a:pt x="4" y="74"/>
                </a:lnTo>
                <a:lnTo>
                  <a:pt x="2" y="64"/>
                </a:lnTo>
                <a:lnTo>
                  <a:pt x="0" y="54"/>
                </a:lnTo>
                <a:lnTo>
                  <a:pt x="0" y="54"/>
                </a:lnTo>
                <a:lnTo>
                  <a:pt x="2" y="44"/>
                </a:lnTo>
                <a:lnTo>
                  <a:pt x="4" y="34"/>
                </a:lnTo>
                <a:lnTo>
                  <a:pt x="10" y="24"/>
                </a:lnTo>
                <a:lnTo>
                  <a:pt x="16" y="16"/>
                </a:lnTo>
                <a:lnTo>
                  <a:pt x="24" y="10"/>
                </a:lnTo>
                <a:lnTo>
                  <a:pt x="32" y="4"/>
                </a:lnTo>
                <a:lnTo>
                  <a:pt x="42" y="2"/>
                </a:lnTo>
                <a:lnTo>
                  <a:pt x="54" y="0"/>
                </a:lnTo>
                <a:lnTo>
                  <a:pt x="54" y="0"/>
                </a:lnTo>
                <a:lnTo>
                  <a:pt x="64" y="2"/>
                </a:lnTo>
                <a:lnTo>
                  <a:pt x="74" y="4"/>
                </a:lnTo>
                <a:lnTo>
                  <a:pt x="84" y="10"/>
                </a:lnTo>
                <a:lnTo>
                  <a:pt x="92" y="16"/>
                </a:lnTo>
                <a:lnTo>
                  <a:pt x="98" y="24"/>
                </a:lnTo>
                <a:lnTo>
                  <a:pt x="102" y="34"/>
                </a:lnTo>
                <a:lnTo>
                  <a:pt x="106" y="44"/>
                </a:lnTo>
                <a:lnTo>
                  <a:pt x="106" y="54"/>
                </a:lnTo>
                <a:lnTo>
                  <a:pt x="106" y="54"/>
                </a:lnTo>
                <a:close/>
              </a:path>
            </a:pathLst>
          </a:custGeom>
          <a:solidFill>
            <a:srgbClr val="172A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Freeform 39"/>
          <p:cNvSpPr/>
          <p:nvPr/>
        </p:nvSpPr>
        <p:spPr bwMode="auto">
          <a:xfrm>
            <a:off x="5091385" y="1223417"/>
            <a:ext cx="38100" cy="107950"/>
          </a:xfrm>
          <a:custGeom>
            <a:avLst/>
            <a:gdLst>
              <a:gd name="T0" fmla="*/ 24 w 24"/>
              <a:gd name="T1" fmla="*/ 68 h 68"/>
              <a:gd name="T2" fmla="*/ 16 w 24"/>
              <a:gd name="T3" fmla="*/ 68 h 68"/>
              <a:gd name="T4" fmla="*/ 16 w 24"/>
              <a:gd name="T5" fmla="*/ 14 h 68"/>
              <a:gd name="T6" fmla="*/ 16 w 24"/>
              <a:gd name="T7" fmla="*/ 14 h 68"/>
              <a:gd name="T8" fmla="*/ 8 w 24"/>
              <a:gd name="T9" fmla="*/ 20 h 68"/>
              <a:gd name="T10" fmla="*/ 8 w 24"/>
              <a:gd name="T11" fmla="*/ 20 h 68"/>
              <a:gd name="T12" fmla="*/ 0 w 24"/>
              <a:gd name="T13" fmla="*/ 24 h 68"/>
              <a:gd name="T14" fmla="*/ 0 w 24"/>
              <a:gd name="T15" fmla="*/ 16 h 68"/>
              <a:gd name="T16" fmla="*/ 0 w 24"/>
              <a:gd name="T17" fmla="*/ 16 h 68"/>
              <a:gd name="T18" fmla="*/ 12 w 24"/>
              <a:gd name="T19" fmla="*/ 8 h 68"/>
              <a:gd name="T20" fmla="*/ 12 w 24"/>
              <a:gd name="T21" fmla="*/ 8 h 68"/>
              <a:gd name="T22" fmla="*/ 18 w 24"/>
              <a:gd name="T23" fmla="*/ 0 h 68"/>
              <a:gd name="T24" fmla="*/ 24 w 24"/>
              <a:gd name="T25" fmla="*/ 0 h 68"/>
              <a:gd name="T26" fmla="*/ 24 w 24"/>
              <a:gd name="T2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" h="68">
                <a:moveTo>
                  <a:pt x="24" y="68"/>
                </a:moveTo>
                <a:lnTo>
                  <a:pt x="16" y="68"/>
                </a:lnTo>
                <a:lnTo>
                  <a:pt x="16" y="14"/>
                </a:lnTo>
                <a:lnTo>
                  <a:pt x="16" y="14"/>
                </a:lnTo>
                <a:lnTo>
                  <a:pt x="8" y="20"/>
                </a:lnTo>
                <a:lnTo>
                  <a:pt x="8" y="20"/>
                </a:lnTo>
                <a:lnTo>
                  <a:pt x="0" y="24"/>
                </a:lnTo>
                <a:lnTo>
                  <a:pt x="0" y="16"/>
                </a:lnTo>
                <a:lnTo>
                  <a:pt x="0" y="16"/>
                </a:lnTo>
                <a:lnTo>
                  <a:pt x="12" y="8"/>
                </a:lnTo>
                <a:lnTo>
                  <a:pt x="12" y="8"/>
                </a:lnTo>
                <a:lnTo>
                  <a:pt x="18" y="0"/>
                </a:lnTo>
                <a:lnTo>
                  <a:pt x="24" y="0"/>
                </a:lnTo>
                <a:lnTo>
                  <a:pt x="24" y="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Line 40"/>
          <p:cNvSpPr>
            <a:spLocks noChangeShapeType="1"/>
          </p:cNvSpPr>
          <p:nvPr/>
        </p:nvSpPr>
        <p:spPr bwMode="auto">
          <a:xfrm flipH="1" flipV="1">
            <a:off x="7386910" y="3249067"/>
            <a:ext cx="136525" cy="187325"/>
          </a:xfrm>
          <a:prstGeom prst="line">
            <a:avLst/>
          </a:prstGeom>
          <a:noFill/>
          <a:ln w="4">
            <a:solidFill>
              <a:srgbClr val="172A88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Line 41"/>
          <p:cNvSpPr>
            <a:spLocks noChangeShapeType="1"/>
          </p:cNvSpPr>
          <p:nvPr/>
        </p:nvSpPr>
        <p:spPr bwMode="auto">
          <a:xfrm>
            <a:off x="5912569" y="2223542"/>
            <a:ext cx="286891" cy="327025"/>
          </a:xfrm>
          <a:prstGeom prst="line">
            <a:avLst/>
          </a:prstGeom>
          <a:noFill/>
          <a:ln w="4">
            <a:solidFill>
              <a:srgbClr val="172A88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Line 42"/>
          <p:cNvSpPr>
            <a:spLocks noChangeShapeType="1"/>
          </p:cNvSpPr>
          <p:nvPr/>
        </p:nvSpPr>
        <p:spPr bwMode="auto">
          <a:xfrm flipH="1">
            <a:off x="5530631" y="2175917"/>
            <a:ext cx="219075" cy="371475"/>
          </a:xfrm>
          <a:prstGeom prst="line">
            <a:avLst/>
          </a:prstGeom>
          <a:noFill/>
          <a:ln w="4">
            <a:solidFill>
              <a:srgbClr val="172A88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Line 43"/>
          <p:cNvSpPr>
            <a:spLocks noChangeShapeType="1"/>
          </p:cNvSpPr>
          <p:nvPr/>
        </p:nvSpPr>
        <p:spPr bwMode="auto">
          <a:xfrm>
            <a:off x="6634435" y="2017167"/>
            <a:ext cx="492125" cy="0"/>
          </a:xfrm>
          <a:prstGeom prst="line">
            <a:avLst/>
          </a:prstGeom>
          <a:noFill/>
          <a:ln w="4">
            <a:solidFill>
              <a:srgbClr val="172A88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50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910" y="1826667"/>
            <a:ext cx="13906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385" y="3339554"/>
            <a:ext cx="18859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24" y="5073105"/>
            <a:ext cx="13906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2" y="5045075"/>
            <a:ext cx="13906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553901" y="299647"/>
            <a:ext cx="5746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/>
              <a:t>Replication and partitioning of </a:t>
            </a:r>
            <a:r>
              <a:rPr lang="en-US" altLang="zh-CN" sz="2800" b="1" dirty="0"/>
              <a:t>DNA </a:t>
            </a:r>
            <a:endParaRPr lang="zh-CN" altLang="en-US" sz="2800" b="1" dirty="0"/>
          </a:p>
        </p:txBody>
      </p:sp>
      <p:sp>
        <p:nvSpPr>
          <p:cNvPr id="5" name="矩形 4"/>
          <p:cNvSpPr/>
          <p:nvPr/>
        </p:nvSpPr>
        <p:spPr>
          <a:xfrm>
            <a:off x="42912" y="88627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b="1" dirty="0">
                <a:solidFill>
                  <a:schemeClr val="accent2"/>
                </a:solidFill>
              </a:rPr>
              <a:t>Most</a:t>
            </a:r>
            <a:r>
              <a:rPr lang="en-US" altLang="zh-CN" sz="2400" dirty="0">
                <a:solidFill>
                  <a:schemeClr val="accent2"/>
                </a:solidFill>
              </a:rPr>
              <a:t> </a:t>
            </a:r>
            <a:r>
              <a:rPr lang="en-US" altLang="zh-CN" sz="2400" dirty="0"/>
              <a:t>bacteria have a single circular </a:t>
            </a:r>
            <a:r>
              <a:rPr lang="en-US" altLang="zh-CN" sz="2400" dirty="0" smtClean="0"/>
              <a:t>chromosome</a:t>
            </a:r>
            <a:r>
              <a:rPr lang="en-US" altLang="zh-CN" sz="2400" dirty="0"/>
              <a:t>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2890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6026" y="565121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DNA partitioning?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62701" y="1543731"/>
            <a:ext cx="7684139" cy="3461148"/>
            <a:chOff x="1474156" y="2321973"/>
            <a:chExt cx="5847132" cy="2408890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1653608" y="2982488"/>
              <a:ext cx="5503183" cy="413736"/>
            </a:xfrm>
            <a:custGeom>
              <a:avLst/>
              <a:gdLst>
                <a:gd name="T0" fmla="*/ 2208 w 2208"/>
                <a:gd name="T1" fmla="*/ 166 h 166"/>
                <a:gd name="T2" fmla="*/ 1484 w 2208"/>
                <a:gd name="T3" fmla="*/ 166 h 166"/>
                <a:gd name="T4" fmla="*/ 1484 w 2208"/>
                <a:gd name="T5" fmla="*/ 166 h 166"/>
                <a:gd name="T6" fmla="*/ 1462 w 2208"/>
                <a:gd name="T7" fmla="*/ 164 h 166"/>
                <a:gd name="T8" fmla="*/ 1444 w 2208"/>
                <a:gd name="T9" fmla="*/ 160 h 166"/>
                <a:gd name="T10" fmla="*/ 1426 w 2208"/>
                <a:gd name="T11" fmla="*/ 154 h 166"/>
                <a:gd name="T12" fmla="*/ 1412 w 2208"/>
                <a:gd name="T13" fmla="*/ 144 h 166"/>
                <a:gd name="T14" fmla="*/ 1400 w 2208"/>
                <a:gd name="T15" fmla="*/ 136 h 166"/>
                <a:gd name="T16" fmla="*/ 1388 w 2208"/>
                <a:gd name="T17" fmla="*/ 126 h 166"/>
                <a:gd name="T18" fmla="*/ 1368 w 2208"/>
                <a:gd name="T19" fmla="*/ 104 h 166"/>
                <a:gd name="T20" fmla="*/ 1368 w 2208"/>
                <a:gd name="T21" fmla="*/ 104 h 166"/>
                <a:gd name="T22" fmla="*/ 1356 w 2208"/>
                <a:gd name="T23" fmla="*/ 90 h 166"/>
                <a:gd name="T24" fmla="*/ 1344 w 2208"/>
                <a:gd name="T25" fmla="*/ 80 h 166"/>
                <a:gd name="T26" fmla="*/ 1342 w 2208"/>
                <a:gd name="T27" fmla="*/ 78 h 166"/>
                <a:gd name="T28" fmla="*/ 1342 w 2208"/>
                <a:gd name="T29" fmla="*/ 78 h 166"/>
                <a:gd name="T30" fmla="*/ 1324 w 2208"/>
                <a:gd name="T31" fmla="*/ 64 h 166"/>
                <a:gd name="T32" fmla="*/ 1306 w 2208"/>
                <a:gd name="T33" fmla="*/ 54 h 166"/>
                <a:gd name="T34" fmla="*/ 1284 w 2208"/>
                <a:gd name="T35" fmla="*/ 46 h 166"/>
                <a:gd name="T36" fmla="*/ 1264 w 2208"/>
                <a:gd name="T37" fmla="*/ 40 h 166"/>
                <a:gd name="T38" fmla="*/ 1232 w 2208"/>
                <a:gd name="T39" fmla="*/ 34 h 166"/>
                <a:gd name="T40" fmla="*/ 1218 w 2208"/>
                <a:gd name="T41" fmla="*/ 32 h 166"/>
                <a:gd name="T42" fmla="*/ 0 w 2208"/>
                <a:gd name="T43" fmla="*/ 32 h 166"/>
                <a:gd name="T44" fmla="*/ 0 w 2208"/>
                <a:gd name="T45" fmla="*/ 0 h 166"/>
                <a:gd name="T46" fmla="*/ 1218 w 2208"/>
                <a:gd name="T47" fmla="*/ 0 h 166"/>
                <a:gd name="T48" fmla="*/ 1218 w 2208"/>
                <a:gd name="T49" fmla="*/ 0 h 166"/>
                <a:gd name="T50" fmla="*/ 1236 w 2208"/>
                <a:gd name="T51" fmla="*/ 2 h 166"/>
                <a:gd name="T52" fmla="*/ 1252 w 2208"/>
                <a:gd name="T53" fmla="*/ 4 h 166"/>
                <a:gd name="T54" fmla="*/ 1274 w 2208"/>
                <a:gd name="T55" fmla="*/ 8 h 166"/>
                <a:gd name="T56" fmla="*/ 1296 w 2208"/>
                <a:gd name="T57" fmla="*/ 16 h 166"/>
                <a:gd name="T58" fmla="*/ 1320 w 2208"/>
                <a:gd name="T59" fmla="*/ 26 h 166"/>
                <a:gd name="T60" fmla="*/ 1344 w 2208"/>
                <a:gd name="T61" fmla="*/ 38 h 166"/>
                <a:gd name="T62" fmla="*/ 1354 w 2208"/>
                <a:gd name="T63" fmla="*/ 46 h 166"/>
                <a:gd name="T64" fmla="*/ 1364 w 2208"/>
                <a:gd name="T65" fmla="*/ 54 h 166"/>
                <a:gd name="T66" fmla="*/ 1364 w 2208"/>
                <a:gd name="T67" fmla="*/ 54 h 166"/>
                <a:gd name="T68" fmla="*/ 1378 w 2208"/>
                <a:gd name="T69" fmla="*/ 68 h 166"/>
                <a:gd name="T70" fmla="*/ 1392 w 2208"/>
                <a:gd name="T71" fmla="*/ 84 h 166"/>
                <a:gd name="T72" fmla="*/ 1392 w 2208"/>
                <a:gd name="T73" fmla="*/ 84 h 166"/>
                <a:gd name="T74" fmla="*/ 1410 w 2208"/>
                <a:gd name="T75" fmla="*/ 102 h 166"/>
                <a:gd name="T76" fmla="*/ 1420 w 2208"/>
                <a:gd name="T77" fmla="*/ 110 h 166"/>
                <a:gd name="T78" fmla="*/ 1430 w 2208"/>
                <a:gd name="T79" fmla="*/ 118 h 166"/>
                <a:gd name="T80" fmla="*/ 1440 w 2208"/>
                <a:gd name="T81" fmla="*/ 124 h 166"/>
                <a:gd name="T82" fmla="*/ 1454 w 2208"/>
                <a:gd name="T83" fmla="*/ 128 h 166"/>
                <a:gd name="T84" fmla="*/ 1468 w 2208"/>
                <a:gd name="T85" fmla="*/ 132 h 166"/>
                <a:gd name="T86" fmla="*/ 1484 w 2208"/>
                <a:gd name="T87" fmla="*/ 134 h 166"/>
                <a:gd name="T88" fmla="*/ 2208 w 2208"/>
                <a:gd name="T89" fmla="*/ 134 h 166"/>
                <a:gd name="T90" fmla="*/ 2208 w 2208"/>
                <a:gd name="T9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08" h="166">
                  <a:moveTo>
                    <a:pt x="2208" y="166"/>
                  </a:moveTo>
                  <a:lnTo>
                    <a:pt x="1484" y="166"/>
                  </a:lnTo>
                  <a:lnTo>
                    <a:pt x="1484" y="166"/>
                  </a:lnTo>
                  <a:lnTo>
                    <a:pt x="1462" y="164"/>
                  </a:lnTo>
                  <a:lnTo>
                    <a:pt x="1444" y="160"/>
                  </a:lnTo>
                  <a:lnTo>
                    <a:pt x="1426" y="154"/>
                  </a:lnTo>
                  <a:lnTo>
                    <a:pt x="1412" y="144"/>
                  </a:lnTo>
                  <a:lnTo>
                    <a:pt x="1400" y="136"/>
                  </a:lnTo>
                  <a:lnTo>
                    <a:pt x="1388" y="126"/>
                  </a:lnTo>
                  <a:lnTo>
                    <a:pt x="1368" y="104"/>
                  </a:lnTo>
                  <a:lnTo>
                    <a:pt x="1368" y="104"/>
                  </a:lnTo>
                  <a:lnTo>
                    <a:pt x="1356" y="90"/>
                  </a:lnTo>
                  <a:lnTo>
                    <a:pt x="1344" y="80"/>
                  </a:lnTo>
                  <a:lnTo>
                    <a:pt x="1342" y="78"/>
                  </a:lnTo>
                  <a:lnTo>
                    <a:pt x="1342" y="78"/>
                  </a:lnTo>
                  <a:lnTo>
                    <a:pt x="1324" y="64"/>
                  </a:lnTo>
                  <a:lnTo>
                    <a:pt x="1306" y="54"/>
                  </a:lnTo>
                  <a:lnTo>
                    <a:pt x="1284" y="46"/>
                  </a:lnTo>
                  <a:lnTo>
                    <a:pt x="1264" y="40"/>
                  </a:lnTo>
                  <a:lnTo>
                    <a:pt x="1232" y="34"/>
                  </a:lnTo>
                  <a:lnTo>
                    <a:pt x="1218" y="32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36" y="2"/>
                  </a:lnTo>
                  <a:lnTo>
                    <a:pt x="1252" y="4"/>
                  </a:lnTo>
                  <a:lnTo>
                    <a:pt x="1274" y="8"/>
                  </a:lnTo>
                  <a:lnTo>
                    <a:pt x="1296" y="16"/>
                  </a:lnTo>
                  <a:lnTo>
                    <a:pt x="1320" y="26"/>
                  </a:lnTo>
                  <a:lnTo>
                    <a:pt x="1344" y="38"/>
                  </a:lnTo>
                  <a:lnTo>
                    <a:pt x="1354" y="46"/>
                  </a:lnTo>
                  <a:lnTo>
                    <a:pt x="1364" y="54"/>
                  </a:lnTo>
                  <a:lnTo>
                    <a:pt x="1364" y="54"/>
                  </a:lnTo>
                  <a:lnTo>
                    <a:pt x="1378" y="68"/>
                  </a:lnTo>
                  <a:lnTo>
                    <a:pt x="1392" y="84"/>
                  </a:lnTo>
                  <a:lnTo>
                    <a:pt x="1392" y="84"/>
                  </a:lnTo>
                  <a:lnTo>
                    <a:pt x="1410" y="102"/>
                  </a:lnTo>
                  <a:lnTo>
                    <a:pt x="1420" y="110"/>
                  </a:lnTo>
                  <a:lnTo>
                    <a:pt x="1430" y="118"/>
                  </a:lnTo>
                  <a:lnTo>
                    <a:pt x="1440" y="124"/>
                  </a:lnTo>
                  <a:lnTo>
                    <a:pt x="1454" y="128"/>
                  </a:lnTo>
                  <a:lnTo>
                    <a:pt x="1468" y="132"/>
                  </a:lnTo>
                  <a:lnTo>
                    <a:pt x="1484" y="134"/>
                  </a:lnTo>
                  <a:lnTo>
                    <a:pt x="2208" y="134"/>
                  </a:lnTo>
                  <a:lnTo>
                    <a:pt x="2208" y="166"/>
                  </a:lnTo>
                  <a:close/>
                </a:path>
              </a:pathLst>
            </a:custGeom>
            <a:solidFill>
              <a:srgbClr val="45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1653608" y="3042305"/>
              <a:ext cx="5503183" cy="408751"/>
            </a:xfrm>
            <a:custGeom>
              <a:avLst/>
              <a:gdLst>
                <a:gd name="T0" fmla="*/ 2208 w 2208"/>
                <a:gd name="T1" fmla="*/ 164 h 164"/>
                <a:gd name="T2" fmla="*/ 1484 w 2208"/>
                <a:gd name="T3" fmla="*/ 164 h 164"/>
                <a:gd name="T4" fmla="*/ 1484 w 2208"/>
                <a:gd name="T5" fmla="*/ 164 h 164"/>
                <a:gd name="T6" fmla="*/ 1462 w 2208"/>
                <a:gd name="T7" fmla="*/ 164 h 164"/>
                <a:gd name="T8" fmla="*/ 1444 w 2208"/>
                <a:gd name="T9" fmla="*/ 160 h 164"/>
                <a:gd name="T10" fmla="*/ 1426 w 2208"/>
                <a:gd name="T11" fmla="*/ 152 h 164"/>
                <a:gd name="T12" fmla="*/ 1412 w 2208"/>
                <a:gd name="T13" fmla="*/ 144 h 164"/>
                <a:gd name="T14" fmla="*/ 1400 w 2208"/>
                <a:gd name="T15" fmla="*/ 136 h 164"/>
                <a:gd name="T16" fmla="*/ 1388 w 2208"/>
                <a:gd name="T17" fmla="*/ 126 h 164"/>
                <a:gd name="T18" fmla="*/ 1368 w 2208"/>
                <a:gd name="T19" fmla="*/ 104 h 164"/>
                <a:gd name="T20" fmla="*/ 1368 w 2208"/>
                <a:gd name="T21" fmla="*/ 104 h 164"/>
                <a:gd name="T22" fmla="*/ 1356 w 2208"/>
                <a:gd name="T23" fmla="*/ 90 h 164"/>
                <a:gd name="T24" fmla="*/ 1344 w 2208"/>
                <a:gd name="T25" fmla="*/ 80 h 164"/>
                <a:gd name="T26" fmla="*/ 1342 w 2208"/>
                <a:gd name="T27" fmla="*/ 78 h 164"/>
                <a:gd name="T28" fmla="*/ 1342 w 2208"/>
                <a:gd name="T29" fmla="*/ 78 h 164"/>
                <a:gd name="T30" fmla="*/ 1324 w 2208"/>
                <a:gd name="T31" fmla="*/ 64 h 164"/>
                <a:gd name="T32" fmla="*/ 1306 w 2208"/>
                <a:gd name="T33" fmla="*/ 54 h 164"/>
                <a:gd name="T34" fmla="*/ 1284 w 2208"/>
                <a:gd name="T35" fmla="*/ 46 h 164"/>
                <a:gd name="T36" fmla="*/ 1264 w 2208"/>
                <a:gd name="T37" fmla="*/ 40 h 164"/>
                <a:gd name="T38" fmla="*/ 1232 w 2208"/>
                <a:gd name="T39" fmla="*/ 34 h 164"/>
                <a:gd name="T40" fmla="*/ 1218 w 2208"/>
                <a:gd name="T41" fmla="*/ 32 h 164"/>
                <a:gd name="T42" fmla="*/ 0 w 2208"/>
                <a:gd name="T43" fmla="*/ 32 h 164"/>
                <a:gd name="T44" fmla="*/ 0 w 2208"/>
                <a:gd name="T45" fmla="*/ 0 h 164"/>
                <a:gd name="T46" fmla="*/ 1218 w 2208"/>
                <a:gd name="T47" fmla="*/ 0 h 164"/>
                <a:gd name="T48" fmla="*/ 1218 w 2208"/>
                <a:gd name="T49" fmla="*/ 0 h 164"/>
                <a:gd name="T50" fmla="*/ 1236 w 2208"/>
                <a:gd name="T51" fmla="*/ 2 h 164"/>
                <a:gd name="T52" fmla="*/ 1252 w 2208"/>
                <a:gd name="T53" fmla="*/ 4 h 164"/>
                <a:gd name="T54" fmla="*/ 1274 w 2208"/>
                <a:gd name="T55" fmla="*/ 8 h 164"/>
                <a:gd name="T56" fmla="*/ 1296 w 2208"/>
                <a:gd name="T57" fmla="*/ 16 h 164"/>
                <a:gd name="T58" fmla="*/ 1320 w 2208"/>
                <a:gd name="T59" fmla="*/ 26 h 164"/>
                <a:gd name="T60" fmla="*/ 1344 w 2208"/>
                <a:gd name="T61" fmla="*/ 38 h 164"/>
                <a:gd name="T62" fmla="*/ 1354 w 2208"/>
                <a:gd name="T63" fmla="*/ 46 h 164"/>
                <a:gd name="T64" fmla="*/ 1364 w 2208"/>
                <a:gd name="T65" fmla="*/ 54 h 164"/>
                <a:gd name="T66" fmla="*/ 1364 w 2208"/>
                <a:gd name="T67" fmla="*/ 54 h 164"/>
                <a:gd name="T68" fmla="*/ 1378 w 2208"/>
                <a:gd name="T69" fmla="*/ 68 h 164"/>
                <a:gd name="T70" fmla="*/ 1392 w 2208"/>
                <a:gd name="T71" fmla="*/ 84 h 164"/>
                <a:gd name="T72" fmla="*/ 1392 w 2208"/>
                <a:gd name="T73" fmla="*/ 84 h 164"/>
                <a:gd name="T74" fmla="*/ 1410 w 2208"/>
                <a:gd name="T75" fmla="*/ 102 h 164"/>
                <a:gd name="T76" fmla="*/ 1420 w 2208"/>
                <a:gd name="T77" fmla="*/ 110 h 164"/>
                <a:gd name="T78" fmla="*/ 1430 w 2208"/>
                <a:gd name="T79" fmla="*/ 118 h 164"/>
                <a:gd name="T80" fmla="*/ 1440 w 2208"/>
                <a:gd name="T81" fmla="*/ 124 h 164"/>
                <a:gd name="T82" fmla="*/ 1454 w 2208"/>
                <a:gd name="T83" fmla="*/ 128 h 164"/>
                <a:gd name="T84" fmla="*/ 1468 w 2208"/>
                <a:gd name="T85" fmla="*/ 132 h 164"/>
                <a:gd name="T86" fmla="*/ 1484 w 2208"/>
                <a:gd name="T87" fmla="*/ 132 h 164"/>
                <a:gd name="T88" fmla="*/ 2208 w 2208"/>
                <a:gd name="T89" fmla="*/ 132 h 164"/>
                <a:gd name="T90" fmla="*/ 2208 w 2208"/>
                <a:gd name="T91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08" h="164">
                  <a:moveTo>
                    <a:pt x="2208" y="164"/>
                  </a:moveTo>
                  <a:lnTo>
                    <a:pt x="1484" y="164"/>
                  </a:lnTo>
                  <a:lnTo>
                    <a:pt x="1484" y="164"/>
                  </a:lnTo>
                  <a:lnTo>
                    <a:pt x="1462" y="164"/>
                  </a:lnTo>
                  <a:lnTo>
                    <a:pt x="1444" y="160"/>
                  </a:lnTo>
                  <a:lnTo>
                    <a:pt x="1426" y="152"/>
                  </a:lnTo>
                  <a:lnTo>
                    <a:pt x="1412" y="144"/>
                  </a:lnTo>
                  <a:lnTo>
                    <a:pt x="1400" y="136"/>
                  </a:lnTo>
                  <a:lnTo>
                    <a:pt x="1388" y="126"/>
                  </a:lnTo>
                  <a:lnTo>
                    <a:pt x="1368" y="104"/>
                  </a:lnTo>
                  <a:lnTo>
                    <a:pt x="1368" y="104"/>
                  </a:lnTo>
                  <a:lnTo>
                    <a:pt x="1356" y="90"/>
                  </a:lnTo>
                  <a:lnTo>
                    <a:pt x="1344" y="80"/>
                  </a:lnTo>
                  <a:lnTo>
                    <a:pt x="1342" y="78"/>
                  </a:lnTo>
                  <a:lnTo>
                    <a:pt x="1342" y="78"/>
                  </a:lnTo>
                  <a:lnTo>
                    <a:pt x="1324" y="64"/>
                  </a:lnTo>
                  <a:lnTo>
                    <a:pt x="1306" y="54"/>
                  </a:lnTo>
                  <a:lnTo>
                    <a:pt x="1284" y="46"/>
                  </a:lnTo>
                  <a:lnTo>
                    <a:pt x="1264" y="40"/>
                  </a:lnTo>
                  <a:lnTo>
                    <a:pt x="1232" y="34"/>
                  </a:lnTo>
                  <a:lnTo>
                    <a:pt x="1218" y="32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36" y="2"/>
                  </a:lnTo>
                  <a:lnTo>
                    <a:pt x="1252" y="4"/>
                  </a:lnTo>
                  <a:lnTo>
                    <a:pt x="1274" y="8"/>
                  </a:lnTo>
                  <a:lnTo>
                    <a:pt x="1296" y="16"/>
                  </a:lnTo>
                  <a:lnTo>
                    <a:pt x="1320" y="26"/>
                  </a:lnTo>
                  <a:lnTo>
                    <a:pt x="1344" y="38"/>
                  </a:lnTo>
                  <a:lnTo>
                    <a:pt x="1354" y="46"/>
                  </a:lnTo>
                  <a:lnTo>
                    <a:pt x="1364" y="54"/>
                  </a:lnTo>
                  <a:lnTo>
                    <a:pt x="1364" y="54"/>
                  </a:lnTo>
                  <a:lnTo>
                    <a:pt x="1378" y="68"/>
                  </a:lnTo>
                  <a:lnTo>
                    <a:pt x="1392" y="84"/>
                  </a:lnTo>
                  <a:lnTo>
                    <a:pt x="1392" y="84"/>
                  </a:lnTo>
                  <a:lnTo>
                    <a:pt x="1410" y="102"/>
                  </a:lnTo>
                  <a:lnTo>
                    <a:pt x="1420" y="110"/>
                  </a:lnTo>
                  <a:lnTo>
                    <a:pt x="1430" y="118"/>
                  </a:lnTo>
                  <a:lnTo>
                    <a:pt x="1440" y="124"/>
                  </a:lnTo>
                  <a:lnTo>
                    <a:pt x="1454" y="128"/>
                  </a:lnTo>
                  <a:lnTo>
                    <a:pt x="1468" y="132"/>
                  </a:lnTo>
                  <a:lnTo>
                    <a:pt x="1484" y="132"/>
                  </a:lnTo>
                  <a:lnTo>
                    <a:pt x="2208" y="132"/>
                  </a:lnTo>
                  <a:lnTo>
                    <a:pt x="2208" y="164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1653608" y="3615553"/>
              <a:ext cx="5503183" cy="408751"/>
            </a:xfrm>
            <a:custGeom>
              <a:avLst/>
              <a:gdLst>
                <a:gd name="T0" fmla="*/ 2208 w 2208"/>
                <a:gd name="T1" fmla="*/ 0 h 164"/>
                <a:gd name="T2" fmla="*/ 1484 w 2208"/>
                <a:gd name="T3" fmla="*/ 0 h 164"/>
                <a:gd name="T4" fmla="*/ 1484 w 2208"/>
                <a:gd name="T5" fmla="*/ 0 h 164"/>
                <a:gd name="T6" fmla="*/ 1462 w 2208"/>
                <a:gd name="T7" fmla="*/ 0 h 164"/>
                <a:gd name="T8" fmla="*/ 1444 w 2208"/>
                <a:gd name="T9" fmla="*/ 6 h 164"/>
                <a:gd name="T10" fmla="*/ 1426 w 2208"/>
                <a:gd name="T11" fmla="*/ 12 h 164"/>
                <a:gd name="T12" fmla="*/ 1412 w 2208"/>
                <a:gd name="T13" fmla="*/ 20 h 164"/>
                <a:gd name="T14" fmla="*/ 1400 w 2208"/>
                <a:gd name="T15" fmla="*/ 30 h 164"/>
                <a:gd name="T16" fmla="*/ 1388 w 2208"/>
                <a:gd name="T17" fmla="*/ 40 h 164"/>
                <a:gd name="T18" fmla="*/ 1368 w 2208"/>
                <a:gd name="T19" fmla="*/ 60 h 164"/>
                <a:gd name="T20" fmla="*/ 1368 w 2208"/>
                <a:gd name="T21" fmla="*/ 60 h 164"/>
                <a:gd name="T22" fmla="*/ 1356 w 2208"/>
                <a:gd name="T23" fmla="*/ 74 h 164"/>
                <a:gd name="T24" fmla="*/ 1344 w 2208"/>
                <a:gd name="T25" fmla="*/ 84 h 164"/>
                <a:gd name="T26" fmla="*/ 1342 w 2208"/>
                <a:gd name="T27" fmla="*/ 86 h 164"/>
                <a:gd name="T28" fmla="*/ 1342 w 2208"/>
                <a:gd name="T29" fmla="*/ 86 h 164"/>
                <a:gd name="T30" fmla="*/ 1324 w 2208"/>
                <a:gd name="T31" fmla="*/ 100 h 164"/>
                <a:gd name="T32" fmla="*/ 1306 w 2208"/>
                <a:gd name="T33" fmla="*/ 112 h 164"/>
                <a:gd name="T34" fmla="*/ 1284 w 2208"/>
                <a:gd name="T35" fmla="*/ 120 h 164"/>
                <a:gd name="T36" fmla="*/ 1264 w 2208"/>
                <a:gd name="T37" fmla="*/ 124 h 164"/>
                <a:gd name="T38" fmla="*/ 1232 w 2208"/>
                <a:gd name="T39" fmla="*/ 130 h 164"/>
                <a:gd name="T40" fmla="*/ 1218 w 2208"/>
                <a:gd name="T41" fmla="*/ 132 h 164"/>
                <a:gd name="T42" fmla="*/ 0 w 2208"/>
                <a:gd name="T43" fmla="*/ 132 h 164"/>
                <a:gd name="T44" fmla="*/ 0 w 2208"/>
                <a:gd name="T45" fmla="*/ 164 h 164"/>
                <a:gd name="T46" fmla="*/ 1218 w 2208"/>
                <a:gd name="T47" fmla="*/ 164 h 164"/>
                <a:gd name="T48" fmla="*/ 1218 w 2208"/>
                <a:gd name="T49" fmla="*/ 164 h 164"/>
                <a:gd name="T50" fmla="*/ 1236 w 2208"/>
                <a:gd name="T51" fmla="*/ 162 h 164"/>
                <a:gd name="T52" fmla="*/ 1252 w 2208"/>
                <a:gd name="T53" fmla="*/ 160 h 164"/>
                <a:gd name="T54" fmla="*/ 1274 w 2208"/>
                <a:gd name="T55" fmla="*/ 156 h 164"/>
                <a:gd name="T56" fmla="*/ 1296 w 2208"/>
                <a:gd name="T57" fmla="*/ 148 h 164"/>
                <a:gd name="T58" fmla="*/ 1320 w 2208"/>
                <a:gd name="T59" fmla="*/ 140 h 164"/>
                <a:gd name="T60" fmla="*/ 1344 w 2208"/>
                <a:gd name="T61" fmla="*/ 126 h 164"/>
                <a:gd name="T62" fmla="*/ 1354 w 2208"/>
                <a:gd name="T63" fmla="*/ 118 h 164"/>
                <a:gd name="T64" fmla="*/ 1364 w 2208"/>
                <a:gd name="T65" fmla="*/ 110 h 164"/>
                <a:gd name="T66" fmla="*/ 1364 w 2208"/>
                <a:gd name="T67" fmla="*/ 110 h 164"/>
                <a:gd name="T68" fmla="*/ 1378 w 2208"/>
                <a:gd name="T69" fmla="*/ 96 h 164"/>
                <a:gd name="T70" fmla="*/ 1392 w 2208"/>
                <a:gd name="T71" fmla="*/ 82 h 164"/>
                <a:gd name="T72" fmla="*/ 1392 w 2208"/>
                <a:gd name="T73" fmla="*/ 82 h 164"/>
                <a:gd name="T74" fmla="*/ 1410 w 2208"/>
                <a:gd name="T75" fmla="*/ 62 h 164"/>
                <a:gd name="T76" fmla="*/ 1420 w 2208"/>
                <a:gd name="T77" fmla="*/ 54 h 164"/>
                <a:gd name="T78" fmla="*/ 1430 w 2208"/>
                <a:gd name="T79" fmla="*/ 46 h 164"/>
                <a:gd name="T80" fmla="*/ 1440 w 2208"/>
                <a:gd name="T81" fmla="*/ 40 h 164"/>
                <a:gd name="T82" fmla="*/ 1454 w 2208"/>
                <a:gd name="T83" fmla="*/ 36 h 164"/>
                <a:gd name="T84" fmla="*/ 1468 w 2208"/>
                <a:gd name="T85" fmla="*/ 32 h 164"/>
                <a:gd name="T86" fmla="*/ 1484 w 2208"/>
                <a:gd name="T87" fmla="*/ 32 h 164"/>
                <a:gd name="T88" fmla="*/ 2208 w 2208"/>
                <a:gd name="T89" fmla="*/ 32 h 164"/>
                <a:gd name="T90" fmla="*/ 2208 w 2208"/>
                <a:gd name="T9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08" h="164">
                  <a:moveTo>
                    <a:pt x="2208" y="0"/>
                  </a:moveTo>
                  <a:lnTo>
                    <a:pt x="1484" y="0"/>
                  </a:lnTo>
                  <a:lnTo>
                    <a:pt x="1484" y="0"/>
                  </a:lnTo>
                  <a:lnTo>
                    <a:pt x="1462" y="0"/>
                  </a:lnTo>
                  <a:lnTo>
                    <a:pt x="1444" y="6"/>
                  </a:lnTo>
                  <a:lnTo>
                    <a:pt x="1426" y="12"/>
                  </a:lnTo>
                  <a:lnTo>
                    <a:pt x="1412" y="20"/>
                  </a:lnTo>
                  <a:lnTo>
                    <a:pt x="1400" y="30"/>
                  </a:lnTo>
                  <a:lnTo>
                    <a:pt x="1388" y="40"/>
                  </a:lnTo>
                  <a:lnTo>
                    <a:pt x="1368" y="60"/>
                  </a:lnTo>
                  <a:lnTo>
                    <a:pt x="1368" y="60"/>
                  </a:lnTo>
                  <a:lnTo>
                    <a:pt x="1356" y="74"/>
                  </a:lnTo>
                  <a:lnTo>
                    <a:pt x="1344" y="84"/>
                  </a:lnTo>
                  <a:lnTo>
                    <a:pt x="1342" y="86"/>
                  </a:lnTo>
                  <a:lnTo>
                    <a:pt x="1342" y="86"/>
                  </a:lnTo>
                  <a:lnTo>
                    <a:pt x="1324" y="100"/>
                  </a:lnTo>
                  <a:lnTo>
                    <a:pt x="1306" y="112"/>
                  </a:lnTo>
                  <a:lnTo>
                    <a:pt x="1284" y="120"/>
                  </a:lnTo>
                  <a:lnTo>
                    <a:pt x="1264" y="124"/>
                  </a:lnTo>
                  <a:lnTo>
                    <a:pt x="1232" y="130"/>
                  </a:lnTo>
                  <a:lnTo>
                    <a:pt x="1218" y="132"/>
                  </a:lnTo>
                  <a:lnTo>
                    <a:pt x="0" y="132"/>
                  </a:lnTo>
                  <a:lnTo>
                    <a:pt x="0" y="164"/>
                  </a:lnTo>
                  <a:lnTo>
                    <a:pt x="1218" y="164"/>
                  </a:lnTo>
                  <a:lnTo>
                    <a:pt x="1218" y="164"/>
                  </a:lnTo>
                  <a:lnTo>
                    <a:pt x="1236" y="162"/>
                  </a:lnTo>
                  <a:lnTo>
                    <a:pt x="1252" y="160"/>
                  </a:lnTo>
                  <a:lnTo>
                    <a:pt x="1274" y="156"/>
                  </a:lnTo>
                  <a:lnTo>
                    <a:pt x="1296" y="148"/>
                  </a:lnTo>
                  <a:lnTo>
                    <a:pt x="1320" y="140"/>
                  </a:lnTo>
                  <a:lnTo>
                    <a:pt x="1344" y="126"/>
                  </a:lnTo>
                  <a:lnTo>
                    <a:pt x="1354" y="118"/>
                  </a:lnTo>
                  <a:lnTo>
                    <a:pt x="1364" y="110"/>
                  </a:lnTo>
                  <a:lnTo>
                    <a:pt x="1364" y="110"/>
                  </a:lnTo>
                  <a:lnTo>
                    <a:pt x="1378" y="96"/>
                  </a:lnTo>
                  <a:lnTo>
                    <a:pt x="1392" y="82"/>
                  </a:lnTo>
                  <a:lnTo>
                    <a:pt x="1392" y="82"/>
                  </a:lnTo>
                  <a:lnTo>
                    <a:pt x="1410" y="62"/>
                  </a:lnTo>
                  <a:lnTo>
                    <a:pt x="1420" y="54"/>
                  </a:lnTo>
                  <a:lnTo>
                    <a:pt x="1430" y="46"/>
                  </a:lnTo>
                  <a:lnTo>
                    <a:pt x="1440" y="40"/>
                  </a:lnTo>
                  <a:lnTo>
                    <a:pt x="1454" y="36"/>
                  </a:lnTo>
                  <a:lnTo>
                    <a:pt x="1468" y="32"/>
                  </a:lnTo>
                  <a:lnTo>
                    <a:pt x="1484" y="32"/>
                  </a:lnTo>
                  <a:lnTo>
                    <a:pt x="2208" y="32"/>
                  </a:lnTo>
                  <a:lnTo>
                    <a:pt x="2208" y="0"/>
                  </a:lnTo>
                  <a:close/>
                </a:path>
              </a:pathLst>
            </a:custGeom>
            <a:solidFill>
              <a:srgbClr val="45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1653608" y="3555736"/>
              <a:ext cx="5503183" cy="408751"/>
            </a:xfrm>
            <a:custGeom>
              <a:avLst/>
              <a:gdLst>
                <a:gd name="T0" fmla="*/ 2208 w 2208"/>
                <a:gd name="T1" fmla="*/ 0 h 164"/>
                <a:gd name="T2" fmla="*/ 1484 w 2208"/>
                <a:gd name="T3" fmla="*/ 0 h 164"/>
                <a:gd name="T4" fmla="*/ 1484 w 2208"/>
                <a:gd name="T5" fmla="*/ 0 h 164"/>
                <a:gd name="T6" fmla="*/ 1462 w 2208"/>
                <a:gd name="T7" fmla="*/ 2 h 164"/>
                <a:gd name="T8" fmla="*/ 1444 w 2208"/>
                <a:gd name="T9" fmla="*/ 6 h 164"/>
                <a:gd name="T10" fmla="*/ 1426 w 2208"/>
                <a:gd name="T11" fmla="*/ 12 h 164"/>
                <a:gd name="T12" fmla="*/ 1412 w 2208"/>
                <a:gd name="T13" fmla="*/ 20 h 164"/>
                <a:gd name="T14" fmla="*/ 1400 w 2208"/>
                <a:gd name="T15" fmla="*/ 30 h 164"/>
                <a:gd name="T16" fmla="*/ 1388 w 2208"/>
                <a:gd name="T17" fmla="*/ 40 h 164"/>
                <a:gd name="T18" fmla="*/ 1368 w 2208"/>
                <a:gd name="T19" fmla="*/ 60 h 164"/>
                <a:gd name="T20" fmla="*/ 1368 w 2208"/>
                <a:gd name="T21" fmla="*/ 60 h 164"/>
                <a:gd name="T22" fmla="*/ 1356 w 2208"/>
                <a:gd name="T23" fmla="*/ 74 h 164"/>
                <a:gd name="T24" fmla="*/ 1344 w 2208"/>
                <a:gd name="T25" fmla="*/ 84 h 164"/>
                <a:gd name="T26" fmla="*/ 1342 w 2208"/>
                <a:gd name="T27" fmla="*/ 86 h 164"/>
                <a:gd name="T28" fmla="*/ 1342 w 2208"/>
                <a:gd name="T29" fmla="*/ 86 h 164"/>
                <a:gd name="T30" fmla="*/ 1324 w 2208"/>
                <a:gd name="T31" fmla="*/ 100 h 164"/>
                <a:gd name="T32" fmla="*/ 1306 w 2208"/>
                <a:gd name="T33" fmla="*/ 112 h 164"/>
                <a:gd name="T34" fmla="*/ 1284 w 2208"/>
                <a:gd name="T35" fmla="*/ 120 h 164"/>
                <a:gd name="T36" fmla="*/ 1264 w 2208"/>
                <a:gd name="T37" fmla="*/ 126 h 164"/>
                <a:gd name="T38" fmla="*/ 1232 w 2208"/>
                <a:gd name="T39" fmla="*/ 130 h 164"/>
                <a:gd name="T40" fmla="*/ 1218 w 2208"/>
                <a:gd name="T41" fmla="*/ 132 h 164"/>
                <a:gd name="T42" fmla="*/ 0 w 2208"/>
                <a:gd name="T43" fmla="*/ 132 h 164"/>
                <a:gd name="T44" fmla="*/ 0 w 2208"/>
                <a:gd name="T45" fmla="*/ 164 h 164"/>
                <a:gd name="T46" fmla="*/ 1218 w 2208"/>
                <a:gd name="T47" fmla="*/ 164 h 164"/>
                <a:gd name="T48" fmla="*/ 1218 w 2208"/>
                <a:gd name="T49" fmla="*/ 164 h 164"/>
                <a:gd name="T50" fmla="*/ 1236 w 2208"/>
                <a:gd name="T51" fmla="*/ 162 h 164"/>
                <a:gd name="T52" fmla="*/ 1252 w 2208"/>
                <a:gd name="T53" fmla="*/ 160 h 164"/>
                <a:gd name="T54" fmla="*/ 1274 w 2208"/>
                <a:gd name="T55" fmla="*/ 156 h 164"/>
                <a:gd name="T56" fmla="*/ 1296 w 2208"/>
                <a:gd name="T57" fmla="*/ 150 h 164"/>
                <a:gd name="T58" fmla="*/ 1320 w 2208"/>
                <a:gd name="T59" fmla="*/ 140 h 164"/>
                <a:gd name="T60" fmla="*/ 1344 w 2208"/>
                <a:gd name="T61" fmla="*/ 126 h 164"/>
                <a:gd name="T62" fmla="*/ 1354 w 2208"/>
                <a:gd name="T63" fmla="*/ 118 h 164"/>
                <a:gd name="T64" fmla="*/ 1364 w 2208"/>
                <a:gd name="T65" fmla="*/ 110 h 164"/>
                <a:gd name="T66" fmla="*/ 1364 w 2208"/>
                <a:gd name="T67" fmla="*/ 110 h 164"/>
                <a:gd name="T68" fmla="*/ 1378 w 2208"/>
                <a:gd name="T69" fmla="*/ 96 h 164"/>
                <a:gd name="T70" fmla="*/ 1392 w 2208"/>
                <a:gd name="T71" fmla="*/ 82 h 164"/>
                <a:gd name="T72" fmla="*/ 1392 w 2208"/>
                <a:gd name="T73" fmla="*/ 82 h 164"/>
                <a:gd name="T74" fmla="*/ 1410 w 2208"/>
                <a:gd name="T75" fmla="*/ 62 h 164"/>
                <a:gd name="T76" fmla="*/ 1420 w 2208"/>
                <a:gd name="T77" fmla="*/ 54 h 164"/>
                <a:gd name="T78" fmla="*/ 1430 w 2208"/>
                <a:gd name="T79" fmla="*/ 46 h 164"/>
                <a:gd name="T80" fmla="*/ 1440 w 2208"/>
                <a:gd name="T81" fmla="*/ 40 h 164"/>
                <a:gd name="T82" fmla="*/ 1454 w 2208"/>
                <a:gd name="T83" fmla="*/ 36 h 164"/>
                <a:gd name="T84" fmla="*/ 1468 w 2208"/>
                <a:gd name="T85" fmla="*/ 32 h 164"/>
                <a:gd name="T86" fmla="*/ 1484 w 2208"/>
                <a:gd name="T87" fmla="*/ 32 h 164"/>
                <a:gd name="T88" fmla="*/ 2208 w 2208"/>
                <a:gd name="T89" fmla="*/ 32 h 164"/>
                <a:gd name="T90" fmla="*/ 2208 w 2208"/>
                <a:gd name="T9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08" h="164">
                  <a:moveTo>
                    <a:pt x="2208" y="0"/>
                  </a:moveTo>
                  <a:lnTo>
                    <a:pt x="1484" y="0"/>
                  </a:lnTo>
                  <a:lnTo>
                    <a:pt x="1484" y="0"/>
                  </a:lnTo>
                  <a:lnTo>
                    <a:pt x="1462" y="2"/>
                  </a:lnTo>
                  <a:lnTo>
                    <a:pt x="1444" y="6"/>
                  </a:lnTo>
                  <a:lnTo>
                    <a:pt x="1426" y="12"/>
                  </a:lnTo>
                  <a:lnTo>
                    <a:pt x="1412" y="20"/>
                  </a:lnTo>
                  <a:lnTo>
                    <a:pt x="1400" y="30"/>
                  </a:lnTo>
                  <a:lnTo>
                    <a:pt x="1388" y="40"/>
                  </a:lnTo>
                  <a:lnTo>
                    <a:pt x="1368" y="60"/>
                  </a:lnTo>
                  <a:lnTo>
                    <a:pt x="1368" y="60"/>
                  </a:lnTo>
                  <a:lnTo>
                    <a:pt x="1356" y="74"/>
                  </a:lnTo>
                  <a:lnTo>
                    <a:pt x="1344" y="84"/>
                  </a:lnTo>
                  <a:lnTo>
                    <a:pt x="1342" y="86"/>
                  </a:lnTo>
                  <a:lnTo>
                    <a:pt x="1342" y="86"/>
                  </a:lnTo>
                  <a:lnTo>
                    <a:pt x="1324" y="100"/>
                  </a:lnTo>
                  <a:lnTo>
                    <a:pt x="1306" y="112"/>
                  </a:lnTo>
                  <a:lnTo>
                    <a:pt x="1284" y="120"/>
                  </a:lnTo>
                  <a:lnTo>
                    <a:pt x="1264" y="126"/>
                  </a:lnTo>
                  <a:lnTo>
                    <a:pt x="1232" y="130"/>
                  </a:lnTo>
                  <a:lnTo>
                    <a:pt x="1218" y="132"/>
                  </a:lnTo>
                  <a:lnTo>
                    <a:pt x="0" y="132"/>
                  </a:lnTo>
                  <a:lnTo>
                    <a:pt x="0" y="164"/>
                  </a:lnTo>
                  <a:lnTo>
                    <a:pt x="1218" y="164"/>
                  </a:lnTo>
                  <a:lnTo>
                    <a:pt x="1218" y="164"/>
                  </a:lnTo>
                  <a:lnTo>
                    <a:pt x="1236" y="162"/>
                  </a:lnTo>
                  <a:lnTo>
                    <a:pt x="1252" y="160"/>
                  </a:lnTo>
                  <a:lnTo>
                    <a:pt x="1274" y="156"/>
                  </a:lnTo>
                  <a:lnTo>
                    <a:pt x="1296" y="150"/>
                  </a:lnTo>
                  <a:lnTo>
                    <a:pt x="1320" y="140"/>
                  </a:lnTo>
                  <a:lnTo>
                    <a:pt x="1344" y="126"/>
                  </a:lnTo>
                  <a:lnTo>
                    <a:pt x="1354" y="118"/>
                  </a:lnTo>
                  <a:lnTo>
                    <a:pt x="1364" y="110"/>
                  </a:lnTo>
                  <a:lnTo>
                    <a:pt x="1364" y="110"/>
                  </a:lnTo>
                  <a:lnTo>
                    <a:pt x="1378" y="96"/>
                  </a:lnTo>
                  <a:lnTo>
                    <a:pt x="1392" y="82"/>
                  </a:lnTo>
                  <a:lnTo>
                    <a:pt x="1392" y="82"/>
                  </a:lnTo>
                  <a:lnTo>
                    <a:pt x="1410" y="62"/>
                  </a:lnTo>
                  <a:lnTo>
                    <a:pt x="1420" y="54"/>
                  </a:lnTo>
                  <a:lnTo>
                    <a:pt x="1430" y="46"/>
                  </a:lnTo>
                  <a:lnTo>
                    <a:pt x="1440" y="40"/>
                  </a:lnTo>
                  <a:lnTo>
                    <a:pt x="1454" y="36"/>
                  </a:lnTo>
                  <a:lnTo>
                    <a:pt x="1468" y="32"/>
                  </a:lnTo>
                  <a:lnTo>
                    <a:pt x="1484" y="32"/>
                  </a:lnTo>
                  <a:lnTo>
                    <a:pt x="2208" y="32"/>
                  </a:lnTo>
                  <a:lnTo>
                    <a:pt x="2208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887" y="3019874"/>
              <a:ext cx="717807" cy="972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284" y="3316289"/>
              <a:ext cx="299086" cy="41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1653608" y="3864792"/>
              <a:ext cx="682913" cy="39878"/>
            </a:xfrm>
            <a:prstGeom prst="rect">
              <a:avLst/>
            </a:pr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2276704" y="3864792"/>
              <a:ext cx="214345" cy="39878"/>
            </a:xfrm>
            <a:prstGeom prst="rect">
              <a:avLst/>
            </a:prstGeom>
            <a:solidFill>
              <a:srgbClr val="EB6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3991464" y="3461026"/>
              <a:ext cx="657989" cy="64802"/>
            </a:xfrm>
            <a:prstGeom prst="rect">
              <a:avLst/>
            </a:pr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4504895" y="3341391"/>
              <a:ext cx="358903" cy="304071"/>
            </a:xfrm>
            <a:custGeom>
              <a:avLst/>
              <a:gdLst>
                <a:gd name="T0" fmla="*/ 0 w 144"/>
                <a:gd name="T1" fmla="*/ 0 h 122"/>
                <a:gd name="T2" fmla="*/ 144 w 144"/>
                <a:gd name="T3" fmla="*/ 60 h 122"/>
                <a:gd name="T4" fmla="*/ 0 w 144"/>
                <a:gd name="T5" fmla="*/ 122 h 122"/>
                <a:gd name="T6" fmla="*/ 0 w 144"/>
                <a:gd name="T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122">
                  <a:moveTo>
                    <a:pt x="0" y="0"/>
                  </a:moveTo>
                  <a:lnTo>
                    <a:pt x="144" y="60"/>
                  </a:lnTo>
                  <a:lnTo>
                    <a:pt x="0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1653608" y="3112092"/>
              <a:ext cx="3180282" cy="39878"/>
            </a:xfrm>
            <a:prstGeom prst="rect">
              <a:avLst/>
            </a:pr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4798996" y="3057260"/>
              <a:ext cx="174467" cy="144558"/>
            </a:xfrm>
            <a:custGeom>
              <a:avLst/>
              <a:gdLst>
                <a:gd name="T0" fmla="*/ 0 w 70"/>
                <a:gd name="T1" fmla="*/ 0 h 58"/>
                <a:gd name="T2" fmla="*/ 70 w 70"/>
                <a:gd name="T3" fmla="*/ 30 h 58"/>
                <a:gd name="T4" fmla="*/ 0 w 70"/>
                <a:gd name="T5" fmla="*/ 58 h 58"/>
                <a:gd name="T6" fmla="*/ 0 w 70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58">
                  <a:moveTo>
                    <a:pt x="0" y="0"/>
                  </a:moveTo>
                  <a:lnTo>
                    <a:pt x="70" y="30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17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397" y="3620538"/>
              <a:ext cx="972030" cy="62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4375291" y="3670386"/>
              <a:ext cx="912212" cy="548324"/>
            </a:xfrm>
            <a:custGeom>
              <a:avLst/>
              <a:gdLst>
                <a:gd name="T0" fmla="*/ 36 w 366"/>
                <a:gd name="T1" fmla="*/ 6 h 220"/>
                <a:gd name="T2" fmla="*/ 36 w 366"/>
                <a:gd name="T3" fmla="*/ 6 h 220"/>
                <a:gd name="T4" fmla="*/ 50 w 366"/>
                <a:gd name="T5" fmla="*/ 2 h 220"/>
                <a:gd name="T6" fmla="*/ 64 w 366"/>
                <a:gd name="T7" fmla="*/ 0 h 220"/>
                <a:gd name="T8" fmla="*/ 78 w 366"/>
                <a:gd name="T9" fmla="*/ 0 h 220"/>
                <a:gd name="T10" fmla="*/ 90 w 366"/>
                <a:gd name="T11" fmla="*/ 4 h 220"/>
                <a:gd name="T12" fmla="*/ 104 w 366"/>
                <a:gd name="T13" fmla="*/ 8 h 220"/>
                <a:gd name="T14" fmla="*/ 114 w 366"/>
                <a:gd name="T15" fmla="*/ 14 h 220"/>
                <a:gd name="T16" fmla="*/ 136 w 366"/>
                <a:gd name="T17" fmla="*/ 28 h 220"/>
                <a:gd name="T18" fmla="*/ 136 w 366"/>
                <a:gd name="T19" fmla="*/ 28 h 220"/>
                <a:gd name="T20" fmla="*/ 144 w 366"/>
                <a:gd name="T21" fmla="*/ 38 h 220"/>
                <a:gd name="T22" fmla="*/ 152 w 366"/>
                <a:gd name="T23" fmla="*/ 48 h 220"/>
                <a:gd name="T24" fmla="*/ 166 w 366"/>
                <a:gd name="T25" fmla="*/ 70 h 220"/>
                <a:gd name="T26" fmla="*/ 172 w 366"/>
                <a:gd name="T27" fmla="*/ 82 h 220"/>
                <a:gd name="T28" fmla="*/ 180 w 366"/>
                <a:gd name="T29" fmla="*/ 92 h 220"/>
                <a:gd name="T30" fmla="*/ 188 w 366"/>
                <a:gd name="T31" fmla="*/ 102 h 220"/>
                <a:gd name="T32" fmla="*/ 198 w 366"/>
                <a:gd name="T33" fmla="*/ 108 h 220"/>
                <a:gd name="T34" fmla="*/ 198 w 366"/>
                <a:gd name="T35" fmla="*/ 108 h 220"/>
                <a:gd name="T36" fmla="*/ 210 w 366"/>
                <a:gd name="T37" fmla="*/ 110 h 220"/>
                <a:gd name="T38" fmla="*/ 224 w 366"/>
                <a:gd name="T39" fmla="*/ 112 h 220"/>
                <a:gd name="T40" fmla="*/ 240 w 366"/>
                <a:gd name="T41" fmla="*/ 110 h 220"/>
                <a:gd name="T42" fmla="*/ 254 w 366"/>
                <a:gd name="T43" fmla="*/ 106 h 220"/>
                <a:gd name="T44" fmla="*/ 278 w 366"/>
                <a:gd name="T45" fmla="*/ 100 h 220"/>
                <a:gd name="T46" fmla="*/ 288 w 366"/>
                <a:gd name="T47" fmla="*/ 96 h 220"/>
                <a:gd name="T48" fmla="*/ 366 w 366"/>
                <a:gd name="T49" fmla="*/ 138 h 220"/>
                <a:gd name="T50" fmla="*/ 366 w 366"/>
                <a:gd name="T51" fmla="*/ 138 h 220"/>
                <a:gd name="T52" fmla="*/ 358 w 366"/>
                <a:gd name="T53" fmla="*/ 150 h 220"/>
                <a:gd name="T54" fmla="*/ 348 w 366"/>
                <a:gd name="T55" fmla="*/ 164 h 220"/>
                <a:gd name="T56" fmla="*/ 332 w 366"/>
                <a:gd name="T57" fmla="*/ 180 h 220"/>
                <a:gd name="T58" fmla="*/ 312 w 366"/>
                <a:gd name="T59" fmla="*/ 194 h 220"/>
                <a:gd name="T60" fmla="*/ 300 w 366"/>
                <a:gd name="T61" fmla="*/ 202 h 220"/>
                <a:gd name="T62" fmla="*/ 286 w 366"/>
                <a:gd name="T63" fmla="*/ 208 h 220"/>
                <a:gd name="T64" fmla="*/ 272 w 366"/>
                <a:gd name="T65" fmla="*/ 212 h 220"/>
                <a:gd name="T66" fmla="*/ 256 w 366"/>
                <a:gd name="T67" fmla="*/ 216 h 220"/>
                <a:gd name="T68" fmla="*/ 238 w 366"/>
                <a:gd name="T69" fmla="*/ 220 h 220"/>
                <a:gd name="T70" fmla="*/ 220 w 366"/>
                <a:gd name="T71" fmla="*/ 220 h 220"/>
                <a:gd name="T72" fmla="*/ 220 w 366"/>
                <a:gd name="T73" fmla="*/ 220 h 220"/>
                <a:gd name="T74" fmla="*/ 200 w 366"/>
                <a:gd name="T75" fmla="*/ 220 h 220"/>
                <a:gd name="T76" fmla="*/ 172 w 366"/>
                <a:gd name="T77" fmla="*/ 218 h 220"/>
                <a:gd name="T78" fmla="*/ 140 w 366"/>
                <a:gd name="T79" fmla="*/ 214 h 220"/>
                <a:gd name="T80" fmla="*/ 124 w 366"/>
                <a:gd name="T81" fmla="*/ 210 h 220"/>
                <a:gd name="T82" fmla="*/ 106 w 366"/>
                <a:gd name="T83" fmla="*/ 206 h 220"/>
                <a:gd name="T84" fmla="*/ 90 w 366"/>
                <a:gd name="T85" fmla="*/ 198 h 220"/>
                <a:gd name="T86" fmla="*/ 74 w 366"/>
                <a:gd name="T87" fmla="*/ 190 h 220"/>
                <a:gd name="T88" fmla="*/ 58 w 366"/>
                <a:gd name="T89" fmla="*/ 180 h 220"/>
                <a:gd name="T90" fmla="*/ 42 w 366"/>
                <a:gd name="T91" fmla="*/ 168 h 220"/>
                <a:gd name="T92" fmla="*/ 30 w 366"/>
                <a:gd name="T93" fmla="*/ 152 h 220"/>
                <a:gd name="T94" fmla="*/ 18 w 366"/>
                <a:gd name="T95" fmla="*/ 134 h 220"/>
                <a:gd name="T96" fmla="*/ 6 w 366"/>
                <a:gd name="T97" fmla="*/ 114 h 220"/>
                <a:gd name="T98" fmla="*/ 0 w 366"/>
                <a:gd name="T99" fmla="*/ 90 h 220"/>
                <a:gd name="T100" fmla="*/ 0 w 366"/>
                <a:gd name="T101" fmla="*/ 90 h 220"/>
                <a:gd name="T102" fmla="*/ 0 w 366"/>
                <a:gd name="T103" fmla="*/ 72 h 220"/>
                <a:gd name="T104" fmla="*/ 0 w 366"/>
                <a:gd name="T105" fmla="*/ 62 h 220"/>
                <a:gd name="T106" fmla="*/ 2 w 366"/>
                <a:gd name="T107" fmla="*/ 50 h 220"/>
                <a:gd name="T108" fmla="*/ 6 w 366"/>
                <a:gd name="T109" fmla="*/ 38 h 220"/>
                <a:gd name="T110" fmla="*/ 12 w 366"/>
                <a:gd name="T111" fmla="*/ 26 h 220"/>
                <a:gd name="T112" fmla="*/ 22 w 366"/>
                <a:gd name="T113" fmla="*/ 16 h 220"/>
                <a:gd name="T114" fmla="*/ 36 w 366"/>
                <a:gd name="T115" fmla="*/ 6 h 220"/>
                <a:gd name="T116" fmla="*/ 36 w 366"/>
                <a:gd name="T117" fmla="*/ 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6" h="220">
                  <a:moveTo>
                    <a:pt x="36" y="6"/>
                  </a:moveTo>
                  <a:lnTo>
                    <a:pt x="36" y="6"/>
                  </a:lnTo>
                  <a:lnTo>
                    <a:pt x="50" y="2"/>
                  </a:ln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4" y="8"/>
                  </a:lnTo>
                  <a:lnTo>
                    <a:pt x="114" y="14"/>
                  </a:lnTo>
                  <a:lnTo>
                    <a:pt x="136" y="28"/>
                  </a:lnTo>
                  <a:lnTo>
                    <a:pt x="136" y="28"/>
                  </a:lnTo>
                  <a:lnTo>
                    <a:pt x="144" y="38"/>
                  </a:lnTo>
                  <a:lnTo>
                    <a:pt x="152" y="48"/>
                  </a:lnTo>
                  <a:lnTo>
                    <a:pt x="166" y="70"/>
                  </a:lnTo>
                  <a:lnTo>
                    <a:pt x="172" y="82"/>
                  </a:lnTo>
                  <a:lnTo>
                    <a:pt x="180" y="92"/>
                  </a:lnTo>
                  <a:lnTo>
                    <a:pt x="188" y="102"/>
                  </a:lnTo>
                  <a:lnTo>
                    <a:pt x="198" y="108"/>
                  </a:lnTo>
                  <a:lnTo>
                    <a:pt x="198" y="108"/>
                  </a:lnTo>
                  <a:lnTo>
                    <a:pt x="210" y="110"/>
                  </a:lnTo>
                  <a:lnTo>
                    <a:pt x="224" y="112"/>
                  </a:lnTo>
                  <a:lnTo>
                    <a:pt x="240" y="110"/>
                  </a:lnTo>
                  <a:lnTo>
                    <a:pt x="254" y="106"/>
                  </a:lnTo>
                  <a:lnTo>
                    <a:pt x="278" y="100"/>
                  </a:lnTo>
                  <a:lnTo>
                    <a:pt x="288" y="96"/>
                  </a:lnTo>
                  <a:lnTo>
                    <a:pt x="366" y="138"/>
                  </a:lnTo>
                  <a:lnTo>
                    <a:pt x="366" y="138"/>
                  </a:lnTo>
                  <a:lnTo>
                    <a:pt x="358" y="150"/>
                  </a:lnTo>
                  <a:lnTo>
                    <a:pt x="348" y="164"/>
                  </a:lnTo>
                  <a:lnTo>
                    <a:pt x="332" y="180"/>
                  </a:lnTo>
                  <a:lnTo>
                    <a:pt x="312" y="194"/>
                  </a:lnTo>
                  <a:lnTo>
                    <a:pt x="300" y="202"/>
                  </a:lnTo>
                  <a:lnTo>
                    <a:pt x="286" y="208"/>
                  </a:lnTo>
                  <a:lnTo>
                    <a:pt x="272" y="212"/>
                  </a:lnTo>
                  <a:lnTo>
                    <a:pt x="256" y="216"/>
                  </a:lnTo>
                  <a:lnTo>
                    <a:pt x="238" y="220"/>
                  </a:lnTo>
                  <a:lnTo>
                    <a:pt x="220" y="220"/>
                  </a:lnTo>
                  <a:lnTo>
                    <a:pt x="220" y="220"/>
                  </a:lnTo>
                  <a:lnTo>
                    <a:pt x="200" y="220"/>
                  </a:lnTo>
                  <a:lnTo>
                    <a:pt x="172" y="218"/>
                  </a:lnTo>
                  <a:lnTo>
                    <a:pt x="140" y="214"/>
                  </a:lnTo>
                  <a:lnTo>
                    <a:pt x="124" y="210"/>
                  </a:lnTo>
                  <a:lnTo>
                    <a:pt x="106" y="206"/>
                  </a:lnTo>
                  <a:lnTo>
                    <a:pt x="90" y="198"/>
                  </a:lnTo>
                  <a:lnTo>
                    <a:pt x="74" y="190"/>
                  </a:lnTo>
                  <a:lnTo>
                    <a:pt x="58" y="180"/>
                  </a:lnTo>
                  <a:lnTo>
                    <a:pt x="42" y="168"/>
                  </a:lnTo>
                  <a:lnTo>
                    <a:pt x="30" y="152"/>
                  </a:lnTo>
                  <a:lnTo>
                    <a:pt x="18" y="134"/>
                  </a:lnTo>
                  <a:lnTo>
                    <a:pt x="6" y="114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7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6"/>
                  </a:lnTo>
                  <a:lnTo>
                    <a:pt x="22" y="16"/>
                  </a:lnTo>
                  <a:lnTo>
                    <a:pt x="36" y="6"/>
                  </a:lnTo>
                  <a:lnTo>
                    <a:pt x="36" y="6"/>
                  </a:lnTo>
                  <a:close/>
                </a:path>
              </a:pathLst>
            </a:custGeom>
            <a:noFill/>
            <a:ln w="2">
              <a:solidFill>
                <a:srgbClr val="00693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19" name="Picture 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8417" y="3780051"/>
              <a:ext cx="284132" cy="284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5013341" y="3809959"/>
              <a:ext cx="239269" cy="234284"/>
            </a:xfrm>
            <a:custGeom>
              <a:avLst/>
              <a:gdLst>
                <a:gd name="T0" fmla="*/ 88 w 96"/>
                <a:gd name="T1" fmla="*/ 44 h 94"/>
                <a:gd name="T2" fmla="*/ 88 w 96"/>
                <a:gd name="T3" fmla="*/ 44 h 94"/>
                <a:gd name="T4" fmla="*/ 94 w 96"/>
                <a:gd name="T5" fmla="*/ 36 h 94"/>
                <a:gd name="T6" fmla="*/ 96 w 96"/>
                <a:gd name="T7" fmla="*/ 26 h 94"/>
                <a:gd name="T8" fmla="*/ 96 w 96"/>
                <a:gd name="T9" fmla="*/ 26 h 94"/>
                <a:gd name="T10" fmla="*/ 96 w 96"/>
                <a:gd name="T11" fmla="*/ 20 h 94"/>
                <a:gd name="T12" fmla="*/ 94 w 96"/>
                <a:gd name="T13" fmla="*/ 16 h 94"/>
                <a:gd name="T14" fmla="*/ 88 w 96"/>
                <a:gd name="T15" fmla="*/ 8 h 94"/>
                <a:gd name="T16" fmla="*/ 78 w 96"/>
                <a:gd name="T17" fmla="*/ 2 h 94"/>
                <a:gd name="T18" fmla="*/ 66 w 96"/>
                <a:gd name="T19" fmla="*/ 0 h 94"/>
                <a:gd name="T20" fmla="*/ 66 w 96"/>
                <a:gd name="T21" fmla="*/ 0 h 94"/>
                <a:gd name="T22" fmla="*/ 58 w 96"/>
                <a:gd name="T23" fmla="*/ 0 h 94"/>
                <a:gd name="T24" fmla="*/ 50 w 96"/>
                <a:gd name="T25" fmla="*/ 4 h 94"/>
                <a:gd name="T26" fmla="*/ 50 w 96"/>
                <a:gd name="T27" fmla="*/ 4 h 94"/>
                <a:gd name="T28" fmla="*/ 50 w 96"/>
                <a:gd name="T29" fmla="*/ 4 h 94"/>
                <a:gd name="T30" fmla="*/ 50 w 96"/>
                <a:gd name="T31" fmla="*/ 4 h 94"/>
                <a:gd name="T32" fmla="*/ 48 w 96"/>
                <a:gd name="T33" fmla="*/ 6 h 94"/>
                <a:gd name="T34" fmla="*/ 0 w 96"/>
                <a:gd name="T35" fmla="*/ 40 h 94"/>
                <a:gd name="T36" fmla="*/ 38 w 96"/>
                <a:gd name="T37" fmla="*/ 94 h 94"/>
                <a:gd name="T38" fmla="*/ 88 w 96"/>
                <a:gd name="T39" fmla="*/ 44 h 94"/>
                <a:gd name="T40" fmla="*/ 88 w 96"/>
                <a:gd name="T41" fmla="*/ 44 h 94"/>
                <a:gd name="T42" fmla="*/ 88 w 96"/>
                <a:gd name="T43" fmla="*/ 44 h 94"/>
                <a:gd name="T44" fmla="*/ 88 w 96"/>
                <a:gd name="T45" fmla="*/ 44 h 94"/>
                <a:gd name="T46" fmla="*/ 88 w 96"/>
                <a:gd name="T47" fmla="*/ 4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6" h="94">
                  <a:moveTo>
                    <a:pt x="88" y="44"/>
                  </a:moveTo>
                  <a:lnTo>
                    <a:pt x="88" y="44"/>
                  </a:lnTo>
                  <a:lnTo>
                    <a:pt x="94" y="36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6" y="20"/>
                  </a:lnTo>
                  <a:lnTo>
                    <a:pt x="94" y="16"/>
                  </a:lnTo>
                  <a:lnTo>
                    <a:pt x="88" y="8"/>
                  </a:lnTo>
                  <a:lnTo>
                    <a:pt x="78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58" y="0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8" y="6"/>
                  </a:lnTo>
                  <a:lnTo>
                    <a:pt x="0" y="40"/>
                  </a:lnTo>
                  <a:lnTo>
                    <a:pt x="38" y="9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close/>
                </a:path>
              </a:pathLst>
            </a:custGeom>
            <a:noFill/>
            <a:ln w="2">
              <a:solidFill>
                <a:srgbClr val="00693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21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539" y="3879746"/>
              <a:ext cx="194406" cy="20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4973463" y="3894700"/>
              <a:ext cx="154528" cy="174467"/>
            </a:xfrm>
            <a:custGeom>
              <a:avLst/>
              <a:gdLst>
                <a:gd name="T0" fmla="*/ 62 w 62"/>
                <a:gd name="T1" fmla="*/ 36 h 70"/>
                <a:gd name="T2" fmla="*/ 62 w 62"/>
                <a:gd name="T3" fmla="*/ 36 h 70"/>
                <a:gd name="T4" fmla="*/ 62 w 62"/>
                <a:gd name="T5" fmla="*/ 42 h 70"/>
                <a:gd name="T6" fmla="*/ 60 w 62"/>
                <a:gd name="T7" fmla="*/ 48 h 70"/>
                <a:gd name="T8" fmla="*/ 58 w 62"/>
                <a:gd name="T9" fmla="*/ 54 h 70"/>
                <a:gd name="T10" fmla="*/ 54 w 62"/>
                <a:gd name="T11" fmla="*/ 60 h 70"/>
                <a:gd name="T12" fmla="*/ 48 w 62"/>
                <a:gd name="T13" fmla="*/ 64 h 70"/>
                <a:gd name="T14" fmla="*/ 44 w 62"/>
                <a:gd name="T15" fmla="*/ 68 h 70"/>
                <a:gd name="T16" fmla="*/ 38 w 62"/>
                <a:gd name="T17" fmla="*/ 70 h 70"/>
                <a:gd name="T18" fmla="*/ 32 w 62"/>
                <a:gd name="T19" fmla="*/ 70 h 70"/>
                <a:gd name="T20" fmla="*/ 32 w 62"/>
                <a:gd name="T21" fmla="*/ 70 h 70"/>
                <a:gd name="T22" fmla="*/ 24 w 62"/>
                <a:gd name="T23" fmla="*/ 70 h 70"/>
                <a:gd name="T24" fmla="*/ 20 w 62"/>
                <a:gd name="T25" fmla="*/ 68 h 70"/>
                <a:gd name="T26" fmla="*/ 14 w 62"/>
                <a:gd name="T27" fmla="*/ 64 h 70"/>
                <a:gd name="T28" fmla="*/ 10 w 62"/>
                <a:gd name="T29" fmla="*/ 60 h 70"/>
                <a:gd name="T30" fmla="*/ 6 w 62"/>
                <a:gd name="T31" fmla="*/ 54 h 70"/>
                <a:gd name="T32" fmla="*/ 2 w 62"/>
                <a:gd name="T33" fmla="*/ 48 h 70"/>
                <a:gd name="T34" fmla="*/ 0 w 62"/>
                <a:gd name="T35" fmla="*/ 42 h 70"/>
                <a:gd name="T36" fmla="*/ 0 w 62"/>
                <a:gd name="T37" fmla="*/ 36 h 70"/>
                <a:gd name="T38" fmla="*/ 0 w 62"/>
                <a:gd name="T39" fmla="*/ 36 h 70"/>
                <a:gd name="T40" fmla="*/ 0 w 62"/>
                <a:gd name="T41" fmla="*/ 28 h 70"/>
                <a:gd name="T42" fmla="*/ 2 w 62"/>
                <a:gd name="T43" fmla="*/ 22 h 70"/>
                <a:gd name="T44" fmla="*/ 6 w 62"/>
                <a:gd name="T45" fmla="*/ 16 h 70"/>
                <a:gd name="T46" fmla="*/ 10 w 62"/>
                <a:gd name="T47" fmla="*/ 10 h 70"/>
                <a:gd name="T48" fmla="*/ 14 w 62"/>
                <a:gd name="T49" fmla="*/ 6 h 70"/>
                <a:gd name="T50" fmla="*/ 20 w 62"/>
                <a:gd name="T51" fmla="*/ 4 h 70"/>
                <a:gd name="T52" fmla="*/ 24 w 62"/>
                <a:gd name="T53" fmla="*/ 2 h 70"/>
                <a:gd name="T54" fmla="*/ 32 w 62"/>
                <a:gd name="T55" fmla="*/ 0 h 70"/>
                <a:gd name="T56" fmla="*/ 32 w 62"/>
                <a:gd name="T57" fmla="*/ 0 h 70"/>
                <a:gd name="T58" fmla="*/ 38 w 62"/>
                <a:gd name="T59" fmla="*/ 2 h 70"/>
                <a:gd name="T60" fmla="*/ 44 w 62"/>
                <a:gd name="T61" fmla="*/ 4 h 70"/>
                <a:gd name="T62" fmla="*/ 48 w 62"/>
                <a:gd name="T63" fmla="*/ 6 h 70"/>
                <a:gd name="T64" fmla="*/ 54 w 62"/>
                <a:gd name="T65" fmla="*/ 10 h 70"/>
                <a:gd name="T66" fmla="*/ 58 w 62"/>
                <a:gd name="T67" fmla="*/ 16 h 70"/>
                <a:gd name="T68" fmla="*/ 60 w 62"/>
                <a:gd name="T69" fmla="*/ 22 h 70"/>
                <a:gd name="T70" fmla="*/ 62 w 62"/>
                <a:gd name="T71" fmla="*/ 28 h 70"/>
                <a:gd name="T72" fmla="*/ 62 w 62"/>
                <a:gd name="T73" fmla="*/ 36 h 70"/>
                <a:gd name="T74" fmla="*/ 62 w 62"/>
                <a:gd name="T75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70">
                  <a:moveTo>
                    <a:pt x="62" y="36"/>
                  </a:moveTo>
                  <a:lnTo>
                    <a:pt x="62" y="36"/>
                  </a:lnTo>
                  <a:lnTo>
                    <a:pt x="62" y="42"/>
                  </a:lnTo>
                  <a:lnTo>
                    <a:pt x="60" y="48"/>
                  </a:lnTo>
                  <a:lnTo>
                    <a:pt x="58" y="54"/>
                  </a:lnTo>
                  <a:lnTo>
                    <a:pt x="54" y="60"/>
                  </a:lnTo>
                  <a:lnTo>
                    <a:pt x="48" y="64"/>
                  </a:lnTo>
                  <a:lnTo>
                    <a:pt x="44" y="68"/>
                  </a:lnTo>
                  <a:lnTo>
                    <a:pt x="38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24" y="70"/>
                  </a:lnTo>
                  <a:lnTo>
                    <a:pt x="20" y="68"/>
                  </a:lnTo>
                  <a:lnTo>
                    <a:pt x="14" y="64"/>
                  </a:lnTo>
                  <a:lnTo>
                    <a:pt x="10" y="60"/>
                  </a:lnTo>
                  <a:lnTo>
                    <a:pt x="6" y="54"/>
                  </a:lnTo>
                  <a:lnTo>
                    <a:pt x="2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4" y="10"/>
                  </a:lnTo>
                  <a:lnTo>
                    <a:pt x="58" y="16"/>
                  </a:lnTo>
                  <a:lnTo>
                    <a:pt x="60" y="22"/>
                  </a:lnTo>
                  <a:lnTo>
                    <a:pt x="62" y="28"/>
                  </a:lnTo>
                  <a:lnTo>
                    <a:pt x="62" y="36"/>
                  </a:lnTo>
                  <a:lnTo>
                    <a:pt x="62" y="36"/>
                  </a:lnTo>
                  <a:close/>
                </a:path>
              </a:pathLst>
            </a:custGeom>
            <a:noFill/>
            <a:ln w="2">
              <a:solidFill>
                <a:srgbClr val="00693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23" name="Picture 2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585" y="3645462"/>
              <a:ext cx="284132" cy="284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4958508" y="3675371"/>
              <a:ext cx="244254" cy="234284"/>
            </a:xfrm>
            <a:custGeom>
              <a:avLst/>
              <a:gdLst>
                <a:gd name="T0" fmla="*/ 88 w 98"/>
                <a:gd name="T1" fmla="*/ 44 h 94"/>
                <a:gd name="T2" fmla="*/ 88 w 98"/>
                <a:gd name="T3" fmla="*/ 44 h 94"/>
                <a:gd name="T4" fmla="*/ 96 w 98"/>
                <a:gd name="T5" fmla="*/ 36 h 94"/>
                <a:gd name="T6" fmla="*/ 98 w 98"/>
                <a:gd name="T7" fmla="*/ 26 h 94"/>
                <a:gd name="T8" fmla="*/ 98 w 98"/>
                <a:gd name="T9" fmla="*/ 26 h 94"/>
                <a:gd name="T10" fmla="*/ 96 w 98"/>
                <a:gd name="T11" fmla="*/ 20 h 94"/>
                <a:gd name="T12" fmla="*/ 96 w 98"/>
                <a:gd name="T13" fmla="*/ 16 h 94"/>
                <a:gd name="T14" fmla="*/ 88 w 98"/>
                <a:gd name="T15" fmla="*/ 8 h 94"/>
                <a:gd name="T16" fmla="*/ 80 w 98"/>
                <a:gd name="T17" fmla="*/ 2 h 94"/>
                <a:gd name="T18" fmla="*/ 68 w 98"/>
                <a:gd name="T19" fmla="*/ 0 h 94"/>
                <a:gd name="T20" fmla="*/ 68 w 98"/>
                <a:gd name="T21" fmla="*/ 0 h 94"/>
                <a:gd name="T22" fmla="*/ 60 w 98"/>
                <a:gd name="T23" fmla="*/ 0 h 94"/>
                <a:gd name="T24" fmla="*/ 52 w 98"/>
                <a:gd name="T25" fmla="*/ 4 h 94"/>
                <a:gd name="T26" fmla="*/ 52 w 98"/>
                <a:gd name="T27" fmla="*/ 4 h 94"/>
                <a:gd name="T28" fmla="*/ 52 w 98"/>
                <a:gd name="T29" fmla="*/ 4 h 94"/>
                <a:gd name="T30" fmla="*/ 52 w 98"/>
                <a:gd name="T31" fmla="*/ 4 h 94"/>
                <a:gd name="T32" fmla="*/ 50 w 98"/>
                <a:gd name="T33" fmla="*/ 6 h 94"/>
                <a:gd name="T34" fmla="*/ 0 w 98"/>
                <a:gd name="T35" fmla="*/ 40 h 94"/>
                <a:gd name="T36" fmla="*/ 38 w 98"/>
                <a:gd name="T37" fmla="*/ 94 h 94"/>
                <a:gd name="T38" fmla="*/ 88 w 98"/>
                <a:gd name="T39" fmla="*/ 44 h 94"/>
                <a:gd name="T40" fmla="*/ 88 w 98"/>
                <a:gd name="T41" fmla="*/ 44 h 94"/>
                <a:gd name="T42" fmla="*/ 88 w 98"/>
                <a:gd name="T43" fmla="*/ 44 h 94"/>
                <a:gd name="T44" fmla="*/ 88 w 98"/>
                <a:gd name="T45" fmla="*/ 44 h 94"/>
                <a:gd name="T46" fmla="*/ 88 w 98"/>
                <a:gd name="T47" fmla="*/ 4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8" h="94">
                  <a:moveTo>
                    <a:pt x="88" y="44"/>
                  </a:moveTo>
                  <a:lnTo>
                    <a:pt x="88" y="44"/>
                  </a:lnTo>
                  <a:lnTo>
                    <a:pt x="96" y="3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6" y="20"/>
                  </a:lnTo>
                  <a:lnTo>
                    <a:pt x="96" y="16"/>
                  </a:lnTo>
                  <a:lnTo>
                    <a:pt x="88" y="8"/>
                  </a:lnTo>
                  <a:lnTo>
                    <a:pt x="80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0" y="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6"/>
                  </a:lnTo>
                  <a:lnTo>
                    <a:pt x="0" y="40"/>
                  </a:lnTo>
                  <a:lnTo>
                    <a:pt x="38" y="9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close/>
                </a:path>
              </a:pathLst>
            </a:custGeom>
            <a:noFill/>
            <a:ln w="2">
              <a:solidFill>
                <a:srgbClr val="00693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25" name="Picture 2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691" y="3745157"/>
              <a:ext cx="194406" cy="20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4923615" y="3760112"/>
              <a:ext cx="154528" cy="174467"/>
            </a:xfrm>
            <a:custGeom>
              <a:avLst/>
              <a:gdLst>
                <a:gd name="T0" fmla="*/ 62 w 62"/>
                <a:gd name="T1" fmla="*/ 34 h 70"/>
                <a:gd name="T2" fmla="*/ 62 w 62"/>
                <a:gd name="T3" fmla="*/ 34 h 70"/>
                <a:gd name="T4" fmla="*/ 62 w 62"/>
                <a:gd name="T5" fmla="*/ 42 h 70"/>
                <a:gd name="T6" fmla="*/ 60 w 62"/>
                <a:gd name="T7" fmla="*/ 48 h 70"/>
                <a:gd name="T8" fmla="*/ 56 w 62"/>
                <a:gd name="T9" fmla="*/ 54 h 70"/>
                <a:gd name="T10" fmla="*/ 52 w 62"/>
                <a:gd name="T11" fmla="*/ 60 h 70"/>
                <a:gd name="T12" fmla="*/ 48 w 62"/>
                <a:gd name="T13" fmla="*/ 64 h 70"/>
                <a:gd name="T14" fmla="*/ 42 w 62"/>
                <a:gd name="T15" fmla="*/ 66 h 70"/>
                <a:gd name="T16" fmla="*/ 38 w 62"/>
                <a:gd name="T17" fmla="*/ 68 h 70"/>
                <a:gd name="T18" fmla="*/ 30 w 62"/>
                <a:gd name="T19" fmla="*/ 70 h 70"/>
                <a:gd name="T20" fmla="*/ 30 w 62"/>
                <a:gd name="T21" fmla="*/ 70 h 70"/>
                <a:gd name="T22" fmla="*/ 24 w 62"/>
                <a:gd name="T23" fmla="*/ 68 h 70"/>
                <a:gd name="T24" fmla="*/ 18 w 62"/>
                <a:gd name="T25" fmla="*/ 66 h 70"/>
                <a:gd name="T26" fmla="*/ 14 w 62"/>
                <a:gd name="T27" fmla="*/ 64 h 70"/>
                <a:gd name="T28" fmla="*/ 8 w 62"/>
                <a:gd name="T29" fmla="*/ 60 h 70"/>
                <a:gd name="T30" fmla="*/ 4 w 62"/>
                <a:gd name="T31" fmla="*/ 54 h 70"/>
                <a:gd name="T32" fmla="*/ 2 w 62"/>
                <a:gd name="T33" fmla="*/ 48 h 70"/>
                <a:gd name="T34" fmla="*/ 0 w 62"/>
                <a:gd name="T35" fmla="*/ 42 h 70"/>
                <a:gd name="T36" fmla="*/ 0 w 62"/>
                <a:gd name="T37" fmla="*/ 34 h 70"/>
                <a:gd name="T38" fmla="*/ 0 w 62"/>
                <a:gd name="T39" fmla="*/ 34 h 70"/>
                <a:gd name="T40" fmla="*/ 0 w 62"/>
                <a:gd name="T41" fmla="*/ 28 h 70"/>
                <a:gd name="T42" fmla="*/ 2 w 62"/>
                <a:gd name="T43" fmla="*/ 22 h 70"/>
                <a:gd name="T44" fmla="*/ 4 w 62"/>
                <a:gd name="T45" fmla="*/ 16 h 70"/>
                <a:gd name="T46" fmla="*/ 8 w 62"/>
                <a:gd name="T47" fmla="*/ 10 h 70"/>
                <a:gd name="T48" fmla="*/ 14 w 62"/>
                <a:gd name="T49" fmla="*/ 6 h 70"/>
                <a:gd name="T50" fmla="*/ 18 w 62"/>
                <a:gd name="T51" fmla="*/ 2 h 70"/>
                <a:gd name="T52" fmla="*/ 24 w 62"/>
                <a:gd name="T53" fmla="*/ 0 h 70"/>
                <a:gd name="T54" fmla="*/ 30 w 62"/>
                <a:gd name="T55" fmla="*/ 0 h 70"/>
                <a:gd name="T56" fmla="*/ 30 w 62"/>
                <a:gd name="T57" fmla="*/ 0 h 70"/>
                <a:gd name="T58" fmla="*/ 38 w 62"/>
                <a:gd name="T59" fmla="*/ 0 h 70"/>
                <a:gd name="T60" fmla="*/ 42 w 62"/>
                <a:gd name="T61" fmla="*/ 2 h 70"/>
                <a:gd name="T62" fmla="*/ 48 w 62"/>
                <a:gd name="T63" fmla="*/ 6 h 70"/>
                <a:gd name="T64" fmla="*/ 52 w 62"/>
                <a:gd name="T65" fmla="*/ 10 h 70"/>
                <a:gd name="T66" fmla="*/ 56 w 62"/>
                <a:gd name="T67" fmla="*/ 16 h 70"/>
                <a:gd name="T68" fmla="*/ 60 w 62"/>
                <a:gd name="T69" fmla="*/ 22 h 70"/>
                <a:gd name="T70" fmla="*/ 62 w 62"/>
                <a:gd name="T71" fmla="*/ 28 h 70"/>
                <a:gd name="T72" fmla="*/ 62 w 62"/>
                <a:gd name="T73" fmla="*/ 34 h 70"/>
                <a:gd name="T74" fmla="*/ 62 w 62"/>
                <a:gd name="T75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70">
                  <a:moveTo>
                    <a:pt x="62" y="34"/>
                  </a:moveTo>
                  <a:lnTo>
                    <a:pt x="62" y="34"/>
                  </a:lnTo>
                  <a:lnTo>
                    <a:pt x="62" y="42"/>
                  </a:lnTo>
                  <a:lnTo>
                    <a:pt x="60" y="48"/>
                  </a:lnTo>
                  <a:lnTo>
                    <a:pt x="56" y="54"/>
                  </a:lnTo>
                  <a:lnTo>
                    <a:pt x="52" y="60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8" y="68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24" y="68"/>
                  </a:lnTo>
                  <a:lnTo>
                    <a:pt x="18" y="66"/>
                  </a:lnTo>
                  <a:lnTo>
                    <a:pt x="14" y="64"/>
                  </a:lnTo>
                  <a:lnTo>
                    <a:pt x="8" y="60"/>
                  </a:lnTo>
                  <a:lnTo>
                    <a:pt x="4" y="54"/>
                  </a:lnTo>
                  <a:lnTo>
                    <a:pt x="2" y="48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4" y="16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2" y="2"/>
                  </a:lnTo>
                  <a:lnTo>
                    <a:pt x="48" y="6"/>
                  </a:lnTo>
                  <a:lnTo>
                    <a:pt x="52" y="10"/>
                  </a:lnTo>
                  <a:lnTo>
                    <a:pt x="56" y="16"/>
                  </a:lnTo>
                  <a:lnTo>
                    <a:pt x="60" y="22"/>
                  </a:lnTo>
                  <a:lnTo>
                    <a:pt x="62" y="28"/>
                  </a:lnTo>
                  <a:lnTo>
                    <a:pt x="62" y="34"/>
                  </a:lnTo>
                  <a:lnTo>
                    <a:pt x="62" y="34"/>
                  </a:lnTo>
                  <a:close/>
                </a:path>
              </a:pathLst>
            </a:custGeom>
            <a:noFill/>
            <a:ln w="2">
              <a:solidFill>
                <a:srgbClr val="00693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27" name="Picture 2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8387" y="3475980"/>
              <a:ext cx="284132" cy="284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5023310" y="3505889"/>
              <a:ext cx="239269" cy="234284"/>
            </a:xfrm>
            <a:custGeom>
              <a:avLst/>
              <a:gdLst>
                <a:gd name="T0" fmla="*/ 88 w 96"/>
                <a:gd name="T1" fmla="*/ 44 h 94"/>
                <a:gd name="T2" fmla="*/ 88 w 96"/>
                <a:gd name="T3" fmla="*/ 44 h 94"/>
                <a:gd name="T4" fmla="*/ 94 w 96"/>
                <a:gd name="T5" fmla="*/ 36 h 94"/>
                <a:gd name="T6" fmla="*/ 96 w 96"/>
                <a:gd name="T7" fmla="*/ 26 h 94"/>
                <a:gd name="T8" fmla="*/ 96 w 96"/>
                <a:gd name="T9" fmla="*/ 26 h 94"/>
                <a:gd name="T10" fmla="*/ 96 w 96"/>
                <a:gd name="T11" fmla="*/ 20 h 94"/>
                <a:gd name="T12" fmla="*/ 94 w 96"/>
                <a:gd name="T13" fmla="*/ 16 h 94"/>
                <a:gd name="T14" fmla="*/ 88 w 96"/>
                <a:gd name="T15" fmla="*/ 8 h 94"/>
                <a:gd name="T16" fmla="*/ 78 w 96"/>
                <a:gd name="T17" fmla="*/ 2 h 94"/>
                <a:gd name="T18" fmla="*/ 66 w 96"/>
                <a:gd name="T19" fmla="*/ 0 h 94"/>
                <a:gd name="T20" fmla="*/ 66 w 96"/>
                <a:gd name="T21" fmla="*/ 0 h 94"/>
                <a:gd name="T22" fmla="*/ 58 w 96"/>
                <a:gd name="T23" fmla="*/ 2 h 94"/>
                <a:gd name="T24" fmla="*/ 50 w 96"/>
                <a:gd name="T25" fmla="*/ 4 h 94"/>
                <a:gd name="T26" fmla="*/ 50 w 96"/>
                <a:gd name="T27" fmla="*/ 4 h 94"/>
                <a:gd name="T28" fmla="*/ 50 w 96"/>
                <a:gd name="T29" fmla="*/ 4 h 94"/>
                <a:gd name="T30" fmla="*/ 50 w 96"/>
                <a:gd name="T31" fmla="*/ 4 h 94"/>
                <a:gd name="T32" fmla="*/ 48 w 96"/>
                <a:gd name="T33" fmla="*/ 6 h 94"/>
                <a:gd name="T34" fmla="*/ 0 w 96"/>
                <a:gd name="T35" fmla="*/ 40 h 94"/>
                <a:gd name="T36" fmla="*/ 38 w 96"/>
                <a:gd name="T37" fmla="*/ 94 h 94"/>
                <a:gd name="T38" fmla="*/ 88 w 96"/>
                <a:gd name="T39" fmla="*/ 44 h 94"/>
                <a:gd name="T40" fmla="*/ 88 w 96"/>
                <a:gd name="T41" fmla="*/ 44 h 94"/>
                <a:gd name="T42" fmla="*/ 88 w 96"/>
                <a:gd name="T43" fmla="*/ 44 h 94"/>
                <a:gd name="T44" fmla="*/ 88 w 96"/>
                <a:gd name="T45" fmla="*/ 44 h 94"/>
                <a:gd name="T46" fmla="*/ 88 w 96"/>
                <a:gd name="T47" fmla="*/ 4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6" h="94">
                  <a:moveTo>
                    <a:pt x="88" y="44"/>
                  </a:moveTo>
                  <a:lnTo>
                    <a:pt x="88" y="44"/>
                  </a:lnTo>
                  <a:lnTo>
                    <a:pt x="94" y="36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6" y="20"/>
                  </a:lnTo>
                  <a:lnTo>
                    <a:pt x="94" y="16"/>
                  </a:lnTo>
                  <a:lnTo>
                    <a:pt x="88" y="8"/>
                  </a:lnTo>
                  <a:lnTo>
                    <a:pt x="78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58" y="2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8" y="6"/>
                  </a:lnTo>
                  <a:lnTo>
                    <a:pt x="0" y="40"/>
                  </a:lnTo>
                  <a:lnTo>
                    <a:pt x="38" y="9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close/>
                </a:path>
              </a:pathLst>
            </a:custGeom>
            <a:noFill/>
            <a:ln w="2">
              <a:solidFill>
                <a:srgbClr val="00693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29" name="Picture 3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8508" y="3575675"/>
              <a:ext cx="194406" cy="20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4983432" y="3595614"/>
              <a:ext cx="154528" cy="169482"/>
            </a:xfrm>
            <a:custGeom>
              <a:avLst/>
              <a:gdLst>
                <a:gd name="T0" fmla="*/ 62 w 62"/>
                <a:gd name="T1" fmla="*/ 34 h 68"/>
                <a:gd name="T2" fmla="*/ 62 w 62"/>
                <a:gd name="T3" fmla="*/ 34 h 68"/>
                <a:gd name="T4" fmla="*/ 62 w 62"/>
                <a:gd name="T5" fmla="*/ 40 h 68"/>
                <a:gd name="T6" fmla="*/ 60 w 62"/>
                <a:gd name="T7" fmla="*/ 48 h 68"/>
                <a:gd name="T8" fmla="*/ 58 w 62"/>
                <a:gd name="T9" fmla="*/ 54 h 68"/>
                <a:gd name="T10" fmla="*/ 54 w 62"/>
                <a:gd name="T11" fmla="*/ 58 h 68"/>
                <a:gd name="T12" fmla="*/ 50 w 62"/>
                <a:gd name="T13" fmla="*/ 62 h 68"/>
                <a:gd name="T14" fmla="*/ 44 w 62"/>
                <a:gd name="T15" fmla="*/ 66 h 68"/>
                <a:gd name="T16" fmla="*/ 38 w 62"/>
                <a:gd name="T17" fmla="*/ 68 h 68"/>
                <a:gd name="T18" fmla="*/ 32 w 62"/>
                <a:gd name="T19" fmla="*/ 68 h 68"/>
                <a:gd name="T20" fmla="*/ 32 w 62"/>
                <a:gd name="T21" fmla="*/ 68 h 68"/>
                <a:gd name="T22" fmla="*/ 26 w 62"/>
                <a:gd name="T23" fmla="*/ 68 h 68"/>
                <a:gd name="T24" fmla="*/ 20 w 62"/>
                <a:gd name="T25" fmla="*/ 66 h 68"/>
                <a:gd name="T26" fmla="*/ 14 w 62"/>
                <a:gd name="T27" fmla="*/ 62 h 68"/>
                <a:gd name="T28" fmla="*/ 10 w 62"/>
                <a:gd name="T29" fmla="*/ 58 h 68"/>
                <a:gd name="T30" fmla="*/ 6 w 62"/>
                <a:gd name="T31" fmla="*/ 54 h 68"/>
                <a:gd name="T32" fmla="*/ 2 w 62"/>
                <a:gd name="T33" fmla="*/ 48 h 68"/>
                <a:gd name="T34" fmla="*/ 0 w 62"/>
                <a:gd name="T35" fmla="*/ 40 h 68"/>
                <a:gd name="T36" fmla="*/ 0 w 62"/>
                <a:gd name="T37" fmla="*/ 34 h 68"/>
                <a:gd name="T38" fmla="*/ 0 w 62"/>
                <a:gd name="T39" fmla="*/ 34 h 68"/>
                <a:gd name="T40" fmla="*/ 0 w 62"/>
                <a:gd name="T41" fmla="*/ 26 h 68"/>
                <a:gd name="T42" fmla="*/ 2 w 62"/>
                <a:gd name="T43" fmla="*/ 20 h 68"/>
                <a:gd name="T44" fmla="*/ 6 w 62"/>
                <a:gd name="T45" fmla="*/ 14 h 68"/>
                <a:gd name="T46" fmla="*/ 10 w 62"/>
                <a:gd name="T47" fmla="*/ 10 h 68"/>
                <a:gd name="T48" fmla="*/ 14 w 62"/>
                <a:gd name="T49" fmla="*/ 6 h 68"/>
                <a:gd name="T50" fmla="*/ 20 w 62"/>
                <a:gd name="T51" fmla="*/ 2 h 68"/>
                <a:gd name="T52" fmla="*/ 26 w 62"/>
                <a:gd name="T53" fmla="*/ 0 h 68"/>
                <a:gd name="T54" fmla="*/ 32 w 62"/>
                <a:gd name="T55" fmla="*/ 0 h 68"/>
                <a:gd name="T56" fmla="*/ 32 w 62"/>
                <a:gd name="T57" fmla="*/ 0 h 68"/>
                <a:gd name="T58" fmla="*/ 38 w 62"/>
                <a:gd name="T59" fmla="*/ 0 h 68"/>
                <a:gd name="T60" fmla="*/ 44 w 62"/>
                <a:gd name="T61" fmla="*/ 2 h 68"/>
                <a:gd name="T62" fmla="*/ 50 w 62"/>
                <a:gd name="T63" fmla="*/ 6 h 68"/>
                <a:gd name="T64" fmla="*/ 54 w 62"/>
                <a:gd name="T65" fmla="*/ 10 h 68"/>
                <a:gd name="T66" fmla="*/ 58 w 62"/>
                <a:gd name="T67" fmla="*/ 14 h 68"/>
                <a:gd name="T68" fmla="*/ 60 w 62"/>
                <a:gd name="T69" fmla="*/ 20 h 68"/>
                <a:gd name="T70" fmla="*/ 62 w 62"/>
                <a:gd name="T71" fmla="*/ 26 h 68"/>
                <a:gd name="T72" fmla="*/ 62 w 62"/>
                <a:gd name="T73" fmla="*/ 34 h 68"/>
                <a:gd name="T74" fmla="*/ 62 w 62"/>
                <a:gd name="T75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8">
                  <a:moveTo>
                    <a:pt x="62" y="34"/>
                  </a:moveTo>
                  <a:lnTo>
                    <a:pt x="62" y="34"/>
                  </a:lnTo>
                  <a:lnTo>
                    <a:pt x="62" y="40"/>
                  </a:lnTo>
                  <a:lnTo>
                    <a:pt x="60" y="48"/>
                  </a:lnTo>
                  <a:lnTo>
                    <a:pt x="58" y="54"/>
                  </a:lnTo>
                  <a:lnTo>
                    <a:pt x="54" y="58"/>
                  </a:lnTo>
                  <a:lnTo>
                    <a:pt x="50" y="62"/>
                  </a:lnTo>
                  <a:lnTo>
                    <a:pt x="44" y="66"/>
                  </a:lnTo>
                  <a:lnTo>
                    <a:pt x="38" y="68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26" y="68"/>
                  </a:lnTo>
                  <a:lnTo>
                    <a:pt x="20" y="66"/>
                  </a:lnTo>
                  <a:lnTo>
                    <a:pt x="14" y="62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2" y="48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0" y="6"/>
                  </a:lnTo>
                  <a:lnTo>
                    <a:pt x="54" y="10"/>
                  </a:lnTo>
                  <a:lnTo>
                    <a:pt x="58" y="14"/>
                  </a:lnTo>
                  <a:lnTo>
                    <a:pt x="60" y="20"/>
                  </a:lnTo>
                  <a:lnTo>
                    <a:pt x="62" y="26"/>
                  </a:lnTo>
                  <a:lnTo>
                    <a:pt x="62" y="34"/>
                  </a:lnTo>
                  <a:lnTo>
                    <a:pt x="62" y="34"/>
                  </a:lnTo>
                  <a:close/>
                </a:path>
              </a:pathLst>
            </a:custGeom>
            <a:noFill/>
            <a:ln w="2">
              <a:solidFill>
                <a:srgbClr val="00693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31" name="Picture 3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2945" y="3809959"/>
              <a:ext cx="284132" cy="284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5167869" y="3839868"/>
              <a:ext cx="244254" cy="234284"/>
            </a:xfrm>
            <a:custGeom>
              <a:avLst/>
              <a:gdLst>
                <a:gd name="T0" fmla="*/ 90 w 98"/>
                <a:gd name="T1" fmla="*/ 44 h 94"/>
                <a:gd name="T2" fmla="*/ 90 w 98"/>
                <a:gd name="T3" fmla="*/ 44 h 94"/>
                <a:gd name="T4" fmla="*/ 96 w 98"/>
                <a:gd name="T5" fmla="*/ 36 h 94"/>
                <a:gd name="T6" fmla="*/ 98 w 98"/>
                <a:gd name="T7" fmla="*/ 26 h 94"/>
                <a:gd name="T8" fmla="*/ 98 w 98"/>
                <a:gd name="T9" fmla="*/ 26 h 94"/>
                <a:gd name="T10" fmla="*/ 98 w 98"/>
                <a:gd name="T11" fmla="*/ 20 h 94"/>
                <a:gd name="T12" fmla="*/ 96 w 98"/>
                <a:gd name="T13" fmla="*/ 16 h 94"/>
                <a:gd name="T14" fmla="*/ 88 w 98"/>
                <a:gd name="T15" fmla="*/ 8 h 94"/>
                <a:gd name="T16" fmla="*/ 80 w 98"/>
                <a:gd name="T17" fmla="*/ 2 h 94"/>
                <a:gd name="T18" fmla="*/ 68 w 98"/>
                <a:gd name="T19" fmla="*/ 0 h 94"/>
                <a:gd name="T20" fmla="*/ 68 w 98"/>
                <a:gd name="T21" fmla="*/ 0 h 94"/>
                <a:gd name="T22" fmla="*/ 60 w 98"/>
                <a:gd name="T23" fmla="*/ 2 h 94"/>
                <a:gd name="T24" fmla="*/ 52 w 98"/>
                <a:gd name="T25" fmla="*/ 4 h 94"/>
                <a:gd name="T26" fmla="*/ 52 w 98"/>
                <a:gd name="T27" fmla="*/ 4 h 94"/>
                <a:gd name="T28" fmla="*/ 52 w 98"/>
                <a:gd name="T29" fmla="*/ 4 h 94"/>
                <a:gd name="T30" fmla="*/ 52 w 98"/>
                <a:gd name="T31" fmla="*/ 4 h 94"/>
                <a:gd name="T32" fmla="*/ 50 w 98"/>
                <a:gd name="T33" fmla="*/ 6 h 94"/>
                <a:gd name="T34" fmla="*/ 0 w 98"/>
                <a:gd name="T35" fmla="*/ 40 h 94"/>
                <a:gd name="T36" fmla="*/ 38 w 98"/>
                <a:gd name="T37" fmla="*/ 94 h 94"/>
                <a:gd name="T38" fmla="*/ 88 w 98"/>
                <a:gd name="T39" fmla="*/ 44 h 94"/>
                <a:gd name="T40" fmla="*/ 88 w 98"/>
                <a:gd name="T41" fmla="*/ 44 h 94"/>
                <a:gd name="T42" fmla="*/ 90 w 98"/>
                <a:gd name="T43" fmla="*/ 44 h 94"/>
                <a:gd name="T44" fmla="*/ 90 w 98"/>
                <a:gd name="T45" fmla="*/ 44 h 94"/>
                <a:gd name="T46" fmla="*/ 90 w 98"/>
                <a:gd name="T47" fmla="*/ 4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8" h="94">
                  <a:moveTo>
                    <a:pt x="90" y="44"/>
                  </a:moveTo>
                  <a:lnTo>
                    <a:pt x="90" y="44"/>
                  </a:lnTo>
                  <a:lnTo>
                    <a:pt x="96" y="3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8" y="20"/>
                  </a:lnTo>
                  <a:lnTo>
                    <a:pt x="96" y="16"/>
                  </a:lnTo>
                  <a:lnTo>
                    <a:pt x="88" y="8"/>
                  </a:lnTo>
                  <a:lnTo>
                    <a:pt x="80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0" y="2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6"/>
                  </a:lnTo>
                  <a:lnTo>
                    <a:pt x="0" y="40"/>
                  </a:lnTo>
                  <a:lnTo>
                    <a:pt x="38" y="9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90" y="44"/>
                  </a:lnTo>
                  <a:close/>
                </a:path>
              </a:pathLst>
            </a:custGeom>
            <a:noFill/>
            <a:ln w="2">
              <a:solidFill>
                <a:srgbClr val="00693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33" name="Picture 3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8051" y="3909655"/>
              <a:ext cx="194406" cy="20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5132975" y="3929594"/>
              <a:ext cx="154528" cy="169482"/>
            </a:xfrm>
            <a:custGeom>
              <a:avLst/>
              <a:gdLst>
                <a:gd name="T0" fmla="*/ 62 w 62"/>
                <a:gd name="T1" fmla="*/ 34 h 68"/>
                <a:gd name="T2" fmla="*/ 62 w 62"/>
                <a:gd name="T3" fmla="*/ 34 h 68"/>
                <a:gd name="T4" fmla="*/ 62 w 62"/>
                <a:gd name="T5" fmla="*/ 40 h 68"/>
                <a:gd name="T6" fmla="*/ 60 w 62"/>
                <a:gd name="T7" fmla="*/ 48 h 68"/>
                <a:gd name="T8" fmla="*/ 56 w 62"/>
                <a:gd name="T9" fmla="*/ 54 h 68"/>
                <a:gd name="T10" fmla="*/ 54 w 62"/>
                <a:gd name="T11" fmla="*/ 58 h 68"/>
                <a:gd name="T12" fmla="*/ 48 w 62"/>
                <a:gd name="T13" fmla="*/ 62 h 68"/>
                <a:gd name="T14" fmla="*/ 44 w 62"/>
                <a:gd name="T15" fmla="*/ 66 h 68"/>
                <a:gd name="T16" fmla="*/ 38 w 62"/>
                <a:gd name="T17" fmla="*/ 68 h 68"/>
                <a:gd name="T18" fmla="*/ 30 w 62"/>
                <a:gd name="T19" fmla="*/ 68 h 68"/>
                <a:gd name="T20" fmla="*/ 30 w 62"/>
                <a:gd name="T21" fmla="*/ 68 h 68"/>
                <a:gd name="T22" fmla="*/ 24 w 62"/>
                <a:gd name="T23" fmla="*/ 68 h 68"/>
                <a:gd name="T24" fmla="*/ 18 w 62"/>
                <a:gd name="T25" fmla="*/ 66 h 68"/>
                <a:gd name="T26" fmla="*/ 14 w 62"/>
                <a:gd name="T27" fmla="*/ 62 h 68"/>
                <a:gd name="T28" fmla="*/ 8 w 62"/>
                <a:gd name="T29" fmla="*/ 58 h 68"/>
                <a:gd name="T30" fmla="*/ 4 w 62"/>
                <a:gd name="T31" fmla="*/ 54 h 68"/>
                <a:gd name="T32" fmla="*/ 2 w 62"/>
                <a:gd name="T33" fmla="*/ 48 h 68"/>
                <a:gd name="T34" fmla="*/ 0 w 62"/>
                <a:gd name="T35" fmla="*/ 40 h 68"/>
                <a:gd name="T36" fmla="*/ 0 w 62"/>
                <a:gd name="T37" fmla="*/ 34 h 68"/>
                <a:gd name="T38" fmla="*/ 0 w 62"/>
                <a:gd name="T39" fmla="*/ 34 h 68"/>
                <a:gd name="T40" fmla="*/ 0 w 62"/>
                <a:gd name="T41" fmla="*/ 26 h 68"/>
                <a:gd name="T42" fmla="*/ 2 w 62"/>
                <a:gd name="T43" fmla="*/ 20 h 68"/>
                <a:gd name="T44" fmla="*/ 4 w 62"/>
                <a:gd name="T45" fmla="*/ 14 h 68"/>
                <a:gd name="T46" fmla="*/ 8 w 62"/>
                <a:gd name="T47" fmla="*/ 10 h 68"/>
                <a:gd name="T48" fmla="*/ 14 w 62"/>
                <a:gd name="T49" fmla="*/ 6 h 68"/>
                <a:gd name="T50" fmla="*/ 18 w 62"/>
                <a:gd name="T51" fmla="*/ 2 h 68"/>
                <a:gd name="T52" fmla="*/ 24 w 62"/>
                <a:gd name="T53" fmla="*/ 0 h 68"/>
                <a:gd name="T54" fmla="*/ 30 w 62"/>
                <a:gd name="T55" fmla="*/ 0 h 68"/>
                <a:gd name="T56" fmla="*/ 30 w 62"/>
                <a:gd name="T57" fmla="*/ 0 h 68"/>
                <a:gd name="T58" fmla="*/ 38 w 62"/>
                <a:gd name="T59" fmla="*/ 0 h 68"/>
                <a:gd name="T60" fmla="*/ 44 w 62"/>
                <a:gd name="T61" fmla="*/ 2 h 68"/>
                <a:gd name="T62" fmla="*/ 48 w 62"/>
                <a:gd name="T63" fmla="*/ 6 h 68"/>
                <a:gd name="T64" fmla="*/ 54 w 62"/>
                <a:gd name="T65" fmla="*/ 10 h 68"/>
                <a:gd name="T66" fmla="*/ 56 w 62"/>
                <a:gd name="T67" fmla="*/ 14 h 68"/>
                <a:gd name="T68" fmla="*/ 60 w 62"/>
                <a:gd name="T69" fmla="*/ 20 h 68"/>
                <a:gd name="T70" fmla="*/ 62 w 62"/>
                <a:gd name="T71" fmla="*/ 26 h 68"/>
                <a:gd name="T72" fmla="*/ 62 w 62"/>
                <a:gd name="T73" fmla="*/ 34 h 68"/>
                <a:gd name="T74" fmla="*/ 62 w 62"/>
                <a:gd name="T75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8">
                  <a:moveTo>
                    <a:pt x="62" y="34"/>
                  </a:moveTo>
                  <a:lnTo>
                    <a:pt x="62" y="34"/>
                  </a:lnTo>
                  <a:lnTo>
                    <a:pt x="62" y="40"/>
                  </a:lnTo>
                  <a:lnTo>
                    <a:pt x="60" y="48"/>
                  </a:lnTo>
                  <a:lnTo>
                    <a:pt x="56" y="54"/>
                  </a:lnTo>
                  <a:lnTo>
                    <a:pt x="54" y="58"/>
                  </a:lnTo>
                  <a:lnTo>
                    <a:pt x="48" y="62"/>
                  </a:lnTo>
                  <a:lnTo>
                    <a:pt x="44" y="66"/>
                  </a:lnTo>
                  <a:lnTo>
                    <a:pt x="38" y="68"/>
                  </a:lnTo>
                  <a:lnTo>
                    <a:pt x="30" y="68"/>
                  </a:lnTo>
                  <a:lnTo>
                    <a:pt x="30" y="68"/>
                  </a:lnTo>
                  <a:lnTo>
                    <a:pt x="24" y="68"/>
                  </a:lnTo>
                  <a:lnTo>
                    <a:pt x="18" y="66"/>
                  </a:lnTo>
                  <a:lnTo>
                    <a:pt x="14" y="62"/>
                  </a:lnTo>
                  <a:lnTo>
                    <a:pt x="8" y="58"/>
                  </a:lnTo>
                  <a:lnTo>
                    <a:pt x="4" y="54"/>
                  </a:lnTo>
                  <a:lnTo>
                    <a:pt x="2" y="48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8" y="6"/>
                  </a:lnTo>
                  <a:lnTo>
                    <a:pt x="54" y="10"/>
                  </a:lnTo>
                  <a:lnTo>
                    <a:pt x="56" y="14"/>
                  </a:lnTo>
                  <a:lnTo>
                    <a:pt x="60" y="20"/>
                  </a:lnTo>
                  <a:lnTo>
                    <a:pt x="62" y="26"/>
                  </a:lnTo>
                  <a:lnTo>
                    <a:pt x="62" y="34"/>
                  </a:lnTo>
                  <a:lnTo>
                    <a:pt x="62" y="34"/>
                  </a:lnTo>
                  <a:close/>
                </a:path>
              </a:pathLst>
            </a:custGeom>
            <a:noFill/>
            <a:ln w="2">
              <a:solidFill>
                <a:srgbClr val="00693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35" name="Picture 3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7686" y="3650447"/>
              <a:ext cx="284132" cy="284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5252610" y="3680355"/>
              <a:ext cx="239269" cy="234284"/>
            </a:xfrm>
            <a:custGeom>
              <a:avLst/>
              <a:gdLst>
                <a:gd name="T0" fmla="*/ 88 w 96"/>
                <a:gd name="T1" fmla="*/ 44 h 94"/>
                <a:gd name="T2" fmla="*/ 88 w 96"/>
                <a:gd name="T3" fmla="*/ 44 h 94"/>
                <a:gd name="T4" fmla="*/ 94 w 96"/>
                <a:gd name="T5" fmla="*/ 36 h 94"/>
                <a:gd name="T6" fmla="*/ 96 w 96"/>
                <a:gd name="T7" fmla="*/ 26 h 94"/>
                <a:gd name="T8" fmla="*/ 96 w 96"/>
                <a:gd name="T9" fmla="*/ 26 h 94"/>
                <a:gd name="T10" fmla="*/ 96 w 96"/>
                <a:gd name="T11" fmla="*/ 20 h 94"/>
                <a:gd name="T12" fmla="*/ 94 w 96"/>
                <a:gd name="T13" fmla="*/ 16 h 94"/>
                <a:gd name="T14" fmla="*/ 88 w 96"/>
                <a:gd name="T15" fmla="*/ 8 h 94"/>
                <a:gd name="T16" fmla="*/ 78 w 96"/>
                <a:gd name="T17" fmla="*/ 2 h 94"/>
                <a:gd name="T18" fmla="*/ 68 w 96"/>
                <a:gd name="T19" fmla="*/ 0 h 94"/>
                <a:gd name="T20" fmla="*/ 68 w 96"/>
                <a:gd name="T21" fmla="*/ 0 h 94"/>
                <a:gd name="T22" fmla="*/ 58 w 96"/>
                <a:gd name="T23" fmla="*/ 0 h 94"/>
                <a:gd name="T24" fmla="*/ 52 w 96"/>
                <a:gd name="T25" fmla="*/ 4 h 94"/>
                <a:gd name="T26" fmla="*/ 52 w 96"/>
                <a:gd name="T27" fmla="*/ 4 h 94"/>
                <a:gd name="T28" fmla="*/ 52 w 96"/>
                <a:gd name="T29" fmla="*/ 4 h 94"/>
                <a:gd name="T30" fmla="*/ 52 w 96"/>
                <a:gd name="T31" fmla="*/ 4 h 94"/>
                <a:gd name="T32" fmla="*/ 50 w 96"/>
                <a:gd name="T33" fmla="*/ 6 h 94"/>
                <a:gd name="T34" fmla="*/ 0 w 96"/>
                <a:gd name="T35" fmla="*/ 40 h 94"/>
                <a:gd name="T36" fmla="*/ 38 w 96"/>
                <a:gd name="T37" fmla="*/ 94 h 94"/>
                <a:gd name="T38" fmla="*/ 88 w 96"/>
                <a:gd name="T39" fmla="*/ 44 h 94"/>
                <a:gd name="T40" fmla="*/ 88 w 96"/>
                <a:gd name="T41" fmla="*/ 44 h 94"/>
                <a:gd name="T42" fmla="*/ 88 w 96"/>
                <a:gd name="T43" fmla="*/ 44 h 94"/>
                <a:gd name="T44" fmla="*/ 88 w 96"/>
                <a:gd name="T45" fmla="*/ 44 h 94"/>
                <a:gd name="T46" fmla="*/ 88 w 96"/>
                <a:gd name="T47" fmla="*/ 4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6" h="94">
                  <a:moveTo>
                    <a:pt x="88" y="44"/>
                  </a:moveTo>
                  <a:lnTo>
                    <a:pt x="88" y="44"/>
                  </a:lnTo>
                  <a:lnTo>
                    <a:pt x="94" y="36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6" y="20"/>
                  </a:lnTo>
                  <a:lnTo>
                    <a:pt x="94" y="16"/>
                  </a:lnTo>
                  <a:lnTo>
                    <a:pt x="88" y="8"/>
                  </a:lnTo>
                  <a:lnTo>
                    <a:pt x="78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6"/>
                  </a:lnTo>
                  <a:lnTo>
                    <a:pt x="0" y="40"/>
                  </a:lnTo>
                  <a:lnTo>
                    <a:pt x="38" y="9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close/>
                </a:path>
              </a:pathLst>
            </a:custGeom>
            <a:noFill/>
            <a:ln w="2">
              <a:solidFill>
                <a:srgbClr val="00693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37" name="Picture 3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2792" y="3750142"/>
              <a:ext cx="194406" cy="20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40"/>
            <p:cNvSpPr>
              <a:spLocks/>
            </p:cNvSpPr>
            <p:nvPr/>
          </p:nvSpPr>
          <p:spPr bwMode="auto">
            <a:xfrm>
              <a:off x="5212732" y="3765096"/>
              <a:ext cx="159513" cy="174467"/>
            </a:xfrm>
            <a:custGeom>
              <a:avLst/>
              <a:gdLst>
                <a:gd name="T0" fmla="*/ 64 w 64"/>
                <a:gd name="T1" fmla="*/ 36 h 70"/>
                <a:gd name="T2" fmla="*/ 64 w 64"/>
                <a:gd name="T3" fmla="*/ 36 h 70"/>
                <a:gd name="T4" fmla="*/ 62 w 64"/>
                <a:gd name="T5" fmla="*/ 42 h 70"/>
                <a:gd name="T6" fmla="*/ 62 w 64"/>
                <a:gd name="T7" fmla="*/ 48 h 70"/>
                <a:gd name="T8" fmla="*/ 58 w 64"/>
                <a:gd name="T9" fmla="*/ 54 h 70"/>
                <a:gd name="T10" fmla="*/ 54 w 64"/>
                <a:gd name="T11" fmla="*/ 60 h 70"/>
                <a:gd name="T12" fmla="*/ 50 w 64"/>
                <a:gd name="T13" fmla="*/ 64 h 70"/>
                <a:gd name="T14" fmla="*/ 44 w 64"/>
                <a:gd name="T15" fmla="*/ 68 h 70"/>
                <a:gd name="T16" fmla="*/ 38 w 64"/>
                <a:gd name="T17" fmla="*/ 70 h 70"/>
                <a:gd name="T18" fmla="*/ 32 w 64"/>
                <a:gd name="T19" fmla="*/ 70 h 70"/>
                <a:gd name="T20" fmla="*/ 32 w 64"/>
                <a:gd name="T21" fmla="*/ 70 h 70"/>
                <a:gd name="T22" fmla="*/ 26 w 64"/>
                <a:gd name="T23" fmla="*/ 70 h 70"/>
                <a:gd name="T24" fmla="*/ 20 w 64"/>
                <a:gd name="T25" fmla="*/ 68 h 70"/>
                <a:gd name="T26" fmla="*/ 14 w 64"/>
                <a:gd name="T27" fmla="*/ 64 h 70"/>
                <a:gd name="T28" fmla="*/ 10 w 64"/>
                <a:gd name="T29" fmla="*/ 60 h 70"/>
                <a:gd name="T30" fmla="*/ 6 w 64"/>
                <a:gd name="T31" fmla="*/ 54 h 70"/>
                <a:gd name="T32" fmla="*/ 4 w 64"/>
                <a:gd name="T33" fmla="*/ 48 h 70"/>
                <a:gd name="T34" fmla="*/ 2 w 64"/>
                <a:gd name="T35" fmla="*/ 42 h 70"/>
                <a:gd name="T36" fmla="*/ 0 w 64"/>
                <a:gd name="T37" fmla="*/ 36 h 70"/>
                <a:gd name="T38" fmla="*/ 0 w 64"/>
                <a:gd name="T39" fmla="*/ 36 h 70"/>
                <a:gd name="T40" fmla="*/ 2 w 64"/>
                <a:gd name="T41" fmla="*/ 28 h 70"/>
                <a:gd name="T42" fmla="*/ 4 w 64"/>
                <a:gd name="T43" fmla="*/ 22 h 70"/>
                <a:gd name="T44" fmla="*/ 6 w 64"/>
                <a:gd name="T45" fmla="*/ 16 h 70"/>
                <a:gd name="T46" fmla="*/ 10 w 64"/>
                <a:gd name="T47" fmla="*/ 10 h 70"/>
                <a:gd name="T48" fmla="*/ 14 w 64"/>
                <a:gd name="T49" fmla="*/ 6 h 70"/>
                <a:gd name="T50" fmla="*/ 20 w 64"/>
                <a:gd name="T51" fmla="*/ 4 h 70"/>
                <a:gd name="T52" fmla="*/ 26 w 64"/>
                <a:gd name="T53" fmla="*/ 2 h 70"/>
                <a:gd name="T54" fmla="*/ 32 w 64"/>
                <a:gd name="T55" fmla="*/ 0 h 70"/>
                <a:gd name="T56" fmla="*/ 32 w 64"/>
                <a:gd name="T57" fmla="*/ 0 h 70"/>
                <a:gd name="T58" fmla="*/ 38 w 64"/>
                <a:gd name="T59" fmla="*/ 2 h 70"/>
                <a:gd name="T60" fmla="*/ 44 w 64"/>
                <a:gd name="T61" fmla="*/ 4 h 70"/>
                <a:gd name="T62" fmla="*/ 50 w 64"/>
                <a:gd name="T63" fmla="*/ 6 h 70"/>
                <a:gd name="T64" fmla="*/ 54 w 64"/>
                <a:gd name="T65" fmla="*/ 10 h 70"/>
                <a:gd name="T66" fmla="*/ 58 w 64"/>
                <a:gd name="T67" fmla="*/ 16 h 70"/>
                <a:gd name="T68" fmla="*/ 62 w 64"/>
                <a:gd name="T69" fmla="*/ 22 h 70"/>
                <a:gd name="T70" fmla="*/ 62 w 64"/>
                <a:gd name="T71" fmla="*/ 28 h 70"/>
                <a:gd name="T72" fmla="*/ 64 w 64"/>
                <a:gd name="T73" fmla="*/ 36 h 70"/>
                <a:gd name="T74" fmla="*/ 64 w 64"/>
                <a:gd name="T75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70">
                  <a:moveTo>
                    <a:pt x="64" y="36"/>
                  </a:moveTo>
                  <a:lnTo>
                    <a:pt x="64" y="36"/>
                  </a:lnTo>
                  <a:lnTo>
                    <a:pt x="62" y="42"/>
                  </a:lnTo>
                  <a:lnTo>
                    <a:pt x="62" y="48"/>
                  </a:lnTo>
                  <a:lnTo>
                    <a:pt x="58" y="54"/>
                  </a:lnTo>
                  <a:lnTo>
                    <a:pt x="54" y="60"/>
                  </a:lnTo>
                  <a:lnTo>
                    <a:pt x="50" y="64"/>
                  </a:lnTo>
                  <a:lnTo>
                    <a:pt x="44" y="68"/>
                  </a:lnTo>
                  <a:lnTo>
                    <a:pt x="38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26" y="70"/>
                  </a:lnTo>
                  <a:lnTo>
                    <a:pt x="20" y="68"/>
                  </a:lnTo>
                  <a:lnTo>
                    <a:pt x="14" y="64"/>
                  </a:lnTo>
                  <a:lnTo>
                    <a:pt x="10" y="60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50" y="6"/>
                  </a:lnTo>
                  <a:lnTo>
                    <a:pt x="54" y="10"/>
                  </a:lnTo>
                  <a:lnTo>
                    <a:pt x="58" y="16"/>
                  </a:lnTo>
                  <a:lnTo>
                    <a:pt x="62" y="22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4" y="36"/>
                  </a:lnTo>
                  <a:close/>
                </a:path>
              </a:pathLst>
            </a:custGeom>
            <a:noFill/>
            <a:ln w="2">
              <a:solidFill>
                <a:srgbClr val="00693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39" name="Picture 4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7869" y="3520843"/>
              <a:ext cx="284132" cy="284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Freeform 42"/>
            <p:cNvSpPr>
              <a:spLocks/>
            </p:cNvSpPr>
            <p:nvPr/>
          </p:nvSpPr>
          <p:spPr bwMode="auto">
            <a:xfrm>
              <a:off x="5192792" y="3550751"/>
              <a:ext cx="239269" cy="234284"/>
            </a:xfrm>
            <a:custGeom>
              <a:avLst/>
              <a:gdLst>
                <a:gd name="T0" fmla="*/ 88 w 96"/>
                <a:gd name="T1" fmla="*/ 44 h 94"/>
                <a:gd name="T2" fmla="*/ 88 w 96"/>
                <a:gd name="T3" fmla="*/ 44 h 94"/>
                <a:gd name="T4" fmla="*/ 94 w 96"/>
                <a:gd name="T5" fmla="*/ 36 h 94"/>
                <a:gd name="T6" fmla="*/ 96 w 96"/>
                <a:gd name="T7" fmla="*/ 26 h 94"/>
                <a:gd name="T8" fmla="*/ 96 w 96"/>
                <a:gd name="T9" fmla="*/ 26 h 94"/>
                <a:gd name="T10" fmla="*/ 96 w 96"/>
                <a:gd name="T11" fmla="*/ 20 h 94"/>
                <a:gd name="T12" fmla="*/ 94 w 96"/>
                <a:gd name="T13" fmla="*/ 16 h 94"/>
                <a:gd name="T14" fmla="*/ 88 w 96"/>
                <a:gd name="T15" fmla="*/ 8 h 94"/>
                <a:gd name="T16" fmla="*/ 78 w 96"/>
                <a:gd name="T17" fmla="*/ 2 h 94"/>
                <a:gd name="T18" fmla="*/ 68 w 96"/>
                <a:gd name="T19" fmla="*/ 0 h 94"/>
                <a:gd name="T20" fmla="*/ 68 w 96"/>
                <a:gd name="T21" fmla="*/ 0 h 94"/>
                <a:gd name="T22" fmla="*/ 58 w 96"/>
                <a:gd name="T23" fmla="*/ 0 h 94"/>
                <a:gd name="T24" fmla="*/ 52 w 96"/>
                <a:gd name="T25" fmla="*/ 4 h 94"/>
                <a:gd name="T26" fmla="*/ 52 w 96"/>
                <a:gd name="T27" fmla="*/ 4 h 94"/>
                <a:gd name="T28" fmla="*/ 52 w 96"/>
                <a:gd name="T29" fmla="*/ 4 h 94"/>
                <a:gd name="T30" fmla="*/ 52 w 96"/>
                <a:gd name="T31" fmla="*/ 4 h 94"/>
                <a:gd name="T32" fmla="*/ 48 w 96"/>
                <a:gd name="T33" fmla="*/ 6 h 94"/>
                <a:gd name="T34" fmla="*/ 0 w 96"/>
                <a:gd name="T35" fmla="*/ 40 h 94"/>
                <a:gd name="T36" fmla="*/ 38 w 96"/>
                <a:gd name="T37" fmla="*/ 94 h 94"/>
                <a:gd name="T38" fmla="*/ 88 w 96"/>
                <a:gd name="T39" fmla="*/ 44 h 94"/>
                <a:gd name="T40" fmla="*/ 88 w 96"/>
                <a:gd name="T41" fmla="*/ 44 h 94"/>
                <a:gd name="T42" fmla="*/ 88 w 96"/>
                <a:gd name="T43" fmla="*/ 44 h 94"/>
                <a:gd name="T44" fmla="*/ 88 w 96"/>
                <a:gd name="T45" fmla="*/ 44 h 94"/>
                <a:gd name="T46" fmla="*/ 88 w 96"/>
                <a:gd name="T47" fmla="*/ 4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6" h="94">
                  <a:moveTo>
                    <a:pt x="88" y="44"/>
                  </a:moveTo>
                  <a:lnTo>
                    <a:pt x="88" y="44"/>
                  </a:lnTo>
                  <a:lnTo>
                    <a:pt x="94" y="36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6" y="20"/>
                  </a:lnTo>
                  <a:lnTo>
                    <a:pt x="94" y="16"/>
                  </a:lnTo>
                  <a:lnTo>
                    <a:pt x="88" y="8"/>
                  </a:lnTo>
                  <a:lnTo>
                    <a:pt x="78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8" y="6"/>
                  </a:lnTo>
                  <a:lnTo>
                    <a:pt x="0" y="40"/>
                  </a:lnTo>
                  <a:lnTo>
                    <a:pt x="38" y="9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close/>
                </a:path>
              </a:pathLst>
            </a:custGeom>
            <a:noFill/>
            <a:ln w="2">
              <a:solidFill>
                <a:srgbClr val="00693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41" name="Picture 4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2975" y="3620538"/>
              <a:ext cx="194406" cy="20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Freeform 44"/>
            <p:cNvSpPr>
              <a:spLocks/>
            </p:cNvSpPr>
            <p:nvPr/>
          </p:nvSpPr>
          <p:spPr bwMode="auto">
            <a:xfrm>
              <a:off x="5152914" y="3635493"/>
              <a:ext cx="159513" cy="174467"/>
            </a:xfrm>
            <a:custGeom>
              <a:avLst/>
              <a:gdLst>
                <a:gd name="T0" fmla="*/ 64 w 64"/>
                <a:gd name="T1" fmla="*/ 36 h 70"/>
                <a:gd name="T2" fmla="*/ 64 w 64"/>
                <a:gd name="T3" fmla="*/ 36 h 70"/>
                <a:gd name="T4" fmla="*/ 62 w 64"/>
                <a:gd name="T5" fmla="*/ 42 h 70"/>
                <a:gd name="T6" fmla="*/ 60 w 64"/>
                <a:gd name="T7" fmla="*/ 48 h 70"/>
                <a:gd name="T8" fmla="*/ 58 w 64"/>
                <a:gd name="T9" fmla="*/ 54 h 70"/>
                <a:gd name="T10" fmla="*/ 54 w 64"/>
                <a:gd name="T11" fmla="*/ 60 h 70"/>
                <a:gd name="T12" fmla="*/ 50 w 64"/>
                <a:gd name="T13" fmla="*/ 64 h 70"/>
                <a:gd name="T14" fmla="*/ 44 w 64"/>
                <a:gd name="T15" fmla="*/ 68 h 70"/>
                <a:gd name="T16" fmla="*/ 38 w 64"/>
                <a:gd name="T17" fmla="*/ 70 h 70"/>
                <a:gd name="T18" fmla="*/ 32 w 64"/>
                <a:gd name="T19" fmla="*/ 70 h 70"/>
                <a:gd name="T20" fmla="*/ 32 w 64"/>
                <a:gd name="T21" fmla="*/ 70 h 70"/>
                <a:gd name="T22" fmla="*/ 26 w 64"/>
                <a:gd name="T23" fmla="*/ 70 h 70"/>
                <a:gd name="T24" fmla="*/ 20 w 64"/>
                <a:gd name="T25" fmla="*/ 68 h 70"/>
                <a:gd name="T26" fmla="*/ 14 w 64"/>
                <a:gd name="T27" fmla="*/ 64 h 70"/>
                <a:gd name="T28" fmla="*/ 10 w 64"/>
                <a:gd name="T29" fmla="*/ 60 h 70"/>
                <a:gd name="T30" fmla="*/ 6 w 64"/>
                <a:gd name="T31" fmla="*/ 54 h 70"/>
                <a:gd name="T32" fmla="*/ 4 w 64"/>
                <a:gd name="T33" fmla="*/ 48 h 70"/>
                <a:gd name="T34" fmla="*/ 2 w 64"/>
                <a:gd name="T35" fmla="*/ 42 h 70"/>
                <a:gd name="T36" fmla="*/ 0 w 64"/>
                <a:gd name="T37" fmla="*/ 36 h 70"/>
                <a:gd name="T38" fmla="*/ 0 w 64"/>
                <a:gd name="T39" fmla="*/ 36 h 70"/>
                <a:gd name="T40" fmla="*/ 2 w 64"/>
                <a:gd name="T41" fmla="*/ 28 h 70"/>
                <a:gd name="T42" fmla="*/ 4 w 64"/>
                <a:gd name="T43" fmla="*/ 22 h 70"/>
                <a:gd name="T44" fmla="*/ 6 w 64"/>
                <a:gd name="T45" fmla="*/ 16 h 70"/>
                <a:gd name="T46" fmla="*/ 10 w 64"/>
                <a:gd name="T47" fmla="*/ 10 h 70"/>
                <a:gd name="T48" fmla="*/ 14 w 64"/>
                <a:gd name="T49" fmla="*/ 6 h 70"/>
                <a:gd name="T50" fmla="*/ 20 w 64"/>
                <a:gd name="T51" fmla="*/ 4 h 70"/>
                <a:gd name="T52" fmla="*/ 26 w 64"/>
                <a:gd name="T53" fmla="*/ 2 h 70"/>
                <a:gd name="T54" fmla="*/ 32 w 64"/>
                <a:gd name="T55" fmla="*/ 0 h 70"/>
                <a:gd name="T56" fmla="*/ 32 w 64"/>
                <a:gd name="T57" fmla="*/ 0 h 70"/>
                <a:gd name="T58" fmla="*/ 38 w 64"/>
                <a:gd name="T59" fmla="*/ 2 h 70"/>
                <a:gd name="T60" fmla="*/ 44 w 64"/>
                <a:gd name="T61" fmla="*/ 4 h 70"/>
                <a:gd name="T62" fmla="*/ 50 w 64"/>
                <a:gd name="T63" fmla="*/ 6 h 70"/>
                <a:gd name="T64" fmla="*/ 54 w 64"/>
                <a:gd name="T65" fmla="*/ 10 h 70"/>
                <a:gd name="T66" fmla="*/ 58 w 64"/>
                <a:gd name="T67" fmla="*/ 16 h 70"/>
                <a:gd name="T68" fmla="*/ 60 w 64"/>
                <a:gd name="T69" fmla="*/ 22 h 70"/>
                <a:gd name="T70" fmla="*/ 62 w 64"/>
                <a:gd name="T71" fmla="*/ 28 h 70"/>
                <a:gd name="T72" fmla="*/ 64 w 64"/>
                <a:gd name="T73" fmla="*/ 36 h 70"/>
                <a:gd name="T74" fmla="*/ 64 w 64"/>
                <a:gd name="T75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70">
                  <a:moveTo>
                    <a:pt x="64" y="36"/>
                  </a:moveTo>
                  <a:lnTo>
                    <a:pt x="64" y="36"/>
                  </a:lnTo>
                  <a:lnTo>
                    <a:pt x="62" y="42"/>
                  </a:lnTo>
                  <a:lnTo>
                    <a:pt x="60" y="48"/>
                  </a:lnTo>
                  <a:lnTo>
                    <a:pt x="58" y="54"/>
                  </a:lnTo>
                  <a:lnTo>
                    <a:pt x="54" y="60"/>
                  </a:lnTo>
                  <a:lnTo>
                    <a:pt x="50" y="64"/>
                  </a:lnTo>
                  <a:lnTo>
                    <a:pt x="44" y="68"/>
                  </a:lnTo>
                  <a:lnTo>
                    <a:pt x="38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26" y="70"/>
                  </a:lnTo>
                  <a:lnTo>
                    <a:pt x="20" y="68"/>
                  </a:lnTo>
                  <a:lnTo>
                    <a:pt x="14" y="64"/>
                  </a:lnTo>
                  <a:lnTo>
                    <a:pt x="10" y="60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50" y="6"/>
                  </a:lnTo>
                  <a:lnTo>
                    <a:pt x="54" y="10"/>
                  </a:lnTo>
                  <a:lnTo>
                    <a:pt x="58" y="16"/>
                  </a:lnTo>
                  <a:lnTo>
                    <a:pt x="60" y="22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4" y="36"/>
                  </a:lnTo>
                  <a:close/>
                </a:path>
              </a:pathLst>
            </a:custGeom>
            <a:noFill/>
            <a:ln w="2">
              <a:solidFill>
                <a:srgbClr val="00693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43" name="Picture 4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0500" y="3864792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Freeform 46"/>
            <p:cNvSpPr>
              <a:spLocks/>
            </p:cNvSpPr>
            <p:nvPr/>
          </p:nvSpPr>
          <p:spPr bwMode="auto">
            <a:xfrm>
              <a:off x="2700409" y="3899685"/>
              <a:ext cx="134589" cy="134589"/>
            </a:xfrm>
            <a:custGeom>
              <a:avLst/>
              <a:gdLst>
                <a:gd name="T0" fmla="*/ 32 w 54"/>
                <a:gd name="T1" fmla="*/ 54 h 54"/>
                <a:gd name="T2" fmla="*/ 32 w 54"/>
                <a:gd name="T3" fmla="*/ 54 h 54"/>
                <a:gd name="T4" fmla="*/ 42 w 54"/>
                <a:gd name="T5" fmla="*/ 50 h 54"/>
                <a:gd name="T6" fmla="*/ 48 w 54"/>
                <a:gd name="T7" fmla="*/ 44 h 54"/>
                <a:gd name="T8" fmla="*/ 54 w 54"/>
                <a:gd name="T9" fmla="*/ 34 h 54"/>
                <a:gd name="T10" fmla="*/ 54 w 54"/>
                <a:gd name="T11" fmla="*/ 22 h 54"/>
                <a:gd name="T12" fmla="*/ 54 w 54"/>
                <a:gd name="T13" fmla="*/ 22 h 54"/>
                <a:gd name="T14" fmla="*/ 50 w 54"/>
                <a:gd name="T15" fmla="*/ 12 h 54"/>
                <a:gd name="T16" fmla="*/ 42 w 54"/>
                <a:gd name="T17" fmla="*/ 6 h 54"/>
                <a:gd name="T18" fmla="*/ 34 w 54"/>
                <a:gd name="T19" fmla="*/ 0 h 54"/>
                <a:gd name="T20" fmla="*/ 22 w 54"/>
                <a:gd name="T21" fmla="*/ 0 h 54"/>
                <a:gd name="T22" fmla="*/ 22 w 54"/>
                <a:gd name="T23" fmla="*/ 0 h 54"/>
                <a:gd name="T24" fmla="*/ 12 w 54"/>
                <a:gd name="T25" fmla="*/ 4 h 54"/>
                <a:gd name="T26" fmla="*/ 6 w 54"/>
                <a:gd name="T27" fmla="*/ 12 h 54"/>
                <a:gd name="T28" fmla="*/ 0 w 54"/>
                <a:gd name="T29" fmla="*/ 20 h 54"/>
                <a:gd name="T30" fmla="*/ 0 w 54"/>
                <a:gd name="T31" fmla="*/ 32 h 54"/>
                <a:gd name="T32" fmla="*/ 0 w 54"/>
                <a:gd name="T33" fmla="*/ 32 h 54"/>
                <a:gd name="T34" fmla="*/ 4 w 54"/>
                <a:gd name="T35" fmla="*/ 42 h 54"/>
                <a:gd name="T36" fmla="*/ 12 w 54"/>
                <a:gd name="T37" fmla="*/ 48 h 54"/>
                <a:gd name="T38" fmla="*/ 20 w 54"/>
                <a:gd name="T39" fmla="*/ 54 h 54"/>
                <a:gd name="T40" fmla="*/ 32 w 54"/>
                <a:gd name="T41" fmla="*/ 54 h 54"/>
                <a:gd name="T42" fmla="*/ 32 w 54"/>
                <a:gd name="T4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4">
                  <a:moveTo>
                    <a:pt x="32" y="54"/>
                  </a:moveTo>
                  <a:lnTo>
                    <a:pt x="32" y="54"/>
                  </a:lnTo>
                  <a:lnTo>
                    <a:pt x="42" y="50"/>
                  </a:lnTo>
                  <a:lnTo>
                    <a:pt x="48" y="44"/>
                  </a:lnTo>
                  <a:lnTo>
                    <a:pt x="54" y="34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0" y="12"/>
                  </a:lnTo>
                  <a:lnTo>
                    <a:pt x="42" y="6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6" y="12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12" y="48"/>
                  </a:lnTo>
                  <a:lnTo>
                    <a:pt x="20" y="54"/>
                  </a:lnTo>
                  <a:lnTo>
                    <a:pt x="32" y="54"/>
                  </a:lnTo>
                  <a:lnTo>
                    <a:pt x="32" y="54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45" name="Picture 4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287" y="3949533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Freeform 48"/>
            <p:cNvSpPr>
              <a:spLocks/>
            </p:cNvSpPr>
            <p:nvPr/>
          </p:nvSpPr>
          <p:spPr bwMode="auto">
            <a:xfrm>
              <a:off x="2770196" y="3984426"/>
              <a:ext cx="129604" cy="134589"/>
            </a:xfrm>
            <a:custGeom>
              <a:avLst/>
              <a:gdLst>
                <a:gd name="T0" fmla="*/ 30 w 52"/>
                <a:gd name="T1" fmla="*/ 54 h 54"/>
                <a:gd name="T2" fmla="*/ 30 w 52"/>
                <a:gd name="T3" fmla="*/ 54 h 54"/>
                <a:gd name="T4" fmla="*/ 40 w 52"/>
                <a:gd name="T5" fmla="*/ 50 h 54"/>
                <a:gd name="T6" fmla="*/ 48 w 52"/>
                <a:gd name="T7" fmla="*/ 44 h 54"/>
                <a:gd name="T8" fmla="*/ 52 w 52"/>
                <a:gd name="T9" fmla="*/ 34 h 54"/>
                <a:gd name="T10" fmla="*/ 52 w 52"/>
                <a:gd name="T11" fmla="*/ 22 h 54"/>
                <a:gd name="T12" fmla="*/ 52 w 52"/>
                <a:gd name="T13" fmla="*/ 22 h 54"/>
                <a:gd name="T14" fmla="*/ 48 w 52"/>
                <a:gd name="T15" fmla="*/ 12 h 54"/>
                <a:gd name="T16" fmla="*/ 42 w 52"/>
                <a:gd name="T17" fmla="*/ 6 h 54"/>
                <a:gd name="T18" fmla="*/ 32 w 52"/>
                <a:gd name="T19" fmla="*/ 0 h 54"/>
                <a:gd name="T20" fmla="*/ 22 w 52"/>
                <a:gd name="T21" fmla="*/ 0 h 54"/>
                <a:gd name="T22" fmla="*/ 22 w 52"/>
                <a:gd name="T23" fmla="*/ 0 h 54"/>
                <a:gd name="T24" fmla="*/ 12 w 52"/>
                <a:gd name="T25" fmla="*/ 4 h 54"/>
                <a:gd name="T26" fmla="*/ 4 w 52"/>
                <a:gd name="T27" fmla="*/ 12 h 54"/>
                <a:gd name="T28" fmla="*/ 0 w 52"/>
                <a:gd name="T29" fmla="*/ 20 h 54"/>
                <a:gd name="T30" fmla="*/ 0 w 52"/>
                <a:gd name="T31" fmla="*/ 32 h 54"/>
                <a:gd name="T32" fmla="*/ 0 w 52"/>
                <a:gd name="T33" fmla="*/ 32 h 54"/>
                <a:gd name="T34" fmla="*/ 4 w 52"/>
                <a:gd name="T35" fmla="*/ 42 h 54"/>
                <a:gd name="T36" fmla="*/ 10 w 52"/>
                <a:gd name="T37" fmla="*/ 48 h 54"/>
                <a:gd name="T38" fmla="*/ 20 w 52"/>
                <a:gd name="T39" fmla="*/ 54 h 54"/>
                <a:gd name="T40" fmla="*/ 30 w 52"/>
                <a:gd name="T41" fmla="*/ 54 h 54"/>
                <a:gd name="T42" fmla="*/ 30 w 52"/>
                <a:gd name="T4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54">
                  <a:moveTo>
                    <a:pt x="30" y="54"/>
                  </a:moveTo>
                  <a:lnTo>
                    <a:pt x="30" y="54"/>
                  </a:lnTo>
                  <a:lnTo>
                    <a:pt x="40" y="50"/>
                  </a:lnTo>
                  <a:lnTo>
                    <a:pt x="48" y="44"/>
                  </a:lnTo>
                  <a:lnTo>
                    <a:pt x="52" y="34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4" y="12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10" y="48"/>
                  </a:lnTo>
                  <a:lnTo>
                    <a:pt x="20" y="54"/>
                  </a:lnTo>
                  <a:lnTo>
                    <a:pt x="30" y="54"/>
                  </a:lnTo>
                  <a:lnTo>
                    <a:pt x="30" y="54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47" name="Picture 49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723" y="3974457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50"/>
            <p:cNvSpPr>
              <a:spLocks/>
            </p:cNvSpPr>
            <p:nvPr/>
          </p:nvSpPr>
          <p:spPr bwMode="auto">
            <a:xfrm>
              <a:off x="2954632" y="4009350"/>
              <a:ext cx="134589" cy="134589"/>
            </a:xfrm>
            <a:custGeom>
              <a:avLst/>
              <a:gdLst>
                <a:gd name="T0" fmla="*/ 30 w 54"/>
                <a:gd name="T1" fmla="*/ 54 h 54"/>
                <a:gd name="T2" fmla="*/ 30 w 54"/>
                <a:gd name="T3" fmla="*/ 54 h 54"/>
                <a:gd name="T4" fmla="*/ 40 w 54"/>
                <a:gd name="T5" fmla="*/ 50 h 54"/>
                <a:gd name="T6" fmla="*/ 48 w 54"/>
                <a:gd name="T7" fmla="*/ 42 h 54"/>
                <a:gd name="T8" fmla="*/ 52 w 54"/>
                <a:gd name="T9" fmla="*/ 34 h 54"/>
                <a:gd name="T10" fmla="*/ 54 w 54"/>
                <a:gd name="T11" fmla="*/ 22 h 54"/>
                <a:gd name="T12" fmla="*/ 54 w 54"/>
                <a:gd name="T13" fmla="*/ 22 h 54"/>
                <a:gd name="T14" fmla="*/ 50 w 54"/>
                <a:gd name="T15" fmla="*/ 12 h 54"/>
                <a:gd name="T16" fmla="*/ 42 w 54"/>
                <a:gd name="T17" fmla="*/ 6 h 54"/>
                <a:gd name="T18" fmla="*/ 34 w 54"/>
                <a:gd name="T19" fmla="*/ 0 h 54"/>
                <a:gd name="T20" fmla="*/ 22 w 54"/>
                <a:gd name="T21" fmla="*/ 0 h 54"/>
                <a:gd name="T22" fmla="*/ 22 w 54"/>
                <a:gd name="T23" fmla="*/ 0 h 54"/>
                <a:gd name="T24" fmla="*/ 12 w 54"/>
                <a:gd name="T25" fmla="*/ 4 h 54"/>
                <a:gd name="T26" fmla="*/ 4 w 54"/>
                <a:gd name="T27" fmla="*/ 12 h 54"/>
                <a:gd name="T28" fmla="*/ 0 w 54"/>
                <a:gd name="T29" fmla="*/ 20 h 54"/>
                <a:gd name="T30" fmla="*/ 0 w 54"/>
                <a:gd name="T31" fmla="*/ 32 h 54"/>
                <a:gd name="T32" fmla="*/ 0 w 54"/>
                <a:gd name="T33" fmla="*/ 32 h 54"/>
                <a:gd name="T34" fmla="*/ 4 w 54"/>
                <a:gd name="T35" fmla="*/ 42 h 54"/>
                <a:gd name="T36" fmla="*/ 10 w 54"/>
                <a:gd name="T37" fmla="*/ 48 h 54"/>
                <a:gd name="T38" fmla="*/ 20 w 54"/>
                <a:gd name="T39" fmla="*/ 54 h 54"/>
                <a:gd name="T40" fmla="*/ 30 w 54"/>
                <a:gd name="T41" fmla="*/ 54 h 54"/>
                <a:gd name="T42" fmla="*/ 30 w 54"/>
                <a:gd name="T4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4">
                  <a:moveTo>
                    <a:pt x="30" y="54"/>
                  </a:moveTo>
                  <a:lnTo>
                    <a:pt x="30" y="54"/>
                  </a:lnTo>
                  <a:lnTo>
                    <a:pt x="40" y="50"/>
                  </a:lnTo>
                  <a:lnTo>
                    <a:pt x="48" y="42"/>
                  </a:lnTo>
                  <a:lnTo>
                    <a:pt x="52" y="34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0" y="12"/>
                  </a:lnTo>
                  <a:lnTo>
                    <a:pt x="42" y="6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4" y="12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10" y="48"/>
                  </a:lnTo>
                  <a:lnTo>
                    <a:pt x="20" y="54"/>
                  </a:lnTo>
                  <a:lnTo>
                    <a:pt x="30" y="54"/>
                  </a:lnTo>
                  <a:lnTo>
                    <a:pt x="30" y="54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49" name="Picture 5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4998" y="3914639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Freeform 52"/>
            <p:cNvSpPr>
              <a:spLocks/>
            </p:cNvSpPr>
            <p:nvPr/>
          </p:nvSpPr>
          <p:spPr bwMode="auto">
            <a:xfrm>
              <a:off x="2864906" y="3954518"/>
              <a:ext cx="129604" cy="129604"/>
            </a:xfrm>
            <a:custGeom>
              <a:avLst/>
              <a:gdLst>
                <a:gd name="T0" fmla="*/ 30 w 52"/>
                <a:gd name="T1" fmla="*/ 52 h 52"/>
                <a:gd name="T2" fmla="*/ 30 w 52"/>
                <a:gd name="T3" fmla="*/ 52 h 52"/>
                <a:gd name="T4" fmla="*/ 40 w 52"/>
                <a:gd name="T5" fmla="*/ 50 h 52"/>
                <a:gd name="T6" fmla="*/ 48 w 52"/>
                <a:gd name="T7" fmla="*/ 42 h 52"/>
                <a:gd name="T8" fmla="*/ 52 w 52"/>
                <a:gd name="T9" fmla="*/ 32 h 52"/>
                <a:gd name="T10" fmla="*/ 52 w 52"/>
                <a:gd name="T11" fmla="*/ 22 h 52"/>
                <a:gd name="T12" fmla="*/ 52 w 52"/>
                <a:gd name="T13" fmla="*/ 22 h 52"/>
                <a:gd name="T14" fmla="*/ 48 w 52"/>
                <a:gd name="T15" fmla="*/ 12 h 52"/>
                <a:gd name="T16" fmla="*/ 42 w 52"/>
                <a:gd name="T17" fmla="*/ 4 h 52"/>
                <a:gd name="T18" fmla="*/ 32 w 52"/>
                <a:gd name="T19" fmla="*/ 0 h 52"/>
                <a:gd name="T20" fmla="*/ 22 w 52"/>
                <a:gd name="T21" fmla="*/ 0 h 52"/>
                <a:gd name="T22" fmla="*/ 22 w 52"/>
                <a:gd name="T23" fmla="*/ 0 h 52"/>
                <a:gd name="T24" fmla="*/ 12 w 52"/>
                <a:gd name="T25" fmla="*/ 4 h 52"/>
                <a:gd name="T26" fmla="*/ 4 w 52"/>
                <a:gd name="T27" fmla="*/ 10 h 52"/>
                <a:gd name="T28" fmla="*/ 0 w 52"/>
                <a:gd name="T29" fmla="*/ 20 h 52"/>
                <a:gd name="T30" fmla="*/ 0 w 52"/>
                <a:gd name="T31" fmla="*/ 30 h 52"/>
                <a:gd name="T32" fmla="*/ 0 w 52"/>
                <a:gd name="T33" fmla="*/ 30 h 52"/>
                <a:gd name="T34" fmla="*/ 4 w 52"/>
                <a:gd name="T35" fmla="*/ 40 h 52"/>
                <a:gd name="T36" fmla="*/ 10 w 52"/>
                <a:gd name="T37" fmla="*/ 48 h 52"/>
                <a:gd name="T38" fmla="*/ 20 w 52"/>
                <a:gd name="T39" fmla="*/ 52 h 52"/>
                <a:gd name="T40" fmla="*/ 30 w 52"/>
                <a:gd name="T41" fmla="*/ 52 h 52"/>
                <a:gd name="T42" fmla="*/ 30 w 52"/>
                <a:gd name="T4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52">
                  <a:moveTo>
                    <a:pt x="30" y="52"/>
                  </a:moveTo>
                  <a:lnTo>
                    <a:pt x="30" y="52"/>
                  </a:lnTo>
                  <a:lnTo>
                    <a:pt x="40" y="50"/>
                  </a:lnTo>
                  <a:lnTo>
                    <a:pt x="48" y="42"/>
                  </a:lnTo>
                  <a:lnTo>
                    <a:pt x="52" y="3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48" y="12"/>
                  </a:lnTo>
                  <a:lnTo>
                    <a:pt x="42" y="4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4" y="10"/>
                  </a:lnTo>
                  <a:lnTo>
                    <a:pt x="0" y="2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40"/>
                  </a:lnTo>
                  <a:lnTo>
                    <a:pt x="10" y="48"/>
                  </a:lnTo>
                  <a:lnTo>
                    <a:pt x="20" y="52"/>
                  </a:lnTo>
                  <a:lnTo>
                    <a:pt x="30" y="52"/>
                  </a:lnTo>
                  <a:lnTo>
                    <a:pt x="30" y="52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51" name="Picture 5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723" y="3715249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Freeform 54"/>
            <p:cNvSpPr>
              <a:spLocks/>
            </p:cNvSpPr>
            <p:nvPr/>
          </p:nvSpPr>
          <p:spPr bwMode="auto">
            <a:xfrm>
              <a:off x="2954632" y="3750142"/>
              <a:ext cx="134589" cy="134589"/>
            </a:xfrm>
            <a:custGeom>
              <a:avLst/>
              <a:gdLst>
                <a:gd name="T0" fmla="*/ 30 w 54"/>
                <a:gd name="T1" fmla="*/ 54 h 54"/>
                <a:gd name="T2" fmla="*/ 30 w 54"/>
                <a:gd name="T3" fmla="*/ 54 h 54"/>
                <a:gd name="T4" fmla="*/ 40 w 54"/>
                <a:gd name="T5" fmla="*/ 50 h 54"/>
                <a:gd name="T6" fmla="*/ 48 w 54"/>
                <a:gd name="T7" fmla="*/ 44 h 54"/>
                <a:gd name="T8" fmla="*/ 52 w 54"/>
                <a:gd name="T9" fmla="*/ 34 h 54"/>
                <a:gd name="T10" fmla="*/ 54 w 54"/>
                <a:gd name="T11" fmla="*/ 22 h 54"/>
                <a:gd name="T12" fmla="*/ 54 w 54"/>
                <a:gd name="T13" fmla="*/ 22 h 54"/>
                <a:gd name="T14" fmla="*/ 50 w 54"/>
                <a:gd name="T15" fmla="*/ 12 h 54"/>
                <a:gd name="T16" fmla="*/ 42 w 54"/>
                <a:gd name="T17" fmla="*/ 6 h 54"/>
                <a:gd name="T18" fmla="*/ 34 w 54"/>
                <a:gd name="T19" fmla="*/ 0 h 54"/>
                <a:gd name="T20" fmla="*/ 22 w 54"/>
                <a:gd name="T21" fmla="*/ 0 h 54"/>
                <a:gd name="T22" fmla="*/ 22 w 54"/>
                <a:gd name="T23" fmla="*/ 0 h 54"/>
                <a:gd name="T24" fmla="*/ 12 w 54"/>
                <a:gd name="T25" fmla="*/ 4 h 54"/>
                <a:gd name="T26" fmla="*/ 4 w 54"/>
                <a:gd name="T27" fmla="*/ 12 h 54"/>
                <a:gd name="T28" fmla="*/ 0 w 54"/>
                <a:gd name="T29" fmla="*/ 20 h 54"/>
                <a:gd name="T30" fmla="*/ 0 w 54"/>
                <a:gd name="T31" fmla="*/ 32 h 54"/>
                <a:gd name="T32" fmla="*/ 0 w 54"/>
                <a:gd name="T33" fmla="*/ 32 h 54"/>
                <a:gd name="T34" fmla="*/ 4 w 54"/>
                <a:gd name="T35" fmla="*/ 42 h 54"/>
                <a:gd name="T36" fmla="*/ 10 w 54"/>
                <a:gd name="T37" fmla="*/ 48 h 54"/>
                <a:gd name="T38" fmla="*/ 20 w 54"/>
                <a:gd name="T39" fmla="*/ 54 h 54"/>
                <a:gd name="T40" fmla="*/ 30 w 54"/>
                <a:gd name="T41" fmla="*/ 54 h 54"/>
                <a:gd name="T42" fmla="*/ 30 w 54"/>
                <a:gd name="T4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4">
                  <a:moveTo>
                    <a:pt x="30" y="54"/>
                  </a:moveTo>
                  <a:lnTo>
                    <a:pt x="30" y="54"/>
                  </a:lnTo>
                  <a:lnTo>
                    <a:pt x="40" y="50"/>
                  </a:lnTo>
                  <a:lnTo>
                    <a:pt x="48" y="44"/>
                  </a:lnTo>
                  <a:lnTo>
                    <a:pt x="52" y="34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0" y="12"/>
                  </a:lnTo>
                  <a:lnTo>
                    <a:pt x="42" y="6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4" y="12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10" y="48"/>
                  </a:lnTo>
                  <a:lnTo>
                    <a:pt x="20" y="54"/>
                  </a:lnTo>
                  <a:lnTo>
                    <a:pt x="30" y="54"/>
                  </a:lnTo>
                  <a:lnTo>
                    <a:pt x="30" y="54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53" name="Picture 55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211" y="3730203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Freeform 56"/>
            <p:cNvSpPr>
              <a:spLocks/>
            </p:cNvSpPr>
            <p:nvPr/>
          </p:nvSpPr>
          <p:spPr bwMode="auto">
            <a:xfrm>
              <a:off x="2795119" y="3765096"/>
              <a:ext cx="134589" cy="134589"/>
            </a:xfrm>
            <a:custGeom>
              <a:avLst/>
              <a:gdLst>
                <a:gd name="T0" fmla="*/ 32 w 54"/>
                <a:gd name="T1" fmla="*/ 54 h 54"/>
                <a:gd name="T2" fmla="*/ 32 w 54"/>
                <a:gd name="T3" fmla="*/ 54 h 54"/>
                <a:gd name="T4" fmla="*/ 42 w 54"/>
                <a:gd name="T5" fmla="*/ 50 h 54"/>
                <a:gd name="T6" fmla="*/ 48 w 54"/>
                <a:gd name="T7" fmla="*/ 44 h 54"/>
                <a:gd name="T8" fmla="*/ 54 w 54"/>
                <a:gd name="T9" fmla="*/ 34 h 54"/>
                <a:gd name="T10" fmla="*/ 54 w 54"/>
                <a:gd name="T11" fmla="*/ 24 h 54"/>
                <a:gd name="T12" fmla="*/ 54 w 54"/>
                <a:gd name="T13" fmla="*/ 24 h 54"/>
                <a:gd name="T14" fmla="*/ 50 w 54"/>
                <a:gd name="T15" fmla="*/ 14 h 54"/>
                <a:gd name="T16" fmla="*/ 42 w 54"/>
                <a:gd name="T17" fmla="*/ 6 h 54"/>
                <a:gd name="T18" fmla="*/ 34 w 54"/>
                <a:gd name="T19" fmla="*/ 2 h 54"/>
                <a:gd name="T20" fmla="*/ 22 w 54"/>
                <a:gd name="T21" fmla="*/ 0 h 54"/>
                <a:gd name="T22" fmla="*/ 22 w 54"/>
                <a:gd name="T23" fmla="*/ 0 h 54"/>
                <a:gd name="T24" fmla="*/ 12 w 54"/>
                <a:gd name="T25" fmla="*/ 4 h 54"/>
                <a:gd name="T26" fmla="*/ 6 w 54"/>
                <a:gd name="T27" fmla="*/ 12 h 54"/>
                <a:gd name="T28" fmla="*/ 0 w 54"/>
                <a:gd name="T29" fmla="*/ 20 h 54"/>
                <a:gd name="T30" fmla="*/ 0 w 54"/>
                <a:gd name="T31" fmla="*/ 32 h 54"/>
                <a:gd name="T32" fmla="*/ 0 w 54"/>
                <a:gd name="T33" fmla="*/ 32 h 54"/>
                <a:gd name="T34" fmla="*/ 4 w 54"/>
                <a:gd name="T35" fmla="*/ 42 h 54"/>
                <a:gd name="T36" fmla="*/ 12 w 54"/>
                <a:gd name="T37" fmla="*/ 50 h 54"/>
                <a:gd name="T38" fmla="*/ 20 w 54"/>
                <a:gd name="T39" fmla="*/ 54 h 54"/>
                <a:gd name="T40" fmla="*/ 32 w 54"/>
                <a:gd name="T41" fmla="*/ 54 h 54"/>
                <a:gd name="T42" fmla="*/ 32 w 54"/>
                <a:gd name="T4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4">
                  <a:moveTo>
                    <a:pt x="32" y="54"/>
                  </a:moveTo>
                  <a:lnTo>
                    <a:pt x="32" y="54"/>
                  </a:lnTo>
                  <a:lnTo>
                    <a:pt x="42" y="50"/>
                  </a:lnTo>
                  <a:lnTo>
                    <a:pt x="48" y="44"/>
                  </a:lnTo>
                  <a:lnTo>
                    <a:pt x="54" y="3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0" y="14"/>
                  </a:lnTo>
                  <a:lnTo>
                    <a:pt x="42" y="6"/>
                  </a:lnTo>
                  <a:lnTo>
                    <a:pt x="3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6" y="12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12" y="50"/>
                  </a:lnTo>
                  <a:lnTo>
                    <a:pt x="20" y="54"/>
                  </a:lnTo>
                  <a:lnTo>
                    <a:pt x="32" y="54"/>
                  </a:lnTo>
                  <a:lnTo>
                    <a:pt x="32" y="54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55" name="Picture 57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967" y="3780051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Freeform 58"/>
            <p:cNvSpPr>
              <a:spLocks/>
            </p:cNvSpPr>
            <p:nvPr/>
          </p:nvSpPr>
          <p:spPr bwMode="auto">
            <a:xfrm>
              <a:off x="2874876" y="3819929"/>
              <a:ext cx="134589" cy="129604"/>
            </a:xfrm>
            <a:custGeom>
              <a:avLst/>
              <a:gdLst>
                <a:gd name="T0" fmla="*/ 32 w 54"/>
                <a:gd name="T1" fmla="*/ 52 h 52"/>
                <a:gd name="T2" fmla="*/ 32 w 54"/>
                <a:gd name="T3" fmla="*/ 52 h 52"/>
                <a:gd name="T4" fmla="*/ 42 w 54"/>
                <a:gd name="T5" fmla="*/ 50 h 52"/>
                <a:gd name="T6" fmla="*/ 48 w 54"/>
                <a:gd name="T7" fmla="*/ 42 h 52"/>
                <a:gd name="T8" fmla="*/ 54 w 54"/>
                <a:gd name="T9" fmla="*/ 32 h 52"/>
                <a:gd name="T10" fmla="*/ 54 w 54"/>
                <a:gd name="T11" fmla="*/ 22 h 52"/>
                <a:gd name="T12" fmla="*/ 54 w 54"/>
                <a:gd name="T13" fmla="*/ 22 h 52"/>
                <a:gd name="T14" fmla="*/ 50 w 54"/>
                <a:gd name="T15" fmla="*/ 12 h 52"/>
                <a:gd name="T16" fmla="*/ 42 w 54"/>
                <a:gd name="T17" fmla="*/ 4 h 52"/>
                <a:gd name="T18" fmla="*/ 34 w 54"/>
                <a:gd name="T19" fmla="*/ 0 h 52"/>
                <a:gd name="T20" fmla="*/ 22 w 54"/>
                <a:gd name="T21" fmla="*/ 0 h 52"/>
                <a:gd name="T22" fmla="*/ 22 w 54"/>
                <a:gd name="T23" fmla="*/ 0 h 52"/>
                <a:gd name="T24" fmla="*/ 12 w 54"/>
                <a:gd name="T25" fmla="*/ 4 h 52"/>
                <a:gd name="T26" fmla="*/ 6 w 54"/>
                <a:gd name="T27" fmla="*/ 10 h 52"/>
                <a:gd name="T28" fmla="*/ 0 w 54"/>
                <a:gd name="T29" fmla="*/ 20 h 52"/>
                <a:gd name="T30" fmla="*/ 0 w 54"/>
                <a:gd name="T31" fmla="*/ 30 h 52"/>
                <a:gd name="T32" fmla="*/ 0 w 54"/>
                <a:gd name="T33" fmla="*/ 30 h 52"/>
                <a:gd name="T34" fmla="*/ 4 w 54"/>
                <a:gd name="T35" fmla="*/ 40 h 52"/>
                <a:gd name="T36" fmla="*/ 12 w 54"/>
                <a:gd name="T37" fmla="*/ 48 h 52"/>
                <a:gd name="T38" fmla="*/ 20 w 54"/>
                <a:gd name="T39" fmla="*/ 52 h 52"/>
                <a:gd name="T40" fmla="*/ 32 w 54"/>
                <a:gd name="T41" fmla="*/ 52 h 52"/>
                <a:gd name="T42" fmla="*/ 32 w 54"/>
                <a:gd name="T4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2">
                  <a:moveTo>
                    <a:pt x="32" y="52"/>
                  </a:moveTo>
                  <a:lnTo>
                    <a:pt x="32" y="52"/>
                  </a:lnTo>
                  <a:lnTo>
                    <a:pt x="42" y="50"/>
                  </a:lnTo>
                  <a:lnTo>
                    <a:pt x="48" y="42"/>
                  </a:lnTo>
                  <a:lnTo>
                    <a:pt x="54" y="3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6" y="10"/>
                  </a:lnTo>
                  <a:lnTo>
                    <a:pt x="0" y="2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40"/>
                  </a:lnTo>
                  <a:lnTo>
                    <a:pt x="12" y="48"/>
                  </a:lnTo>
                  <a:lnTo>
                    <a:pt x="20" y="52"/>
                  </a:lnTo>
                  <a:lnTo>
                    <a:pt x="32" y="52"/>
                  </a:lnTo>
                  <a:lnTo>
                    <a:pt x="32" y="52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57" name="Picture 59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464" y="3765096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Freeform 60"/>
            <p:cNvSpPr>
              <a:spLocks/>
            </p:cNvSpPr>
            <p:nvPr/>
          </p:nvSpPr>
          <p:spPr bwMode="auto">
            <a:xfrm>
              <a:off x="3039373" y="3804975"/>
              <a:ext cx="129604" cy="129604"/>
            </a:xfrm>
            <a:custGeom>
              <a:avLst/>
              <a:gdLst>
                <a:gd name="T0" fmla="*/ 30 w 52"/>
                <a:gd name="T1" fmla="*/ 52 h 52"/>
                <a:gd name="T2" fmla="*/ 30 w 52"/>
                <a:gd name="T3" fmla="*/ 52 h 52"/>
                <a:gd name="T4" fmla="*/ 40 w 52"/>
                <a:gd name="T5" fmla="*/ 50 h 52"/>
                <a:gd name="T6" fmla="*/ 48 w 52"/>
                <a:gd name="T7" fmla="*/ 42 h 52"/>
                <a:gd name="T8" fmla="*/ 52 w 52"/>
                <a:gd name="T9" fmla="*/ 32 h 52"/>
                <a:gd name="T10" fmla="*/ 52 w 52"/>
                <a:gd name="T11" fmla="*/ 22 h 52"/>
                <a:gd name="T12" fmla="*/ 52 w 52"/>
                <a:gd name="T13" fmla="*/ 22 h 52"/>
                <a:gd name="T14" fmla="*/ 48 w 52"/>
                <a:gd name="T15" fmla="*/ 12 h 52"/>
                <a:gd name="T16" fmla="*/ 42 w 52"/>
                <a:gd name="T17" fmla="*/ 4 h 52"/>
                <a:gd name="T18" fmla="*/ 32 w 52"/>
                <a:gd name="T19" fmla="*/ 0 h 52"/>
                <a:gd name="T20" fmla="*/ 22 w 52"/>
                <a:gd name="T21" fmla="*/ 0 h 52"/>
                <a:gd name="T22" fmla="*/ 22 w 52"/>
                <a:gd name="T23" fmla="*/ 0 h 52"/>
                <a:gd name="T24" fmla="*/ 12 w 52"/>
                <a:gd name="T25" fmla="*/ 4 h 52"/>
                <a:gd name="T26" fmla="*/ 4 w 52"/>
                <a:gd name="T27" fmla="*/ 10 h 52"/>
                <a:gd name="T28" fmla="*/ 0 w 52"/>
                <a:gd name="T29" fmla="*/ 20 h 52"/>
                <a:gd name="T30" fmla="*/ 0 w 52"/>
                <a:gd name="T31" fmla="*/ 30 h 52"/>
                <a:gd name="T32" fmla="*/ 0 w 52"/>
                <a:gd name="T33" fmla="*/ 30 h 52"/>
                <a:gd name="T34" fmla="*/ 4 w 52"/>
                <a:gd name="T35" fmla="*/ 40 h 52"/>
                <a:gd name="T36" fmla="*/ 10 w 52"/>
                <a:gd name="T37" fmla="*/ 48 h 52"/>
                <a:gd name="T38" fmla="*/ 20 w 52"/>
                <a:gd name="T39" fmla="*/ 52 h 52"/>
                <a:gd name="T40" fmla="*/ 30 w 52"/>
                <a:gd name="T41" fmla="*/ 52 h 52"/>
                <a:gd name="T42" fmla="*/ 30 w 52"/>
                <a:gd name="T4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52">
                  <a:moveTo>
                    <a:pt x="30" y="52"/>
                  </a:moveTo>
                  <a:lnTo>
                    <a:pt x="30" y="52"/>
                  </a:lnTo>
                  <a:lnTo>
                    <a:pt x="40" y="50"/>
                  </a:lnTo>
                  <a:lnTo>
                    <a:pt x="48" y="42"/>
                  </a:lnTo>
                  <a:lnTo>
                    <a:pt x="52" y="3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48" y="12"/>
                  </a:lnTo>
                  <a:lnTo>
                    <a:pt x="42" y="4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4" y="10"/>
                  </a:lnTo>
                  <a:lnTo>
                    <a:pt x="0" y="2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40"/>
                  </a:lnTo>
                  <a:lnTo>
                    <a:pt x="10" y="48"/>
                  </a:lnTo>
                  <a:lnTo>
                    <a:pt x="20" y="52"/>
                  </a:lnTo>
                  <a:lnTo>
                    <a:pt x="30" y="52"/>
                  </a:lnTo>
                  <a:lnTo>
                    <a:pt x="30" y="52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59" name="Picture 61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9434" y="3929594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62"/>
            <p:cNvSpPr>
              <a:spLocks/>
            </p:cNvSpPr>
            <p:nvPr/>
          </p:nvSpPr>
          <p:spPr bwMode="auto">
            <a:xfrm>
              <a:off x="3049343" y="3969472"/>
              <a:ext cx="134589" cy="129604"/>
            </a:xfrm>
            <a:custGeom>
              <a:avLst/>
              <a:gdLst>
                <a:gd name="T0" fmla="*/ 32 w 54"/>
                <a:gd name="T1" fmla="*/ 52 h 52"/>
                <a:gd name="T2" fmla="*/ 32 w 54"/>
                <a:gd name="T3" fmla="*/ 52 h 52"/>
                <a:gd name="T4" fmla="*/ 42 w 54"/>
                <a:gd name="T5" fmla="*/ 50 h 52"/>
                <a:gd name="T6" fmla="*/ 48 w 54"/>
                <a:gd name="T7" fmla="*/ 42 h 52"/>
                <a:gd name="T8" fmla="*/ 54 w 54"/>
                <a:gd name="T9" fmla="*/ 32 h 52"/>
                <a:gd name="T10" fmla="*/ 54 w 54"/>
                <a:gd name="T11" fmla="*/ 22 h 52"/>
                <a:gd name="T12" fmla="*/ 54 w 54"/>
                <a:gd name="T13" fmla="*/ 22 h 52"/>
                <a:gd name="T14" fmla="*/ 50 w 54"/>
                <a:gd name="T15" fmla="*/ 12 h 52"/>
                <a:gd name="T16" fmla="*/ 42 w 54"/>
                <a:gd name="T17" fmla="*/ 4 h 52"/>
                <a:gd name="T18" fmla="*/ 34 w 54"/>
                <a:gd name="T19" fmla="*/ 0 h 52"/>
                <a:gd name="T20" fmla="*/ 22 w 54"/>
                <a:gd name="T21" fmla="*/ 0 h 52"/>
                <a:gd name="T22" fmla="*/ 22 w 54"/>
                <a:gd name="T23" fmla="*/ 0 h 52"/>
                <a:gd name="T24" fmla="*/ 12 w 54"/>
                <a:gd name="T25" fmla="*/ 4 h 52"/>
                <a:gd name="T26" fmla="*/ 6 w 54"/>
                <a:gd name="T27" fmla="*/ 10 h 52"/>
                <a:gd name="T28" fmla="*/ 0 w 54"/>
                <a:gd name="T29" fmla="*/ 20 h 52"/>
                <a:gd name="T30" fmla="*/ 0 w 54"/>
                <a:gd name="T31" fmla="*/ 30 h 52"/>
                <a:gd name="T32" fmla="*/ 0 w 54"/>
                <a:gd name="T33" fmla="*/ 30 h 52"/>
                <a:gd name="T34" fmla="*/ 4 w 54"/>
                <a:gd name="T35" fmla="*/ 40 h 52"/>
                <a:gd name="T36" fmla="*/ 12 w 54"/>
                <a:gd name="T37" fmla="*/ 48 h 52"/>
                <a:gd name="T38" fmla="*/ 20 w 54"/>
                <a:gd name="T39" fmla="*/ 52 h 52"/>
                <a:gd name="T40" fmla="*/ 32 w 54"/>
                <a:gd name="T41" fmla="*/ 52 h 52"/>
                <a:gd name="T42" fmla="*/ 32 w 54"/>
                <a:gd name="T4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2">
                  <a:moveTo>
                    <a:pt x="32" y="52"/>
                  </a:moveTo>
                  <a:lnTo>
                    <a:pt x="32" y="52"/>
                  </a:lnTo>
                  <a:lnTo>
                    <a:pt x="42" y="50"/>
                  </a:lnTo>
                  <a:lnTo>
                    <a:pt x="48" y="42"/>
                  </a:lnTo>
                  <a:lnTo>
                    <a:pt x="54" y="3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6" y="10"/>
                  </a:lnTo>
                  <a:lnTo>
                    <a:pt x="0" y="2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40"/>
                  </a:lnTo>
                  <a:lnTo>
                    <a:pt x="12" y="48"/>
                  </a:lnTo>
                  <a:lnTo>
                    <a:pt x="20" y="52"/>
                  </a:lnTo>
                  <a:lnTo>
                    <a:pt x="32" y="52"/>
                  </a:lnTo>
                  <a:lnTo>
                    <a:pt x="32" y="52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61" name="Picture 63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550" y="3864792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Freeform 64"/>
            <p:cNvSpPr>
              <a:spLocks/>
            </p:cNvSpPr>
            <p:nvPr/>
          </p:nvSpPr>
          <p:spPr bwMode="auto">
            <a:xfrm>
              <a:off x="3338459" y="3899685"/>
              <a:ext cx="134589" cy="134589"/>
            </a:xfrm>
            <a:custGeom>
              <a:avLst/>
              <a:gdLst>
                <a:gd name="T0" fmla="*/ 32 w 54"/>
                <a:gd name="T1" fmla="*/ 54 h 54"/>
                <a:gd name="T2" fmla="*/ 32 w 54"/>
                <a:gd name="T3" fmla="*/ 54 h 54"/>
                <a:gd name="T4" fmla="*/ 42 w 54"/>
                <a:gd name="T5" fmla="*/ 50 h 54"/>
                <a:gd name="T6" fmla="*/ 48 w 54"/>
                <a:gd name="T7" fmla="*/ 44 h 54"/>
                <a:gd name="T8" fmla="*/ 54 w 54"/>
                <a:gd name="T9" fmla="*/ 34 h 54"/>
                <a:gd name="T10" fmla="*/ 54 w 54"/>
                <a:gd name="T11" fmla="*/ 22 h 54"/>
                <a:gd name="T12" fmla="*/ 54 w 54"/>
                <a:gd name="T13" fmla="*/ 22 h 54"/>
                <a:gd name="T14" fmla="*/ 50 w 54"/>
                <a:gd name="T15" fmla="*/ 12 h 54"/>
                <a:gd name="T16" fmla="*/ 42 w 54"/>
                <a:gd name="T17" fmla="*/ 6 h 54"/>
                <a:gd name="T18" fmla="*/ 34 w 54"/>
                <a:gd name="T19" fmla="*/ 0 h 54"/>
                <a:gd name="T20" fmla="*/ 22 w 54"/>
                <a:gd name="T21" fmla="*/ 0 h 54"/>
                <a:gd name="T22" fmla="*/ 22 w 54"/>
                <a:gd name="T23" fmla="*/ 0 h 54"/>
                <a:gd name="T24" fmla="*/ 12 w 54"/>
                <a:gd name="T25" fmla="*/ 4 h 54"/>
                <a:gd name="T26" fmla="*/ 6 w 54"/>
                <a:gd name="T27" fmla="*/ 12 h 54"/>
                <a:gd name="T28" fmla="*/ 0 w 54"/>
                <a:gd name="T29" fmla="*/ 20 h 54"/>
                <a:gd name="T30" fmla="*/ 0 w 54"/>
                <a:gd name="T31" fmla="*/ 32 h 54"/>
                <a:gd name="T32" fmla="*/ 0 w 54"/>
                <a:gd name="T33" fmla="*/ 32 h 54"/>
                <a:gd name="T34" fmla="*/ 4 w 54"/>
                <a:gd name="T35" fmla="*/ 42 h 54"/>
                <a:gd name="T36" fmla="*/ 12 w 54"/>
                <a:gd name="T37" fmla="*/ 48 h 54"/>
                <a:gd name="T38" fmla="*/ 20 w 54"/>
                <a:gd name="T39" fmla="*/ 54 h 54"/>
                <a:gd name="T40" fmla="*/ 32 w 54"/>
                <a:gd name="T41" fmla="*/ 54 h 54"/>
                <a:gd name="T42" fmla="*/ 32 w 54"/>
                <a:gd name="T4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4">
                  <a:moveTo>
                    <a:pt x="32" y="54"/>
                  </a:moveTo>
                  <a:lnTo>
                    <a:pt x="32" y="54"/>
                  </a:lnTo>
                  <a:lnTo>
                    <a:pt x="42" y="50"/>
                  </a:lnTo>
                  <a:lnTo>
                    <a:pt x="48" y="44"/>
                  </a:lnTo>
                  <a:lnTo>
                    <a:pt x="54" y="34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0" y="12"/>
                  </a:lnTo>
                  <a:lnTo>
                    <a:pt x="42" y="6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6" y="12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12" y="48"/>
                  </a:lnTo>
                  <a:lnTo>
                    <a:pt x="20" y="54"/>
                  </a:lnTo>
                  <a:lnTo>
                    <a:pt x="32" y="54"/>
                  </a:lnTo>
                  <a:lnTo>
                    <a:pt x="32" y="54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63" name="Picture 6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337" y="3949533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Freeform 66"/>
            <p:cNvSpPr>
              <a:spLocks/>
            </p:cNvSpPr>
            <p:nvPr/>
          </p:nvSpPr>
          <p:spPr bwMode="auto">
            <a:xfrm>
              <a:off x="3408246" y="3984426"/>
              <a:ext cx="129604" cy="134589"/>
            </a:xfrm>
            <a:custGeom>
              <a:avLst/>
              <a:gdLst>
                <a:gd name="T0" fmla="*/ 30 w 52"/>
                <a:gd name="T1" fmla="*/ 54 h 54"/>
                <a:gd name="T2" fmla="*/ 30 w 52"/>
                <a:gd name="T3" fmla="*/ 54 h 54"/>
                <a:gd name="T4" fmla="*/ 40 w 52"/>
                <a:gd name="T5" fmla="*/ 50 h 54"/>
                <a:gd name="T6" fmla="*/ 48 w 52"/>
                <a:gd name="T7" fmla="*/ 44 h 54"/>
                <a:gd name="T8" fmla="*/ 52 w 52"/>
                <a:gd name="T9" fmla="*/ 34 h 54"/>
                <a:gd name="T10" fmla="*/ 52 w 52"/>
                <a:gd name="T11" fmla="*/ 22 h 54"/>
                <a:gd name="T12" fmla="*/ 52 w 52"/>
                <a:gd name="T13" fmla="*/ 22 h 54"/>
                <a:gd name="T14" fmla="*/ 48 w 52"/>
                <a:gd name="T15" fmla="*/ 12 h 54"/>
                <a:gd name="T16" fmla="*/ 42 w 52"/>
                <a:gd name="T17" fmla="*/ 6 h 54"/>
                <a:gd name="T18" fmla="*/ 32 w 52"/>
                <a:gd name="T19" fmla="*/ 0 h 54"/>
                <a:gd name="T20" fmla="*/ 22 w 52"/>
                <a:gd name="T21" fmla="*/ 0 h 54"/>
                <a:gd name="T22" fmla="*/ 22 w 52"/>
                <a:gd name="T23" fmla="*/ 0 h 54"/>
                <a:gd name="T24" fmla="*/ 12 w 52"/>
                <a:gd name="T25" fmla="*/ 4 h 54"/>
                <a:gd name="T26" fmla="*/ 4 w 52"/>
                <a:gd name="T27" fmla="*/ 12 h 54"/>
                <a:gd name="T28" fmla="*/ 0 w 52"/>
                <a:gd name="T29" fmla="*/ 20 h 54"/>
                <a:gd name="T30" fmla="*/ 0 w 52"/>
                <a:gd name="T31" fmla="*/ 32 h 54"/>
                <a:gd name="T32" fmla="*/ 0 w 52"/>
                <a:gd name="T33" fmla="*/ 32 h 54"/>
                <a:gd name="T34" fmla="*/ 4 w 52"/>
                <a:gd name="T35" fmla="*/ 42 h 54"/>
                <a:gd name="T36" fmla="*/ 10 w 52"/>
                <a:gd name="T37" fmla="*/ 48 h 54"/>
                <a:gd name="T38" fmla="*/ 20 w 52"/>
                <a:gd name="T39" fmla="*/ 54 h 54"/>
                <a:gd name="T40" fmla="*/ 30 w 52"/>
                <a:gd name="T41" fmla="*/ 54 h 54"/>
                <a:gd name="T42" fmla="*/ 30 w 52"/>
                <a:gd name="T4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54">
                  <a:moveTo>
                    <a:pt x="30" y="54"/>
                  </a:moveTo>
                  <a:lnTo>
                    <a:pt x="30" y="54"/>
                  </a:lnTo>
                  <a:lnTo>
                    <a:pt x="40" y="50"/>
                  </a:lnTo>
                  <a:lnTo>
                    <a:pt x="48" y="44"/>
                  </a:lnTo>
                  <a:lnTo>
                    <a:pt x="52" y="34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4" y="12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10" y="48"/>
                  </a:lnTo>
                  <a:lnTo>
                    <a:pt x="20" y="54"/>
                  </a:lnTo>
                  <a:lnTo>
                    <a:pt x="30" y="54"/>
                  </a:lnTo>
                  <a:lnTo>
                    <a:pt x="30" y="54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65" name="Picture 67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774" y="3974457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68"/>
            <p:cNvSpPr>
              <a:spLocks/>
            </p:cNvSpPr>
            <p:nvPr/>
          </p:nvSpPr>
          <p:spPr bwMode="auto">
            <a:xfrm>
              <a:off x="3592682" y="4009350"/>
              <a:ext cx="134589" cy="134589"/>
            </a:xfrm>
            <a:custGeom>
              <a:avLst/>
              <a:gdLst>
                <a:gd name="T0" fmla="*/ 30 w 54"/>
                <a:gd name="T1" fmla="*/ 54 h 54"/>
                <a:gd name="T2" fmla="*/ 30 w 54"/>
                <a:gd name="T3" fmla="*/ 54 h 54"/>
                <a:gd name="T4" fmla="*/ 40 w 54"/>
                <a:gd name="T5" fmla="*/ 50 h 54"/>
                <a:gd name="T6" fmla="*/ 48 w 54"/>
                <a:gd name="T7" fmla="*/ 42 h 54"/>
                <a:gd name="T8" fmla="*/ 52 w 54"/>
                <a:gd name="T9" fmla="*/ 34 h 54"/>
                <a:gd name="T10" fmla="*/ 54 w 54"/>
                <a:gd name="T11" fmla="*/ 22 h 54"/>
                <a:gd name="T12" fmla="*/ 54 w 54"/>
                <a:gd name="T13" fmla="*/ 22 h 54"/>
                <a:gd name="T14" fmla="*/ 50 w 54"/>
                <a:gd name="T15" fmla="*/ 12 h 54"/>
                <a:gd name="T16" fmla="*/ 42 w 54"/>
                <a:gd name="T17" fmla="*/ 6 h 54"/>
                <a:gd name="T18" fmla="*/ 34 w 54"/>
                <a:gd name="T19" fmla="*/ 0 h 54"/>
                <a:gd name="T20" fmla="*/ 22 w 54"/>
                <a:gd name="T21" fmla="*/ 0 h 54"/>
                <a:gd name="T22" fmla="*/ 22 w 54"/>
                <a:gd name="T23" fmla="*/ 0 h 54"/>
                <a:gd name="T24" fmla="*/ 12 w 54"/>
                <a:gd name="T25" fmla="*/ 4 h 54"/>
                <a:gd name="T26" fmla="*/ 4 w 54"/>
                <a:gd name="T27" fmla="*/ 12 h 54"/>
                <a:gd name="T28" fmla="*/ 0 w 54"/>
                <a:gd name="T29" fmla="*/ 20 h 54"/>
                <a:gd name="T30" fmla="*/ 0 w 54"/>
                <a:gd name="T31" fmla="*/ 32 h 54"/>
                <a:gd name="T32" fmla="*/ 0 w 54"/>
                <a:gd name="T33" fmla="*/ 32 h 54"/>
                <a:gd name="T34" fmla="*/ 4 w 54"/>
                <a:gd name="T35" fmla="*/ 42 h 54"/>
                <a:gd name="T36" fmla="*/ 10 w 54"/>
                <a:gd name="T37" fmla="*/ 48 h 54"/>
                <a:gd name="T38" fmla="*/ 20 w 54"/>
                <a:gd name="T39" fmla="*/ 54 h 54"/>
                <a:gd name="T40" fmla="*/ 30 w 54"/>
                <a:gd name="T41" fmla="*/ 54 h 54"/>
                <a:gd name="T42" fmla="*/ 30 w 54"/>
                <a:gd name="T4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4">
                  <a:moveTo>
                    <a:pt x="30" y="54"/>
                  </a:moveTo>
                  <a:lnTo>
                    <a:pt x="30" y="54"/>
                  </a:lnTo>
                  <a:lnTo>
                    <a:pt x="40" y="50"/>
                  </a:lnTo>
                  <a:lnTo>
                    <a:pt x="48" y="42"/>
                  </a:lnTo>
                  <a:lnTo>
                    <a:pt x="52" y="34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0" y="12"/>
                  </a:lnTo>
                  <a:lnTo>
                    <a:pt x="42" y="6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4" y="12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10" y="48"/>
                  </a:lnTo>
                  <a:lnTo>
                    <a:pt x="20" y="54"/>
                  </a:lnTo>
                  <a:lnTo>
                    <a:pt x="30" y="54"/>
                  </a:lnTo>
                  <a:lnTo>
                    <a:pt x="30" y="54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67" name="Picture 69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048" y="3914639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Freeform 70"/>
            <p:cNvSpPr>
              <a:spLocks/>
            </p:cNvSpPr>
            <p:nvPr/>
          </p:nvSpPr>
          <p:spPr bwMode="auto">
            <a:xfrm>
              <a:off x="3502956" y="3954518"/>
              <a:ext cx="129604" cy="129604"/>
            </a:xfrm>
            <a:custGeom>
              <a:avLst/>
              <a:gdLst>
                <a:gd name="T0" fmla="*/ 30 w 52"/>
                <a:gd name="T1" fmla="*/ 52 h 52"/>
                <a:gd name="T2" fmla="*/ 30 w 52"/>
                <a:gd name="T3" fmla="*/ 52 h 52"/>
                <a:gd name="T4" fmla="*/ 40 w 52"/>
                <a:gd name="T5" fmla="*/ 50 h 52"/>
                <a:gd name="T6" fmla="*/ 48 w 52"/>
                <a:gd name="T7" fmla="*/ 42 h 52"/>
                <a:gd name="T8" fmla="*/ 52 w 52"/>
                <a:gd name="T9" fmla="*/ 32 h 52"/>
                <a:gd name="T10" fmla="*/ 52 w 52"/>
                <a:gd name="T11" fmla="*/ 22 h 52"/>
                <a:gd name="T12" fmla="*/ 52 w 52"/>
                <a:gd name="T13" fmla="*/ 22 h 52"/>
                <a:gd name="T14" fmla="*/ 48 w 52"/>
                <a:gd name="T15" fmla="*/ 12 h 52"/>
                <a:gd name="T16" fmla="*/ 42 w 52"/>
                <a:gd name="T17" fmla="*/ 4 h 52"/>
                <a:gd name="T18" fmla="*/ 32 w 52"/>
                <a:gd name="T19" fmla="*/ 0 h 52"/>
                <a:gd name="T20" fmla="*/ 22 w 52"/>
                <a:gd name="T21" fmla="*/ 0 h 52"/>
                <a:gd name="T22" fmla="*/ 22 w 52"/>
                <a:gd name="T23" fmla="*/ 0 h 52"/>
                <a:gd name="T24" fmla="*/ 12 w 52"/>
                <a:gd name="T25" fmla="*/ 4 h 52"/>
                <a:gd name="T26" fmla="*/ 4 w 52"/>
                <a:gd name="T27" fmla="*/ 10 h 52"/>
                <a:gd name="T28" fmla="*/ 0 w 52"/>
                <a:gd name="T29" fmla="*/ 20 h 52"/>
                <a:gd name="T30" fmla="*/ 0 w 52"/>
                <a:gd name="T31" fmla="*/ 30 h 52"/>
                <a:gd name="T32" fmla="*/ 0 w 52"/>
                <a:gd name="T33" fmla="*/ 30 h 52"/>
                <a:gd name="T34" fmla="*/ 4 w 52"/>
                <a:gd name="T35" fmla="*/ 40 h 52"/>
                <a:gd name="T36" fmla="*/ 10 w 52"/>
                <a:gd name="T37" fmla="*/ 48 h 52"/>
                <a:gd name="T38" fmla="*/ 20 w 52"/>
                <a:gd name="T39" fmla="*/ 52 h 52"/>
                <a:gd name="T40" fmla="*/ 30 w 52"/>
                <a:gd name="T41" fmla="*/ 52 h 52"/>
                <a:gd name="T42" fmla="*/ 30 w 52"/>
                <a:gd name="T4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52">
                  <a:moveTo>
                    <a:pt x="30" y="52"/>
                  </a:moveTo>
                  <a:lnTo>
                    <a:pt x="30" y="52"/>
                  </a:lnTo>
                  <a:lnTo>
                    <a:pt x="40" y="50"/>
                  </a:lnTo>
                  <a:lnTo>
                    <a:pt x="48" y="42"/>
                  </a:lnTo>
                  <a:lnTo>
                    <a:pt x="52" y="3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48" y="12"/>
                  </a:lnTo>
                  <a:lnTo>
                    <a:pt x="42" y="4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4" y="10"/>
                  </a:lnTo>
                  <a:lnTo>
                    <a:pt x="0" y="2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40"/>
                  </a:lnTo>
                  <a:lnTo>
                    <a:pt x="10" y="48"/>
                  </a:lnTo>
                  <a:lnTo>
                    <a:pt x="20" y="52"/>
                  </a:lnTo>
                  <a:lnTo>
                    <a:pt x="30" y="52"/>
                  </a:lnTo>
                  <a:lnTo>
                    <a:pt x="30" y="52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69" name="Picture 71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774" y="3715249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Freeform 72"/>
            <p:cNvSpPr>
              <a:spLocks/>
            </p:cNvSpPr>
            <p:nvPr/>
          </p:nvSpPr>
          <p:spPr bwMode="auto">
            <a:xfrm>
              <a:off x="3592682" y="3750142"/>
              <a:ext cx="134589" cy="134589"/>
            </a:xfrm>
            <a:custGeom>
              <a:avLst/>
              <a:gdLst>
                <a:gd name="T0" fmla="*/ 30 w 54"/>
                <a:gd name="T1" fmla="*/ 54 h 54"/>
                <a:gd name="T2" fmla="*/ 30 w 54"/>
                <a:gd name="T3" fmla="*/ 54 h 54"/>
                <a:gd name="T4" fmla="*/ 40 w 54"/>
                <a:gd name="T5" fmla="*/ 50 h 54"/>
                <a:gd name="T6" fmla="*/ 48 w 54"/>
                <a:gd name="T7" fmla="*/ 44 h 54"/>
                <a:gd name="T8" fmla="*/ 52 w 54"/>
                <a:gd name="T9" fmla="*/ 34 h 54"/>
                <a:gd name="T10" fmla="*/ 54 w 54"/>
                <a:gd name="T11" fmla="*/ 22 h 54"/>
                <a:gd name="T12" fmla="*/ 54 w 54"/>
                <a:gd name="T13" fmla="*/ 22 h 54"/>
                <a:gd name="T14" fmla="*/ 50 w 54"/>
                <a:gd name="T15" fmla="*/ 12 h 54"/>
                <a:gd name="T16" fmla="*/ 42 w 54"/>
                <a:gd name="T17" fmla="*/ 6 h 54"/>
                <a:gd name="T18" fmla="*/ 34 w 54"/>
                <a:gd name="T19" fmla="*/ 0 h 54"/>
                <a:gd name="T20" fmla="*/ 22 w 54"/>
                <a:gd name="T21" fmla="*/ 0 h 54"/>
                <a:gd name="T22" fmla="*/ 22 w 54"/>
                <a:gd name="T23" fmla="*/ 0 h 54"/>
                <a:gd name="T24" fmla="*/ 12 w 54"/>
                <a:gd name="T25" fmla="*/ 4 h 54"/>
                <a:gd name="T26" fmla="*/ 4 w 54"/>
                <a:gd name="T27" fmla="*/ 12 h 54"/>
                <a:gd name="T28" fmla="*/ 0 w 54"/>
                <a:gd name="T29" fmla="*/ 20 h 54"/>
                <a:gd name="T30" fmla="*/ 0 w 54"/>
                <a:gd name="T31" fmla="*/ 32 h 54"/>
                <a:gd name="T32" fmla="*/ 0 w 54"/>
                <a:gd name="T33" fmla="*/ 32 h 54"/>
                <a:gd name="T34" fmla="*/ 4 w 54"/>
                <a:gd name="T35" fmla="*/ 42 h 54"/>
                <a:gd name="T36" fmla="*/ 10 w 54"/>
                <a:gd name="T37" fmla="*/ 48 h 54"/>
                <a:gd name="T38" fmla="*/ 20 w 54"/>
                <a:gd name="T39" fmla="*/ 54 h 54"/>
                <a:gd name="T40" fmla="*/ 30 w 54"/>
                <a:gd name="T41" fmla="*/ 54 h 54"/>
                <a:gd name="T42" fmla="*/ 30 w 54"/>
                <a:gd name="T4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4">
                  <a:moveTo>
                    <a:pt x="30" y="54"/>
                  </a:moveTo>
                  <a:lnTo>
                    <a:pt x="30" y="54"/>
                  </a:lnTo>
                  <a:lnTo>
                    <a:pt x="40" y="50"/>
                  </a:lnTo>
                  <a:lnTo>
                    <a:pt x="48" y="44"/>
                  </a:lnTo>
                  <a:lnTo>
                    <a:pt x="52" y="34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0" y="12"/>
                  </a:lnTo>
                  <a:lnTo>
                    <a:pt x="42" y="6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4" y="12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10" y="48"/>
                  </a:lnTo>
                  <a:lnTo>
                    <a:pt x="20" y="54"/>
                  </a:lnTo>
                  <a:lnTo>
                    <a:pt x="30" y="54"/>
                  </a:lnTo>
                  <a:lnTo>
                    <a:pt x="30" y="54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71" name="Picture 73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261" y="3730203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Freeform 74"/>
            <p:cNvSpPr>
              <a:spLocks/>
            </p:cNvSpPr>
            <p:nvPr/>
          </p:nvSpPr>
          <p:spPr bwMode="auto">
            <a:xfrm>
              <a:off x="3433170" y="3765096"/>
              <a:ext cx="134589" cy="134589"/>
            </a:xfrm>
            <a:custGeom>
              <a:avLst/>
              <a:gdLst>
                <a:gd name="T0" fmla="*/ 32 w 54"/>
                <a:gd name="T1" fmla="*/ 54 h 54"/>
                <a:gd name="T2" fmla="*/ 32 w 54"/>
                <a:gd name="T3" fmla="*/ 54 h 54"/>
                <a:gd name="T4" fmla="*/ 42 w 54"/>
                <a:gd name="T5" fmla="*/ 50 h 54"/>
                <a:gd name="T6" fmla="*/ 48 w 54"/>
                <a:gd name="T7" fmla="*/ 44 h 54"/>
                <a:gd name="T8" fmla="*/ 54 w 54"/>
                <a:gd name="T9" fmla="*/ 34 h 54"/>
                <a:gd name="T10" fmla="*/ 54 w 54"/>
                <a:gd name="T11" fmla="*/ 24 h 54"/>
                <a:gd name="T12" fmla="*/ 54 w 54"/>
                <a:gd name="T13" fmla="*/ 24 h 54"/>
                <a:gd name="T14" fmla="*/ 50 w 54"/>
                <a:gd name="T15" fmla="*/ 14 h 54"/>
                <a:gd name="T16" fmla="*/ 42 w 54"/>
                <a:gd name="T17" fmla="*/ 6 h 54"/>
                <a:gd name="T18" fmla="*/ 34 w 54"/>
                <a:gd name="T19" fmla="*/ 2 h 54"/>
                <a:gd name="T20" fmla="*/ 22 w 54"/>
                <a:gd name="T21" fmla="*/ 0 h 54"/>
                <a:gd name="T22" fmla="*/ 22 w 54"/>
                <a:gd name="T23" fmla="*/ 0 h 54"/>
                <a:gd name="T24" fmla="*/ 12 w 54"/>
                <a:gd name="T25" fmla="*/ 4 h 54"/>
                <a:gd name="T26" fmla="*/ 6 w 54"/>
                <a:gd name="T27" fmla="*/ 12 h 54"/>
                <a:gd name="T28" fmla="*/ 0 w 54"/>
                <a:gd name="T29" fmla="*/ 20 h 54"/>
                <a:gd name="T30" fmla="*/ 0 w 54"/>
                <a:gd name="T31" fmla="*/ 32 h 54"/>
                <a:gd name="T32" fmla="*/ 0 w 54"/>
                <a:gd name="T33" fmla="*/ 32 h 54"/>
                <a:gd name="T34" fmla="*/ 4 w 54"/>
                <a:gd name="T35" fmla="*/ 42 h 54"/>
                <a:gd name="T36" fmla="*/ 12 w 54"/>
                <a:gd name="T37" fmla="*/ 50 h 54"/>
                <a:gd name="T38" fmla="*/ 20 w 54"/>
                <a:gd name="T39" fmla="*/ 54 h 54"/>
                <a:gd name="T40" fmla="*/ 32 w 54"/>
                <a:gd name="T41" fmla="*/ 54 h 54"/>
                <a:gd name="T42" fmla="*/ 32 w 54"/>
                <a:gd name="T4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4">
                  <a:moveTo>
                    <a:pt x="32" y="54"/>
                  </a:moveTo>
                  <a:lnTo>
                    <a:pt x="32" y="54"/>
                  </a:lnTo>
                  <a:lnTo>
                    <a:pt x="42" y="50"/>
                  </a:lnTo>
                  <a:lnTo>
                    <a:pt x="48" y="44"/>
                  </a:lnTo>
                  <a:lnTo>
                    <a:pt x="54" y="3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0" y="14"/>
                  </a:lnTo>
                  <a:lnTo>
                    <a:pt x="42" y="6"/>
                  </a:lnTo>
                  <a:lnTo>
                    <a:pt x="3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6" y="12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12" y="50"/>
                  </a:lnTo>
                  <a:lnTo>
                    <a:pt x="20" y="54"/>
                  </a:lnTo>
                  <a:lnTo>
                    <a:pt x="32" y="54"/>
                  </a:lnTo>
                  <a:lnTo>
                    <a:pt x="32" y="54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73" name="Picture 75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017" y="3780051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Freeform 76"/>
            <p:cNvSpPr>
              <a:spLocks/>
            </p:cNvSpPr>
            <p:nvPr/>
          </p:nvSpPr>
          <p:spPr bwMode="auto">
            <a:xfrm>
              <a:off x="3512926" y="3819929"/>
              <a:ext cx="134589" cy="129604"/>
            </a:xfrm>
            <a:custGeom>
              <a:avLst/>
              <a:gdLst>
                <a:gd name="T0" fmla="*/ 32 w 54"/>
                <a:gd name="T1" fmla="*/ 52 h 52"/>
                <a:gd name="T2" fmla="*/ 32 w 54"/>
                <a:gd name="T3" fmla="*/ 52 h 52"/>
                <a:gd name="T4" fmla="*/ 42 w 54"/>
                <a:gd name="T5" fmla="*/ 50 h 52"/>
                <a:gd name="T6" fmla="*/ 48 w 54"/>
                <a:gd name="T7" fmla="*/ 42 h 52"/>
                <a:gd name="T8" fmla="*/ 54 w 54"/>
                <a:gd name="T9" fmla="*/ 32 h 52"/>
                <a:gd name="T10" fmla="*/ 54 w 54"/>
                <a:gd name="T11" fmla="*/ 22 h 52"/>
                <a:gd name="T12" fmla="*/ 54 w 54"/>
                <a:gd name="T13" fmla="*/ 22 h 52"/>
                <a:gd name="T14" fmla="*/ 50 w 54"/>
                <a:gd name="T15" fmla="*/ 12 h 52"/>
                <a:gd name="T16" fmla="*/ 42 w 54"/>
                <a:gd name="T17" fmla="*/ 4 h 52"/>
                <a:gd name="T18" fmla="*/ 34 w 54"/>
                <a:gd name="T19" fmla="*/ 0 h 52"/>
                <a:gd name="T20" fmla="*/ 22 w 54"/>
                <a:gd name="T21" fmla="*/ 0 h 52"/>
                <a:gd name="T22" fmla="*/ 22 w 54"/>
                <a:gd name="T23" fmla="*/ 0 h 52"/>
                <a:gd name="T24" fmla="*/ 12 w 54"/>
                <a:gd name="T25" fmla="*/ 4 h 52"/>
                <a:gd name="T26" fmla="*/ 6 w 54"/>
                <a:gd name="T27" fmla="*/ 10 h 52"/>
                <a:gd name="T28" fmla="*/ 0 w 54"/>
                <a:gd name="T29" fmla="*/ 20 h 52"/>
                <a:gd name="T30" fmla="*/ 0 w 54"/>
                <a:gd name="T31" fmla="*/ 30 h 52"/>
                <a:gd name="T32" fmla="*/ 0 w 54"/>
                <a:gd name="T33" fmla="*/ 30 h 52"/>
                <a:gd name="T34" fmla="*/ 4 w 54"/>
                <a:gd name="T35" fmla="*/ 40 h 52"/>
                <a:gd name="T36" fmla="*/ 12 w 54"/>
                <a:gd name="T37" fmla="*/ 48 h 52"/>
                <a:gd name="T38" fmla="*/ 20 w 54"/>
                <a:gd name="T39" fmla="*/ 52 h 52"/>
                <a:gd name="T40" fmla="*/ 32 w 54"/>
                <a:gd name="T41" fmla="*/ 52 h 52"/>
                <a:gd name="T42" fmla="*/ 32 w 54"/>
                <a:gd name="T4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2">
                  <a:moveTo>
                    <a:pt x="32" y="52"/>
                  </a:moveTo>
                  <a:lnTo>
                    <a:pt x="32" y="52"/>
                  </a:lnTo>
                  <a:lnTo>
                    <a:pt x="42" y="50"/>
                  </a:lnTo>
                  <a:lnTo>
                    <a:pt x="48" y="42"/>
                  </a:lnTo>
                  <a:lnTo>
                    <a:pt x="54" y="3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6" y="10"/>
                  </a:lnTo>
                  <a:lnTo>
                    <a:pt x="0" y="2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40"/>
                  </a:lnTo>
                  <a:lnTo>
                    <a:pt x="12" y="48"/>
                  </a:lnTo>
                  <a:lnTo>
                    <a:pt x="20" y="52"/>
                  </a:lnTo>
                  <a:lnTo>
                    <a:pt x="32" y="52"/>
                  </a:lnTo>
                  <a:lnTo>
                    <a:pt x="32" y="52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75" name="Picture 77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515" y="3765096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Freeform 78"/>
            <p:cNvSpPr>
              <a:spLocks/>
            </p:cNvSpPr>
            <p:nvPr/>
          </p:nvSpPr>
          <p:spPr bwMode="auto">
            <a:xfrm>
              <a:off x="3677423" y="3804975"/>
              <a:ext cx="129604" cy="129604"/>
            </a:xfrm>
            <a:custGeom>
              <a:avLst/>
              <a:gdLst>
                <a:gd name="T0" fmla="*/ 30 w 52"/>
                <a:gd name="T1" fmla="*/ 52 h 52"/>
                <a:gd name="T2" fmla="*/ 30 w 52"/>
                <a:gd name="T3" fmla="*/ 52 h 52"/>
                <a:gd name="T4" fmla="*/ 40 w 52"/>
                <a:gd name="T5" fmla="*/ 50 h 52"/>
                <a:gd name="T6" fmla="*/ 48 w 52"/>
                <a:gd name="T7" fmla="*/ 42 h 52"/>
                <a:gd name="T8" fmla="*/ 52 w 52"/>
                <a:gd name="T9" fmla="*/ 32 h 52"/>
                <a:gd name="T10" fmla="*/ 52 w 52"/>
                <a:gd name="T11" fmla="*/ 22 h 52"/>
                <a:gd name="T12" fmla="*/ 52 w 52"/>
                <a:gd name="T13" fmla="*/ 22 h 52"/>
                <a:gd name="T14" fmla="*/ 48 w 52"/>
                <a:gd name="T15" fmla="*/ 12 h 52"/>
                <a:gd name="T16" fmla="*/ 42 w 52"/>
                <a:gd name="T17" fmla="*/ 4 h 52"/>
                <a:gd name="T18" fmla="*/ 32 w 52"/>
                <a:gd name="T19" fmla="*/ 0 h 52"/>
                <a:gd name="T20" fmla="*/ 22 w 52"/>
                <a:gd name="T21" fmla="*/ 0 h 52"/>
                <a:gd name="T22" fmla="*/ 22 w 52"/>
                <a:gd name="T23" fmla="*/ 0 h 52"/>
                <a:gd name="T24" fmla="*/ 12 w 52"/>
                <a:gd name="T25" fmla="*/ 4 h 52"/>
                <a:gd name="T26" fmla="*/ 4 w 52"/>
                <a:gd name="T27" fmla="*/ 10 h 52"/>
                <a:gd name="T28" fmla="*/ 0 w 52"/>
                <a:gd name="T29" fmla="*/ 20 h 52"/>
                <a:gd name="T30" fmla="*/ 0 w 52"/>
                <a:gd name="T31" fmla="*/ 30 h 52"/>
                <a:gd name="T32" fmla="*/ 0 w 52"/>
                <a:gd name="T33" fmla="*/ 30 h 52"/>
                <a:gd name="T34" fmla="*/ 4 w 52"/>
                <a:gd name="T35" fmla="*/ 40 h 52"/>
                <a:gd name="T36" fmla="*/ 10 w 52"/>
                <a:gd name="T37" fmla="*/ 48 h 52"/>
                <a:gd name="T38" fmla="*/ 20 w 52"/>
                <a:gd name="T39" fmla="*/ 52 h 52"/>
                <a:gd name="T40" fmla="*/ 30 w 52"/>
                <a:gd name="T41" fmla="*/ 52 h 52"/>
                <a:gd name="T42" fmla="*/ 30 w 52"/>
                <a:gd name="T4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52">
                  <a:moveTo>
                    <a:pt x="30" y="52"/>
                  </a:moveTo>
                  <a:lnTo>
                    <a:pt x="30" y="52"/>
                  </a:lnTo>
                  <a:lnTo>
                    <a:pt x="40" y="50"/>
                  </a:lnTo>
                  <a:lnTo>
                    <a:pt x="48" y="42"/>
                  </a:lnTo>
                  <a:lnTo>
                    <a:pt x="52" y="3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48" y="12"/>
                  </a:lnTo>
                  <a:lnTo>
                    <a:pt x="42" y="4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4" y="10"/>
                  </a:lnTo>
                  <a:lnTo>
                    <a:pt x="0" y="2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40"/>
                  </a:lnTo>
                  <a:lnTo>
                    <a:pt x="10" y="48"/>
                  </a:lnTo>
                  <a:lnTo>
                    <a:pt x="20" y="52"/>
                  </a:lnTo>
                  <a:lnTo>
                    <a:pt x="30" y="52"/>
                  </a:lnTo>
                  <a:lnTo>
                    <a:pt x="30" y="52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77" name="Picture 79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484" y="3929594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Freeform 80"/>
            <p:cNvSpPr>
              <a:spLocks/>
            </p:cNvSpPr>
            <p:nvPr/>
          </p:nvSpPr>
          <p:spPr bwMode="auto">
            <a:xfrm>
              <a:off x="3687393" y="3969472"/>
              <a:ext cx="134589" cy="129604"/>
            </a:xfrm>
            <a:custGeom>
              <a:avLst/>
              <a:gdLst>
                <a:gd name="T0" fmla="*/ 32 w 54"/>
                <a:gd name="T1" fmla="*/ 52 h 52"/>
                <a:gd name="T2" fmla="*/ 32 w 54"/>
                <a:gd name="T3" fmla="*/ 52 h 52"/>
                <a:gd name="T4" fmla="*/ 42 w 54"/>
                <a:gd name="T5" fmla="*/ 50 h 52"/>
                <a:gd name="T6" fmla="*/ 48 w 54"/>
                <a:gd name="T7" fmla="*/ 42 h 52"/>
                <a:gd name="T8" fmla="*/ 54 w 54"/>
                <a:gd name="T9" fmla="*/ 32 h 52"/>
                <a:gd name="T10" fmla="*/ 54 w 54"/>
                <a:gd name="T11" fmla="*/ 22 h 52"/>
                <a:gd name="T12" fmla="*/ 54 w 54"/>
                <a:gd name="T13" fmla="*/ 22 h 52"/>
                <a:gd name="T14" fmla="*/ 50 w 54"/>
                <a:gd name="T15" fmla="*/ 12 h 52"/>
                <a:gd name="T16" fmla="*/ 42 w 54"/>
                <a:gd name="T17" fmla="*/ 4 h 52"/>
                <a:gd name="T18" fmla="*/ 34 w 54"/>
                <a:gd name="T19" fmla="*/ 0 h 52"/>
                <a:gd name="T20" fmla="*/ 22 w 54"/>
                <a:gd name="T21" fmla="*/ 0 h 52"/>
                <a:gd name="T22" fmla="*/ 22 w 54"/>
                <a:gd name="T23" fmla="*/ 0 h 52"/>
                <a:gd name="T24" fmla="*/ 12 w 54"/>
                <a:gd name="T25" fmla="*/ 4 h 52"/>
                <a:gd name="T26" fmla="*/ 6 w 54"/>
                <a:gd name="T27" fmla="*/ 10 h 52"/>
                <a:gd name="T28" fmla="*/ 0 w 54"/>
                <a:gd name="T29" fmla="*/ 20 h 52"/>
                <a:gd name="T30" fmla="*/ 0 w 54"/>
                <a:gd name="T31" fmla="*/ 30 h 52"/>
                <a:gd name="T32" fmla="*/ 0 w 54"/>
                <a:gd name="T33" fmla="*/ 30 h 52"/>
                <a:gd name="T34" fmla="*/ 4 w 54"/>
                <a:gd name="T35" fmla="*/ 40 h 52"/>
                <a:gd name="T36" fmla="*/ 12 w 54"/>
                <a:gd name="T37" fmla="*/ 48 h 52"/>
                <a:gd name="T38" fmla="*/ 20 w 54"/>
                <a:gd name="T39" fmla="*/ 52 h 52"/>
                <a:gd name="T40" fmla="*/ 32 w 54"/>
                <a:gd name="T41" fmla="*/ 52 h 52"/>
                <a:gd name="T42" fmla="*/ 32 w 54"/>
                <a:gd name="T4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2">
                  <a:moveTo>
                    <a:pt x="32" y="52"/>
                  </a:moveTo>
                  <a:lnTo>
                    <a:pt x="32" y="52"/>
                  </a:lnTo>
                  <a:lnTo>
                    <a:pt x="42" y="50"/>
                  </a:lnTo>
                  <a:lnTo>
                    <a:pt x="48" y="42"/>
                  </a:lnTo>
                  <a:lnTo>
                    <a:pt x="54" y="3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6" y="10"/>
                  </a:lnTo>
                  <a:lnTo>
                    <a:pt x="0" y="2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40"/>
                  </a:lnTo>
                  <a:lnTo>
                    <a:pt x="12" y="48"/>
                  </a:lnTo>
                  <a:lnTo>
                    <a:pt x="20" y="52"/>
                  </a:lnTo>
                  <a:lnTo>
                    <a:pt x="32" y="52"/>
                  </a:lnTo>
                  <a:lnTo>
                    <a:pt x="32" y="52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79" name="Picture 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570" y="3864792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Freeform 82"/>
            <p:cNvSpPr>
              <a:spLocks/>
            </p:cNvSpPr>
            <p:nvPr/>
          </p:nvSpPr>
          <p:spPr bwMode="auto">
            <a:xfrm>
              <a:off x="3986479" y="3899685"/>
              <a:ext cx="134589" cy="134589"/>
            </a:xfrm>
            <a:custGeom>
              <a:avLst/>
              <a:gdLst>
                <a:gd name="T0" fmla="*/ 30 w 54"/>
                <a:gd name="T1" fmla="*/ 54 h 54"/>
                <a:gd name="T2" fmla="*/ 30 w 54"/>
                <a:gd name="T3" fmla="*/ 54 h 54"/>
                <a:gd name="T4" fmla="*/ 40 w 54"/>
                <a:gd name="T5" fmla="*/ 50 h 54"/>
                <a:gd name="T6" fmla="*/ 48 w 54"/>
                <a:gd name="T7" fmla="*/ 44 h 54"/>
                <a:gd name="T8" fmla="*/ 52 w 54"/>
                <a:gd name="T9" fmla="*/ 34 h 54"/>
                <a:gd name="T10" fmla="*/ 54 w 54"/>
                <a:gd name="T11" fmla="*/ 22 h 54"/>
                <a:gd name="T12" fmla="*/ 54 w 54"/>
                <a:gd name="T13" fmla="*/ 22 h 54"/>
                <a:gd name="T14" fmla="*/ 50 w 54"/>
                <a:gd name="T15" fmla="*/ 12 h 54"/>
                <a:gd name="T16" fmla="*/ 42 w 54"/>
                <a:gd name="T17" fmla="*/ 6 h 54"/>
                <a:gd name="T18" fmla="*/ 34 w 54"/>
                <a:gd name="T19" fmla="*/ 0 h 54"/>
                <a:gd name="T20" fmla="*/ 22 w 54"/>
                <a:gd name="T21" fmla="*/ 0 h 54"/>
                <a:gd name="T22" fmla="*/ 22 w 54"/>
                <a:gd name="T23" fmla="*/ 0 h 54"/>
                <a:gd name="T24" fmla="*/ 12 w 54"/>
                <a:gd name="T25" fmla="*/ 4 h 54"/>
                <a:gd name="T26" fmla="*/ 4 w 54"/>
                <a:gd name="T27" fmla="*/ 12 h 54"/>
                <a:gd name="T28" fmla="*/ 0 w 54"/>
                <a:gd name="T29" fmla="*/ 20 h 54"/>
                <a:gd name="T30" fmla="*/ 0 w 54"/>
                <a:gd name="T31" fmla="*/ 32 h 54"/>
                <a:gd name="T32" fmla="*/ 0 w 54"/>
                <a:gd name="T33" fmla="*/ 32 h 54"/>
                <a:gd name="T34" fmla="*/ 4 w 54"/>
                <a:gd name="T35" fmla="*/ 42 h 54"/>
                <a:gd name="T36" fmla="*/ 10 w 54"/>
                <a:gd name="T37" fmla="*/ 48 h 54"/>
                <a:gd name="T38" fmla="*/ 20 w 54"/>
                <a:gd name="T39" fmla="*/ 54 h 54"/>
                <a:gd name="T40" fmla="*/ 30 w 54"/>
                <a:gd name="T41" fmla="*/ 54 h 54"/>
                <a:gd name="T42" fmla="*/ 30 w 54"/>
                <a:gd name="T4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4">
                  <a:moveTo>
                    <a:pt x="30" y="54"/>
                  </a:moveTo>
                  <a:lnTo>
                    <a:pt x="30" y="54"/>
                  </a:lnTo>
                  <a:lnTo>
                    <a:pt x="40" y="50"/>
                  </a:lnTo>
                  <a:lnTo>
                    <a:pt x="48" y="44"/>
                  </a:lnTo>
                  <a:lnTo>
                    <a:pt x="52" y="34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0" y="12"/>
                  </a:lnTo>
                  <a:lnTo>
                    <a:pt x="42" y="6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4" y="12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10" y="48"/>
                  </a:lnTo>
                  <a:lnTo>
                    <a:pt x="20" y="54"/>
                  </a:lnTo>
                  <a:lnTo>
                    <a:pt x="30" y="54"/>
                  </a:lnTo>
                  <a:lnTo>
                    <a:pt x="30" y="54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81" name="Picture 83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6357" y="3949533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Freeform 84"/>
            <p:cNvSpPr>
              <a:spLocks/>
            </p:cNvSpPr>
            <p:nvPr/>
          </p:nvSpPr>
          <p:spPr bwMode="auto">
            <a:xfrm>
              <a:off x="4051281" y="3984426"/>
              <a:ext cx="134589" cy="134589"/>
            </a:xfrm>
            <a:custGeom>
              <a:avLst/>
              <a:gdLst>
                <a:gd name="T0" fmla="*/ 32 w 54"/>
                <a:gd name="T1" fmla="*/ 54 h 54"/>
                <a:gd name="T2" fmla="*/ 32 w 54"/>
                <a:gd name="T3" fmla="*/ 54 h 54"/>
                <a:gd name="T4" fmla="*/ 42 w 54"/>
                <a:gd name="T5" fmla="*/ 50 h 54"/>
                <a:gd name="T6" fmla="*/ 50 w 54"/>
                <a:gd name="T7" fmla="*/ 44 h 54"/>
                <a:gd name="T8" fmla="*/ 54 w 54"/>
                <a:gd name="T9" fmla="*/ 34 h 54"/>
                <a:gd name="T10" fmla="*/ 54 w 54"/>
                <a:gd name="T11" fmla="*/ 22 h 54"/>
                <a:gd name="T12" fmla="*/ 54 w 54"/>
                <a:gd name="T13" fmla="*/ 22 h 54"/>
                <a:gd name="T14" fmla="*/ 50 w 54"/>
                <a:gd name="T15" fmla="*/ 12 h 54"/>
                <a:gd name="T16" fmla="*/ 44 w 54"/>
                <a:gd name="T17" fmla="*/ 6 h 54"/>
                <a:gd name="T18" fmla="*/ 34 w 54"/>
                <a:gd name="T19" fmla="*/ 0 h 54"/>
                <a:gd name="T20" fmla="*/ 24 w 54"/>
                <a:gd name="T21" fmla="*/ 0 h 54"/>
                <a:gd name="T22" fmla="*/ 24 w 54"/>
                <a:gd name="T23" fmla="*/ 0 h 54"/>
                <a:gd name="T24" fmla="*/ 14 w 54"/>
                <a:gd name="T25" fmla="*/ 4 h 54"/>
                <a:gd name="T26" fmla="*/ 6 w 54"/>
                <a:gd name="T27" fmla="*/ 12 h 54"/>
                <a:gd name="T28" fmla="*/ 2 w 54"/>
                <a:gd name="T29" fmla="*/ 20 h 54"/>
                <a:gd name="T30" fmla="*/ 0 w 54"/>
                <a:gd name="T31" fmla="*/ 32 h 54"/>
                <a:gd name="T32" fmla="*/ 0 w 54"/>
                <a:gd name="T33" fmla="*/ 32 h 54"/>
                <a:gd name="T34" fmla="*/ 4 w 54"/>
                <a:gd name="T35" fmla="*/ 42 h 54"/>
                <a:gd name="T36" fmla="*/ 12 w 54"/>
                <a:gd name="T37" fmla="*/ 48 h 54"/>
                <a:gd name="T38" fmla="*/ 22 w 54"/>
                <a:gd name="T39" fmla="*/ 54 h 54"/>
                <a:gd name="T40" fmla="*/ 32 w 54"/>
                <a:gd name="T41" fmla="*/ 54 h 54"/>
                <a:gd name="T42" fmla="*/ 32 w 54"/>
                <a:gd name="T4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4">
                  <a:moveTo>
                    <a:pt x="32" y="54"/>
                  </a:moveTo>
                  <a:lnTo>
                    <a:pt x="32" y="54"/>
                  </a:lnTo>
                  <a:lnTo>
                    <a:pt x="42" y="50"/>
                  </a:lnTo>
                  <a:lnTo>
                    <a:pt x="50" y="44"/>
                  </a:lnTo>
                  <a:lnTo>
                    <a:pt x="54" y="34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0" y="12"/>
                  </a:lnTo>
                  <a:lnTo>
                    <a:pt x="44" y="6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4" y="4"/>
                  </a:lnTo>
                  <a:lnTo>
                    <a:pt x="6" y="12"/>
                  </a:lnTo>
                  <a:lnTo>
                    <a:pt x="2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12" y="48"/>
                  </a:lnTo>
                  <a:lnTo>
                    <a:pt x="22" y="54"/>
                  </a:lnTo>
                  <a:lnTo>
                    <a:pt x="32" y="54"/>
                  </a:lnTo>
                  <a:lnTo>
                    <a:pt x="32" y="54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83" name="Picture 85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0793" y="3974457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Freeform 86"/>
            <p:cNvSpPr>
              <a:spLocks/>
            </p:cNvSpPr>
            <p:nvPr/>
          </p:nvSpPr>
          <p:spPr bwMode="auto">
            <a:xfrm>
              <a:off x="4240702" y="4009350"/>
              <a:ext cx="129604" cy="134589"/>
            </a:xfrm>
            <a:custGeom>
              <a:avLst/>
              <a:gdLst>
                <a:gd name="T0" fmla="*/ 30 w 52"/>
                <a:gd name="T1" fmla="*/ 54 h 54"/>
                <a:gd name="T2" fmla="*/ 30 w 52"/>
                <a:gd name="T3" fmla="*/ 54 h 54"/>
                <a:gd name="T4" fmla="*/ 40 w 52"/>
                <a:gd name="T5" fmla="*/ 50 h 54"/>
                <a:gd name="T6" fmla="*/ 48 w 52"/>
                <a:gd name="T7" fmla="*/ 42 h 54"/>
                <a:gd name="T8" fmla="*/ 52 w 52"/>
                <a:gd name="T9" fmla="*/ 34 h 54"/>
                <a:gd name="T10" fmla="*/ 52 w 52"/>
                <a:gd name="T11" fmla="*/ 22 h 54"/>
                <a:gd name="T12" fmla="*/ 52 w 52"/>
                <a:gd name="T13" fmla="*/ 22 h 54"/>
                <a:gd name="T14" fmla="*/ 50 w 52"/>
                <a:gd name="T15" fmla="*/ 12 h 54"/>
                <a:gd name="T16" fmla="*/ 42 w 52"/>
                <a:gd name="T17" fmla="*/ 6 h 54"/>
                <a:gd name="T18" fmla="*/ 32 w 52"/>
                <a:gd name="T19" fmla="*/ 0 h 54"/>
                <a:gd name="T20" fmla="*/ 22 w 52"/>
                <a:gd name="T21" fmla="*/ 0 h 54"/>
                <a:gd name="T22" fmla="*/ 22 w 52"/>
                <a:gd name="T23" fmla="*/ 0 h 54"/>
                <a:gd name="T24" fmla="*/ 12 w 52"/>
                <a:gd name="T25" fmla="*/ 4 h 54"/>
                <a:gd name="T26" fmla="*/ 4 w 52"/>
                <a:gd name="T27" fmla="*/ 12 h 54"/>
                <a:gd name="T28" fmla="*/ 0 w 52"/>
                <a:gd name="T29" fmla="*/ 20 h 54"/>
                <a:gd name="T30" fmla="*/ 0 w 52"/>
                <a:gd name="T31" fmla="*/ 32 h 54"/>
                <a:gd name="T32" fmla="*/ 0 w 52"/>
                <a:gd name="T33" fmla="*/ 32 h 54"/>
                <a:gd name="T34" fmla="*/ 4 w 52"/>
                <a:gd name="T35" fmla="*/ 42 h 54"/>
                <a:gd name="T36" fmla="*/ 10 w 52"/>
                <a:gd name="T37" fmla="*/ 48 h 54"/>
                <a:gd name="T38" fmla="*/ 20 w 52"/>
                <a:gd name="T39" fmla="*/ 54 h 54"/>
                <a:gd name="T40" fmla="*/ 30 w 52"/>
                <a:gd name="T41" fmla="*/ 54 h 54"/>
                <a:gd name="T42" fmla="*/ 30 w 52"/>
                <a:gd name="T4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54">
                  <a:moveTo>
                    <a:pt x="30" y="54"/>
                  </a:moveTo>
                  <a:lnTo>
                    <a:pt x="30" y="54"/>
                  </a:lnTo>
                  <a:lnTo>
                    <a:pt x="40" y="50"/>
                  </a:lnTo>
                  <a:lnTo>
                    <a:pt x="48" y="42"/>
                  </a:lnTo>
                  <a:lnTo>
                    <a:pt x="52" y="34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0" y="12"/>
                  </a:lnTo>
                  <a:lnTo>
                    <a:pt x="42" y="6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4" y="12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10" y="48"/>
                  </a:lnTo>
                  <a:lnTo>
                    <a:pt x="20" y="54"/>
                  </a:lnTo>
                  <a:lnTo>
                    <a:pt x="30" y="54"/>
                  </a:lnTo>
                  <a:lnTo>
                    <a:pt x="30" y="54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85" name="Picture 87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067" y="3914639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Freeform 88"/>
            <p:cNvSpPr>
              <a:spLocks/>
            </p:cNvSpPr>
            <p:nvPr/>
          </p:nvSpPr>
          <p:spPr bwMode="auto">
            <a:xfrm>
              <a:off x="4145991" y="3954518"/>
              <a:ext cx="134589" cy="129604"/>
            </a:xfrm>
            <a:custGeom>
              <a:avLst/>
              <a:gdLst>
                <a:gd name="T0" fmla="*/ 32 w 54"/>
                <a:gd name="T1" fmla="*/ 52 h 52"/>
                <a:gd name="T2" fmla="*/ 32 w 54"/>
                <a:gd name="T3" fmla="*/ 52 h 52"/>
                <a:gd name="T4" fmla="*/ 42 w 54"/>
                <a:gd name="T5" fmla="*/ 50 h 52"/>
                <a:gd name="T6" fmla="*/ 50 w 54"/>
                <a:gd name="T7" fmla="*/ 42 h 52"/>
                <a:gd name="T8" fmla="*/ 54 w 54"/>
                <a:gd name="T9" fmla="*/ 32 h 52"/>
                <a:gd name="T10" fmla="*/ 54 w 54"/>
                <a:gd name="T11" fmla="*/ 22 h 52"/>
                <a:gd name="T12" fmla="*/ 54 w 54"/>
                <a:gd name="T13" fmla="*/ 22 h 52"/>
                <a:gd name="T14" fmla="*/ 50 w 54"/>
                <a:gd name="T15" fmla="*/ 12 h 52"/>
                <a:gd name="T16" fmla="*/ 44 w 54"/>
                <a:gd name="T17" fmla="*/ 4 h 52"/>
                <a:gd name="T18" fmla="*/ 34 w 54"/>
                <a:gd name="T19" fmla="*/ 0 h 52"/>
                <a:gd name="T20" fmla="*/ 24 w 54"/>
                <a:gd name="T21" fmla="*/ 0 h 52"/>
                <a:gd name="T22" fmla="*/ 24 w 54"/>
                <a:gd name="T23" fmla="*/ 0 h 52"/>
                <a:gd name="T24" fmla="*/ 14 w 54"/>
                <a:gd name="T25" fmla="*/ 4 h 52"/>
                <a:gd name="T26" fmla="*/ 6 w 54"/>
                <a:gd name="T27" fmla="*/ 10 h 52"/>
                <a:gd name="T28" fmla="*/ 2 w 54"/>
                <a:gd name="T29" fmla="*/ 20 h 52"/>
                <a:gd name="T30" fmla="*/ 0 w 54"/>
                <a:gd name="T31" fmla="*/ 30 h 52"/>
                <a:gd name="T32" fmla="*/ 0 w 54"/>
                <a:gd name="T33" fmla="*/ 30 h 52"/>
                <a:gd name="T34" fmla="*/ 4 w 54"/>
                <a:gd name="T35" fmla="*/ 40 h 52"/>
                <a:gd name="T36" fmla="*/ 12 w 54"/>
                <a:gd name="T37" fmla="*/ 48 h 52"/>
                <a:gd name="T38" fmla="*/ 22 w 54"/>
                <a:gd name="T39" fmla="*/ 52 h 52"/>
                <a:gd name="T40" fmla="*/ 32 w 54"/>
                <a:gd name="T41" fmla="*/ 52 h 52"/>
                <a:gd name="T42" fmla="*/ 32 w 54"/>
                <a:gd name="T4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2">
                  <a:moveTo>
                    <a:pt x="32" y="52"/>
                  </a:moveTo>
                  <a:lnTo>
                    <a:pt x="32" y="52"/>
                  </a:lnTo>
                  <a:lnTo>
                    <a:pt x="42" y="50"/>
                  </a:lnTo>
                  <a:lnTo>
                    <a:pt x="50" y="42"/>
                  </a:lnTo>
                  <a:lnTo>
                    <a:pt x="54" y="3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0" y="12"/>
                  </a:lnTo>
                  <a:lnTo>
                    <a:pt x="44" y="4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4" y="4"/>
                  </a:lnTo>
                  <a:lnTo>
                    <a:pt x="6" y="10"/>
                  </a:lnTo>
                  <a:lnTo>
                    <a:pt x="2" y="2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40"/>
                  </a:lnTo>
                  <a:lnTo>
                    <a:pt x="12" y="48"/>
                  </a:lnTo>
                  <a:lnTo>
                    <a:pt x="22" y="52"/>
                  </a:lnTo>
                  <a:lnTo>
                    <a:pt x="32" y="52"/>
                  </a:lnTo>
                  <a:lnTo>
                    <a:pt x="32" y="52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87" name="Picture 89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0793" y="3715249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Freeform 90"/>
            <p:cNvSpPr>
              <a:spLocks/>
            </p:cNvSpPr>
            <p:nvPr/>
          </p:nvSpPr>
          <p:spPr bwMode="auto">
            <a:xfrm>
              <a:off x="4240702" y="3750142"/>
              <a:ext cx="129604" cy="134589"/>
            </a:xfrm>
            <a:custGeom>
              <a:avLst/>
              <a:gdLst>
                <a:gd name="T0" fmla="*/ 30 w 52"/>
                <a:gd name="T1" fmla="*/ 54 h 54"/>
                <a:gd name="T2" fmla="*/ 30 w 52"/>
                <a:gd name="T3" fmla="*/ 54 h 54"/>
                <a:gd name="T4" fmla="*/ 40 w 52"/>
                <a:gd name="T5" fmla="*/ 50 h 54"/>
                <a:gd name="T6" fmla="*/ 48 w 52"/>
                <a:gd name="T7" fmla="*/ 44 h 54"/>
                <a:gd name="T8" fmla="*/ 52 w 52"/>
                <a:gd name="T9" fmla="*/ 34 h 54"/>
                <a:gd name="T10" fmla="*/ 52 w 52"/>
                <a:gd name="T11" fmla="*/ 22 h 54"/>
                <a:gd name="T12" fmla="*/ 52 w 52"/>
                <a:gd name="T13" fmla="*/ 22 h 54"/>
                <a:gd name="T14" fmla="*/ 50 w 52"/>
                <a:gd name="T15" fmla="*/ 12 h 54"/>
                <a:gd name="T16" fmla="*/ 42 w 52"/>
                <a:gd name="T17" fmla="*/ 6 h 54"/>
                <a:gd name="T18" fmla="*/ 32 w 52"/>
                <a:gd name="T19" fmla="*/ 0 h 54"/>
                <a:gd name="T20" fmla="*/ 22 w 52"/>
                <a:gd name="T21" fmla="*/ 0 h 54"/>
                <a:gd name="T22" fmla="*/ 22 w 52"/>
                <a:gd name="T23" fmla="*/ 0 h 54"/>
                <a:gd name="T24" fmla="*/ 12 w 52"/>
                <a:gd name="T25" fmla="*/ 4 h 54"/>
                <a:gd name="T26" fmla="*/ 4 w 52"/>
                <a:gd name="T27" fmla="*/ 12 h 54"/>
                <a:gd name="T28" fmla="*/ 0 w 52"/>
                <a:gd name="T29" fmla="*/ 20 h 54"/>
                <a:gd name="T30" fmla="*/ 0 w 52"/>
                <a:gd name="T31" fmla="*/ 32 h 54"/>
                <a:gd name="T32" fmla="*/ 0 w 52"/>
                <a:gd name="T33" fmla="*/ 32 h 54"/>
                <a:gd name="T34" fmla="*/ 4 w 52"/>
                <a:gd name="T35" fmla="*/ 42 h 54"/>
                <a:gd name="T36" fmla="*/ 10 w 52"/>
                <a:gd name="T37" fmla="*/ 48 h 54"/>
                <a:gd name="T38" fmla="*/ 20 w 52"/>
                <a:gd name="T39" fmla="*/ 54 h 54"/>
                <a:gd name="T40" fmla="*/ 30 w 52"/>
                <a:gd name="T41" fmla="*/ 54 h 54"/>
                <a:gd name="T42" fmla="*/ 30 w 52"/>
                <a:gd name="T4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54">
                  <a:moveTo>
                    <a:pt x="30" y="54"/>
                  </a:moveTo>
                  <a:lnTo>
                    <a:pt x="30" y="54"/>
                  </a:lnTo>
                  <a:lnTo>
                    <a:pt x="40" y="50"/>
                  </a:lnTo>
                  <a:lnTo>
                    <a:pt x="48" y="44"/>
                  </a:lnTo>
                  <a:lnTo>
                    <a:pt x="52" y="34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0" y="12"/>
                  </a:lnTo>
                  <a:lnTo>
                    <a:pt x="42" y="6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4" y="12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10" y="48"/>
                  </a:lnTo>
                  <a:lnTo>
                    <a:pt x="20" y="54"/>
                  </a:lnTo>
                  <a:lnTo>
                    <a:pt x="30" y="54"/>
                  </a:lnTo>
                  <a:lnTo>
                    <a:pt x="30" y="54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89" name="Picture 91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1281" y="3730203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" name="Freeform 92"/>
            <p:cNvSpPr>
              <a:spLocks/>
            </p:cNvSpPr>
            <p:nvPr/>
          </p:nvSpPr>
          <p:spPr bwMode="auto">
            <a:xfrm>
              <a:off x="4081189" y="3765096"/>
              <a:ext cx="134589" cy="134589"/>
            </a:xfrm>
            <a:custGeom>
              <a:avLst/>
              <a:gdLst>
                <a:gd name="T0" fmla="*/ 30 w 54"/>
                <a:gd name="T1" fmla="*/ 54 h 54"/>
                <a:gd name="T2" fmla="*/ 30 w 54"/>
                <a:gd name="T3" fmla="*/ 54 h 54"/>
                <a:gd name="T4" fmla="*/ 40 w 54"/>
                <a:gd name="T5" fmla="*/ 50 h 54"/>
                <a:gd name="T6" fmla="*/ 48 w 54"/>
                <a:gd name="T7" fmla="*/ 44 h 54"/>
                <a:gd name="T8" fmla="*/ 52 w 54"/>
                <a:gd name="T9" fmla="*/ 34 h 54"/>
                <a:gd name="T10" fmla="*/ 54 w 54"/>
                <a:gd name="T11" fmla="*/ 24 h 54"/>
                <a:gd name="T12" fmla="*/ 54 w 54"/>
                <a:gd name="T13" fmla="*/ 24 h 54"/>
                <a:gd name="T14" fmla="*/ 50 w 54"/>
                <a:gd name="T15" fmla="*/ 14 h 54"/>
                <a:gd name="T16" fmla="*/ 42 w 54"/>
                <a:gd name="T17" fmla="*/ 6 h 54"/>
                <a:gd name="T18" fmla="*/ 34 w 54"/>
                <a:gd name="T19" fmla="*/ 2 h 54"/>
                <a:gd name="T20" fmla="*/ 22 w 54"/>
                <a:gd name="T21" fmla="*/ 0 h 54"/>
                <a:gd name="T22" fmla="*/ 22 w 54"/>
                <a:gd name="T23" fmla="*/ 0 h 54"/>
                <a:gd name="T24" fmla="*/ 12 w 54"/>
                <a:gd name="T25" fmla="*/ 4 h 54"/>
                <a:gd name="T26" fmla="*/ 4 w 54"/>
                <a:gd name="T27" fmla="*/ 12 h 54"/>
                <a:gd name="T28" fmla="*/ 0 w 54"/>
                <a:gd name="T29" fmla="*/ 20 h 54"/>
                <a:gd name="T30" fmla="*/ 0 w 54"/>
                <a:gd name="T31" fmla="*/ 32 h 54"/>
                <a:gd name="T32" fmla="*/ 0 w 54"/>
                <a:gd name="T33" fmla="*/ 32 h 54"/>
                <a:gd name="T34" fmla="*/ 4 w 54"/>
                <a:gd name="T35" fmla="*/ 42 h 54"/>
                <a:gd name="T36" fmla="*/ 10 w 54"/>
                <a:gd name="T37" fmla="*/ 50 h 54"/>
                <a:gd name="T38" fmla="*/ 20 w 54"/>
                <a:gd name="T39" fmla="*/ 54 h 54"/>
                <a:gd name="T40" fmla="*/ 30 w 54"/>
                <a:gd name="T41" fmla="*/ 54 h 54"/>
                <a:gd name="T42" fmla="*/ 30 w 54"/>
                <a:gd name="T4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4">
                  <a:moveTo>
                    <a:pt x="30" y="54"/>
                  </a:moveTo>
                  <a:lnTo>
                    <a:pt x="30" y="54"/>
                  </a:lnTo>
                  <a:lnTo>
                    <a:pt x="40" y="50"/>
                  </a:lnTo>
                  <a:lnTo>
                    <a:pt x="48" y="44"/>
                  </a:lnTo>
                  <a:lnTo>
                    <a:pt x="52" y="3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0" y="14"/>
                  </a:lnTo>
                  <a:lnTo>
                    <a:pt x="42" y="6"/>
                  </a:lnTo>
                  <a:lnTo>
                    <a:pt x="3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4" y="12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10" y="50"/>
                  </a:lnTo>
                  <a:lnTo>
                    <a:pt x="20" y="54"/>
                  </a:lnTo>
                  <a:lnTo>
                    <a:pt x="30" y="54"/>
                  </a:lnTo>
                  <a:lnTo>
                    <a:pt x="30" y="54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91" name="Picture 93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1037" y="3780051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Freeform 94"/>
            <p:cNvSpPr>
              <a:spLocks/>
            </p:cNvSpPr>
            <p:nvPr/>
          </p:nvSpPr>
          <p:spPr bwMode="auto">
            <a:xfrm>
              <a:off x="4160946" y="3819929"/>
              <a:ext cx="134589" cy="129604"/>
            </a:xfrm>
            <a:custGeom>
              <a:avLst/>
              <a:gdLst>
                <a:gd name="T0" fmla="*/ 30 w 54"/>
                <a:gd name="T1" fmla="*/ 52 h 52"/>
                <a:gd name="T2" fmla="*/ 30 w 54"/>
                <a:gd name="T3" fmla="*/ 52 h 52"/>
                <a:gd name="T4" fmla="*/ 40 w 54"/>
                <a:gd name="T5" fmla="*/ 50 h 52"/>
                <a:gd name="T6" fmla="*/ 48 w 54"/>
                <a:gd name="T7" fmla="*/ 42 h 52"/>
                <a:gd name="T8" fmla="*/ 52 w 54"/>
                <a:gd name="T9" fmla="*/ 32 h 52"/>
                <a:gd name="T10" fmla="*/ 54 w 54"/>
                <a:gd name="T11" fmla="*/ 22 h 52"/>
                <a:gd name="T12" fmla="*/ 54 w 54"/>
                <a:gd name="T13" fmla="*/ 22 h 52"/>
                <a:gd name="T14" fmla="*/ 50 w 54"/>
                <a:gd name="T15" fmla="*/ 12 h 52"/>
                <a:gd name="T16" fmla="*/ 42 w 54"/>
                <a:gd name="T17" fmla="*/ 4 h 52"/>
                <a:gd name="T18" fmla="*/ 34 w 54"/>
                <a:gd name="T19" fmla="*/ 0 h 52"/>
                <a:gd name="T20" fmla="*/ 22 w 54"/>
                <a:gd name="T21" fmla="*/ 0 h 52"/>
                <a:gd name="T22" fmla="*/ 22 w 54"/>
                <a:gd name="T23" fmla="*/ 0 h 52"/>
                <a:gd name="T24" fmla="*/ 12 w 54"/>
                <a:gd name="T25" fmla="*/ 4 h 52"/>
                <a:gd name="T26" fmla="*/ 4 w 54"/>
                <a:gd name="T27" fmla="*/ 10 h 52"/>
                <a:gd name="T28" fmla="*/ 0 w 54"/>
                <a:gd name="T29" fmla="*/ 20 h 52"/>
                <a:gd name="T30" fmla="*/ 0 w 54"/>
                <a:gd name="T31" fmla="*/ 30 h 52"/>
                <a:gd name="T32" fmla="*/ 0 w 54"/>
                <a:gd name="T33" fmla="*/ 30 h 52"/>
                <a:gd name="T34" fmla="*/ 4 w 54"/>
                <a:gd name="T35" fmla="*/ 40 h 52"/>
                <a:gd name="T36" fmla="*/ 10 w 54"/>
                <a:gd name="T37" fmla="*/ 48 h 52"/>
                <a:gd name="T38" fmla="*/ 20 w 54"/>
                <a:gd name="T39" fmla="*/ 52 h 52"/>
                <a:gd name="T40" fmla="*/ 30 w 54"/>
                <a:gd name="T41" fmla="*/ 52 h 52"/>
                <a:gd name="T42" fmla="*/ 30 w 54"/>
                <a:gd name="T4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2">
                  <a:moveTo>
                    <a:pt x="30" y="52"/>
                  </a:moveTo>
                  <a:lnTo>
                    <a:pt x="30" y="52"/>
                  </a:lnTo>
                  <a:lnTo>
                    <a:pt x="40" y="50"/>
                  </a:lnTo>
                  <a:lnTo>
                    <a:pt x="48" y="42"/>
                  </a:lnTo>
                  <a:lnTo>
                    <a:pt x="52" y="3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4" y="10"/>
                  </a:lnTo>
                  <a:lnTo>
                    <a:pt x="0" y="2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40"/>
                  </a:lnTo>
                  <a:lnTo>
                    <a:pt x="10" y="48"/>
                  </a:lnTo>
                  <a:lnTo>
                    <a:pt x="20" y="52"/>
                  </a:lnTo>
                  <a:lnTo>
                    <a:pt x="30" y="52"/>
                  </a:lnTo>
                  <a:lnTo>
                    <a:pt x="30" y="52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93" name="Picture 95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534" y="3765096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" name="Freeform 96"/>
            <p:cNvSpPr>
              <a:spLocks/>
            </p:cNvSpPr>
            <p:nvPr/>
          </p:nvSpPr>
          <p:spPr bwMode="auto">
            <a:xfrm>
              <a:off x="4320458" y="3804975"/>
              <a:ext cx="134589" cy="129604"/>
            </a:xfrm>
            <a:custGeom>
              <a:avLst/>
              <a:gdLst>
                <a:gd name="T0" fmla="*/ 32 w 54"/>
                <a:gd name="T1" fmla="*/ 52 h 52"/>
                <a:gd name="T2" fmla="*/ 32 w 54"/>
                <a:gd name="T3" fmla="*/ 52 h 52"/>
                <a:gd name="T4" fmla="*/ 42 w 54"/>
                <a:gd name="T5" fmla="*/ 50 h 52"/>
                <a:gd name="T6" fmla="*/ 50 w 54"/>
                <a:gd name="T7" fmla="*/ 42 h 52"/>
                <a:gd name="T8" fmla="*/ 54 w 54"/>
                <a:gd name="T9" fmla="*/ 32 h 52"/>
                <a:gd name="T10" fmla="*/ 54 w 54"/>
                <a:gd name="T11" fmla="*/ 22 h 52"/>
                <a:gd name="T12" fmla="*/ 54 w 54"/>
                <a:gd name="T13" fmla="*/ 22 h 52"/>
                <a:gd name="T14" fmla="*/ 50 w 54"/>
                <a:gd name="T15" fmla="*/ 12 h 52"/>
                <a:gd name="T16" fmla="*/ 44 w 54"/>
                <a:gd name="T17" fmla="*/ 4 h 52"/>
                <a:gd name="T18" fmla="*/ 34 w 54"/>
                <a:gd name="T19" fmla="*/ 0 h 52"/>
                <a:gd name="T20" fmla="*/ 24 w 54"/>
                <a:gd name="T21" fmla="*/ 0 h 52"/>
                <a:gd name="T22" fmla="*/ 24 w 54"/>
                <a:gd name="T23" fmla="*/ 0 h 52"/>
                <a:gd name="T24" fmla="*/ 14 w 54"/>
                <a:gd name="T25" fmla="*/ 4 h 52"/>
                <a:gd name="T26" fmla="*/ 6 w 54"/>
                <a:gd name="T27" fmla="*/ 10 h 52"/>
                <a:gd name="T28" fmla="*/ 2 w 54"/>
                <a:gd name="T29" fmla="*/ 20 h 52"/>
                <a:gd name="T30" fmla="*/ 0 w 54"/>
                <a:gd name="T31" fmla="*/ 30 h 52"/>
                <a:gd name="T32" fmla="*/ 0 w 54"/>
                <a:gd name="T33" fmla="*/ 30 h 52"/>
                <a:gd name="T34" fmla="*/ 4 w 54"/>
                <a:gd name="T35" fmla="*/ 40 h 52"/>
                <a:gd name="T36" fmla="*/ 12 w 54"/>
                <a:gd name="T37" fmla="*/ 48 h 52"/>
                <a:gd name="T38" fmla="*/ 22 w 54"/>
                <a:gd name="T39" fmla="*/ 52 h 52"/>
                <a:gd name="T40" fmla="*/ 32 w 54"/>
                <a:gd name="T41" fmla="*/ 52 h 52"/>
                <a:gd name="T42" fmla="*/ 32 w 54"/>
                <a:gd name="T4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2">
                  <a:moveTo>
                    <a:pt x="32" y="52"/>
                  </a:moveTo>
                  <a:lnTo>
                    <a:pt x="32" y="52"/>
                  </a:lnTo>
                  <a:lnTo>
                    <a:pt x="42" y="50"/>
                  </a:lnTo>
                  <a:lnTo>
                    <a:pt x="50" y="42"/>
                  </a:lnTo>
                  <a:lnTo>
                    <a:pt x="54" y="3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0" y="12"/>
                  </a:lnTo>
                  <a:lnTo>
                    <a:pt x="44" y="4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4" y="4"/>
                  </a:lnTo>
                  <a:lnTo>
                    <a:pt x="6" y="10"/>
                  </a:lnTo>
                  <a:lnTo>
                    <a:pt x="2" y="2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40"/>
                  </a:lnTo>
                  <a:lnTo>
                    <a:pt x="12" y="48"/>
                  </a:lnTo>
                  <a:lnTo>
                    <a:pt x="22" y="52"/>
                  </a:lnTo>
                  <a:lnTo>
                    <a:pt x="32" y="52"/>
                  </a:lnTo>
                  <a:lnTo>
                    <a:pt x="32" y="52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95" name="Picture 97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504" y="3929594"/>
              <a:ext cx="194406" cy="19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" name="Freeform 98"/>
            <p:cNvSpPr>
              <a:spLocks/>
            </p:cNvSpPr>
            <p:nvPr/>
          </p:nvSpPr>
          <p:spPr bwMode="auto">
            <a:xfrm>
              <a:off x="4335412" y="3969472"/>
              <a:ext cx="134589" cy="129604"/>
            </a:xfrm>
            <a:custGeom>
              <a:avLst/>
              <a:gdLst>
                <a:gd name="T0" fmla="*/ 30 w 54"/>
                <a:gd name="T1" fmla="*/ 52 h 52"/>
                <a:gd name="T2" fmla="*/ 30 w 54"/>
                <a:gd name="T3" fmla="*/ 52 h 52"/>
                <a:gd name="T4" fmla="*/ 40 w 54"/>
                <a:gd name="T5" fmla="*/ 50 h 52"/>
                <a:gd name="T6" fmla="*/ 48 w 54"/>
                <a:gd name="T7" fmla="*/ 42 h 52"/>
                <a:gd name="T8" fmla="*/ 52 w 54"/>
                <a:gd name="T9" fmla="*/ 32 h 52"/>
                <a:gd name="T10" fmla="*/ 54 w 54"/>
                <a:gd name="T11" fmla="*/ 22 h 52"/>
                <a:gd name="T12" fmla="*/ 54 w 54"/>
                <a:gd name="T13" fmla="*/ 22 h 52"/>
                <a:gd name="T14" fmla="*/ 50 w 54"/>
                <a:gd name="T15" fmla="*/ 12 h 52"/>
                <a:gd name="T16" fmla="*/ 42 w 54"/>
                <a:gd name="T17" fmla="*/ 4 h 52"/>
                <a:gd name="T18" fmla="*/ 34 w 54"/>
                <a:gd name="T19" fmla="*/ 0 h 52"/>
                <a:gd name="T20" fmla="*/ 22 w 54"/>
                <a:gd name="T21" fmla="*/ 0 h 52"/>
                <a:gd name="T22" fmla="*/ 22 w 54"/>
                <a:gd name="T23" fmla="*/ 0 h 52"/>
                <a:gd name="T24" fmla="*/ 12 w 54"/>
                <a:gd name="T25" fmla="*/ 4 h 52"/>
                <a:gd name="T26" fmla="*/ 4 w 54"/>
                <a:gd name="T27" fmla="*/ 10 h 52"/>
                <a:gd name="T28" fmla="*/ 0 w 54"/>
                <a:gd name="T29" fmla="*/ 20 h 52"/>
                <a:gd name="T30" fmla="*/ 0 w 54"/>
                <a:gd name="T31" fmla="*/ 30 h 52"/>
                <a:gd name="T32" fmla="*/ 0 w 54"/>
                <a:gd name="T33" fmla="*/ 30 h 52"/>
                <a:gd name="T34" fmla="*/ 4 w 54"/>
                <a:gd name="T35" fmla="*/ 40 h 52"/>
                <a:gd name="T36" fmla="*/ 10 w 54"/>
                <a:gd name="T37" fmla="*/ 48 h 52"/>
                <a:gd name="T38" fmla="*/ 20 w 54"/>
                <a:gd name="T39" fmla="*/ 52 h 52"/>
                <a:gd name="T40" fmla="*/ 30 w 54"/>
                <a:gd name="T41" fmla="*/ 52 h 52"/>
                <a:gd name="T42" fmla="*/ 30 w 54"/>
                <a:gd name="T4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2">
                  <a:moveTo>
                    <a:pt x="30" y="52"/>
                  </a:moveTo>
                  <a:lnTo>
                    <a:pt x="30" y="52"/>
                  </a:lnTo>
                  <a:lnTo>
                    <a:pt x="40" y="50"/>
                  </a:lnTo>
                  <a:lnTo>
                    <a:pt x="48" y="42"/>
                  </a:lnTo>
                  <a:lnTo>
                    <a:pt x="52" y="3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4"/>
                  </a:lnTo>
                  <a:lnTo>
                    <a:pt x="4" y="10"/>
                  </a:lnTo>
                  <a:lnTo>
                    <a:pt x="0" y="2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40"/>
                  </a:lnTo>
                  <a:lnTo>
                    <a:pt x="10" y="48"/>
                  </a:lnTo>
                  <a:lnTo>
                    <a:pt x="20" y="52"/>
                  </a:lnTo>
                  <a:lnTo>
                    <a:pt x="30" y="52"/>
                  </a:lnTo>
                  <a:lnTo>
                    <a:pt x="30" y="52"/>
                  </a:lnTo>
                  <a:close/>
                </a:path>
              </a:pathLst>
            </a:custGeom>
            <a:noFill/>
            <a:ln w="2">
              <a:solidFill>
                <a:srgbClr val="6621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7" name="Rectangle 99"/>
            <p:cNvSpPr>
              <a:spLocks noChangeArrowheads="1"/>
            </p:cNvSpPr>
            <p:nvPr/>
          </p:nvSpPr>
          <p:spPr bwMode="auto">
            <a:xfrm>
              <a:off x="4559727" y="3819929"/>
              <a:ext cx="209360" cy="24924"/>
            </a:xfrm>
            <a:prstGeom prst="rect">
              <a:avLst/>
            </a:pr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8" name="Freeform 100"/>
            <p:cNvSpPr>
              <a:spLocks/>
            </p:cNvSpPr>
            <p:nvPr/>
          </p:nvSpPr>
          <p:spPr bwMode="auto">
            <a:xfrm>
              <a:off x="4470001" y="3770081"/>
              <a:ext cx="149543" cy="124619"/>
            </a:xfrm>
            <a:custGeom>
              <a:avLst/>
              <a:gdLst>
                <a:gd name="T0" fmla="*/ 60 w 60"/>
                <a:gd name="T1" fmla="*/ 50 h 50"/>
                <a:gd name="T2" fmla="*/ 0 w 60"/>
                <a:gd name="T3" fmla="*/ 26 h 50"/>
                <a:gd name="T4" fmla="*/ 60 w 60"/>
                <a:gd name="T5" fmla="*/ 0 h 50"/>
                <a:gd name="T6" fmla="*/ 60 w 60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50">
                  <a:moveTo>
                    <a:pt x="60" y="50"/>
                  </a:moveTo>
                  <a:lnTo>
                    <a:pt x="0" y="26"/>
                  </a:lnTo>
                  <a:lnTo>
                    <a:pt x="60" y="0"/>
                  </a:lnTo>
                  <a:lnTo>
                    <a:pt x="60" y="50"/>
                  </a:lnTo>
                  <a:close/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1" name="Rectangle 109"/>
            <p:cNvSpPr>
              <a:spLocks noChangeArrowheads="1"/>
            </p:cNvSpPr>
            <p:nvPr/>
          </p:nvSpPr>
          <p:spPr bwMode="auto">
            <a:xfrm>
              <a:off x="3122749" y="3312761"/>
              <a:ext cx="8800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Replication fork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movement</a:t>
              </a:r>
              <a:endParaRPr kumimoji="0" lang="zh-CN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2" name="Rectangle 111"/>
            <p:cNvSpPr>
              <a:spLocks noChangeArrowheads="1"/>
            </p:cNvSpPr>
            <p:nvPr/>
          </p:nvSpPr>
          <p:spPr bwMode="auto">
            <a:xfrm>
              <a:off x="1698471" y="4423086"/>
              <a:ext cx="974606" cy="257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Okazaki fragment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b="1" dirty="0" smtClean="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rPr>
                <a:t>（</a:t>
              </a:r>
              <a:r>
                <a:rPr lang="zh-CN" altLang="en-US" sz="1200" b="1" dirty="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rPr>
                <a:t>冈崎片段</a:t>
              </a:r>
              <a:r>
                <a:rPr lang="zh-CN" altLang="en-US" sz="1200" b="1" dirty="0" smtClean="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rPr>
                <a:t>）</a:t>
              </a:r>
              <a:endParaRPr kumimoji="0" lang="zh-CN" altLang="zh-CN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3" name="Rectangle 116"/>
            <p:cNvSpPr>
              <a:spLocks noChangeArrowheads="1"/>
            </p:cNvSpPr>
            <p:nvPr/>
          </p:nvSpPr>
          <p:spPr bwMode="auto">
            <a:xfrm>
              <a:off x="3433170" y="4423086"/>
              <a:ext cx="25487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SSB</a:t>
              </a:r>
              <a:endParaRPr kumimoji="0" lang="zh-CN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4" name="Rectangle 117"/>
            <p:cNvSpPr>
              <a:spLocks noChangeArrowheads="1"/>
            </p:cNvSpPr>
            <p:nvPr/>
          </p:nvSpPr>
          <p:spPr bwMode="auto">
            <a:xfrm>
              <a:off x="4470001" y="4423086"/>
              <a:ext cx="3638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RNA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primer</a:t>
              </a:r>
              <a:endParaRPr kumimoji="0" lang="zh-CN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5" name="Rectangle 120"/>
            <p:cNvSpPr>
              <a:spLocks noChangeArrowheads="1"/>
            </p:cNvSpPr>
            <p:nvPr/>
          </p:nvSpPr>
          <p:spPr bwMode="auto">
            <a:xfrm>
              <a:off x="5611513" y="3954518"/>
              <a:ext cx="4680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000" b="0" i="0" u="none" strike="noStrike" cap="none" normalizeH="0" baseline="0" dirty="0" err="1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DnaB</a:t>
              </a:r>
              <a:endParaRPr kumimoji="0" lang="en-US" altLang="zh-CN" sz="10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helicase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000" b="0" i="0" u="none" strike="noStrike" cap="none" normalizeH="0" baseline="0" dirty="0" err="1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primase</a:t>
              </a:r>
              <a:endParaRPr kumimoji="0" lang="zh-CN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6" name="Rectangle 123"/>
            <p:cNvSpPr>
              <a:spLocks noChangeArrowheads="1"/>
            </p:cNvSpPr>
            <p:nvPr/>
          </p:nvSpPr>
          <p:spPr bwMode="auto">
            <a:xfrm>
              <a:off x="2331536" y="2321973"/>
              <a:ext cx="171974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100" dirty="0" smtClean="0">
                  <a:solidFill>
                    <a:schemeClr val="tx2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rPr>
                <a:t>Leading </a:t>
              </a:r>
              <a:r>
                <a:rPr lang="en-US" altLang="zh-CN" sz="1100" dirty="0">
                  <a:solidFill>
                    <a:schemeClr val="tx2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rPr>
                <a:t>strand synthesis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chemeClr val="tx2"/>
                  </a:solidFill>
                  <a:latin typeface="Arial" pitchFamily="34" charset="0"/>
                  <a:ea typeface="宋体" pitchFamily="2" charset="-122"/>
                  <a:cs typeface="宋体" pitchFamily="2" charset="-122"/>
                </a:rPr>
                <a:t>(DNA polymerase  III)</a:t>
              </a:r>
              <a:endParaRPr kumimoji="0" lang="zh-CN" altLang="zh-CN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7" name="Line 127"/>
            <p:cNvSpPr>
              <a:spLocks noChangeShapeType="1"/>
            </p:cNvSpPr>
            <p:nvPr/>
          </p:nvSpPr>
          <p:spPr bwMode="auto">
            <a:xfrm flipV="1">
              <a:off x="3104175" y="2628570"/>
              <a:ext cx="0" cy="503461"/>
            </a:xfrm>
            <a:prstGeom prst="line">
              <a:avLst/>
            </a:prstGeom>
            <a:noFill/>
            <a:ln w="8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8" name="Line 128"/>
            <p:cNvSpPr>
              <a:spLocks noChangeShapeType="1"/>
            </p:cNvSpPr>
            <p:nvPr/>
          </p:nvSpPr>
          <p:spPr bwMode="auto">
            <a:xfrm>
              <a:off x="2141559" y="3884731"/>
              <a:ext cx="0" cy="503461"/>
            </a:xfrm>
            <a:prstGeom prst="line">
              <a:avLst/>
            </a:prstGeom>
            <a:noFill/>
            <a:ln w="8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0" name="Line 130"/>
            <p:cNvSpPr>
              <a:spLocks noChangeShapeType="1"/>
            </p:cNvSpPr>
            <p:nvPr/>
          </p:nvSpPr>
          <p:spPr bwMode="auto">
            <a:xfrm>
              <a:off x="4619544" y="3819929"/>
              <a:ext cx="0" cy="623096"/>
            </a:xfrm>
            <a:prstGeom prst="line">
              <a:avLst/>
            </a:prstGeom>
            <a:noFill/>
            <a:ln w="8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1" name="Line 131"/>
            <p:cNvSpPr>
              <a:spLocks noChangeShapeType="1"/>
            </p:cNvSpPr>
            <p:nvPr/>
          </p:nvSpPr>
          <p:spPr bwMode="auto">
            <a:xfrm>
              <a:off x="5063189" y="4158893"/>
              <a:ext cx="488507" cy="0"/>
            </a:xfrm>
            <a:prstGeom prst="line">
              <a:avLst/>
            </a:prstGeom>
            <a:noFill/>
            <a:ln w="8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3" name="Freeform 133"/>
            <p:cNvSpPr>
              <a:spLocks/>
            </p:cNvSpPr>
            <p:nvPr/>
          </p:nvSpPr>
          <p:spPr bwMode="auto">
            <a:xfrm>
              <a:off x="2954632" y="4188802"/>
              <a:ext cx="1286070" cy="99695"/>
            </a:xfrm>
            <a:custGeom>
              <a:avLst/>
              <a:gdLst>
                <a:gd name="T0" fmla="*/ 0 w 516"/>
                <a:gd name="T1" fmla="*/ 0 h 40"/>
                <a:gd name="T2" fmla="*/ 0 w 516"/>
                <a:gd name="T3" fmla="*/ 40 h 40"/>
                <a:gd name="T4" fmla="*/ 516 w 516"/>
                <a:gd name="T5" fmla="*/ 40 h 40"/>
                <a:gd name="T6" fmla="*/ 516 w 516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6" h="40">
                  <a:moveTo>
                    <a:pt x="0" y="0"/>
                  </a:moveTo>
                  <a:lnTo>
                    <a:pt x="0" y="40"/>
                  </a:lnTo>
                  <a:lnTo>
                    <a:pt x="516" y="40"/>
                  </a:lnTo>
                  <a:lnTo>
                    <a:pt x="516" y="0"/>
                  </a:lnTo>
                </a:path>
              </a:pathLst>
            </a:custGeom>
            <a:noFill/>
            <a:ln w="8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4" name="Line 134"/>
            <p:cNvSpPr>
              <a:spLocks noChangeShapeType="1"/>
            </p:cNvSpPr>
            <p:nvPr/>
          </p:nvSpPr>
          <p:spPr bwMode="auto">
            <a:xfrm>
              <a:off x="3592682" y="4288497"/>
              <a:ext cx="0" cy="119634"/>
            </a:xfrm>
            <a:prstGeom prst="line">
              <a:avLst/>
            </a:prstGeom>
            <a:noFill/>
            <a:ln w="8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5" name="Freeform 135"/>
            <p:cNvSpPr>
              <a:spLocks/>
            </p:cNvSpPr>
            <p:nvPr/>
          </p:nvSpPr>
          <p:spPr bwMode="auto">
            <a:xfrm>
              <a:off x="1474156" y="2867838"/>
              <a:ext cx="74772" cy="119634"/>
            </a:xfrm>
            <a:custGeom>
              <a:avLst/>
              <a:gdLst>
                <a:gd name="T0" fmla="*/ 4 w 30"/>
                <a:gd name="T1" fmla="*/ 44 h 48"/>
                <a:gd name="T2" fmla="*/ 14 w 30"/>
                <a:gd name="T3" fmla="*/ 48 h 48"/>
                <a:gd name="T4" fmla="*/ 20 w 30"/>
                <a:gd name="T5" fmla="*/ 46 h 48"/>
                <a:gd name="T6" fmla="*/ 26 w 30"/>
                <a:gd name="T7" fmla="*/ 44 h 48"/>
                <a:gd name="T8" fmla="*/ 30 w 30"/>
                <a:gd name="T9" fmla="*/ 34 h 48"/>
                <a:gd name="T10" fmla="*/ 30 w 30"/>
                <a:gd name="T11" fmla="*/ 30 h 48"/>
                <a:gd name="T12" fmla="*/ 28 w 30"/>
                <a:gd name="T13" fmla="*/ 26 h 48"/>
                <a:gd name="T14" fmla="*/ 22 w 30"/>
                <a:gd name="T15" fmla="*/ 22 h 48"/>
                <a:gd name="T16" fmla="*/ 26 w 30"/>
                <a:gd name="T17" fmla="*/ 18 h 48"/>
                <a:gd name="T18" fmla="*/ 28 w 30"/>
                <a:gd name="T19" fmla="*/ 12 h 48"/>
                <a:gd name="T20" fmla="*/ 26 w 30"/>
                <a:gd name="T21" fmla="*/ 6 h 48"/>
                <a:gd name="T22" fmla="*/ 22 w 30"/>
                <a:gd name="T23" fmla="*/ 2 h 48"/>
                <a:gd name="T24" fmla="*/ 14 w 30"/>
                <a:gd name="T25" fmla="*/ 0 h 48"/>
                <a:gd name="T26" fmla="*/ 10 w 30"/>
                <a:gd name="T27" fmla="*/ 2 h 48"/>
                <a:gd name="T28" fmla="*/ 6 w 30"/>
                <a:gd name="T29" fmla="*/ 4 h 48"/>
                <a:gd name="T30" fmla="*/ 0 w 30"/>
                <a:gd name="T31" fmla="*/ 12 h 48"/>
                <a:gd name="T32" fmla="*/ 6 w 30"/>
                <a:gd name="T33" fmla="*/ 14 h 48"/>
                <a:gd name="T34" fmla="*/ 10 w 30"/>
                <a:gd name="T35" fmla="*/ 8 h 48"/>
                <a:gd name="T36" fmla="*/ 14 w 30"/>
                <a:gd name="T37" fmla="*/ 6 h 48"/>
                <a:gd name="T38" fmla="*/ 20 w 30"/>
                <a:gd name="T39" fmla="*/ 8 h 48"/>
                <a:gd name="T40" fmla="*/ 22 w 30"/>
                <a:gd name="T41" fmla="*/ 12 h 48"/>
                <a:gd name="T42" fmla="*/ 20 w 30"/>
                <a:gd name="T43" fmla="*/ 18 h 48"/>
                <a:gd name="T44" fmla="*/ 12 w 30"/>
                <a:gd name="T45" fmla="*/ 20 h 48"/>
                <a:gd name="T46" fmla="*/ 12 w 30"/>
                <a:gd name="T47" fmla="*/ 20 h 48"/>
                <a:gd name="T48" fmla="*/ 12 w 30"/>
                <a:gd name="T49" fmla="*/ 26 h 48"/>
                <a:gd name="T50" fmla="*/ 16 w 30"/>
                <a:gd name="T51" fmla="*/ 24 h 48"/>
                <a:gd name="T52" fmla="*/ 22 w 30"/>
                <a:gd name="T53" fmla="*/ 28 h 48"/>
                <a:gd name="T54" fmla="*/ 24 w 30"/>
                <a:gd name="T55" fmla="*/ 30 h 48"/>
                <a:gd name="T56" fmla="*/ 24 w 30"/>
                <a:gd name="T57" fmla="*/ 34 h 48"/>
                <a:gd name="T58" fmla="*/ 22 w 30"/>
                <a:gd name="T59" fmla="*/ 40 h 48"/>
                <a:gd name="T60" fmla="*/ 18 w 30"/>
                <a:gd name="T61" fmla="*/ 42 h 48"/>
                <a:gd name="T62" fmla="*/ 14 w 30"/>
                <a:gd name="T63" fmla="*/ 42 h 48"/>
                <a:gd name="T64" fmla="*/ 10 w 30"/>
                <a:gd name="T65" fmla="*/ 40 h 48"/>
                <a:gd name="T66" fmla="*/ 0 w 30"/>
                <a:gd name="T67" fmla="*/ 34 h 48"/>
                <a:gd name="T68" fmla="*/ 2 w 30"/>
                <a:gd name="T69" fmla="*/ 40 h 48"/>
                <a:gd name="T70" fmla="*/ 4 w 30"/>
                <a:gd name="T7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48">
                  <a:moveTo>
                    <a:pt x="4" y="44"/>
                  </a:moveTo>
                  <a:lnTo>
                    <a:pt x="4" y="44"/>
                  </a:lnTo>
                  <a:lnTo>
                    <a:pt x="10" y="46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20" y="4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0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6" y="24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8" y="26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4" y="30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8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18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6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4"/>
                  </a:lnTo>
                  <a:lnTo>
                    <a:pt x="4" y="44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6" name="Freeform 136"/>
            <p:cNvSpPr>
              <a:spLocks/>
            </p:cNvSpPr>
            <p:nvPr/>
          </p:nvSpPr>
          <p:spPr bwMode="auto">
            <a:xfrm>
              <a:off x="1568867" y="2867838"/>
              <a:ext cx="19939" cy="44863"/>
            </a:xfrm>
            <a:custGeom>
              <a:avLst/>
              <a:gdLst>
                <a:gd name="T0" fmla="*/ 2 w 8"/>
                <a:gd name="T1" fmla="*/ 18 h 18"/>
                <a:gd name="T2" fmla="*/ 6 w 8"/>
                <a:gd name="T3" fmla="*/ 8 h 18"/>
                <a:gd name="T4" fmla="*/ 8 w 8"/>
                <a:gd name="T5" fmla="*/ 0 h 18"/>
                <a:gd name="T6" fmla="*/ 2 w 8"/>
                <a:gd name="T7" fmla="*/ 0 h 18"/>
                <a:gd name="T8" fmla="*/ 0 w 8"/>
                <a:gd name="T9" fmla="*/ 8 h 18"/>
                <a:gd name="T10" fmla="*/ 0 w 8"/>
                <a:gd name="T11" fmla="*/ 18 h 18"/>
                <a:gd name="T12" fmla="*/ 2 w 8"/>
                <a:gd name="T13" fmla="*/ 18 h 18"/>
                <a:gd name="T14" fmla="*/ 2 w 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8">
                  <a:moveTo>
                    <a:pt x="2" y="18"/>
                  </a:moveTo>
                  <a:lnTo>
                    <a:pt x="6" y="8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8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7" name="Freeform 137"/>
            <p:cNvSpPr>
              <a:spLocks/>
            </p:cNvSpPr>
            <p:nvPr/>
          </p:nvSpPr>
          <p:spPr bwMode="auto">
            <a:xfrm>
              <a:off x="1474156" y="3092153"/>
              <a:ext cx="74772" cy="114650"/>
            </a:xfrm>
            <a:custGeom>
              <a:avLst/>
              <a:gdLst>
                <a:gd name="T0" fmla="*/ 4 w 30"/>
                <a:gd name="T1" fmla="*/ 42 h 46"/>
                <a:gd name="T2" fmla="*/ 4 w 30"/>
                <a:gd name="T3" fmla="*/ 42 h 46"/>
                <a:gd name="T4" fmla="*/ 10 w 30"/>
                <a:gd name="T5" fmla="*/ 44 h 46"/>
                <a:gd name="T6" fmla="*/ 14 w 30"/>
                <a:gd name="T7" fmla="*/ 46 h 46"/>
                <a:gd name="T8" fmla="*/ 14 w 30"/>
                <a:gd name="T9" fmla="*/ 46 h 46"/>
                <a:gd name="T10" fmla="*/ 22 w 30"/>
                <a:gd name="T11" fmla="*/ 44 h 46"/>
                <a:gd name="T12" fmla="*/ 26 w 30"/>
                <a:gd name="T13" fmla="*/ 40 h 46"/>
                <a:gd name="T14" fmla="*/ 26 w 30"/>
                <a:gd name="T15" fmla="*/ 40 h 46"/>
                <a:gd name="T16" fmla="*/ 30 w 30"/>
                <a:gd name="T17" fmla="*/ 34 h 46"/>
                <a:gd name="T18" fmla="*/ 30 w 30"/>
                <a:gd name="T19" fmla="*/ 30 h 46"/>
                <a:gd name="T20" fmla="*/ 30 w 30"/>
                <a:gd name="T21" fmla="*/ 30 h 46"/>
                <a:gd name="T22" fmla="*/ 30 w 30"/>
                <a:gd name="T23" fmla="*/ 24 h 46"/>
                <a:gd name="T24" fmla="*/ 26 w 30"/>
                <a:gd name="T25" fmla="*/ 18 h 46"/>
                <a:gd name="T26" fmla="*/ 26 w 30"/>
                <a:gd name="T27" fmla="*/ 18 h 46"/>
                <a:gd name="T28" fmla="*/ 22 w 30"/>
                <a:gd name="T29" fmla="*/ 16 h 46"/>
                <a:gd name="T30" fmla="*/ 16 w 30"/>
                <a:gd name="T31" fmla="*/ 14 h 46"/>
                <a:gd name="T32" fmla="*/ 16 w 30"/>
                <a:gd name="T33" fmla="*/ 14 h 46"/>
                <a:gd name="T34" fmla="*/ 12 w 30"/>
                <a:gd name="T35" fmla="*/ 14 h 46"/>
                <a:gd name="T36" fmla="*/ 8 w 30"/>
                <a:gd name="T37" fmla="*/ 18 h 46"/>
                <a:gd name="T38" fmla="*/ 10 w 30"/>
                <a:gd name="T39" fmla="*/ 4 h 46"/>
                <a:gd name="T40" fmla="*/ 28 w 30"/>
                <a:gd name="T41" fmla="*/ 4 h 46"/>
                <a:gd name="T42" fmla="*/ 28 w 30"/>
                <a:gd name="T43" fmla="*/ 0 h 46"/>
                <a:gd name="T44" fmla="*/ 6 w 30"/>
                <a:gd name="T45" fmla="*/ 0 h 46"/>
                <a:gd name="T46" fmla="*/ 2 w 30"/>
                <a:gd name="T47" fmla="*/ 22 h 46"/>
                <a:gd name="T48" fmla="*/ 6 w 30"/>
                <a:gd name="T49" fmla="*/ 24 h 46"/>
                <a:gd name="T50" fmla="*/ 6 w 30"/>
                <a:gd name="T51" fmla="*/ 24 h 46"/>
                <a:gd name="T52" fmla="*/ 10 w 30"/>
                <a:gd name="T53" fmla="*/ 20 h 46"/>
                <a:gd name="T54" fmla="*/ 10 w 30"/>
                <a:gd name="T55" fmla="*/ 20 h 46"/>
                <a:gd name="T56" fmla="*/ 14 w 30"/>
                <a:gd name="T57" fmla="*/ 20 h 46"/>
                <a:gd name="T58" fmla="*/ 14 w 30"/>
                <a:gd name="T59" fmla="*/ 20 h 46"/>
                <a:gd name="T60" fmla="*/ 18 w 30"/>
                <a:gd name="T61" fmla="*/ 20 h 46"/>
                <a:gd name="T62" fmla="*/ 22 w 30"/>
                <a:gd name="T63" fmla="*/ 22 h 46"/>
                <a:gd name="T64" fmla="*/ 22 w 30"/>
                <a:gd name="T65" fmla="*/ 22 h 46"/>
                <a:gd name="T66" fmla="*/ 24 w 30"/>
                <a:gd name="T67" fmla="*/ 26 h 46"/>
                <a:gd name="T68" fmla="*/ 24 w 30"/>
                <a:gd name="T69" fmla="*/ 30 h 46"/>
                <a:gd name="T70" fmla="*/ 24 w 30"/>
                <a:gd name="T71" fmla="*/ 30 h 46"/>
                <a:gd name="T72" fmla="*/ 24 w 30"/>
                <a:gd name="T73" fmla="*/ 34 h 46"/>
                <a:gd name="T74" fmla="*/ 22 w 30"/>
                <a:gd name="T75" fmla="*/ 38 h 46"/>
                <a:gd name="T76" fmla="*/ 22 w 30"/>
                <a:gd name="T77" fmla="*/ 38 h 46"/>
                <a:gd name="T78" fmla="*/ 18 w 30"/>
                <a:gd name="T79" fmla="*/ 40 h 46"/>
                <a:gd name="T80" fmla="*/ 14 w 30"/>
                <a:gd name="T81" fmla="*/ 40 h 46"/>
                <a:gd name="T82" fmla="*/ 14 w 30"/>
                <a:gd name="T83" fmla="*/ 40 h 46"/>
                <a:gd name="T84" fmla="*/ 10 w 30"/>
                <a:gd name="T85" fmla="*/ 38 h 46"/>
                <a:gd name="T86" fmla="*/ 10 w 30"/>
                <a:gd name="T87" fmla="*/ 38 h 46"/>
                <a:gd name="T88" fmla="*/ 8 w 30"/>
                <a:gd name="T89" fmla="*/ 36 h 46"/>
                <a:gd name="T90" fmla="*/ 6 w 30"/>
                <a:gd name="T91" fmla="*/ 32 h 46"/>
                <a:gd name="T92" fmla="*/ 0 w 30"/>
                <a:gd name="T93" fmla="*/ 32 h 46"/>
                <a:gd name="T94" fmla="*/ 0 w 30"/>
                <a:gd name="T95" fmla="*/ 32 h 46"/>
                <a:gd name="T96" fmla="*/ 2 w 30"/>
                <a:gd name="T97" fmla="*/ 38 h 46"/>
                <a:gd name="T98" fmla="*/ 4 w 30"/>
                <a:gd name="T99" fmla="*/ 42 h 46"/>
                <a:gd name="T100" fmla="*/ 4 w 30"/>
                <a:gd name="T101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" h="46">
                  <a:moveTo>
                    <a:pt x="4" y="42"/>
                  </a:moveTo>
                  <a:lnTo>
                    <a:pt x="4" y="42"/>
                  </a:lnTo>
                  <a:lnTo>
                    <a:pt x="10" y="44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22" y="44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30" y="34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2" y="16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2" y="14"/>
                  </a:lnTo>
                  <a:lnTo>
                    <a:pt x="8" y="18"/>
                  </a:lnTo>
                  <a:lnTo>
                    <a:pt x="10" y="4"/>
                  </a:lnTo>
                  <a:lnTo>
                    <a:pt x="28" y="4"/>
                  </a:lnTo>
                  <a:lnTo>
                    <a:pt x="28" y="0"/>
                  </a:lnTo>
                  <a:lnTo>
                    <a:pt x="6" y="0"/>
                  </a:lnTo>
                  <a:lnTo>
                    <a:pt x="2" y="22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8" y="20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4" y="2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4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8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8" y="36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38"/>
                  </a:lnTo>
                  <a:lnTo>
                    <a:pt x="4" y="42"/>
                  </a:lnTo>
                  <a:lnTo>
                    <a:pt x="4" y="42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8" name="Freeform 138"/>
            <p:cNvSpPr>
              <a:spLocks/>
            </p:cNvSpPr>
            <p:nvPr/>
          </p:nvSpPr>
          <p:spPr bwMode="auto">
            <a:xfrm>
              <a:off x="1568867" y="3087168"/>
              <a:ext cx="19939" cy="44863"/>
            </a:xfrm>
            <a:custGeom>
              <a:avLst/>
              <a:gdLst>
                <a:gd name="T0" fmla="*/ 2 w 8"/>
                <a:gd name="T1" fmla="*/ 18 h 18"/>
                <a:gd name="T2" fmla="*/ 6 w 8"/>
                <a:gd name="T3" fmla="*/ 8 h 18"/>
                <a:gd name="T4" fmla="*/ 8 w 8"/>
                <a:gd name="T5" fmla="*/ 0 h 18"/>
                <a:gd name="T6" fmla="*/ 2 w 8"/>
                <a:gd name="T7" fmla="*/ 0 h 18"/>
                <a:gd name="T8" fmla="*/ 0 w 8"/>
                <a:gd name="T9" fmla="*/ 8 h 18"/>
                <a:gd name="T10" fmla="*/ 0 w 8"/>
                <a:gd name="T11" fmla="*/ 18 h 18"/>
                <a:gd name="T12" fmla="*/ 2 w 8"/>
                <a:gd name="T13" fmla="*/ 18 h 18"/>
                <a:gd name="T14" fmla="*/ 2 w 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8">
                  <a:moveTo>
                    <a:pt x="2" y="18"/>
                  </a:moveTo>
                  <a:lnTo>
                    <a:pt x="6" y="8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8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9" name="Freeform 139"/>
            <p:cNvSpPr>
              <a:spLocks/>
            </p:cNvSpPr>
            <p:nvPr/>
          </p:nvSpPr>
          <p:spPr bwMode="auto">
            <a:xfrm>
              <a:off x="1474156" y="3760112"/>
              <a:ext cx="74772" cy="119634"/>
            </a:xfrm>
            <a:custGeom>
              <a:avLst/>
              <a:gdLst>
                <a:gd name="T0" fmla="*/ 4 w 30"/>
                <a:gd name="T1" fmla="*/ 44 h 48"/>
                <a:gd name="T2" fmla="*/ 14 w 30"/>
                <a:gd name="T3" fmla="*/ 48 h 48"/>
                <a:gd name="T4" fmla="*/ 20 w 30"/>
                <a:gd name="T5" fmla="*/ 46 h 48"/>
                <a:gd name="T6" fmla="*/ 26 w 30"/>
                <a:gd name="T7" fmla="*/ 42 h 48"/>
                <a:gd name="T8" fmla="*/ 30 w 30"/>
                <a:gd name="T9" fmla="*/ 32 h 48"/>
                <a:gd name="T10" fmla="*/ 30 w 30"/>
                <a:gd name="T11" fmla="*/ 28 h 48"/>
                <a:gd name="T12" fmla="*/ 28 w 30"/>
                <a:gd name="T13" fmla="*/ 26 h 48"/>
                <a:gd name="T14" fmla="*/ 22 w 30"/>
                <a:gd name="T15" fmla="*/ 22 h 48"/>
                <a:gd name="T16" fmla="*/ 26 w 30"/>
                <a:gd name="T17" fmla="*/ 18 h 48"/>
                <a:gd name="T18" fmla="*/ 28 w 30"/>
                <a:gd name="T19" fmla="*/ 12 h 48"/>
                <a:gd name="T20" fmla="*/ 26 w 30"/>
                <a:gd name="T21" fmla="*/ 6 h 48"/>
                <a:gd name="T22" fmla="*/ 22 w 30"/>
                <a:gd name="T23" fmla="*/ 2 h 48"/>
                <a:gd name="T24" fmla="*/ 14 w 30"/>
                <a:gd name="T25" fmla="*/ 0 h 48"/>
                <a:gd name="T26" fmla="*/ 10 w 30"/>
                <a:gd name="T27" fmla="*/ 2 h 48"/>
                <a:gd name="T28" fmla="*/ 6 w 30"/>
                <a:gd name="T29" fmla="*/ 4 h 48"/>
                <a:gd name="T30" fmla="*/ 0 w 30"/>
                <a:gd name="T31" fmla="*/ 12 h 48"/>
                <a:gd name="T32" fmla="*/ 6 w 30"/>
                <a:gd name="T33" fmla="*/ 14 h 48"/>
                <a:gd name="T34" fmla="*/ 10 w 30"/>
                <a:gd name="T35" fmla="*/ 6 h 48"/>
                <a:gd name="T36" fmla="*/ 14 w 30"/>
                <a:gd name="T37" fmla="*/ 4 h 48"/>
                <a:gd name="T38" fmla="*/ 20 w 30"/>
                <a:gd name="T39" fmla="*/ 6 h 48"/>
                <a:gd name="T40" fmla="*/ 22 w 30"/>
                <a:gd name="T41" fmla="*/ 12 h 48"/>
                <a:gd name="T42" fmla="*/ 20 w 30"/>
                <a:gd name="T43" fmla="*/ 18 h 48"/>
                <a:gd name="T44" fmla="*/ 12 w 30"/>
                <a:gd name="T45" fmla="*/ 20 h 48"/>
                <a:gd name="T46" fmla="*/ 12 w 30"/>
                <a:gd name="T47" fmla="*/ 20 h 48"/>
                <a:gd name="T48" fmla="*/ 12 w 30"/>
                <a:gd name="T49" fmla="*/ 24 h 48"/>
                <a:gd name="T50" fmla="*/ 16 w 30"/>
                <a:gd name="T51" fmla="*/ 24 h 48"/>
                <a:gd name="T52" fmla="*/ 22 w 30"/>
                <a:gd name="T53" fmla="*/ 26 h 48"/>
                <a:gd name="T54" fmla="*/ 24 w 30"/>
                <a:gd name="T55" fmla="*/ 30 h 48"/>
                <a:gd name="T56" fmla="*/ 24 w 30"/>
                <a:gd name="T57" fmla="*/ 32 h 48"/>
                <a:gd name="T58" fmla="*/ 22 w 30"/>
                <a:gd name="T59" fmla="*/ 40 h 48"/>
                <a:gd name="T60" fmla="*/ 18 w 30"/>
                <a:gd name="T61" fmla="*/ 42 h 48"/>
                <a:gd name="T62" fmla="*/ 14 w 30"/>
                <a:gd name="T63" fmla="*/ 42 h 48"/>
                <a:gd name="T64" fmla="*/ 10 w 30"/>
                <a:gd name="T65" fmla="*/ 40 h 48"/>
                <a:gd name="T66" fmla="*/ 0 w 30"/>
                <a:gd name="T67" fmla="*/ 34 h 48"/>
                <a:gd name="T68" fmla="*/ 2 w 30"/>
                <a:gd name="T69" fmla="*/ 40 h 48"/>
                <a:gd name="T70" fmla="*/ 4 w 30"/>
                <a:gd name="T7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48">
                  <a:moveTo>
                    <a:pt x="4" y="44"/>
                  </a:moveTo>
                  <a:lnTo>
                    <a:pt x="4" y="44"/>
                  </a:lnTo>
                  <a:lnTo>
                    <a:pt x="10" y="46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20" y="46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30" y="38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0" y="28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6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18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6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4"/>
                  </a:lnTo>
                  <a:lnTo>
                    <a:pt x="4" y="44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0" name="Freeform 140"/>
            <p:cNvSpPr>
              <a:spLocks/>
            </p:cNvSpPr>
            <p:nvPr/>
          </p:nvSpPr>
          <p:spPr bwMode="auto">
            <a:xfrm>
              <a:off x="1568867" y="3760112"/>
              <a:ext cx="19939" cy="39878"/>
            </a:xfrm>
            <a:custGeom>
              <a:avLst/>
              <a:gdLst>
                <a:gd name="T0" fmla="*/ 2 w 8"/>
                <a:gd name="T1" fmla="*/ 16 h 16"/>
                <a:gd name="T2" fmla="*/ 6 w 8"/>
                <a:gd name="T3" fmla="*/ 8 h 16"/>
                <a:gd name="T4" fmla="*/ 8 w 8"/>
                <a:gd name="T5" fmla="*/ 0 h 16"/>
                <a:gd name="T6" fmla="*/ 2 w 8"/>
                <a:gd name="T7" fmla="*/ 0 h 16"/>
                <a:gd name="T8" fmla="*/ 0 w 8"/>
                <a:gd name="T9" fmla="*/ 8 h 16"/>
                <a:gd name="T10" fmla="*/ 0 w 8"/>
                <a:gd name="T11" fmla="*/ 16 h 16"/>
                <a:gd name="T12" fmla="*/ 2 w 8"/>
                <a:gd name="T13" fmla="*/ 16 h 16"/>
                <a:gd name="T14" fmla="*/ 2 w 8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2" y="16"/>
                  </a:moveTo>
                  <a:lnTo>
                    <a:pt x="6" y="8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1" name="Freeform 141"/>
            <p:cNvSpPr>
              <a:spLocks/>
            </p:cNvSpPr>
            <p:nvPr/>
          </p:nvSpPr>
          <p:spPr bwMode="auto">
            <a:xfrm>
              <a:off x="7206639" y="3560721"/>
              <a:ext cx="74772" cy="114650"/>
            </a:xfrm>
            <a:custGeom>
              <a:avLst/>
              <a:gdLst>
                <a:gd name="T0" fmla="*/ 4 w 30"/>
                <a:gd name="T1" fmla="*/ 42 h 46"/>
                <a:gd name="T2" fmla="*/ 14 w 30"/>
                <a:gd name="T3" fmla="*/ 46 h 46"/>
                <a:gd name="T4" fmla="*/ 20 w 30"/>
                <a:gd name="T5" fmla="*/ 46 h 46"/>
                <a:gd name="T6" fmla="*/ 26 w 30"/>
                <a:gd name="T7" fmla="*/ 42 h 46"/>
                <a:gd name="T8" fmla="*/ 30 w 30"/>
                <a:gd name="T9" fmla="*/ 32 h 46"/>
                <a:gd name="T10" fmla="*/ 30 w 30"/>
                <a:gd name="T11" fmla="*/ 28 h 46"/>
                <a:gd name="T12" fmla="*/ 28 w 30"/>
                <a:gd name="T13" fmla="*/ 24 h 46"/>
                <a:gd name="T14" fmla="*/ 22 w 30"/>
                <a:gd name="T15" fmla="*/ 20 h 46"/>
                <a:gd name="T16" fmla="*/ 26 w 30"/>
                <a:gd name="T17" fmla="*/ 16 h 46"/>
                <a:gd name="T18" fmla="*/ 28 w 30"/>
                <a:gd name="T19" fmla="*/ 12 h 46"/>
                <a:gd name="T20" fmla="*/ 26 w 30"/>
                <a:gd name="T21" fmla="*/ 6 h 46"/>
                <a:gd name="T22" fmla="*/ 22 w 30"/>
                <a:gd name="T23" fmla="*/ 2 h 46"/>
                <a:gd name="T24" fmla="*/ 14 w 30"/>
                <a:gd name="T25" fmla="*/ 0 h 46"/>
                <a:gd name="T26" fmla="*/ 10 w 30"/>
                <a:gd name="T27" fmla="*/ 0 h 46"/>
                <a:gd name="T28" fmla="*/ 6 w 30"/>
                <a:gd name="T29" fmla="*/ 2 h 46"/>
                <a:gd name="T30" fmla="*/ 0 w 30"/>
                <a:gd name="T31" fmla="*/ 12 h 46"/>
                <a:gd name="T32" fmla="*/ 6 w 30"/>
                <a:gd name="T33" fmla="*/ 12 h 46"/>
                <a:gd name="T34" fmla="*/ 10 w 30"/>
                <a:gd name="T35" fmla="*/ 6 h 46"/>
                <a:gd name="T36" fmla="*/ 14 w 30"/>
                <a:gd name="T37" fmla="*/ 4 h 46"/>
                <a:gd name="T38" fmla="*/ 20 w 30"/>
                <a:gd name="T39" fmla="*/ 6 h 46"/>
                <a:gd name="T40" fmla="*/ 22 w 30"/>
                <a:gd name="T41" fmla="*/ 12 h 46"/>
                <a:gd name="T42" fmla="*/ 20 w 30"/>
                <a:gd name="T43" fmla="*/ 18 h 46"/>
                <a:gd name="T44" fmla="*/ 12 w 30"/>
                <a:gd name="T45" fmla="*/ 18 h 46"/>
                <a:gd name="T46" fmla="*/ 12 w 30"/>
                <a:gd name="T47" fmla="*/ 18 h 46"/>
                <a:gd name="T48" fmla="*/ 12 w 30"/>
                <a:gd name="T49" fmla="*/ 24 h 46"/>
                <a:gd name="T50" fmla="*/ 16 w 30"/>
                <a:gd name="T51" fmla="*/ 24 h 46"/>
                <a:gd name="T52" fmla="*/ 22 w 30"/>
                <a:gd name="T53" fmla="*/ 26 h 46"/>
                <a:gd name="T54" fmla="*/ 24 w 30"/>
                <a:gd name="T55" fmla="*/ 28 h 46"/>
                <a:gd name="T56" fmla="*/ 24 w 30"/>
                <a:gd name="T57" fmla="*/ 32 h 46"/>
                <a:gd name="T58" fmla="*/ 22 w 30"/>
                <a:gd name="T59" fmla="*/ 38 h 46"/>
                <a:gd name="T60" fmla="*/ 18 w 30"/>
                <a:gd name="T61" fmla="*/ 40 h 46"/>
                <a:gd name="T62" fmla="*/ 14 w 30"/>
                <a:gd name="T63" fmla="*/ 42 h 46"/>
                <a:gd name="T64" fmla="*/ 10 w 30"/>
                <a:gd name="T65" fmla="*/ 40 h 46"/>
                <a:gd name="T66" fmla="*/ 0 w 30"/>
                <a:gd name="T67" fmla="*/ 34 h 46"/>
                <a:gd name="T68" fmla="*/ 2 w 30"/>
                <a:gd name="T69" fmla="*/ 38 h 46"/>
                <a:gd name="T70" fmla="*/ 4 w 30"/>
                <a:gd name="T71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46">
                  <a:moveTo>
                    <a:pt x="4" y="42"/>
                  </a:moveTo>
                  <a:lnTo>
                    <a:pt x="4" y="42"/>
                  </a:lnTo>
                  <a:lnTo>
                    <a:pt x="10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20" y="46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30" y="38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0" y="28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6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8" y="40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6" y="3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4" y="42"/>
                  </a:lnTo>
                  <a:lnTo>
                    <a:pt x="4" y="42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2" name="Freeform 142"/>
            <p:cNvSpPr>
              <a:spLocks/>
            </p:cNvSpPr>
            <p:nvPr/>
          </p:nvSpPr>
          <p:spPr bwMode="auto">
            <a:xfrm>
              <a:off x="7301349" y="3560721"/>
              <a:ext cx="19939" cy="39878"/>
            </a:xfrm>
            <a:custGeom>
              <a:avLst/>
              <a:gdLst>
                <a:gd name="T0" fmla="*/ 2 w 8"/>
                <a:gd name="T1" fmla="*/ 16 h 16"/>
                <a:gd name="T2" fmla="*/ 6 w 8"/>
                <a:gd name="T3" fmla="*/ 8 h 16"/>
                <a:gd name="T4" fmla="*/ 8 w 8"/>
                <a:gd name="T5" fmla="*/ 0 h 16"/>
                <a:gd name="T6" fmla="*/ 2 w 8"/>
                <a:gd name="T7" fmla="*/ 0 h 16"/>
                <a:gd name="T8" fmla="*/ 0 w 8"/>
                <a:gd name="T9" fmla="*/ 8 h 16"/>
                <a:gd name="T10" fmla="*/ 0 w 8"/>
                <a:gd name="T11" fmla="*/ 16 h 16"/>
                <a:gd name="T12" fmla="*/ 2 w 8"/>
                <a:gd name="T13" fmla="*/ 16 h 16"/>
                <a:gd name="T14" fmla="*/ 2 w 8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2" y="16"/>
                  </a:moveTo>
                  <a:lnTo>
                    <a:pt x="6" y="8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3" name="Freeform 143"/>
            <p:cNvSpPr>
              <a:spLocks/>
            </p:cNvSpPr>
            <p:nvPr/>
          </p:nvSpPr>
          <p:spPr bwMode="auto">
            <a:xfrm>
              <a:off x="1474156" y="3979441"/>
              <a:ext cx="74772" cy="114650"/>
            </a:xfrm>
            <a:custGeom>
              <a:avLst/>
              <a:gdLst>
                <a:gd name="T0" fmla="*/ 4 w 30"/>
                <a:gd name="T1" fmla="*/ 44 h 46"/>
                <a:gd name="T2" fmla="*/ 4 w 30"/>
                <a:gd name="T3" fmla="*/ 44 h 46"/>
                <a:gd name="T4" fmla="*/ 10 w 30"/>
                <a:gd name="T5" fmla="*/ 46 h 46"/>
                <a:gd name="T6" fmla="*/ 14 w 30"/>
                <a:gd name="T7" fmla="*/ 46 h 46"/>
                <a:gd name="T8" fmla="*/ 14 w 30"/>
                <a:gd name="T9" fmla="*/ 46 h 46"/>
                <a:gd name="T10" fmla="*/ 22 w 30"/>
                <a:gd name="T11" fmla="*/ 46 h 46"/>
                <a:gd name="T12" fmla="*/ 26 w 30"/>
                <a:gd name="T13" fmla="*/ 42 h 46"/>
                <a:gd name="T14" fmla="*/ 26 w 30"/>
                <a:gd name="T15" fmla="*/ 42 h 46"/>
                <a:gd name="T16" fmla="*/ 30 w 30"/>
                <a:gd name="T17" fmla="*/ 36 h 46"/>
                <a:gd name="T18" fmla="*/ 30 w 30"/>
                <a:gd name="T19" fmla="*/ 30 h 46"/>
                <a:gd name="T20" fmla="*/ 30 w 30"/>
                <a:gd name="T21" fmla="*/ 30 h 46"/>
                <a:gd name="T22" fmla="*/ 30 w 30"/>
                <a:gd name="T23" fmla="*/ 24 h 46"/>
                <a:gd name="T24" fmla="*/ 26 w 30"/>
                <a:gd name="T25" fmla="*/ 20 h 46"/>
                <a:gd name="T26" fmla="*/ 26 w 30"/>
                <a:gd name="T27" fmla="*/ 20 h 46"/>
                <a:gd name="T28" fmla="*/ 22 w 30"/>
                <a:gd name="T29" fmla="*/ 16 h 46"/>
                <a:gd name="T30" fmla="*/ 16 w 30"/>
                <a:gd name="T31" fmla="*/ 16 h 46"/>
                <a:gd name="T32" fmla="*/ 16 w 30"/>
                <a:gd name="T33" fmla="*/ 16 h 46"/>
                <a:gd name="T34" fmla="*/ 12 w 30"/>
                <a:gd name="T35" fmla="*/ 16 h 46"/>
                <a:gd name="T36" fmla="*/ 8 w 30"/>
                <a:gd name="T37" fmla="*/ 18 h 46"/>
                <a:gd name="T38" fmla="*/ 10 w 30"/>
                <a:gd name="T39" fmla="*/ 6 h 46"/>
                <a:gd name="T40" fmla="*/ 28 w 30"/>
                <a:gd name="T41" fmla="*/ 6 h 46"/>
                <a:gd name="T42" fmla="*/ 28 w 30"/>
                <a:gd name="T43" fmla="*/ 0 h 46"/>
                <a:gd name="T44" fmla="*/ 6 w 30"/>
                <a:gd name="T45" fmla="*/ 0 h 46"/>
                <a:gd name="T46" fmla="*/ 2 w 30"/>
                <a:gd name="T47" fmla="*/ 24 h 46"/>
                <a:gd name="T48" fmla="*/ 6 w 30"/>
                <a:gd name="T49" fmla="*/ 26 h 46"/>
                <a:gd name="T50" fmla="*/ 6 w 30"/>
                <a:gd name="T51" fmla="*/ 26 h 46"/>
                <a:gd name="T52" fmla="*/ 10 w 30"/>
                <a:gd name="T53" fmla="*/ 22 h 46"/>
                <a:gd name="T54" fmla="*/ 10 w 30"/>
                <a:gd name="T55" fmla="*/ 22 h 46"/>
                <a:gd name="T56" fmla="*/ 14 w 30"/>
                <a:gd name="T57" fmla="*/ 20 h 46"/>
                <a:gd name="T58" fmla="*/ 14 w 30"/>
                <a:gd name="T59" fmla="*/ 20 h 46"/>
                <a:gd name="T60" fmla="*/ 18 w 30"/>
                <a:gd name="T61" fmla="*/ 22 h 46"/>
                <a:gd name="T62" fmla="*/ 22 w 30"/>
                <a:gd name="T63" fmla="*/ 24 h 46"/>
                <a:gd name="T64" fmla="*/ 22 w 30"/>
                <a:gd name="T65" fmla="*/ 24 h 46"/>
                <a:gd name="T66" fmla="*/ 24 w 30"/>
                <a:gd name="T67" fmla="*/ 26 h 46"/>
                <a:gd name="T68" fmla="*/ 24 w 30"/>
                <a:gd name="T69" fmla="*/ 32 h 46"/>
                <a:gd name="T70" fmla="*/ 24 w 30"/>
                <a:gd name="T71" fmla="*/ 32 h 46"/>
                <a:gd name="T72" fmla="*/ 24 w 30"/>
                <a:gd name="T73" fmla="*/ 36 h 46"/>
                <a:gd name="T74" fmla="*/ 22 w 30"/>
                <a:gd name="T75" fmla="*/ 40 h 46"/>
                <a:gd name="T76" fmla="*/ 22 w 30"/>
                <a:gd name="T77" fmla="*/ 40 h 46"/>
                <a:gd name="T78" fmla="*/ 18 w 30"/>
                <a:gd name="T79" fmla="*/ 42 h 46"/>
                <a:gd name="T80" fmla="*/ 14 w 30"/>
                <a:gd name="T81" fmla="*/ 42 h 46"/>
                <a:gd name="T82" fmla="*/ 14 w 30"/>
                <a:gd name="T83" fmla="*/ 42 h 46"/>
                <a:gd name="T84" fmla="*/ 10 w 30"/>
                <a:gd name="T85" fmla="*/ 40 h 46"/>
                <a:gd name="T86" fmla="*/ 10 w 30"/>
                <a:gd name="T87" fmla="*/ 40 h 46"/>
                <a:gd name="T88" fmla="*/ 8 w 30"/>
                <a:gd name="T89" fmla="*/ 38 h 46"/>
                <a:gd name="T90" fmla="*/ 6 w 30"/>
                <a:gd name="T91" fmla="*/ 34 h 46"/>
                <a:gd name="T92" fmla="*/ 0 w 30"/>
                <a:gd name="T93" fmla="*/ 34 h 46"/>
                <a:gd name="T94" fmla="*/ 0 w 30"/>
                <a:gd name="T95" fmla="*/ 34 h 46"/>
                <a:gd name="T96" fmla="*/ 2 w 30"/>
                <a:gd name="T97" fmla="*/ 40 h 46"/>
                <a:gd name="T98" fmla="*/ 4 w 30"/>
                <a:gd name="T99" fmla="*/ 44 h 46"/>
                <a:gd name="T100" fmla="*/ 4 w 30"/>
                <a:gd name="T101" fmla="*/ 4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" h="46">
                  <a:moveTo>
                    <a:pt x="4" y="44"/>
                  </a:moveTo>
                  <a:lnTo>
                    <a:pt x="4" y="44"/>
                  </a:lnTo>
                  <a:lnTo>
                    <a:pt x="10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22" y="46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2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16"/>
                  </a:lnTo>
                  <a:lnTo>
                    <a:pt x="8" y="18"/>
                  </a:lnTo>
                  <a:lnTo>
                    <a:pt x="10" y="6"/>
                  </a:lnTo>
                  <a:lnTo>
                    <a:pt x="28" y="6"/>
                  </a:lnTo>
                  <a:lnTo>
                    <a:pt x="28" y="0"/>
                  </a:lnTo>
                  <a:lnTo>
                    <a:pt x="6" y="0"/>
                  </a:lnTo>
                  <a:lnTo>
                    <a:pt x="2" y="24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8" y="22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6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18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8" y="38"/>
                  </a:lnTo>
                  <a:lnTo>
                    <a:pt x="6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4"/>
                  </a:lnTo>
                  <a:lnTo>
                    <a:pt x="4" y="44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4" name="Freeform 144"/>
            <p:cNvSpPr>
              <a:spLocks/>
            </p:cNvSpPr>
            <p:nvPr/>
          </p:nvSpPr>
          <p:spPr bwMode="auto">
            <a:xfrm>
              <a:off x="1568867" y="3979441"/>
              <a:ext cx="19939" cy="39878"/>
            </a:xfrm>
            <a:custGeom>
              <a:avLst/>
              <a:gdLst>
                <a:gd name="T0" fmla="*/ 2 w 8"/>
                <a:gd name="T1" fmla="*/ 16 h 16"/>
                <a:gd name="T2" fmla="*/ 6 w 8"/>
                <a:gd name="T3" fmla="*/ 8 h 16"/>
                <a:gd name="T4" fmla="*/ 8 w 8"/>
                <a:gd name="T5" fmla="*/ 0 h 16"/>
                <a:gd name="T6" fmla="*/ 2 w 8"/>
                <a:gd name="T7" fmla="*/ 0 h 16"/>
                <a:gd name="T8" fmla="*/ 0 w 8"/>
                <a:gd name="T9" fmla="*/ 8 h 16"/>
                <a:gd name="T10" fmla="*/ 0 w 8"/>
                <a:gd name="T11" fmla="*/ 16 h 16"/>
                <a:gd name="T12" fmla="*/ 2 w 8"/>
                <a:gd name="T13" fmla="*/ 16 h 16"/>
                <a:gd name="T14" fmla="*/ 2 w 8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2" y="16"/>
                  </a:moveTo>
                  <a:lnTo>
                    <a:pt x="6" y="8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5" name="Freeform 145"/>
            <p:cNvSpPr>
              <a:spLocks/>
            </p:cNvSpPr>
            <p:nvPr/>
          </p:nvSpPr>
          <p:spPr bwMode="auto">
            <a:xfrm>
              <a:off x="7206639" y="3346376"/>
              <a:ext cx="74772" cy="114650"/>
            </a:xfrm>
            <a:custGeom>
              <a:avLst/>
              <a:gdLst>
                <a:gd name="T0" fmla="*/ 4 w 30"/>
                <a:gd name="T1" fmla="*/ 44 h 46"/>
                <a:gd name="T2" fmla="*/ 4 w 30"/>
                <a:gd name="T3" fmla="*/ 44 h 46"/>
                <a:gd name="T4" fmla="*/ 10 w 30"/>
                <a:gd name="T5" fmla="*/ 46 h 46"/>
                <a:gd name="T6" fmla="*/ 14 w 30"/>
                <a:gd name="T7" fmla="*/ 46 h 46"/>
                <a:gd name="T8" fmla="*/ 14 w 30"/>
                <a:gd name="T9" fmla="*/ 46 h 46"/>
                <a:gd name="T10" fmla="*/ 22 w 30"/>
                <a:gd name="T11" fmla="*/ 46 h 46"/>
                <a:gd name="T12" fmla="*/ 26 w 30"/>
                <a:gd name="T13" fmla="*/ 42 h 46"/>
                <a:gd name="T14" fmla="*/ 26 w 30"/>
                <a:gd name="T15" fmla="*/ 42 h 46"/>
                <a:gd name="T16" fmla="*/ 30 w 30"/>
                <a:gd name="T17" fmla="*/ 36 h 46"/>
                <a:gd name="T18" fmla="*/ 30 w 30"/>
                <a:gd name="T19" fmla="*/ 30 h 46"/>
                <a:gd name="T20" fmla="*/ 30 w 30"/>
                <a:gd name="T21" fmla="*/ 30 h 46"/>
                <a:gd name="T22" fmla="*/ 30 w 30"/>
                <a:gd name="T23" fmla="*/ 24 h 46"/>
                <a:gd name="T24" fmla="*/ 26 w 30"/>
                <a:gd name="T25" fmla="*/ 20 h 46"/>
                <a:gd name="T26" fmla="*/ 26 w 30"/>
                <a:gd name="T27" fmla="*/ 20 h 46"/>
                <a:gd name="T28" fmla="*/ 22 w 30"/>
                <a:gd name="T29" fmla="*/ 16 h 46"/>
                <a:gd name="T30" fmla="*/ 16 w 30"/>
                <a:gd name="T31" fmla="*/ 16 h 46"/>
                <a:gd name="T32" fmla="*/ 16 w 30"/>
                <a:gd name="T33" fmla="*/ 16 h 46"/>
                <a:gd name="T34" fmla="*/ 12 w 30"/>
                <a:gd name="T35" fmla="*/ 16 h 46"/>
                <a:gd name="T36" fmla="*/ 8 w 30"/>
                <a:gd name="T37" fmla="*/ 18 h 46"/>
                <a:gd name="T38" fmla="*/ 10 w 30"/>
                <a:gd name="T39" fmla="*/ 6 h 46"/>
                <a:gd name="T40" fmla="*/ 28 w 30"/>
                <a:gd name="T41" fmla="*/ 6 h 46"/>
                <a:gd name="T42" fmla="*/ 28 w 30"/>
                <a:gd name="T43" fmla="*/ 0 h 46"/>
                <a:gd name="T44" fmla="*/ 6 w 30"/>
                <a:gd name="T45" fmla="*/ 0 h 46"/>
                <a:gd name="T46" fmla="*/ 2 w 30"/>
                <a:gd name="T47" fmla="*/ 24 h 46"/>
                <a:gd name="T48" fmla="*/ 6 w 30"/>
                <a:gd name="T49" fmla="*/ 24 h 46"/>
                <a:gd name="T50" fmla="*/ 6 w 30"/>
                <a:gd name="T51" fmla="*/ 24 h 46"/>
                <a:gd name="T52" fmla="*/ 10 w 30"/>
                <a:gd name="T53" fmla="*/ 22 h 46"/>
                <a:gd name="T54" fmla="*/ 10 w 30"/>
                <a:gd name="T55" fmla="*/ 22 h 46"/>
                <a:gd name="T56" fmla="*/ 14 w 30"/>
                <a:gd name="T57" fmla="*/ 20 h 46"/>
                <a:gd name="T58" fmla="*/ 14 w 30"/>
                <a:gd name="T59" fmla="*/ 20 h 46"/>
                <a:gd name="T60" fmla="*/ 18 w 30"/>
                <a:gd name="T61" fmla="*/ 22 h 46"/>
                <a:gd name="T62" fmla="*/ 22 w 30"/>
                <a:gd name="T63" fmla="*/ 24 h 46"/>
                <a:gd name="T64" fmla="*/ 22 w 30"/>
                <a:gd name="T65" fmla="*/ 24 h 46"/>
                <a:gd name="T66" fmla="*/ 24 w 30"/>
                <a:gd name="T67" fmla="*/ 26 h 46"/>
                <a:gd name="T68" fmla="*/ 24 w 30"/>
                <a:gd name="T69" fmla="*/ 30 h 46"/>
                <a:gd name="T70" fmla="*/ 24 w 30"/>
                <a:gd name="T71" fmla="*/ 30 h 46"/>
                <a:gd name="T72" fmla="*/ 24 w 30"/>
                <a:gd name="T73" fmla="*/ 36 h 46"/>
                <a:gd name="T74" fmla="*/ 22 w 30"/>
                <a:gd name="T75" fmla="*/ 40 h 46"/>
                <a:gd name="T76" fmla="*/ 22 w 30"/>
                <a:gd name="T77" fmla="*/ 40 h 46"/>
                <a:gd name="T78" fmla="*/ 18 w 30"/>
                <a:gd name="T79" fmla="*/ 42 h 46"/>
                <a:gd name="T80" fmla="*/ 14 w 30"/>
                <a:gd name="T81" fmla="*/ 42 h 46"/>
                <a:gd name="T82" fmla="*/ 14 w 30"/>
                <a:gd name="T83" fmla="*/ 42 h 46"/>
                <a:gd name="T84" fmla="*/ 10 w 30"/>
                <a:gd name="T85" fmla="*/ 40 h 46"/>
                <a:gd name="T86" fmla="*/ 10 w 30"/>
                <a:gd name="T87" fmla="*/ 40 h 46"/>
                <a:gd name="T88" fmla="*/ 8 w 30"/>
                <a:gd name="T89" fmla="*/ 38 h 46"/>
                <a:gd name="T90" fmla="*/ 6 w 30"/>
                <a:gd name="T91" fmla="*/ 34 h 46"/>
                <a:gd name="T92" fmla="*/ 0 w 30"/>
                <a:gd name="T93" fmla="*/ 34 h 46"/>
                <a:gd name="T94" fmla="*/ 0 w 30"/>
                <a:gd name="T95" fmla="*/ 34 h 46"/>
                <a:gd name="T96" fmla="*/ 2 w 30"/>
                <a:gd name="T97" fmla="*/ 40 h 46"/>
                <a:gd name="T98" fmla="*/ 4 w 30"/>
                <a:gd name="T99" fmla="*/ 44 h 46"/>
                <a:gd name="T100" fmla="*/ 4 w 30"/>
                <a:gd name="T101" fmla="*/ 4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" h="46">
                  <a:moveTo>
                    <a:pt x="4" y="44"/>
                  </a:moveTo>
                  <a:lnTo>
                    <a:pt x="4" y="44"/>
                  </a:lnTo>
                  <a:lnTo>
                    <a:pt x="10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22" y="46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2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16"/>
                  </a:lnTo>
                  <a:lnTo>
                    <a:pt x="8" y="18"/>
                  </a:lnTo>
                  <a:lnTo>
                    <a:pt x="10" y="6"/>
                  </a:lnTo>
                  <a:lnTo>
                    <a:pt x="28" y="6"/>
                  </a:lnTo>
                  <a:lnTo>
                    <a:pt x="28" y="0"/>
                  </a:lnTo>
                  <a:lnTo>
                    <a:pt x="6" y="0"/>
                  </a:lnTo>
                  <a:lnTo>
                    <a:pt x="2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8" y="22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4" y="2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18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8" y="38"/>
                  </a:lnTo>
                  <a:lnTo>
                    <a:pt x="6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4"/>
                  </a:lnTo>
                  <a:lnTo>
                    <a:pt x="4" y="44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6" name="Freeform 146"/>
            <p:cNvSpPr>
              <a:spLocks/>
            </p:cNvSpPr>
            <p:nvPr/>
          </p:nvSpPr>
          <p:spPr bwMode="auto">
            <a:xfrm>
              <a:off x="7301349" y="3346376"/>
              <a:ext cx="19939" cy="39878"/>
            </a:xfrm>
            <a:custGeom>
              <a:avLst/>
              <a:gdLst>
                <a:gd name="T0" fmla="*/ 2 w 8"/>
                <a:gd name="T1" fmla="*/ 16 h 16"/>
                <a:gd name="T2" fmla="*/ 6 w 8"/>
                <a:gd name="T3" fmla="*/ 8 h 16"/>
                <a:gd name="T4" fmla="*/ 8 w 8"/>
                <a:gd name="T5" fmla="*/ 0 h 16"/>
                <a:gd name="T6" fmla="*/ 2 w 8"/>
                <a:gd name="T7" fmla="*/ 0 h 16"/>
                <a:gd name="T8" fmla="*/ 0 w 8"/>
                <a:gd name="T9" fmla="*/ 8 h 16"/>
                <a:gd name="T10" fmla="*/ 0 w 8"/>
                <a:gd name="T11" fmla="*/ 16 h 16"/>
                <a:gd name="T12" fmla="*/ 2 w 8"/>
                <a:gd name="T13" fmla="*/ 16 h 16"/>
                <a:gd name="T14" fmla="*/ 2 w 8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2" y="16"/>
                  </a:moveTo>
                  <a:lnTo>
                    <a:pt x="6" y="8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298" name="TextBox 297"/>
          <p:cNvSpPr txBox="1"/>
          <p:nvPr/>
        </p:nvSpPr>
        <p:spPr>
          <a:xfrm>
            <a:off x="6745035" y="5004879"/>
            <a:ext cx="1707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Separation the chromosome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3931737" y="1549883"/>
            <a:ext cx="1707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DNA replication from 5’-3’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2841861" y="4864476"/>
            <a:ext cx="1707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Inhibit complementary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7555" y="2764364"/>
            <a:ext cx="1560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Leading </a:t>
            </a:r>
            <a:r>
              <a:rPr lang="en-US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strand</a:t>
            </a:r>
            <a:endParaRPr lang="zh-CN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" name="矩形 301"/>
          <p:cNvSpPr/>
          <p:nvPr/>
        </p:nvSpPr>
        <p:spPr>
          <a:xfrm>
            <a:off x="1067970" y="3431027"/>
            <a:ext cx="1543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Lagging strand</a:t>
            </a:r>
            <a:endParaRPr lang="zh-CN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9" name="直接箭头连接符 288"/>
          <p:cNvCxnSpPr/>
          <p:nvPr/>
        </p:nvCxnSpPr>
        <p:spPr>
          <a:xfrm flipH="1" flipV="1">
            <a:off x="6745035" y="4007585"/>
            <a:ext cx="625738" cy="9972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箭头连接符 128"/>
          <p:cNvCxnSpPr>
            <a:stCxn id="299" idx="1"/>
          </p:cNvCxnSpPr>
          <p:nvPr/>
        </p:nvCxnSpPr>
        <p:spPr>
          <a:xfrm flipH="1" flipV="1">
            <a:off x="3501152" y="1764520"/>
            <a:ext cx="430585" cy="1085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箭头连接符 130"/>
          <p:cNvCxnSpPr/>
          <p:nvPr/>
        </p:nvCxnSpPr>
        <p:spPr>
          <a:xfrm flipV="1">
            <a:off x="3032768" y="4673213"/>
            <a:ext cx="432355" cy="331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标题 1"/>
          <p:cNvSpPr txBox="1">
            <a:spLocks/>
          </p:cNvSpPr>
          <p:nvPr/>
        </p:nvSpPr>
        <p:spPr>
          <a:xfrm>
            <a:off x="642570" y="14615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err="1" smtClean="0"/>
              <a:t>Replisome</a:t>
            </a:r>
            <a:r>
              <a:rPr lang="en-US" altLang="zh-CN" dirty="0" smtClean="0"/>
              <a:t> (DNA replication fork)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01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8" grpId="0"/>
      <p:bldP spid="299" grpId="0"/>
      <p:bldP spid="30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Septation</a:t>
            </a:r>
            <a:r>
              <a:rPr lang="en-US" altLang="zh-CN" b="1" dirty="0" smtClean="0">
                <a:solidFill>
                  <a:srgbClr val="FF0000"/>
                </a:solidFill>
              </a:rPr>
              <a:t> (=cytokinesis)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/>
              <a:t>is the process of forming a cross wall between </a:t>
            </a:r>
            <a:r>
              <a:rPr lang="en-US" altLang="zh-CN" dirty="0" smtClean="0"/>
              <a:t>two daughter cells</a:t>
            </a: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/>
              <a:t> </a:t>
            </a:r>
            <a:r>
              <a:rPr lang="en-US" altLang="zh-CN" dirty="0" err="1" smtClean="0"/>
              <a:t>Septation</a:t>
            </a:r>
            <a:r>
              <a:rPr lang="en-US" altLang="zh-CN" dirty="0" smtClean="0"/>
              <a:t> </a:t>
            </a:r>
            <a:r>
              <a:rPr lang="en-US" altLang="zh-CN" dirty="0"/>
              <a:t>is divided into 4 steps: </a:t>
            </a:r>
          </a:p>
          <a:p>
            <a:pPr marL="0" indent="0">
              <a:buNone/>
            </a:pPr>
            <a:r>
              <a:rPr lang="en-US" altLang="zh-CN" sz="2400" dirty="0"/>
              <a:t>(1)selection of the site where the septum will be formed;</a:t>
            </a:r>
          </a:p>
          <a:p>
            <a:pPr marL="0" indent="0">
              <a:buNone/>
            </a:pPr>
            <a:r>
              <a:rPr lang="en-US" altLang="zh-CN" sz="2400" dirty="0"/>
              <a:t>(2)assembly of the Z ring, which is composed of the cytoskeletal protein </a:t>
            </a:r>
            <a:r>
              <a:rPr lang="en-US" altLang="zh-CN" sz="2400" dirty="0" err="1"/>
              <a:t>FtsZ</a:t>
            </a:r>
            <a:r>
              <a:rPr lang="en-US" altLang="zh-CN" sz="2400" dirty="0"/>
              <a:t>; </a:t>
            </a:r>
          </a:p>
          <a:p>
            <a:pPr marL="0" indent="0">
              <a:buNone/>
            </a:pPr>
            <a:r>
              <a:rPr lang="en-US" altLang="zh-CN" sz="2400" dirty="0"/>
              <a:t>(3)assembly of the cell wall-synthesizing;</a:t>
            </a:r>
          </a:p>
          <a:p>
            <a:pPr marL="0" indent="0">
              <a:buNone/>
            </a:pPr>
            <a:r>
              <a:rPr lang="en-US" altLang="zh-CN" sz="2400" dirty="0"/>
              <a:t>(4)constriction of the cell and septum formation.</a:t>
            </a:r>
          </a:p>
          <a:p>
            <a:pPr>
              <a:buFont typeface="Wingdings" panose="05000000000000000000" pitchFamily="2" charset="2"/>
              <a:buChar char="Ø"/>
            </a:pP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3203848" y="764704"/>
            <a:ext cx="25225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/>
              <a:t>Cytokinesis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4547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1143000"/>
          </a:xfrm>
        </p:spPr>
        <p:txBody>
          <a:bodyPr/>
          <a:lstStyle/>
          <a:p>
            <a:r>
              <a:rPr lang="en-US" altLang="zh-CN" dirty="0"/>
              <a:t>The Z-ring and </a:t>
            </a:r>
            <a:r>
              <a:rPr lang="en-US" altLang="zh-CN" dirty="0" err="1"/>
              <a:t>divisome</a:t>
            </a:r>
            <a:endParaRPr lang="zh-CN" altLang="en-US" dirty="0"/>
          </a:p>
        </p:txBody>
      </p:sp>
      <p:sp>
        <p:nvSpPr>
          <p:cNvPr id="4" name="Freeform 20"/>
          <p:cNvSpPr/>
          <p:nvPr/>
        </p:nvSpPr>
        <p:spPr bwMode="auto">
          <a:xfrm>
            <a:off x="2368550" y="2366886"/>
            <a:ext cx="4464050" cy="2178050"/>
          </a:xfrm>
          <a:custGeom>
            <a:avLst/>
            <a:gdLst>
              <a:gd name="T0" fmla="*/ 1406 w 2812"/>
              <a:gd name="T1" fmla="*/ 0 h 1372"/>
              <a:gd name="T2" fmla="*/ 1264 w 2812"/>
              <a:gd name="T3" fmla="*/ 6 h 1372"/>
              <a:gd name="T4" fmla="*/ 1126 w 2812"/>
              <a:gd name="T5" fmla="*/ 28 h 1372"/>
              <a:gd name="T6" fmla="*/ 994 w 2812"/>
              <a:gd name="T7" fmla="*/ 60 h 1372"/>
              <a:gd name="T8" fmla="*/ 866 w 2812"/>
              <a:gd name="T9" fmla="*/ 106 h 1372"/>
              <a:gd name="T10" fmla="*/ 744 w 2812"/>
              <a:gd name="T11" fmla="*/ 164 h 1372"/>
              <a:gd name="T12" fmla="*/ 630 w 2812"/>
              <a:gd name="T13" fmla="*/ 232 h 1372"/>
              <a:gd name="T14" fmla="*/ 522 w 2812"/>
              <a:gd name="T15" fmla="*/ 312 h 1372"/>
              <a:gd name="T16" fmla="*/ 422 w 2812"/>
              <a:gd name="T17" fmla="*/ 400 h 1372"/>
              <a:gd name="T18" fmla="*/ 332 w 2812"/>
              <a:gd name="T19" fmla="*/ 498 h 1372"/>
              <a:gd name="T20" fmla="*/ 250 w 2812"/>
              <a:gd name="T21" fmla="*/ 602 h 1372"/>
              <a:gd name="T22" fmla="*/ 180 w 2812"/>
              <a:gd name="T23" fmla="*/ 716 h 1372"/>
              <a:gd name="T24" fmla="*/ 120 w 2812"/>
              <a:gd name="T25" fmla="*/ 836 h 1372"/>
              <a:gd name="T26" fmla="*/ 70 w 2812"/>
              <a:gd name="T27" fmla="*/ 962 h 1372"/>
              <a:gd name="T28" fmla="*/ 34 w 2812"/>
              <a:gd name="T29" fmla="*/ 1094 h 1372"/>
              <a:gd name="T30" fmla="*/ 10 w 2812"/>
              <a:gd name="T31" fmla="*/ 1230 h 1372"/>
              <a:gd name="T32" fmla="*/ 0 w 2812"/>
              <a:gd name="T33" fmla="*/ 1372 h 1372"/>
              <a:gd name="T34" fmla="*/ 2812 w 2812"/>
              <a:gd name="T35" fmla="*/ 1372 h 1372"/>
              <a:gd name="T36" fmla="*/ 2802 w 2812"/>
              <a:gd name="T37" fmla="*/ 1230 h 1372"/>
              <a:gd name="T38" fmla="*/ 2778 w 2812"/>
              <a:gd name="T39" fmla="*/ 1094 h 1372"/>
              <a:gd name="T40" fmla="*/ 2740 w 2812"/>
              <a:gd name="T41" fmla="*/ 962 h 1372"/>
              <a:gd name="T42" fmla="*/ 2692 w 2812"/>
              <a:gd name="T43" fmla="*/ 836 h 1372"/>
              <a:gd name="T44" fmla="*/ 2632 w 2812"/>
              <a:gd name="T45" fmla="*/ 716 h 1372"/>
              <a:gd name="T46" fmla="*/ 2560 w 2812"/>
              <a:gd name="T47" fmla="*/ 602 h 1372"/>
              <a:gd name="T48" fmla="*/ 2480 w 2812"/>
              <a:gd name="T49" fmla="*/ 498 h 1372"/>
              <a:gd name="T50" fmla="*/ 2388 w 2812"/>
              <a:gd name="T51" fmla="*/ 400 h 1372"/>
              <a:gd name="T52" fmla="*/ 2290 w 2812"/>
              <a:gd name="T53" fmla="*/ 312 h 1372"/>
              <a:gd name="T54" fmla="*/ 2182 w 2812"/>
              <a:gd name="T55" fmla="*/ 232 h 1372"/>
              <a:gd name="T56" fmla="*/ 2068 w 2812"/>
              <a:gd name="T57" fmla="*/ 164 h 1372"/>
              <a:gd name="T58" fmla="*/ 1946 w 2812"/>
              <a:gd name="T59" fmla="*/ 106 h 1372"/>
              <a:gd name="T60" fmla="*/ 1818 w 2812"/>
              <a:gd name="T61" fmla="*/ 60 h 1372"/>
              <a:gd name="T62" fmla="*/ 1684 w 2812"/>
              <a:gd name="T63" fmla="*/ 28 h 1372"/>
              <a:gd name="T64" fmla="*/ 1548 w 2812"/>
              <a:gd name="T65" fmla="*/ 6 h 1372"/>
              <a:gd name="T66" fmla="*/ 1406 w 2812"/>
              <a:gd name="T67" fmla="*/ 0 h 1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812" h="1372">
                <a:moveTo>
                  <a:pt x="1406" y="0"/>
                </a:moveTo>
                <a:lnTo>
                  <a:pt x="1406" y="0"/>
                </a:lnTo>
                <a:lnTo>
                  <a:pt x="1334" y="2"/>
                </a:lnTo>
                <a:lnTo>
                  <a:pt x="1264" y="6"/>
                </a:lnTo>
                <a:lnTo>
                  <a:pt x="1194" y="16"/>
                </a:lnTo>
                <a:lnTo>
                  <a:pt x="1126" y="28"/>
                </a:lnTo>
                <a:lnTo>
                  <a:pt x="1058" y="42"/>
                </a:lnTo>
                <a:lnTo>
                  <a:pt x="994" y="60"/>
                </a:lnTo>
                <a:lnTo>
                  <a:pt x="928" y="82"/>
                </a:lnTo>
                <a:lnTo>
                  <a:pt x="866" y="106"/>
                </a:lnTo>
                <a:lnTo>
                  <a:pt x="804" y="134"/>
                </a:lnTo>
                <a:lnTo>
                  <a:pt x="744" y="164"/>
                </a:lnTo>
                <a:lnTo>
                  <a:pt x="686" y="198"/>
                </a:lnTo>
                <a:lnTo>
                  <a:pt x="630" y="232"/>
                </a:lnTo>
                <a:lnTo>
                  <a:pt x="574" y="272"/>
                </a:lnTo>
                <a:lnTo>
                  <a:pt x="522" y="312"/>
                </a:lnTo>
                <a:lnTo>
                  <a:pt x="470" y="354"/>
                </a:lnTo>
                <a:lnTo>
                  <a:pt x="422" y="400"/>
                </a:lnTo>
                <a:lnTo>
                  <a:pt x="376" y="448"/>
                </a:lnTo>
                <a:lnTo>
                  <a:pt x="332" y="498"/>
                </a:lnTo>
                <a:lnTo>
                  <a:pt x="290" y="550"/>
                </a:lnTo>
                <a:lnTo>
                  <a:pt x="250" y="602"/>
                </a:lnTo>
                <a:lnTo>
                  <a:pt x="214" y="658"/>
                </a:lnTo>
                <a:lnTo>
                  <a:pt x="180" y="716"/>
                </a:lnTo>
                <a:lnTo>
                  <a:pt x="148" y="776"/>
                </a:lnTo>
                <a:lnTo>
                  <a:pt x="120" y="836"/>
                </a:lnTo>
                <a:lnTo>
                  <a:pt x="94" y="898"/>
                </a:lnTo>
                <a:lnTo>
                  <a:pt x="70" y="962"/>
                </a:lnTo>
                <a:lnTo>
                  <a:pt x="50" y="1028"/>
                </a:lnTo>
                <a:lnTo>
                  <a:pt x="34" y="1094"/>
                </a:lnTo>
                <a:lnTo>
                  <a:pt x="20" y="1162"/>
                </a:lnTo>
                <a:lnTo>
                  <a:pt x="10" y="1230"/>
                </a:lnTo>
                <a:lnTo>
                  <a:pt x="2" y="1300"/>
                </a:lnTo>
                <a:lnTo>
                  <a:pt x="0" y="1372"/>
                </a:lnTo>
                <a:lnTo>
                  <a:pt x="2812" y="1372"/>
                </a:lnTo>
                <a:lnTo>
                  <a:pt x="2812" y="1372"/>
                </a:lnTo>
                <a:lnTo>
                  <a:pt x="2808" y="1300"/>
                </a:lnTo>
                <a:lnTo>
                  <a:pt x="2802" y="1230"/>
                </a:lnTo>
                <a:lnTo>
                  <a:pt x="2792" y="1162"/>
                </a:lnTo>
                <a:lnTo>
                  <a:pt x="2778" y="1094"/>
                </a:lnTo>
                <a:lnTo>
                  <a:pt x="2760" y="1028"/>
                </a:lnTo>
                <a:lnTo>
                  <a:pt x="2740" y="962"/>
                </a:lnTo>
                <a:lnTo>
                  <a:pt x="2718" y="898"/>
                </a:lnTo>
                <a:lnTo>
                  <a:pt x="2692" y="836"/>
                </a:lnTo>
                <a:lnTo>
                  <a:pt x="2664" y="776"/>
                </a:lnTo>
                <a:lnTo>
                  <a:pt x="2632" y="716"/>
                </a:lnTo>
                <a:lnTo>
                  <a:pt x="2598" y="658"/>
                </a:lnTo>
                <a:lnTo>
                  <a:pt x="2560" y="602"/>
                </a:lnTo>
                <a:lnTo>
                  <a:pt x="2522" y="550"/>
                </a:lnTo>
                <a:lnTo>
                  <a:pt x="2480" y="498"/>
                </a:lnTo>
                <a:lnTo>
                  <a:pt x="2436" y="448"/>
                </a:lnTo>
                <a:lnTo>
                  <a:pt x="2388" y="400"/>
                </a:lnTo>
                <a:lnTo>
                  <a:pt x="2340" y="354"/>
                </a:lnTo>
                <a:lnTo>
                  <a:pt x="2290" y="312"/>
                </a:lnTo>
                <a:lnTo>
                  <a:pt x="2236" y="272"/>
                </a:lnTo>
                <a:lnTo>
                  <a:pt x="2182" y="232"/>
                </a:lnTo>
                <a:lnTo>
                  <a:pt x="2126" y="198"/>
                </a:lnTo>
                <a:lnTo>
                  <a:pt x="2068" y="164"/>
                </a:lnTo>
                <a:lnTo>
                  <a:pt x="2008" y="134"/>
                </a:lnTo>
                <a:lnTo>
                  <a:pt x="1946" y="106"/>
                </a:lnTo>
                <a:lnTo>
                  <a:pt x="1882" y="82"/>
                </a:lnTo>
                <a:lnTo>
                  <a:pt x="1818" y="60"/>
                </a:lnTo>
                <a:lnTo>
                  <a:pt x="1752" y="42"/>
                </a:lnTo>
                <a:lnTo>
                  <a:pt x="1684" y="28"/>
                </a:lnTo>
                <a:lnTo>
                  <a:pt x="1616" y="16"/>
                </a:lnTo>
                <a:lnTo>
                  <a:pt x="1548" y="6"/>
                </a:lnTo>
                <a:lnTo>
                  <a:pt x="1476" y="2"/>
                </a:lnTo>
                <a:lnTo>
                  <a:pt x="1406" y="0"/>
                </a:lnTo>
                <a:lnTo>
                  <a:pt x="1406" y="0"/>
                </a:lnTo>
                <a:close/>
              </a:path>
            </a:pathLst>
          </a:custGeom>
          <a:solidFill>
            <a:srgbClr val="EB9BA9"/>
          </a:solidFill>
          <a:ln w="8">
            <a:solidFill>
              <a:srgbClr val="981C5B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60450" y="5170411"/>
            <a:ext cx="20005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rgbClr val="036EB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The</a:t>
            </a:r>
            <a:r>
              <a:rPr kumimoji="0" lang="zh-CN" altLang="zh-CN" sz="1800" b="0" i="1" u="none" strike="noStrike" cap="none" normalizeH="0" baseline="0" dirty="0" smtClean="0">
                <a:ln>
                  <a:noFill/>
                </a:ln>
                <a:solidFill>
                  <a:srgbClr val="036EB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E.coli </a:t>
            </a:r>
            <a:r>
              <a: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rgbClr val="036EB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divisome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060450" y="5554586"/>
            <a:ext cx="27654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600" b="1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Figure 7.5 The Cell Division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762375" y="5554586"/>
            <a:ext cx="20002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600" b="1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Apparatus in E.coli.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822950" y="5573636"/>
            <a:ext cx="23844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smtClean="0">
                <a:ln>
                  <a:noFill/>
                </a:ln>
                <a:solidFill>
                  <a:srgbClr val="595757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The cell division apparatuts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060450" y="5802236"/>
            <a:ext cx="649536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dirty="0" smtClean="0">
                <a:ln>
                  <a:noFill/>
                </a:ln>
                <a:solidFill>
                  <a:srgbClr val="595757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is composed of</a:t>
            </a:r>
            <a:r>
              <a:rPr kumimoji="0" lang="en-US" altLang="zh-CN" sz="1500" b="0" i="0" u="none" strike="noStrike" cap="none" normalizeH="0" baseline="0" dirty="0" smtClean="0">
                <a:ln>
                  <a:noFill/>
                </a:ln>
                <a:solidFill>
                  <a:srgbClr val="595757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zh-CN" altLang="zh-CN" sz="1500" b="0" i="0" u="none" strike="noStrike" cap="none" normalizeH="0" baseline="0" dirty="0" smtClean="0">
                <a:ln>
                  <a:noFill/>
                </a:ln>
                <a:solidFill>
                  <a:srgbClr val="595757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numerous proteins.The first step in divisome formation is the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060450" y="6030836"/>
            <a:ext cx="37655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dirty="0" smtClean="0">
                <a:ln>
                  <a:noFill/>
                </a:ln>
                <a:solidFill>
                  <a:srgbClr val="595757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polymerization of FtsZ to form the Z ring.Fts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752975" y="6030836"/>
            <a:ext cx="2095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smtClean="0">
                <a:ln>
                  <a:noFill/>
                </a:ln>
                <a:solidFill>
                  <a:srgbClr val="595757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4870450" y="6030836"/>
            <a:ext cx="7683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smtClean="0">
                <a:ln>
                  <a:noFill/>
                </a:ln>
                <a:solidFill>
                  <a:srgbClr val="595757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and Zip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5559425" y="6030836"/>
            <a:ext cx="2095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smtClean="0">
                <a:ln>
                  <a:noFill/>
                </a:ln>
                <a:solidFill>
                  <a:srgbClr val="595757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5676900" y="6030836"/>
            <a:ext cx="25114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smtClean="0">
                <a:ln>
                  <a:noFill/>
                </a:ln>
                <a:solidFill>
                  <a:srgbClr val="595757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proteins anchor the Z ring to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1060450" y="6259436"/>
            <a:ext cx="71310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smtClean="0">
                <a:ln>
                  <a:noFill/>
                </a:ln>
                <a:solidFill>
                  <a:srgbClr val="595757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the plasma a membrane,and then other proteins in the divisome assemble along the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1060450" y="6488036"/>
            <a:ext cx="6223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smtClean="0">
                <a:ln>
                  <a:noFill/>
                </a:ln>
                <a:solidFill>
                  <a:srgbClr val="595757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Z ring.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Freeform 18"/>
          <p:cNvSpPr/>
          <p:nvPr/>
        </p:nvSpPr>
        <p:spPr bwMode="auto">
          <a:xfrm>
            <a:off x="1060450" y="1055611"/>
            <a:ext cx="7077075" cy="3489325"/>
          </a:xfrm>
          <a:custGeom>
            <a:avLst/>
            <a:gdLst>
              <a:gd name="T0" fmla="*/ 2328 w 4458"/>
              <a:gd name="T1" fmla="*/ 314 h 2198"/>
              <a:gd name="T2" fmla="*/ 2612 w 4458"/>
              <a:gd name="T3" fmla="*/ 350 h 2198"/>
              <a:gd name="T4" fmla="*/ 2968 w 4458"/>
              <a:gd name="T5" fmla="*/ 460 h 2198"/>
              <a:gd name="T6" fmla="*/ 3292 w 4458"/>
              <a:gd name="T7" fmla="*/ 634 h 2198"/>
              <a:gd name="T8" fmla="*/ 3574 w 4458"/>
              <a:gd name="T9" fmla="*/ 864 h 2198"/>
              <a:gd name="T10" fmla="*/ 3808 w 4458"/>
              <a:gd name="T11" fmla="*/ 1142 h 2198"/>
              <a:gd name="T12" fmla="*/ 3988 w 4458"/>
              <a:gd name="T13" fmla="*/ 1462 h 2198"/>
              <a:gd name="T14" fmla="*/ 4102 w 4458"/>
              <a:gd name="T15" fmla="*/ 1816 h 2198"/>
              <a:gd name="T16" fmla="*/ 4142 w 4458"/>
              <a:gd name="T17" fmla="*/ 2100 h 2198"/>
              <a:gd name="T18" fmla="*/ 4458 w 4458"/>
              <a:gd name="T19" fmla="*/ 2198 h 2198"/>
              <a:gd name="T20" fmla="*/ 4444 w 4458"/>
              <a:gd name="T21" fmla="*/ 1972 h 2198"/>
              <a:gd name="T22" fmla="*/ 4408 w 4458"/>
              <a:gd name="T23" fmla="*/ 1754 h 2198"/>
              <a:gd name="T24" fmla="*/ 4350 w 4458"/>
              <a:gd name="T25" fmla="*/ 1544 h 2198"/>
              <a:gd name="T26" fmla="*/ 4274 w 4458"/>
              <a:gd name="T27" fmla="*/ 1342 h 2198"/>
              <a:gd name="T28" fmla="*/ 4180 w 4458"/>
              <a:gd name="T29" fmla="*/ 1148 h 2198"/>
              <a:gd name="T30" fmla="*/ 4068 w 4458"/>
              <a:gd name="T31" fmla="*/ 968 h 2198"/>
              <a:gd name="T32" fmla="*/ 3938 w 4458"/>
              <a:gd name="T33" fmla="*/ 798 h 2198"/>
              <a:gd name="T34" fmla="*/ 3796 w 4458"/>
              <a:gd name="T35" fmla="*/ 642 h 2198"/>
              <a:gd name="T36" fmla="*/ 3638 w 4458"/>
              <a:gd name="T37" fmla="*/ 502 h 2198"/>
              <a:gd name="T38" fmla="*/ 3466 w 4458"/>
              <a:gd name="T39" fmla="*/ 374 h 2198"/>
              <a:gd name="T40" fmla="*/ 3284 w 4458"/>
              <a:gd name="T41" fmla="*/ 266 h 2198"/>
              <a:gd name="T42" fmla="*/ 3090 w 4458"/>
              <a:gd name="T43" fmla="*/ 172 h 2198"/>
              <a:gd name="T44" fmla="*/ 2886 w 4458"/>
              <a:gd name="T45" fmla="*/ 98 h 2198"/>
              <a:gd name="T46" fmla="*/ 2674 w 4458"/>
              <a:gd name="T47" fmla="*/ 44 h 2198"/>
              <a:gd name="T48" fmla="*/ 2456 w 4458"/>
              <a:gd name="T49" fmla="*/ 12 h 2198"/>
              <a:gd name="T50" fmla="*/ 2230 w 4458"/>
              <a:gd name="T51" fmla="*/ 0 h 2198"/>
              <a:gd name="T52" fmla="*/ 2060 w 4458"/>
              <a:gd name="T53" fmla="*/ 6 h 2198"/>
              <a:gd name="T54" fmla="*/ 1838 w 4458"/>
              <a:gd name="T55" fmla="*/ 34 h 2198"/>
              <a:gd name="T56" fmla="*/ 1624 w 4458"/>
              <a:gd name="T57" fmla="*/ 84 h 2198"/>
              <a:gd name="T58" fmla="*/ 1418 w 4458"/>
              <a:gd name="T59" fmla="*/ 152 h 2198"/>
              <a:gd name="T60" fmla="*/ 1222 w 4458"/>
              <a:gd name="T61" fmla="*/ 240 h 2198"/>
              <a:gd name="T62" fmla="*/ 1038 w 4458"/>
              <a:gd name="T63" fmla="*/ 346 h 2198"/>
              <a:gd name="T64" fmla="*/ 864 w 4458"/>
              <a:gd name="T65" fmla="*/ 468 h 2198"/>
              <a:gd name="T66" fmla="*/ 702 w 4458"/>
              <a:gd name="T67" fmla="*/ 606 h 2198"/>
              <a:gd name="T68" fmla="*/ 554 w 4458"/>
              <a:gd name="T69" fmla="*/ 758 h 2198"/>
              <a:gd name="T70" fmla="*/ 422 w 4458"/>
              <a:gd name="T71" fmla="*/ 924 h 2198"/>
              <a:gd name="T72" fmla="*/ 306 w 4458"/>
              <a:gd name="T73" fmla="*/ 1102 h 2198"/>
              <a:gd name="T74" fmla="*/ 206 w 4458"/>
              <a:gd name="T75" fmla="*/ 1292 h 2198"/>
              <a:gd name="T76" fmla="*/ 126 w 4458"/>
              <a:gd name="T77" fmla="*/ 1492 h 2198"/>
              <a:gd name="T78" fmla="*/ 64 w 4458"/>
              <a:gd name="T79" fmla="*/ 1700 h 2198"/>
              <a:gd name="T80" fmla="*/ 22 w 4458"/>
              <a:gd name="T81" fmla="*/ 1918 h 2198"/>
              <a:gd name="T82" fmla="*/ 2 w 4458"/>
              <a:gd name="T83" fmla="*/ 2140 h 2198"/>
              <a:gd name="T84" fmla="*/ 314 w 4458"/>
              <a:gd name="T85" fmla="*/ 2148 h 2198"/>
              <a:gd name="T86" fmla="*/ 338 w 4458"/>
              <a:gd name="T87" fmla="*/ 1910 h 2198"/>
              <a:gd name="T88" fmla="*/ 438 w 4458"/>
              <a:gd name="T89" fmla="*/ 1548 h 2198"/>
              <a:gd name="T90" fmla="*/ 600 w 4458"/>
              <a:gd name="T91" fmla="*/ 1218 h 2198"/>
              <a:gd name="T92" fmla="*/ 822 w 4458"/>
              <a:gd name="T93" fmla="*/ 928 h 2198"/>
              <a:gd name="T94" fmla="*/ 1092 w 4458"/>
              <a:gd name="T95" fmla="*/ 686 h 2198"/>
              <a:gd name="T96" fmla="*/ 1406 w 4458"/>
              <a:gd name="T97" fmla="*/ 498 h 2198"/>
              <a:gd name="T98" fmla="*/ 1756 w 4458"/>
              <a:gd name="T99" fmla="*/ 372 h 2198"/>
              <a:gd name="T100" fmla="*/ 2084 w 4458"/>
              <a:gd name="T101" fmla="*/ 318 h 2198"/>
              <a:gd name="T102" fmla="*/ 2230 w 4458"/>
              <a:gd name="T103" fmla="*/ 312 h 2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458" h="2198">
                <a:moveTo>
                  <a:pt x="2230" y="312"/>
                </a:moveTo>
                <a:lnTo>
                  <a:pt x="2230" y="312"/>
                </a:lnTo>
                <a:lnTo>
                  <a:pt x="2278" y="314"/>
                </a:lnTo>
                <a:lnTo>
                  <a:pt x="2328" y="314"/>
                </a:lnTo>
                <a:lnTo>
                  <a:pt x="2376" y="318"/>
                </a:lnTo>
                <a:lnTo>
                  <a:pt x="2424" y="322"/>
                </a:lnTo>
                <a:lnTo>
                  <a:pt x="2518" y="334"/>
                </a:lnTo>
                <a:lnTo>
                  <a:pt x="2612" y="350"/>
                </a:lnTo>
                <a:lnTo>
                  <a:pt x="2704" y="372"/>
                </a:lnTo>
                <a:lnTo>
                  <a:pt x="2794" y="396"/>
                </a:lnTo>
                <a:lnTo>
                  <a:pt x="2882" y="426"/>
                </a:lnTo>
                <a:lnTo>
                  <a:pt x="2968" y="460"/>
                </a:lnTo>
                <a:lnTo>
                  <a:pt x="3054" y="498"/>
                </a:lnTo>
                <a:lnTo>
                  <a:pt x="3136" y="540"/>
                </a:lnTo>
                <a:lnTo>
                  <a:pt x="3214" y="584"/>
                </a:lnTo>
                <a:lnTo>
                  <a:pt x="3292" y="634"/>
                </a:lnTo>
                <a:lnTo>
                  <a:pt x="3366" y="686"/>
                </a:lnTo>
                <a:lnTo>
                  <a:pt x="3438" y="742"/>
                </a:lnTo>
                <a:lnTo>
                  <a:pt x="3508" y="802"/>
                </a:lnTo>
                <a:lnTo>
                  <a:pt x="3574" y="864"/>
                </a:lnTo>
                <a:lnTo>
                  <a:pt x="3638" y="928"/>
                </a:lnTo>
                <a:lnTo>
                  <a:pt x="3698" y="998"/>
                </a:lnTo>
                <a:lnTo>
                  <a:pt x="3756" y="1068"/>
                </a:lnTo>
                <a:lnTo>
                  <a:pt x="3808" y="1142"/>
                </a:lnTo>
                <a:lnTo>
                  <a:pt x="3858" y="1218"/>
                </a:lnTo>
                <a:lnTo>
                  <a:pt x="3906" y="1298"/>
                </a:lnTo>
                <a:lnTo>
                  <a:pt x="3948" y="1378"/>
                </a:lnTo>
                <a:lnTo>
                  <a:pt x="3988" y="1462"/>
                </a:lnTo>
                <a:lnTo>
                  <a:pt x="4022" y="1548"/>
                </a:lnTo>
                <a:lnTo>
                  <a:pt x="4052" y="1636"/>
                </a:lnTo>
                <a:lnTo>
                  <a:pt x="4080" y="1726"/>
                </a:lnTo>
                <a:lnTo>
                  <a:pt x="4102" y="1816"/>
                </a:lnTo>
                <a:lnTo>
                  <a:pt x="4120" y="1910"/>
                </a:lnTo>
                <a:lnTo>
                  <a:pt x="4134" y="2004"/>
                </a:lnTo>
                <a:lnTo>
                  <a:pt x="4138" y="2052"/>
                </a:lnTo>
                <a:lnTo>
                  <a:pt x="4142" y="2100"/>
                </a:lnTo>
                <a:lnTo>
                  <a:pt x="4146" y="2148"/>
                </a:lnTo>
                <a:lnTo>
                  <a:pt x="4146" y="2198"/>
                </a:lnTo>
                <a:lnTo>
                  <a:pt x="4458" y="2198"/>
                </a:lnTo>
                <a:lnTo>
                  <a:pt x="4458" y="2198"/>
                </a:lnTo>
                <a:lnTo>
                  <a:pt x="4456" y="2140"/>
                </a:lnTo>
                <a:lnTo>
                  <a:pt x="4454" y="2084"/>
                </a:lnTo>
                <a:lnTo>
                  <a:pt x="4450" y="2028"/>
                </a:lnTo>
                <a:lnTo>
                  <a:pt x="4444" y="1972"/>
                </a:lnTo>
                <a:lnTo>
                  <a:pt x="4436" y="1918"/>
                </a:lnTo>
                <a:lnTo>
                  <a:pt x="4428" y="1862"/>
                </a:lnTo>
                <a:lnTo>
                  <a:pt x="4418" y="1808"/>
                </a:lnTo>
                <a:lnTo>
                  <a:pt x="4408" y="1754"/>
                </a:lnTo>
                <a:lnTo>
                  <a:pt x="4396" y="1700"/>
                </a:lnTo>
                <a:lnTo>
                  <a:pt x="4382" y="1648"/>
                </a:lnTo>
                <a:lnTo>
                  <a:pt x="4366" y="1594"/>
                </a:lnTo>
                <a:lnTo>
                  <a:pt x="4350" y="1544"/>
                </a:lnTo>
                <a:lnTo>
                  <a:pt x="4334" y="1492"/>
                </a:lnTo>
                <a:lnTo>
                  <a:pt x="4316" y="1440"/>
                </a:lnTo>
                <a:lnTo>
                  <a:pt x="4296" y="1390"/>
                </a:lnTo>
                <a:lnTo>
                  <a:pt x="4274" y="1342"/>
                </a:lnTo>
                <a:lnTo>
                  <a:pt x="4252" y="1292"/>
                </a:lnTo>
                <a:lnTo>
                  <a:pt x="4230" y="1244"/>
                </a:lnTo>
                <a:lnTo>
                  <a:pt x="4204" y="1196"/>
                </a:lnTo>
                <a:lnTo>
                  <a:pt x="4180" y="1148"/>
                </a:lnTo>
                <a:lnTo>
                  <a:pt x="4154" y="1102"/>
                </a:lnTo>
                <a:lnTo>
                  <a:pt x="4126" y="1056"/>
                </a:lnTo>
                <a:lnTo>
                  <a:pt x="4096" y="1012"/>
                </a:lnTo>
                <a:lnTo>
                  <a:pt x="4068" y="968"/>
                </a:lnTo>
                <a:lnTo>
                  <a:pt x="4036" y="924"/>
                </a:lnTo>
                <a:lnTo>
                  <a:pt x="4006" y="882"/>
                </a:lnTo>
                <a:lnTo>
                  <a:pt x="3972" y="840"/>
                </a:lnTo>
                <a:lnTo>
                  <a:pt x="3938" y="798"/>
                </a:lnTo>
                <a:lnTo>
                  <a:pt x="3904" y="758"/>
                </a:lnTo>
                <a:lnTo>
                  <a:pt x="3868" y="720"/>
                </a:lnTo>
                <a:lnTo>
                  <a:pt x="3832" y="680"/>
                </a:lnTo>
                <a:lnTo>
                  <a:pt x="3796" y="642"/>
                </a:lnTo>
                <a:lnTo>
                  <a:pt x="3756" y="606"/>
                </a:lnTo>
                <a:lnTo>
                  <a:pt x="3718" y="570"/>
                </a:lnTo>
                <a:lnTo>
                  <a:pt x="3678" y="536"/>
                </a:lnTo>
                <a:lnTo>
                  <a:pt x="3638" y="502"/>
                </a:lnTo>
                <a:lnTo>
                  <a:pt x="3596" y="468"/>
                </a:lnTo>
                <a:lnTo>
                  <a:pt x="3554" y="436"/>
                </a:lnTo>
                <a:lnTo>
                  <a:pt x="3510" y="404"/>
                </a:lnTo>
                <a:lnTo>
                  <a:pt x="3466" y="374"/>
                </a:lnTo>
                <a:lnTo>
                  <a:pt x="3422" y="346"/>
                </a:lnTo>
                <a:lnTo>
                  <a:pt x="3376" y="318"/>
                </a:lnTo>
                <a:lnTo>
                  <a:pt x="3330" y="290"/>
                </a:lnTo>
                <a:lnTo>
                  <a:pt x="3284" y="266"/>
                </a:lnTo>
                <a:lnTo>
                  <a:pt x="3236" y="240"/>
                </a:lnTo>
                <a:lnTo>
                  <a:pt x="3188" y="216"/>
                </a:lnTo>
                <a:lnTo>
                  <a:pt x="3140" y="194"/>
                </a:lnTo>
                <a:lnTo>
                  <a:pt x="3090" y="172"/>
                </a:lnTo>
                <a:lnTo>
                  <a:pt x="3040" y="152"/>
                </a:lnTo>
                <a:lnTo>
                  <a:pt x="2990" y="134"/>
                </a:lnTo>
                <a:lnTo>
                  <a:pt x="2938" y="116"/>
                </a:lnTo>
                <a:lnTo>
                  <a:pt x="2886" y="98"/>
                </a:lnTo>
                <a:lnTo>
                  <a:pt x="2834" y="84"/>
                </a:lnTo>
                <a:lnTo>
                  <a:pt x="2782" y="70"/>
                </a:lnTo>
                <a:lnTo>
                  <a:pt x="2728" y="56"/>
                </a:lnTo>
                <a:lnTo>
                  <a:pt x="2674" y="44"/>
                </a:lnTo>
                <a:lnTo>
                  <a:pt x="2620" y="34"/>
                </a:lnTo>
                <a:lnTo>
                  <a:pt x="2566" y="26"/>
                </a:lnTo>
                <a:lnTo>
                  <a:pt x="2510" y="18"/>
                </a:lnTo>
                <a:lnTo>
                  <a:pt x="2456" y="12"/>
                </a:lnTo>
                <a:lnTo>
                  <a:pt x="2400" y="6"/>
                </a:lnTo>
                <a:lnTo>
                  <a:pt x="2344" y="4"/>
                </a:lnTo>
                <a:lnTo>
                  <a:pt x="2286" y="2"/>
                </a:lnTo>
                <a:lnTo>
                  <a:pt x="2230" y="0"/>
                </a:lnTo>
                <a:lnTo>
                  <a:pt x="2230" y="0"/>
                </a:lnTo>
                <a:lnTo>
                  <a:pt x="2172" y="2"/>
                </a:lnTo>
                <a:lnTo>
                  <a:pt x="2116" y="4"/>
                </a:lnTo>
                <a:lnTo>
                  <a:pt x="2060" y="6"/>
                </a:lnTo>
                <a:lnTo>
                  <a:pt x="2004" y="12"/>
                </a:lnTo>
                <a:lnTo>
                  <a:pt x="1948" y="18"/>
                </a:lnTo>
                <a:lnTo>
                  <a:pt x="1892" y="26"/>
                </a:lnTo>
                <a:lnTo>
                  <a:pt x="1838" y="34"/>
                </a:lnTo>
                <a:lnTo>
                  <a:pt x="1784" y="44"/>
                </a:lnTo>
                <a:lnTo>
                  <a:pt x="1730" y="56"/>
                </a:lnTo>
                <a:lnTo>
                  <a:pt x="1678" y="70"/>
                </a:lnTo>
                <a:lnTo>
                  <a:pt x="1624" y="84"/>
                </a:lnTo>
                <a:lnTo>
                  <a:pt x="1572" y="98"/>
                </a:lnTo>
                <a:lnTo>
                  <a:pt x="1520" y="116"/>
                </a:lnTo>
                <a:lnTo>
                  <a:pt x="1470" y="134"/>
                </a:lnTo>
                <a:lnTo>
                  <a:pt x="1418" y="152"/>
                </a:lnTo>
                <a:lnTo>
                  <a:pt x="1368" y="172"/>
                </a:lnTo>
                <a:lnTo>
                  <a:pt x="1320" y="194"/>
                </a:lnTo>
                <a:lnTo>
                  <a:pt x="1270" y="216"/>
                </a:lnTo>
                <a:lnTo>
                  <a:pt x="1222" y="240"/>
                </a:lnTo>
                <a:lnTo>
                  <a:pt x="1176" y="266"/>
                </a:lnTo>
                <a:lnTo>
                  <a:pt x="1128" y="290"/>
                </a:lnTo>
                <a:lnTo>
                  <a:pt x="1082" y="318"/>
                </a:lnTo>
                <a:lnTo>
                  <a:pt x="1038" y="346"/>
                </a:lnTo>
                <a:lnTo>
                  <a:pt x="992" y="374"/>
                </a:lnTo>
                <a:lnTo>
                  <a:pt x="948" y="404"/>
                </a:lnTo>
                <a:lnTo>
                  <a:pt x="906" y="436"/>
                </a:lnTo>
                <a:lnTo>
                  <a:pt x="864" y="468"/>
                </a:lnTo>
                <a:lnTo>
                  <a:pt x="822" y="502"/>
                </a:lnTo>
                <a:lnTo>
                  <a:pt x="780" y="536"/>
                </a:lnTo>
                <a:lnTo>
                  <a:pt x="742" y="570"/>
                </a:lnTo>
                <a:lnTo>
                  <a:pt x="702" y="606"/>
                </a:lnTo>
                <a:lnTo>
                  <a:pt x="664" y="642"/>
                </a:lnTo>
                <a:lnTo>
                  <a:pt x="626" y="680"/>
                </a:lnTo>
                <a:lnTo>
                  <a:pt x="590" y="720"/>
                </a:lnTo>
                <a:lnTo>
                  <a:pt x="554" y="758"/>
                </a:lnTo>
                <a:lnTo>
                  <a:pt x="520" y="798"/>
                </a:lnTo>
                <a:lnTo>
                  <a:pt x="486" y="840"/>
                </a:lnTo>
                <a:lnTo>
                  <a:pt x="454" y="882"/>
                </a:lnTo>
                <a:lnTo>
                  <a:pt x="422" y="924"/>
                </a:lnTo>
                <a:lnTo>
                  <a:pt x="392" y="968"/>
                </a:lnTo>
                <a:lnTo>
                  <a:pt x="362" y="1012"/>
                </a:lnTo>
                <a:lnTo>
                  <a:pt x="334" y="1056"/>
                </a:lnTo>
                <a:lnTo>
                  <a:pt x="306" y="1102"/>
                </a:lnTo>
                <a:lnTo>
                  <a:pt x="280" y="1148"/>
                </a:lnTo>
                <a:lnTo>
                  <a:pt x="254" y="1196"/>
                </a:lnTo>
                <a:lnTo>
                  <a:pt x="230" y="1244"/>
                </a:lnTo>
                <a:lnTo>
                  <a:pt x="206" y="1292"/>
                </a:lnTo>
                <a:lnTo>
                  <a:pt x="184" y="1342"/>
                </a:lnTo>
                <a:lnTo>
                  <a:pt x="164" y="1390"/>
                </a:lnTo>
                <a:lnTo>
                  <a:pt x="144" y="1440"/>
                </a:lnTo>
                <a:lnTo>
                  <a:pt x="126" y="1492"/>
                </a:lnTo>
                <a:lnTo>
                  <a:pt x="108" y="1544"/>
                </a:lnTo>
                <a:lnTo>
                  <a:pt x="92" y="1594"/>
                </a:lnTo>
                <a:lnTo>
                  <a:pt x="78" y="1648"/>
                </a:lnTo>
                <a:lnTo>
                  <a:pt x="64" y="1700"/>
                </a:lnTo>
                <a:lnTo>
                  <a:pt x="52" y="1754"/>
                </a:lnTo>
                <a:lnTo>
                  <a:pt x="40" y="1808"/>
                </a:lnTo>
                <a:lnTo>
                  <a:pt x="30" y="1862"/>
                </a:lnTo>
                <a:lnTo>
                  <a:pt x="22" y="1918"/>
                </a:lnTo>
                <a:lnTo>
                  <a:pt x="16" y="1972"/>
                </a:lnTo>
                <a:lnTo>
                  <a:pt x="10" y="2028"/>
                </a:lnTo>
                <a:lnTo>
                  <a:pt x="6" y="2084"/>
                </a:lnTo>
                <a:lnTo>
                  <a:pt x="2" y="2140"/>
                </a:lnTo>
                <a:lnTo>
                  <a:pt x="0" y="2198"/>
                </a:lnTo>
                <a:lnTo>
                  <a:pt x="312" y="2198"/>
                </a:lnTo>
                <a:lnTo>
                  <a:pt x="312" y="2198"/>
                </a:lnTo>
                <a:lnTo>
                  <a:pt x="314" y="2148"/>
                </a:lnTo>
                <a:lnTo>
                  <a:pt x="316" y="2100"/>
                </a:lnTo>
                <a:lnTo>
                  <a:pt x="320" y="2052"/>
                </a:lnTo>
                <a:lnTo>
                  <a:pt x="326" y="2004"/>
                </a:lnTo>
                <a:lnTo>
                  <a:pt x="338" y="1910"/>
                </a:lnTo>
                <a:lnTo>
                  <a:pt x="356" y="1816"/>
                </a:lnTo>
                <a:lnTo>
                  <a:pt x="380" y="1726"/>
                </a:lnTo>
                <a:lnTo>
                  <a:pt x="406" y="1636"/>
                </a:lnTo>
                <a:lnTo>
                  <a:pt x="438" y="1548"/>
                </a:lnTo>
                <a:lnTo>
                  <a:pt x="472" y="1462"/>
                </a:lnTo>
                <a:lnTo>
                  <a:pt x="510" y="1378"/>
                </a:lnTo>
                <a:lnTo>
                  <a:pt x="554" y="1298"/>
                </a:lnTo>
                <a:lnTo>
                  <a:pt x="600" y="1218"/>
                </a:lnTo>
                <a:lnTo>
                  <a:pt x="650" y="1142"/>
                </a:lnTo>
                <a:lnTo>
                  <a:pt x="704" y="1068"/>
                </a:lnTo>
                <a:lnTo>
                  <a:pt x="760" y="998"/>
                </a:lnTo>
                <a:lnTo>
                  <a:pt x="822" y="928"/>
                </a:lnTo>
                <a:lnTo>
                  <a:pt x="884" y="864"/>
                </a:lnTo>
                <a:lnTo>
                  <a:pt x="950" y="802"/>
                </a:lnTo>
                <a:lnTo>
                  <a:pt x="1020" y="742"/>
                </a:lnTo>
                <a:lnTo>
                  <a:pt x="1092" y="686"/>
                </a:lnTo>
                <a:lnTo>
                  <a:pt x="1166" y="634"/>
                </a:lnTo>
                <a:lnTo>
                  <a:pt x="1244" y="584"/>
                </a:lnTo>
                <a:lnTo>
                  <a:pt x="1324" y="540"/>
                </a:lnTo>
                <a:lnTo>
                  <a:pt x="1406" y="498"/>
                </a:lnTo>
                <a:lnTo>
                  <a:pt x="1490" y="460"/>
                </a:lnTo>
                <a:lnTo>
                  <a:pt x="1576" y="426"/>
                </a:lnTo>
                <a:lnTo>
                  <a:pt x="1664" y="396"/>
                </a:lnTo>
                <a:lnTo>
                  <a:pt x="1756" y="372"/>
                </a:lnTo>
                <a:lnTo>
                  <a:pt x="1846" y="350"/>
                </a:lnTo>
                <a:lnTo>
                  <a:pt x="1940" y="334"/>
                </a:lnTo>
                <a:lnTo>
                  <a:pt x="2036" y="322"/>
                </a:lnTo>
                <a:lnTo>
                  <a:pt x="2084" y="318"/>
                </a:lnTo>
                <a:lnTo>
                  <a:pt x="2132" y="314"/>
                </a:lnTo>
                <a:lnTo>
                  <a:pt x="2180" y="314"/>
                </a:lnTo>
                <a:lnTo>
                  <a:pt x="2230" y="312"/>
                </a:lnTo>
                <a:lnTo>
                  <a:pt x="2230" y="312"/>
                </a:lnTo>
                <a:close/>
              </a:path>
            </a:pathLst>
          </a:custGeom>
          <a:solidFill>
            <a:srgbClr val="E5B0C2"/>
          </a:solidFill>
          <a:ln w="8">
            <a:solidFill>
              <a:srgbClr val="601986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19"/>
          <p:cNvSpPr/>
          <p:nvPr/>
        </p:nvSpPr>
        <p:spPr bwMode="auto">
          <a:xfrm>
            <a:off x="1555750" y="1550911"/>
            <a:ext cx="6086475" cy="2994025"/>
          </a:xfrm>
          <a:custGeom>
            <a:avLst/>
            <a:gdLst>
              <a:gd name="T0" fmla="*/ 1868 w 3834"/>
              <a:gd name="T1" fmla="*/ 2 h 1886"/>
              <a:gd name="T2" fmla="*/ 1724 w 3834"/>
              <a:gd name="T3" fmla="*/ 10 h 1886"/>
              <a:gd name="T4" fmla="*/ 1444 w 3834"/>
              <a:gd name="T5" fmla="*/ 60 h 1886"/>
              <a:gd name="T6" fmla="*/ 1178 w 3834"/>
              <a:gd name="T7" fmla="*/ 148 h 1886"/>
              <a:gd name="T8" fmla="*/ 932 w 3834"/>
              <a:gd name="T9" fmla="*/ 272 h 1886"/>
              <a:gd name="T10" fmla="*/ 708 w 3834"/>
              <a:gd name="T11" fmla="*/ 430 h 1886"/>
              <a:gd name="T12" fmla="*/ 510 w 3834"/>
              <a:gd name="T13" fmla="*/ 616 h 1886"/>
              <a:gd name="T14" fmla="*/ 338 w 3834"/>
              <a:gd name="T15" fmla="*/ 830 h 1886"/>
              <a:gd name="T16" fmla="*/ 198 w 3834"/>
              <a:gd name="T17" fmla="*/ 1066 h 1886"/>
              <a:gd name="T18" fmla="*/ 94 w 3834"/>
              <a:gd name="T19" fmla="*/ 1324 h 1886"/>
              <a:gd name="T20" fmla="*/ 26 w 3834"/>
              <a:gd name="T21" fmla="*/ 1598 h 1886"/>
              <a:gd name="T22" fmla="*/ 4 w 3834"/>
              <a:gd name="T23" fmla="*/ 1788 h 1886"/>
              <a:gd name="T24" fmla="*/ 612 w 3834"/>
              <a:gd name="T25" fmla="*/ 1886 h 1886"/>
              <a:gd name="T26" fmla="*/ 622 w 3834"/>
              <a:gd name="T27" fmla="*/ 1754 h 1886"/>
              <a:gd name="T28" fmla="*/ 660 w 3834"/>
              <a:gd name="T29" fmla="*/ 1566 h 1886"/>
              <a:gd name="T30" fmla="*/ 724 w 3834"/>
              <a:gd name="T31" fmla="*/ 1388 h 1886"/>
              <a:gd name="T32" fmla="*/ 812 w 3834"/>
              <a:gd name="T33" fmla="*/ 1224 h 1886"/>
              <a:gd name="T34" fmla="*/ 922 w 3834"/>
              <a:gd name="T35" fmla="*/ 1074 h 1886"/>
              <a:gd name="T36" fmla="*/ 1050 w 3834"/>
              <a:gd name="T37" fmla="*/ 942 h 1886"/>
              <a:gd name="T38" fmla="*/ 1198 w 3834"/>
              <a:gd name="T39" fmla="*/ 830 h 1886"/>
              <a:gd name="T40" fmla="*/ 1360 w 3834"/>
              <a:gd name="T41" fmla="*/ 738 h 1886"/>
              <a:gd name="T42" fmla="*/ 1534 w 3834"/>
              <a:gd name="T43" fmla="*/ 670 h 1886"/>
              <a:gd name="T44" fmla="*/ 1722 w 3834"/>
              <a:gd name="T45" fmla="*/ 628 h 1886"/>
              <a:gd name="T46" fmla="*/ 1918 w 3834"/>
              <a:gd name="T47" fmla="*/ 612 h 1886"/>
              <a:gd name="T48" fmla="*/ 2048 w 3834"/>
              <a:gd name="T49" fmla="*/ 618 h 1886"/>
              <a:gd name="T50" fmla="*/ 2240 w 3834"/>
              <a:gd name="T51" fmla="*/ 652 h 1886"/>
              <a:gd name="T52" fmla="*/ 2418 w 3834"/>
              <a:gd name="T53" fmla="*/ 712 h 1886"/>
              <a:gd name="T54" fmla="*/ 2586 w 3834"/>
              <a:gd name="T55" fmla="*/ 796 h 1886"/>
              <a:gd name="T56" fmla="*/ 2738 w 3834"/>
              <a:gd name="T57" fmla="*/ 902 h 1886"/>
              <a:gd name="T58" fmla="*/ 2872 w 3834"/>
              <a:gd name="T59" fmla="*/ 1028 h 1886"/>
              <a:gd name="T60" fmla="*/ 2990 w 3834"/>
              <a:gd name="T61" fmla="*/ 1172 h 1886"/>
              <a:gd name="T62" fmla="*/ 3084 w 3834"/>
              <a:gd name="T63" fmla="*/ 1332 h 1886"/>
              <a:gd name="T64" fmla="*/ 3156 w 3834"/>
              <a:gd name="T65" fmla="*/ 1506 h 1886"/>
              <a:gd name="T66" fmla="*/ 3204 w 3834"/>
              <a:gd name="T67" fmla="*/ 1690 h 1886"/>
              <a:gd name="T68" fmla="*/ 3222 w 3834"/>
              <a:gd name="T69" fmla="*/ 1886 h 1886"/>
              <a:gd name="T70" fmla="*/ 3834 w 3834"/>
              <a:gd name="T71" fmla="*/ 1836 h 1886"/>
              <a:gd name="T72" fmla="*/ 3822 w 3834"/>
              <a:gd name="T73" fmla="*/ 1692 h 1886"/>
              <a:gd name="T74" fmla="*/ 3768 w 3834"/>
              <a:gd name="T75" fmla="*/ 1414 h 1886"/>
              <a:gd name="T76" fmla="*/ 3676 w 3834"/>
              <a:gd name="T77" fmla="*/ 1150 h 1886"/>
              <a:gd name="T78" fmla="*/ 3546 w 3834"/>
              <a:gd name="T79" fmla="*/ 906 h 1886"/>
              <a:gd name="T80" fmla="*/ 3386 w 3834"/>
              <a:gd name="T81" fmla="*/ 686 h 1886"/>
              <a:gd name="T82" fmla="*/ 3196 w 3834"/>
              <a:gd name="T83" fmla="*/ 490 h 1886"/>
              <a:gd name="T84" fmla="*/ 2980 w 3834"/>
              <a:gd name="T85" fmla="*/ 322 h 1886"/>
              <a:gd name="T86" fmla="*/ 2742 w 3834"/>
              <a:gd name="T87" fmla="*/ 186 h 1886"/>
              <a:gd name="T88" fmla="*/ 2482 w 3834"/>
              <a:gd name="T89" fmla="*/ 84 h 1886"/>
              <a:gd name="T90" fmla="*/ 2206 w 3834"/>
              <a:gd name="T91" fmla="*/ 22 h 1886"/>
              <a:gd name="T92" fmla="*/ 2016 w 3834"/>
              <a:gd name="T93" fmla="*/ 2 h 1886"/>
              <a:gd name="T94" fmla="*/ 1918 w 3834"/>
              <a:gd name="T95" fmla="*/ 0 h 1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834" h="1886">
                <a:moveTo>
                  <a:pt x="1918" y="0"/>
                </a:moveTo>
                <a:lnTo>
                  <a:pt x="1918" y="0"/>
                </a:lnTo>
                <a:lnTo>
                  <a:pt x="1868" y="2"/>
                </a:lnTo>
                <a:lnTo>
                  <a:pt x="1820" y="2"/>
                </a:lnTo>
                <a:lnTo>
                  <a:pt x="1772" y="6"/>
                </a:lnTo>
                <a:lnTo>
                  <a:pt x="1724" y="10"/>
                </a:lnTo>
                <a:lnTo>
                  <a:pt x="1628" y="22"/>
                </a:lnTo>
                <a:lnTo>
                  <a:pt x="1534" y="38"/>
                </a:lnTo>
                <a:lnTo>
                  <a:pt x="1444" y="60"/>
                </a:lnTo>
                <a:lnTo>
                  <a:pt x="1352" y="84"/>
                </a:lnTo>
                <a:lnTo>
                  <a:pt x="1264" y="114"/>
                </a:lnTo>
                <a:lnTo>
                  <a:pt x="1178" y="148"/>
                </a:lnTo>
                <a:lnTo>
                  <a:pt x="1094" y="186"/>
                </a:lnTo>
                <a:lnTo>
                  <a:pt x="1012" y="228"/>
                </a:lnTo>
                <a:lnTo>
                  <a:pt x="932" y="272"/>
                </a:lnTo>
                <a:lnTo>
                  <a:pt x="854" y="322"/>
                </a:lnTo>
                <a:lnTo>
                  <a:pt x="780" y="374"/>
                </a:lnTo>
                <a:lnTo>
                  <a:pt x="708" y="430"/>
                </a:lnTo>
                <a:lnTo>
                  <a:pt x="638" y="490"/>
                </a:lnTo>
                <a:lnTo>
                  <a:pt x="572" y="552"/>
                </a:lnTo>
                <a:lnTo>
                  <a:pt x="510" y="616"/>
                </a:lnTo>
                <a:lnTo>
                  <a:pt x="448" y="686"/>
                </a:lnTo>
                <a:lnTo>
                  <a:pt x="392" y="756"/>
                </a:lnTo>
                <a:lnTo>
                  <a:pt x="338" y="830"/>
                </a:lnTo>
                <a:lnTo>
                  <a:pt x="288" y="906"/>
                </a:lnTo>
                <a:lnTo>
                  <a:pt x="242" y="986"/>
                </a:lnTo>
                <a:lnTo>
                  <a:pt x="198" y="1066"/>
                </a:lnTo>
                <a:lnTo>
                  <a:pt x="160" y="1150"/>
                </a:lnTo>
                <a:lnTo>
                  <a:pt x="126" y="1236"/>
                </a:lnTo>
                <a:lnTo>
                  <a:pt x="94" y="1324"/>
                </a:lnTo>
                <a:lnTo>
                  <a:pt x="68" y="1414"/>
                </a:lnTo>
                <a:lnTo>
                  <a:pt x="44" y="1504"/>
                </a:lnTo>
                <a:lnTo>
                  <a:pt x="26" y="1598"/>
                </a:lnTo>
                <a:lnTo>
                  <a:pt x="14" y="1692"/>
                </a:lnTo>
                <a:lnTo>
                  <a:pt x="8" y="1740"/>
                </a:lnTo>
                <a:lnTo>
                  <a:pt x="4" y="1788"/>
                </a:lnTo>
                <a:lnTo>
                  <a:pt x="2" y="1836"/>
                </a:lnTo>
                <a:lnTo>
                  <a:pt x="0" y="1886"/>
                </a:lnTo>
                <a:lnTo>
                  <a:pt x="612" y="1886"/>
                </a:lnTo>
                <a:lnTo>
                  <a:pt x="612" y="1886"/>
                </a:lnTo>
                <a:lnTo>
                  <a:pt x="616" y="1820"/>
                </a:lnTo>
                <a:lnTo>
                  <a:pt x="622" y="1754"/>
                </a:lnTo>
                <a:lnTo>
                  <a:pt x="632" y="1690"/>
                </a:lnTo>
                <a:lnTo>
                  <a:pt x="644" y="1628"/>
                </a:lnTo>
                <a:lnTo>
                  <a:pt x="660" y="1566"/>
                </a:lnTo>
                <a:lnTo>
                  <a:pt x="678" y="1506"/>
                </a:lnTo>
                <a:lnTo>
                  <a:pt x="700" y="1446"/>
                </a:lnTo>
                <a:lnTo>
                  <a:pt x="724" y="1388"/>
                </a:lnTo>
                <a:lnTo>
                  <a:pt x="750" y="1332"/>
                </a:lnTo>
                <a:lnTo>
                  <a:pt x="780" y="1278"/>
                </a:lnTo>
                <a:lnTo>
                  <a:pt x="812" y="1224"/>
                </a:lnTo>
                <a:lnTo>
                  <a:pt x="846" y="1172"/>
                </a:lnTo>
                <a:lnTo>
                  <a:pt x="882" y="1122"/>
                </a:lnTo>
                <a:lnTo>
                  <a:pt x="922" y="1074"/>
                </a:lnTo>
                <a:lnTo>
                  <a:pt x="962" y="1028"/>
                </a:lnTo>
                <a:lnTo>
                  <a:pt x="1006" y="984"/>
                </a:lnTo>
                <a:lnTo>
                  <a:pt x="1050" y="942"/>
                </a:lnTo>
                <a:lnTo>
                  <a:pt x="1098" y="902"/>
                </a:lnTo>
                <a:lnTo>
                  <a:pt x="1146" y="864"/>
                </a:lnTo>
                <a:lnTo>
                  <a:pt x="1198" y="830"/>
                </a:lnTo>
                <a:lnTo>
                  <a:pt x="1250" y="796"/>
                </a:lnTo>
                <a:lnTo>
                  <a:pt x="1304" y="766"/>
                </a:lnTo>
                <a:lnTo>
                  <a:pt x="1360" y="738"/>
                </a:lnTo>
                <a:lnTo>
                  <a:pt x="1416" y="712"/>
                </a:lnTo>
                <a:lnTo>
                  <a:pt x="1474" y="690"/>
                </a:lnTo>
                <a:lnTo>
                  <a:pt x="1534" y="670"/>
                </a:lnTo>
                <a:lnTo>
                  <a:pt x="1596" y="652"/>
                </a:lnTo>
                <a:lnTo>
                  <a:pt x="1658" y="638"/>
                </a:lnTo>
                <a:lnTo>
                  <a:pt x="1722" y="628"/>
                </a:lnTo>
                <a:lnTo>
                  <a:pt x="1786" y="618"/>
                </a:lnTo>
                <a:lnTo>
                  <a:pt x="1852" y="614"/>
                </a:lnTo>
                <a:lnTo>
                  <a:pt x="1918" y="612"/>
                </a:lnTo>
                <a:lnTo>
                  <a:pt x="1918" y="612"/>
                </a:lnTo>
                <a:lnTo>
                  <a:pt x="1984" y="614"/>
                </a:lnTo>
                <a:lnTo>
                  <a:pt x="2048" y="618"/>
                </a:lnTo>
                <a:lnTo>
                  <a:pt x="2114" y="628"/>
                </a:lnTo>
                <a:lnTo>
                  <a:pt x="2176" y="638"/>
                </a:lnTo>
                <a:lnTo>
                  <a:pt x="2240" y="652"/>
                </a:lnTo>
                <a:lnTo>
                  <a:pt x="2300" y="670"/>
                </a:lnTo>
                <a:lnTo>
                  <a:pt x="2360" y="690"/>
                </a:lnTo>
                <a:lnTo>
                  <a:pt x="2418" y="712"/>
                </a:lnTo>
                <a:lnTo>
                  <a:pt x="2476" y="738"/>
                </a:lnTo>
                <a:lnTo>
                  <a:pt x="2532" y="766"/>
                </a:lnTo>
                <a:lnTo>
                  <a:pt x="2586" y="796"/>
                </a:lnTo>
                <a:lnTo>
                  <a:pt x="2638" y="830"/>
                </a:lnTo>
                <a:lnTo>
                  <a:pt x="2688" y="864"/>
                </a:lnTo>
                <a:lnTo>
                  <a:pt x="2738" y="902"/>
                </a:lnTo>
                <a:lnTo>
                  <a:pt x="2784" y="942"/>
                </a:lnTo>
                <a:lnTo>
                  <a:pt x="2830" y="984"/>
                </a:lnTo>
                <a:lnTo>
                  <a:pt x="2872" y="1028"/>
                </a:lnTo>
                <a:lnTo>
                  <a:pt x="2914" y="1074"/>
                </a:lnTo>
                <a:lnTo>
                  <a:pt x="2952" y="1122"/>
                </a:lnTo>
                <a:lnTo>
                  <a:pt x="2990" y="1172"/>
                </a:lnTo>
                <a:lnTo>
                  <a:pt x="3024" y="1224"/>
                </a:lnTo>
                <a:lnTo>
                  <a:pt x="3056" y="1278"/>
                </a:lnTo>
                <a:lnTo>
                  <a:pt x="3084" y="1332"/>
                </a:lnTo>
                <a:lnTo>
                  <a:pt x="3112" y="1388"/>
                </a:lnTo>
                <a:lnTo>
                  <a:pt x="3136" y="1446"/>
                </a:lnTo>
                <a:lnTo>
                  <a:pt x="3156" y="1506"/>
                </a:lnTo>
                <a:lnTo>
                  <a:pt x="3176" y="1566"/>
                </a:lnTo>
                <a:lnTo>
                  <a:pt x="3190" y="1628"/>
                </a:lnTo>
                <a:lnTo>
                  <a:pt x="3204" y="1690"/>
                </a:lnTo>
                <a:lnTo>
                  <a:pt x="3212" y="1754"/>
                </a:lnTo>
                <a:lnTo>
                  <a:pt x="3220" y="1820"/>
                </a:lnTo>
                <a:lnTo>
                  <a:pt x="3222" y="1886"/>
                </a:lnTo>
                <a:lnTo>
                  <a:pt x="3834" y="1886"/>
                </a:lnTo>
                <a:lnTo>
                  <a:pt x="3834" y="1886"/>
                </a:lnTo>
                <a:lnTo>
                  <a:pt x="3834" y="1836"/>
                </a:lnTo>
                <a:lnTo>
                  <a:pt x="3830" y="1788"/>
                </a:lnTo>
                <a:lnTo>
                  <a:pt x="3826" y="1740"/>
                </a:lnTo>
                <a:lnTo>
                  <a:pt x="3822" y="1692"/>
                </a:lnTo>
                <a:lnTo>
                  <a:pt x="3808" y="1598"/>
                </a:lnTo>
                <a:lnTo>
                  <a:pt x="3790" y="1504"/>
                </a:lnTo>
                <a:lnTo>
                  <a:pt x="3768" y="1414"/>
                </a:lnTo>
                <a:lnTo>
                  <a:pt x="3740" y="1324"/>
                </a:lnTo>
                <a:lnTo>
                  <a:pt x="3710" y="1236"/>
                </a:lnTo>
                <a:lnTo>
                  <a:pt x="3676" y="1150"/>
                </a:lnTo>
                <a:lnTo>
                  <a:pt x="3636" y="1066"/>
                </a:lnTo>
                <a:lnTo>
                  <a:pt x="3594" y="986"/>
                </a:lnTo>
                <a:lnTo>
                  <a:pt x="3546" y="906"/>
                </a:lnTo>
                <a:lnTo>
                  <a:pt x="3496" y="830"/>
                </a:lnTo>
                <a:lnTo>
                  <a:pt x="3444" y="756"/>
                </a:lnTo>
                <a:lnTo>
                  <a:pt x="3386" y="686"/>
                </a:lnTo>
                <a:lnTo>
                  <a:pt x="3326" y="616"/>
                </a:lnTo>
                <a:lnTo>
                  <a:pt x="3262" y="552"/>
                </a:lnTo>
                <a:lnTo>
                  <a:pt x="3196" y="490"/>
                </a:lnTo>
                <a:lnTo>
                  <a:pt x="3126" y="430"/>
                </a:lnTo>
                <a:lnTo>
                  <a:pt x="3054" y="374"/>
                </a:lnTo>
                <a:lnTo>
                  <a:pt x="2980" y="322"/>
                </a:lnTo>
                <a:lnTo>
                  <a:pt x="2902" y="272"/>
                </a:lnTo>
                <a:lnTo>
                  <a:pt x="2824" y="228"/>
                </a:lnTo>
                <a:lnTo>
                  <a:pt x="2742" y="186"/>
                </a:lnTo>
                <a:lnTo>
                  <a:pt x="2656" y="148"/>
                </a:lnTo>
                <a:lnTo>
                  <a:pt x="2570" y="114"/>
                </a:lnTo>
                <a:lnTo>
                  <a:pt x="2482" y="84"/>
                </a:lnTo>
                <a:lnTo>
                  <a:pt x="2392" y="60"/>
                </a:lnTo>
                <a:lnTo>
                  <a:pt x="2300" y="38"/>
                </a:lnTo>
                <a:lnTo>
                  <a:pt x="2206" y="22"/>
                </a:lnTo>
                <a:lnTo>
                  <a:pt x="2112" y="10"/>
                </a:lnTo>
                <a:lnTo>
                  <a:pt x="2064" y="6"/>
                </a:lnTo>
                <a:lnTo>
                  <a:pt x="2016" y="2"/>
                </a:lnTo>
                <a:lnTo>
                  <a:pt x="1966" y="2"/>
                </a:lnTo>
                <a:lnTo>
                  <a:pt x="1918" y="0"/>
                </a:lnTo>
                <a:lnTo>
                  <a:pt x="1918" y="0"/>
                </a:lnTo>
                <a:close/>
              </a:path>
            </a:pathLst>
          </a:custGeom>
          <a:solidFill>
            <a:srgbClr val="FF738C"/>
          </a:solidFill>
          <a:ln w="8">
            <a:solidFill>
              <a:srgbClr val="991E3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1984375" y="3751186"/>
            <a:ext cx="3460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Zip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2247900" y="3751186"/>
            <a:ext cx="2095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2314575" y="3125711"/>
            <a:ext cx="394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Fts</a:t>
            </a:r>
            <a:r>
              <a:rPr kumimoji="0" lang="en-US" altLang="zh-CN" sz="15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2594570" y="2451420"/>
            <a:ext cx="4762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FtsK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Rectangle 34"/>
          <p:cNvSpPr>
            <a:spLocks noChangeArrowheads="1"/>
          </p:cNvSpPr>
          <p:nvPr/>
        </p:nvSpPr>
        <p:spPr bwMode="auto">
          <a:xfrm rot="2880000">
            <a:off x="6646863" y="1963661"/>
            <a:ext cx="15113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Outer membrane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Rectangle 35"/>
          <p:cNvSpPr>
            <a:spLocks noChangeArrowheads="1"/>
          </p:cNvSpPr>
          <p:nvPr/>
        </p:nvSpPr>
        <p:spPr bwMode="auto">
          <a:xfrm rot="2880000">
            <a:off x="6343650" y="2177974"/>
            <a:ext cx="12668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Peptidoglycan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Rectangle 36"/>
          <p:cNvSpPr>
            <a:spLocks noChangeArrowheads="1"/>
          </p:cNvSpPr>
          <p:nvPr/>
        </p:nvSpPr>
        <p:spPr bwMode="auto">
          <a:xfrm rot="2880000">
            <a:off x="5946871" y="2489595"/>
            <a:ext cx="96500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Periplasm</a:t>
            </a:r>
            <a:r>
              <a:rPr kumimoji="0" lang="en-US" altLang="zh-CN" sz="15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6" name="Rectangle 37"/>
          <p:cNvSpPr>
            <a:spLocks noChangeArrowheads="1"/>
          </p:cNvSpPr>
          <p:nvPr/>
        </p:nvSpPr>
        <p:spPr bwMode="auto">
          <a:xfrm>
            <a:off x="6502400" y="4802111"/>
            <a:ext cx="16637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Plasma membrane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Rectangle 38"/>
          <p:cNvSpPr>
            <a:spLocks noChangeArrowheads="1"/>
          </p:cNvSpPr>
          <p:nvPr/>
        </p:nvSpPr>
        <p:spPr bwMode="auto">
          <a:xfrm>
            <a:off x="2611437" y="4802111"/>
            <a:ext cx="568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Z ring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8" name="Line 40"/>
          <p:cNvSpPr>
            <a:spLocks noChangeShapeType="1"/>
          </p:cNvSpPr>
          <p:nvPr/>
        </p:nvSpPr>
        <p:spPr bwMode="auto">
          <a:xfrm>
            <a:off x="2813051" y="4411586"/>
            <a:ext cx="0" cy="349250"/>
          </a:xfrm>
          <a:prstGeom prst="line">
            <a:avLst/>
          </a:prstGeom>
          <a:noFill/>
          <a:ln w="8">
            <a:solidFill>
              <a:srgbClr val="172A88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Line 41"/>
          <p:cNvSpPr>
            <a:spLocks noChangeShapeType="1"/>
          </p:cNvSpPr>
          <p:nvPr/>
        </p:nvSpPr>
        <p:spPr bwMode="auto">
          <a:xfrm>
            <a:off x="6629399" y="4173461"/>
            <a:ext cx="606425" cy="587375"/>
          </a:xfrm>
          <a:prstGeom prst="line">
            <a:avLst/>
          </a:prstGeom>
          <a:noFill/>
          <a:ln w="8">
            <a:solidFill>
              <a:srgbClr val="172A88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42"/>
          <p:cNvSpPr/>
          <p:nvPr/>
        </p:nvSpPr>
        <p:spPr bwMode="auto">
          <a:xfrm>
            <a:off x="3206750" y="4078211"/>
            <a:ext cx="288925" cy="50800"/>
          </a:xfrm>
          <a:custGeom>
            <a:avLst/>
            <a:gdLst>
              <a:gd name="T0" fmla="*/ 0 w 182"/>
              <a:gd name="T1" fmla="*/ 6 h 32"/>
              <a:gd name="T2" fmla="*/ 2 w 182"/>
              <a:gd name="T3" fmla="*/ 0 h 32"/>
              <a:gd name="T4" fmla="*/ 182 w 182"/>
              <a:gd name="T5" fmla="*/ 26 h 32"/>
              <a:gd name="T6" fmla="*/ 180 w 182"/>
              <a:gd name="T7" fmla="*/ 32 h 32"/>
              <a:gd name="T8" fmla="*/ 0 w 182"/>
              <a:gd name="T9" fmla="*/ 6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" h="32">
                <a:moveTo>
                  <a:pt x="0" y="6"/>
                </a:moveTo>
                <a:lnTo>
                  <a:pt x="2" y="0"/>
                </a:lnTo>
                <a:lnTo>
                  <a:pt x="182" y="26"/>
                </a:lnTo>
                <a:lnTo>
                  <a:pt x="180" y="32"/>
                </a:lnTo>
                <a:lnTo>
                  <a:pt x="0" y="6"/>
                </a:lnTo>
                <a:close/>
              </a:path>
            </a:pathLst>
          </a:custGeom>
          <a:solidFill>
            <a:srgbClr val="171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Freeform 43"/>
          <p:cNvSpPr/>
          <p:nvPr/>
        </p:nvSpPr>
        <p:spPr bwMode="auto">
          <a:xfrm>
            <a:off x="3168650" y="4052811"/>
            <a:ext cx="66675" cy="69850"/>
          </a:xfrm>
          <a:custGeom>
            <a:avLst/>
            <a:gdLst>
              <a:gd name="T0" fmla="*/ 36 w 42"/>
              <a:gd name="T1" fmla="*/ 44 h 44"/>
              <a:gd name="T2" fmla="*/ 0 w 42"/>
              <a:gd name="T3" fmla="*/ 16 h 44"/>
              <a:gd name="T4" fmla="*/ 42 w 42"/>
              <a:gd name="T5" fmla="*/ 0 h 44"/>
              <a:gd name="T6" fmla="*/ 36 w 42"/>
              <a:gd name="T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44">
                <a:moveTo>
                  <a:pt x="36" y="44"/>
                </a:moveTo>
                <a:lnTo>
                  <a:pt x="0" y="16"/>
                </a:lnTo>
                <a:lnTo>
                  <a:pt x="42" y="0"/>
                </a:lnTo>
                <a:lnTo>
                  <a:pt x="36" y="44"/>
                </a:lnTo>
                <a:close/>
              </a:path>
            </a:pathLst>
          </a:custGeom>
          <a:solidFill>
            <a:srgbClr val="171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44"/>
          <p:cNvSpPr/>
          <p:nvPr/>
        </p:nvSpPr>
        <p:spPr bwMode="auto">
          <a:xfrm>
            <a:off x="3130550" y="4214736"/>
            <a:ext cx="285750" cy="47625"/>
          </a:xfrm>
          <a:custGeom>
            <a:avLst/>
            <a:gdLst>
              <a:gd name="T0" fmla="*/ 180 w 180"/>
              <a:gd name="T1" fmla="*/ 26 h 30"/>
              <a:gd name="T2" fmla="*/ 180 w 180"/>
              <a:gd name="T3" fmla="*/ 30 h 30"/>
              <a:gd name="T4" fmla="*/ 0 w 180"/>
              <a:gd name="T5" fmla="*/ 6 h 30"/>
              <a:gd name="T6" fmla="*/ 0 w 180"/>
              <a:gd name="T7" fmla="*/ 0 h 30"/>
              <a:gd name="T8" fmla="*/ 180 w 180"/>
              <a:gd name="T9" fmla="*/ 2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0" h="30">
                <a:moveTo>
                  <a:pt x="180" y="26"/>
                </a:moveTo>
                <a:lnTo>
                  <a:pt x="180" y="30"/>
                </a:lnTo>
                <a:lnTo>
                  <a:pt x="0" y="6"/>
                </a:lnTo>
                <a:lnTo>
                  <a:pt x="0" y="0"/>
                </a:lnTo>
                <a:lnTo>
                  <a:pt x="180" y="26"/>
                </a:lnTo>
                <a:close/>
              </a:path>
            </a:pathLst>
          </a:custGeom>
          <a:solidFill>
            <a:srgbClr val="171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45"/>
          <p:cNvSpPr/>
          <p:nvPr/>
        </p:nvSpPr>
        <p:spPr bwMode="auto">
          <a:xfrm>
            <a:off x="3390900" y="4221086"/>
            <a:ext cx="63500" cy="69850"/>
          </a:xfrm>
          <a:custGeom>
            <a:avLst/>
            <a:gdLst>
              <a:gd name="T0" fmla="*/ 6 w 40"/>
              <a:gd name="T1" fmla="*/ 0 h 44"/>
              <a:gd name="T2" fmla="*/ 40 w 40"/>
              <a:gd name="T3" fmla="*/ 28 h 44"/>
              <a:gd name="T4" fmla="*/ 0 w 40"/>
              <a:gd name="T5" fmla="*/ 44 h 44"/>
              <a:gd name="T6" fmla="*/ 6 w 40"/>
              <a:gd name="T7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4">
                <a:moveTo>
                  <a:pt x="6" y="0"/>
                </a:moveTo>
                <a:lnTo>
                  <a:pt x="40" y="28"/>
                </a:lnTo>
                <a:lnTo>
                  <a:pt x="0" y="44"/>
                </a:lnTo>
                <a:lnTo>
                  <a:pt x="6" y="0"/>
                </a:lnTo>
                <a:close/>
              </a:path>
            </a:pathLst>
          </a:custGeom>
          <a:solidFill>
            <a:srgbClr val="171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53"/>
          <p:cNvSpPr/>
          <p:nvPr/>
        </p:nvSpPr>
        <p:spPr bwMode="auto">
          <a:xfrm>
            <a:off x="2686050" y="4027411"/>
            <a:ext cx="352425" cy="517525"/>
          </a:xfrm>
          <a:custGeom>
            <a:avLst/>
            <a:gdLst>
              <a:gd name="T0" fmla="*/ 0 w 222"/>
              <a:gd name="T1" fmla="*/ 282 h 326"/>
              <a:gd name="T2" fmla="*/ 0 w 222"/>
              <a:gd name="T3" fmla="*/ 282 h 326"/>
              <a:gd name="T4" fmla="*/ 15 w 222"/>
              <a:gd name="T5" fmla="*/ 268 h 326"/>
              <a:gd name="T6" fmla="*/ 48 w 222"/>
              <a:gd name="T7" fmla="*/ 239 h 326"/>
              <a:gd name="T8" fmla="*/ 70 w 222"/>
              <a:gd name="T9" fmla="*/ 223 h 326"/>
              <a:gd name="T10" fmla="*/ 89 w 222"/>
              <a:gd name="T11" fmla="*/ 212 h 326"/>
              <a:gd name="T12" fmla="*/ 99 w 222"/>
              <a:gd name="T13" fmla="*/ 206 h 326"/>
              <a:gd name="T14" fmla="*/ 109 w 222"/>
              <a:gd name="T15" fmla="*/ 202 h 326"/>
              <a:gd name="T16" fmla="*/ 118 w 222"/>
              <a:gd name="T17" fmla="*/ 202 h 326"/>
              <a:gd name="T18" fmla="*/ 126 w 222"/>
              <a:gd name="T19" fmla="*/ 202 h 326"/>
              <a:gd name="T20" fmla="*/ 126 w 222"/>
              <a:gd name="T21" fmla="*/ 202 h 326"/>
              <a:gd name="T22" fmla="*/ 134 w 222"/>
              <a:gd name="T23" fmla="*/ 204 h 326"/>
              <a:gd name="T24" fmla="*/ 140 w 222"/>
              <a:gd name="T25" fmla="*/ 210 h 326"/>
              <a:gd name="T26" fmla="*/ 148 w 222"/>
              <a:gd name="T27" fmla="*/ 218 h 326"/>
              <a:gd name="T28" fmla="*/ 155 w 222"/>
              <a:gd name="T29" fmla="*/ 225 h 326"/>
              <a:gd name="T30" fmla="*/ 169 w 222"/>
              <a:gd name="T31" fmla="*/ 245 h 326"/>
              <a:gd name="T32" fmla="*/ 181 w 222"/>
              <a:gd name="T33" fmla="*/ 268 h 326"/>
              <a:gd name="T34" fmla="*/ 198 w 222"/>
              <a:gd name="T35" fmla="*/ 309 h 326"/>
              <a:gd name="T36" fmla="*/ 206 w 222"/>
              <a:gd name="T37" fmla="*/ 326 h 326"/>
              <a:gd name="T38" fmla="*/ 206 w 222"/>
              <a:gd name="T39" fmla="*/ 326 h 326"/>
              <a:gd name="T40" fmla="*/ 212 w 222"/>
              <a:gd name="T41" fmla="*/ 280 h 326"/>
              <a:gd name="T42" fmla="*/ 218 w 222"/>
              <a:gd name="T43" fmla="*/ 229 h 326"/>
              <a:gd name="T44" fmla="*/ 222 w 222"/>
              <a:gd name="T45" fmla="*/ 171 h 326"/>
              <a:gd name="T46" fmla="*/ 222 w 222"/>
              <a:gd name="T47" fmla="*/ 142 h 326"/>
              <a:gd name="T48" fmla="*/ 220 w 222"/>
              <a:gd name="T49" fmla="*/ 113 h 326"/>
              <a:gd name="T50" fmla="*/ 218 w 222"/>
              <a:gd name="T51" fmla="*/ 85 h 326"/>
              <a:gd name="T52" fmla="*/ 212 w 222"/>
              <a:gd name="T53" fmla="*/ 60 h 326"/>
              <a:gd name="T54" fmla="*/ 206 w 222"/>
              <a:gd name="T55" fmla="*/ 39 h 326"/>
              <a:gd name="T56" fmla="*/ 196 w 222"/>
              <a:gd name="T57" fmla="*/ 21 h 326"/>
              <a:gd name="T58" fmla="*/ 190 w 222"/>
              <a:gd name="T59" fmla="*/ 13 h 326"/>
              <a:gd name="T60" fmla="*/ 185 w 222"/>
              <a:gd name="T61" fmla="*/ 8 h 326"/>
              <a:gd name="T62" fmla="*/ 177 w 222"/>
              <a:gd name="T63" fmla="*/ 4 h 326"/>
              <a:gd name="T64" fmla="*/ 169 w 222"/>
              <a:gd name="T65" fmla="*/ 2 h 326"/>
              <a:gd name="T66" fmla="*/ 169 w 222"/>
              <a:gd name="T67" fmla="*/ 2 h 326"/>
              <a:gd name="T68" fmla="*/ 161 w 222"/>
              <a:gd name="T69" fmla="*/ 0 h 326"/>
              <a:gd name="T70" fmla="*/ 153 w 222"/>
              <a:gd name="T71" fmla="*/ 2 h 326"/>
              <a:gd name="T72" fmla="*/ 146 w 222"/>
              <a:gd name="T73" fmla="*/ 4 h 326"/>
              <a:gd name="T74" fmla="*/ 138 w 222"/>
              <a:gd name="T75" fmla="*/ 8 h 326"/>
              <a:gd name="T76" fmla="*/ 122 w 222"/>
              <a:gd name="T77" fmla="*/ 19 h 326"/>
              <a:gd name="T78" fmla="*/ 107 w 222"/>
              <a:gd name="T79" fmla="*/ 37 h 326"/>
              <a:gd name="T80" fmla="*/ 91 w 222"/>
              <a:gd name="T81" fmla="*/ 58 h 326"/>
              <a:gd name="T82" fmla="*/ 78 w 222"/>
              <a:gd name="T83" fmla="*/ 81 h 326"/>
              <a:gd name="T84" fmla="*/ 64 w 222"/>
              <a:gd name="T85" fmla="*/ 107 h 326"/>
              <a:gd name="T86" fmla="*/ 52 w 222"/>
              <a:gd name="T87" fmla="*/ 134 h 326"/>
              <a:gd name="T88" fmla="*/ 31 w 222"/>
              <a:gd name="T89" fmla="*/ 188 h 326"/>
              <a:gd name="T90" fmla="*/ 15 w 222"/>
              <a:gd name="T91" fmla="*/ 235 h 326"/>
              <a:gd name="T92" fmla="*/ 0 w 222"/>
              <a:gd name="T93" fmla="*/ 282 h 326"/>
              <a:gd name="T94" fmla="*/ 0 w 222"/>
              <a:gd name="T95" fmla="*/ 282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2" h="326">
                <a:moveTo>
                  <a:pt x="0" y="282"/>
                </a:moveTo>
                <a:lnTo>
                  <a:pt x="0" y="282"/>
                </a:lnTo>
                <a:lnTo>
                  <a:pt x="15" y="268"/>
                </a:lnTo>
                <a:lnTo>
                  <a:pt x="48" y="239"/>
                </a:lnTo>
                <a:lnTo>
                  <a:pt x="70" y="223"/>
                </a:lnTo>
                <a:lnTo>
                  <a:pt x="89" y="212"/>
                </a:lnTo>
                <a:lnTo>
                  <a:pt x="99" y="206"/>
                </a:lnTo>
                <a:lnTo>
                  <a:pt x="109" y="202"/>
                </a:lnTo>
                <a:lnTo>
                  <a:pt x="118" y="202"/>
                </a:lnTo>
                <a:lnTo>
                  <a:pt x="126" y="202"/>
                </a:lnTo>
                <a:lnTo>
                  <a:pt x="126" y="202"/>
                </a:lnTo>
                <a:lnTo>
                  <a:pt x="134" y="204"/>
                </a:lnTo>
                <a:lnTo>
                  <a:pt x="140" y="210"/>
                </a:lnTo>
                <a:lnTo>
                  <a:pt x="148" y="218"/>
                </a:lnTo>
                <a:lnTo>
                  <a:pt x="155" y="225"/>
                </a:lnTo>
                <a:lnTo>
                  <a:pt x="169" y="245"/>
                </a:lnTo>
                <a:lnTo>
                  <a:pt x="181" y="268"/>
                </a:lnTo>
                <a:lnTo>
                  <a:pt x="198" y="309"/>
                </a:lnTo>
                <a:lnTo>
                  <a:pt x="206" y="326"/>
                </a:lnTo>
                <a:lnTo>
                  <a:pt x="206" y="326"/>
                </a:lnTo>
                <a:lnTo>
                  <a:pt x="212" y="280"/>
                </a:lnTo>
                <a:lnTo>
                  <a:pt x="218" y="229"/>
                </a:lnTo>
                <a:lnTo>
                  <a:pt x="222" y="171"/>
                </a:lnTo>
                <a:lnTo>
                  <a:pt x="222" y="142"/>
                </a:lnTo>
                <a:lnTo>
                  <a:pt x="220" y="113"/>
                </a:lnTo>
                <a:lnTo>
                  <a:pt x="218" y="85"/>
                </a:lnTo>
                <a:lnTo>
                  <a:pt x="212" y="60"/>
                </a:lnTo>
                <a:lnTo>
                  <a:pt x="206" y="39"/>
                </a:lnTo>
                <a:lnTo>
                  <a:pt x="196" y="21"/>
                </a:lnTo>
                <a:lnTo>
                  <a:pt x="190" y="13"/>
                </a:lnTo>
                <a:lnTo>
                  <a:pt x="185" y="8"/>
                </a:lnTo>
                <a:lnTo>
                  <a:pt x="177" y="4"/>
                </a:lnTo>
                <a:lnTo>
                  <a:pt x="169" y="2"/>
                </a:lnTo>
                <a:lnTo>
                  <a:pt x="169" y="2"/>
                </a:lnTo>
                <a:lnTo>
                  <a:pt x="161" y="0"/>
                </a:lnTo>
                <a:lnTo>
                  <a:pt x="153" y="2"/>
                </a:lnTo>
                <a:lnTo>
                  <a:pt x="146" y="4"/>
                </a:lnTo>
                <a:lnTo>
                  <a:pt x="138" y="8"/>
                </a:lnTo>
                <a:lnTo>
                  <a:pt x="122" y="19"/>
                </a:lnTo>
                <a:lnTo>
                  <a:pt x="107" y="37"/>
                </a:lnTo>
                <a:lnTo>
                  <a:pt x="91" y="58"/>
                </a:lnTo>
                <a:lnTo>
                  <a:pt x="78" y="81"/>
                </a:lnTo>
                <a:lnTo>
                  <a:pt x="64" y="107"/>
                </a:lnTo>
                <a:lnTo>
                  <a:pt x="52" y="134"/>
                </a:lnTo>
                <a:lnTo>
                  <a:pt x="31" y="188"/>
                </a:lnTo>
                <a:lnTo>
                  <a:pt x="15" y="235"/>
                </a:lnTo>
                <a:lnTo>
                  <a:pt x="0" y="282"/>
                </a:lnTo>
                <a:lnTo>
                  <a:pt x="0" y="282"/>
                </a:lnTo>
                <a:close/>
              </a:path>
            </a:pathLst>
          </a:custGeom>
          <a:solidFill>
            <a:srgbClr val="B0DFF8"/>
          </a:solidFill>
          <a:ln w="8">
            <a:solidFill>
              <a:srgbClr val="601986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54"/>
          <p:cNvSpPr/>
          <p:nvPr/>
        </p:nvSpPr>
        <p:spPr bwMode="auto">
          <a:xfrm>
            <a:off x="2824163" y="3633711"/>
            <a:ext cx="349250" cy="525463"/>
          </a:xfrm>
          <a:custGeom>
            <a:avLst/>
            <a:gdLst>
              <a:gd name="T0" fmla="*/ 0 w 220"/>
              <a:gd name="T1" fmla="*/ 206 h 331"/>
              <a:gd name="T2" fmla="*/ 0 w 220"/>
              <a:gd name="T3" fmla="*/ 206 h 331"/>
              <a:gd name="T4" fmla="*/ 12 w 220"/>
              <a:gd name="T5" fmla="*/ 203 h 331"/>
              <a:gd name="T6" fmla="*/ 41 w 220"/>
              <a:gd name="T7" fmla="*/ 195 h 331"/>
              <a:gd name="T8" fmla="*/ 60 w 220"/>
              <a:gd name="T9" fmla="*/ 191 h 331"/>
              <a:gd name="T10" fmla="*/ 78 w 220"/>
              <a:gd name="T11" fmla="*/ 191 h 331"/>
              <a:gd name="T12" fmla="*/ 97 w 220"/>
              <a:gd name="T13" fmla="*/ 191 h 331"/>
              <a:gd name="T14" fmla="*/ 113 w 220"/>
              <a:gd name="T15" fmla="*/ 195 h 331"/>
              <a:gd name="T16" fmla="*/ 113 w 220"/>
              <a:gd name="T17" fmla="*/ 195 h 331"/>
              <a:gd name="T18" fmla="*/ 119 w 220"/>
              <a:gd name="T19" fmla="*/ 199 h 331"/>
              <a:gd name="T20" fmla="*/ 126 w 220"/>
              <a:gd name="T21" fmla="*/ 204 h 331"/>
              <a:gd name="T22" fmla="*/ 132 w 220"/>
              <a:gd name="T23" fmla="*/ 212 h 331"/>
              <a:gd name="T24" fmla="*/ 138 w 220"/>
              <a:gd name="T25" fmla="*/ 222 h 331"/>
              <a:gd name="T26" fmla="*/ 148 w 220"/>
              <a:gd name="T27" fmla="*/ 243 h 331"/>
              <a:gd name="T28" fmla="*/ 155 w 220"/>
              <a:gd name="T29" fmla="*/ 269 h 331"/>
              <a:gd name="T30" fmla="*/ 167 w 220"/>
              <a:gd name="T31" fmla="*/ 311 h 331"/>
              <a:gd name="T32" fmla="*/ 173 w 220"/>
              <a:gd name="T33" fmla="*/ 331 h 331"/>
              <a:gd name="T34" fmla="*/ 173 w 220"/>
              <a:gd name="T35" fmla="*/ 331 h 331"/>
              <a:gd name="T36" fmla="*/ 187 w 220"/>
              <a:gd name="T37" fmla="*/ 284 h 331"/>
              <a:gd name="T38" fmla="*/ 198 w 220"/>
              <a:gd name="T39" fmla="*/ 236 h 331"/>
              <a:gd name="T40" fmla="*/ 210 w 220"/>
              <a:gd name="T41" fmla="*/ 179 h 331"/>
              <a:gd name="T42" fmla="*/ 216 w 220"/>
              <a:gd name="T43" fmla="*/ 150 h 331"/>
              <a:gd name="T44" fmla="*/ 218 w 220"/>
              <a:gd name="T45" fmla="*/ 121 h 331"/>
              <a:gd name="T46" fmla="*/ 220 w 220"/>
              <a:gd name="T47" fmla="*/ 94 h 331"/>
              <a:gd name="T48" fmla="*/ 220 w 220"/>
              <a:gd name="T49" fmla="*/ 68 h 331"/>
              <a:gd name="T50" fmla="*/ 216 w 220"/>
              <a:gd name="T51" fmla="*/ 45 h 331"/>
              <a:gd name="T52" fmla="*/ 210 w 220"/>
              <a:gd name="T53" fmla="*/ 26 h 331"/>
              <a:gd name="T54" fmla="*/ 206 w 220"/>
              <a:gd name="T55" fmla="*/ 18 h 331"/>
              <a:gd name="T56" fmla="*/ 200 w 220"/>
              <a:gd name="T57" fmla="*/ 12 h 331"/>
              <a:gd name="T58" fmla="*/ 194 w 220"/>
              <a:gd name="T59" fmla="*/ 6 h 331"/>
              <a:gd name="T60" fmla="*/ 187 w 220"/>
              <a:gd name="T61" fmla="*/ 2 h 331"/>
              <a:gd name="T62" fmla="*/ 187 w 220"/>
              <a:gd name="T63" fmla="*/ 2 h 331"/>
              <a:gd name="T64" fmla="*/ 179 w 220"/>
              <a:gd name="T65" fmla="*/ 0 h 331"/>
              <a:gd name="T66" fmla="*/ 171 w 220"/>
              <a:gd name="T67" fmla="*/ 0 h 331"/>
              <a:gd name="T68" fmla="*/ 163 w 220"/>
              <a:gd name="T69" fmla="*/ 0 h 331"/>
              <a:gd name="T70" fmla="*/ 154 w 220"/>
              <a:gd name="T71" fmla="*/ 2 h 331"/>
              <a:gd name="T72" fmla="*/ 138 w 220"/>
              <a:gd name="T73" fmla="*/ 10 h 331"/>
              <a:gd name="T74" fmla="*/ 122 w 220"/>
              <a:gd name="T75" fmla="*/ 22 h 331"/>
              <a:gd name="T76" fmla="*/ 107 w 220"/>
              <a:gd name="T77" fmla="*/ 35 h 331"/>
              <a:gd name="T78" fmla="*/ 91 w 220"/>
              <a:gd name="T79" fmla="*/ 53 h 331"/>
              <a:gd name="T80" fmla="*/ 76 w 220"/>
              <a:gd name="T81" fmla="*/ 72 h 331"/>
              <a:gd name="T82" fmla="*/ 62 w 220"/>
              <a:gd name="T83" fmla="*/ 92 h 331"/>
              <a:gd name="T84" fmla="*/ 37 w 220"/>
              <a:gd name="T85" fmla="*/ 133 h 331"/>
              <a:gd name="T86" fmla="*/ 17 w 220"/>
              <a:gd name="T87" fmla="*/ 169 h 331"/>
              <a:gd name="T88" fmla="*/ 0 w 220"/>
              <a:gd name="T89" fmla="*/ 206 h 331"/>
              <a:gd name="T90" fmla="*/ 0 w 220"/>
              <a:gd name="T91" fmla="*/ 206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0" h="331">
                <a:moveTo>
                  <a:pt x="0" y="206"/>
                </a:moveTo>
                <a:lnTo>
                  <a:pt x="0" y="206"/>
                </a:lnTo>
                <a:lnTo>
                  <a:pt x="12" y="203"/>
                </a:lnTo>
                <a:lnTo>
                  <a:pt x="41" y="195"/>
                </a:lnTo>
                <a:lnTo>
                  <a:pt x="60" y="191"/>
                </a:lnTo>
                <a:lnTo>
                  <a:pt x="78" y="191"/>
                </a:lnTo>
                <a:lnTo>
                  <a:pt x="97" y="191"/>
                </a:lnTo>
                <a:lnTo>
                  <a:pt x="113" y="195"/>
                </a:lnTo>
                <a:lnTo>
                  <a:pt x="113" y="195"/>
                </a:lnTo>
                <a:lnTo>
                  <a:pt x="119" y="199"/>
                </a:lnTo>
                <a:lnTo>
                  <a:pt x="126" y="204"/>
                </a:lnTo>
                <a:lnTo>
                  <a:pt x="132" y="212"/>
                </a:lnTo>
                <a:lnTo>
                  <a:pt x="138" y="222"/>
                </a:lnTo>
                <a:lnTo>
                  <a:pt x="148" y="243"/>
                </a:lnTo>
                <a:lnTo>
                  <a:pt x="155" y="269"/>
                </a:lnTo>
                <a:lnTo>
                  <a:pt x="167" y="311"/>
                </a:lnTo>
                <a:lnTo>
                  <a:pt x="173" y="331"/>
                </a:lnTo>
                <a:lnTo>
                  <a:pt x="173" y="331"/>
                </a:lnTo>
                <a:lnTo>
                  <a:pt x="187" y="284"/>
                </a:lnTo>
                <a:lnTo>
                  <a:pt x="198" y="236"/>
                </a:lnTo>
                <a:lnTo>
                  <a:pt x="210" y="179"/>
                </a:lnTo>
                <a:lnTo>
                  <a:pt x="216" y="150"/>
                </a:lnTo>
                <a:lnTo>
                  <a:pt x="218" y="121"/>
                </a:lnTo>
                <a:lnTo>
                  <a:pt x="220" y="94"/>
                </a:lnTo>
                <a:lnTo>
                  <a:pt x="220" y="68"/>
                </a:lnTo>
                <a:lnTo>
                  <a:pt x="216" y="45"/>
                </a:lnTo>
                <a:lnTo>
                  <a:pt x="210" y="26"/>
                </a:lnTo>
                <a:lnTo>
                  <a:pt x="206" y="18"/>
                </a:lnTo>
                <a:lnTo>
                  <a:pt x="200" y="12"/>
                </a:lnTo>
                <a:lnTo>
                  <a:pt x="194" y="6"/>
                </a:lnTo>
                <a:lnTo>
                  <a:pt x="187" y="2"/>
                </a:lnTo>
                <a:lnTo>
                  <a:pt x="187" y="2"/>
                </a:lnTo>
                <a:lnTo>
                  <a:pt x="179" y="0"/>
                </a:lnTo>
                <a:lnTo>
                  <a:pt x="171" y="0"/>
                </a:lnTo>
                <a:lnTo>
                  <a:pt x="163" y="0"/>
                </a:lnTo>
                <a:lnTo>
                  <a:pt x="154" y="2"/>
                </a:lnTo>
                <a:lnTo>
                  <a:pt x="138" y="10"/>
                </a:lnTo>
                <a:lnTo>
                  <a:pt x="122" y="22"/>
                </a:lnTo>
                <a:lnTo>
                  <a:pt x="107" y="35"/>
                </a:lnTo>
                <a:lnTo>
                  <a:pt x="91" y="53"/>
                </a:lnTo>
                <a:lnTo>
                  <a:pt x="76" y="72"/>
                </a:lnTo>
                <a:lnTo>
                  <a:pt x="62" y="92"/>
                </a:lnTo>
                <a:lnTo>
                  <a:pt x="37" y="133"/>
                </a:lnTo>
                <a:lnTo>
                  <a:pt x="17" y="169"/>
                </a:lnTo>
                <a:lnTo>
                  <a:pt x="0" y="206"/>
                </a:lnTo>
                <a:lnTo>
                  <a:pt x="0" y="206"/>
                </a:lnTo>
                <a:close/>
              </a:path>
            </a:pathLst>
          </a:custGeom>
          <a:solidFill>
            <a:srgbClr val="B0DFF8"/>
          </a:solidFill>
          <a:ln w="8">
            <a:solidFill>
              <a:srgbClr val="601986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55"/>
          <p:cNvSpPr/>
          <p:nvPr/>
        </p:nvSpPr>
        <p:spPr bwMode="auto">
          <a:xfrm>
            <a:off x="2978150" y="3303511"/>
            <a:ext cx="473075" cy="482600"/>
          </a:xfrm>
          <a:custGeom>
            <a:avLst/>
            <a:gdLst>
              <a:gd name="T0" fmla="*/ 0 w 298"/>
              <a:gd name="T1" fmla="*/ 175 h 304"/>
              <a:gd name="T2" fmla="*/ 0 w 298"/>
              <a:gd name="T3" fmla="*/ 175 h 304"/>
              <a:gd name="T4" fmla="*/ 16 w 298"/>
              <a:gd name="T5" fmla="*/ 175 h 304"/>
              <a:gd name="T6" fmla="*/ 51 w 298"/>
              <a:gd name="T7" fmla="*/ 177 h 304"/>
              <a:gd name="T8" fmla="*/ 72 w 298"/>
              <a:gd name="T9" fmla="*/ 181 h 304"/>
              <a:gd name="T10" fmla="*/ 92 w 298"/>
              <a:gd name="T11" fmla="*/ 185 h 304"/>
              <a:gd name="T12" fmla="*/ 109 w 298"/>
              <a:gd name="T13" fmla="*/ 191 h 304"/>
              <a:gd name="T14" fmla="*/ 117 w 298"/>
              <a:gd name="T15" fmla="*/ 195 h 304"/>
              <a:gd name="T16" fmla="*/ 123 w 298"/>
              <a:gd name="T17" fmla="*/ 201 h 304"/>
              <a:gd name="T18" fmla="*/ 123 w 298"/>
              <a:gd name="T19" fmla="*/ 201 h 304"/>
              <a:gd name="T20" fmla="*/ 129 w 298"/>
              <a:gd name="T21" fmla="*/ 206 h 304"/>
              <a:gd name="T22" fmla="*/ 132 w 298"/>
              <a:gd name="T23" fmla="*/ 212 h 304"/>
              <a:gd name="T24" fmla="*/ 140 w 298"/>
              <a:gd name="T25" fmla="*/ 228 h 304"/>
              <a:gd name="T26" fmla="*/ 144 w 298"/>
              <a:gd name="T27" fmla="*/ 245 h 304"/>
              <a:gd name="T28" fmla="*/ 148 w 298"/>
              <a:gd name="T29" fmla="*/ 261 h 304"/>
              <a:gd name="T30" fmla="*/ 150 w 298"/>
              <a:gd name="T31" fmla="*/ 292 h 304"/>
              <a:gd name="T32" fmla="*/ 150 w 298"/>
              <a:gd name="T33" fmla="*/ 304 h 304"/>
              <a:gd name="T34" fmla="*/ 150 w 298"/>
              <a:gd name="T35" fmla="*/ 304 h 304"/>
              <a:gd name="T36" fmla="*/ 181 w 298"/>
              <a:gd name="T37" fmla="*/ 267 h 304"/>
              <a:gd name="T38" fmla="*/ 210 w 298"/>
              <a:gd name="T39" fmla="*/ 226 h 304"/>
              <a:gd name="T40" fmla="*/ 243 w 298"/>
              <a:gd name="T41" fmla="*/ 179 h 304"/>
              <a:gd name="T42" fmla="*/ 259 w 298"/>
              <a:gd name="T43" fmla="*/ 154 h 304"/>
              <a:gd name="T44" fmla="*/ 272 w 298"/>
              <a:gd name="T45" fmla="*/ 129 h 304"/>
              <a:gd name="T46" fmla="*/ 284 w 298"/>
              <a:gd name="T47" fmla="*/ 105 h 304"/>
              <a:gd name="T48" fmla="*/ 292 w 298"/>
              <a:gd name="T49" fmla="*/ 82 h 304"/>
              <a:gd name="T50" fmla="*/ 298 w 298"/>
              <a:gd name="T51" fmla="*/ 59 h 304"/>
              <a:gd name="T52" fmla="*/ 298 w 298"/>
              <a:gd name="T53" fmla="*/ 39 h 304"/>
              <a:gd name="T54" fmla="*/ 298 w 298"/>
              <a:gd name="T55" fmla="*/ 31 h 304"/>
              <a:gd name="T56" fmla="*/ 294 w 298"/>
              <a:gd name="T57" fmla="*/ 24 h 304"/>
              <a:gd name="T58" fmla="*/ 290 w 298"/>
              <a:gd name="T59" fmla="*/ 16 h 304"/>
              <a:gd name="T60" fmla="*/ 284 w 298"/>
              <a:gd name="T61" fmla="*/ 10 h 304"/>
              <a:gd name="T62" fmla="*/ 284 w 298"/>
              <a:gd name="T63" fmla="*/ 10 h 304"/>
              <a:gd name="T64" fmla="*/ 278 w 298"/>
              <a:gd name="T65" fmla="*/ 6 h 304"/>
              <a:gd name="T66" fmla="*/ 270 w 298"/>
              <a:gd name="T67" fmla="*/ 2 h 304"/>
              <a:gd name="T68" fmla="*/ 263 w 298"/>
              <a:gd name="T69" fmla="*/ 0 h 304"/>
              <a:gd name="T70" fmla="*/ 253 w 298"/>
              <a:gd name="T71" fmla="*/ 0 h 304"/>
              <a:gd name="T72" fmla="*/ 234 w 298"/>
              <a:gd name="T73" fmla="*/ 4 h 304"/>
              <a:gd name="T74" fmla="*/ 212 w 298"/>
              <a:gd name="T75" fmla="*/ 12 h 304"/>
              <a:gd name="T76" fmla="*/ 189 w 298"/>
              <a:gd name="T77" fmla="*/ 22 h 304"/>
              <a:gd name="T78" fmla="*/ 165 w 298"/>
              <a:gd name="T79" fmla="*/ 37 h 304"/>
              <a:gd name="T80" fmla="*/ 142 w 298"/>
              <a:gd name="T81" fmla="*/ 53 h 304"/>
              <a:gd name="T82" fmla="*/ 117 w 298"/>
              <a:gd name="T83" fmla="*/ 70 h 304"/>
              <a:gd name="T84" fmla="*/ 74 w 298"/>
              <a:gd name="T85" fmla="*/ 107 h 304"/>
              <a:gd name="T86" fmla="*/ 35 w 298"/>
              <a:gd name="T87" fmla="*/ 140 h 304"/>
              <a:gd name="T88" fmla="*/ 0 w 298"/>
              <a:gd name="T89" fmla="*/ 175 h 304"/>
              <a:gd name="T90" fmla="*/ 0 w 298"/>
              <a:gd name="T91" fmla="*/ 175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98" h="304">
                <a:moveTo>
                  <a:pt x="0" y="175"/>
                </a:moveTo>
                <a:lnTo>
                  <a:pt x="0" y="175"/>
                </a:lnTo>
                <a:lnTo>
                  <a:pt x="16" y="175"/>
                </a:lnTo>
                <a:lnTo>
                  <a:pt x="51" y="177"/>
                </a:lnTo>
                <a:lnTo>
                  <a:pt x="72" y="181"/>
                </a:lnTo>
                <a:lnTo>
                  <a:pt x="92" y="185"/>
                </a:lnTo>
                <a:lnTo>
                  <a:pt x="109" y="191"/>
                </a:lnTo>
                <a:lnTo>
                  <a:pt x="117" y="195"/>
                </a:lnTo>
                <a:lnTo>
                  <a:pt x="123" y="201"/>
                </a:lnTo>
                <a:lnTo>
                  <a:pt x="123" y="201"/>
                </a:lnTo>
                <a:lnTo>
                  <a:pt x="129" y="206"/>
                </a:lnTo>
                <a:lnTo>
                  <a:pt x="132" y="212"/>
                </a:lnTo>
                <a:lnTo>
                  <a:pt x="140" y="228"/>
                </a:lnTo>
                <a:lnTo>
                  <a:pt x="144" y="245"/>
                </a:lnTo>
                <a:lnTo>
                  <a:pt x="148" y="261"/>
                </a:lnTo>
                <a:lnTo>
                  <a:pt x="150" y="292"/>
                </a:lnTo>
                <a:lnTo>
                  <a:pt x="150" y="304"/>
                </a:lnTo>
                <a:lnTo>
                  <a:pt x="150" y="304"/>
                </a:lnTo>
                <a:lnTo>
                  <a:pt x="181" y="267"/>
                </a:lnTo>
                <a:lnTo>
                  <a:pt x="210" y="226"/>
                </a:lnTo>
                <a:lnTo>
                  <a:pt x="243" y="179"/>
                </a:lnTo>
                <a:lnTo>
                  <a:pt x="259" y="154"/>
                </a:lnTo>
                <a:lnTo>
                  <a:pt x="272" y="129"/>
                </a:lnTo>
                <a:lnTo>
                  <a:pt x="284" y="105"/>
                </a:lnTo>
                <a:lnTo>
                  <a:pt x="292" y="82"/>
                </a:lnTo>
                <a:lnTo>
                  <a:pt x="298" y="59"/>
                </a:lnTo>
                <a:lnTo>
                  <a:pt x="298" y="39"/>
                </a:lnTo>
                <a:lnTo>
                  <a:pt x="298" y="31"/>
                </a:lnTo>
                <a:lnTo>
                  <a:pt x="294" y="24"/>
                </a:lnTo>
                <a:lnTo>
                  <a:pt x="290" y="16"/>
                </a:lnTo>
                <a:lnTo>
                  <a:pt x="284" y="10"/>
                </a:lnTo>
                <a:lnTo>
                  <a:pt x="284" y="10"/>
                </a:lnTo>
                <a:lnTo>
                  <a:pt x="278" y="6"/>
                </a:lnTo>
                <a:lnTo>
                  <a:pt x="270" y="2"/>
                </a:lnTo>
                <a:lnTo>
                  <a:pt x="263" y="0"/>
                </a:lnTo>
                <a:lnTo>
                  <a:pt x="253" y="0"/>
                </a:lnTo>
                <a:lnTo>
                  <a:pt x="234" y="4"/>
                </a:lnTo>
                <a:lnTo>
                  <a:pt x="212" y="12"/>
                </a:lnTo>
                <a:lnTo>
                  <a:pt x="189" y="22"/>
                </a:lnTo>
                <a:lnTo>
                  <a:pt x="165" y="37"/>
                </a:lnTo>
                <a:lnTo>
                  <a:pt x="142" y="53"/>
                </a:lnTo>
                <a:lnTo>
                  <a:pt x="117" y="70"/>
                </a:lnTo>
                <a:lnTo>
                  <a:pt x="74" y="107"/>
                </a:lnTo>
                <a:lnTo>
                  <a:pt x="35" y="140"/>
                </a:lnTo>
                <a:lnTo>
                  <a:pt x="0" y="175"/>
                </a:lnTo>
                <a:lnTo>
                  <a:pt x="0" y="175"/>
                </a:lnTo>
                <a:close/>
              </a:path>
            </a:pathLst>
          </a:custGeom>
          <a:solidFill>
            <a:srgbClr val="B0DFF8"/>
          </a:solidFill>
          <a:ln w="8">
            <a:solidFill>
              <a:srgbClr val="601986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Freeform 56"/>
          <p:cNvSpPr/>
          <p:nvPr/>
        </p:nvSpPr>
        <p:spPr bwMode="auto">
          <a:xfrm>
            <a:off x="2765425" y="3338436"/>
            <a:ext cx="487363" cy="484188"/>
          </a:xfrm>
          <a:custGeom>
            <a:avLst/>
            <a:gdLst>
              <a:gd name="T0" fmla="*/ 148 w 307"/>
              <a:gd name="T1" fmla="*/ 0 h 305"/>
              <a:gd name="T2" fmla="*/ 148 w 307"/>
              <a:gd name="T3" fmla="*/ 0 h 305"/>
              <a:gd name="T4" fmla="*/ 152 w 307"/>
              <a:gd name="T5" fmla="*/ 19 h 305"/>
              <a:gd name="T6" fmla="*/ 157 w 307"/>
              <a:gd name="T7" fmla="*/ 62 h 305"/>
              <a:gd name="T8" fmla="*/ 159 w 307"/>
              <a:gd name="T9" fmla="*/ 89 h 305"/>
              <a:gd name="T10" fmla="*/ 159 w 307"/>
              <a:gd name="T11" fmla="*/ 112 h 305"/>
              <a:gd name="T12" fmla="*/ 159 w 307"/>
              <a:gd name="T13" fmla="*/ 124 h 305"/>
              <a:gd name="T14" fmla="*/ 156 w 307"/>
              <a:gd name="T15" fmla="*/ 134 h 305"/>
              <a:gd name="T16" fmla="*/ 154 w 307"/>
              <a:gd name="T17" fmla="*/ 142 h 305"/>
              <a:gd name="T18" fmla="*/ 148 w 307"/>
              <a:gd name="T19" fmla="*/ 147 h 305"/>
              <a:gd name="T20" fmla="*/ 148 w 307"/>
              <a:gd name="T21" fmla="*/ 147 h 305"/>
              <a:gd name="T22" fmla="*/ 142 w 307"/>
              <a:gd name="T23" fmla="*/ 153 h 305"/>
              <a:gd name="T24" fmla="*/ 134 w 307"/>
              <a:gd name="T25" fmla="*/ 155 h 305"/>
              <a:gd name="T26" fmla="*/ 124 w 307"/>
              <a:gd name="T27" fmla="*/ 159 h 305"/>
              <a:gd name="T28" fmla="*/ 113 w 307"/>
              <a:gd name="T29" fmla="*/ 161 h 305"/>
              <a:gd name="T30" fmla="*/ 89 w 307"/>
              <a:gd name="T31" fmla="*/ 161 h 305"/>
              <a:gd name="T32" fmla="*/ 64 w 307"/>
              <a:gd name="T33" fmla="*/ 159 h 305"/>
              <a:gd name="T34" fmla="*/ 19 w 307"/>
              <a:gd name="T35" fmla="*/ 153 h 305"/>
              <a:gd name="T36" fmla="*/ 0 w 307"/>
              <a:gd name="T37" fmla="*/ 149 h 305"/>
              <a:gd name="T38" fmla="*/ 0 w 307"/>
              <a:gd name="T39" fmla="*/ 149 h 305"/>
              <a:gd name="T40" fmla="*/ 37 w 307"/>
              <a:gd name="T41" fmla="*/ 180 h 305"/>
              <a:gd name="T42" fmla="*/ 76 w 307"/>
              <a:gd name="T43" fmla="*/ 212 h 305"/>
              <a:gd name="T44" fmla="*/ 124 w 307"/>
              <a:gd name="T45" fmla="*/ 245 h 305"/>
              <a:gd name="T46" fmla="*/ 148 w 307"/>
              <a:gd name="T47" fmla="*/ 260 h 305"/>
              <a:gd name="T48" fmla="*/ 173 w 307"/>
              <a:gd name="T49" fmla="*/ 276 h 305"/>
              <a:gd name="T50" fmla="*/ 198 w 307"/>
              <a:gd name="T51" fmla="*/ 287 h 305"/>
              <a:gd name="T52" fmla="*/ 222 w 307"/>
              <a:gd name="T53" fmla="*/ 297 h 305"/>
              <a:gd name="T54" fmla="*/ 245 w 307"/>
              <a:gd name="T55" fmla="*/ 303 h 305"/>
              <a:gd name="T56" fmla="*/ 264 w 307"/>
              <a:gd name="T57" fmla="*/ 305 h 305"/>
              <a:gd name="T58" fmla="*/ 272 w 307"/>
              <a:gd name="T59" fmla="*/ 303 h 305"/>
              <a:gd name="T60" fmla="*/ 282 w 307"/>
              <a:gd name="T61" fmla="*/ 301 h 305"/>
              <a:gd name="T62" fmla="*/ 288 w 307"/>
              <a:gd name="T63" fmla="*/ 297 h 305"/>
              <a:gd name="T64" fmla="*/ 296 w 307"/>
              <a:gd name="T65" fmla="*/ 291 h 305"/>
              <a:gd name="T66" fmla="*/ 296 w 307"/>
              <a:gd name="T67" fmla="*/ 291 h 305"/>
              <a:gd name="T68" fmla="*/ 299 w 307"/>
              <a:gd name="T69" fmla="*/ 285 h 305"/>
              <a:gd name="T70" fmla="*/ 303 w 307"/>
              <a:gd name="T71" fmla="*/ 278 h 305"/>
              <a:gd name="T72" fmla="*/ 305 w 307"/>
              <a:gd name="T73" fmla="*/ 270 h 305"/>
              <a:gd name="T74" fmla="*/ 307 w 307"/>
              <a:gd name="T75" fmla="*/ 262 h 305"/>
              <a:gd name="T76" fmla="*/ 305 w 307"/>
              <a:gd name="T77" fmla="*/ 241 h 305"/>
              <a:gd name="T78" fmla="*/ 298 w 307"/>
              <a:gd name="T79" fmla="*/ 219 h 305"/>
              <a:gd name="T80" fmla="*/ 288 w 307"/>
              <a:gd name="T81" fmla="*/ 196 h 305"/>
              <a:gd name="T82" fmla="*/ 276 w 307"/>
              <a:gd name="T83" fmla="*/ 171 h 305"/>
              <a:gd name="T84" fmla="*/ 261 w 307"/>
              <a:gd name="T85" fmla="*/ 147 h 305"/>
              <a:gd name="T86" fmla="*/ 245 w 307"/>
              <a:gd name="T87" fmla="*/ 122 h 305"/>
              <a:gd name="T88" fmla="*/ 210 w 307"/>
              <a:gd name="T89" fmla="*/ 75 h 305"/>
              <a:gd name="T90" fmla="*/ 179 w 307"/>
              <a:gd name="T91" fmla="*/ 37 h 305"/>
              <a:gd name="T92" fmla="*/ 148 w 307"/>
              <a:gd name="T93" fmla="*/ 0 h 305"/>
              <a:gd name="T94" fmla="*/ 148 w 307"/>
              <a:gd name="T95" fmla="*/ 0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07" h="305">
                <a:moveTo>
                  <a:pt x="148" y="0"/>
                </a:moveTo>
                <a:lnTo>
                  <a:pt x="148" y="0"/>
                </a:lnTo>
                <a:lnTo>
                  <a:pt x="152" y="19"/>
                </a:lnTo>
                <a:lnTo>
                  <a:pt x="157" y="62"/>
                </a:lnTo>
                <a:lnTo>
                  <a:pt x="159" y="89"/>
                </a:lnTo>
                <a:lnTo>
                  <a:pt x="159" y="112"/>
                </a:lnTo>
                <a:lnTo>
                  <a:pt x="159" y="124"/>
                </a:lnTo>
                <a:lnTo>
                  <a:pt x="156" y="134"/>
                </a:lnTo>
                <a:lnTo>
                  <a:pt x="154" y="142"/>
                </a:lnTo>
                <a:lnTo>
                  <a:pt x="148" y="147"/>
                </a:lnTo>
                <a:lnTo>
                  <a:pt x="148" y="147"/>
                </a:lnTo>
                <a:lnTo>
                  <a:pt x="142" y="153"/>
                </a:lnTo>
                <a:lnTo>
                  <a:pt x="134" y="155"/>
                </a:lnTo>
                <a:lnTo>
                  <a:pt x="124" y="159"/>
                </a:lnTo>
                <a:lnTo>
                  <a:pt x="113" y="161"/>
                </a:lnTo>
                <a:lnTo>
                  <a:pt x="89" y="161"/>
                </a:lnTo>
                <a:lnTo>
                  <a:pt x="64" y="159"/>
                </a:lnTo>
                <a:lnTo>
                  <a:pt x="19" y="153"/>
                </a:lnTo>
                <a:lnTo>
                  <a:pt x="0" y="149"/>
                </a:lnTo>
                <a:lnTo>
                  <a:pt x="0" y="149"/>
                </a:lnTo>
                <a:lnTo>
                  <a:pt x="37" y="180"/>
                </a:lnTo>
                <a:lnTo>
                  <a:pt x="76" y="212"/>
                </a:lnTo>
                <a:lnTo>
                  <a:pt x="124" y="245"/>
                </a:lnTo>
                <a:lnTo>
                  <a:pt x="148" y="260"/>
                </a:lnTo>
                <a:lnTo>
                  <a:pt x="173" y="276"/>
                </a:lnTo>
                <a:lnTo>
                  <a:pt x="198" y="287"/>
                </a:lnTo>
                <a:lnTo>
                  <a:pt x="222" y="297"/>
                </a:lnTo>
                <a:lnTo>
                  <a:pt x="245" y="303"/>
                </a:lnTo>
                <a:lnTo>
                  <a:pt x="264" y="305"/>
                </a:lnTo>
                <a:lnTo>
                  <a:pt x="272" y="303"/>
                </a:lnTo>
                <a:lnTo>
                  <a:pt x="282" y="301"/>
                </a:lnTo>
                <a:lnTo>
                  <a:pt x="288" y="297"/>
                </a:lnTo>
                <a:lnTo>
                  <a:pt x="296" y="291"/>
                </a:lnTo>
                <a:lnTo>
                  <a:pt x="296" y="291"/>
                </a:lnTo>
                <a:lnTo>
                  <a:pt x="299" y="285"/>
                </a:lnTo>
                <a:lnTo>
                  <a:pt x="303" y="278"/>
                </a:lnTo>
                <a:lnTo>
                  <a:pt x="305" y="270"/>
                </a:lnTo>
                <a:lnTo>
                  <a:pt x="307" y="262"/>
                </a:lnTo>
                <a:lnTo>
                  <a:pt x="305" y="241"/>
                </a:lnTo>
                <a:lnTo>
                  <a:pt x="298" y="219"/>
                </a:lnTo>
                <a:lnTo>
                  <a:pt x="288" y="196"/>
                </a:lnTo>
                <a:lnTo>
                  <a:pt x="276" y="171"/>
                </a:lnTo>
                <a:lnTo>
                  <a:pt x="261" y="147"/>
                </a:lnTo>
                <a:lnTo>
                  <a:pt x="245" y="122"/>
                </a:lnTo>
                <a:lnTo>
                  <a:pt x="210" y="75"/>
                </a:lnTo>
                <a:lnTo>
                  <a:pt x="179" y="37"/>
                </a:lnTo>
                <a:lnTo>
                  <a:pt x="148" y="0"/>
                </a:lnTo>
                <a:lnTo>
                  <a:pt x="148" y="0"/>
                </a:lnTo>
                <a:close/>
              </a:path>
            </a:pathLst>
          </a:custGeom>
          <a:solidFill>
            <a:srgbClr val="B0DFF8"/>
          </a:solidFill>
          <a:ln w="8">
            <a:solidFill>
              <a:srgbClr val="601986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Freeform 57"/>
          <p:cNvSpPr/>
          <p:nvPr/>
        </p:nvSpPr>
        <p:spPr bwMode="auto">
          <a:xfrm>
            <a:off x="3354388" y="3001886"/>
            <a:ext cx="501650" cy="468313"/>
          </a:xfrm>
          <a:custGeom>
            <a:avLst/>
            <a:gdLst>
              <a:gd name="T0" fmla="*/ 0 w 316"/>
              <a:gd name="T1" fmla="*/ 134 h 295"/>
              <a:gd name="T2" fmla="*/ 0 w 316"/>
              <a:gd name="T3" fmla="*/ 134 h 295"/>
              <a:gd name="T4" fmla="*/ 20 w 316"/>
              <a:gd name="T5" fmla="*/ 132 h 295"/>
              <a:gd name="T6" fmla="*/ 65 w 316"/>
              <a:gd name="T7" fmla="*/ 128 h 295"/>
              <a:gd name="T8" fmla="*/ 90 w 316"/>
              <a:gd name="T9" fmla="*/ 130 h 295"/>
              <a:gd name="T10" fmla="*/ 113 w 316"/>
              <a:gd name="T11" fmla="*/ 132 h 295"/>
              <a:gd name="T12" fmla="*/ 125 w 316"/>
              <a:gd name="T13" fmla="*/ 134 h 295"/>
              <a:gd name="T14" fmla="*/ 135 w 316"/>
              <a:gd name="T15" fmla="*/ 138 h 295"/>
              <a:gd name="T16" fmla="*/ 142 w 316"/>
              <a:gd name="T17" fmla="*/ 142 h 295"/>
              <a:gd name="T18" fmla="*/ 148 w 316"/>
              <a:gd name="T19" fmla="*/ 147 h 295"/>
              <a:gd name="T20" fmla="*/ 148 w 316"/>
              <a:gd name="T21" fmla="*/ 147 h 295"/>
              <a:gd name="T22" fmla="*/ 152 w 316"/>
              <a:gd name="T23" fmla="*/ 153 h 295"/>
              <a:gd name="T24" fmla="*/ 154 w 316"/>
              <a:gd name="T25" fmla="*/ 161 h 295"/>
              <a:gd name="T26" fmla="*/ 156 w 316"/>
              <a:gd name="T27" fmla="*/ 173 h 295"/>
              <a:gd name="T28" fmla="*/ 156 w 316"/>
              <a:gd name="T29" fmla="*/ 182 h 295"/>
              <a:gd name="T30" fmla="*/ 156 w 316"/>
              <a:gd name="T31" fmla="*/ 208 h 295"/>
              <a:gd name="T32" fmla="*/ 150 w 316"/>
              <a:gd name="T33" fmla="*/ 233 h 295"/>
              <a:gd name="T34" fmla="*/ 140 w 316"/>
              <a:gd name="T35" fmla="*/ 276 h 295"/>
              <a:gd name="T36" fmla="*/ 135 w 316"/>
              <a:gd name="T37" fmla="*/ 295 h 295"/>
              <a:gd name="T38" fmla="*/ 135 w 316"/>
              <a:gd name="T39" fmla="*/ 295 h 295"/>
              <a:gd name="T40" fmla="*/ 170 w 316"/>
              <a:gd name="T41" fmla="*/ 260 h 295"/>
              <a:gd name="T42" fmla="*/ 205 w 316"/>
              <a:gd name="T43" fmla="*/ 225 h 295"/>
              <a:gd name="T44" fmla="*/ 242 w 316"/>
              <a:gd name="T45" fmla="*/ 181 h 295"/>
              <a:gd name="T46" fmla="*/ 261 w 316"/>
              <a:gd name="T47" fmla="*/ 157 h 295"/>
              <a:gd name="T48" fmla="*/ 277 w 316"/>
              <a:gd name="T49" fmla="*/ 134 h 295"/>
              <a:gd name="T50" fmla="*/ 292 w 316"/>
              <a:gd name="T51" fmla="*/ 111 h 295"/>
              <a:gd name="T52" fmla="*/ 304 w 316"/>
              <a:gd name="T53" fmla="*/ 87 h 295"/>
              <a:gd name="T54" fmla="*/ 312 w 316"/>
              <a:gd name="T55" fmla="*/ 66 h 295"/>
              <a:gd name="T56" fmla="*/ 316 w 316"/>
              <a:gd name="T57" fmla="*/ 46 h 295"/>
              <a:gd name="T58" fmla="*/ 316 w 316"/>
              <a:gd name="T59" fmla="*/ 39 h 295"/>
              <a:gd name="T60" fmla="*/ 314 w 316"/>
              <a:gd name="T61" fmla="*/ 29 h 295"/>
              <a:gd name="T62" fmla="*/ 310 w 316"/>
              <a:gd name="T63" fmla="*/ 21 h 295"/>
              <a:gd name="T64" fmla="*/ 306 w 316"/>
              <a:gd name="T65" fmla="*/ 15 h 295"/>
              <a:gd name="T66" fmla="*/ 306 w 316"/>
              <a:gd name="T67" fmla="*/ 15 h 295"/>
              <a:gd name="T68" fmla="*/ 300 w 316"/>
              <a:gd name="T69" fmla="*/ 9 h 295"/>
              <a:gd name="T70" fmla="*/ 292 w 316"/>
              <a:gd name="T71" fmla="*/ 6 h 295"/>
              <a:gd name="T72" fmla="*/ 284 w 316"/>
              <a:gd name="T73" fmla="*/ 2 h 295"/>
              <a:gd name="T74" fmla="*/ 277 w 316"/>
              <a:gd name="T75" fmla="*/ 0 h 295"/>
              <a:gd name="T76" fmla="*/ 257 w 316"/>
              <a:gd name="T77" fmla="*/ 0 h 295"/>
              <a:gd name="T78" fmla="*/ 234 w 316"/>
              <a:gd name="T79" fmla="*/ 4 h 295"/>
              <a:gd name="T80" fmla="*/ 211 w 316"/>
              <a:gd name="T81" fmla="*/ 11 h 295"/>
              <a:gd name="T82" fmla="*/ 183 w 316"/>
              <a:gd name="T83" fmla="*/ 23 h 295"/>
              <a:gd name="T84" fmla="*/ 158 w 316"/>
              <a:gd name="T85" fmla="*/ 35 h 295"/>
              <a:gd name="T86" fmla="*/ 131 w 316"/>
              <a:gd name="T87" fmla="*/ 48 h 295"/>
              <a:gd name="T88" fmla="*/ 82 w 316"/>
              <a:gd name="T89" fmla="*/ 77 h 295"/>
              <a:gd name="T90" fmla="*/ 39 w 316"/>
              <a:gd name="T91" fmla="*/ 105 h 295"/>
              <a:gd name="T92" fmla="*/ 0 w 316"/>
              <a:gd name="T93" fmla="*/ 134 h 295"/>
              <a:gd name="T94" fmla="*/ 0 w 316"/>
              <a:gd name="T95" fmla="*/ 134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16" h="295">
                <a:moveTo>
                  <a:pt x="0" y="134"/>
                </a:moveTo>
                <a:lnTo>
                  <a:pt x="0" y="134"/>
                </a:lnTo>
                <a:lnTo>
                  <a:pt x="20" y="132"/>
                </a:lnTo>
                <a:lnTo>
                  <a:pt x="65" y="128"/>
                </a:lnTo>
                <a:lnTo>
                  <a:pt x="90" y="130"/>
                </a:lnTo>
                <a:lnTo>
                  <a:pt x="113" y="132"/>
                </a:lnTo>
                <a:lnTo>
                  <a:pt x="125" y="134"/>
                </a:lnTo>
                <a:lnTo>
                  <a:pt x="135" y="138"/>
                </a:lnTo>
                <a:lnTo>
                  <a:pt x="142" y="142"/>
                </a:lnTo>
                <a:lnTo>
                  <a:pt x="148" y="147"/>
                </a:lnTo>
                <a:lnTo>
                  <a:pt x="148" y="147"/>
                </a:lnTo>
                <a:lnTo>
                  <a:pt x="152" y="153"/>
                </a:lnTo>
                <a:lnTo>
                  <a:pt x="154" y="161"/>
                </a:lnTo>
                <a:lnTo>
                  <a:pt x="156" y="173"/>
                </a:lnTo>
                <a:lnTo>
                  <a:pt x="156" y="182"/>
                </a:lnTo>
                <a:lnTo>
                  <a:pt x="156" y="208"/>
                </a:lnTo>
                <a:lnTo>
                  <a:pt x="150" y="233"/>
                </a:lnTo>
                <a:lnTo>
                  <a:pt x="140" y="276"/>
                </a:lnTo>
                <a:lnTo>
                  <a:pt x="135" y="295"/>
                </a:lnTo>
                <a:lnTo>
                  <a:pt x="135" y="295"/>
                </a:lnTo>
                <a:lnTo>
                  <a:pt x="170" y="260"/>
                </a:lnTo>
                <a:lnTo>
                  <a:pt x="205" y="225"/>
                </a:lnTo>
                <a:lnTo>
                  <a:pt x="242" y="181"/>
                </a:lnTo>
                <a:lnTo>
                  <a:pt x="261" y="157"/>
                </a:lnTo>
                <a:lnTo>
                  <a:pt x="277" y="134"/>
                </a:lnTo>
                <a:lnTo>
                  <a:pt x="292" y="111"/>
                </a:lnTo>
                <a:lnTo>
                  <a:pt x="304" y="87"/>
                </a:lnTo>
                <a:lnTo>
                  <a:pt x="312" y="66"/>
                </a:lnTo>
                <a:lnTo>
                  <a:pt x="316" y="46"/>
                </a:lnTo>
                <a:lnTo>
                  <a:pt x="316" y="39"/>
                </a:lnTo>
                <a:lnTo>
                  <a:pt x="314" y="29"/>
                </a:lnTo>
                <a:lnTo>
                  <a:pt x="310" y="21"/>
                </a:lnTo>
                <a:lnTo>
                  <a:pt x="306" y="15"/>
                </a:lnTo>
                <a:lnTo>
                  <a:pt x="306" y="15"/>
                </a:lnTo>
                <a:lnTo>
                  <a:pt x="300" y="9"/>
                </a:lnTo>
                <a:lnTo>
                  <a:pt x="292" y="6"/>
                </a:lnTo>
                <a:lnTo>
                  <a:pt x="284" y="2"/>
                </a:lnTo>
                <a:lnTo>
                  <a:pt x="277" y="0"/>
                </a:lnTo>
                <a:lnTo>
                  <a:pt x="257" y="0"/>
                </a:lnTo>
                <a:lnTo>
                  <a:pt x="234" y="4"/>
                </a:lnTo>
                <a:lnTo>
                  <a:pt x="211" y="11"/>
                </a:lnTo>
                <a:lnTo>
                  <a:pt x="183" y="23"/>
                </a:lnTo>
                <a:lnTo>
                  <a:pt x="158" y="35"/>
                </a:lnTo>
                <a:lnTo>
                  <a:pt x="131" y="48"/>
                </a:lnTo>
                <a:lnTo>
                  <a:pt x="82" y="77"/>
                </a:lnTo>
                <a:lnTo>
                  <a:pt x="39" y="105"/>
                </a:lnTo>
                <a:lnTo>
                  <a:pt x="0" y="134"/>
                </a:lnTo>
                <a:lnTo>
                  <a:pt x="0" y="134"/>
                </a:lnTo>
                <a:close/>
              </a:path>
            </a:pathLst>
          </a:custGeom>
          <a:solidFill>
            <a:srgbClr val="B0DFF8"/>
          </a:solidFill>
          <a:ln w="8">
            <a:solidFill>
              <a:srgbClr val="601986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Freeform 58"/>
          <p:cNvSpPr/>
          <p:nvPr/>
        </p:nvSpPr>
        <p:spPr bwMode="auto">
          <a:xfrm>
            <a:off x="3713163" y="2766936"/>
            <a:ext cx="515938" cy="438150"/>
          </a:xfrm>
          <a:custGeom>
            <a:avLst/>
            <a:gdLst>
              <a:gd name="T0" fmla="*/ 0 w 325"/>
              <a:gd name="T1" fmla="*/ 99 h 276"/>
              <a:gd name="T2" fmla="*/ 0 w 325"/>
              <a:gd name="T3" fmla="*/ 99 h 276"/>
              <a:gd name="T4" fmla="*/ 20 w 325"/>
              <a:gd name="T5" fmla="*/ 99 h 276"/>
              <a:gd name="T6" fmla="*/ 64 w 325"/>
              <a:gd name="T7" fmla="*/ 101 h 276"/>
              <a:gd name="T8" fmla="*/ 90 w 325"/>
              <a:gd name="T9" fmla="*/ 105 h 276"/>
              <a:gd name="T10" fmla="*/ 113 w 325"/>
              <a:gd name="T11" fmla="*/ 111 h 276"/>
              <a:gd name="T12" fmla="*/ 123 w 325"/>
              <a:gd name="T13" fmla="*/ 115 h 276"/>
              <a:gd name="T14" fmla="*/ 132 w 325"/>
              <a:gd name="T15" fmla="*/ 120 h 276"/>
              <a:gd name="T16" fmla="*/ 140 w 325"/>
              <a:gd name="T17" fmla="*/ 124 h 276"/>
              <a:gd name="T18" fmla="*/ 144 w 325"/>
              <a:gd name="T19" fmla="*/ 130 h 276"/>
              <a:gd name="T20" fmla="*/ 144 w 325"/>
              <a:gd name="T21" fmla="*/ 130 h 276"/>
              <a:gd name="T22" fmla="*/ 148 w 325"/>
              <a:gd name="T23" fmla="*/ 138 h 276"/>
              <a:gd name="T24" fmla="*/ 150 w 325"/>
              <a:gd name="T25" fmla="*/ 148 h 276"/>
              <a:gd name="T26" fmla="*/ 150 w 325"/>
              <a:gd name="T27" fmla="*/ 157 h 276"/>
              <a:gd name="T28" fmla="*/ 148 w 325"/>
              <a:gd name="T29" fmla="*/ 169 h 276"/>
              <a:gd name="T30" fmla="*/ 144 w 325"/>
              <a:gd name="T31" fmla="*/ 192 h 276"/>
              <a:gd name="T32" fmla="*/ 136 w 325"/>
              <a:gd name="T33" fmla="*/ 216 h 276"/>
              <a:gd name="T34" fmla="*/ 121 w 325"/>
              <a:gd name="T35" fmla="*/ 259 h 276"/>
              <a:gd name="T36" fmla="*/ 111 w 325"/>
              <a:gd name="T37" fmla="*/ 276 h 276"/>
              <a:gd name="T38" fmla="*/ 111 w 325"/>
              <a:gd name="T39" fmla="*/ 276 h 276"/>
              <a:gd name="T40" fmla="*/ 150 w 325"/>
              <a:gd name="T41" fmla="*/ 247 h 276"/>
              <a:gd name="T42" fmla="*/ 191 w 325"/>
              <a:gd name="T43" fmla="*/ 216 h 276"/>
              <a:gd name="T44" fmla="*/ 233 w 325"/>
              <a:gd name="T45" fmla="*/ 177 h 276"/>
              <a:gd name="T46" fmla="*/ 255 w 325"/>
              <a:gd name="T47" fmla="*/ 157 h 276"/>
              <a:gd name="T48" fmla="*/ 274 w 325"/>
              <a:gd name="T49" fmla="*/ 136 h 276"/>
              <a:gd name="T50" fmla="*/ 292 w 325"/>
              <a:gd name="T51" fmla="*/ 115 h 276"/>
              <a:gd name="T52" fmla="*/ 307 w 325"/>
              <a:gd name="T53" fmla="*/ 93 h 276"/>
              <a:gd name="T54" fmla="*/ 317 w 325"/>
              <a:gd name="T55" fmla="*/ 74 h 276"/>
              <a:gd name="T56" fmla="*/ 323 w 325"/>
              <a:gd name="T57" fmla="*/ 54 h 276"/>
              <a:gd name="T58" fmla="*/ 325 w 325"/>
              <a:gd name="T59" fmla="*/ 45 h 276"/>
              <a:gd name="T60" fmla="*/ 325 w 325"/>
              <a:gd name="T61" fmla="*/ 37 h 276"/>
              <a:gd name="T62" fmla="*/ 323 w 325"/>
              <a:gd name="T63" fmla="*/ 29 h 276"/>
              <a:gd name="T64" fmla="*/ 319 w 325"/>
              <a:gd name="T65" fmla="*/ 21 h 276"/>
              <a:gd name="T66" fmla="*/ 319 w 325"/>
              <a:gd name="T67" fmla="*/ 21 h 276"/>
              <a:gd name="T68" fmla="*/ 313 w 325"/>
              <a:gd name="T69" fmla="*/ 15 h 276"/>
              <a:gd name="T70" fmla="*/ 307 w 325"/>
              <a:gd name="T71" fmla="*/ 10 h 276"/>
              <a:gd name="T72" fmla="*/ 300 w 325"/>
              <a:gd name="T73" fmla="*/ 6 h 276"/>
              <a:gd name="T74" fmla="*/ 292 w 325"/>
              <a:gd name="T75" fmla="*/ 4 h 276"/>
              <a:gd name="T76" fmla="*/ 272 w 325"/>
              <a:gd name="T77" fmla="*/ 0 h 276"/>
              <a:gd name="T78" fmla="*/ 249 w 325"/>
              <a:gd name="T79" fmla="*/ 2 h 276"/>
              <a:gd name="T80" fmla="*/ 224 w 325"/>
              <a:gd name="T81" fmla="*/ 6 h 276"/>
              <a:gd name="T82" fmla="*/ 197 w 325"/>
              <a:gd name="T83" fmla="*/ 14 h 276"/>
              <a:gd name="T84" fmla="*/ 169 w 325"/>
              <a:gd name="T85" fmla="*/ 21 h 276"/>
              <a:gd name="T86" fmla="*/ 142 w 325"/>
              <a:gd name="T87" fmla="*/ 31 h 276"/>
              <a:gd name="T88" fmla="*/ 88 w 325"/>
              <a:gd name="T89" fmla="*/ 54 h 276"/>
              <a:gd name="T90" fmla="*/ 43 w 325"/>
              <a:gd name="T91" fmla="*/ 76 h 276"/>
              <a:gd name="T92" fmla="*/ 0 w 325"/>
              <a:gd name="T93" fmla="*/ 99 h 276"/>
              <a:gd name="T94" fmla="*/ 0 w 325"/>
              <a:gd name="T95" fmla="*/ 99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5" h="276">
                <a:moveTo>
                  <a:pt x="0" y="99"/>
                </a:moveTo>
                <a:lnTo>
                  <a:pt x="0" y="99"/>
                </a:lnTo>
                <a:lnTo>
                  <a:pt x="20" y="99"/>
                </a:lnTo>
                <a:lnTo>
                  <a:pt x="64" y="101"/>
                </a:lnTo>
                <a:lnTo>
                  <a:pt x="90" y="105"/>
                </a:lnTo>
                <a:lnTo>
                  <a:pt x="113" y="111"/>
                </a:lnTo>
                <a:lnTo>
                  <a:pt x="123" y="115"/>
                </a:lnTo>
                <a:lnTo>
                  <a:pt x="132" y="120"/>
                </a:lnTo>
                <a:lnTo>
                  <a:pt x="140" y="124"/>
                </a:lnTo>
                <a:lnTo>
                  <a:pt x="144" y="130"/>
                </a:lnTo>
                <a:lnTo>
                  <a:pt x="144" y="130"/>
                </a:lnTo>
                <a:lnTo>
                  <a:pt x="148" y="138"/>
                </a:lnTo>
                <a:lnTo>
                  <a:pt x="150" y="148"/>
                </a:lnTo>
                <a:lnTo>
                  <a:pt x="150" y="157"/>
                </a:lnTo>
                <a:lnTo>
                  <a:pt x="148" y="169"/>
                </a:lnTo>
                <a:lnTo>
                  <a:pt x="144" y="192"/>
                </a:lnTo>
                <a:lnTo>
                  <a:pt x="136" y="216"/>
                </a:lnTo>
                <a:lnTo>
                  <a:pt x="121" y="259"/>
                </a:lnTo>
                <a:lnTo>
                  <a:pt x="111" y="276"/>
                </a:lnTo>
                <a:lnTo>
                  <a:pt x="111" y="276"/>
                </a:lnTo>
                <a:lnTo>
                  <a:pt x="150" y="247"/>
                </a:lnTo>
                <a:lnTo>
                  <a:pt x="191" y="216"/>
                </a:lnTo>
                <a:lnTo>
                  <a:pt x="233" y="177"/>
                </a:lnTo>
                <a:lnTo>
                  <a:pt x="255" y="157"/>
                </a:lnTo>
                <a:lnTo>
                  <a:pt x="274" y="136"/>
                </a:lnTo>
                <a:lnTo>
                  <a:pt x="292" y="115"/>
                </a:lnTo>
                <a:lnTo>
                  <a:pt x="307" y="93"/>
                </a:lnTo>
                <a:lnTo>
                  <a:pt x="317" y="74"/>
                </a:lnTo>
                <a:lnTo>
                  <a:pt x="323" y="54"/>
                </a:lnTo>
                <a:lnTo>
                  <a:pt x="325" y="45"/>
                </a:lnTo>
                <a:lnTo>
                  <a:pt x="325" y="37"/>
                </a:lnTo>
                <a:lnTo>
                  <a:pt x="323" y="29"/>
                </a:lnTo>
                <a:lnTo>
                  <a:pt x="319" y="21"/>
                </a:lnTo>
                <a:lnTo>
                  <a:pt x="319" y="21"/>
                </a:lnTo>
                <a:lnTo>
                  <a:pt x="313" y="15"/>
                </a:lnTo>
                <a:lnTo>
                  <a:pt x="307" y="10"/>
                </a:lnTo>
                <a:lnTo>
                  <a:pt x="300" y="6"/>
                </a:lnTo>
                <a:lnTo>
                  <a:pt x="292" y="4"/>
                </a:lnTo>
                <a:lnTo>
                  <a:pt x="272" y="0"/>
                </a:lnTo>
                <a:lnTo>
                  <a:pt x="249" y="2"/>
                </a:lnTo>
                <a:lnTo>
                  <a:pt x="224" y="6"/>
                </a:lnTo>
                <a:lnTo>
                  <a:pt x="197" y="14"/>
                </a:lnTo>
                <a:lnTo>
                  <a:pt x="169" y="21"/>
                </a:lnTo>
                <a:lnTo>
                  <a:pt x="142" y="31"/>
                </a:lnTo>
                <a:lnTo>
                  <a:pt x="88" y="54"/>
                </a:lnTo>
                <a:lnTo>
                  <a:pt x="43" y="76"/>
                </a:lnTo>
                <a:lnTo>
                  <a:pt x="0" y="99"/>
                </a:lnTo>
                <a:lnTo>
                  <a:pt x="0" y="99"/>
                </a:lnTo>
                <a:close/>
              </a:path>
            </a:pathLst>
          </a:custGeom>
          <a:solidFill>
            <a:srgbClr val="B0DFF8"/>
          </a:solidFill>
          <a:ln w="8">
            <a:solidFill>
              <a:srgbClr val="601986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Freeform 59"/>
          <p:cNvSpPr/>
          <p:nvPr/>
        </p:nvSpPr>
        <p:spPr bwMode="auto">
          <a:xfrm>
            <a:off x="4200525" y="2682799"/>
            <a:ext cx="503238" cy="333375"/>
          </a:xfrm>
          <a:custGeom>
            <a:avLst/>
            <a:gdLst>
              <a:gd name="T0" fmla="*/ 0 w 317"/>
              <a:gd name="T1" fmla="*/ 0 h 210"/>
              <a:gd name="T2" fmla="*/ 0 w 317"/>
              <a:gd name="T3" fmla="*/ 0 h 210"/>
              <a:gd name="T4" fmla="*/ 18 w 317"/>
              <a:gd name="T5" fmla="*/ 10 h 210"/>
              <a:gd name="T6" fmla="*/ 55 w 317"/>
              <a:gd name="T7" fmla="*/ 35 h 210"/>
              <a:gd name="T8" fmla="*/ 76 w 317"/>
              <a:gd name="T9" fmla="*/ 49 h 210"/>
              <a:gd name="T10" fmla="*/ 94 w 317"/>
              <a:gd name="T11" fmla="*/ 67 h 210"/>
              <a:gd name="T12" fmla="*/ 102 w 317"/>
              <a:gd name="T13" fmla="*/ 74 h 210"/>
              <a:gd name="T14" fmla="*/ 107 w 317"/>
              <a:gd name="T15" fmla="*/ 82 h 210"/>
              <a:gd name="T16" fmla="*/ 111 w 317"/>
              <a:gd name="T17" fmla="*/ 90 h 210"/>
              <a:gd name="T18" fmla="*/ 113 w 317"/>
              <a:gd name="T19" fmla="*/ 98 h 210"/>
              <a:gd name="T20" fmla="*/ 113 w 317"/>
              <a:gd name="T21" fmla="*/ 98 h 210"/>
              <a:gd name="T22" fmla="*/ 113 w 317"/>
              <a:gd name="T23" fmla="*/ 105 h 210"/>
              <a:gd name="T24" fmla="*/ 109 w 317"/>
              <a:gd name="T25" fmla="*/ 115 h 210"/>
              <a:gd name="T26" fmla="*/ 105 w 317"/>
              <a:gd name="T27" fmla="*/ 123 h 210"/>
              <a:gd name="T28" fmla="*/ 100 w 317"/>
              <a:gd name="T29" fmla="*/ 133 h 210"/>
              <a:gd name="T30" fmla="*/ 84 w 317"/>
              <a:gd name="T31" fmla="*/ 152 h 210"/>
              <a:gd name="T32" fmla="*/ 65 w 317"/>
              <a:gd name="T33" fmla="*/ 170 h 210"/>
              <a:gd name="T34" fmla="*/ 32 w 317"/>
              <a:gd name="T35" fmla="*/ 199 h 210"/>
              <a:gd name="T36" fmla="*/ 16 w 317"/>
              <a:gd name="T37" fmla="*/ 210 h 210"/>
              <a:gd name="T38" fmla="*/ 16 w 317"/>
              <a:gd name="T39" fmla="*/ 210 h 210"/>
              <a:gd name="T40" fmla="*/ 63 w 317"/>
              <a:gd name="T41" fmla="*/ 203 h 210"/>
              <a:gd name="T42" fmla="*/ 113 w 317"/>
              <a:gd name="T43" fmla="*/ 193 h 210"/>
              <a:gd name="T44" fmla="*/ 170 w 317"/>
              <a:gd name="T45" fmla="*/ 181 h 210"/>
              <a:gd name="T46" fmla="*/ 197 w 317"/>
              <a:gd name="T47" fmla="*/ 172 h 210"/>
              <a:gd name="T48" fmla="*/ 226 w 317"/>
              <a:gd name="T49" fmla="*/ 164 h 210"/>
              <a:gd name="T50" fmla="*/ 251 w 317"/>
              <a:gd name="T51" fmla="*/ 152 h 210"/>
              <a:gd name="T52" fmla="*/ 273 w 317"/>
              <a:gd name="T53" fmla="*/ 140 h 210"/>
              <a:gd name="T54" fmla="*/ 292 w 317"/>
              <a:gd name="T55" fmla="*/ 129 h 210"/>
              <a:gd name="T56" fmla="*/ 308 w 317"/>
              <a:gd name="T57" fmla="*/ 115 h 210"/>
              <a:gd name="T58" fmla="*/ 312 w 317"/>
              <a:gd name="T59" fmla="*/ 107 h 210"/>
              <a:gd name="T60" fmla="*/ 315 w 317"/>
              <a:gd name="T61" fmla="*/ 100 h 210"/>
              <a:gd name="T62" fmla="*/ 317 w 317"/>
              <a:gd name="T63" fmla="*/ 92 h 210"/>
              <a:gd name="T64" fmla="*/ 317 w 317"/>
              <a:gd name="T65" fmla="*/ 84 h 210"/>
              <a:gd name="T66" fmla="*/ 317 w 317"/>
              <a:gd name="T67" fmla="*/ 84 h 210"/>
              <a:gd name="T68" fmla="*/ 317 w 317"/>
              <a:gd name="T69" fmla="*/ 76 h 210"/>
              <a:gd name="T70" fmla="*/ 314 w 317"/>
              <a:gd name="T71" fmla="*/ 68 h 210"/>
              <a:gd name="T72" fmla="*/ 310 w 317"/>
              <a:gd name="T73" fmla="*/ 61 h 210"/>
              <a:gd name="T74" fmla="*/ 302 w 317"/>
              <a:gd name="T75" fmla="*/ 55 h 210"/>
              <a:gd name="T76" fmla="*/ 286 w 317"/>
              <a:gd name="T77" fmla="*/ 43 h 210"/>
              <a:gd name="T78" fmla="*/ 265 w 317"/>
              <a:gd name="T79" fmla="*/ 33 h 210"/>
              <a:gd name="T80" fmla="*/ 242 w 317"/>
              <a:gd name="T81" fmla="*/ 26 h 210"/>
              <a:gd name="T82" fmla="*/ 214 w 317"/>
              <a:gd name="T83" fmla="*/ 18 h 210"/>
              <a:gd name="T84" fmla="*/ 187 w 317"/>
              <a:gd name="T85" fmla="*/ 12 h 210"/>
              <a:gd name="T86" fmla="*/ 156 w 317"/>
              <a:gd name="T87" fmla="*/ 8 h 210"/>
              <a:gd name="T88" fmla="*/ 100 w 317"/>
              <a:gd name="T89" fmla="*/ 4 h 210"/>
              <a:gd name="T90" fmla="*/ 49 w 317"/>
              <a:gd name="T91" fmla="*/ 0 h 210"/>
              <a:gd name="T92" fmla="*/ 0 w 317"/>
              <a:gd name="T93" fmla="*/ 0 h 210"/>
              <a:gd name="T94" fmla="*/ 0 w 317"/>
              <a:gd name="T95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17" h="210">
                <a:moveTo>
                  <a:pt x="0" y="0"/>
                </a:moveTo>
                <a:lnTo>
                  <a:pt x="0" y="0"/>
                </a:lnTo>
                <a:lnTo>
                  <a:pt x="18" y="10"/>
                </a:lnTo>
                <a:lnTo>
                  <a:pt x="55" y="35"/>
                </a:lnTo>
                <a:lnTo>
                  <a:pt x="76" y="49"/>
                </a:lnTo>
                <a:lnTo>
                  <a:pt x="94" y="67"/>
                </a:lnTo>
                <a:lnTo>
                  <a:pt x="102" y="74"/>
                </a:lnTo>
                <a:lnTo>
                  <a:pt x="107" y="82"/>
                </a:lnTo>
                <a:lnTo>
                  <a:pt x="111" y="90"/>
                </a:lnTo>
                <a:lnTo>
                  <a:pt x="113" y="98"/>
                </a:lnTo>
                <a:lnTo>
                  <a:pt x="113" y="98"/>
                </a:lnTo>
                <a:lnTo>
                  <a:pt x="113" y="105"/>
                </a:lnTo>
                <a:lnTo>
                  <a:pt x="109" y="115"/>
                </a:lnTo>
                <a:lnTo>
                  <a:pt x="105" y="123"/>
                </a:lnTo>
                <a:lnTo>
                  <a:pt x="100" y="133"/>
                </a:lnTo>
                <a:lnTo>
                  <a:pt x="84" y="152"/>
                </a:lnTo>
                <a:lnTo>
                  <a:pt x="65" y="170"/>
                </a:lnTo>
                <a:lnTo>
                  <a:pt x="32" y="199"/>
                </a:lnTo>
                <a:lnTo>
                  <a:pt x="16" y="210"/>
                </a:lnTo>
                <a:lnTo>
                  <a:pt x="16" y="210"/>
                </a:lnTo>
                <a:lnTo>
                  <a:pt x="63" y="203"/>
                </a:lnTo>
                <a:lnTo>
                  <a:pt x="113" y="193"/>
                </a:lnTo>
                <a:lnTo>
                  <a:pt x="170" y="181"/>
                </a:lnTo>
                <a:lnTo>
                  <a:pt x="197" y="172"/>
                </a:lnTo>
                <a:lnTo>
                  <a:pt x="226" y="164"/>
                </a:lnTo>
                <a:lnTo>
                  <a:pt x="251" y="152"/>
                </a:lnTo>
                <a:lnTo>
                  <a:pt x="273" y="140"/>
                </a:lnTo>
                <a:lnTo>
                  <a:pt x="292" y="129"/>
                </a:lnTo>
                <a:lnTo>
                  <a:pt x="308" y="115"/>
                </a:lnTo>
                <a:lnTo>
                  <a:pt x="312" y="107"/>
                </a:lnTo>
                <a:lnTo>
                  <a:pt x="315" y="100"/>
                </a:lnTo>
                <a:lnTo>
                  <a:pt x="317" y="92"/>
                </a:lnTo>
                <a:lnTo>
                  <a:pt x="317" y="84"/>
                </a:lnTo>
                <a:lnTo>
                  <a:pt x="317" y="84"/>
                </a:lnTo>
                <a:lnTo>
                  <a:pt x="317" y="76"/>
                </a:lnTo>
                <a:lnTo>
                  <a:pt x="314" y="68"/>
                </a:lnTo>
                <a:lnTo>
                  <a:pt x="310" y="61"/>
                </a:lnTo>
                <a:lnTo>
                  <a:pt x="302" y="55"/>
                </a:lnTo>
                <a:lnTo>
                  <a:pt x="286" y="43"/>
                </a:lnTo>
                <a:lnTo>
                  <a:pt x="265" y="33"/>
                </a:lnTo>
                <a:lnTo>
                  <a:pt x="242" y="26"/>
                </a:lnTo>
                <a:lnTo>
                  <a:pt x="214" y="18"/>
                </a:lnTo>
                <a:lnTo>
                  <a:pt x="187" y="12"/>
                </a:lnTo>
                <a:lnTo>
                  <a:pt x="156" y="8"/>
                </a:lnTo>
                <a:lnTo>
                  <a:pt x="100" y="4"/>
                </a:lnTo>
                <a:lnTo>
                  <a:pt x="49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0DFF8"/>
          </a:solidFill>
          <a:ln w="8">
            <a:solidFill>
              <a:srgbClr val="601986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60"/>
          <p:cNvSpPr/>
          <p:nvPr/>
        </p:nvSpPr>
        <p:spPr bwMode="auto">
          <a:xfrm>
            <a:off x="4686300" y="2658986"/>
            <a:ext cx="509588" cy="333375"/>
          </a:xfrm>
          <a:custGeom>
            <a:avLst/>
            <a:gdLst>
              <a:gd name="T0" fmla="*/ 25 w 321"/>
              <a:gd name="T1" fmla="*/ 0 h 210"/>
              <a:gd name="T2" fmla="*/ 25 w 321"/>
              <a:gd name="T3" fmla="*/ 0 h 210"/>
              <a:gd name="T4" fmla="*/ 41 w 321"/>
              <a:gd name="T5" fmla="*/ 13 h 210"/>
              <a:gd name="T6" fmla="*/ 72 w 321"/>
              <a:gd name="T7" fmla="*/ 43 h 210"/>
              <a:gd name="T8" fmla="*/ 89 w 321"/>
              <a:gd name="T9" fmla="*/ 62 h 210"/>
              <a:gd name="T10" fmla="*/ 105 w 321"/>
              <a:gd name="T11" fmla="*/ 82 h 210"/>
              <a:gd name="T12" fmla="*/ 111 w 321"/>
              <a:gd name="T13" fmla="*/ 91 h 210"/>
              <a:gd name="T14" fmla="*/ 115 w 321"/>
              <a:gd name="T15" fmla="*/ 101 h 210"/>
              <a:gd name="T16" fmla="*/ 116 w 321"/>
              <a:gd name="T17" fmla="*/ 109 h 210"/>
              <a:gd name="T18" fmla="*/ 116 w 321"/>
              <a:gd name="T19" fmla="*/ 117 h 210"/>
              <a:gd name="T20" fmla="*/ 116 w 321"/>
              <a:gd name="T21" fmla="*/ 117 h 210"/>
              <a:gd name="T22" fmla="*/ 115 w 321"/>
              <a:gd name="T23" fmla="*/ 124 h 210"/>
              <a:gd name="T24" fmla="*/ 111 w 321"/>
              <a:gd name="T25" fmla="*/ 132 h 210"/>
              <a:gd name="T26" fmla="*/ 105 w 321"/>
              <a:gd name="T27" fmla="*/ 140 h 210"/>
              <a:gd name="T28" fmla="*/ 97 w 321"/>
              <a:gd name="T29" fmla="*/ 148 h 210"/>
              <a:gd name="T30" fmla="*/ 78 w 321"/>
              <a:gd name="T31" fmla="*/ 163 h 210"/>
              <a:gd name="T32" fmla="*/ 56 w 321"/>
              <a:gd name="T33" fmla="*/ 177 h 210"/>
              <a:gd name="T34" fmla="*/ 17 w 321"/>
              <a:gd name="T35" fmla="*/ 200 h 210"/>
              <a:gd name="T36" fmla="*/ 0 w 321"/>
              <a:gd name="T37" fmla="*/ 208 h 210"/>
              <a:gd name="T38" fmla="*/ 0 w 321"/>
              <a:gd name="T39" fmla="*/ 208 h 210"/>
              <a:gd name="T40" fmla="*/ 48 w 321"/>
              <a:gd name="T41" fmla="*/ 210 h 210"/>
              <a:gd name="T42" fmla="*/ 99 w 321"/>
              <a:gd name="T43" fmla="*/ 210 h 210"/>
              <a:gd name="T44" fmla="*/ 157 w 321"/>
              <a:gd name="T45" fmla="*/ 208 h 210"/>
              <a:gd name="T46" fmla="*/ 186 w 321"/>
              <a:gd name="T47" fmla="*/ 206 h 210"/>
              <a:gd name="T48" fmla="*/ 216 w 321"/>
              <a:gd name="T49" fmla="*/ 202 h 210"/>
              <a:gd name="T50" fmla="*/ 243 w 321"/>
              <a:gd name="T51" fmla="*/ 196 h 210"/>
              <a:gd name="T52" fmla="*/ 266 w 321"/>
              <a:gd name="T53" fmla="*/ 188 h 210"/>
              <a:gd name="T54" fmla="*/ 288 w 321"/>
              <a:gd name="T55" fmla="*/ 181 h 210"/>
              <a:gd name="T56" fmla="*/ 305 w 321"/>
              <a:gd name="T57" fmla="*/ 169 h 210"/>
              <a:gd name="T58" fmla="*/ 311 w 321"/>
              <a:gd name="T59" fmla="*/ 163 h 210"/>
              <a:gd name="T60" fmla="*/ 317 w 321"/>
              <a:gd name="T61" fmla="*/ 155 h 210"/>
              <a:gd name="T62" fmla="*/ 319 w 321"/>
              <a:gd name="T63" fmla="*/ 150 h 210"/>
              <a:gd name="T64" fmla="*/ 321 w 321"/>
              <a:gd name="T65" fmla="*/ 142 h 210"/>
              <a:gd name="T66" fmla="*/ 321 w 321"/>
              <a:gd name="T67" fmla="*/ 142 h 210"/>
              <a:gd name="T68" fmla="*/ 321 w 321"/>
              <a:gd name="T69" fmla="*/ 132 h 210"/>
              <a:gd name="T70" fmla="*/ 319 w 321"/>
              <a:gd name="T71" fmla="*/ 124 h 210"/>
              <a:gd name="T72" fmla="*/ 317 w 321"/>
              <a:gd name="T73" fmla="*/ 117 h 210"/>
              <a:gd name="T74" fmla="*/ 311 w 321"/>
              <a:gd name="T75" fmla="*/ 109 h 210"/>
              <a:gd name="T76" fmla="*/ 297 w 321"/>
              <a:gd name="T77" fmla="*/ 95 h 210"/>
              <a:gd name="T78" fmla="*/ 280 w 321"/>
              <a:gd name="T79" fmla="*/ 82 h 210"/>
              <a:gd name="T80" fmla="*/ 257 w 321"/>
              <a:gd name="T81" fmla="*/ 68 h 210"/>
              <a:gd name="T82" fmla="*/ 231 w 321"/>
              <a:gd name="T83" fmla="*/ 58 h 210"/>
              <a:gd name="T84" fmla="*/ 206 w 321"/>
              <a:gd name="T85" fmla="*/ 47 h 210"/>
              <a:gd name="T86" fmla="*/ 177 w 321"/>
              <a:gd name="T87" fmla="*/ 37 h 210"/>
              <a:gd name="T88" fmla="*/ 122 w 321"/>
              <a:gd name="T89" fmla="*/ 21 h 210"/>
              <a:gd name="T90" fmla="*/ 72 w 321"/>
              <a:gd name="T91" fmla="*/ 10 h 210"/>
              <a:gd name="T92" fmla="*/ 25 w 321"/>
              <a:gd name="T93" fmla="*/ 0 h 210"/>
              <a:gd name="T94" fmla="*/ 25 w 321"/>
              <a:gd name="T95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1" h="210">
                <a:moveTo>
                  <a:pt x="25" y="0"/>
                </a:moveTo>
                <a:lnTo>
                  <a:pt x="25" y="0"/>
                </a:lnTo>
                <a:lnTo>
                  <a:pt x="41" y="13"/>
                </a:lnTo>
                <a:lnTo>
                  <a:pt x="72" y="43"/>
                </a:lnTo>
                <a:lnTo>
                  <a:pt x="89" y="62"/>
                </a:lnTo>
                <a:lnTo>
                  <a:pt x="105" y="82"/>
                </a:lnTo>
                <a:lnTo>
                  <a:pt x="111" y="91"/>
                </a:lnTo>
                <a:lnTo>
                  <a:pt x="115" y="101"/>
                </a:lnTo>
                <a:lnTo>
                  <a:pt x="116" y="109"/>
                </a:lnTo>
                <a:lnTo>
                  <a:pt x="116" y="117"/>
                </a:lnTo>
                <a:lnTo>
                  <a:pt x="116" y="117"/>
                </a:lnTo>
                <a:lnTo>
                  <a:pt x="115" y="124"/>
                </a:lnTo>
                <a:lnTo>
                  <a:pt x="111" y="132"/>
                </a:lnTo>
                <a:lnTo>
                  <a:pt x="105" y="140"/>
                </a:lnTo>
                <a:lnTo>
                  <a:pt x="97" y="148"/>
                </a:lnTo>
                <a:lnTo>
                  <a:pt x="78" y="163"/>
                </a:lnTo>
                <a:lnTo>
                  <a:pt x="56" y="177"/>
                </a:lnTo>
                <a:lnTo>
                  <a:pt x="17" y="200"/>
                </a:lnTo>
                <a:lnTo>
                  <a:pt x="0" y="208"/>
                </a:lnTo>
                <a:lnTo>
                  <a:pt x="0" y="208"/>
                </a:lnTo>
                <a:lnTo>
                  <a:pt x="48" y="210"/>
                </a:lnTo>
                <a:lnTo>
                  <a:pt x="99" y="210"/>
                </a:lnTo>
                <a:lnTo>
                  <a:pt x="157" y="208"/>
                </a:lnTo>
                <a:lnTo>
                  <a:pt x="186" y="206"/>
                </a:lnTo>
                <a:lnTo>
                  <a:pt x="216" y="202"/>
                </a:lnTo>
                <a:lnTo>
                  <a:pt x="243" y="196"/>
                </a:lnTo>
                <a:lnTo>
                  <a:pt x="266" y="188"/>
                </a:lnTo>
                <a:lnTo>
                  <a:pt x="288" y="181"/>
                </a:lnTo>
                <a:lnTo>
                  <a:pt x="305" y="169"/>
                </a:lnTo>
                <a:lnTo>
                  <a:pt x="311" y="163"/>
                </a:lnTo>
                <a:lnTo>
                  <a:pt x="317" y="155"/>
                </a:lnTo>
                <a:lnTo>
                  <a:pt x="319" y="150"/>
                </a:lnTo>
                <a:lnTo>
                  <a:pt x="321" y="142"/>
                </a:lnTo>
                <a:lnTo>
                  <a:pt x="321" y="142"/>
                </a:lnTo>
                <a:lnTo>
                  <a:pt x="321" y="132"/>
                </a:lnTo>
                <a:lnTo>
                  <a:pt x="319" y="124"/>
                </a:lnTo>
                <a:lnTo>
                  <a:pt x="317" y="117"/>
                </a:lnTo>
                <a:lnTo>
                  <a:pt x="311" y="109"/>
                </a:lnTo>
                <a:lnTo>
                  <a:pt x="297" y="95"/>
                </a:lnTo>
                <a:lnTo>
                  <a:pt x="280" y="82"/>
                </a:lnTo>
                <a:lnTo>
                  <a:pt x="257" y="68"/>
                </a:lnTo>
                <a:lnTo>
                  <a:pt x="231" y="58"/>
                </a:lnTo>
                <a:lnTo>
                  <a:pt x="206" y="47"/>
                </a:lnTo>
                <a:lnTo>
                  <a:pt x="177" y="37"/>
                </a:lnTo>
                <a:lnTo>
                  <a:pt x="122" y="21"/>
                </a:lnTo>
                <a:lnTo>
                  <a:pt x="72" y="10"/>
                </a:lnTo>
                <a:lnTo>
                  <a:pt x="25" y="0"/>
                </a:lnTo>
                <a:lnTo>
                  <a:pt x="25" y="0"/>
                </a:lnTo>
                <a:close/>
              </a:path>
            </a:pathLst>
          </a:custGeom>
          <a:solidFill>
            <a:srgbClr val="B0DFF8"/>
          </a:solidFill>
          <a:ln w="8">
            <a:solidFill>
              <a:srgbClr val="601986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Freeform 61"/>
          <p:cNvSpPr/>
          <p:nvPr/>
        </p:nvSpPr>
        <p:spPr bwMode="auto">
          <a:xfrm>
            <a:off x="5507038" y="2927274"/>
            <a:ext cx="509588" cy="457200"/>
          </a:xfrm>
          <a:custGeom>
            <a:avLst/>
            <a:gdLst>
              <a:gd name="T0" fmla="*/ 125 w 321"/>
              <a:gd name="T1" fmla="*/ 0 h 288"/>
              <a:gd name="T2" fmla="*/ 125 w 321"/>
              <a:gd name="T3" fmla="*/ 0 h 288"/>
              <a:gd name="T4" fmla="*/ 132 w 321"/>
              <a:gd name="T5" fmla="*/ 19 h 288"/>
              <a:gd name="T6" fmla="*/ 146 w 321"/>
              <a:gd name="T7" fmla="*/ 62 h 288"/>
              <a:gd name="T8" fmla="*/ 152 w 321"/>
              <a:gd name="T9" fmla="*/ 88 h 288"/>
              <a:gd name="T10" fmla="*/ 154 w 321"/>
              <a:gd name="T11" fmla="*/ 111 h 288"/>
              <a:gd name="T12" fmla="*/ 154 w 321"/>
              <a:gd name="T13" fmla="*/ 123 h 288"/>
              <a:gd name="T14" fmla="*/ 154 w 321"/>
              <a:gd name="T15" fmla="*/ 132 h 288"/>
              <a:gd name="T16" fmla="*/ 152 w 321"/>
              <a:gd name="T17" fmla="*/ 140 h 288"/>
              <a:gd name="T18" fmla="*/ 148 w 321"/>
              <a:gd name="T19" fmla="*/ 148 h 288"/>
              <a:gd name="T20" fmla="*/ 148 w 321"/>
              <a:gd name="T21" fmla="*/ 148 h 288"/>
              <a:gd name="T22" fmla="*/ 142 w 321"/>
              <a:gd name="T23" fmla="*/ 154 h 288"/>
              <a:gd name="T24" fmla="*/ 134 w 321"/>
              <a:gd name="T25" fmla="*/ 158 h 288"/>
              <a:gd name="T26" fmla="*/ 125 w 321"/>
              <a:gd name="T27" fmla="*/ 161 h 288"/>
              <a:gd name="T28" fmla="*/ 115 w 321"/>
              <a:gd name="T29" fmla="*/ 165 h 288"/>
              <a:gd name="T30" fmla="*/ 92 w 321"/>
              <a:gd name="T31" fmla="*/ 169 h 288"/>
              <a:gd name="T32" fmla="*/ 66 w 321"/>
              <a:gd name="T33" fmla="*/ 171 h 288"/>
              <a:gd name="T34" fmla="*/ 20 w 321"/>
              <a:gd name="T35" fmla="*/ 171 h 288"/>
              <a:gd name="T36" fmla="*/ 0 w 321"/>
              <a:gd name="T37" fmla="*/ 169 h 288"/>
              <a:gd name="T38" fmla="*/ 0 w 321"/>
              <a:gd name="T39" fmla="*/ 169 h 288"/>
              <a:gd name="T40" fmla="*/ 43 w 321"/>
              <a:gd name="T41" fmla="*/ 196 h 288"/>
              <a:gd name="T42" fmla="*/ 86 w 321"/>
              <a:gd name="T43" fmla="*/ 220 h 288"/>
              <a:gd name="T44" fmla="*/ 138 w 321"/>
              <a:gd name="T45" fmla="*/ 247 h 288"/>
              <a:gd name="T46" fmla="*/ 164 w 321"/>
              <a:gd name="T47" fmla="*/ 259 h 288"/>
              <a:gd name="T48" fmla="*/ 191 w 321"/>
              <a:gd name="T49" fmla="*/ 270 h 288"/>
              <a:gd name="T50" fmla="*/ 218 w 321"/>
              <a:gd name="T51" fmla="*/ 278 h 288"/>
              <a:gd name="T52" fmla="*/ 243 w 321"/>
              <a:gd name="T53" fmla="*/ 284 h 288"/>
              <a:gd name="T54" fmla="*/ 265 w 321"/>
              <a:gd name="T55" fmla="*/ 288 h 288"/>
              <a:gd name="T56" fmla="*/ 284 w 321"/>
              <a:gd name="T57" fmla="*/ 286 h 288"/>
              <a:gd name="T58" fmla="*/ 294 w 321"/>
              <a:gd name="T59" fmla="*/ 284 h 288"/>
              <a:gd name="T60" fmla="*/ 302 w 321"/>
              <a:gd name="T61" fmla="*/ 280 h 288"/>
              <a:gd name="T62" fmla="*/ 307 w 321"/>
              <a:gd name="T63" fmla="*/ 276 h 288"/>
              <a:gd name="T64" fmla="*/ 313 w 321"/>
              <a:gd name="T65" fmla="*/ 270 h 288"/>
              <a:gd name="T66" fmla="*/ 313 w 321"/>
              <a:gd name="T67" fmla="*/ 270 h 288"/>
              <a:gd name="T68" fmla="*/ 317 w 321"/>
              <a:gd name="T69" fmla="*/ 263 h 288"/>
              <a:gd name="T70" fmla="*/ 321 w 321"/>
              <a:gd name="T71" fmla="*/ 255 h 288"/>
              <a:gd name="T72" fmla="*/ 321 w 321"/>
              <a:gd name="T73" fmla="*/ 247 h 288"/>
              <a:gd name="T74" fmla="*/ 321 w 321"/>
              <a:gd name="T75" fmla="*/ 237 h 288"/>
              <a:gd name="T76" fmla="*/ 315 w 321"/>
              <a:gd name="T77" fmla="*/ 218 h 288"/>
              <a:gd name="T78" fmla="*/ 306 w 321"/>
              <a:gd name="T79" fmla="*/ 196 h 288"/>
              <a:gd name="T80" fmla="*/ 294 w 321"/>
              <a:gd name="T81" fmla="*/ 175 h 288"/>
              <a:gd name="T82" fmla="*/ 276 w 321"/>
              <a:gd name="T83" fmla="*/ 154 h 288"/>
              <a:gd name="T84" fmla="*/ 259 w 321"/>
              <a:gd name="T85" fmla="*/ 130 h 288"/>
              <a:gd name="T86" fmla="*/ 239 w 321"/>
              <a:gd name="T87" fmla="*/ 109 h 288"/>
              <a:gd name="T88" fmla="*/ 199 w 321"/>
              <a:gd name="T89" fmla="*/ 66 h 288"/>
              <a:gd name="T90" fmla="*/ 162 w 321"/>
              <a:gd name="T91" fmla="*/ 33 h 288"/>
              <a:gd name="T92" fmla="*/ 125 w 321"/>
              <a:gd name="T93" fmla="*/ 0 h 288"/>
              <a:gd name="T94" fmla="*/ 125 w 321"/>
              <a:gd name="T95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1" h="288">
                <a:moveTo>
                  <a:pt x="125" y="0"/>
                </a:moveTo>
                <a:lnTo>
                  <a:pt x="125" y="0"/>
                </a:lnTo>
                <a:lnTo>
                  <a:pt x="132" y="19"/>
                </a:lnTo>
                <a:lnTo>
                  <a:pt x="146" y="62"/>
                </a:lnTo>
                <a:lnTo>
                  <a:pt x="152" y="88"/>
                </a:lnTo>
                <a:lnTo>
                  <a:pt x="154" y="111"/>
                </a:lnTo>
                <a:lnTo>
                  <a:pt x="154" y="123"/>
                </a:lnTo>
                <a:lnTo>
                  <a:pt x="154" y="132"/>
                </a:lnTo>
                <a:lnTo>
                  <a:pt x="152" y="140"/>
                </a:lnTo>
                <a:lnTo>
                  <a:pt x="148" y="148"/>
                </a:lnTo>
                <a:lnTo>
                  <a:pt x="148" y="148"/>
                </a:lnTo>
                <a:lnTo>
                  <a:pt x="142" y="154"/>
                </a:lnTo>
                <a:lnTo>
                  <a:pt x="134" y="158"/>
                </a:lnTo>
                <a:lnTo>
                  <a:pt x="125" y="161"/>
                </a:lnTo>
                <a:lnTo>
                  <a:pt x="115" y="165"/>
                </a:lnTo>
                <a:lnTo>
                  <a:pt x="92" y="169"/>
                </a:lnTo>
                <a:lnTo>
                  <a:pt x="66" y="171"/>
                </a:lnTo>
                <a:lnTo>
                  <a:pt x="20" y="171"/>
                </a:lnTo>
                <a:lnTo>
                  <a:pt x="0" y="169"/>
                </a:lnTo>
                <a:lnTo>
                  <a:pt x="0" y="169"/>
                </a:lnTo>
                <a:lnTo>
                  <a:pt x="43" y="196"/>
                </a:lnTo>
                <a:lnTo>
                  <a:pt x="86" y="220"/>
                </a:lnTo>
                <a:lnTo>
                  <a:pt x="138" y="247"/>
                </a:lnTo>
                <a:lnTo>
                  <a:pt x="164" y="259"/>
                </a:lnTo>
                <a:lnTo>
                  <a:pt x="191" y="270"/>
                </a:lnTo>
                <a:lnTo>
                  <a:pt x="218" y="278"/>
                </a:lnTo>
                <a:lnTo>
                  <a:pt x="243" y="284"/>
                </a:lnTo>
                <a:lnTo>
                  <a:pt x="265" y="288"/>
                </a:lnTo>
                <a:lnTo>
                  <a:pt x="284" y="286"/>
                </a:lnTo>
                <a:lnTo>
                  <a:pt x="294" y="284"/>
                </a:lnTo>
                <a:lnTo>
                  <a:pt x="302" y="280"/>
                </a:lnTo>
                <a:lnTo>
                  <a:pt x="307" y="276"/>
                </a:lnTo>
                <a:lnTo>
                  <a:pt x="313" y="270"/>
                </a:lnTo>
                <a:lnTo>
                  <a:pt x="313" y="270"/>
                </a:lnTo>
                <a:lnTo>
                  <a:pt x="317" y="263"/>
                </a:lnTo>
                <a:lnTo>
                  <a:pt x="321" y="255"/>
                </a:lnTo>
                <a:lnTo>
                  <a:pt x="321" y="247"/>
                </a:lnTo>
                <a:lnTo>
                  <a:pt x="321" y="237"/>
                </a:lnTo>
                <a:lnTo>
                  <a:pt x="315" y="218"/>
                </a:lnTo>
                <a:lnTo>
                  <a:pt x="306" y="196"/>
                </a:lnTo>
                <a:lnTo>
                  <a:pt x="294" y="175"/>
                </a:lnTo>
                <a:lnTo>
                  <a:pt x="276" y="154"/>
                </a:lnTo>
                <a:lnTo>
                  <a:pt x="259" y="130"/>
                </a:lnTo>
                <a:lnTo>
                  <a:pt x="239" y="109"/>
                </a:lnTo>
                <a:lnTo>
                  <a:pt x="199" y="66"/>
                </a:lnTo>
                <a:lnTo>
                  <a:pt x="162" y="33"/>
                </a:lnTo>
                <a:lnTo>
                  <a:pt x="125" y="0"/>
                </a:lnTo>
                <a:lnTo>
                  <a:pt x="125" y="0"/>
                </a:lnTo>
                <a:close/>
              </a:path>
            </a:pathLst>
          </a:custGeom>
          <a:solidFill>
            <a:srgbClr val="B0DFF8"/>
          </a:solidFill>
          <a:ln w="8">
            <a:solidFill>
              <a:srgbClr val="601986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3" name="Picture 64" descr="C:\Users\Administrator\Desktop\郭老师PPT\周一\未标题-4.3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3384474"/>
            <a:ext cx="685800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39"/>
          <p:cNvSpPr>
            <a:spLocks noChangeArrowheads="1"/>
          </p:cNvSpPr>
          <p:nvPr/>
        </p:nvSpPr>
        <p:spPr bwMode="auto">
          <a:xfrm>
            <a:off x="3902075" y="3592436"/>
            <a:ext cx="5492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FtsN-C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5" name="Picture 67" descr="C:\Users\Administrator\Desktop\郭老师PPT\周一\未标题-4.6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964" y="2236537"/>
            <a:ext cx="70167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31"/>
          <p:cNvSpPr>
            <a:spLocks noChangeArrowheads="1"/>
          </p:cNvSpPr>
          <p:nvPr/>
        </p:nvSpPr>
        <p:spPr bwMode="auto">
          <a:xfrm>
            <a:off x="4510980" y="2057348"/>
            <a:ext cx="4667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3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FtsW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7" name="任意多边形 46"/>
          <p:cNvSpPr/>
          <p:nvPr/>
        </p:nvSpPr>
        <p:spPr>
          <a:xfrm>
            <a:off x="3757632" y="2152572"/>
            <a:ext cx="328593" cy="584625"/>
          </a:xfrm>
          <a:custGeom>
            <a:avLst/>
            <a:gdLst>
              <a:gd name="connsiteX0" fmla="*/ 41255 w 346055"/>
              <a:gd name="connsiteY0" fmla="*/ 0 h 659432"/>
              <a:gd name="connsiteX1" fmla="*/ 12680 w 346055"/>
              <a:gd name="connsiteY1" fmla="*/ 219075 h 659432"/>
              <a:gd name="connsiteX2" fmla="*/ 222230 w 346055"/>
              <a:gd name="connsiteY2" fmla="*/ 314325 h 659432"/>
              <a:gd name="connsiteX3" fmla="*/ 165080 w 346055"/>
              <a:gd name="connsiteY3" fmla="*/ 542925 h 659432"/>
              <a:gd name="connsiteX4" fmla="*/ 279380 w 346055"/>
              <a:gd name="connsiteY4" fmla="*/ 657225 h 659432"/>
              <a:gd name="connsiteX5" fmla="*/ 346055 w 346055"/>
              <a:gd name="connsiteY5" fmla="*/ 619125 h 65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055" h="659432">
                <a:moveTo>
                  <a:pt x="41255" y="0"/>
                </a:moveTo>
                <a:cubicBezTo>
                  <a:pt x="11886" y="83344"/>
                  <a:pt x="-17482" y="166688"/>
                  <a:pt x="12680" y="219075"/>
                </a:cubicBezTo>
                <a:cubicBezTo>
                  <a:pt x="42842" y="271462"/>
                  <a:pt x="196830" y="260350"/>
                  <a:pt x="222230" y="314325"/>
                </a:cubicBezTo>
                <a:cubicBezTo>
                  <a:pt x="247630" y="368300"/>
                  <a:pt x="155555" y="485775"/>
                  <a:pt x="165080" y="542925"/>
                </a:cubicBezTo>
                <a:cubicBezTo>
                  <a:pt x="174605" y="600075"/>
                  <a:pt x="249218" y="644525"/>
                  <a:pt x="279380" y="657225"/>
                </a:cubicBezTo>
                <a:cubicBezTo>
                  <a:pt x="309543" y="669925"/>
                  <a:pt x="334943" y="623887"/>
                  <a:pt x="346055" y="61912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任意多边形 47"/>
          <p:cNvSpPr/>
          <p:nvPr/>
        </p:nvSpPr>
        <p:spPr>
          <a:xfrm>
            <a:off x="4164925" y="2129356"/>
            <a:ext cx="173027" cy="553443"/>
          </a:xfrm>
          <a:custGeom>
            <a:avLst/>
            <a:gdLst>
              <a:gd name="connsiteX0" fmla="*/ 41255 w 346055"/>
              <a:gd name="connsiteY0" fmla="*/ 0 h 659432"/>
              <a:gd name="connsiteX1" fmla="*/ 12680 w 346055"/>
              <a:gd name="connsiteY1" fmla="*/ 219075 h 659432"/>
              <a:gd name="connsiteX2" fmla="*/ 222230 w 346055"/>
              <a:gd name="connsiteY2" fmla="*/ 314325 h 659432"/>
              <a:gd name="connsiteX3" fmla="*/ 165080 w 346055"/>
              <a:gd name="connsiteY3" fmla="*/ 542925 h 659432"/>
              <a:gd name="connsiteX4" fmla="*/ 279380 w 346055"/>
              <a:gd name="connsiteY4" fmla="*/ 657225 h 659432"/>
              <a:gd name="connsiteX5" fmla="*/ 346055 w 346055"/>
              <a:gd name="connsiteY5" fmla="*/ 619125 h 65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055" h="659432">
                <a:moveTo>
                  <a:pt x="41255" y="0"/>
                </a:moveTo>
                <a:cubicBezTo>
                  <a:pt x="11886" y="83344"/>
                  <a:pt x="-17482" y="166688"/>
                  <a:pt x="12680" y="219075"/>
                </a:cubicBezTo>
                <a:cubicBezTo>
                  <a:pt x="42842" y="271462"/>
                  <a:pt x="196830" y="260350"/>
                  <a:pt x="222230" y="314325"/>
                </a:cubicBezTo>
                <a:cubicBezTo>
                  <a:pt x="247630" y="368300"/>
                  <a:pt x="155555" y="485775"/>
                  <a:pt x="165080" y="542925"/>
                </a:cubicBezTo>
                <a:cubicBezTo>
                  <a:pt x="174605" y="600075"/>
                  <a:pt x="249218" y="644525"/>
                  <a:pt x="279380" y="657225"/>
                </a:cubicBezTo>
                <a:cubicBezTo>
                  <a:pt x="309543" y="669925"/>
                  <a:pt x="334943" y="623887"/>
                  <a:pt x="346055" y="61912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任意多边形 48"/>
          <p:cNvSpPr/>
          <p:nvPr/>
        </p:nvSpPr>
        <p:spPr>
          <a:xfrm rot="1496581">
            <a:off x="5087273" y="2190235"/>
            <a:ext cx="173027" cy="553443"/>
          </a:xfrm>
          <a:custGeom>
            <a:avLst/>
            <a:gdLst>
              <a:gd name="connsiteX0" fmla="*/ 41255 w 346055"/>
              <a:gd name="connsiteY0" fmla="*/ 0 h 659432"/>
              <a:gd name="connsiteX1" fmla="*/ 12680 w 346055"/>
              <a:gd name="connsiteY1" fmla="*/ 219075 h 659432"/>
              <a:gd name="connsiteX2" fmla="*/ 222230 w 346055"/>
              <a:gd name="connsiteY2" fmla="*/ 314325 h 659432"/>
              <a:gd name="connsiteX3" fmla="*/ 165080 w 346055"/>
              <a:gd name="connsiteY3" fmla="*/ 542925 h 659432"/>
              <a:gd name="connsiteX4" fmla="*/ 279380 w 346055"/>
              <a:gd name="connsiteY4" fmla="*/ 657225 h 659432"/>
              <a:gd name="connsiteX5" fmla="*/ 346055 w 346055"/>
              <a:gd name="connsiteY5" fmla="*/ 619125 h 65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055" h="659432">
                <a:moveTo>
                  <a:pt x="41255" y="0"/>
                </a:moveTo>
                <a:cubicBezTo>
                  <a:pt x="11886" y="83344"/>
                  <a:pt x="-17482" y="166688"/>
                  <a:pt x="12680" y="219075"/>
                </a:cubicBezTo>
                <a:cubicBezTo>
                  <a:pt x="42842" y="271462"/>
                  <a:pt x="196830" y="260350"/>
                  <a:pt x="222230" y="314325"/>
                </a:cubicBezTo>
                <a:cubicBezTo>
                  <a:pt x="247630" y="368300"/>
                  <a:pt x="155555" y="485775"/>
                  <a:pt x="165080" y="542925"/>
                </a:cubicBezTo>
                <a:cubicBezTo>
                  <a:pt x="174605" y="600075"/>
                  <a:pt x="249218" y="644525"/>
                  <a:pt x="279380" y="657225"/>
                </a:cubicBezTo>
                <a:cubicBezTo>
                  <a:pt x="309543" y="669925"/>
                  <a:pt x="334943" y="623887"/>
                  <a:pt x="346055" y="61912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0" name="Picture 72" descr="C:\Users\Administrator\Desktop\郭老师PPT\周一\未标题-4圆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781097"/>
            <a:ext cx="4476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32"/>
          <p:cNvSpPr>
            <a:spLocks noChangeArrowheads="1"/>
          </p:cNvSpPr>
          <p:nvPr/>
        </p:nvSpPr>
        <p:spPr bwMode="auto">
          <a:xfrm>
            <a:off x="5184775" y="1874761"/>
            <a:ext cx="336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3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Ftsl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2" name="Picture 72" descr="C:\Users\Administrator\Desktop\郭老师PPT\周一\未标题-4圆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299" y="1768398"/>
            <a:ext cx="4476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29"/>
          <p:cNvSpPr>
            <a:spLocks noChangeArrowheads="1"/>
          </p:cNvSpPr>
          <p:nvPr/>
        </p:nvSpPr>
        <p:spPr bwMode="auto">
          <a:xfrm>
            <a:off x="4086225" y="1877936"/>
            <a:ext cx="4127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3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FtsB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4" name="Picture 72" descr="C:\Users\Administrator\Desktop\郭老师PPT\周一\未标题-4圆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1750950"/>
            <a:ext cx="4476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3605213" y="1874761"/>
            <a:ext cx="32541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3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Fts</a:t>
            </a:r>
            <a:r>
              <a:rPr kumimoji="0" lang="en-US" altLang="zh-CN" sz="13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L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6" name="任意多边形 55"/>
          <p:cNvSpPr/>
          <p:nvPr/>
        </p:nvSpPr>
        <p:spPr>
          <a:xfrm rot="10582159">
            <a:off x="3375744" y="2390486"/>
            <a:ext cx="328593" cy="584625"/>
          </a:xfrm>
          <a:custGeom>
            <a:avLst/>
            <a:gdLst>
              <a:gd name="connsiteX0" fmla="*/ 41255 w 346055"/>
              <a:gd name="connsiteY0" fmla="*/ 0 h 659432"/>
              <a:gd name="connsiteX1" fmla="*/ 12680 w 346055"/>
              <a:gd name="connsiteY1" fmla="*/ 219075 h 659432"/>
              <a:gd name="connsiteX2" fmla="*/ 222230 w 346055"/>
              <a:gd name="connsiteY2" fmla="*/ 314325 h 659432"/>
              <a:gd name="connsiteX3" fmla="*/ 165080 w 346055"/>
              <a:gd name="connsiteY3" fmla="*/ 542925 h 659432"/>
              <a:gd name="connsiteX4" fmla="*/ 279380 w 346055"/>
              <a:gd name="connsiteY4" fmla="*/ 657225 h 659432"/>
              <a:gd name="connsiteX5" fmla="*/ 346055 w 346055"/>
              <a:gd name="connsiteY5" fmla="*/ 619125 h 65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055" h="659432">
                <a:moveTo>
                  <a:pt x="41255" y="0"/>
                </a:moveTo>
                <a:cubicBezTo>
                  <a:pt x="11886" y="83344"/>
                  <a:pt x="-17482" y="166688"/>
                  <a:pt x="12680" y="219075"/>
                </a:cubicBezTo>
                <a:cubicBezTo>
                  <a:pt x="42842" y="271462"/>
                  <a:pt x="196830" y="260350"/>
                  <a:pt x="222230" y="314325"/>
                </a:cubicBezTo>
                <a:cubicBezTo>
                  <a:pt x="247630" y="368300"/>
                  <a:pt x="155555" y="485775"/>
                  <a:pt x="165080" y="542925"/>
                </a:cubicBezTo>
                <a:cubicBezTo>
                  <a:pt x="174605" y="600075"/>
                  <a:pt x="249218" y="644525"/>
                  <a:pt x="279380" y="657225"/>
                </a:cubicBezTo>
                <a:cubicBezTo>
                  <a:pt x="309543" y="669925"/>
                  <a:pt x="334943" y="623887"/>
                  <a:pt x="346055" y="61912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7" name="Picture 72" descr="C:\Users\Administrator\Desktop\郭老师PPT\周一\未标题-4圆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201" y="2046484"/>
            <a:ext cx="4476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26"/>
          <p:cNvSpPr>
            <a:spLocks noChangeArrowheads="1"/>
          </p:cNvSpPr>
          <p:nvPr/>
        </p:nvSpPr>
        <p:spPr bwMode="auto">
          <a:xfrm>
            <a:off x="3143250" y="2179561"/>
            <a:ext cx="4286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3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FtsQ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9" name="Picture 66" descr="C:\Users\Administrator\Desktop\郭老师PPT\周一\未标题-4.5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2" y="2605011"/>
            <a:ext cx="565150" cy="5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任意多边形 59"/>
          <p:cNvSpPr/>
          <p:nvPr/>
        </p:nvSpPr>
        <p:spPr>
          <a:xfrm>
            <a:off x="5497835" y="1914448"/>
            <a:ext cx="325732" cy="962025"/>
          </a:xfrm>
          <a:custGeom>
            <a:avLst/>
            <a:gdLst>
              <a:gd name="connsiteX0" fmla="*/ 287015 w 325732"/>
              <a:gd name="connsiteY0" fmla="*/ 0 h 962025"/>
              <a:gd name="connsiteX1" fmla="*/ 144140 w 325732"/>
              <a:gd name="connsiteY1" fmla="*/ 95250 h 962025"/>
              <a:gd name="connsiteX2" fmla="*/ 325115 w 325732"/>
              <a:gd name="connsiteY2" fmla="*/ 342900 h 962025"/>
              <a:gd name="connsiteX3" fmla="*/ 67940 w 325732"/>
              <a:gd name="connsiteY3" fmla="*/ 461963 h 962025"/>
              <a:gd name="connsiteX4" fmla="*/ 234627 w 325732"/>
              <a:gd name="connsiteY4" fmla="*/ 690563 h 962025"/>
              <a:gd name="connsiteX5" fmla="*/ 34602 w 325732"/>
              <a:gd name="connsiteY5" fmla="*/ 766763 h 962025"/>
              <a:gd name="connsiteX6" fmla="*/ 1265 w 325732"/>
              <a:gd name="connsiteY6" fmla="*/ 914400 h 962025"/>
              <a:gd name="connsiteX7" fmla="*/ 48890 w 325732"/>
              <a:gd name="connsiteY7" fmla="*/ 962025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5732" h="962025">
                <a:moveTo>
                  <a:pt x="287015" y="0"/>
                </a:moveTo>
                <a:cubicBezTo>
                  <a:pt x="212402" y="19050"/>
                  <a:pt x="137790" y="38100"/>
                  <a:pt x="144140" y="95250"/>
                </a:cubicBezTo>
                <a:cubicBezTo>
                  <a:pt x="150490" y="152400"/>
                  <a:pt x="337815" y="281781"/>
                  <a:pt x="325115" y="342900"/>
                </a:cubicBezTo>
                <a:cubicBezTo>
                  <a:pt x="312415" y="404019"/>
                  <a:pt x="83021" y="404019"/>
                  <a:pt x="67940" y="461963"/>
                </a:cubicBezTo>
                <a:cubicBezTo>
                  <a:pt x="52859" y="519907"/>
                  <a:pt x="240183" y="639763"/>
                  <a:pt x="234627" y="690563"/>
                </a:cubicBezTo>
                <a:cubicBezTo>
                  <a:pt x="229071" y="741363"/>
                  <a:pt x="73496" y="729457"/>
                  <a:pt x="34602" y="766763"/>
                </a:cubicBezTo>
                <a:cubicBezTo>
                  <a:pt x="-4292" y="804069"/>
                  <a:pt x="-1116" y="881856"/>
                  <a:pt x="1265" y="914400"/>
                </a:cubicBezTo>
                <a:cubicBezTo>
                  <a:pt x="3646" y="946944"/>
                  <a:pt x="26268" y="954484"/>
                  <a:pt x="48890" y="96202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" name="Picture 72" descr="C:\Users\Administrator\Desktop\郭老师PPT\周一\未标题-4圆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95348"/>
            <a:ext cx="4476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33"/>
          <p:cNvSpPr>
            <a:spLocks noChangeArrowheads="1"/>
          </p:cNvSpPr>
          <p:nvPr/>
        </p:nvSpPr>
        <p:spPr bwMode="auto">
          <a:xfrm>
            <a:off x="5657850" y="1604886"/>
            <a:ext cx="596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3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FtsN-C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3" name="Freeform 62"/>
          <p:cNvSpPr/>
          <p:nvPr/>
        </p:nvSpPr>
        <p:spPr bwMode="auto">
          <a:xfrm>
            <a:off x="5127795" y="2714548"/>
            <a:ext cx="555625" cy="411163"/>
          </a:xfrm>
          <a:custGeom>
            <a:avLst/>
            <a:gdLst>
              <a:gd name="T0" fmla="*/ 39 w 350"/>
              <a:gd name="T1" fmla="*/ 0 h 259"/>
              <a:gd name="T2" fmla="*/ 39 w 350"/>
              <a:gd name="T3" fmla="*/ 0 h 259"/>
              <a:gd name="T4" fmla="*/ 45 w 350"/>
              <a:gd name="T5" fmla="*/ 14 h 259"/>
              <a:gd name="T6" fmla="*/ 58 w 350"/>
              <a:gd name="T7" fmla="*/ 47 h 259"/>
              <a:gd name="T8" fmla="*/ 64 w 350"/>
              <a:gd name="T9" fmla="*/ 68 h 259"/>
              <a:gd name="T10" fmla="*/ 68 w 350"/>
              <a:gd name="T11" fmla="*/ 90 h 259"/>
              <a:gd name="T12" fmla="*/ 70 w 350"/>
              <a:gd name="T13" fmla="*/ 109 h 259"/>
              <a:gd name="T14" fmla="*/ 70 w 350"/>
              <a:gd name="T15" fmla="*/ 117 h 259"/>
              <a:gd name="T16" fmla="*/ 68 w 350"/>
              <a:gd name="T17" fmla="*/ 125 h 259"/>
              <a:gd name="T18" fmla="*/ 68 w 350"/>
              <a:gd name="T19" fmla="*/ 125 h 259"/>
              <a:gd name="T20" fmla="*/ 60 w 350"/>
              <a:gd name="T21" fmla="*/ 140 h 259"/>
              <a:gd name="T22" fmla="*/ 52 w 350"/>
              <a:gd name="T23" fmla="*/ 156 h 259"/>
              <a:gd name="T24" fmla="*/ 41 w 350"/>
              <a:gd name="T25" fmla="*/ 172 h 259"/>
              <a:gd name="T26" fmla="*/ 29 w 350"/>
              <a:gd name="T27" fmla="*/ 187 h 259"/>
              <a:gd name="T28" fmla="*/ 8 w 350"/>
              <a:gd name="T29" fmla="*/ 208 h 259"/>
              <a:gd name="T30" fmla="*/ 0 w 350"/>
              <a:gd name="T31" fmla="*/ 218 h 259"/>
              <a:gd name="T32" fmla="*/ 0 w 350"/>
              <a:gd name="T33" fmla="*/ 218 h 259"/>
              <a:gd name="T34" fmla="*/ 50 w 350"/>
              <a:gd name="T35" fmla="*/ 232 h 259"/>
              <a:gd name="T36" fmla="*/ 105 w 350"/>
              <a:gd name="T37" fmla="*/ 242 h 259"/>
              <a:gd name="T38" fmla="*/ 167 w 350"/>
              <a:gd name="T39" fmla="*/ 253 h 259"/>
              <a:gd name="T40" fmla="*/ 198 w 350"/>
              <a:gd name="T41" fmla="*/ 257 h 259"/>
              <a:gd name="T42" fmla="*/ 229 w 350"/>
              <a:gd name="T43" fmla="*/ 259 h 259"/>
              <a:gd name="T44" fmla="*/ 259 w 350"/>
              <a:gd name="T45" fmla="*/ 259 h 259"/>
              <a:gd name="T46" fmla="*/ 286 w 350"/>
              <a:gd name="T47" fmla="*/ 257 h 259"/>
              <a:gd name="T48" fmla="*/ 309 w 350"/>
              <a:gd name="T49" fmla="*/ 253 h 259"/>
              <a:gd name="T50" fmla="*/ 319 w 350"/>
              <a:gd name="T51" fmla="*/ 249 h 259"/>
              <a:gd name="T52" fmla="*/ 329 w 350"/>
              <a:gd name="T53" fmla="*/ 245 h 259"/>
              <a:gd name="T54" fmla="*/ 336 w 350"/>
              <a:gd name="T55" fmla="*/ 242 h 259"/>
              <a:gd name="T56" fmla="*/ 342 w 350"/>
              <a:gd name="T57" fmla="*/ 236 h 259"/>
              <a:gd name="T58" fmla="*/ 346 w 350"/>
              <a:gd name="T59" fmla="*/ 228 h 259"/>
              <a:gd name="T60" fmla="*/ 348 w 350"/>
              <a:gd name="T61" fmla="*/ 222 h 259"/>
              <a:gd name="T62" fmla="*/ 348 w 350"/>
              <a:gd name="T63" fmla="*/ 222 h 259"/>
              <a:gd name="T64" fmla="*/ 350 w 350"/>
              <a:gd name="T65" fmla="*/ 207 h 259"/>
              <a:gd name="T66" fmla="*/ 350 w 350"/>
              <a:gd name="T67" fmla="*/ 193 h 259"/>
              <a:gd name="T68" fmla="*/ 348 w 350"/>
              <a:gd name="T69" fmla="*/ 179 h 259"/>
              <a:gd name="T70" fmla="*/ 344 w 350"/>
              <a:gd name="T71" fmla="*/ 168 h 259"/>
              <a:gd name="T72" fmla="*/ 340 w 350"/>
              <a:gd name="T73" fmla="*/ 154 h 259"/>
              <a:gd name="T74" fmla="*/ 332 w 350"/>
              <a:gd name="T75" fmla="*/ 142 h 259"/>
              <a:gd name="T76" fmla="*/ 325 w 350"/>
              <a:gd name="T77" fmla="*/ 131 h 259"/>
              <a:gd name="T78" fmla="*/ 315 w 350"/>
              <a:gd name="T79" fmla="*/ 121 h 259"/>
              <a:gd name="T80" fmla="*/ 292 w 350"/>
              <a:gd name="T81" fmla="*/ 102 h 259"/>
              <a:gd name="T82" fmla="*/ 264 w 350"/>
              <a:gd name="T83" fmla="*/ 82 h 259"/>
              <a:gd name="T84" fmla="*/ 237 w 350"/>
              <a:gd name="T85" fmla="*/ 67 h 259"/>
              <a:gd name="T86" fmla="*/ 206 w 350"/>
              <a:gd name="T87" fmla="*/ 53 h 259"/>
              <a:gd name="T88" fmla="*/ 175 w 350"/>
              <a:gd name="T89" fmla="*/ 39 h 259"/>
              <a:gd name="T90" fmla="*/ 146 w 350"/>
              <a:gd name="T91" fmla="*/ 28 h 259"/>
              <a:gd name="T92" fmla="*/ 91 w 350"/>
              <a:gd name="T93" fmla="*/ 12 h 259"/>
              <a:gd name="T94" fmla="*/ 52 w 350"/>
              <a:gd name="T95" fmla="*/ 2 h 259"/>
              <a:gd name="T96" fmla="*/ 39 w 350"/>
              <a:gd name="T97" fmla="*/ 0 h 259"/>
              <a:gd name="T98" fmla="*/ 39 w 350"/>
              <a:gd name="T99" fmla="*/ 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0" h="259">
                <a:moveTo>
                  <a:pt x="39" y="0"/>
                </a:moveTo>
                <a:lnTo>
                  <a:pt x="39" y="0"/>
                </a:lnTo>
                <a:lnTo>
                  <a:pt x="45" y="14"/>
                </a:lnTo>
                <a:lnTo>
                  <a:pt x="58" y="47"/>
                </a:lnTo>
                <a:lnTo>
                  <a:pt x="64" y="68"/>
                </a:lnTo>
                <a:lnTo>
                  <a:pt x="68" y="90"/>
                </a:lnTo>
                <a:lnTo>
                  <a:pt x="70" y="109"/>
                </a:lnTo>
                <a:lnTo>
                  <a:pt x="70" y="117"/>
                </a:lnTo>
                <a:lnTo>
                  <a:pt x="68" y="125"/>
                </a:lnTo>
                <a:lnTo>
                  <a:pt x="68" y="125"/>
                </a:lnTo>
                <a:lnTo>
                  <a:pt x="60" y="140"/>
                </a:lnTo>
                <a:lnTo>
                  <a:pt x="52" y="156"/>
                </a:lnTo>
                <a:lnTo>
                  <a:pt x="41" y="172"/>
                </a:lnTo>
                <a:lnTo>
                  <a:pt x="29" y="187"/>
                </a:lnTo>
                <a:lnTo>
                  <a:pt x="8" y="208"/>
                </a:lnTo>
                <a:lnTo>
                  <a:pt x="0" y="218"/>
                </a:lnTo>
                <a:lnTo>
                  <a:pt x="0" y="218"/>
                </a:lnTo>
                <a:lnTo>
                  <a:pt x="50" y="232"/>
                </a:lnTo>
                <a:lnTo>
                  <a:pt x="105" y="242"/>
                </a:lnTo>
                <a:lnTo>
                  <a:pt x="167" y="253"/>
                </a:lnTo>
                <a:lnTo>
                  <a:pt x="198" y="257"/>
                </a:lnTo>
                <a:lnTo>
                  <a:pt x="229" y="259"/>
                </a:lnTo>
                <a:lnTo>
                  <a:pt x="259" y="259"/>
                </a:lnTo>
                <a:lnTo>
                  <a:pt x="286" y="257"/>
                </a:lnTo>
                <a:lnTo>
                  <a:pt x="309" y="253"/>
                </a:lnTo>
                <a:lnTo>
                  <a:pt x="319" y="249"/>
                </a:lnTo>
                <a:lnTo>
                  <a:pt x="329" y="245"/>
                </a:lnTo>
                <a:lnTo>
                  <a:pt x="336" y="242"/>
                </a:lnTo>
                <a:lnTo>
                  <a:pt x="342" y="236"/>
                </a:lnTo>
                <a:lnTo>
                  <a:pt x="346" y="228"/>
                </a:lnTo>
                <a:lnTo>
                  <a:pt x="348" y="222"/>
                </a:lnTo>
                <a:lnTo>
                  <a:pt x="348" y="222"/>
                </a:lnTo>
                <a:lnTo>
                  <a:pt x="350" y="207"/>
                </a:lnTo>
                <a:lnTo>
                  <a:pt x="350" y="193"/>
                </a:lnTo>
                <a:lnTo>
                  <a:pt x="348" y="179"/>
                </a:lnTo>
                <a:lnTo>
                  <a:pt x="344" y="168"/>
                </a:lnTo>
                <a:lnTo>
                  <a:pt x="340" y="154"/>
                </a:lnTo>
                <a:lnTo>
                  <a:pt x="332" y="142"/>
                </a:lnTo>
                <a:lnTo>
                  <a:pt x="325" y="131"/>
                </a:lnTo>
                <a:lnTo>
                  <a:pt x="315" y="121"/>
                </a:lnTo>
                <a:lnTo>
                  <a:pt x="292" y="102"/>
                </a:lnTo>
                <a:lnTo>
                  <a:pt x="264" y="82"/>
                </a:lnTo>
                <a:lnTo>
                  <a:pt x="237" y="67"/>
                </a:lnTo>
                <a:lnTo>
                  <a:pt x="206" y="53"/>
                </a:lnTo>
                <a:lnTo>
                  <a:pt x="175" y="39"/>
                </a:lnTo>
                <a:lnTo>
                  <a:pt x="146" y="28"/>
                </a:lnTo>
                <a:lnTo>
                  <a:pt x="91" y="12"/>
                </a:lnTo>
                <a:lnTo>
                  <a:pt x="52" y="2"/>
                </a:lnTo>
                <a:lnTo>
                  <a:pt x="39" y="0"/>
                </a:lnTo>
                <a:lnTo>
                  <a:pt x="39" y="0"/>
                </a:lnTo>
                <a:close/>
              </a:path>
            </a:pathLst>
          </a:custGeom>
          <a:solidFill>
            <a:srgbClr val="B0DFF8"/>
          </a:solidFill>
          <a:ln w="8">
            <a:solidFill>
              <a:srgbClr val="601986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Rectangle 46"/>
          <p:cNvSpPr>
            <a:spLocks noChangeArrowheads="1"/>
          </p:cNvSpPr>
          <p:nvPr/>
        </p:nvSpPr>
        <p:spPr bwMode="auto">
          <a:xfrm rot="660000">
            <a:off x="5248445" y="2841273"/>
            <a:ext cx="4667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FtsZ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5" name="任意多边形 64"/>
          <p:cNvSpPr/>
          <p:nvPr/>
        </p:nvSpPr>
        <p:spPr>
          <a:xfrm>
            <a:off x="2369962" y="3799188"/>
            <a:ext cx="617079" cy="315009"/>
          </a:xfrm>
          <a:custGeom>
            <a:avLst/>
            <a:gdLst>
              <a:gd name="connsiteX0" fmla="*/ 0 w 617079"/>
              <a:gd name="connsiteY0" fmla="*/ 96226 h 315009"/>
              <a:gd name="connsiteX1" fmla="*/ 123416 w 617079"/>
              <a:gd name="connsiteY1" fmla="*/ 6469 h 315009"/>
              <a:gd name="connsiteX2" fmla="*/ 190733 w 617079"/>
              <a:gd name="connsiteY2" fmla="*/ 253301 h 315009"/>
              <a:gd name="connsiteX3" fmla="*/ 392687 w 617079"/>
              <a:gd name="connsiteY3" fmla="*/ 174764 h 315009"/>
              <a:gd name="connsiteX4" fmla="*/ 499273 w 617079"/>
              <a:gd name="connsiteY4" fmla="*/ 286960 h 315009"/>
              <a:gd name="connsiteX5" fmla="*/ 617079 w 617079"/>
              <a:gd name="connsiteY5" fmla="*/ 315009 h 3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079" h="315009">
                <a:moveTo>
                  <a:pt x="0" y="96226"/>
                </a:moveTo>
                <a:cubicBezTo>
                  <a:pt x="45813" y="38258"/>
                  <a:pt x="91627" y="-19710"/>
                  <a:pt x="123416" y="6469"/>
                </a:cubicBezTo>
                <a:cubicBezTo>
                  <a:pt x="155205" y="32648"/>
                  <a:pt x="145855" y="225252"/>
                  <a:pt x="190733" y="253301"/>
                </a:cubicBezTo>
                <a:cubicBezTo>
                  <a:pt x="235612" y="281350"/>
                  <a:pt x="341264" y="169154"/>
                  <a:pt x="392687" y="174764"/>
                </a:cubicBezTo>
                <a:cubicBezTo>
                  <a:pt x="444110" y="180374"/>
                  <a:pt x="461874" y="263586"/>
                  <a:pt x="499273" y="286960"/>
                </a:cubicBezTo>
                <a:cubicBezTo>
                  <a:pt x="536672" y="310334"/>
                  <a:pt x="617079" y="315009"/>
                  <a:pt x="617079" y="31500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6" name="Picture 72" descr="C:\Users\Administrator\Desktop\郭老师PPT\周一\未标题-4圆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2" y="3991692"/>
            <a:ext cx="223838" cy="22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Freeform 57"/>
          <p:cNvSpPr/>
          <p:nvPr/>
        </p:nvSpPr>
        <p:spPr bwMode="auto">
          <a:xfrm rot="3003142">
            <a:off x="3236018" y="3878088"/>
            <a:ext cx="727966" cy="639737"/>
          </a:xfrm>
          <a:custGeom>
            <a:avLst/>
            <a:gdLst>
              <a:gd name="T0" fmla="*/ 0 w 316"/>
              <a:gd name="T1" fmla="*/ 134 h 295"/>
              <a:gd name="T2" fmla="*/ 0 w 316"/>
              <a:gd name="T3" fmla="*/ 134 h 295"/>
              <a:gd name="T4" fmla="*/ 20 w 316"/>
              <a:gd name="T5" fmla="*/ 132 h 295"/>
              <a:gd name="T6" fmla="*/ 65 w 316"/>
              <a:gd name="T7" fmla="*/ 128 h 295"/>
              <a:gd name="T8" fmla="*/ 90 w 316"/>
              <a:gd name="T9" fmla="*/ 130 h 295"/>
              <a:gd name="T10" fmla="*/ 113 w 316"/>
              <a:gd name="T11" fmla="*/ 132 h 295"/>
              <a:gd name="T12" fmla="*/ 125 w 316"/>
              <a:gd name="T13" fmla="*/ 134 h 295"/>
              <a:gd name="T14" fmla="*/ 135 w 316"/>
              <a:gd name="T15" fmla="*/ 138 h 295"/>
              <a:gd name="T16" fmla="*/ 142 w 316"/>
              <a:gd name="T17" fmla="*/ 142 h 295"/>
              <a:gd name="T18" fmla="*/ 148 w 316"/>
              <a:gd name="T19" fmla="*/ 147 h 295"/>
              <a:gd name="T20" fmla="*/ 148 w 316"/>
              <a:gd name="T21" fmla="*/ 147 h 295"/>
              <a:gd name="T22" fmla="*/ 152 w 316"/>
              <a:gd name="T23" fmla="*/ 153 h 295"/>
              <a:gd name="T24" fmla="*/ 154 w 316"/>
              <a:gd name="T25" fmla="*/ 161 h 295"/>
              <a:gd name="T26" fmla="*/ 156 w 316"/>
              <a:gd name="T27" fmla="*/ 173 h 295"/>
              <a:gd name="T28" fmla="*/ 156 w 316"/>
              <a:gd name="T29" fmla="*/ 182 h 295"/>
              <a:gd name="T30" fmla="*/ 156 w 316"/>
              <a:gd name="T31" fmla="*/ 208 h 295"/>
              <a:gd name="T32" fmla="*/ 150 w 316"/>
              <a:gd name="T33" fmla="*/ 233 h 295"/>
              <a:gd name="T34" fmla="*/ 140 w 316"/>
              <a:gd name="T35" fmla="*/ 276 h 295"/>
              <a:gd name="T36" fmla="*/ 135 w 316"/>
              <a:gd name="T37" fmla="*/ 295 h 295"/>
              <a:gd name="T38" fmla="*/ 135 w 316"/>
              <a:gd name="T39" fmla="*/ 295 h 295"/>
              <a:gd name="T40" fmla="*/ 170 w 316"/>
              <a:gd name="T41" fmla="*/ 260 h 295"/>
              <a:gd name="T42" fmla="*/ 205 w 316"/>
              <a:gd name="T43" fmla="*/ 225 h 295"/>
              <a:gd name="T44" fmla="*/ 242 w 316"/>
              <a:gd name="T45" fmla="*/ 181 h 295"/>
              <a:gd name="T46" fmla="*/ 261 w 316"/>
              <a:gd name="T47" fmla="*/ 157 h 295"/>
              <a:gd name="T48" fmla="*/ 277 w 316"/>
              <a:gd name="T49" fmla="*/ 134 h 295"/>
              <a:gd name="T50" fmla="*/ 292 w 316"/>
              <a:gd name="T51" fmla="*/ 111 h 295"/>
              <a:gd name="T52" fmla="*/ 304 w 316"/>
              <a:gd name="T53" fmla="*/ 87 h 295"/>
              <a:gd name="T54" fmla="*/ 312 w 316"/>
              <a:gd name="T55" fmla="*/ 66 h 295"/>
              <a:gd name="T56" fmla="*/ 316 w 316"/>
              <a:gd name="T57" fmla="*/ 46 h 295"/>
              <a:gd name="T58" fmla="*/ 316 w 316"/>
              <a:gd name="T59" fmla="*/ 39 h 295"/>
              <a:gd name="T60" fmla="*/ 314 w 316"/>
              <a:gd name="T61" fmla="*/ 29 h 295"/>
              <a:gd name="T62" fmla="*/ 310 w 316"/>
              <a:gd name="T63" fmla="*/ 21 h 295"/>
              <a:gd name="T64" fmla="*/ 306 w 316"/>
              <a:gd name="T65" fmla="*/ 15 h 295"/>
              <a:gd name="T66" fmla="*/ 306 w 316"/>
              <a:gd name="T67" fmla="*/ 15 h 295"/>
              <a:gd name="T68" fmla="*/ 300 w 316"/>
              <a:gd name="T69" fmla="*/ 9 h 295"/>
              <a:gd name="T70" fmla="*/ 292 w 316"/>
              <a:gd name="T71" fmla="*/ 6 h 295"/>
              <a:gd name="T72" fmla="*/ 284 w 316"/>
              <a:gd name="T73" fmla="*/ 2 h 295"/>
              <a:gd name="T74" fmla="*/ 277 w 316"/>
              <a:gd name="T75" fmla="*/ 0 h 295"/>
              <a:gd name="T76" fmla="*/ 257 w 316"/>
              <a:gd name="T77" fmla="*/ 0 h 295"/>
              <a:gd name="T78" fmla="*/ 234 w 316"/>
              <a:gd name="T79" fmla="*/ 4 h 295"/>
              <a:gd name="T80" fmla="*/ 211 w 316"/>
              <a:gd name="T81" fmla="*/ 11 h 295"/>
              <a:gd name="T82" fmla="*/ 183 w 316"/>
              <a:gd name="T83" fmla="*/ 23 h 295"/>
              <a:gd name="T84" fmla="*/ 158 w 316"/>
              <a:gd name="T85" fmla="*/ 35 h 295"/>
              <a:gd name="T86" fmla="*/ 131 w 316"/>
              <a:gd name="T87" fmla="*/ 48 h 295"/>
              <a:gd name="T88" fmla="*/ 82 w 316"/>
              <a:gd name="T89" fmla="*/ 77 h 295"/>
              <a:gd name="T90" fmla="*/ 39 w 316"/>
              <a:gd name="T91" fmla="*/ 105 h 295"/>
              <a:gd name="T92" fmla="*/ 0 w 316"/>
              <a:gd name="T93" fmla="*/ 134 h 295"/>
              <a:gd name="T94" fmla="*/ 0 w 316"/>
              <a:gd name="T95" fmla="*/ 134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16" h="295">
                <a:moveTo>
                  <a:pt x="0" y="134"/>
                </a:moveTo>
                <a:lnTo>
                  <a:pt x="0" y="134"/>
                </a:lnTo>
                <a:lnTo>
                  <a:pt x="20" y="132"/>
                </a:lnTo>
                <a:lnTo>
                  <a:pt x="65" y="128"/>
                </a:lnTo>
                <a:lnTo>
                  <a:pt x="90" y="130"/>
                </a:lnTo>
                <a:lnTo>
                  <a:pt x="113" y="132"/>
                </a:lnTo>
                <a:lnTo>
                  <a:pt x="125" y="134"/>
                </a:lnTo>
                <a:lnTo>
                  <a:pt x="135" y="138"/>
                </a:lnTo>
                <a:lnTo>
                  <a:pt x="142" y="142"/>
                </a:lnTo>
                <a:lnTo>
                  <a:pt x="148" y="147"/>
                </a:lnTo>
                <a:lnTo>
                  <a:pt x="148" y="147"/>
                </a:lnTo>
                <a:lnTo>
                  <a:pt x="152" y="153"/>
                </a:lnTo>
                <a:lnTo>
                  <a:pt x="154" y="161"/>
                </a:lnTo>
                <a:lnTo>
                  <a:pt x="156" y="173"/>
                </a:lnTo>
                <a:lnTo>
                  <a:pt x="156" y="182"/>
                </a:lnTo>
                <a:lnTo>
                  <a:pt x="156" y="208"/>
                </a:lnTo>
                <a:lnTo>
                  <a:pt x="150" y="233"/>
                </a:lnTo>
                <a:lnTo>
                  <a:pt x="140" y="276"/>
                </a:lnTo>
                <a:lnTo>
                  <a:pt x="135" y="295"/>
                </a:lnTo>
                <a:lnTo>
                  <a:pt x="135" y="295"/>
                </a:lnTo>
                <a:lnTo>
                  <a:pt x="170" y="260"/>
                </a:lnTo>
                <a:lnTo>
                  <a:pt x="205" y="225"/>
                </a:lnTo>
                <a:lnTo>
                  <a:pt x="242" y="181"/>
                </a:lnTo>
                <a:lnTo>
                  <a:pt x="261" y="157"/>
                </a:lnTo>
                <a:lnTo>
                  <a:pt x="277" y="134"/>
                </a:lnTo>
                <a:lnTo>
                  <a:pt x="292" y="111"/>
                </a:lnTo>
                <a:lnTo>
                  <a:pt x="304" y="87"/>
                </a:lnTo>
                <a:lnTo>
                  <a:pt x="312" y="66"/>
                </a:lnTo>
                <a:lnTo>
                  <a:pt x="316" y="46"/>
                </a:lnTo>
                <a:lnTo>
                  <a:pt x="316" y="39"/>
                </a:lnTo>
                <a:lnTo>
                  <a:pt x="314" y="29"/>
                </a:lnTo>
                <a:lnTo>
                  <a:pt x="310" y="21"/>
                </a:lnTo>
                <a:lnTo>
                  <a:pt x="306" y="15"/>
                </a:lnTo>
                <a:lnTo>
                  <a:pt x="306" y="15"/>
                </a:lnTo>
                <a:lnTo>
                  <a:pt x="300" y="9"/>
                </a:lnTo>
                <a:lnTo>
                  <a:pt x="292" y="6"/>
                </a:lnTo>
                <a:lnTo>
                  <a:pt x="284" y="2"/>
                </a:lnTo>
                <a:lnTo>
                  <a:pt x="277" y="0"/>
                </a:lnTo>
                <a:lnTo>
                  <a:pt x="257" y="0"/>
                </a:lnTo>
                <a:lnTo>
                  <a:pt x="234" y="4"/>
                </a:lnTo>
                <a:lnTo>
                  <a:pt x="211" y="11"/>
                </a:lnTo>
                <a:lnTo>
                  <a:pt x="183" y="23"/>
                </a:lnTo>
                <a:lnTo>
                  <a:pt x="158" y="35"/>
                </a:lnTo>
                <a:lnTo>
                  <a:pt x="131" y="48"/>
                </a:lnTo>
                <a:lnTo>
                  <a:pt x="82" y="77"/>
                </a:lnTo>
                <a:lnTo>
                  <a:pt x="39" y="105"/>
                </a:lnTo>
                <a:lnTo>
                  <a:pt x="0" y="134"/>
                </a:lnTo>
                <a:lnTo>
                  <a:pt x="0" y="134"/>
                </a:lnTo>
                <a:close/>
              </a:path>
            </a:pathLst>
          </a:custGeom>
          <a:solidFill>
            <a:srgbClr val="B0DFF8"/>
          </a:solidFill>
          <a:ln w="8">
            <a:solidFill>
              <a:srgbClr val="601986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8" name="Rectangle 30"/>
          <p:cNvSpPr>
            <a:spLocks noChangeArrowheads="1"/>
          </p:cNvSpPr>
          <p:nvPr/>
        </p:nvSpPr>
        <p:spPr bwMode="auto">
          <a:xfrm>
            <a:off x="3552825" y="4119436"/>
            <a:ext cx="4667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5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FtsZ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70" name="直接箭头连接符 69"/>
          <p:cNvCxnSpPr/>
          <p:nvPr/>
        </p:nvCxnSpPr>
        <p:spPr>
          <a:xfrm flipV="1">
            <a:off x="3923928" y="4329100"/>
            <a:ext cx="432048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283968" y="404193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Polymerized and form Z-ring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72" name="直接箭头连接符 71"/>
          <p:cNvCxnSpPr/>
          <p:nvPr/>
        </p:nvCxnSpPr>
        <p:spPr>
          <a:xfrm flipV="1">
            <a:off x="4292352" y="3752166"/>
            <a:ext cx="432048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644008" y="342900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Separation of chromosome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7504" y="168800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Anchor Z-ring to plasma membrane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75" name="直接箭头连接符 74"/>
          <p:cNvCxnSpPr/>
          <p:nvPr/>
        </p:nvCxnSpPr>
        <p:spPr>
          <a:xfrm flipH="1" flipV="1">
            <a:off x="1191703" y="2334332"/>
            <a:ext cx="720080" cy="12978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/>
          <p:nvPr/>
        </p:nvCxnSpPr>
        <p:spPr>
          <a:xfrm flipH="1" flipV="1">
            <a:off x="1551743" y="2334332"/>
            <a:ext cx="864096" cy="8658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椭圆 76"/>
          <p:cNvSpPr/>
          <p:nvPr/>
        </p:nvSpPr>
        <p:spPr>
          <a:xfrm>
            <a:off x="2930117" y="1672325"/>
            <a:ext cx="2770985" cy="827221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TextBox 77"/>
          <p:cNvSpPr txBox="1"/>
          <p:nvPr/>
        </p:nvSpPr>
        <p:spPr>
          <a:xfrm>
            <a:off x="2875450" y="1055611"/>
            <a:ext cx="295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Synthesis of peptidoglycan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5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/>
      <p:bldP spid="74" grpId="0"/>
      <p:bldP spid="77" grpId="0" animBg="1"/>
      <p:bldP spid="7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“FtsZ”的图片搜索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0160"/>
            <a:ext cx="471697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148064" y="1412776"/>
            <a:ext cx="34610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 err="1" smtClean="0">
                <a:solidFill>
                  <a:srgbClr val="FF0000"/>
                </a:solidFill>
              </a:rPr>
              <a:t>FtsZ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/>
              <a:t>is </a:t>
            </a:r>
            <a:r>
              <a:rPr lang="en-US" altLang="zh-CN" sz="2800" b="1" dirty="0"/>
              <a:t>a prokaryotic </a:t>
            </a:r>
            <a:r>
              <a:rPr lang="en-US" altLang="zh-CN" sz="2800" b="1" dirty="0">
                <a:solidFill>
                  <a:srgbClr val="FF0000"/>
                </a:solidFill>
              </a:rPr>
              <a:t>homologue</a:t>
            </a:r>
            <a:r>
              <a:rPr lang="en-US" altLang="zh-CN" sz="2800" b="1" dirty="0"/>
              <a:t> to the eukaryotic protein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tubulin (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微管蛋白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)</a:t>
            </a:r>
          </a:p>
          <a:p>
            <a:pPr algn="just"/>
            <a:endParaRPr lang="en-US" altLang="zh-CN" sz="2800" b="1" dirty="0">
              <a:solidFill>
                <a:srgbClr val="FF0000"/>
              </a:solidFill>
            </a:endParaRPr>
          </a:p>
          <a:p>
            <a:pPr algn="just"/>
            <a:r>
              <a:rPr lang="en-US" altLang="zh-CN" sz="2800" b="1" dirty="0" smtClean="0">
                <a:solidFill>
                  <a:srgbClr val="FF0000"/>
                </a:solidFill>
              </a:rPr>
              <a:t>Also found </a:t>
            </a:r>
            <a:r>
              <a:rPr lang="en-US" altLang="zh-CN" sz="2800" b="1" dirty="0">
                <a:solidFill>
                  <a:srgbClr val="FF0000"/>
                </a:solidFill>
              </a:rPr>
              <a:t>in dividing chloroplasts and some mitochondria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38293" y="578495"/>
            <a:ext cx="58195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err="1"/>
              <a:t>Filamenting</a:t>
            </a:r>
            <a:r>
              <a:rPr lang="en-US" altLang="zh-CN" sz="2400" b="1" dirty="0"/>
              <a:t> temperature-sensitive mutant Z</a:t>
            </a:r>
            <a:endParaRPr lang="zh-CN" alt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27584" y="6138882"/>
            <a:ext cx="7781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 dirty="0" smtClean="0">
                <a:solidFill>
                  <a:srgbClr val="7030A0"/>
                </a:solidFill>
              </a:rPr>
              <a:t>But why Z-ring forms only in the middle of the cell?</a:t>
            </a:r>
            <a:endParaRPr lang="zh-CN" altLang="en-US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5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05649" y="404664"/>
            <a:ext cx="708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 smtClean="0">
                <a:latin typeface="Arial" charset="0"/>
              </a:rPr>
              <a:t>Nutrition vs. Nutrient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 smtClean="0">
                <a:latin typeface="Arial" charset="0"/>
              </a:rPr>
              <a:t>Reduction vs. Oxidization</a:t>
            </a:r>
            <a:endParaRPr lang="en-US" altLang="zh-CN" sz="4400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1012" y="3068961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Fe</a:t>
            </a:r>
            <a:endParaRPr lang="zh-CN" altLang="en-US" sz="3200" b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2470256" y="3068961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Fe</a:t>
            </a:r>
            <a:r>
              <a:rPr lang="en-US" altLang="zh-CN" sz="3200" b="1" baseline="30000" dirty="0" smtClean="0"/>
              <a:t>2+</a:t>
            </a:r>
            <a:endParaRPr lang="zh-CN" altLang="en-US" sz="3200" b="1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4677476" y="3068960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Fe</a:t>
            </a:r>
            <a:r>
              <a:rPr lang="en-US" altLang="zh-CN" sz="3200" b="1" baseline="30000" dirty="0"/>
              <a:t>3</a:t>
            </a:r>
            <a:r>
              <a:rPr lang="en-US" altLang="zh-CN" sz="3200" b="1" baseline="30000" dirty="0" smtClean="0"/>
              <a:t>+</a:t>
            </a:r>
            <a:endParaRPr lang="zh-CN" altLang="en-US" sz="3200" b="1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2157196" y="3941768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S</a:t>
            </a:r>
            <a:endParaRPr lang="zh-CN" altLang="en-US" sz="3200" b="1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3669364" y="3941768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SO</a:t>
            </a:r>
            <a:r>
              <a:rPr lang="en-US" altLang="zh-CN" sz="3200" b="1" baseline="-25000" dirty="0" smtClean="0"/>
              <a:t>3</a:t>
            </a:r>
            <a:r>
              <a:rPr lang="en-US" altLang="zh-CN" sz="3200" b="1" baseline="30000" dirty="0" smtClean="0"/>
              <a:t>2-</a:t>
            </a:r>
            <a:endParaRPr lang="zh-CN" altLang="en-US" sz="3200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5541572" y="3941767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SO</a:t>
            </a:r>
            <a:r>
              <a:rPr lang="en-US" altLang="zh-CN" sz="3200" b="1" baseline="-25000" dirty="0" smtClean="0"/>
              <a:t>4</a:t>
            </a:r>
            <a:r>
              <a:rPr lang="en-US" altLang="zh-CN" sz="3200" b="1" baseline="30000" dirty="0" smtClean="0"/>
              <a:t>2-</a:t>
            </a:r>
            <a:endParaRPr lang="zh-CN" altLang="en-US" sz="3200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477380" y="3919561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H</a:t>
            </a:r>
            <a:r>
              <a:rPr lang="en-US" altLang="zh-CN" sz="3200" b="1" baseline="-25000" dirty="0" smtClean="0"/>
              <a:t>2</a:t>
            </a:r>
            <a:r>
              <a:rPr lang="en-US" altLang="zh-CN" sz="3200" b="1" dirty="0" smtClean="0"/>
              <a:t>S</a:t>
            </a:r>
            <a:endParaRPr lang="zh-CN" altLang="en-US" sz="3200" b="1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824462" y="5364505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(</a:t>
            </a:r>
            <a:r>
              <a:rPr lang="en-US" altLang="zh-CN" sz="3200" b="1" dirty="0" smtClean="0"/>
              <a:t>CH</a:t>
            </a:r>
            <a:r>
              <a:rPr lang="en-US" altLang="zh-CN" sz="3200" b="1" baseline="-25000" dirty="0" smtClean="0"/>
              <a:t>2</a:t>
            </a:r>
            <a:r>
              <a:rPr lang="en-US" altLang="zh-CN" sz="3200" b="1" dirty="0" smtClean="0"/>
              <a:t>O)</a:t>
            </a:r>
            <a:r>
              <a:rPr lang="en-US" altLang="zh-CN" sz="3200" b="1" baseline="-25000" dirty="0" smtClean="0"/>
              <a:t>n</a:t>
            </a:r>
            <a:endParaRPr lang="zh-CN" altLang="en-US" sz="3200" b="1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41372" y="5364505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nCO</a:t>
            </a:r>
            <a:r>
              <a:rPr lang="en-US" altLang="zh-CN" sz="3200" b="1" baseline="-25000" dirty="0" smtClean="0"/>
              <a:t>2</a:t>
            </a:r>
            <a:endParaRPr lang="zh-CN" altLang="en-US" sz="3200" b="1" baseline="-25000" dirty="0"/>
          </a:p>
        </p:txBody>
      </p:sp>
      <p:cxnSp>
        <p:nvCxnSpPr>
          <p:cNvPr id="20" name="直接箭头连接符 19"/>
          <p:cNvCxnSpPr/>
          <p:nvPr/>
        </p:nvCxnSpPr>
        <p:spPr>
          <a:xfrm>
            <a:off x="962437" y="3071230"/>
            <a:ext cx="70866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5776" y="2477587"/>
            <a:ext cx="829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/>
              <a:t>Oxidization (Energy production)</a:t>
            </a:r>
            <a:endParaRPr lang="zh-CN" altLang="en-US" sz="2800" b="1" baseline="30000" dirty="0"/>
          </a:p>
        </p:txBody>
      </p:sp>
      <p:sp>
        <p:nvSpPr>
          <p:cNvPr id="22" name="右大括号 21"/>
          <p:cNvSpPr/>
          <p:nvPr/>
        </p:nvSpPr>
        <p:spPr>
          <a:xfrm>
            <a:off x="6693700" y="3212976"/>
            <a:ext cx="360040" cy="259228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7161244" y="4181171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 smtClean="0"/>
              <a:t>e</a:t>
            </a:r>
            <a:r>
              <a:rPr lang="en-US" altLang="zh-CN" sz="3600" b="1" i="1" baseline="30000" dirty="0" smtClean="0"/>
              <a:t>-</a:t>
            </a:r>
            <a:endParaRPr lang="zh-CN" altLang="en-US" sz="3600" b="1" i="1" baseline="30000" dirty="0"/>
          </a:p>
        </p:txBody>
      </p:sp>
      <p:sp>
        <p:nvSpPr>
          <p:cNvPr id="25" name="TextBox 24"/>
          <p:cNvSpPr txBox="1"/>
          <p:nvPr/>
        </p:nvSpPr>
        <p:spPr>
          <a:xfrm>
            <a:off x="8241364" y="4253179"/>
            <a:ext cx="902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ATP</a:t>
            </a:r>
            <a:endParaRPr lang="zh-CN" alt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579094" y="4007538"/>
            <a:ext cx="1348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endParaRPr lang="zh-CN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 flipH="1">
            <a:off x="827584" y="6093296"/>
            <a:ext cx="7242437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88032" y="6165304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/>
              <a:t>Reduction (Energy consumption and biomolecule buildup)</a:t>
            </a:r>
            <a:endParaRPr lang="zh-CN" altLang="en-US" sz="2800" b="1" baseline="30000" dirty="0"/>
          </a:p>
        </p:txBody>
      </p:sp>
      <p:sp>
        <p:nvSpPr>
          <p:cNvPr id="30" name="TextBox 29"/>
          <p:cNvSpPr txBox="1"/>
          <p:nvPr/>
        </p:nvSpPr>
        <p:spPr>
          <a:xfrm>
            <a:off x="2469616" y="4772373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NO</a:t>
            </a:r>
            <a:r>
              <a:rPr lang="en-US" altLang="zh-CN" sz="3200" b="1" baseline="-25000" dirty="0" smtClean="0"/>
              <a:t>2</a:t>
            </a:r>
            <a:r>
              <a:rPr lang="en-US" altLang="zh-CN" sz="3200" b="1" baseline="30000" dirty="0" smtClean="0"/>
              <a:t>-</a:t>
            </a:r>
            <a:endParaRPr lang="zh-CN" altLang="en-US" sz="3200" b="1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4519308" y="4772372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NO</a:t>
            </a:r>
            <a:r>
              <a:rPr lang="en-US" altLang="zh-CN" sz="3200" b="1" baseline="-25000" dirty="0" smtClean="0"/>
              <a:t>3</a:t>
            </a:r>
            <a:r>
              <a:rPr lang="en-US" altLang="zh-CN" sz="3200" b="1" baseline="30000" dirty="0" smtClean="0"/>
              <a:t>-</a:t>
            </a:r>
            <a:endParaRPr lang="zh-CN" altLang="en-US" sz="3200" b="1" baseline="30000" dirty="0"/>
          </a:p>
        </p:txBody>
      </p:sp>
      <p:sp>
        <p:nvSpPr>
          <p:cNvPr id="32" name="TextBox 31"/>
          <p:cNvSpPr txBox="1"/>
          <p:nvPr/>
        </p:nvSpPr>
        <p:spPr>
          <a:xfrm>
            <a:off x="395536" y="4760872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NH</a:t>
            </a:r>
            <a:r>
              <a:rPr lang="en-US" altLang="zh-CN" sz="3200" b="1" baseline="-25000" dirty="0" smtClean="0"/>
              <a:t>3</a:t>
            </a:r>
            <a:endParaRPr lang="zh-CN" altLang="en-US" sz="3200" b="1" baseline="-25000" dirty="0"/>
          </a:p>
        </p:txBody>
      </p:sp>
      <p:sp>
        <p:nvSpPr>
          <p:cNvPr id="2" name="左右箭头 1"/>
          <p:cNvSpPr/>
          <p:nvPr/>
        </p:nvSpPr>
        <p:spPr>
          <a:xfrm>
            <a:off x="3633166" y="3244410"/>
            <a:ext cx="864096" cy="2338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左右箭头 34"/>
          <p:cNvSpPr/>
          <p:nvPr/>
        </p:nvSpPr>
        <p:spPr>
          <a:xfrm>
            <a:off x="1381154" y="3244411"/>
            <a:ext cx="864096" cy="2338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左右箭头 35"/>
          <p:cNvSpPr/>
          <p:nvPr/>
        </p:nvSpPr>
        <p:spPr>
          <a:xfrm>
            <a:off x="1293100" y="4121433"/>
            <a:ext cx="864096" cy="2338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左右箭头 36"/>
          <p:cNvSpPr/>
          <p:nvPr/>
        </p:nvSpPr>
        <p:spPr>
          <a:xfrm>
            <a:off x="2685640" y="4095011"/>
            <a:ext cx="864096" cy="2338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左右箭头 37"/>
          <p:cNvSpPr/>
          <p:nvPr/>
        </p:nvSpPr>
        <p:spPr>
          <a:xfrm>
            <a:off x="1401561" y="4936322"/>
            <a:ext cx="864096" cy="2338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左右箭头 38"/>
          <p:cNvSpPr/>
          <p:nvPr/>
        </p:nvSpPr>
        <p:spPr>
          <a:xfrm>
            <a:off x="3525348" y="5010973"/>
            <a:ext cx="864096" cy="2338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左右箭头 39"/>
          <p:cNvSpPr/>
          <p:nvPr/>
        </p:nvSpPr>
        <p:spPr>
          <a:xfrm>
            <a:off x="2552654" y="5539955"/>
            <a:ext cx="864096" cy="2338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左右箭头 40"/>
          <p:cNvSpPr/>
          <p:nvPr/>
        </p:nvSpPr>
        <p:spPr>
          <a:xfrm>
            <a:off x="4677476" y="4117217"/>
            <a:ext cx="864096" cy="2338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>
            <a:endCxn id="25" idx="1"/>
          </p:cNvCxnSpPr>
          <p:nvPr/>
        </p:nvCxnSpPr>
        <p:spPr>
          <a:xfrm flipV="1">
            <a:off x="7579094" y="4514789"/>
            <a:ext cx="662270" cy="1175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2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1" grpId="0"/>
      <p:bldP spid="22" grpId="0" animBg="1"/>
      <p:bldP spid="23" grpId="0"/>
      <p:bldP spid="25" grpId="0"/>
      <p:bldP spid="26" grpId="0"/>
      <p:bldP spid="28" grpId="0"/>
      <p:bldP spid="30" grpId="0"/>
      <p:bldP spid="31" grpId="0"/>
      <p:bldP spid="32" grpId="0"/>
      <p:bldP spid="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dirty="0" smtClean="0"/>
              <a:t>The formation of Z-ring limited </a:t>
            </a:r>
            <a:r>
              <a:rPr lang="en-US" altLang="zh-CN" sz="3200" dirty="0"/>
              <a:t>in the center of cell by 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oscillation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3200" dirty="0" smtClean="0"/>
              <a:t>of </a:t>
            </a:r>
            <a:r>
              <a:rPr lang="en-US" altLang="zh-CN" sz="3200" dirty="0" err="1" smtClean="0"/>
              <a:t>MinCDE</a:t>
            </a:r>
            <a:r>
              <a:rPr lang="en-US" altLang="zh-CN" sz="3200" dirty="0" smtClean="0"/>
              <a:t> proteins</a:t>
            </a:r>
            <a:endParaRPr lang="zh-CN" alt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24" y="1539404"/>
            <a:ext cx="7240906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95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3080" y="-609"/>
            <a:ext cx="8229600" cy="1143000"/>
          </a:xfrm>
        </p:spPr>
        <p:txBody>
          <a:bodyPr/>
          <a:lstStyle/>
          <a:p>
            <a:pPr algn="l"/>
            <a:r>
              <a:rPr lang="en-US" altLang="zh-CN" dirty="0"/>
              <a:t>Peptidoglycan </a:t>
            </a:r>
            <a:r>
              <a:rPr lang="en-US" altLang="zh-CN" dirty="0" smtClean="0"/>
              <a:t>synthesis (</a:t>
            </a:r>
            <a:r>
              <a:rPr lang="zh-CN" altLang="en-US" dirty="0" smtClean="0"/>
              <a:t>略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85992"/>
            <a:ext cx="8054478" cy="592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38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1721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Cell wall synthesis during growth of cocci and rod bacteria</a:t>
            </a:r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84" y="1916832"/>
            <a:ext cx="79152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95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algn="just"/>
            <a:r>
              <a:rPr lang="en-US" altLang="zh-CN" sz="4000" dirty="0"/>
              <a:t>D</a:t>
            </a:r>
            <a:r>
              <a:rPr lang="en-US" altLang="zh-CN" sz="4000" dirty="0" smtClean="0"/>
              <a:t>etermination </a:t>
            </a:r>
            <a:r>
              <a:rPr lang="en-US" altLang="zh-CN" sz="4000" dirty="0"/>
              <a:t>of </a:t>
            </a:r>
            <a:r>
              <a:rPr lang="en-US" altLang="zh-CN" sz="4000" dirty="0" smtClean="0"/>
              <a:t>cell shape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dirty="0" smtClean="0"/>
              <a:t> Microbial cell </a:t>
            </a:r>
            <a:r>
              <a:rPr lang="en-US" altLang="zh-CN" dirty="0"/>
              <a:t>shape is faithfully heritable</a:t>
            </a:r>
            <a:r>
              <a:rPr lang="en-US" altLang="zh-CN" dirty="0" smtClean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dirty="0" smtClean="0"/>
              <a:t> Microbial cell shape is not unchangeable. Some microorganisms show distinct cell shape under different physiological conditions.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dirty="0" smtClean="0"/>
              <a:t> Cell wall play a key role for determining the cell shape.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algn="just">
              <a:buFont typeface="Wingdings" panose="05000000000000000000" pitchFamily="2" charset="2"/>
              <a:buChar char="Ø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39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412776"/>
            <a:ext cx="87953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/>
              <a:t> Most </a:t>
            </a:r>
            <a:r>
              <a:rPr lang="en-US" altLang="zh-CN" sz="2800" dirty="0" smtClean="0"/>
              <a:t>prokaryotic microorganisms reproduce </a:t>
            </a:r>
            <a:r>
              <a:rPr lang="en-US" altLang="zh-CN" sz="2800" dirty="0"/>
              <a:t>by </a:t>
            </a:r>
            <a:r>
              <a:rPr lang="en-US" altLang="zh-CN" sz="2800" b="1" i="1" dirty="0">
                <a:solidFill>
                  <a:srgbClr val="FF0000"/>
                </a:solidFill>
              </a:rPr>
              <a:t>binary </a:t>
            </a:r>
            <a:r>
              <a:rPr lang="en-US" altLang="zh-CN" sz="2800" b="1" i="1" dirty="0" smtClean="0">
                <a:solidFill>
                  <a:srgbClr val="FF0000"/>
                </a:solidFill>
              </a:rPr>
              <a:t>fission</a:t>
            </a:r>
            <a:endParaRPr lang="en-US" altLang="zh-CN" sz="2800" b="1" i="1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altLang="zh-CN" sz="2800" b="1" i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 Bacterial cell cycle has two related pathways: </a:t>
            </a:r>
            <a:r>
              <a:rPr lang="en-US" altLang="zh-CN" sz="2800" b="1" i="1" dirty="0" smtClean="0">
                <a:solidFill>
                  <a:srgbClr val="FF0000"/>
                </a:solidFill>
              </a:rPr>
              <a:t>replication and partitioning of DNA </a:t>
            </a:r>
            <a:r>
              <a:rPr lang="en-US" altLang="zh-CN" sz="2800" dirty="0" smtClean="0"/>
              <a:t>and </a:t>
            </a:r>
            <a:r>
              <a:rPr lang="en-US" altLang="zh-CN" sz="2800" b="1" i="1" dirty="0" smtClean="0">
                <a:solidFill>
                  <a:srgbClr val="FF0000"/>
                </a:solidFill>
              </a:rPr>
              <a:t>Cytokinesis.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2800" b="1" i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 Key function of Z-ring (</a:t>
            </a:r>
            <a:r>
              <a:rPr lang="en-US" altLang="zh-CN" sz="2800" dirty="0" err="1" smtClean="0"/>
              <a:t>divisome</a:t>
            </a:r>
            <a:r>
              <a:rPr lang="en-US" altLang="zh-CN" sz="2800" dirty="0" smtClean="0"/>
              <a:t>) during cell division</a:t>
            </a:r>
            <a:endParaRPr lang="en-US" altLang="zh-CN" sz="28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CN" sz="2800" dirty="0" smtClean="0"/>
          </a:p>
          <a:p>
            <a:pPr marL="0" indent="0">
              <a:buNone/>
            </a:pPr>
            <a:endParaRPr lang="en-US" altLang="zh-CN" sz="2800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CN" sz="2800" b="1" i="1" dirty="0"/>
          </a:p>
        </p:txBody>
      </p:sp>
    </p:spTree>
    <p:extLst>
      <p:ext uri="{BB962C8B-B14F-4D97-AF65-F5344CB8AC3E}">
        <p14:creationId xmlns:p14="http://schemas.microsoft.com/office/powerpoint/2010/main" val="254077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*Molecules in each </a:t>
            </a:r>
            <a:r>
              <a:rPr lang="en-US" altLang="zh-CN" i="1" dirty="0" smtClean="0"/>
              <a:t>E. coli</a:t>
            </a:r>
            <a:r>
              <a:rPr lang="en-US" altLang="zh-CN" dirty="0" smtClean="0"/>
              <a:t> cell</a:t>
            </a:r>
            <a:endParaRPr lang="zh-CN" altLang="en-US" dirty="0"/>
          </a:p>
        </p:txBody>
      </p:sp>
      <p:pic>
        <p:nvPicPr>
          <p:cNvPr id="3074" name="Picture 2" descr="“E coli division cell component”的图片搜索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55943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接箭头连接符 3"/>
          <p:cNvCxnSpPr/>
          <p:nvPr/>
        </p:nvCxnSpPr>
        <p:spPr>
          <a:xfrm flipH="1">
            <a:off x="7323121" y="2060848"/>
            <a:ext cx="1209319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7323121" y="3933056"/>
            <a:ext cx="1209319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>
            <a:off x="7323121" y="2348880"/>
            <a:ext cx="1209319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6266202" y="5517232"/>
            <a:ext cx="1209319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7236296" y="5669632"/>
            <a:ext cx="1209319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6631636" y="6021288"/>
            <a:ext cx="1209319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>
            <a:off x="7020272" y="6525344"/>
            <a:ext cx="1209319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3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576" y="836712"/>
            <a:ext cx="8388424" cy="15309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800" b="1" i="1" dirty="0" smtClean="0">
                <a:solidFill>
                  <a:srgbClr val="FF0000"/>
                </a:solidFill>
              </a:rPr>
              <a:t>How does an E. coli cell divided each 20 min although its DNA replication will be finished in 40 min?</a:t>
            </a:r>
            <a:endParaRPr lang="zh-CN" alt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51302"/>
            <a:ext cx="4752528" cy="510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92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Influences of environmental factors on </a:t>
            </a:r>
            <a:r>
              <a:rPr lang="en-US" altLang="zh-CN" dirty="0" smtClean="0"/>
              <a:t>growth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363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en-US" altLang="zh-CN" b="1" dirty="0" smtClean="0"/>
              <a:t>Environmental factors</a:t>
            </a:r>
            <a:endParaRPr lang="zh-CN" altLang="en-US" b="1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03788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053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1484" y="3586691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Nonhalophile</a:t>
            </a:r>
            <a:r>
              <a:rPr lang="en-US" altLang="zh-CN" dirty="0" smtClean="0"/>
              <a:t>: Freshwater species</a:t>
            </a:r>
          </a:p>
          <a:p>
            <a:r>
              <a:rPr lang="en-US" altLang="zh-CN" dirty="0" err="1" smtClean="0"/>
              <a:t>Halotolerant</a:t>
            </a:r>
            <a:r>
              <a:rPr lang="en-US" altLang="zh-CN" dirty="0" smtClean="0"/>
              <a:t>: </a:t>
            </a:r>
            <a:r>
              <a:rPr lang="en-US" altLang="zh-CN" i="1" dirty="0" smtClean="0"/>
              <a:t>Staphylococcus</a:t>
            </a:r>
            <a:r>
              <a:rPr lang="en-US" altLang="zh-CN" dirty="0" smtClean="0"/>
              <a:t> spp. (</a:t>
            </a:r>
            <a:r>
              <a:rPr lang="zh-CN" altLang="en-US" dirty="0" smtClean="0"/>
              <a:t>葡萄球菌</a:t>
            </a:r>
            <a:r>
              <a:rPr lang="en-US" altLang="zh-CN" dirty="0" smtClean="0"/>
              <a:t>)</a:t>
            </a:r>
          </a:p>
          <a:p>
            <a:r>
              <a:rPr lang="en-US" altLang="zh-CN" dirty="0" smtClean="0"/>
              <a:t>Moderate halophile: Seawater species</a:t>
            </a:r>
          </a:p>
          <a:p>
            <a:r>
              <a:rPr lang="en-US" altLang="zh-CN" dirty="0" smtClean="0"/>
              <a:t>Extreme halophile: Brackish water (nearly saturated)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4211960" y="6399859"/>
            <a:ext cx="2742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 err="1"/>
              <a:t>Natronobacterium</a:t>
            </a:r>
            <a:r>
              <a:rPr lang="en-US" altLang="zh-CN" i="1" dirty="0"/>
              <a:t> </a:t>
            </a:r>
            <a:r>
              <a:rPr lang="en-US" altLang="zh-CN" i="1" dirty="0" err="1"/>
              <a:t>gregoryi</a:t>
            </a:r>
            <a:endParaRPr lang="zh-CN" altLang="en-US" i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58" y="4840367"/>
            <a:ext cx="1935917" cy="154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8" descr="“Natronobacterium gregoryi”的图片搜索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192005"/>
              </p:ext>
            </p:extLst>
          </p:nvPr>
        </p:nvGraphicFramePr>
        <p:xfrm>
          <a:off x="155575" y="764704"/>
          <a:ext cx="8814727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527"/>
                <a:gridCol w="6710200"/>
              </a:tblGrid>
              <a:tr h="36801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Osmotic pressure or salinity</a:t>
                      </a:r>
                      <a:endParaRPr lang="zh-CN" altLang="en-US" sz="28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286582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err="1" smtClean="0"/>
                        <a:t>Nonhalophile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Cannot sustain high salinity</a:t>
                      </a:r>
                      <a:endParaRPr lang="zh-CN" altLang="en-US" b="1" dirty="0"/>
                    </a:p>
                  </a:txBody>
                  <a:tcPr anchor="ctr"/>
                </a:tc>
              </a:tr>
              <a:tr h="286582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err="1" smtClean="0"/>
                        <a:t>Halotolerant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Grow</a:t>
                      </a:r>
                      <a:r>
                        <a:rPr lang="en-US" altLang="zh-CN" b="1" baseline="0" dirty="0" smtClean="0"/>
                        <a:t> optimally in low salinity but sustain high salinity</a:t>
                      </a:r>
                      <a:endParaRPr lang="zh-CN" altLang="en-US" b="1" dirty="0"/>
                    </a:p>
                  </a:txBody>
                  <a:tcPr anchor="ctr"/>
                </a:tc>
              </a:tr>
              <a:tr h="29121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Moderate halophile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Require high</a:t>
                      </a:r>
                      <a:r>
                        <a:rPr lang="en-US" altLang="zh-CN" b="1" baseline="0" dirty="0" smtClean="0"/>
                        <a:t> levels of salt, usually over 0.2 M</a:t>
                      </a:r>
                      <a:endParaRPr lang="zh-CN" altLang="en-US" b="1" dirty="0"/>
                    </a:p>
                  </a:txBody>
                  <a:tcPr anchor="ctr"/>
                </a:tc>
              </a:tr>
              <a:tr h="193017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Extreme halophile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Require </a:t>
                      </a:r>
                      <a:r>
                        <a:rPr lang="en-US" altLang="zh-CN" b="1" baseline="0" dirty="0" smtClean="0"/>
                        <a:t>high or nearly saturated salinity, usually over 2 M</a:t>
                      </a:r>
                      <a:endParaRPr lang="zh-CN" altLang="en-US" b="1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285467" y="3184298"/>
            <a:ext cx="2675901" cy="3244850"/>
            <a:chOff x="285467" y="3184298"/>
            <a:chExt cx="2675901" cy="3244850"/>
          </a:xfrm>
        </p:grpSpPr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595993" y="3495448"/>
              <a:ext cx="482600" cy="1885950"/>
            </a:xfrm>
            <a:custGeom>
              <a:avLst/>
              <a:gdLst>
                <a:gd name="T0" fmla="*/ 0 w 304"/>
                <a:gd name="T1" fmla="*/ 0 h 1188"/>
                <a:gd name="T2" fmla="*/ 0 w 304"/>
                <a:gd name="T3" fmla="*/ 0 h 1188"/>
                <a:gd name="T4" fmla="*/ 10 w 304"/>
                <a:gd name="T5" fmla="*/ 2 h 1188"/>
                <a:gd name="T6" fmla="*/ 18 w 304"/>
                <a:gd name="T7" fmla="*/ 4 h 1188"/>
                <a:gd name="T8" fmla="*/ 26 w 304"/>
                <a:gd name="T9" fmla="*/ 8 h 1188"/>
                <a:gd name="T10" fmla="*/ 34 w 304"/>
                <a:gd name="T11" fmla="*/ 12 h 1188"/>
                <a:gd name="T12" fmla="*/ 50 w 304"/>
                <a:gd name="T13" fmla="*/ 26 h 1188"/>
                <a:gd name="T14" fmla="*/ 66 w 304"/>
                <a:gd name="T15" fmla="*/ 44 h 1188"/>
                <a:gd name="T16" fmla="*/ 82 w 304"/>
                <a:gd name="T17" fmla="*/ 66 h 1188"/>
                <a:gd name="T18" fmla="*/ 96 w 304"/>
                <a:gd name="T19" fmla="*/ 92 h 1188"/>
                <a:gd name="T20" fmla="*/ 112 w 304"/>
                <a:gd name="T21" fmla="*/ 124 h 1188"/>
                <a:gd name="T22" fmla="*/ 126 w 304"/>
                <a:gd name="T23" fmla="*/ 158 h 1188"/>
                <a:gd name="T24" fmla="*/ 140 w 304"/>
                <a:gd name="T25" fmla="*/ 194 h 1188"/>
                <a:gd name="T26" fmla="*/ 152 w 304"/>
                <a:gd name="T27" fmla="*/ 234 h 1188"/>
                <a:gd name="T28" fmla="*/ 178 w 304"/>
                <a:gd name="T29" fmla="*/ 322 h 1188"/>
                <a:gd name="T30" fmla="*/ 200 w 304"/>
                <a:gd name="T31" fmla="*/ 416 h 1188"/>
                <a:gd name="T32" fmla="*/ 222 w 304"/>
                <a:gd name="T33" fmla="*/ 516 h 1188"/>
                <a:gd name="T34" fmla="*/ 240 w 304"/>
                <a:gd name="T35" fmla="*/ 618 h 1188"/>
                <a:gd name="T36" fmla="*/ 256 w 304"/>
                <a:gd name="T37" fmla="*/ 720 h 1188"/>
                <a:gd name="T38" fmla="*/ 270 w 304"/>
                <a:gd name="T39" fmla="*/ 820 h 1188"/>
                <a:gd name="T40" fmla="*/ 282 w 304"/>
                <a:gd name="T41" fmla="*/ 914 h 1188"/>
                <a:gd name="T42" fmla="*/ 292 w 304"/>
                <a:gd name="T43" fmla="*/ 1000 h 1188"/>
                <a:gd name="T44" fmla="*/ 298 w 304"/>
                <a:gd name="T45" fmla="*/ 1076 h 1188"/>
                <a:gd name="T46" fmla="*/ 304 w 304"/>
                <a:gd name="T47" fmla="*/ 1140 h 1188"/>
                <a:gd name="T48" fmla="*/ 304 w 304"/>
                <a:gd name="T49" fmla="*/ 1188 h 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4" h="1188">
                  <a:moveTo>
                    <a:pt x="0" y="0"/>
                  </a:moveTo>
                  <a:lnTo>
                    <a:pt x="0" y="0"/>
                  </a:lnTo>
                  <a:lnTo>
                    <a:pt x="10" y="2"/>
                  </a:lnTo>
                  <a:lnTo>
                    <a:pt x="18" y="4"/>
                  </a:lnTo>
                  <a:lnTo>
                    <a:pt x="26" y="8"/>
                  </a:lnTo>
                  <a:lnTo>
                    <a:pt x="34" y="12"/>
                  </a:lnTo>
                  <a:lnTo>
                    <a:pt x="50" y="26"/>
                  </a:lnTo>
                  <a:lnTo>
                    <a:pt x="66" y="44"/>
                  </a:lnTo>
                  <a:lnTo>
                    <a:pt x="82" y="66"/>
                  </a:lnTo>
                  <a:lnTo>
                    <a:pt x="96" y="92"/>
                  </a:lnTo>
                  <a:lnTo>
                    <a:pt x="112" y="124"/>
                  </a:lnTo>
                  <a:lnTo>
                    <a:pt x="126" y="158"/>
                  </a:lnTo>
                  <a:lnTo>
                    <a:pt x="140" y="194"/>
                  </a:lnTo>
                  <a:lnTo>
                    <a:pt x="152" y="234"/>
                  </a:lnTo>
                  <a:lnTo>
                    <a:pt x="178" y="322"/>
                  </a:lnTo>
                  <a:lnTo>
                    <a:pt x="200" y="416"/>
                  </a:lnTo>
                  <a:lnTo>
                    <a:pt x="222" y="516"/>
                  </a:lnTo>
                  <a:lnTo>
                    <a:pt x="240" y="618"/>
                  </a:lnTo>
                  <a:lnTo>
                    <a:pt x="256" y="720"/>
                  </a:lnTo>
                  <a:lnTo>
                    <a:pt x="270" y="820"/>
                  </a:lnTo>
                  <a:lnTo>
                    <a:pt x="282" y="914"/>
                  </a:lnTo>
                  <a:lnTo>
                    <a:pt x="292" y="1000"/>
                  </a:lnTo>
                  <a:lnTo>
                    <a:pt x="298" y="1076"/>
                  </a:lnTo>
                  <a:lnTo>
                    <a:pt x="304" y="1140"/>
                  </a:lnTo>
                  <a:lnTo>
                    <a:pt x="304" y="1188"/>
                  </a:lnTo>
                </a:path>
              </a:pathLst>
            </a:custGeom>
            <a:noFill/>
            <a:ln w="28575">
              <a:solidFill>
                <a:srgbClr val="22AC3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621393" y="3555773"/>
              <a:ext cx="1695450" cy="1825625"/>
            </a:xfrm>
            <a:custGeom>
              <a:avLst/>
              <a:gdLst>
                <a:gd name="T0" fmla="*/ 0 w 1068"/>
                <a:gd name="T1" fmla="*/ 32 h 1150"/>
                <a:gd name="T2" fmla="*/ 0 w 1068"/>
                <a:gd name="T3" fmla="*/ 32 h 1150"/>
                <a:gd name="T4" fmla="*/ 4 w 1068"/>
                <a:gd name="T5" fmla="*/ 28 h 1150"/>
                <a:gd name="T6" fmla="*/ 14 w 1068"/>
                <a:gd name="T7" fmla="*/ 16 h 1150"/>
                <a:gd name="T8" fmla="*/ 20 w 1068"/>
                <a:gd name="T9" fmla="*/ 10 h 1150"/>
                <a:gd name="T10" fmla="*/ 28 w 1068"/>
                <a:gd name="T11" fmla="*/ 6 h 1150"/>
                <a:gd name="T12" fmla="*/ 38 w 1068"/>
                <a:gd name="T13" fmla="*/ 2 h 1150"/>
                <a:gd name="T14" fmla="*/ 48 w 1068"/>
                <a:gd name="T15" fmla="*/ 0 h 1150"/>
                <a:gd name="T16" fmla="*/ 48 w 1068"/>
                <a:gd name="T17" fmla="*/ 0 h 1150"/>
                <a:gd name="T18" fmla="*/ 62 w 1068"/>
                <a:gd name="T19" fmla="*/ 2 h 1150"/>
                <a:gd name="T20" fmla="*/ 84 w 1068"/>
                <a:gd name="T21" fmla="*/ 8 h 1150"/>
                <a:gd name="T22" fmla="*/ 112 w 1068"/>
                <a:gd name="T23" fmla="*/ 20 h 1150"/>
                <a:gd name="T24" fmla="*/ 146 w 1068"/>
                <a:gd name="T25" fmla="*/ 38 h 1150"/>
                <a:gd name="T26" fmla="*/ 186 w 1068"/>
                <a:gd name="T27" fmla="*/ 62 h 1150"/>
                <a:gd name="T28" fmla="*/ 234 w 1068"/>
                <a:gd name="T29" fmla="*/ 96 h 1150"/>
                <a:gd name="T30" fmla="*/ 288 w 1068"/>
                <a:gd name="T31" fmla="*/ 140 h 1150"/>
                <a:gd name="T32" fmla="*/ 348 w 1068"/>
                <a:gd name="T33" fmla="*/ 194 h 1150"/>
                <a:gd name="T34" fmla="*/ 414 w 1068"/>
                <a:gd name="T35" fmla="*/ 260 h 1150"/>
                <a:gd name="T36" fmla="*/ 488 w 1068"/>
                <a:gd name="T37" fmla="*/ 340 h 1150"/>
                <a:gd name="T38" fmla="*/ 568 w 1068"/>
                <a:gd name="T39" fmla="*/ 432 h 1150"/>
                <a:gd name="T40" fmla="*/ 654 w 1068"/>
                <a:gd name="T41" fmla="*/ 542 h 1150"/>
                <a:gd name="T42" fmla="*/ 746 w 1068"/>
                <a:gd name="T43" fmla="*/ 666 h 1150"/>
                <a:gd name="T44" fmla="*/ 796 w 1068"/>
                <a:gd name="T45" fmla="*/ 736 h 1150"/>
                <a:gd name="T46" fmla="*/ 846 w 1068"/>
                <a:gd name="T47" fmla="*/ 808 h 1150"/>
                <a:gd name="T48" fmla="*/ 900 w 1068"/>
                <a:gd name="T49" fmla="*/ 886 h 1150"/>
                <a:gd name="T50" fmla="*/ 954 w 1068"/>
                <a:gd name="T51" fmla="*/ 970 h 1150"/>
                <a:gd name="T52" fmla="*/ 1010 w 1068"/>
                <a:gd name="T53" fmla="*/ 1056 h 1150"/>
                <a:gd name="T54" fmla="*/ 1068 w 1068"/>
                <a:gd name="T55" fmla="*/ 1150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68" h="1150">
                  <a:moveTo>
                    <a:pt x="0" y="32"/>
                  </a:moveTo>
                  <a:lnTo>
                    <a:pt x="0" y="32"/>
                  </a:lnTo>
                  <a:lnTo>
                    <a:pt x="4" y="28"/>
                  </a:lnTo>
                  <a:lnTo>
                    <a:pt x="14" y="16"/>
                  </a:lnTo>
                  <a:lnTo>
                    <a:pt x="20" y="10"/>
                  </a:lnTo>
                  <a:lnTo>
                    <a:pt x="28" y="6"/>
                  </a:lnTo>
                  <a:lnTo>
                    <a:pt x="38" y="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62" y="2"/>
                  </a:lnTo>
                  <a:lnTo>
                    <a:pt x="84" y="8"/>
                  </a:lnTo>
                  <a:lnTo>
                    <a:pt x="112" y="20"/>
                  </a:lnTo>
                  <a:lnTo>
                    <a:pt x="146" y="38"/>
                  </a:lnTo>
                  <a:lnTo>
                    <a:pt x="186" y="62"/>
                  </a:lnTo>
                  <a:lnTo>
                    <a:pt x="234" y="96"/>
                  </a:lnTo>
                  <a:lnTo>
                    <a:pt x="288" y="140"/>
                  </a:lnTo>
                  <a:lnTo>
                    <a:pt x="348" y="194"/>
                  </a:lnTo>
                  <a:lnTo>
                    <a:pt x="414" y="260"/>
                  </a:lnTo>
                  <a:lnTo>
                    <a:pt x="488" y="340"/>
                  </a:lnTo>
                  <a:lnTo>
                    <a:pt x="568" y="432"/>
                  </a:lnTo>
                  <a:lnTo>
                    <a:pt x="654" y="542"/>
                  </a:lnTo>
                  <a:lnTo>
                    <a:pt x="746" y="666"/>
                  </a:lnTo>
                  <a:lnTo>
                    <a:pt x="796" y="736"/>
                  </a:lnTo>
                  <a:lnTo>
                    <a:pt x="846" y="808"/>
                  </a:lnTo>
                  <a:lnTo>
                    <a:pt x="900" y="886"/>
                  </a:lnTo>
                  <a:lnTo>
                    <a:pt x="954" y="970"/>
                  </a:lnTo>
                  <a:lnTo>
                    <a:pt x="1010" y="1056"/>
                  </a:lnTo>
                  <a:lnTo>
                    <a:pt x="1068" y="1150"/>
                  </a:lnTo>
                </a:path>
              </a:pathLst>
            </a:custGeom>
            <a:noFill/>
            <a:ln w="28575">
              <a:solidFill>
                <a:srgbClr val="F398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1202418" y="5406798"/>
              <a:ext cx="0" cy="92075"/>
            </a:xfrm>
            <a:prstGeom prst="line">
              <a:avLst/>
            </a:prstGeom>
            <a:noFill/>
            <a:ln w="8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1764393" y="5406798"/>
              <a:ext cx="0" cy="92075"/>
            </a:xfrm>
            <a:prstGeom prst="line">
              <a:avLst/>
            </a:prstGeom>
            <a:noFill/>
            <a:ln w="8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342243" y="5406798"/>
              <a:ext cx="0" cy="92075"/>
            </a:xfrm>
            <a:prstGeom prst="line">
              <a:avLst/>
            </a:prstGeom>
            <a:noFill/>
            <a:ln w="8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2904218" y="5406798"/>
              <a:ext cx="0" cy="92075"/>
            </a:xfrm>
            <a:prstGeom prst="line">
              <a:avLst/>
            </a:prstGeom>
            <a:noFill/>
            <a:ln w="8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837293" y="3460523"/>
              <a:ext cx="1746250" cy="2009775"/>
            </a:xfrm>
            <a:custGeom>
              <a:avLst/>
              <a:gdLst>
                <a:gd name="T0" fmla="*/ 0 w 1100"/>
                <a:gd name="T1" fmla="*/ 1266 h 1266"/>
                <a:gd name="T2" fmla="*/ 0 w 1100"/>
                <a:gd name="T3" fmla="*/ 1266 h 1266"/>
                <a:gd name="T4" fmla="*/ 8 w 1100"/>
                <a:gd name="T5" fmla="*/ 1212 h 1266"/>
                <a:gd name="T6" fmla="*/ 32 w 1100"/>
                <a:gd name="T7" fmla="*/ 1070 h 1266"/>
                <a:gd name="T8" fmla="*/ 48 w 1100"/>
                <a:gd name="T9" fmla="*/ 974 h 1266"/>
                <a:gd name="T10" fmla="*/ 70 w 1100"/>
                <a:gd name="T11" fmla="*/ 866 h 1266"/>
                <a:gd name="T12" fmla="*/ 94 w 1100"/>
                <a:gd name="T13" fmla="*/ 752 h 1266"/>
                <a:gd name="T14" fmla="*/ 122 w 1100"/>
                <a:gd name="T15" fmla="*/ 634 h 1266"/>
                <a:gd name="T16" fmla="*/ 154 w 1100"/>
                <a:gd name="T17" fmla="*/ 516 h 1266"/>
                <a:gd name="T18" fmla="*/ 170 w 1100"/>
                <a:gd name="T19" fmla="*/ 458 h 1266"/>
                <a:gd name="T20" fmla="*/ 188 w 1100"/>
                <a:gd name="T21" fmla="*/ 402 h 1266"/>
                <a:gd name="T22" fmla="*/ 208 w 1100"/>
                <a:gd name="T23" fmla="*/ 346 h 1266"/>
                <a:gd name="T24" fmla="*/ 228 w 1100"/>
                <a:gd name="T25" fmla="*/ 294 h 1266"/>
                <a:gd name="T26" fmla="*/ 248 w 1100"/>
                <a:gd name="T27" fmla="*/ 246 h 1266"/>
                <a:gd name="T28" fmla="*/ 270 w 1100"/>
                <a:gd name="T29" fmla="*/ 198 h 1266"/>
                <a:gd name="T30" fmla="*/ 292 w 1100"/>
                <a:gd name="T31" fmla="*/ 156 h 1266"/>
                <a:gd name="T32" fmla="*/ 316 w 1100"/>
                <a:gd name="T33" fmla="*/ 118 h 1266"/>
                <a:gd name="T34" fmla="*/ 340 w 1100"/>
                <a:gd name="T35" fmla="*/ 84 h 1266"/>
                <a:gd name="T36" fmla="*/ 364 w 1100"/>
                <a:gd name="T37" fmla="*/ 56 h 1266"/>
                <a:gd name="T38" fmla="*/ 378 w 1100"/>
                <a:gd name="T39" fmla="*/ 44 h 1266"/>
                <a:gd name="T40" fmla="*/ 390 w 1100"/>
                <a:gd name="T41" fmla="*/ 32 h 1266"/>
                <a:gd name="T42" fmla="*/ 404 w 1100"/>
                <a:gd name="T43" fmla="*/ 22 h 1266"/>
                <a:gd name="T44" fmla="*/ 416 w 1100"/>
                <a:gd name="T45" fmla="*/ 16 h 1266"/>
                <a:gd name="T46" fmla="*/ 430 w 1100"/>
                <a:gd name="T47" fmla="*/ 10 h 1266"/>
                <a:gd name="T48" fmla="*/ 444 w 1100"/>
                <a:gd name="T49" fmla="*/ 4 h 1266"/>
                <a:gd name="T50" fmla="*/ 458 w 1100"/>
                <a:gd name="T51" fmla="*/ 2 h 1266"/>
                <a:gd name="T52" fmla="*/ 472 w 1100"/>
                <a:gd name="T53" fmla="*/ 0 h 1266"/>
                <a:gd name="T54" fmla="*/ 472 w 1100"/>
                <a:gd name="T55" fmla="*/ 0 h 1266"/>
                <a:gd name="T56" fmla="*/ 486 w 1100"/>
                <a:gd name="T57" fmla="*/ 2 h 1266"/>
                <a:gd name="T58" fmla="*/ 498 w 1100"/>
                <a:gd name="T59" fmla="*/ 4 h 1266"/>
                <a:gd name="T60" fmla="*/ 512 w 1100"/>
                <a:gd name="T61" fmla="*/ 8 h 1266"/>
                <a:gd name="T62" fmla="*/ 524 w 1100"/>
                <a:gd name="T63" fmla="*/ 14 h 1266"/>
                <a:gd name="T64" fmla="*/ 538 w 1100"/>
                <a:gd name="T65" fmla="*/ 22 h 1266"/>
                <a:gd name="T66" fmla="*/ 552 w 1100"/>
                <a:gd name="T67" fmla="*/ 30 h 1266"/>
                <a:gd name="T68" fmla="*/ 578 w 1100"/>
                <a:gd name="T69" fmla="*/ 52 h 1266"/>
                <a:gd name="T70" fmla="*/ 606 w 1100"/>
                <a:gd name="T71" fmla="*/ 80 h 1266"/>
                <a:gd name="T72" fmla="*/ 632 w 1100"/>
                <a:gd name="T73" fmla="*/ 112 h 1266"/>
                <a:gd name="T74" fmla="*/ 660 w 1100"/>
                <a:gd name="T75" fmla="*/ 148 h 1266"/>
                <a:gd name="T76" fmla="*/ 686 w 1100"/>
                <a:gd name="T77" fmla="*/ 188 h 1266"/>
                <a:gd name="T78" fmla="*/ 712 w 1100"/>
                <a:gd name="T79" fmla="*/ 232 h 1266"/>
                <a:gd name="T80" fmla="*/ 740 w 1100"/>
                <a:gd name="T81" fmla="*/ 280 h 1266"/>
                <a:gd name="T82" fmla="*/ 766 w 1100"/>
                <a:gd name="T83" fmla="*/ 330 h 1266"/>
                <a:gd name="T84" fmla="*/ 792 w 1100"/>
                <a:gd name="T85" fmla="*/ 382 h 1266"/>
                <a:gd name="T86" fmla="*/ 842 w 1100"/>
                <a:gd name="T87" fmla="*/ 492 h 1266"/>
                <a:gd name="T88" fmla="*/ 890 w 1100"/>
                <a:gd name="T89" fmla="*/ 606 h 1266"/>
                <a:gd name="T90" fmla="*/ 934 w 1100"/>
                <a:gd name="T91" fmla="*/ 722 h 1266"/>
                <a:gd name="T92" fmla="*/ 974 w 1100"/>
                <a:gd name="T93" fmla="*/ 834 h 1266"/>
                <a:gd name="T94" fmla="*/ 1010 w 1100"/>
                <a:gd name="T95" fmla="*/ 940 h 1266"/>
                <a:gd name="T96" fmla="*/ 1040 w 1100"/>
                <a:gd name="T97" fmla="*/ 1038 h 1266"/>
                <a:gd name="T98" fmla="*/ 1066 w 1100"/>
                <a:gd name="T99" fmla="*/ 1122 h 1266"/>
                <a:gd name="T100" fmla="*/ 1084 w 1100"/>
                <a:gd name="T101" fmla="*/ 1192 h 1266"/>
                <a:gd name="T102" fmla="*/ 1096 w 1100"/>
                <a:gd name="T103" fmla="*/ 1240 h 1266"/>
                <a:gd name="T104" fmla="*/ 1100 w 1100"/>
                <a:gd name="T105" fmla="*/ 1266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00" h="1266">
                  <a:moveTo>
                    <a:pt x="0" y="1266"/>
                  </a:moveTo>
                  <a:lnTo>
                    <a:pt x="0" y="1266"/>
                  </a:lnTo>
                  <a:lnTo>
                    <a:pt x="8" y="1212"/>
                  </a:lnTo>
                  <a:lnTo>
                    <a:pt x="32" y="1070"/>
                  </a:lnTo>
                  <a:lnTo>
                    <a:pt x="48" y="974"/>
                  </a:lnTo>
                  <a:lnTo>
                    <a:pt x="70" y="866"/>
                  </a:lnTo>
                  <a:lnTo>
                    <a:pt x="94" y="752"/>
                  </a:lnTo>
                  <a:lnTo>
                    <a:pt x="122" y="634"/>
                  </a:lnTo>
                  <a:lnTo>
                    <a:pt x="154" y="516"/>
                  </a:lnTo>
                  <a:lnTo>
                    <a:pt x="170" y="458"/>
                  </a:lnTo>
                  <a:lnTo>
                    <a:pt x="188" y="402"/>
                  </a:lnTo>
                  <a:lnTo>
                    <a:pt x="208" y="346"/>
                  </a:lnTo>
                  <a:lnTo>
                    <a:pt x="228" y="294"/>
                  </a:lnTo>
                  <a:lnTo>
                    <a:pt x="248" y="246"/>
                  </a:lnTo>
                  <a:lnTo>
                    <a:pt x="270" y="198"/>
                  </a:lnTo>
                  <a:lnTo>
                    <a:pt x="292" y="156"/>
                  </a:lnTo>
                  <a:lnTo>
                    <a:pt x="316" y="118"/>
                  </a:lnTo>
                  <a:lnTo>
                    <a:pt x="340" y="84"/>
                  </a:lnTo>
                  <a:lnTo>
                    <a:pt x="364" y="56"/>
                  </a:lnTo>
                  <a:lnTo>
                    <a:pt x="378" y="44"/>
                  </a:lnTo>
                  <a:lnTo>
                    <a:pt x="390" y="32"/>
                  </a:lnTo>
                  <a:lnTo>
                    <a:pt x="404" y="22"/>
                  </a:lnTo>
                  <a:lnTo>
                    <a:pt x="416" y="16"/>
                  </a:lnTo>
                  <a:lnTo>
                    <a:pt x="430" y="10"/>
                  </a:lnTo>
                  <a:lnTo>
                    <a:pt x="444" y="4"/>
                  </a:lnTo>
                  <a:lnTo>
                    <a:pt x="458" y="2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86" y="2"/>
                  </a:lnTo>
                  <a:lnTo>
                    <a:pt x="498" y="4"/>
                  </a:lnTo>
                  <a:lnTo>
                    <a:pt x="512" y="8"/>
                  </a:lnTo>
                  <a:lnTo>
                    <a:pt x="524" y="14"/>
                  </a:lnTo>
                  <a:lnTo>
                    <a:pt x="538" y="22"/>
                  </a:lnTo>
                  <a:lnTo>
                    <a:pt x="552" y="30"/>
                  </a:lnTo>
                  <a:lnTo>
                    <a:pt x="578" y="52"/>
                  </a:lnTo>
                  <a:lnTo>
                    <a:pt x="606" y="80"/>
                  </a:lnTo>
                  <a:lnTo>
                    <a:pt x="632" y="112"/>
                  </a:lnTo>
                  <a:lnTo>
                    <a:pt x="660" y="148"/>
                  </a:lnTo>
                  <a:lnTo>
                    <a:pt x="686" y="188"/>
                  </a:lnTo>
                  <a:lnTo>
                    <a:pt x="712" y="232"/>
                  </a:lnTo>
                  <a:lnTo>
                    <a:pt x="740" y="280"/>
                  </a:lnTo>
                  <a:lnTo>
                    <a:pt x="766" y="330"/>
                  </a:lnTo>
                  <a:lnTo>
                    <a:pt x="792" y="382"/>
                  </a:lnTo>
                  <a:lnTo>
                    <a:pt x="842" y="492"/>
                  </a:lnTo>
                  <a:lnTo>
                    <a:pt x="890" y="606"/>
                  </a:lnTo>
                  <a:lnTo>
                    <a:pt x="934" y="722"/>
                  </a:lnTo>
                  <a:lnTo>
                    <a:pt x="974" y="834"/>
                  </a:lnTo>
                  <a:lnTo>
                    <a:pt x="1010" y="940"/>
                  </a:lnTo>
                  <a:lnTo>
                    <a:pt x="1040" y="1038"/>
                  </a:lnTo>
                  <a:lnTo>
                    <a:pt x="1066" y="1122"/>
                  </a:lnTo>
                  <a:lnTo>
                    <a:pt x="1084" y="1192"/>
                  </a:lnTo>
                  <a:lnTo>
                    <a:pt x="1096" y="1240"/>
                  </a:lnTo>
                  <a:lnTo>
                    <a:pt x="1100" y="1266"/>
                  </a:lnTo>
                </a:path>
              </a:pathLst>
            </a:custGeom>
            <a:noFill/>
            <a:ln w="28575">
              <a:solidFill>
                <a:srgbClr val="E4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777093" y="3460523"/>
              <a:ext cx="1123950" cy="1920875"/>
            </a:xfrm>
            <a:custGeom>
              <a:avLst/>
              <a:gdLst>
                <a:gd name="T0" fmla="*/ 0 w 708"/>
                <a:gd name="T1" fmla="*/ 1210 h 1210"/>
                <a:gd name="T2" fmla="*/ 0 w 708"/>
                <a:gd name="T3" fmla="*/ 1210 h 1210"/>
                <a:gd name="T4" fmla="*/ 14 w 708"/>
                <a:gd name="T5" fmla="*/ 1158 h 1210"/>
                <a:gd name="T6" fmla="*/ 30 w 708"/>
                <a:gd name="T7" fmla="*/ 1098 h 1210"/>
                <a:gd name="T8" fmla="*/ 54 w 708"/>
                <a:gd name="T9" fmla="*/ 1020 h 1210"/>
                <a:gd name="T10" fmla="*/ 82 w 708"/>
                <a:gd name="T11" fmla="*/ 930 h 1210"/>
                <a:gd name="T12" fmla="*/ 116 w 708"/>
                <a:gd name="T13" fmla="*/ 828 h 1210"/>
                <a:gd name="T14" fmla="*/ 156 w 708"/>
                <a:gd name="T15" fmla="*/ 718 h 1210"/>
                <a:gd name="T16" fmla="*/ 200 w 708"/>
                <a:gd name="T17" fmla="*/ 606 h 1210"/>
                <a:gd name="T18" fmla="*/ 224 w 708"/>
                <a:gd name="T19" fmla="*/ 548 h 1210"/>
                <a:gd name="T20" fmla="*/ 248 w 708"/>
                <a:gd name="T21" fmla="*/ 492 h 1210"/>
                <a:gd name="T22" fmla="*/ 276 w 708"/>
                <a:gd name="T23" fmla="*/ 438 h 1210"/>
                <a:gd name="T24" fmla="*/ 302 w 708"/>
                <a:gd name="T25" fmla="*/ 384 h 1210"/>
                <a:gd name="T26" fmla="*/ 332 w 708"/>
                <a:gd name="T27" fmla="*/ 332 h 1210"/>
                <a:gd name="T28" fmla="*/ 360 w 708"/>
                <a:gd name="T29" fmla="*/ 282 h 1210"/>
                <a:gd name="T30" fmla="*/ 392 w 708"/>
                <a:gd name="T31" fmla="*/ 234 h 1210"/>
                <a:gd name="T32" fmla="*/ 424 w 708"/>
                <a:gd name="T33" fmla="*/ 190 h 1210"/>
                <a:gd name="T34" fmla="*/ 456 w 708"/>
                <a:gd name="T35" fmla="*/ 150 h 1210"/>
                <a:gd name="T36" fmla="*/ 490 w 708"/>
                <a:gd name="T37" fmla="*/ 112 h 1210"/>
                <a:gd name="T38" fmla="*/ 524 w 708"/>
                <a:gd name="T39" fmla="*/ 80 h 1210"/>
                <a:gd name="T40" fmla="*/ 558 w 708"/>
                <a:gd name="T41" fmla="*/ 52 h 1210"/>
                <a:gd name="T42" fmla="*/ 576 w 708"/>
                <a:gd name="T43" fmla="*/ 42 h 1210"/>
                <a:gd name="T44" fmla="*/ 594 w 708"/>
                <a:gd name="T45" fmla="*/ 30 h 1210"/>
                <a:gd name="T46" fmla="*/ 612 w 708"/>
                <a:gd name="T47" fmla="*/ 22 h 1210"/>
                <a:gd name="T48" fmla="*/ 632 w 708"/>
                <a:gd name="T49" fmla="*/ 14 h 1210"/>
                <a:gd name="T50" fmla="*/ 650 w 708"/>
                <a:gd name="T51" fmla="*/ 8 h 1210"/>
                <a:gd name="T52" fmla="*/ 668 w 708"/>
                <a:gd name="T53" fmla="*/ 4 h 1210"/>
                <a:gd name="T54" fmla="*/ 688 w 708"/>
                <a:gd name="T55" fmla="*/ 2 h 1210"/>
                <a:gd name="T56" fmla="*/ 708 w 708"/>
                <a:gd name="T57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08" h="1210">
                  <a:moveTo>
                    <a:pt x="0" y="1210"/>
                  </a:moveTo>
                  <a:lnTo>
                    <a:pt x="0" y="1210"/>
                  </a:lnTo>
                  <a:lnTo>
                    <a:pt x="14" y="1158"/>
                  </a:lnTo>
                  <a:lnTo>
                    <a:pt x="30" y="1098"/>
                  </a:lnTo>
                  <a:lnTo>
                    <a:pt x="54" y="1020"/>
                  </a:lnTo>
                  <a:lnTo>
                    <a:pt x="82" y="930"/>
                  </a:lnTo>
                  <a:lnTo>
                    <a:pt x="116" y="828"/>
                  </a:lnTo>
                  <a:lnTo>
                    <a:pt x="156" y="718"/>
                  </a:lnTo>
                  <a:lnTo>
                    <a:pt x="200" y="606"/>
                  </a:lnTo>
                  <a:lnTo>
                    <a:pt x="224" y="548"/>
                  </a:lnTo>
                  <a:lnTo>
                    <a:pt x="248" y="492"/>
                  </a:lnTo>
                  <a:lnTo>
                    <a:pt x="276" y="438"/>
                  </a:lnTo>
                  <a:lnTo>
                    <a:pt x="302" y="384"/>
                  </a:lnTo>
                  <a:lnTo>
                    <a:pt x="332" y="332"/>
                  </a:lnTo>
                  <a:lnTo>
                    <a:pt x="360" y="282"/>
                  </a:lnTo>
                  <a:lnTo>
                    <a:pt x="392" y="234"/>
                  </a:lnTo>
                  <a:lnTo>
                    <a:pt x="424" y="190"/>
                  </a:lnTo>
                  <a:lnTo>
                    <a:pt x="456" y="150"/>
                  </a:lnTo>
                  <a:lnTo>
                    <a:pt x="490" y="112"/>
                  </a:lnTo>
                  <a:lnTo>
                    <a:pt x="524" y="80"/>
                  </a:lnTo>
                  <a:lnTo>
                    <a:pt x="558" y="52"/>
                  </a:lnTo>
                  <a:lnTo>
                    <a:pt x="576" y="42"/>
                  </a:lnTo>
                  <a:lnTo>
                    <a:pt x="594" y="30"/>
                  </a:lnTo>
                  <a:lnTo>
                    <a:pt x="612" y="22"/>
                  </a:lnTo>
                  <a:lnTo>
                    <a:pt x="632" y="14"/>
                  </a:lnTo>
                  <a:lnTo>
                    <a:pt x="650" y="8"/>
                  </a:lnTo>
                  <a:lnTo>
                    <a:pt x="668" y="4"/>
                  </a:lnTo>
                  <a:lnTo>
                    <a:pt x="688" y="2"/>
                  </a:lnTo>
                  <a:lnTo>
                    <a:pt x="708" y="0"/>
                  </a:lnTo>
                </a:path>
              </a:pathLst>
            </a:custGeom>
            <a:noFill/>
            <a:ln w="28575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115616" y="5692548"/>
              <a:ext cx="1389804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NaCl  </a:t>
              </a:r>
              <a:r>
                <a:rPr kumimoji="0" lang="zh-CN" altLang="zh-CN" sz="1050" b="1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concentration</a:t>
              </a:r>
              <a:r>
                <a:rPr kumimoji="0" lang="zh-CN" altLang="zh-CN" sz="900" b="1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(M)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971600" y="6133873"/>
              <a:ext cx="60272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Nonhalophile</a:t>
              </a:r>
              <a:endParaRPr kumimoji="0" lang="zh-CN" altLang="zh-CN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2025700" y="6133873"/>
              <a:ext cx="87844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Moderate haiophile</a:t>
              </a:r>
              <a:endParaRPr kumimoji="0" lang="zh-CN" altLang="zh-CN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2025700" y="6276748"/>
              <a:ext cx="82554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Extreme halophile</a:t>
              </a:r>
              <a:endParaRPr kumimoji="0" lang="zh-CN" altLang="zh-CN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971600" y="6260873"/>
              <a:ext cx="556243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Halotolerant</a:t>
              </a:r>
              <a:endParaRPr kumimoji="0" lang="zh-CN" altLang="zh-CN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580118" y="5546498"/>
              <a:ext cx="1016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0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157968" y="5546498"/>
              <a:ext cx="1016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710418" y="5546498"/>
              <a:ext cx="1016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2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2313668" y="5546498"/>
              <a:ext cx="1016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3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2859768" y="5546498"/>
              <a:ext cx="1016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4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8" name="Freeform 36"/>
            <p:cNvSpPr>
              <a:spLocks/>
            </p:cNvSpPr>
            <p:nvPr/>
          </p:nvSpPr>
          <p:spPr bwMode="auto">
            <a:xfrm>
              <a:off x="605518" y="3184298"/>
              <a:ext cx="2305050" cy="2311400"/>
            </a:xfrm>
            <a:custGeom>
              <a:avLst/>
              <a:gdLst>
                <a:gd name="T0" fmla="*/ 0 w 1452"/>
                <a:gd name="T1" fmla="*/ 0 h 1456"/>
                <a:gd name="T2" fmla="*/ 0 w 1452"/>
                <a:gd name="T3" fmla="*/ 1456 h 1456"/>
                <a:gd name="T4" fmla="*/ 1452 w 1452"/>
                <a:gd name="T5" fmla="*/ 1456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52" h="1456">
                  <a:moveTo>
                    <a:pt x="0" y="0"/>
                  </a:moveTo>
                  <a:lnTo>
                    <a:pt x="0" y="1456"/>
                  </a:lnTo>
                  <a:lnTo>
                    <a:pt x="1452" y="1456"/>
                  </a:lnTo>
                </a:path>
              </a:pathLst>
            </a:custGeom>
            <a:noFill/>
            <a:ln w="8">
              <a:solidFill>
                <a:srgbClr val="171C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Line 37"/>
            <p:cNvSpPr>
              <a:spLocks noChangeShapeType="1"/>
            </p:cNvSpPr>
            <p:nvPr/>
          </p:nvSpPr>
          <p:spPr bwMode="auto">
            <a:xfrm>
              <a:off x="656318" y="6200548"/>
              <a:ext cx="263525" cy="0"/>
            </a:xfrm>
            <a:prstGeom prst="line">
              <a:avLst/>
            </a:prstGeom>
            <a:noFill/>
            <a:ln w="8">
              <a:solidFill>
                <a:srgbClr val="22AC3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Line 38"/>
            <p:cNvSpPr>
              <a:spLocks noChangeShapeType="1"/>
            </p:cNvSpPr>
            <p:nvPr/>
          </p:nvSpPr>
          <p:spPr bwMode="auto">
            <a:xfrm>
              <a:off x="1681843" y="6200548"/>
              <a:ext cx="266700" cy="0"/>
            </a:xfrm>
            <a:prstGeom prst="line">
              <a:avLst/>
            </a:prstGeom>
            <a:noFill/>
            <a:ln w="8">
              <a:solidFill>
                <a:srgbClr val="E4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Line 39"/>
            <p:cNvSpPr>
              <a:spLocks noChangeShapeType="1"/>
            </p:cNvSpPr>
            <p:nvPr/>
          </p:nvSpPr>
          <p:spPr bwMode="auto">
            <a:xfrm>
              <a:off x="1681843" y="6295798"/>
              <a:ext cx="266700" cy="0"/>
            </a:xfrm>
            <a:prstGeom prst="line">
              <a:avLst/>
            </a:prstGeom>
            <a:noFill/>
            <a:ln w="8">
              <a:solidFill>
                <a:srgbClr val="172A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Line 40"/>
            <p:cNvSpPr>
              <a:spLocks noChangeShapeType="1"/>
            </p:cNvSpPr>
            <p:nvPr/>
          </p:nvSpPr>
          <p:spPr bwMode="auto">
            <a:xfrm>
              <a:off x="656318" y="6295798"/>
              <a:ext cx="263525" cy="0"/>
            </a:xfrm>
            <a:prstGeom prst="line">
              <a:avLst/>
            </a:prstGeom>
            <a:noFill/>
            <a:ln w="8">
              <a:solidFill>
                <a:srgbClr val="F398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Rectangle 41"/>
            <p:cNvSpPr>
              <a:spLocks noChangeArrowheads="1"/>
            </p:cNvSpPr>
            <p:nvPr/>
          </p:nvSpPr>
          <p:spPr bwMode="auto">
            <a:xfrm>
              <a:off x="605518" y="6041798"/>
              <a:ext cx="2295525" cy="387350"/>
            </a:xfrm>
            <a:prstGeom prst="rect">
              <a:avLst/>
            </a:prstGeom>
            <a:noFill/>
            <a:ln w="8">
              <a:solidFill>
                <a:srgbClr val="171C6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" name="Rectangle 42"/>
            <p:cNvSpPr>
              <a:spLocks noChangeArrowheads="1"/>
            </p:cNvSpPr>
            <p:nvPr/>
          </p:nvSpPr>
          <p:spPr bwMode="auto">
            <a:xfrm rot="16200000">
              <a:off x="-102040" y="4392572"/>
              <a:ext cx="93659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50" b="1" i="0" u="none" strike="noStrike" cap="none" normalizeH="0" baseline="0" dirty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Growth rate</a:t>
              </a:r>
              <a:endParaRPr kumimoji="0" lang="zh-CN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1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/>
          <a:lstStyle/>
          <a:p>
            <a:r>
              <a:rPr lang="en-US" altLang="zh-CN" b="1" dirty="0" smtClean="0"/>
              <a:t>Elements required for growth </a:t>
            </a:r>
            <a:endParaRPr lang="zh-CN" altLang="en-US" b="1" dirty="0"/>
          </a:p>
        </p:txBody>
      </p:sp>
      <p:sp>
        <p:nvSpPr>
          <p:cNvPr id="6" name="矩形 5"/>
          <p:cNvSpPr/>
          <p:nvPr/>
        </p:nvSpPr>
        <p:spPr>
          <a:xfrm>
            <a:off x="141161" y="1012666"/>
            <a:ext cx="1902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dirty="0" err="1" smtClean="0">
                <a:solidFill>
                  <a:srgbClr val="FF0000"/>
                </a:solidFill>
                <a:ea typeface="宋体" charset="-122"/>
              </a:rPr>
              <a:t>Macroelements</a:t>
            </a:r>
            <a:r>
              <a:rPr lang="en-US" altLang="zh-CN" sz="2000" b="1" i="1" dirty="0" smtClean="0">
                <a:solidFill>
                  <a:srgbClr val="FF0000"/>
                </a:solidFill>
                <a:ea typeface="宋体" charset="-122"/>
              </a:rPr>
              <a:t> 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A pie slice diagram shows the proportion of water to typical chemical components in a bacterial cell. Each chemical component is color-coded and is labeled by name and percen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074" y="681617"/>
            <a:ext cx="3873878" cy="50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4168" y="5536974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Bacterial cell composition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8344" y="5075309"/>
            <a:ext cx="6624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i="1" dirty="0" smtClean="0">
                <a:solidFill>
                  <a:srgbClr val="FF0000"/>
                </a:solidFill>
              </a:rPr>
              <a:t>Microelements</a:t>
            </a:r>
            <a:r>
              <a:rPr lang="en-US" altLang="zh-CN" sz="2000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/>
              <a:t>(trace </a:t>
            </a:r>
            <a:r>
              <a:rPr lang="en-US" altLang="zh-CN" sz="2000" dirty="0" smtClean="0"/>
              <a:t>elements):  </a:t>
            </a:r>
            <a:r>
              <a:rPr lang="en-US" altLang="zh-CN" sz="2000" dirty="0" err="1" smtClean="0"/>
              <a:t>Mn</a:t>
            </a:r>
            <a:r>
              <a:rPr lang="en-US" altLang="zh-CN" sz="2000" dirty="0"/>
              <a:t>, Co, Mo, Cu, </a:t>
            </a:r>
            <a:r>
              <a:rPr lang="en-US" altLang="zh-CN" sz="2000" dirty="0" smtClean="0"/>
              <a:t>etc.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serve </a:t>
            </a:r>
            <a:r>
              <a:rPr lang="en-US" altLang="zh-CN" sz="2000" dirty="0"/>
              <a:t>as cofactors of </a:t>
            </a:r>
            <a:r>
              <a:rPr lang="en-US" altLang="zh-CN" sz="2000" dirty="0" smtClean="0"/>
              <a:t>enzymes (</a:t>
            </a:r>
            <a:r>
              <a:rPr lang="zh-CN" altLang="en-US" sz="2000" dirty="0" smtClean="0"/>
              <a:t>酶的辅助因子</a:t>
            </a:r>
            <a:r>
              <a:rPr lang="en-US" altLang="zh-CN" sz="2000" dirty="0" smtClean="0"/>
              <a:t>)</a:t>
            </a:r>
            <a:endParaRPr lang="en-US" altLang="zh-CN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required in trace amounts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some </a:t>
            </a:r>
            <a:r>
              <a:rPr lang="en-US" altLang="zh-CN" sz="2000" dirty="0"/>
              <a:t>unique substances may be required (Si for diatom)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459016"/>
              </p:ext>
            </p:extLst>
          </p:nvPr>
        </p:nvGraphicFramePr>
        <p:xfrm>
          <a:off x="539552" y="1628800"/>
          <a:ext cx="434414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26879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Molecule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Elements</a:t>
                      </a:r>
                      <a:endParaRPr lang="zh-CN" alt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Proteins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C,</a:t>
                      </a:r>
                      <a:r>
                        <a:rPr lang="en-US" altLang="zh-CN" sz="2000" baseline="0" dirty="0" smtClean="0"/>
                        <a:t> H, O, N, S</a:t>
                      </a:r>
                      <a:endParaRPr lang="zh-CN" alt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Lipids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C, H, O, P</a:t>
                      </a:r>
                      <a:endParaRPr lang="zh-CN" alt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Carbohydrate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C,</a:t>
                      </a:r>
                      <a:r>
                        <a:rPr lang="en-US" altLang="zh-CN" sz="2000" baseline="0" dirty="0" smtClean="0"/>
                        <a:t> H, O</a:t>
                      </a:r>
                      <a:endParaRPr lang="zh-CN" alt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Nucleic acid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C, H, O, N, P</a:t>
                      </a:r>
                      <a:endParaRPr lang="zh-CN" alt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4246" y="3604374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Metal elements</a:t>
            </a:r>
            <a:r>
              <a:rPr lang="en-US" altLang="zh-CN" sz="2000" b="1" dirty="0"/>
              <a:t>: K, Ca, Mg, and </a:t>
            </a:r>
            <a:r>
              <a:rPr lang="en-US" altLang="zh-CN" sz="2000" b="1" dirty="0">
                <a:solidFill>
                  <a:srgbClr val="FF0000"/>
                </a:solidFill>
              </a:rPr>
              <a:t>Fe</a:t>
            </a:r>
          </a:p>
        </p:txBody>
      </p:sp>
    </p:spTree>
    <p:extLst>
      <p:ext uri="{BB962C8B-B14F-4D97-AF65-F5344CB8AC3E}">
        <p14:creationId xmlns:p14="http://schemas.microsoft.com/office/powerpoint/2010/main" val="53783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30243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dirty="0" smtClean="0"/>
              <a:t>Compatible solutes</a:t>
            </a:r>
            <a:r>
              <a:rPr lang="zh-CN" altLang="en-US" dirty="0"/>
              <a:t>补偿</a:t>
            </a:r>
            <a:r>
              <a:rPr lang="zh-CN" altLang="en-US" dirty="0" smtClean="0"/>
              <a:t>溶质</a:t>
            </a:r>
            <a:endParaRPr lang="en-US" altLang="zh-CN" dirty="0" smtClean="0"/>
          </a:p>
          <a:p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/>
              <a:t>Balance the high osmotic pressure outside cell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Potassium chloride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err="1" smtClean="0"/>
              <a:t>Betaine</a:t>
            </a:r>
            <a:r>
              <a:rPr lang="en-US" altLang="zh-CN" sz="2800" dirty="0" smtClean="0"/>
              <a:t> (</a:t>
            </a:r>
            <a:r>
              <a:rPr lang="zh-CN" altLang="en-US" sz="2800" dirty="0" smtClean="0"/>
              <a:t>甜菜碱</a:t>
            </a:r>
            <a:r>
              <a:rPr lang="en-US" altLang="zh-CN" sz="2800" dirty="0" smtClean="0"/>
              <a:t>), and amino </a:t>
            </a:r>
            <a:r>
              <a:rPr lang="en-US" altLang="zh-CN" sz="2800" dirty="0"/>
              <a:t>acids such </a:t>
            </a:r>
            <a:r>
              <a:rPr lang="en-US" altLang="zh-CN" sz="2800" dirty="0" smtClean="0"/>
              <a:t>as </a:t>
            </a:r>
            <a:r>
              <a:rPr lang="en-US" altLang="zh-CN" sz="2800" dirty="0" err="1" smtClean="0"/>
              <a:t>proline</a:t>
            </a:r>
            <a:r>
              <a:rPr lang="en-US" altLang="zh-CN" sz="2800" dirty="0" smtClean="0"/>
              <a:t> (</a:t>
            </a:r>
            <a:r>
              <a:rPr lang="zh-CN" altLang="en-US" sz="2800" dirty="0" smtClean="0"/>
              <a:t>脯氨酸</a:t>
            </a:r>
            <a:r>
              <a:rPr lang="en-US" altLang="zh-CN" sz="2800" dirty="0" smtClean="0"/>
              <a:t>) and glutamic acid (</a:t>
            </a:r>
            <a:r>
              <a:rPr lang="zh-CN" altLang="en-US" sz="2800" dirty="0" smtClean="0"/>
              <a:t>谷氨酸</a:t>
            </a:r>
            <a:r>
              <a:rPr lang="en-US" altLang="zh-CN" sz="2800" dirty="0" smtClean="0"/>
              <a:t>)</a:t>
            </a:r>
          </a:p>
          <a:p>
            <a:pPr marL="0" indent="0">
              <a:buNone/>
            </a:pPr>
            <a:endParaRPr lang="en-US" altLang="zh-CN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53136"/>
            <a:ext cx="3048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907704" y="6148561"/>
            <a:ext cx="1292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err="1"/>
              <a:t>Betaine</a:t>
            </a:r>
            <a:endParaRPr lang="zh-CN" alt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001" y="4346241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012160" y="6186771"/>
            <a:ext cx="1291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err="1" smtClean="0"/>
              <a:t>Proline</a:t>
            </a:r>
            <a:r>
              <a:rPr lang="en-US" altLang="zh-CN" sz="2800" dirty="0" smtClean="0"/>
              <a:t>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396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Water activity*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 Water </a:t>
            </a:r>
            <a:r>
              <a:rPr lang="en-US" altLang="zh-CN" sz="2800" dirty="0"/>
              <a:t>activity or </a:t>
            </a:r>
            <a:r>
              <a:rPr lang="en-US" altLang="zh-CN" sz="2800" b="1" dirty="0"/>
              <a:t>a</a:t>
            </a:r>
            <a:r>
              <a:rPr lang="en-US" altLang="zh-CN" sz="2800" b="1" baseline="-25000" dirty="0"/>
              <a:t>w</a:t>
            </a:r>
            <a:r>
              <a:rPr lang="en-US" altLang="zh-CN" sz="2800" dirty="0"/>
              <a:t> is the partial vapor pressure of water in a substance divided by the standard state partial vapor pressure of </a:t>
            </a:r>
            <a:r>
              <a:rPr lang="en-US" altLang="zh-CN" sz="2800" dirty="0" smtClean="0"/>
              <a:t>water.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sz="2800" dirty="0"/>
              <a:t> Higher </a:t>
            </a:r>
            <a:r>
              <a:rPr lang="en-US" altLang="zh-CN" sz="2800" b="1" dirty="0"/>
              <a:t>a</a:t>
            </a:r>
            <a:r>
              <a:rPr lang="en-US" altLang="zh-CN" sz="2800" b="1" baseline="-25000" dirty="0"/>
              <a:t>w</a:t>
            </a:r>
            <a:r>
              <a:rPr lang="en-US" altLang="zh-CN" sz="2800" dirty="0" smtClean="0"/>
              <a:t> </a:t>
            </a:r>
            <a:r>
              <a:rPr lang="en-US" altLang="zh-CN" sz="2800" dirty="0"/>
              <a:t>substances tend to support more microorganisms. Bacteria usually require at least 0.91, and fungi at least 0.7</a:t>
            </a:r>
            <a:r>
              <a:rPr lang="en-US" altLang="zh-CN" sz="2800" dirty="0" smtClean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zh-CN" altLang="en-US" sz="2800" dirty="0"/>
          </a:p>
        </p:txBody>
      </p:sp>
      <p:pic>
        <p:nvPicPr>
          <p:cNvPr id="1025" name="Picture 1" descr="C:\Users\Feng Guo\AppData\Roaming\Tencent\Users\415162192\QQ\WinTemp\RichOle\460U8VC$GG)$ZIUG{J[`]A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7032"/>
            <a:ext cx="3384376" cy="30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:\Users\Feng Guo\AppData\Roaming\Tencent\Users\415162192\QQ\WinTemp\RichOle\W`S22I}J]1I39}9%P2}LA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3" descr="C:\Users\Feng Guo\AppData\Roaming\Tencent\Users\415162192\QQ\WinTemp\RichOle\W`S22I}J]1I39}9%P2}LA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AutoShape 4" descr="C:\Users\Feng Guo\AppData\Roaming\Tencent\Users\415162192\QQ\WinTemp\RichOle\W`S22I}J]1I39}9%P2}LA.png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9" name="Picture 5" descr="C:\Users\Feng Guo\AppData\Roaming\Tencent\Users\415162192\QQ\WinTemp\RichOle\_R)OX3J{$8TID1TA1~B92C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43275"/>
            <a:ext cx="3209925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22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s://figures.boundless-cdn.com/11920/raw/ph-scal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AutoShape 4" descr="https://figures.boundless-cdn.com/11920/raw/ph-scale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AutoShape 6" descr="https://figures.boundless-cdn.com/11920/raw/ph-scale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AutoShape 8" descr="pH scal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AutoShape 10" descr="“ph 0 acid and microbe”的图片搜索结果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AutoShape 12" descr="pH scal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AutoShape 15" descr="pH scale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905" y="1739664"/>
            <a:ext cx="1944216" cy="139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0" descr="“bacillus alcalophilus”的图片搜索结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935" y="5301208"/>
            <a:ext cx="1990417" cy="133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128073"/>
              </p:ext>
            </p:extLst>
          </p:nvPr>
        </p:nvGraphicFramePr>
        <p:xfrm>
          <a:off x="155575" y="108250"/>
          <a:ext cx="8814727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527"/>
                <a:gridCol w="6710200"/>
              </a:tblGrid>
              <a:tr h="36801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800" b="1" dirty="0" smtClean="0"/>
                        <a:t>pH</a:t>
                      </a:r>
                      <a:endParaRPr lang="zh-CN" altLang="en-US" sz="28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286582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Acidophile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Growth optimum</a:t>
                      </a:r>
                      <a:r>
                        <a:rPr lang="en-US" altLang="zh-CN" b="1" baseline="0" dirty="0" smtClean="0"/>
                        <a:t> between pH 0-5.5</a:t>
                      </a:r>
                      <a:endParaRPr lang="zh-CN" altLang="en-US" b="1" dirty="0"/>
                    </a:p>
                  </a:txBody>
                  <a:tcPr anchor="ctr"/>
                </a:tc>
              </a:tr>
              <a:tr h="286582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Neutrophile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Growth optimum</a:t>
                      </a:r>
                      <a:r>
                        <a:rPr lang="en-US" altLang="zh-CN" b="1" baseline="0" dirty="0" smtClean="0"/>
                        <a:t> between pH 5.5-8.0</a:t>
                      </a:r>
                      <a:endParaRPr lang="zh-CN" altLang="en-US" b="1" dirty="0" smtClean="0"/>
                    </a:p>
                  </a:txBody>
                  <a:tcPr anchor="ctr"/>
                </a:tc>
              </a:tr>
              <a:tr h="137697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Alkaliphile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Growth optimum</a:t>
                      </a:r>
                      <a:r>
                        <a:rPr lang="en-US" altLang="zh-CN" b="1" baseline="0" dirty="0" smtClean="0"/>
                        <a:t> between pH 8.0-11.5</a:t>
                      </a:r>
                      <a:endParaRPr lang="zh-CN" altLang="en-US" b="1" dirty="0" smtClean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410629" y="1868488"/>
            <a:ext cx="6319974" cy="4810125"/>
            <a:chOff x="410629" y="1868488"/>
            <a:chExt cx="6319974" cy="4810125"/>
          </a:xfrm>
        </p:grpSpPr>
        <p:sp>
          <p:nvSpPr>
            <p:cNvPr id="14" name="AutoShape 4"/>
            <p:cNvSpPr>
              <a:spLocks noChangeAspect="1" noChangeArrowheads="1" noTextEdit="1"/>
            </p:cNvSpPr>
            <p:nvPr/>
          </p:nvSpPr>
          <p:spPr bwMode="auto">
            <a:xfrm>
              <a:off x="410629" y="1868488"/>
              <a:ext cx="5813425" cy="478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4473575" y="2506663"/>
              <a:ext cx="1514838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50" b="1" i="1" u="none" strike="noStrike" cap="none" normalizeH="0" baseline="0" smtClean="0">
                  <a:ln>
                    <a:noFill/>
                  </a:ln>
                  <a:solidFill>
                    <a:srgbClr val="00A0E9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Dunaliella acidophila(E)</a:t>
              </a:r>
              <a:endParaRPr kumimoji="0" lang="zh-CN" altLang="zh-CN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4473575" y="2640013"/>
              <a:ext cx="1540486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50" b="1" i="1" u="none" strike="noStrike" cap="none" normalizeH="0" baseline="0" smtClean="0">
                  <a:ln>
                    <a:noFill/>
                  </a:ln>
                  <a:solidFill>
                    <a:srgbClr val="00A0E9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Cyanidium caldarium(E)</a:t>
              </a:r>
              <a:endParaRPr kumimoji="0" lang="zh-CN" altLang="zh-CN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2717800" y="2506663"/>
              <a:ext cx="114133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Human stomach fuld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2717800" y="2700338"/>
              <a:ext cx="67326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Lemon juice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2717800" y="2798763"/>
              <a:ext cx="106439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Acid mine drainage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2717800" y="3030538"/>
              <a:ext cx="85279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Grapefruit juice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2717800" y="3167063"/>
              <a:ext cx="46807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Oranges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2717800" y="3303588"/>
              <a:ext cx="25648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Beer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2717800" y="3398838"/>
              <a:ext cx="7053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T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2762250" y="3398838"/>
              <a:ext cx="6412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omato juice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2717800" y="3690938"/>
              <a:ext cx="41036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Cheese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2717800" y="3935413"/>
              <a:ext cx="25006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Beef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7" name="Rectangle 18"/>
            <p:cNvSpPr>
              <a:spLocks noChangeArrowheads="1"/>
            </p:cNvSpPr>
            <p:nvPr/>
          </p:nvSpPr>
          <p:spPr bwMode="auto">
            <a:xfrm>
              <a:off x="2717800" y="4164013"/>
              <a:ext cx="22442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Milk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auto">
            <a:xfrm>
              <a:off x="2717800" y="4325938"/>
              <a:ext cx="58990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Pure water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9" name="Rectangle 20"/>
            <p:cNvSpPr>
              <a:spLocks noChangeArrowheads="1"/>
            </p:cNvSpPr>
            <p:nvPr/>
          </p:nvSpPr>
          <p:spPr bwMode="auto">
            <a:xfrm>
              <a:off x="2717800" y="4452938"/>
              <a:ext cx="73738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Human blood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0" name="Rectangle 21"/>
            <p:cNvSpPr>
              <a:spLocks noChangeArrowheads="1"/>
            </p:cNvSpPr>
            <p:nvPr/>
          </p:nvSpPr>
          <p:spPr bwMode="auto">
            <a:xfrm>
              <a:off x="2717800" y="4694238"/>
              <a:ext cx="50654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Seawater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2717800" y="4976813"/>
              <a:ext cx="68608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Baking soda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2" name="Rectangle 23"/>
            <p:cNvSpPr>
              <a:spLocks noChangeArrowheads="1"/>
            </p:cNvSpPr>
            <p:nvPr/>
          </p:nvSpPr>
          <p:spPr bwMode="auto">
            <a:xfrm>
              <a:off x="2717800" y="5243513"/>
              <a:ext cx="28212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Soap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3" name="Rectangle 24"/>
            <p:cNvSpPr>
              <a:spLocks noChangeArrowheads="1"/>
            </p:cNvSpPr>
            <p:nvPr/>
          </p:nvSpPr>
          <p:spPr bwMode="auto">
            <a:xfrm>
              <a:off x="2717800" y="5707063"/>
              <a:ext cx="11349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Household ammonia</a:t>
              </a:r>
              <a:endParaRPr kumimoji="0" lang="zh-CN" altLang="zh-C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2717800" y="6015038"/>
              <a:ext cx="37830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Bleach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5" name="Rectangle 26"/>
            <p:cNvSpPr>
              <a:spLocks noChangeArrowheads="1"/>
            </p:cNvSpPr>
            <p:nvPr/>
          </p:nvSpPr>
          <p:spPr bwMode="auto">
            <a:xfrm>
              <a:off x="4473575" y="2770188"/>
              <a:ext cx="171681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50" b="1" i="1" u="none" strike="noStrike" cap="none" normalizeH="0" baseline="0" smtClean="0">
                  <a:ln>
                    <a:noFill/>
                  </a:ln>
                  <a:solidFill>
                    <a:srgbClr val="00A0E9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Thiabacillus thiooxdans(B)</a:t>
              </a:r>
              <a:endParaRPr kumimoji="0" lang="zh-CN" altLang="zh-CN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6" name="Rectangle 27"/>
            <p:cNvSpPr>
              <a:spLocks noChangeArrowheads="1"/>
            </p:cNvSpPr>
            <p:nvPr/>
          </p:nvSpPr>
          <p:spPr bwMode="auto">
            <a:xfrm>
              <a:off x="4473575" y="2903538"/>
              <a:ext cx="1889941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50" b="1" i="1" u="none" strike="noStrike" cap="none" normalizeH="0" baseline="0" smtClean="0">
                  <a:ln>
                    <a:noFill/>
                  </a:ln>
                  <a:solidFill>
                    <a:srgbClr val="00A0E9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Suifolabus acido caldarius(A)</a:t>
              </a:r>
              <a:endParaRPr kumimoji="0" lang="zh-CN" altLang="zh-CN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7" name="Rectangle 28"/>
            <p:cNvSpPr>
              <a:spLocks noChangeArrowheads="1"/>
            </p:cNvSpPr>
            <p:nvPr/>
          </p:nvSpPr>
          <p:spPr bwMode="auto">
            <a:xfrm>
              <a:off x="4473575" y="3690938"/>
              <a:ext cx="1763303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50" b="1" i="1" u="none" strike="noStrike" cap="none" normalizeH="0" baseline="0" smtClean="0">
                  <a:ln>
                    <a:noFill/>
                  </a:ln>
                  <a:solidFill>
                    <a:srgbClr val="00A0E9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Physanum polyciphalum(E)</a:t>
              </a:r>
              <a:endParaRPr kumimoji="0" lang="zh-CN" altLang="zh-CN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8" name="Rectangle 29"/>
            <p:cNvSpPr>
              <a:spLocks noChangeArrowheads="1"/>
            </p:cNvSpPr>
            <p:nvPr/>
          </p:nvSpPr>
          <p:spPr bwMode="auto">
            <a:xfrm>
              <a:off x="4473575" y="3906385"/>
              <a:ext cx="182902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50" b="1" i="1" u="none" strike="noStrike" cap="none" normalizeH="0" baseline="0" dirty="0" smtClean="0">
                  <a:ln>
                    <a:noFill/>
                  </a:ln>
                  <a:solidFill>
                    <a:srgbClr val="00A0E9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Lactobacillus acidophilus(B)</a:t>
              </a:r>
              <a:endParaRPr kumimoji="0" lang="zh-CN" altLang="zh-CN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39" name="Rectangle 30"/>
            <p:cNvSpPr>
              <a:spLocks noChangeArrowheads="1"/>
            </p:cNvSpPr>
            <p:nvPr/>
          </p:nvSpPr>
          <p:spPr bwMode="auto">
            <a:xfrm>
              <a:off x="4473575" y="4043363"/>
              <a:ext cx="2257028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50" b="1" i="1" u="none" strike="noStrike" cap="none" normalizeH="0" baseline="0" dirty="0" smtClean="0">
                  <a:ln>
                    <a:noFill/>
                  </a:ln>
                  <a:solidFill>
                    <a:srgbClr val="00A0E9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E.coli,Pseudomonas aeruginosa(B)</a:t>
              </a:r>
              <a:endParaRPr kumimoji="0" lang="zh-CN" altLang="zh-CN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40" name="Rectangle 31"/>
            <p:cNvSpPr>
              <a:spLocks noChangeArrowheads="1"/>
            </p:cNvSpPr>
            <p:nvPr/>
          </p:nvSpPr>
          <p:spPr bwMode="auto">
            <a:xfrm>
              <a:off x="4473575" y="4452938"/>
              <a:ext cx="1692771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50" b="1" i="1" u="none" strike="noStrike" cap="none" normalizeH="0" baseline="0" smtClean="0">
                  <a:ln>
                    <a:noFill/>
                  </a:ln>
                  <a:solidFill>
                    <a:srgbClr val="00A0E9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Staphylacoccus aureus(B)</a:t>
              </a:r>
              <a:endParaRPr kumimoji="0" lang="zh-CN" altLang="zh-CN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41" name="Rectangle 32"/>
            <p:cNvSpPr>
              <a:spLocks noChangeArrowheads="1"/>
            </p:cNvSpPr>
            <p:nvPr/>
          </p:nvSpPr>
          <p:spPr bwMode="auto">
            <a:xfrm>
              <a:off x="4473575" y="4694238"/>
              <a:ext cx="1405834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50" b="1" i="1" u="none" strike="noStrike" cap="none" normalizeH="0" baseline="0" smtClean="0">
                  <a:ln>
                    <a:noFill/>
                  </a:ln>
                  <a:solidFill>
                    <a:srgbClr val="00A0E9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Nitrosomonas spp.(B)</a:t>
              </a:r>
              <a:endParaRPr kumimoji="0" lang="zh-CN" altLang="zh-CN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42" name="Rectangle 33"/>
            <p:cNvSpPr>
              <a:spLocks noChangeArrowheads="1"/>
            </p:cNvSpPr>
            <p:nvPr/>
          </p:nvSpPr>
          <p:spPr bwMode="auto">
            <a:xfrm>
              <a:off x="4473575" y="5243513"/>
              <a:ext cx="168475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50" b="1" i="1" u="none" strike="noStrike" cap="none" normalizeH="0" baseline="0" smtClean="0">
                  <a:ln>
                    <a:noFill/>
                  </a:ln>
                  <a:solidFill>
                    <a:srgbClr val="00A0E9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Microcystis aeruginosa(B)</a:t>
              </a:r>
              <a:endParaRPr kumimoji="0" lang="zh-CN" altLang="zh-CN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43" name="Rectangle 34"/>
            <p:cNvSpPr>
              <a:spLocks noChangeArrowheads="1"/>
            </p:cNvSpPr>
            <p:nvPr/>
          </p:nvSpPr>
          <p:spPr bwMode="auto">
            <a:xfrm>
              <a:off x="4473575" y="5570538"/>
              <a:ext cx="1510029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50" b="1" i="1" u="none" strike="noStrike" cap="none" normalizeH="0" baseline="0" dirty="0" smtClean="0">
                  <a:ln>
                    <a:noFill/>
                  </a:ln>
                  <a:solidFill>
                    <a:srgbClr val="00A0E9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Bacillus alcalaphilus(B)</a:t>
              </a:r>
              <a:endParaRPr kumimoji="0" lang="zh-CN" altLang="zh-CN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pic>
          <p:nvPicPr>
            <p:cNvPr id="44" name="Picture 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2046288"/>
              <a:ext cx="1997075" cy="461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485775" y="4205288"/>
              <a:ext cx="1981200" cy="352425"/>
            </a:xfrm>
            <a:prstGeom prst="rect">
              <a:avLst/>
            </a:prstGeom>
            <a:solidFill>
              <a:srgbClr val="BE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6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7275" y="2046288"/>
              <a:ext cx="15240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700" y="2360613"/>
              <a:ext cx="18097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25" y="2674938"/>
              <a:ext cx="20955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375" y="2986088"/>
              <a:ext cx="23812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3300413"/>
              <a:ext cx="26670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4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050" y="3611563"/>
              <a:ext cx="29527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4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475" y="3925888"/>
              <a:ext cx="32385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4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2800" y="4592638"/>
              <a:ext cx="39052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4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050" y="4903788"/>
              <a:ext cx="42862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4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475" y="5214938"/>
              <a:ext cx="45720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4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900" y="5526088"/>
              <a:ext cx="48577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4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500" y="5837238"/>
              <a:ext cx="50482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4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575" y="6148388"/>
              <a:ext cx="54292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5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825" y="6456363"/>
              <a:ext cx="57150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Rectangle 51"/>
            <p:cNvSpPr>
              <a:spLocks noChangeArrowheads="1"/>
            </p:cNvSpPr>
            <p:nvPr/>
          </p:nvSpPr>
          <p:spPr bwMode="auto">
            <a:xfrm>
              <a:off x="482600" y="1871663"/>
              <a:ext cx="2032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7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[H+]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61" name="Rectangle 52"/>
            <p:cNvSpPr>
              <a:spLocks noChangeArrowheads="1"/>
            </p:cNvSpPr>
            <p:nvPr/>
          </p:nvSpPr>
          <p:spPr bwMode="auto">
            <a:xfrm>
              <a:off x="1352550" y="2103438"/>
              <a:ext cx="38735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ACIDIC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62" name="Rectangle 53"/>
            <p:cNvSpPr>
              <a:spLocks noChangeArrowheads="1"/>
            </p:cNvSpPr>
            <p:nvPr/>
          </p:nvSpPr>
          <p:spPr bwMode="auto">
            <a:xfrm>
              <a:off x="1301750" y="6529388"/>
              <a:ext cx="52705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ALKALINE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63" name="Rectangle 54"/>
            <p:cNvSpPr>
              <a:spLocks noChangeArrowheads="1"/>
            </p:cNvSpPr>
            <p:nvPr/>
          </p:nvSpPr>
          <p:spPr bwMode="auto">
            <a:xfrm>
              <a:off x="1301750" y="4338638"/>
              <a:ext cx="51435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8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NEUTRAL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64" name="Rectangle 55"/>
            <p:cNvSpPr>
              <a:spLocks noChangeArrowheads="1"/>
            </p:cNvSpPr>
            <p:nvPr/>
          </p:nvSpPr>
          <p:spPr bwMode="auto">
            <a:xfrm>
              <a:off x="2314575" y="1871663"/>
              <a:ext cx="196850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pH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65" name="Rectangle 56"/>
            <p:cNvSpPr>
              <a:spLocks noChangeArrowheads="1"/>
            </p:cNvSpPr>
            <p:nvPr/>
          </p:nvSpPr>
          <p:spPr bwMode="auto">
            <a:xfrm>
              <a:off x="2339975" y="2093913"/>
              <a:ext cx="1270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0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66" name="Rectangle 57"/>
            <p:cNvSpPr>
              <a:spLocks noChangeArrowheads="1"/>
            </p:cNvSpPr>
            <p:nvPr/>
          </p:nvSpPr>
          <p:spPr bwMode="auto">
            <a:xfrm>
              <a:off x="2339975" y="2392363"/>
              <a:ext cx="1270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67" name="Rectangle 58"/>
            <p:cNvSpPr>
              <a:spLocks noChangeArrowheads="1"/>
            </p:cNvSpPr>
            <p:nvPr/>
          </p:nvSpPr>
          <p:spPr bwMode="auto">
            <a:xfrm>
              <a:off x="2339975" y="2709863"/>
              <a:ext cx="1270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2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68" name="Rectangle 59"/>
            <p:cNvSpPr>
              <a:spLocks noChangeArrowheads="1"/>
            </p:cNvSpPr>
            <p:nvPr/>
          </p:nvSpPr>
          <p:spPr bwMode="auto">
            <a:xfrm>
              <a:off x="2339975" y="3036888"/>
              <a:ext cx="1270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3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69" name="Rectangle 60"/>
            <p:cNvSpPr>
              <a:spLocks noChangeArrowheads="1"/>
            </p:cNvSpPr>
            <p:nvPr/>
          </p:nvSpPr>
          <p:spPr bwMode="auto">
            <a:xfrm>
              <a:off x="2339975" y="3348038"/>
              <a:ext cx="1270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4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70" name="Rectangle 61"/>
            <p:cNvSpPr>
              <a:spLocks noChangeArrowheads="1"/>
            </p:cNvSpPr>
            <p:nvPr/>
          </p:nvSpPr>
          <p:spPr bwMode="auto">
            <a:xfrm>
              <a:off x="2339975" y="3659188"/>
              <a:ext cx="1270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5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71" name="Rectangle 62"/>
            <p:cNvSpPr>
              <a:spLocks noChangeArrowheads="1"/>
            </p:cNvSpPr>
            <p:nvPr/>
          </p:nvSpPr>
          <p:spPr bwMode="auto">
            <a:xfrm>
              <a:off x="2339975" y="3970338"/>
              <a:ext cx="1270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6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72" name="Rectangle 63"/>
            <p:cNvSpPr>
              <a:spLocks noChangeArrowheads="1"/>
            </p:cNvSpPr>
            <p:nvPr/>
          </p:nvSpPr>
          <p:spPr bwMode="auto">
            <a:xfrm>
              <a:off x="2339975" y="4941888"/>
              <a:ext cx="1270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9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73" name="Rectangle 64"/>
            <p:cNvSpPr>
              <a:spLocks noChangeArrowheads="1"/>
            </p:cNvSpPr>
            <p:nvPr/>
          </p:nvSpPr>
          <p:spPr bwMode="auto">
            <a:xfrm>
              <a:off x="2305050" y="5253038"/>
              <a:ext cx="19685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10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74" name="Rectangle 65"/>
            <p:cNvSpPr>
              <a:spLocks noChangeArrowheads="1"/>
            </p:cNvSpPr>
            <p:nvPr/>
          </p:nvSpPr>
          <p:spPr bwMode="auto">
            <a:xfrm>
              <a:off x="2311400" y="5564188"/>
              <a:ext cx="1270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75" name="Rectangle 66"/>
            <p:cNvSpPr>
              <a:spLocks noChangeArrowheads="1"/>
            </p:cNvSpPr>
            <p:nvPr/>
          </p:nvSpPr>
          <p:spPr bwMode="auto">
            <a:xfrm>
              <a:off x="2371725" y="5564188"/>
              <a:ext cx="1270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76" name="Rectangle 67"/>
            <p:cNvSpPr>
              <a:spLocks noChangeArrowheads="1"/>
            </p:cNvSpPr>
            <p:nvPr/>
          </p:nvSpPr>
          <p:spPr bwMode="auto">
            <a:xfrm>
              <a:off x="2305050" y="5875338"/>
              <a:ext cx="19685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12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77" name="Rectangle 68"/>
            <p:cNvSpPr>
              <a:spLocks noChangeArrowheads="1"/>
            </p:cNvSpPr>
            <p:nvPr/>
          </p:nvSpPr>
          <p:spPr bwMode="auto">
            <a:xfrm>
              <a:off x="2305050" y="6196013"/>
              <a:ext cx="19685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13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78" name="Rectangle 69"/>
            <p:cNvSpPr>
              <a:spLocks noChangeArrowheads="1"/>
            </p:cNvSpPr>
            <p:nvPr/>
          </p:nvSpPr>
          <p:spPr bwMode="auto">
            <a:xfrm>
              <a:off x="2305050" y="6507163"/>
              <a:ext cx="19685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14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pic>
          <p:nvPicPr>
            <p:cNvPr id="79" name="Picture 7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2046288"/>
              <a:ext cx="22860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7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2360613"/>
              <a:ext cx="32385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7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2674938"/>
              <a:ext cx="35242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7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2986088"/>
              <a:ext cx="37147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7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3300413"/>
              <a:ext cx="41910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75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3611563"/>
              <a:ext cx="43815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76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3925888"/>
              <a:ext cx="47625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77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4592638"/>
              <a:ext cx="51435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78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4903788"/>
              <a:ext cx="55245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79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5214938"/>
              <a:ext cx="58102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0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5526088"/>
              <a:ext cx="61912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1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5837238"/>
              <a:ext cx="65722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82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6148388"/>
              <a:ext cx="69532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83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6456363"/>
              <a:ext cx="72390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Rectangle 84"/>
            <p:cNvSpPr>
              <a:spLocks noChangeArrowheads="1"/>
            </p:cNvSpPr>
            <p:nvPr/>
          </p:nvSpPr>
          <p:spPr bwMode="auto">
            <a:xfrm>
              <a:off x="2339975" y="4291013"/>
              <a:ext cx="1270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7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94" name="Rectangle 85"/>
            <p:cNvSpPr>
              <a:spLocks noChangeArrowheads="1"/>
            </p:cNvSpPr>
            <p:nvPr/>
          </p:nvSpPr>
          <p:spPr bwMode="auto">
            <a:xfrm>
              <a:off x="2339975" y="4621213"/>
              <a:ext cx="1270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8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95" name="Rectangle 86"/>
            <p:cNvSpPr>
              <a:spLocks noChangeArrowheads="1"/>
            </p:cNvSpPr>
            <p:nvPr/>
          </p:nvSpPr>
          <p:spPr bwMode="auto">
            <a:xfrm>
              <a:off x="498475" y="2103438"/>
              <a:ext cx="23812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 M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96" name="Rectangle 87"/>
            <p:cNvSpPr>
              <a:spLocks noChangeArrowheads="1"/>
            </p:cNvSpPr>
            <p:nvPr/>
          </p:nvSpPr>
          <p:spPr bwMode="auto">
            <a:xfrm>
              <a:off x="498475" y="2401888"/>
              <a:ext cx="3333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dirty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10  M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97" name="Rectangle 88"/>
            <p:cNvSpPr>
              <a:spLocks noChangeArrowheads="1"/>
            </p:cNvSpPr>
            <p:nvPr/>
          </p:nvSpPr>
          <p:spPr bwMode="auto">
            <a:xfrm>
              <a:off x="625475" y="2392363"/>
              <a:ext cx="101600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6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-1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98" name="Rectangle 89"/>
            <p:cNvSpPr>
              <a:spLocks noChangeArrowheads="1"/>
            </p:cNvSpPr>
            <p:nvPr/>
          </p:nvSpPr>
          <p:spPr bwMode="auto">
            <a:xfrm>
              <a:off x="498475" y="2728913"/>
              <a:ext cx="3333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10  M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99" name="Rectangle 90"/>
            <p:cNvSpPr>
              <a:spLocks noChangeArrowheads="1"/>
            </p:cNvSpPr>
            <p:nvPr/>
          </p:nvSpPr>
          <p:spPr bwMode="auto">
            <a:xfrm>
              <a:off x="625475" y="2716213"/>
              <a:ext cx="101600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6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-2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0" name="Rectangle 91"/>
            <p:cNvSpPr>
              <a:spLocks noChangeArrowheads="1"/>
            </p:cNvSpPr>
            <p:nvPr/>
          </p:nvSpPr>
          <p:spPr bwMode="auto">
            <a:xfrm>
              <a:off x="498475" y="3043238"/>
              <a:ext cx="3333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10  M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1" name="Rectangle 92"/>
            <p:cNvSpPr>
              <a:spLocks noChangeArrowheads="1"/>
            </p:cNvSpPr>
            <p:nvPr/>
          </p:nvSpPr>
          <p:spPr bwMode="auto">
            <a:xfrm>
              <a:off x="625475" y="3033713"/>
              <a:ext cx="101600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6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-3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2" name="Rectangle 93"/>
            <p:cNvSpPr>
              <a:spLocks noChangeArrowheads="1"/>
            </p:cNvSpPr>
            <p:nvPr/>
          </p:nvSpPr>
          <p:spPr bwMode="auto">
            <a:xfrm>
              <a:off x="498475" y="3351213"/>
              <a:ext cx="3333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10  M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3" name="Rectangle 94"/>
            <p:cNvSpPr>
              <a:spLocks noChangeArrowheads="1"/>
            </p:cNvSpPr>
            <p:nvPr/>
          </p:nvSpPr>
          <p:spPr bwMode="auto">
            <a:xfrm>
              <a:off x="625475" y="3338513"/>
              <a:ext cx="101600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6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-4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4" name="Rectangle 95"/>
            <p:cNvSpPr>
              <a:spLocks noChangeArrowheads="1"/>
            </p:cNvSpPr>
            <p:nvPr/>
          </p:nvSpPr>
          <p:spPr bwMode="auto">
            <a:xfrm>
              <a:off x="498475" y="3665538"/>
              <a:ext cx="3333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10  M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5" name="Rectangle 96"/>
            <p:cNvSpPr>
              <a:spLocks noChangeArrowheads="1"/>
            </p:cNvSpPr>
            <p:nvPr/>
          </p:nvSpPr>
          <p:spPr bwMode="auto">
            <a:xfrm>
              <a:off x="625475" y="3656013"/>
              <a:ext cx="101600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6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-5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6" name="Rectangle 97"/>
            <p:cNvSpPr>
              <a:spLocks noChangeArrowheads="1"/>
            </p:cNvSpPr>
            <p:nvPr/>
          </p:nvSpPr>
          <p:spPr bwMode="auto">
            <a:xfrm>
              <a:off x="498475" y="3976688"/>
              <a:ext cx="3333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10  M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7" name="Rectangle 98"/>
            <p:cNvSpPr>
              <a:spLocks noChangeArrowheads="1"/>
            </p:cNvSpPr>
            <p:nvPr/>
          </p:nvSpPr>
          <p:spPr bwMode="auto">
            <a:xfrm>
              <a:off x="625475" y="3963988"/>
              <a:ext cx="101600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6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-6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8" name="Rectangle 99"/>
            <p:cNvSpPr>
              <a:spLocks noChangeArrowheads="1"/>
            </p:cNvSpPr>
            <p:nvPr/>
          </p:nvSpPr>
          <p:spPr bwMode="auto">
            <a:xfrm>
              <a:off x="498475" y="4325938"/>
              <a:ext cx="3333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10  M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9" name="Rectangle 100"/>
            <p:cNvSpPr>
              <a:spLocks noChangeArrowheads="1"/>
            </p:cNvSpPr>
            <p:nvPr/>
          </p:nvSpPr>
          <p:spPr bwMode="auto">
            <a:xfrm>
              <a:off x="625475" y="4313238"/>
              <a:ext cx="101600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6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-7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0" name="Rectangle 101"/>
            <p:cNvSpPr>
              <a:spLocks noChangeArrowheads="1"/>
            </p:cNvSpPr>
            <p:nvPr/>
          </p:nvSpPr>
          <p:spPr bwMode="auto">
            <a:xfrm>
              <a:off x="498475" y="4643438"/>
              <a:ext cx="3333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10  M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1" name="Rectangle 102"/>
            <p:cNvSpPr>
              <a:spLocks noChangeArrowheads="1"/>
            </p:cNvSpPr>
            <p:nvPr/>
          </p:nvSpPr>
          <p:spPr bwMode="auto">
            <a:xfrm>
              <a:off x="625475" y="4630738"/>
              <a:ext cx="101600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6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-8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2" name="Rectangle 103"/>
            <p:cNvSpPr>
              <a:spLocks noChangeArrowheads="1"/>
            </p:cNvSpPr>
            <p:nvPr/>
          </p:nvSpPr>
          <p:spPr bwMode="auto">
            <a:xfrm>
              <a:off x="498475" y="4954588"/>
              <a:ext cx="3333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10  M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3" name="Rectangle 104"/>
            <p:cNvSpPr>
              <a:spLocks noChangeArrowheads="1"/>
            </p:cNvSpPr>
            <p:nvPr/>
          </p:nvSpPr>
          <p:spPr bwMode="auto">
            <a:xfrm>
              <a:off x="625475" y="4941888"/>
              <a:ext cx="101600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6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-9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4" name="Rectangle 105"/>
            <p:cNvSpPr>
              <a:spLocks noChangeArrowheads="1"/>
            </p:cNvSpPr>
            <p:nvPr/>
          </p:nvSpPr>
          <p:spPr bwMode="auto">
            <a:xfrm>
              <a:off x="498475" y="5268913"/>
              <a:ext cx="3968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10    M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5" name="Rectangle 106"/>
            <p:cNvSpPr>
              <a:spLocks noChangeArrowheads="1"/>
            </p:cNvSpPr>
            <p:nvPr/>
          </p:nvSpPr>
          <p:spPr bwMode="auto">
            <a:xfrm>
              <a:off x="625475" y="5259388"/>
              <a:ext cx="142875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6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-10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6" name="Rectangle 107"/>
            <p:cNvSpPr>
              <a:spLocks noChangeArrowheads="1"/>
            </p:cNvSpPr>
            <p:nvPr/>
          </p:nvSpPr>
          <p:spPr bwMode="auto">
            <a:xfrm>
              <a:off x="498475" y="5573713"/>
              <a:ext cx="3968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10    M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7" name="Rectangle 108"/>
            <p:cNvSpPr>
              <a:spLocks noChangeArrowheads="1"/>
            </p:cNvSpPr>
            <p:nvPr/>
          </p:nvSpPr>
          <p:spPr bwMode="auto">
            <a:xfrm>
              <a:off x="625475" y="5561013"/>
              <a:ext cx="60325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6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-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8" name="Rectangle 109"/>
            <p:cNvSpPr>
              <a:spLocks noChangeArrowheads="1"/>
            </p:cNvSpPr>
            <p:nvPr/>
          </p:nvSpPr>
          <p:spPr bwMode="auto">
            <a:xfrm>
              <a:off x="650875" y="5561013"/>
              <a:ext cx="76200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6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19" name="Rectangle 110"/>
            <p:cNvSpPr>
              <a:spLocks noChangeArrowheads="1"/>
            </p:cNvSpPr>
            <p:nvPr/>
          </p:nvSpPr>
          <p:spPr bwMode="auto">
            <a:xfrm>
              <a:off x="688975" y="5561013"/>
              <a:ext cx="76200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6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0" name="Rectangle 111"/>
            <p:cNvSpPr>
              <a:spLocks noChangeArrowheads="1"/>
            </p:cNvSpPr>
            <p:nvPr/>
          </p:nvSpPr>
          <p:spPr bwMode="auto">
            <a:xfrm>
              <a:off x="498475" y="5891213"/>
              <a:ext cx="3968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10    M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1" name="Rectangle 112"/>
            <p:cNvSpPr>
              <a:spLocks noChangeArrowheads="1"/>
            </p:cNvSpPr>
            <p:nvPr/>
          </p:nvSpPr>
          <p:spPr bwMode="auto">
            <a:xfrm>
              <a:off x="625475" y="5878513"/>
              <a:ext cx="142875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6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-12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2" name="Rectangle 113"/>
            <p:cNvSpPr>
              <a:spLocks noChangeArrowheads="1"/>
            </p:cNvSpPr>
            <p:nvPr/>
          </p:nvSpPr>
          <p:spPr bwMode="auto">
            <a:xfrm>
              <a:off x="498475" y="6205538"/>
              <a:ext cx="3968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10    M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3" name="Rectangle 114"/>
            <p:cNvSpPr>
              <a:spLocks noChangeArrowheads="1"/>
            </p:cNvSpPr>
            <p:nvPr/>
          </p:nvSpPr>
          <p:spPr bwMode="auto">
            <a:xfrm>
              <a:off x="625475" y="6192838"/>
              <a:ext cx="142875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6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-13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4" name="Rectangle 115"/>
            <p:cNvSpPr>
              <a:spLocks noChangeArrowheads="1"/>
            </p:cNvSpPr>
            <p:nvPr/>
          </p:nvSpPr>
          <p:spPr bwMode="auto">
            <a:xfrm>
              <a:off x="498475" y="6516688"/>
              <a:ext cx="3968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10    M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5" name="Rectangle 116"/>
            <p:cNvSpPr>
              <a:spLocks noChangeArrowheads="1"/>
            </p:cNvSpPr>
            <p:nvPr/>
          </p:nvSpPr>
          <p:spPr bwMode="auto">
            <a:xfrm>
              <a:off x="625475" y="6503988"/>
              <a:ext cx="142875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600" b="0" i="0" u="none" strike="noStrike" cap="none" normalizeH="0" baseline="0" smtClean="0">
                  <a:ln>
                    <a:noFill/>
                  </a:ln>
                  <a:solidFill>
                    <a:srgbClr val="171C6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-14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26" name="Rectangle 117"/>
            <p:cNvSpPr>
              <a:spLocks noChangeArrowheads="1"/>
            </p:cNvSpPr>
            <p:nvPr/>
          </p:nvSpPr>
          <p:spPr bwMode="auto">
            <a:xfrm>
              <a:off x="1314450" y="2265363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18"/>
            <p:cNvSpPr>
              <a:spLocks/>
            </p:cNvSpPr>
            <p:nvPr/>
          </p:nvSpPr>
          <p:spPr bwMode="auto">
            <a:xfrm>
              <a:off x="1314450" y="2265363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Rectangle 119"/>
            <p:cNvSpPr>
              <a:spLocks noChangeArrowheads="1"/>
            </p:cNvSpPr>
            <p:nvPr/>
          </p:nvSpPr>
          <p:spPr bwMode="auto">
            <a:xfrm>
              <a:off x="1314450" y="2427288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1314450" y="2427288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Rectangle 121"/>
            <p:cNvSpPr>
              <a:spLocks noChangeArrowheads="1"/>
            </p:cNvSpPr>
            <p:nvPr/>
          </p:nvSpPr>
          <p:spPr bwMode="auto">
            <a:xfrm>
              <a:off x="1314450" y="2589213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1314450" y="2589213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Rectangle 123"/>
            <p:cNvSpPr>
              <a:spLocks noChangeArrowheads="1"/>
            </p:cNvSpPr>
            <p:nvPr/>
          </p:nvSpPr>
          <p:spPr bwMode="auto">
            <a:xfrm>
              <a:off x="1314450" y="2751138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24"/>
            <p:cNvSpPr>
              <a:spLocks/>
            </p:cNvSpPr>
            <p:nvPr/>
          </p:nvSpPr>
          <p:spPr bwMode="auto">
            <a:xfrm>
              <a:off x="1314450" y="2751138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Rectangle 125"/>
            <p:cNvSpPr>
              <a:spLocks noChangeArrowheads="1"/>
            </p:cNvSpPr>
            <p:nvPr/>
          </p:nvSpPr>
          <p:spPr bwMode="auto">
            <a:xfrm>
              <a:off x="1314450" y="2913063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1314450" y="2913063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Rectangle 127"/>
            <p:cNvSpPr>
              <a:spLocks noChangeArrowheads="1"/>
            </p:cNvSpPr>
            <p:nvPr/>
          </p:nvSpPr>
          <p:spPr bwMode="auto">
            <a:xfrm>
              <a:off x="1314450" y="3071813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1314450" y="3071813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Rectangle 129"/>
            <p:cNvSpPr>
              <a:spLocks noChangeArrowheads="1"/>
            </p:cNvSpPr>
            <p:nvPr/>
          </p:nvSpPr>
          <p:spPr bwMode="auto">
            <a:xfrm>
              <a:off x="1314450" y="3233738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1314450" y="3233738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Rectangle 131"/>
            <p:cNvSpPr>
              <a:spLocks noChangeArrowheads="1"/>
            </p:cNvSpPr>
            <p:nvPr/>
          </p:nvSpPr>
          <p:spPr bwMode="auto">
            <a:xfrm>
              <a:off x="1314450" y="3395663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1314450" y="3395663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Rectangle 133"/>
            <p:cNvSpPr>
              <a:spLocks noChangeArrowheads="1"/>
            </p:cNvSpPr>
            <p:nvPr/>
          </p:nvSpPr>
          <p:spPr bwMode="auto">
            <a:xfrm>
              <a:off x="1314450" y="3557588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34"/>
            <p:cNvSpPr>
              <a:spLocks/>
            </p:cNvSpPr>
            <p:nvPr/>
          </p:nvSpPr>
          <p:spPr bwMode="auto">
            <a:xfrm>
              <a:off x="1314450" y="3557588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Rectangle 135"/>
            <p:cNvSpPr>
              <a:spLocks noChangeArrowheads="1"/>
            </p:cNvSpPr>
            <p:nvPr/>
          </p:nvSpPr>
          <p:spPr bwMode="auto">
            <a:xfrm>
              <a:off x="1314450" y="3719513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1314450" y="3719513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Rectangle 137"/>
            <p:cNvSpPr>
              <a:spLocks noChangeArrowheads="1"/>
            </p:cNvSpPr>
            <p:nvPr/>
          </p:nvSpPr>
          <p:spPr bwMode="auto">
            <a:xfrm>
              <a:off x="1314450" y="3881438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38"/>
            <p:cNvSpPr>
              <a:spLocks/>
            </p:cNvSpPr>
            <p:nvPr/>
          </p:nvSpPr>
          <p:spPr bwMode="auto">
            <a:xfrm>
              <a:off x="1314450" y="3881438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Rectangle 139"/>
            <p:cNvSpPr>
              <a:spLocks noChangeArrowheads="1"/>
            </p:cNvSpPr>
            <p:nvPr/>
          </p:nvSpPr>
          <p:spPr bwMode="auto">
            <a:xfrm>
              <a:off x="1314450" y="4659313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1314450" y="4659313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Rectangle 141"/>
            <p:cNvSpPr>
              <a:spLocks noChangeArrowheads="1"/>
            </p:cNvSpPr>
            <p:nvPr/>
          </p:nvSpPr>
          <p:spPr bwMode="auto">
            <a:xfrm>
              <a:off x="1314450" y="4811713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1314450" y="4811713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Rectangle 143"/>
            <p:cNvSpPr>
              <a:spLocks noChangeArrowheads="1"/>
            </p:cNvSpPr>
            <p:nvPr/>
          </p:nvSpPr>
          <p:spPr bwMode="auto">
            <a:xfrm>
              <a:off x="1314450" y="4979988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1314450" y="4979988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Rectangle 145"/>
            <p:cNvSpPr>
              <a:spLocks noChangeArrowheads="1"/>
            </p:cNvSpPr>
            <p:nvPr/>
          </p:nvSpPr>
          <p:spPr bwMode="auto">
            <a:xfrm>
              <a:off x="1314450" y="5135563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46"/>
            <p:cNvSpPr>
              <a:spLocks/>
            </p:cNvSpPr>
            <p:nvPr/>
          </p:nvSpPr>
          <p:spPr bwMode="auto">
            <a:xfrm>
              <a:off x="1314450" y="5135563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Rectangle 147"/>
            <p:cNvSpPr>
              <a:spLocks noChangeArrowheads="1"/>
            </p:cNvSpPr>
            <p:nvPr/>
          </p:nvSpPr>
          <p:spPr bwMode="auto">
            <a:xfrm>
              <a:off x="1314450" y="5278438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48"/>
            <p:cNvSpPr>
              <a:spLocks/>
            </p:cNvSpPr>
            <p:nvPr/>
          </p:nvSpPr>
          <p:spPr bwMode="auto">
            <a:xfrm>
              <a:off x="1314450" y="5278438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Rectangle 149"/>
            <p:cNvSpPr>
              <a:spLocks noChangeArrowheads="1"/>
            </p:cNvSpPr>
            <p:nvPr/>
          </p:nvSpPr>
          <p:spPr bwMode="auto">
            <a:xfrm>
              <a:off x="1314450" y="5434013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0"/>
            <p:cNvSpPr>
              <a:spLocks/>
            </p:cNvSpPr>
            <p:nvPr/>
          </p:nvSpPr>
          <p:spPr bwMode="auto">
            <a:xfrm>
              <a:off x="1314450" y="5434013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Rectangle 151"/>
            <p:cNvSpPr>
              <a:spLocks noChangeArrowheads="1"/>
            </p:cNvSpPr>
            <p:nvPr/>
          </p:nvSpPr>
          <p:spPr bwMode="auto">
            <a:xfrm>
              <a:off x="1314450" y="5602288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52"/>
            <p:cNvSpPr>
              <a:spLocks/>
            </p:cNvSpPr>
            <p:nvPr/>
          </p:nvSpPr>
          <p:spPr bwMode="auto">
            <a:xfrm>
              <a:off x="1314450" y="5602288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Rectangle 153"/>
            <p:cNvSpPr>
              <a:spLocks noChangeArrowheads="1"/>
            </p:cNvSpPr>
            <p:nvPr/>
          </p:nvSpPr>
          <p:spPr bwMode="auto">
            <a:xfrm>
              <a:off x="1314450" y="5757863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54"/>
            <p:cNvSpPr>
              <a:spLocks/>
            </p:cNvSpPr>
            <p:nvPr/>
          </p:nvSpPr>
          <p:spPr bwMode="auto">
            <a:xfrm>
              <a:off x="1314450" y="5757863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Rectangle 155"/>
            <p:cNvSpPr>
              <a:spLocks noChangeArrowheads="1"/>
            </p:cNvSpPr>
            <p:nvPr/>
          </p:nvSpPr>
          <p:spPr bwMode="auto">
            <a:xfrm>
              <a:off x="1314450" y="5922963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56"/>
            <p:cNvSpPr>
              <a:spLocks/>
            </p:cNvSpPr>
            <p:nvPr/>
          </p:nvSpPr>
          <p:spPr bwMode="auto">
            <a:xfrm>
              <a:off x="1314450" y="5922963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Rectangle 157"/>
            <p:cNvSpPr>
              <a:spLocks noChangeArrowheads="1"/>
            </p:cNvSpPr>
            <p:nvPr/>
          </p:nvSpPr>
          <p:spPr bwMode="auto">
            <a:xfrm>
              <a:off x="1314450" y="6078538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58"/>
            <p:cNvSpPr>
              <a:spLocks/>
            </p:cNvSpPr>
            <p:nvPr/>
          </p:nvSpPr>
          <p:spPr bwMode="auto">
            <a:xfrm>
              <a:off x="1314450" y="6078538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Rectangle 159"/>
            <p:cNvSpPr>
              <a:spLocks noChangeArrowheads="1"/>
            </p:cNvSpPr>
            <p:nvPr/>
          </p:nvSpPr>
          <p:spPr bwMode="auto">
            <a:xfrm>
              <a:off x="1314450" y="6246813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0"/>
            <p:cNvSpPr>
              <a:spLocks/>
            </p:cNvSpPr>
            <p:nvPr/>
          </p:nvSpPr>
          <p:spPr bwMode="auto">
            <a:xfrm>
              <a:off x="1314450" y="6246813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Rectangle 161"/>
            <p:cNvSpPr>
              <a:spLocks noChangeArrowheads="1"/>
            </p:cNvSpPr>
            <p:nvPr/>
          </p:nvSpPr>
          <p:spPr bwMode="auto">
            <a:xfrm>
              <a:off x="1314450" y="6399213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62"/>
            <p:cNvSpPr>
              <a:spLocks/>
            </p:cNvSpPr>
            <p:nvPr/>
          </p:nvSpPr>
          <p:spPr bwMode="auto">
            <a:xfrm>
              <a:off x="1314450" y="6399213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Rectangle 163"/>
            <p:cNvSpPr>
              <a:spLocks noChangeArrowheads="1"/>
            </p:cNvSpPr>
            <p:nvPr/>
          </p:nvSpPr>
          <p:spPr bwMode="auto">
            <a:xfrm>
              <a:off x="1314450" y="4043363"/>
              <a:ext cx="45720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64"/>
            <p:cNvSpPr>
              <a:spLocks/>
            </p:cNvSpPr>
            <p:nvPr/>
          </p:nvSpPr>
          <p:spPr bwMode="auto">
            <a:xfrm>
              <a:off x="1314450" y="4043363"/>
              <a:ext cx="457200" cy="6350"/>
            </a:xfrm>
            <a:custGeom>
              <a:avLst/>
              <a:gdLst>
                <a:gd name="T0" fmla="*/ 0 w 288"/>
                <a:gd name="T1" fmla="*/ 4 h 4"/>
                <a:gd name="T2" fmla="*/ 288 w 288"/>
                <a:gd name="T3" fmla="*/ 4 h 4"/>
                <a:gd name="T4" fmla="*/ 288 w 288"/>
                <a:gd name="T5" fmla="*/ 0 h 4"/>
                <a:gd name="T6" fmla="*/ 0 w 28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4">
                  <a:moveTo>
                    <a:pt x="0" y="4"/>
                  </a:moveTo>
                  <a:lnTo>
                    <a:pt x="288" y="4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Rectangle 165"/>
            <p:cNvSpPr>
              <a:spLocks noChangeArrowheads="1"/>
            </p:cNvSpPr>
            <p:nvPr/>
          </p:nvSpPr>
          <p:spPr bwMode="auto">
            <a:xfrm>
              <a:off x="2466975" y="2589213"/>
              <a:ext cx="209550" cy="6350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75" name="Freeform 166"/>
            <p:cNvSpPr>
              <a:spLocks/>
            </p:cNvSpPr>
            <p:nvPr/>
          </p:nvSpPr>
          <p:spPr bwMode="auto">
            <a:xfrm>
              <a:off x="2466975" y="2589213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76" name="Rectangle 167"/>
            <p:cNvSpPr>
              <a:spLocks noChangeArrowheads="1"/>
            </p:cNvSpPr>
            <p:nvPr/>
          </p:nvSpPr>
          <p:spPr bwMode="auto">
            <a:xfrm>
              <a:off x="2466975" y="2751138"/>
              <a:ext cx="209550" cy="6350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77" name="Freeform 168"/>
            <p:cNvSpPr>
              <a:spLocks/>
            </p:cNvSpPr>
            <p:nvPr/>
          </p:nvSpPr>
          <p:spPr bwMode="auto">
            <a:xfrm>
              <a:off x="2466975" y="2751138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78" name="Rectangle 169"/>
            <p:cNvSpPr>
              <a:spLocks noChangeArrowheads="1"/>
            </p:cNvSpPr>
            <p:nvPr/>
          </p:nvSpPr>
          <p:spPr bwMode="auto">
            <a:xfrm>
              <a:off x="2466975" y="2830513"/>
              <a:ext cx="209550" cy="6350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79" name="Freeform 170"/>
            <p:cNvSpPr>
              <a:spLocks/>
            </p:cNvSpPr>
            <p:nvPr/>
          </p:nvSpPr>
          <p:spPr bwMode="auto">
            <a:xfrm>
              <a:off x="2466975" y="2830513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80" name="Rectangle 171"/>
            <p:cNvSpPr>
              <a:spLocks noChangeArrowheads="1"/>
            </p:cNvSpPr>
            <p:nvPr/>
          </p:nvSpPr>
          <p:spPr bwMode="auto">
            <a:xfrm>
              <a:off x="2466975" y="3071813"/>
              <a:ext cx="209550" cy="6350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81" name="Freeform 172"/>
            <p:cNvSpPr>
              <a:spLocks/>
            </p:cNvSpPr>
            <p:nvPr/>
          </p:nvSpPr>
          <p:spPr bwMode="auto">
            <a:xfrm>
              <a:off x="2466975" y="3071813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82" name="Rectangle 173"/>
            <p:cNvSpPr>
              <a:spLocks noChangeArrowheads="1"/>
            </p:cNvSpPr>
            <p:nvPr/>
          </p:nvSpPr>
          <p:spPr bwMode="auto">
            <a:xfrm>
              <a:off x="2466975" y="3246438"/>
              <a:ext cx="209550" cy="6350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83" name="Freeform 174"/>
            <p:cNvSpPr>
              <a:spLocks/>
            </p:cNvSpPr>
            <p:nvPr/>
          </p:nvSpPr>
          <p:spPr bwMode="auto">
            <a:xfrm>
              <a:off x="2466975" y="3246438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84" name="Rectangle 175"/>
            <p:cNvSpPr>
              <a:spLocks noChangeArrowheads="1"/>
            </p:cNvSpPr>
            <p:nvPr/>
          </p:nvSpPr>
          <p:spPr bwMode="auto">
            <a:xfrm>
              <a:off x="2466975" y="3373438"/>
              <a:ext cx="209550" cy="6350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85" name="Freeform 176"/>
            <p:cNvSpPr>
              <a:spLocks/>
            </p:cNvSpPr>
            <p:nvPr/>
          </p:nvSpPr>
          <p:spPr bwMode="auto">
            <a:xfrm>
              <a:off x="2466975" y="3373438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86" name="Rectangle 177"/>
            <p:cNvSpPr>
              <a:spLocks noChangeArrowheads="1"/>
            </p:cNvSpPr>
            <p:nvPr/>
          </p:nvSpPr>
          <p:spPr bwMode="auto">
            <a:xfrm>
              <a:off x="2466975" y="3446463"/>
              <a:ext cx="209550" cy="6350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87" name="Freeform 178"/>
            <p:cNvSpPr>
              <a:spLocks/>
            </p:cNvSpPr>
            <p:nvPr/>
          </p:nvSpPr>
          <p:spPr bwMode="auto">
            <a:xfrm>
              <a:off x="2466975" y="3446463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88" name="Rectangle 179"/>
            <p:cNvSpPr>
              <a:spLocks noChangeArrowheads="1"/>
            </p:cNvSpPr>
            <p:nvPr/>
          </p:nvSpPr>
          <p:spPr bwMode="auto">
            <a:xfrm>
              <a:off x="2466975" y="3744913"/>
              <a:ext cx="209550" cy="6350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89" name="Freeform 180"/>
            <p:cNvSpPr>
              <a:spLocks/>
            </p:cNvSpPr>
            <p:nvPr/>
          </p:nvSpPr>
          <p:spPr bwMode="auto">
            <a:xfrm>
              <a:off x="2466975" y="3744913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90" name="Rectangle 181"/>
            <p:cNvSpPr>
              <a:spLocks noChangeArrowheads="1"/>
            </p:cNvSpPr>
            <p:nvPr/>
          </p:nvSpPr>
          <p:spPr bwMode="auto">
            <a:xfrm>
              <a:off x="2466975" y="3986213"/>
              <a:ext cx="209550" cy="6350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91" name="Freeform 182"/>
            <p:cNvSpPr>
              <a:spLocks/>
            </p:cNvSpPr>
            <p:nvPr/>
          </p:nvSpPr>
          <p:spPr bwMode="auto">
            <a:xfrm>
              <a:off x="2466975" y="3986213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92" name="Rectangle 183"/>
            <p:cNvSpPr>
              <a:spLocks noChangeArrowheads="1"/>
            </p:cNvSpPr>
            <p:nvPr/>
          </p:nvSpPr>
          <p:spPr bwMode="auto">
            <a:xfrm>
              <a:off x="2466975" y="4243388"/>
              <a:ext cx="209550" cy="6350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93" name="Freeform 184"/>
            <p:cNvSpPr>
              <a:spLocks/>
            </p:cNvSpPr>
            <p:nvPr/>
          </p:nvSpPr>
          <p:spPr bwMode="auto">
            <a:xfrm>
              <a:off x="2466975" y="4243388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94" name="Rectangle 185"/>
            <p:cNvSpPr>
              <a:spLocks noChangeArrowheads="1"/>
            </p:cNvSpPr>
            <p:nvPr/>
          </p:nvSpPr>
          <p:spPr bwMode="auto">
            <a:xfrm>
              <a:off x="2466975" y="4376738"/>
              <a:ext cx="209550" cy="6350"/>
            </a:xfrm>
            <a:prstGeom prst="rect">
              <a:avLst/>
            </a:prstGeom>
            <a:solidFill>
              <a:srgbClr val="172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95" name="Freeform 186"/>
            <p:cNvSpPr>
              <a:spLocks/>
            </p:cNvSpPr>
            <p:nvPr/>
          </p:nvSpPr>
          <p:spPr bwMode="auto">
            <a:xfrm>
              <a:off x="2466975" y="4376738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96" name="Rectangle 187"/>
            <p:cNvSpPr>
              <a:spLocks noChangeArrowheads="1"/>
            </p:cNvSpPr>
            <p:nvPr/>
          </p:nvSpPr>
          <p:spPr bwMode="auto">
            <a:xfrm>
              <a:off x="2466975" y="4510088"/>
              <a:ext cx="209550" cy="6350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97" name="Freeform 188"/>
            <p:cNvSpPr>
              <a:spLocks/>
            </p:cNvSpPr>
            <p:nvPr/>
          </p:nvSpPr>
          <p:spPr bwMode="auto">
            <a:xfrm>
              <a:off x="2466975" y="4510088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98" name="Rectangle 189"/>
            <p:cNvSpPr>
              <a:spLocks noChangeArrowheads="1"/>
            </p:cNvSpPr>
            <p:nvPr/>
          </p:nvSpPr>
          <p:spPr bwMode="auto">
            <a:xfrm>
              <a:off x="2466975" y="4773613"/>
              <a:ext cx="209550" cy="6350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99" name="Freeform 190"/>
            <p:cNvSpPr>
              <a:spLocks/>
            </p:cNvSpPr>
            <p:nvPr/>
          </p:nvSpPr>
          <p:spPr bwMode="auto">
            <a:xfrm>
              <a:off x="2466975" y="4773613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200" name="Rectangle 191"/>
            <p:cNvSpPr>
              <a:spLocks noChangeArrowheads="1"/>
            </p:cNvSpPr>
            <p:nvPr/>
          </p:nvSpPr>
          <p:spPr bwMode="auto">
            <a:xfrm>
              <a:off x="2466975" y="5056188"/>
              <a:ext cx="209550" cy="6350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201" name="Freeform 192"/>
            <p:cNvSpPr>
              <a:spLocks/>
            </p:cNvSpPr>
            <p:nvPr/>
          </p:nvSpPr>
          <p:spPr bwMode="auto">
            <a:xfrm>
              <a:off x="2466975" y="5056188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202" name="Rectangle 193"/>
            <p:cNvSpPr>
              <a:spLocks noChangeArrowheads="1"/>
            </p:cNvSpPr>
            <p:nvPr/>
          </p:nvSpPr>
          <p:spPr bwMode="auto">
            <a:xfrm>
              <a:off x="2466975" y="5322888"/>
              <a:ext cx="209550" cy="6350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203" name="Freeform 194"/>
            <p:cNvSpPr>
              <a:spLocks/>
            </p:cNvSpPr>
            <p:nvPr/>
          </p:nvSpPr>
          <p:spPr bwMode="auto">
            <a:xfrm>
              <a:off x="2466975" y="5322888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204" name="Rectangle 195"/>
            <p:cNvSpPr>
              <a:spLocks noChangeArrowheads="1"/>
            </p:cNvSpPr>
            <p:nvPr/>
          </p:nvSpPr>
          <p:spPr bwMode="auto">
            <a:xfrm>
              <a:off x="2466975" y="5786438"/>
              <a:ext cx="209550" cy="6350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205" name="Freeform 196"/>
            <p:cNvSpPr>
              <a:spLocks/>
            </p:cNvSpPr>
            <p:nvPr/>
          </p:nvSpPr>
          <p:spPr bwMode="auto">
            <a:xfrm>
              <a:off x="2466975" y="5786438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206" name="Rectangle 197"/>
            <p:cNvSpPr>
              <a:spLocks noChangeArrowheads="1"/>
            </p:cNvSpPr>
            <p:nvPr/>
          </p:nvSpPr>
          <p:spPr bwMode="auto">
            <a:xfrm>
              <a:off x="2466975" y="6097588"/>
              <a:ext cx="209550" cy="6350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207" name="Freeform 198"/>
            <p:cNvSpPr>
              <a:spLocks/>
            </p:cNvSpPr>
            <p:nvPr/>
          </p:nvSpPr>
          <p:spPr bwMode="auto">
            <a:xfrm>
              <a:off x="2466975" y="6097588"/>
              <a:ext cx="209550" cy="6350"/>
            </a:xfrm>
            <a:custGeom>
              <a:avLst/>
              <a:gdLst>
                <a:gd name="T0" fmla="*/ 0 w 132"/>
                <a:gd name="T1" fmla="*/ 4 h 4"/>
                <a:gd name="T2" fmla="*/ 132 w 132"/>
                <a:gd name="T3" fmla="*/ 4 h 4"/>
                <a:gd name="T4" fmla="*/ 132 w 132"/>
                <a:gd name="T5" fmla="*/ 0 h 4"/>
                <a:gd name="T6" fmla="*/ 0 w 1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">
                  <a:moveTo>
                    <a:pt x="0" y="4"/>
                  </a:moveTo>
                  <a:lnTo>
                    <a:pt x="132" y="4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208" name="Rectangle 199"/>
            <p:cNvSpPr>
              <a:spLocks noChangeArrowheads="1"/>
            </p:cNvSpPr>
            <p:nvPr/>
          </p:nvSpPr>
          <p:spPr bwMode="auto">
            <a:xfrm>
              <a:off x="4473575" y="1868488"/>
              <a:ext cx="187711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50" b="1" i="0" u="none" strike="noStrike" cap="none" normalizeH="0" baseline="0" smtClean="0">
                  <a:ln>
                    <a:noFill/>
                  </a:ln>
                  <a:solidFill>
                    <a:srgbClr val="172A88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pH opyima of some microbes</a:t>
              </a:r>
              <a:endParaRPr kumimoji="0" lang="zh-CN" altLang="zh-CN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209" name="Rectangle 200"/>
            <p:cNvSpPr>
              <a:spLocks noChangeArrowheads="1"/>
            </p:cNvSpPr>
            <p:nvPr/>
          </p:nvSpPr>
          <p:spPr bwMode="auto">
            <a:xfrm>
              <a:off x="4473575" y="2093913"/>
              <a:ext cx="1309654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50" b="1" i="1" u="none" strike="noStrike" cap="none" normalizeH="0" baseline="0" smtClean="0">
                  <a:ln>
                    <a:noFill/>
                  </a:ln>
                  <a:solidFill>
                    <a:srgbClr val="00A0E9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Ferroplasma spp.(A)</a:t>
              </a:r>
              <a:endParaRPr kumimoji="0" lang="zh-CN" altLang="zh-CN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55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6"/>
          <a:stretch/>
        </p:blipFill>
        <p:spPr bwMode="auto">
          <a:xfrm>
            <a:off x="4427984" y="3193354"/>
            <a:ext cx="4536504" cy="313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783933"/>
              </p:ext>
            </p:extLst>
          </p:nvPr>
        </p:nvGraphicFramePr>
        <p:xfrm>
          <a:off x="306293" y="130049"/>
          <a:ext cx="8814727" cy="2888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527"/>
                <a:gridCol w="6710200"/>
              </a:tblGrid>
              <a:tr h="621484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800" b="1" dirty="0" smtClean="0"/>
                        <a:t>Temperate</a:t>
                      </a:r>
                      <a:endParaRPr lang="zh-CN" altLang="en-US" sz="28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4386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err="1" smtClean="0"/>
                        <a:t>Psychrophile</a:t>
                      </a:r>
                      <a:r>
                        <a:rPr lang="en-US" altLang="zh-CN" sz="1600" b="1" dirty="0" smtClean="0"/>
                        <a:t>(</a:t>
                      </a:r>
                      <a:r>
                        <a:rPr lang="zh-CN" altLang="en-US" sz="1600" b="1" dirty="0" smtClean="0"/>
                        <a:t>嗜冷</a:t>
                      </a:r>
                      <a:r>
                        <a:rPr lang="en-US" altLang="zh-CN" sz="1600" b="1" dirty="0" smtClean="0"/>
                        <a:t>)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Growth at 0</a:t>
                      </a:r>
                      <a:r>
                        <a:rPr lang="en-US" altLang="zh-CN" sz="1600" b="1" baseline="30000" dirty="0" smtClean="0"/>
                        <a:t>o</a:t>
                      </a:r>
                      <a:r>
                        <a:rPr lang="en-US" altLang="zh-CN" sz="1600" b="1" dirty="0" smtClean="0"/>
                        <a:t>C and has</a:t>
                      </a:r>
                      <a:r>
                        <a:rPr lang="en-US" altLang="zh-CN" sz="1600" b="1" baseline="0" dirty="0" smtClean="0"/>
                        <a:t> an optimal growth temperature of 15</a:t>
                      </a:r>
                      <a:r>
                        <a:rPr lang="en-US" altLang="zh-CN" sz="1600" b="1" baseline="30000" dirty="0" smtClean="0"/>
                        <a:t>o</a:t>
                      </a:r>
                      <a:r>
                        <a:rPr lang="en-US" altLang="zh-CN" sz="1600" b="1" baseline="0" dirty="0" smtClean="0"/>
                        <a:t>C or lower</a:t>
                      </a:r>
                      <a:endParaRPr lang="zh-CN" altLang="en-US" sz="1600" b="1" dirty="0"/>
                    </a:p>
                  </a:txBody>
                  <a:tcPr anchor="ctr"/>
                </a:tc>
              </a:tr>
              <a:tr h="4386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err="1" smtClean="0"/>
                        <a:t>Psychrotroph</a:t>
                      </a:r>
                      <a:r>
                        <a:rPr lang="en-US" altLang="zh-CN" sz="1600" b="1" dirty="0" smtClean="0"/>
                        <a:t>(</a:t>
                      </a:r>
                      <a:r>
                        <a:rPr lang="zh-CN" altLang="en-US" sz="1600" b="1" dirty="0" smtClean="0"/>
                        <a:t>耐冷</a:t>
                      </a:r>
                      <a:r>
                        <a:rPr lang="en-US" altLang="zh-CN" sz="1600" b="1" dirty="0" smtClean="0"/>
                        <a:t>)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Can grow at 0-7</a:t>
                      </a:r>
                      <a:r>
                        <a:rPr lang="en-US" altLang="zh-CN" sz="1600" b="1" baseline="30000" dirty="0" smtClean="0"/>
                        <a:t>o</a:t>
                      </a:r>
                      <a:r>
                        <a:rPr lang="en-US" altLang="zh-CN" sz="1600" b="1" dirty="0" smtClean="0"/>
                        <a:t>C;</a:t>
                      </a:r>
                      <a:r>
                        <a:rPr lang="en-US" altLang="zh-CN" sz="1600" b="1" baseline="0" dirty="0" smtClean="0"/>
                        <a:t> has an optimum between 20-30</a:t>
                      </a:r>
                      <a:r>
                        <a:rPr lang="en-US" altLang="zh-CN" sz="1600" b="1" baseline="30000" dirty="0" smtClean="0"/>
                        <a:t>o</a:t>
                      </a:r>
                      <a:r>
                        <a:rPr lang="en-US" altLang="zh-CN" sz="1600" b="1" dirty="0" smtClean="0"/>
                        <a:t>C and a maximum around</a:t>
                      </a:r>
                      <a:r>
                        <a:rPr lang="en-US" altLang="zh-CN" sz="1600" b="1" baseline="0" dirty="0" smtClean="0"/>
                        <a:t> 35</a:t>
                      </a:r>
                      <a:r>
                        <a:rPr lang="en-US" altLang="zh-CN" sz="1600" b="1" baseline="30000" dirty="0" smtClean="0"/>
                        <a:t>o</a:t>
                      </a:r>
                      <a:r>
                        <a:rPr lang="en-US" altLang="zh-CN" sz="1600" b="1" baseline="0" dirty="0" smtClean="0"/>
                        <a:t>C</a:t>
                      </a:r>
                      <a:endParaRPr lang="zh-CN" altLang="en-US" sz="1600" b="1" dirty="0"/>
                    </a:p>
                  </a:txBody>
                  <a:tcPr anchor="ctr"/>
                </a:tc>
              </a:tr>
              <a:tr h="2193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err="1" smtClean="0"/>
                        <a:t>Mesophile</a:t>
                      </a:r>
                      <a:r>
                        <a:rPr lang="en-US" altLang="zh-CN" sz="1600" b="1" dirty="0" smtClean="0"/>
                        <a:t>(</a:t>
                      </a:r>
                      <a:r>
                        <a:rPr lang="zh-CN" altLang="en-US" sz="1600" b="1" dirty="0" smtClean="0"/>
                        <a:t>嗜温</a:t>
                      </a:r>
                      <a:r>
                        <a:rPr lang="en-US" altLang="zh-CN" sz="1600" b="1" dirty="0" smtClean="0"/>
                        <a:t>)</a:t>
                      </a:r>
                      <a:endParaRPr lang="zh-CN" altLang="en-US" sz="1600" b="1" dirty="0"/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Has</a:t>
                      </a:r>
                      <a:r>
                        <a:rPr lang="en-US" altLang="zh-CN" sz="1600" b="1" baseline="0" dirty="0" smtClean="0"/>
                        <a:t> growth optimum between 20-45</a:t>
                      </a:r>
                      <a:r>
                        <a:rPr lang="en-US" altLang="zh-CN" sz="1600" b="1" baseline="30000" dirty="0" smtClean="0"/>
                        <a:t>o</a:t>
                      </a:r>
                      <a:r>
                        <a:rPr lang="en-US" altLang="zh-CN" sz="1600" b="1" baseline="0" dirty="0" smtClean="0"/>
                        <a:t>C</a:t>
                      </a:r>
                      <a:endParaRPr lang="zh-CN" altLang="en-US" sz="1600" b="1" dirty="0"/>
                    </a:p>
                  </a:txBody>
                  <a:tcPr anchor="ctr">
                    <a:lnB w="12700" cmpd="sng">
                      <a:noFill/>
                    </a:lnB>
                  </a:tcPr>
                </a:tc>
              </a:tr>
              <a:tr h="2193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/>
                        <a:t>Thermophile(</a:t>
                      </a:r>
                      <a:r>
                        <a:rPr lang="zh-CN" altLang="en-US" sz="1600" b="1" dirty="0" smtClean="0"/>
                        <a:t>嗜热</a:t>
                      </a:r>
                      <a:r>
                        <a:rPr lang="en-US" altLang="zh-CN" sz="1600" b="1" dirty="0" smtClean="0"/>
                        <a:t>)</a:t>
                      </a:r>
                      <a:endParaRPr lang="zh-CN" altLang="en-US" sz="1600" b="1" dirty="0" smtClean="0"/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Can grow</a:t>
                      </a:r>
                      <a:r>
                        <a:rPr lang="en-US" altLang="zh-CN" sz="1600" b="1" baseline="0" dirty="0" smtClean="0"/>
                        <a:t> at 55</a:t>
                      </a:r>
                      <a:r>
                        <a:rPr lang="en-US" altLang="zh-CN" sz="1600" b="1" baseline="30000" dirty="0" smtClean="0"/>
                        <a:t>o</a:t>
                      </a:r>
                      <a:r>
                        <a:rPr lang="en-US" altLang="zh-CN" sz="1600" b="1" baseline="0" dirty="0" smtClean="0"/>
                        <a:t>C or higher; optimum often between 55 and 60</a:t>
                      </a:r>
                      <a:r>
                        <a:rPr lang="en-US" altLang="zh-CN" sz="1600" b="1" baseline="30000" dirty="0" smtClean="0"/>
                        <a:t>o</a:t>
                      </a:r>
                      <a:r>
                        <a:rPr lang="en-US" altLang="zh-CN" sz="1600" b="1" dirty="0" smtClean="0"/>
                        <a:t>C</a:t>
                      </a:r>
                      <a:endParaRPr lang="zh-CN" altLang="en-US" sz="1600" b="1" dirty="0"/>
                    </a:p>
                  </a:txBody>
                  <a:tcPr anchor="ctr">
                    <a:lnT w="12700" cmpd="sng">
                      <a:noFill/>
                    </a:lnT>
                  </a:tcPr>
                </a:tc>
              </a:tr>
              <a:tr h="4386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err="1" smtClean="0"/>
                        <a:t>Hyperthermophile</a:t>
                      </a:r>
                      <a:endParaRPr lang="en-US" altLang="zh-CN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/>
                        <a:t>(</a:t>
                      </a:r>
                      <a:r>
                        <a:rPr lang="zh-CN" altLang="en-US" sz="1600" b="1" dirty="0" smtClean="0"/>
                        <a:t>超嗜热</a:t>
                      </a:r>
                      <a:r>
                        <a:rPr lang="en-US" altLang="zh-CN" sz="1600" b="1" dirty="0" smtClean="0"/>
                        <a:t>)</a:t>
                      </a:r>
                      <a:endParaRPr lang="zh-CN" altLang="en-US" sz="16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Has an optimum between 85 and about 113</a:t>
                      </a:r>
                      <a:r>
                        <a:rPr lang="en-US" altLang="zh-CN" sz="1600" b="1" baseline="30000" dirty="0" smtClean="0"/>
                        <a:t>o</a:t>
                      </a:r>
                      <a:r>
                        <a:rPr lang="en-US" altLang="zh-CN" sz="1600" b="1" dirty="0" smtClean="0"/>
                        <a:t>C</a:t>
                      </a:r>
                      <a:endParaRPr lang="zh-CN" altLang="en-US" sz="16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6" name="AutoShape 51"/>
          <p:cNvSpPr>
            <a:spLocks noChangeAspect="1" noChangeArrowheads="1" noTextEdit="1"/>
          </p:cNvSpPr>
          <p:nvPr/>
        </p:nvSpPr>
        <p:spPr bwMode="auto">
          <a:xfrm>
            <a:off x="899592" y="3640138"/>
            <a:ext cx="31083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7" name="Rectangle 53"/>
          <p:cNvSpPr>
            <a:spLocks noChangeArrowheads="1"/>
          </p:cNvSpPr>
          <p:nvPr/>
        </p:nvSpPr>
        <p:spPr bwMode="auto">
          <a:xfrm>
            <a:off x="2118792" y="5888038"/>
            <a:ext cx="1270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1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T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78" name="Rectangle 54"/>
          <p:cNvSpPr>
            <a:spLocks noChangeArrowheads="1"/>
          </p:cNvSpPr>
          <p:nvPr/>
        </p:nvSpPr>
        <p:spPr bwMode="auto">
          <a:xfrm>
            <a:off x="2182292" y="5888038"/>
            <a:ext cx="74295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1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eenperature(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79" name="Rectangle 55"/>
          <p:cNvSpPr>
            <a:spLocks noChangeArrowheads="1"/>
          </p:cNvSpPr>
          <p:nvPr/>
        </p:nvSpPr>
        <p:spPr bwMode="auto">
          <a:xfrm>
            <a:off x="2874442" y="5897563"/>
            <a:ext cx="28575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宋体" pitchFamily="2" charset="-122"/>
                <a:ea typeface="宋体" pitchFamily="2" charset="-122"/>
                <a:cs typeface="宋体" pitchFamily="2" charset="-122"/>
              </a:rPr>
              <a:t>℃</a:t>
            </a:r>
            <a:r>
              <a:rPr kumimoji="0" lang="zh-CN" sz="9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宋体" pitchFamily="2" charset="-122"/>
                <a:ea typeface="宋体" pitchFamily="2" charset="-122"/>
                <a:cs typeface="宋体" pitchFamily="2" charset="-122"/>
              </a:rPr>
              <a:t>）</a:t>
            </a:r>
            <a:endParaRPr kumimoji="0" 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0" name="Rectangle 56"/>
          <p:cNvSpPr>
            <a:spLocks noChangeArrowheads="1"/>
          </p:cNvSpPr>
          <p:nvPr/>
        </p:nvSpPr>
        <p:spPr bwMode="auto">
          <a:xfrm rot="16200000">
            <a:off x="620192" y="4487863"/>
            <a:ext cx="6985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1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Growth rate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1" name="Line 57"/>
          <p:cNvSpPr>
            <a:spLocks noChangeShapeType="1"/>
          </p:cNvSpPr>
          <p:nvPr/>
        </p:nvSpPr>
        <p:spPr bwMode="auto">
          <a:xfrm>
            <a:off x="1102792" y="3640138"/>
            <a:ext cx="0" cy="1987550"/>
          </a:xfrm>
          <a:prstGeom prst="line">
            <a:avLst/>
          </a:prstGeom>
          <a:noFill/>
          <a:ln w="8">
            <a:solidFill>
              <a:srgbClr val="171C6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2" name="Line 58"/>
          <p:cNvSpPr>
            <a:spLocks noChangeShapeType="1"/>
          </p:cNvSpPr>
          <p:nvPr/>
        </p:nvSpPr>
        <p:spPr bwMode="auto">
          <a:xfrm>
            <a:off x="1321867" y="5561013"/>
            <a:ext cx="0" cy="92075"/>
          </a:xfrm>
          <a:prstGeom prst="line">
            <a:avLst/>
          </a:prstGeom>
          <a:noFill/>
          <a:ln w="8">
            <a:solidFill>
              <a:srgbClr val="171C6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3" name="Line 59"/>
          <p:cNvSpPr>
            <a:spLocks noChangeShapeType="1"/>
          </p:cNvSpPr>
          <p:nvPr/>
        </p:nvSpPr>
        <p:spPr bwMode="auto">
          <a:xfrm>
            <a:off x="1537767" y="5561013"/>
            <a:ext cx="0" cy="92075"/>
          </a:xfrm>
          <a:prstGeom prst="line">
            <a:avLst/>
          </a:prstGeom>
          <a:noFill/>
          <a:ln w="8">
            <a:solidFill>
              <a:srgbClr val="171C6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4" name="Line 60"/>
          <p:cNvSpPr>
            <a:spLocks noChangeShapeType="1"/>
          </p:cNvSpPr>
          <p:nvPr/>
        </p:nvSpPr>
        <p:spPr bwMode="auto">
          <a:xfrm>
            <a:off x="1753667" y="5561013"/>
            <a:ext cx="0" cy="92075"/>
          </a:xfrm>
          <a:prstGeom prst="line">
            <a:avLst/>
          </a:prstGeom>
          <a:noFill/>
          <a:ln w="8">
            <a:solidFill>
              <a:srgbClr val="171C6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5" name="Line 61"/>
          <p:cNvSpPr>
            <a:spLocks noChangeShapeType="1"/>
          </p:cNvSpPr>
          <p:nvPr/>
        </p:nvSpPr>
        <p:spPr bwMode="auto">
          <a:xfrm>
            <a:off x="1969567" y="5561013"/>
            <a:ext cx="0" cy="92075"/>
          </a:xfrm>
          <a:prstGeom prst="line">
            <a:avLst/>
          </a:prstGeom>
          <a:noFill/>
          <a:ln w="8">
            <a:solidFill>
              <a:srgbClr val="171C6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6" name="Line 62"/>
          <p:cNvSpPr>
            <a:spLocks noChangeShapeType="1"/>
          </p:cNvSpPr>
          <p:nvPr/>
        </p:nvSpPr>
        <p:spPr bwMode="auto">
          <a:xfrm>
            <a:off x="2185467" y="5561013"/>
            <a:ext cx="0" cy="92075"/>
          </a:xfrm>
          <a:prstGeom prst="line">
            <a:avLst/>
          </a:prstGeom>
          <a:noFill/>
          <a:ln w="8">
            <a:solidFill>
              <a:srgbClr val="171C6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7" name="Line 63"/>
          <p:cNvSpPr>
            <a:spLocks noChangeShapeType="1"/>
          </p:cNvSpPr>
          <p:nvPr/>
        </p:nvSpPr>
        <p:spPr bwMode="auto">
          <a:xfrm>
            <a:off x="2401367" y="5561013"/>
            <a:ext cx="0" cy="92075"/>
          </a:xfrm>
          <a:prstGeom prst="line">
            <a:avLst/>
          </a:prstGeom>
          <a:noFill/>
          <a:ln w="8">
            <a:solidFill>
              <a:srgbClr val="171C6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8" name="Line 64"/>
          <p:cNvSpPr>
            <a:spLocks noChangeShapeType="1"/>
          </p:cNvSpPr>
          <p:nvPr/>
        </p:nvSpPr>
        <p:spPr bwMode="auto">
          <a:xfrm>
            <a:off x="2617267" y="5561013"/>
            <a:ext cx="0" cy="92075"/>
          </a:xfrm>
          <a:prstGeom prst="line">
            <a:avLst/>
          </a:prstGeom>
          <a:noFill/>
          <a:ln w="8">
            <a:solidFill>
              <a:srgbClr val="171C6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9" name="Line 65"/>
          <p:cNvSpPr>
            <a:spLocks noChangeShapeType="1"/>
          </p:cNvSpPr>
          <p:nvPr/>
        </p:nvSpPr>
        <p:spPr bwMode="auto">
          <a:xfrm>
            <a:off x="2833167" y="5561013"/>
            <a:ext cx="0" cy="92075"/>
          </a:xfrm>
          <a:prstGeom prst="line">
            <a:avLst/>
          </a:prstGeom>
          <a:noFill/>
          <a:ln w="8">
            <a:solidFill>
              <a:srgbClr val="171C6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0" name="Line 66"/>
          <p:cNvSpPr>
            <a:spLocks noChangeShapeType="1"/>
          </p:cNvSpPr>
          <p:nvPr/>
        </p:nvSpPr>
        <p:spPr bwMode="auto">
          <a:xfrm>
            <a:off x="3052242" y="5561013"/>
            <a:ext cx="0" cy="92075"/>
          </a:xfrm>
          <a:prstGeom prst="line">
            <a:avLst/>
          </a:prstGeom>
          <a:noFill/>
          <a:ln w="8">
            <a:solidFill>
              <a:srgbClr val="171C6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1" name="Line 67"/>
          <p:cNvSpPr>
            <a:spLocks noChangeShapeType="1"/>
          </p:cNvSpPr>
          <p:nvPr/>
        </p:nvSpPr>
        <p:spPr bwMode="auto">
          <a:xfrm>
            <a:off x="3268142" y="5561013"/>
            <a:ext cx="0" cy="92075"/>
          </a:xfrm>
          <a:prstGeom prst="line">
            <a:avLst/>
          </a:prstGeom>
          <a:noFill/>
          <a:ln w="8">
            <a:solidFill>
              <a:srgbClr val="171C6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2" name="Line 68"/>
          <p:cNvSpPr>
            <a:spLocks noChangeShapeType="1"/>
          </p:cNvSpPr>
          <p:nvPr/>
        </p:nvSpPr>
        <p:spPr bwMode="auto">
          <a:xfrm>
            <a:off x="3484042" y="5561013"/>
            <a:ext cx="0" cy="92075"/>
          </a:xfrm>
          <a:prstGeom prst="line">
            <a:avLst/>
          </a:prstGeom>
          <a:noFill/>
          <a:ln w="8">
            <a:solidFill>
              <a:srgbClr val="171C6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3" name="Line 69"/>
          <p:cNvSpPr>
            <a:spLocks noChangeShapeType="1"/>
          </p:cNvSpPr>
          <p:nvPr/>
        </p:nvSpPr>
        <p:spPr bwMode="auto">
          <a:xfrm>
            <a:off x="3699942" y="5561013"/>
            <a:ext cx="0" cy="92075"/>
          </a:xfrm>
          <a:prstGeom prst="line">
            <a:avLst/>
          </a:prstGeom>
          <a:noFill/>
          <a:ln w="8">
            <a:solidFill>
              <a:srgbClr val="171C6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" name="Line 70"/>
          <p:cNvSpPr>
            <a:spLocks noChangeShapeType="1"/>
          </p:cNvSpPr>
          <p:nvPr/>
        </p:nvSpPr>
        <p:spPr bwMode="auto">
          <a:xfrm>
            <a:off x="3915842" y="5561013"/>
            <a:ext cx="0" cy="92075"/>
          </a:xfrm>
          <a:prstGeom prst="line">
            <a:avLst/>
          </a:prstGeom>
          <a:noFill/>
          <a:ln w="8">
            <a:solidFill>
              <a:srgbClr val="171C6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5" name="Line 71"/>
          <p:cNvSpPr>
            <a:spLocks noChangeShapeType="1"/>
          </p:cNvSpPr>
          <p:nvPr/>
        </p:nvSpPr>
        <p:spPr bwMode="auto">
          <a:xfrm>
            <a:off x="1102792" y="5561013"/>
            <a:ext cx="2813050" cy="0"/>
          </a:xfrm>
          <a:prstGeom prst="line">
            <a:avLst/>
          </a:prstGeom>
          <a:noFill/>
          <a:ln w="8">
            <a:solidFill>
              <a:srgbClr val="171C6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6" name="Freeform 72"/>
          <p:cNvSpPr>
            <a:spLocks/>
          </p:cNvSpPr>
          <p:nvPr/>
        </p:nvSpPr>
        <p:spPr bwMode="auto">
          <a:xfrm>
            <a:off x="1629842" y="4478338"/>
            <a:ext cx="650875" cy="1047750"/>
          </a:xfrm>
          <a:custGeom>
            <a:avLst/>
            <a:gdLst>
              <a:gd name="T0" fmla="*/ 0 w 410"/>
              <a:gd name="T1" fmla="*/ 660 h 660"/>
              <a:gd name="T2" fmla="*/ 0 w 410"/>
              <a:gd name="T3" fmla="*/ 660 h 660"/>
              <a:gd name="T4" fmla="*/ 236 w 410"/>
              <a:gd name="T5" fmla="*/ 56 h 660"/>
              <a:gd name="T6" fmla="*/ 236 w 410"/>
              <a:gd name="T7" fmla="*/ 56 h 660"/>
              <a:gd name="T8" fmla="*/ 242 w 410"/>
              <a:gd name="T9" fmla="*/ 44 h 660"/>
              <a:gd name="T10" fmla="*/ 250 w 410"/>
              <a:gd name="T11" fmla="*/ 32 h 660"/>
              <a:gd name="T12" fmla="*/ 258 w 410"/>
              <a:gd name="T13" fmla="*/ 22 h 660"/>
              <a:gd name="T14" fmla="*/ 268 w 410"/>
              <a:gd name="T15" fmla="*/ 14 h 660"/>
              <a:gd name="T16" fmla="*/ 278 w 410"/>
              <a:gd name="T17" fmla="*/ 8 h 660"/>
              <a:gd name="T18" fmla="*/ 286 w 410"/>
              <a:gd name="T19" fmla="*/ 4 h 660"/>
              <a:gd name="T20" fmla="*/ 296 w 410"/>
              <a:gd name="T21" fmla="*/ 2 h 660"/>
              <a:gd name="T22" fmla="*/ 306 w 410"/>
              <a:gd name="T23" fmla="*/ 0 h 660"/>
              <a:gd name="T24" fmla="*/ 316 w 410"/>
              <a:gd name="T25" fmla="*/ 2 h 660"/>
              <a:gd name="T26" fmla="*/ 326 w 410"/>
              <a:gd name="T27" fmla="*/ 4 h 660"/>
              <a:gd name="T28" fmla="*/ 334 w 410"/>
              <a:gd name="T29" fmla="*/ 8 h 660"/>
              <a:gd name="T30" fmla="*/ 342 w 410"/>
              <a:gd name="T31" fmla="*/ 14 h 660"/>
              <a:gd name="T32" fmla="*/ 348 w 410"/>
              <a:gd name="T33" fmla="*/ 22 h 660"/>
              <a:gd name="T34" fmla="*/ 354 w 410"/>
              <a:gd name="T35" fmla="*/ 32 h 660"/>
              <a:gd name="T36" fmla="*/ 358 w 410"/>
              <a:gd name="T37" fmla="*/ 42 h 660"/>
              <a:gd name="T38" fmla="*/ 360 w 410"/>
              <a:gd name="T39" fmla="*/ 56 h 660"/>
              <a:gd name="T40" fmla="*/ 360 w 410"/>
              <a:gd name="T41" fmla="*/ 56 h 660"/>
              <a:gd name="T42" fmla="*/ 410 w 410"/>
              <a:gd name="T43" fmla="*/ 660 h 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10" h="660">
                <a:moveTo>
                  <a:pt x="0" y="660"/>
                </a:moveTo>
                <a:lnTo>
                  <a:pt x="0" y="660"/>
                </a:lnTo>
                <a:lnTo>
                  <a:pt x="236" y="56"/>
                </a:lnTo>
                <a:lnTo>
                  <a:pt x="236" y="56"/>
                </a:lnTo>
                <a:lnTo>
                  <a:pt x="242" y="44"/>
                </a:lnTo>
                <a:lnTo>
                  <a:pt x="250" y="32"/>
                </a:lnTo>
                <a:lnTo>
                  <a:pt x="258" y="22"/>
                </a:lnTo>
                <a:lnTo>
                  <a:pt x="268" y="14"/>
                </a:lnTo>
                <a:lnTo>
                  <a:pt x="278" y="8"/>
                </a:lnTo>
                <a:lnTo>
                  <a:pt x="286" y="4"/>
                </a:lnTo>
                <a:lnTo>
                  <a:pt x="296" y="2"/>
                </a:lnTo>
                <a:lnTo>
                  <a:pt x="306" y="0"/>
                </a:lnTo>
                <a:lnTo>
                  <a:pt x="316" y="2"/>
                </a:lnTo>
                <a:lnTo>
                  <a:pt x="326" y="4"/>
                </a:lnTo>
                <a:lnTo>
                  <a:pt x="334" y="8"/>
                </a:lnTo>
                <a:lnTo>
                  <a:pt x="342" y="14"/>
                </a:lnTo>
                <a:lnTo>
                  <a:pt x="348" y="22"/>
                </a:lnTo>
                <a:lnTo>
                  <a:pt x="354" y="32"/>
                </a:lnTo>
                <a:lnTo>
                  <a:pt x="358" y="42"/>
                </a:lnTo>
                <a:lnTo>
                  <a:pt x="360" y="56"/>
                </a:lnTo>
                <a:lnTo>
                  <a:pt x="360" y="56"/>
                </a:lnTo>
                <a:lnTo>
                  <a:pt x="410" y="660"/>
                </a:lnTo>
              </a:path>
            </a:pathLst>
          </a:custGeom>
          <a:noFill/>
          <a:ln w="38100">
            <a:solidFill>
              <a:srgbClr val="22AC3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7" name="Freeform 73"/>
          <p:cNvSpPr>
            <a:spLocks/>
          </p:cNvSpPr>
          <p:nvPr/>
        </p:nvSpPr>
        <p:spPr bwMode="auto">
          <a:xfrm>
            <a:off x="2229917" y="4259263"/>
            <a:ext cx="822325" cy="1266825"/>
          </a:xfrm>
          <a:custGeom>
            <a:avLst/>
            <a:gdLst>
              <a:gd name="T0" fmla="*/ 0 w 518"/>
              <a:gd name="T1" fmla="*/ 798 h 798"/>
              <a:gd name="T2" fmla="*/ 264 w 518"/>
              <a:gd name="T3" fmla="*/ 86 h 798"/>
              <a:gd name="T4" fmla="*/ 264 w 518"/>
              <a:gd name="T5" fmla="*/ 86 h 798"/>
              <a:gd name="T6" fmla="*/ 268 w 518"/>
              <a:gd name="T7" fmla="*/ 72 h 798"/>
              <a:gd name="T8" fmla="*/ 274 w 518"/>
              <a:gd name="T9" fmla="*/ 58 h 798"/>
              <a:gd name="T10" fmla="*/ 284 w 518"/>
              <a:gd name="T11" fmla="*/ 44 h 798"/>
              <a:gd name="T12" fmla="*/ 294 w 518"/>
              <a:gd name="T13" fmla="*/ 28 h 798"/>
              <a:gd name="T14" fmla="*/ 306 w 518"/>
              <a:gd name="T15" fmla="*/ 14 h 798"/>
              <a:gd name="T16" fmla="*/ 314 w 518"/>
              <a:gd name="T17" fmla="*/ 8 h 798"/>
              <a:gd name="T18" fmla="*/ 322 w 518"/>
              <a:gd name="T19" fmla="*/ 4 h 798"/>
              <a:gd name="T20" fmla="*/ 330 w 518"/>
              <a:gd name="T21" fmla="*/ 0 h 798"/>
              <a:gd name="T22" fmla="*/ 340 w 518"/>
              <a:gd name="T23" fmla="*/ 0 h 798"/>
              <a:gd name="T24" fmla="*/ 340 w 518"/>
              <a:gd name="T25" fmla="*/ 0 h 798"/>
              <a:gd name="T26" fmla="*/ 348 w 518"/>
              <a:gd name="T27" fmla="*/ 0 h 798"/>
              <a:gd name="T28" fmla="*/ 354 w 518"/>
              <a:gd name="T29" fmla="*/ 4 h 798"/>
              <a:gd name="T30" fmla="*/ 360 w 518"/>
              <a:gd name="T31" fmla="*/ 8 h 798"/>
              <a:gd name="T32" fmla="*/ 366 w 518"/>
              <a:gd name="T33" fmla="*/ 14 h 798"/>
              <a:gd name="T34" fmla="*/ 374 w 518"/>
              <a:gd name="T35" fmla="*/ 28 h 798"/>
              <a:gd name="T36" fmla="*/ 382 w 518"/>
              <a:gd name="T37" fmla="*/ 44 h 798"/>
              <a:gd name="T38" fmla="*/ 388 w 518"/>
              <a:gd name="T39" fmla="*/ 58 h 798"/>
              <a:gd name="T40" fmla="*/ 390 w 518"/>
              <a:gd name="T41" fmla="*/ 72 h 798"/>
              <a:gd name="T42" fmla="*/ 394 w 518"/>
              <a:gd name="T43" fmla="*/ 86 h 798"/>
              <a:gd name="T44" fmla="*/ 518 w 518"/>
              <a:gd name="T45" fmla="*/ 788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18" h="798">
                <a:moveTo>
                  <a:pt x="0" y="798"/>
                </a:moveTo>
                <a:lnTo>
                  <a:pt x="264" y="86"/>
                </a:lnTo>
                <a:lnTo>
                  <a:pt x="264" y="86"/>
                </a:lnTo>
                <a:lnTo>
                  <a:pt x="268" y="72"/>
                </a:lnTo>
                <a:lnTo>
                  <a:pt x="274" y="58"/>
                </a:lnTo>
                <a:lnTo>
                  <a:pt x="284" y="44"/>
                </a:lnTo>
                <a:lnTo>
                  <a:pt x="294" y="28"/>
                </a:lnTo>
                <a:lnTo>
                  <a:pt x="306" y="14"/>
                </a:lnTo>
                <a:lnTo>
                  <a:pt x="314" y="8"/>
                </a:lnTo>
                <a:lnTo>
                  <a:pt x="322" y="4"/>
                </a:lnTo>
                <a:lnTo>
                  <a:pt x="330" y="0"/>
                </a:lnTo>
                <a:lnTo>
                  <a:pt x="340" y="0"/>
                </a:lnTo>
                <a:lnTo>
                  <a:pt x="340" y="0"/>
                </a:lnTo>
                <a:lnTo>
                  <a:pt x="348" y="0"/>
                </a:lnTo>
                <a:lnTo>
                  <a:pt x="354" y="4"/>
                </a:lnTo>
                <a:lnTo>
                  <a:pt x="360" y="8"/>
                </a:lnTo>
                <a:lnTo>
                  <a:pt x="366" y="14"/>
                </a:lnTo>
                <a:lnTo>
                  <a:pt x="374" y="28"/>
                </a:lnTo>
                <a:lnTo>
                  <a:pt x="382" y="44"/>
                </a:lnTo>
                <a:lnTo>
                  <a:pt x="388" y="58"/>
                </a:lnTo>
                <a:lnTo>
                  <a:pt x="390" y="72"/>
                </a:lnTo>
                <a:lnTo>
                  <a:pt x="394" y="86"/>
                </a:lnTo>
                <a:lnTo>
                  <a:pt x="518" y="788"/>
                </a:lnTo>
              </a:path>
            </a:pathLst>
          </a:custGeom>
          <a:noFill/>
          <a:ln w="38100">
            <a:solidFill>
              <a:srgbClr val="F8B62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8" name="Freeform 74"/>
          <p:cNvSpPr>
            <a:spLocks/>
          </p:cNvSpPr>
          <p:nvPr/>
        </p:nvSpPr>
        <p:spPr bwMode="auto">
          <a:xfrm>
            <a:off x="2948062" y="4081463"/>
            <a:ext cx="831850" cy="1444625"/>
          </a:xfrm>
          <a:custGeom>
            <a:avLst/>
            <a:gdLst>
              <a:gd name="T0" fmla="*/ 0 w 524"/>
              <a:gd name="T1" fmla="*/ 910 h 910"/>
              <a:gd name="T2" fmla="*/ 298 w 524"/>
              <a:gd name="T3" fmla="*/ 98 h 910"/>
              <a:gd name="T4" fmla="*/ 298 w 524"/>
              <a:gd name="T5" fmla="*/ 98 h 910"/>
              <a:gd name="T6" fmla="*/ 304 w 524"/>
              <a:gd name="T7" fmla="*/ 82 h 910"/>
              <a:gd name="T8" fmla="*/ 312 w 524"/>
              <a:gd name="T9" fmla="*/ 66 h 910"/>
              <a:gd name="T10" fmla="*/ 324 w 524"/>
              <a:gd name="T11" fmla="*/ 50 h 910"/>
              <a:gd name="T12" fmla="*/ 336 w 524"/>
              <a:gd name="T13" fmla="*/ 32 h 910"/>
              <a:gd name="T14" fmla="*/ 350 w 524"/>
              <a:gd name="T15" fmla="*/ 16 h 910"/>
              <a:gd name="T16" fmla="*/ 358 w 524"/>
              <a:gd name="T17" fmla="*/ 10 h 910"/>
              <a:gd name="T18" fmla="*/ 366 w 524"/>
              <a:gd name="T19" fmla="*/ 4 h 910"/>
              <a:gd name="T20" fmla="*/ 374 w 524"/>
              <a:gd name="T21" fmla="*/ 2 h 910"/>
              <a:gd name="T22" fmla="*/ 382 w 524"/>
              <a:gd name="T23" fmla="*/ 0 h 910"/>
              <a:gd name="T24" fmla="*/ 382 w 524"/>
              <a:gd name="T25" fmla="*/ 0 h 910"/>
              <a:gd name="T26" fmla="*/ 392 w 524"/>
              <a:gd name="T27" fmla="*/ 2 h 910"/>
              <a:gd name="T28" fmla="*/ 402 w 524"/>
              <a:gd name="T29" fmla="*/ 4 h 910"/>
              <a:gd name="T30" fmla="*/ 410 w 524"/>
              <a:gd name="T31" fmla="*/ 8 h 910"/>
              <a:gd name="T32" fmla="*/ 416 w 524"/>
              <a:gd name="T33" fmla="*/ 14 h 910"/>
              <a:gd name="T34" fmla="*/ 422 w 524"/>
              <a:gd name="T35" fmla="*/ 22 h 910"/>
              <a:gd name="T36" fmla="*/ 428 w 524"/>
              <a:gd name="T37" fmla="*/ 30 h 910"/>
              <a:gd name="T38" fmla="*/ 436 w 524"/>
              <a:gd name="T39" fmla="*/ 46 h 910"/>
              <a:gd name="T40" fmla="*/ 440 w 524"/>
              <a:gd name="T41" fmla="*/ 62 h 910"/>
              <a:gd name="T42" fmla="*/ 444 w 524"/>
              <a:gd name="T43" fmla="*/ 78 h 910"/>
              <a:gd name="T44" fmla="*/ 446 w 524"/>
              <a:gd name="T45" fmla="*/ 92 h 910"/>
              <a:gd name="T46" fmla="*/ 524 w 524"/>
              <a:gd name="T47" fmla="*/ 910 h 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24" h="910">
                <a:moveTo>
                  <a:pt x="0" y="910"/>
                </a:moveTo>
                <a:lnTo>
                  <a:pt x="298" y="98"/>
                </a:lnTo>
                <a:lnTo>
                  <a:pt x="298" y="98"/>
                </a:lnTo>
                <a:lnTo>
                  <a:pt x="304" y="82"/>
                </a:lnTo>
                <a:lnTo>
                  <a:pt x="312" y="66"/>
                </a:lnTo>
                <a:lnTo>
                  <a:pt x="324" y="50"/>
                </a:lnTo>
                <a:lnTo>
                  <a:pt x="336" y="32"/>
                </a:lnTo>
                <a:lnTo>
                  <a:pt x="350" y="16"/>
                </a:lnTo>
                <a:lnTo>
                  <a:pt x="358" y="10"/>
                </a:lnTo>
                <a:lnTo>
                  <a:pt x="366" y="4"/>
                </a:lnTo>
                <a:lnTo>
                  <a:pt x="374" y="2"/>
                </a:lnTo>
                <a:lnTo>
                  <a:pt x="382" y="0"/>
                </a:lnTo>
                <a:lnTo>
                  <a:pt x="382" y="0"/>
                </a:lnTo>
                <a:lnTo>
                  <a:pt x="392" y="2"/>
                </a:lnTo>
                <a:lnTo>
                  <a:pt x="402" y="4"/>
                </a:lnTo>
                <a:lnTo>
                  <a:pt x="410" y="8"/>
                </a:lnTo>
                <a:lnTo>
                  <a:pt x="416" y="14"/>
                </a:lnTo>
                <a:lnTo>
                  <a:pt x="422" y="22"/>
                </a:lnTo>
                <a:lnTo>
                  <a:pt x="428" y="30"/>
                </a:lnTo>
                <a:lnTo>
                  <a:pt x="436" y="46"/>
                </a:lnTo>
                <a:lnTo>
                  <a:pt x="440" y="62"/>
                </a:lnTo>
                <a:lnTo>
                  <a:pt x="444" y="78"/>
                </a:lnTo>
                <a:lnTo>
                  <a:pt x="446" y="92"/>
                </a:lnTo>
                <a:lnTo>
                  <a:pt x="524" y="910"/>
                </a:lnTo>
              </a:path>
            </a:pathLst>
          </a:custGeom>
          <a:noFill/>
          <a:ln w="38100">
            <a:solidFill>
              <a:srgbClr val="E6001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9" name="Freeform 75"/>
          <p:cNvSpPr>
            <a:spLocks/>
          </p:cNvSpPr>
          <p:nvPr/>
        </p:nvSpPr>
        <p:spPr bwMode="auto">
          <a:xfrm>
            <a:off x="1223442" y="4919663"/>
            <a:ext cx="530225" cy="606425"/>
          </a:xfrm>
          <a:custGeom>
            <a:avLst/>
            <a:gdLst>
              <a:gd name="T0" fmla="*/ 0 w 334"/>
              <a:gd name="T1" fmla="*/ 382 h 382"/>
              <a:gd name="T2" fmla="*/ 114 w 334"/>
              <a:gd name="T3" fmla="*/ 96 h 382"/>
              <a:gd name="T4" fmla="*/ 114 w 334"/>
              <a:gd name="T5" fmla="*/ 96 h 382"/>
              <a:gd name="T6" fmla="*/ 120 w 334"/>
              <a:gd name="T7" fmla="*/ 82 h 382"/>
              <a:gd name="T8" fmla="*/ 126 w 334"/>
              <a:gd name="T9" fmla="*/ 66 h 382"/>
              <a:gd name="T10" fmla="*/ 136 w 334"/>
              <a:gd name="T11" fmla="*/ 48 h 382"/>
              <a:gd name="T12" fmla="*/ 148 w 334"/>
              <a:gd name="T13" fmla="*/ 30 h 382"/>
              <a:gd name="T14" fmla="*/ 162 w 334"/>
              <a:gd name="T15" fmla="*/ 16 h 382"/>
              <a:gd name="T16" fmla="*/ 170 w 334"/>
              <a:gd name="T17" fmla="*/ 8 h 382"/>
              <a:gd name="T18" fmla="*/ 180 w 334"/>
              <a:gd name="T19" fmla="*/ 4 h 382"/>
              <a:gd name="T20" fmla="*/ 188 w 334"/>
              <a:gd name="T21" fmla="*/ 2 h 382"/>
              <a:gd name="T22" fmla="*/ 198 w 334"/>
              <a:gd name="T23" fmla="*/ 0 h 382"/>
              <a:gd name="T24" fmla="*/ 198 w 334"/>
              <a:gd name="T25" fmla="*/ 0 h 382"/>
              <a:gd name="T26" fmla="*/ 212 w 334"/>
              <a:gd name="T27" fmla="*/ 0 h 382"/>
              <a:gd name="T28" fmla="*/ 222 w 334"/>
              <a:gd name="T29" fmla="*/ 4 h 382"/>
              <a:gd name="T30" fmla="*/ 234 w 334"/>
              <a:gd name="T31" fmla="*/ 8 h 382"/>
              <a:gd name="T32" fmla="*/ 242 w 334"/>
              <a:gd name="T33" fmla="*/ 14 h 382"/>
              <a:gd name="T34" fmla="*/ 250 w 334"/>
              <a:gd name="T35" fmla="*/ 20 h 382"/>
              <a:gd name="T36" fmla="*/ 258 w 334"/>
              <a:gd name="T37" fmla="*/ 28 h 382"/>
              <a:gd name="T38" fmla="*/ 268 w 334"/>
              <a:gd name="T39" fmla="*/ 44 h 382"/>
              <a:gd name="T40" fmla="*/ 276 w 334"/>
              <a:gd name="T41" fmla="*/ 60 h 382"/>
              <a:gd name="T42" fmla="*/ 280 w 334"/>
              <a:gd name="T43" fmla="*/ 74 h 382"/>
              <a:gd name="T44" fmla="*/ 284 w 334"/>
              <a:gd name="T45" fmla="*/ 88 h 382"/>
              <a:gd name="T46" fmla="*/ 334 w 334"/>
              <a:gd name="T47" fmla="*/ 38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4" h="382">
                <a:moveTo>
                  <a:pt x="0" y="382"/>
                </a:moveTo>
                <a:lnTo>
                  <a:pt x="114" y="96"/>
                </a:lnTo>
                <a:lnTo>
                  <a:pt x="114" y="96"/>
                </a:lnTo>
                <a:lnTo>
                  <a:pt x="120" y="82"/>
                </a:lnTo>
                <a:lnTo>
                  <a:pt x="126" y="66"/>
                </a:lnTo>
                <a:lnTo>
                  <a:pt x="136" y="48"/>
                </a:lnTo>
                <a:lnTo>
                  <a:pt x="148" y="30"/>
                </a:lnTo>
                <a:lnTo>
                  <a:pt x="162" y="16"/>
                </a:lnTo>
                <a:lnTo>
                  <a:pt x="170" y="8"/>
                </a:lnTo>
                <a:lnTo>
                  <a:pt x="180" y="4"/>
                </a:lnTo>
                <a:lnTo>
                  <a:pt x="188" y="2"/>
                </a:lnTo>
                <a:lnTo>
                  <a:pt x="198" y="0"/>
                </a:lnTo>
                <a:lnTo>
                  <a:pt x="198" y="0"/>
                </a:lnTo>
                <a:lnTo>
                  <a:pt x="212" y="0"/>
                </a:lnTo>
                <a:lnTo>
                  <a:pt x="222" y="4"/>
                </a:lnTo>
                <a:lnTo>
                  <a:pt x="234" y="8"/>
                </a:lnTo>
                <a:lnTo>
                  <a:pt x="242" y="14"/>
                </a:lnTo>
                <a:lnTo>
                  <a:pt x="250" y="20"/>
                </a:lnTo>
                <a:lnTo>
                  <a:pt x="258" y="28"/>
                </a:lnTo>
                <a:lnTo>
                  <a:pt x="268" y="44"/>
                </a:lnTo>
                <a:lnTo>
                  <a:pt x="276" y="60"/>
                </a:lnTo>
                <a:lnTo>
                  <a:pt x="280" y="74"/>
                </a:lnTo>
                <a:lnTo>
                  <a:pt x="284" y="88"/>
                </a:lnTo>
                <a:lnTo>
                  <a:pt x="334" y="382"/>
                </a:lnTo>
              </a:path>
            </a:pathLst>
          </a:custGeom>
          <a:noFill/>
          <a:ln w="38100">
            <a:solidFill>
              <a:srgbClr val="60198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0" name="Freeform 76"/>
          <p:cNvSpPr>
            <a:spLocks/>
          </p:cNvSpPr>
          <p:nvPr/>
        </p:nvSpPr>
        <p:spPr bwMode="auto">
          <a:xfrm>
            <a:off x="1280592" y="4729163"/>
            <a:ext cx="793750" cy="796925"/>
          </a:xfrm>
          <a:custGeom>
            <a:avLst/>
            <a:gdLst>
              <a:gd name="T0" fmla="*/ 0 w 500"/>
              <a:gd name="T1" fmla="*/ 502 h 502"/>
              <a:gd name="T2" fmla="*/ 278 w 500"/>
              <a:gd name="T3" fmla="*/ 70 h 502"/>
              <a:gd name="T4" fmla="*/ 278 w 500"/>
              <a:gd name="T5" fmla="*/ 70 h 502"/>
              <a:gd name="T6" fmla="*/ 284 w 500"/>
              <a:gd name="T7" fmla="*/ 60 h 502"/>
              <a:gd name="T8" fmla="*/ 302 w 500"/>
              <a:gd name="T9" fmla="*/ 36 h 502"/>
              <a:gd name="T10" fmla="*/ 314 w 500"/>
              <a:gd name="T11" fmla="*/ 22 h 502"/>
              <a:gd name="T12" fmla="*/ 326 w 500"/>
              <a:gd name="T13" fmla="*/ 12 h 502"/>
              <a:gd name="T14" fmla="*/ 340 w 500"/>
              <a:gd name="T15" fmla="*/ 4 h 502"/>
              <a:gd name="T16" fmla="*/ 346 w 500"/>
              <a:gd name="T17" fmla="*/ 0 h 502"/>
              <a:gd name="T18" fmla="*/ 352 w 500"/>
              <a:gd name="T19" fmla="*/ 0 h 502"/>
              <a:gd name="T20" fmla="*/ 352 w 500"/>
              <a:gd name="T21" fmla="*/ 0 h 502"/>
              <a:gd name="T22" fmla="*/ 360 w 500"/>
              <a:gd name="T23" fmla="*/ 2 h 502"/>
              <a:gd name="T24" fmla="*/ 366 w 500"/>
              <a:gd name="T25" fmla="*/ 4 h 502"/>
              <a:gd name="T26" fmla="*/ 374 w 500"/>
              <a:gd name="T27" fmla="*/ 8 h 502"/>
              <a:gd name="T28" fmla="*/ 380 w 500"/>
              <a:gd name="T29" fmla="*/ 12 h 502"/>
              <a:gd name="T30" fmla="*/ 388 w 500"/>
              <a:gd name="T31" fmla="*/ 24 h 502"/>
              <a:gd name="T32" fmla="*/ 396 w 500"/>
              <a:gd name="T33" fmla="*/ 40 h 502"/>
              <a:gd name="T34" fmla="*/ 402 w 500"/>
              <a:gd name="T35" fmla="*/ 54 h 502"/>
              <a:gd name="T36" fmla="*/ 406 w 500"/>
              <a:gd name="T37" fmla="*/ 66 h 502"/>
              <a:gd name="T38" fmla="*/ 408 w 500"/>
              <a:gd name="T39" fmla="*/ 78 h 502"/>
              <a:gd name="T40" fmla="*/ 500 w 500"/>
              <a:gd name="T41" fmla="*/ 502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00" h="502">
                <a:moveTo>
                  <a:pt x="0" y="502"/>
                </a:moveTo>
                <a:lnTo>
                  <a:pt x="278" y="70"/>
                </a:lnTo>
                <a:lnTo>
                  <a:pt x="278" y="70"/>
                </a:lnTo>
                <a:lnTo>
                  <a:pt x="284" y="60"/>
                </a:lnTo>
                <a:lnTo>
                  <a:pt x="302" y="36"/>
                </a:lnTo>
                <a:lnTo>
                  <a:pt x="314" y="22"/>
                </a:lnTo>
                <a:lnTo>
                  <a:pt x="326" y="12"/>
                </a:lnTo>
                <a:lnTo>
                  <a:pt x="340" y="4"/>
                </a:lnTo>
                <a:lnTo>
                  <a:pt x="346" y="0"/>
                </a:lnTo>
                <a:lnTo>
                  <a:pt x="352" y="0"/>
                </a:lnTo>
                <a:lnTo>
                  <a:pt x="352" y="0"/>
                </a:lnTo>
                <a:lnTo>
                  <a:pt x="360" y="2"/>
                </a:lnTo>
                <a:lnTo>
                  <a:pt x="366" y="4"/>
                </a:lnTo>
                <a:lnTo>
                  <a:pt x="374" y="8"/>
                </a:lnTo>
                <a:lnTo>
                  <a:pt x="380" y="12"/>
                </a:lnTo>
                <a:lnTo>
                  <a:pt x="388" y="24"/>
                </a:lnTo>
                <a:lnTo>
                  <a:pt x="396" y="40"/>
                </a:lnTo>
                <a:lnTo>
                  <a:pt x="402" y="54"/>
                </a:lnTo>
                <a:lnTo>
                  <a:pt x="406" y="66"/>
                </a:lnTo>
                <a:lnTo>
                  <a:pt x="408" y="78"/>
                </a:lnTo>
                <a:lnTo>
                  <a:pt x="500" y="502"/>
                </a:lnTo>
              </a:path>
            </a:pathLst>
          </a:custGeom>
          <a:noFill/>
          <a:ln w="38100">
            <a:solidFill>
              <a:srgbClr val="00A0E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1" name="Rectangle 77"/>
          <p:cNvSpPr>
            <a:spLocks noChangeArrowheads="1"/>
          </p:cNvSpPr>
          <p:nvPr/>
        </p:nvSpPr>
        <p:spPr bwMode="auto">
          <a:xfrm>
            <a:off x="1883842" y="4338638"/>
            <a:ext cx="482600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700" b="0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Mesophiles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2" name="Rectangle 78"/>
          <p:cNvSpPr>
            <a:spLocks noChangeArrowheads="1"/>
          </p:cNvSpPr>
          <p:nvPr/>
        </p:nvSpPr>
        <p:spPr bwMode="auto">
          <a:xfrm>
            <a:off x="1115492" y="4792663"/>
            <a:ext cx="603250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7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Psychrotrophs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3" name="Rectangle 79"/>
          <p:cNvSpPr>
            <a:spLocks noChangeArrowheads="1"/>
          </p:cNvSpPr>
          <p:nvPr/>
        </p:nvSpPr>
        <p:spPr bwMode="auto">
          <a:xfrm>
            <a:off x="1271067" y="4611688"/>
            <a:ext cx="603250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7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Psychrotrophs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4" name="Rectangle 80"/>
          <p:cNvSpPr>
            <a:spLocks noChangeArrowheads="1"/>
          </p:cNvSpPr>
          <p:nvPr/>
        </p:nvSpPr>
        <p:spPr bwMode="auto">
          <a:xfrm>
            <a:off x="2464867" y="4113213"/>
            <a:ext cx="571500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7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Thermophiles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5" name="Rectangle 81"/>
          <p:cNvSpPr>
            <a:spLocks noChangeArrowheads="1"/>
          </p:cNvSpPr>
          <p:nvPr/>
        </p:nvSpPr>
        <p:spPr bwMode="auto">
          <a:xfrm>
            <a:off x="2998267" y="3929063"/>
            <a:ext cx="746125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700" b="0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Hyperyhrmophiles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6" name="Rectangle 82"/>
          <p:cNvSpPr>
            <a:spLocks noChangeArrowheads="1"/>
          </p:cNvSpPr>
          <p:nvPr/>
        </p:nvSpPr>
        <p:spPr bwMode="auto">
          <a:xfrm>
            <a:off x="994842" y="5694363"/>
            <a:ext cx="193675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-10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7" name="Rectangle 83"/>
          <p:cNvSpPr>
            <a:spLocks noChangeArrowheads="1"/>
          </p:cNvSpPr>
          <p:nvPr/>
        </p:nvSpPr>
        <p:spPr bwMode="auto">
          <a:xfrm>
            <a:off x="1471092" y="5694363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10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8" name="Rectangle 84"/>
          <p:cNvSpPr>
            <a:spLocks noChangeArrowheads="1"/>
          </p:cNvSpPr>
          <p:nvPr/>
        </p:nvSpPr>
        <p:spPr bwMode="auto">
          <a:xfrm>
            <a:off x="1699692" y="5694363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20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9" name="Rectangle 85"/>
          <p:cNvSpPr>
            <a:spLocks noChangeArrowheads="1"/>
          </p:cNvSpPr>
          <p:nvPr/>
        </p:nvSpPr>
        <p:spPr bwMode="auto">
          <a:xfrm>
            <a:off x="1899717" y="5694363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30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10" name="Rectangle 86"/>
          <p:cNvSpPr>
            <a:spLocks noChangeArrowheads="1"/>
          </p:cNvSpPr>
          <p:nvPr/>
        </p:nvSpPr>
        <p:spPr bwMode="auto">
          <a:xfrm>
            <a:off x="2118792" y="5694363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40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11" name="Rectangle 87"/>
          <p:cNvSpPr>
            <a:spLocks noChangeArrowheads="1"/>
          </p:cNvSpPr>
          <p:nvPr/>
        </p:nvSpPr>
        <p:spPr bwMode="auto">
          <a:xfrm>
            <a:off x="2347392" y="5694363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50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12" name="Rectangle 88"/>
          <p:cNvSpPr>
            <a:spLocks noChangeArrowheads="1"/>
          </p:cNvSpPr>
          <p:nvPr/>
        </p:nvSpPr>
        <p:spPr bwMode="auto">
          <a:xfrm>
            <a:off x="2566467" y="5694363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60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13" name="Rectangle 89"/>
          <p:cNvSpPr>
            <a:spLocks noChangeArrowheads="1"/>
          </p:cNvSpPr>
          <p:nvPr/>
        </p:nvSpPr>
        <p:spPr bwMode="auto">
          <a:xfrm>
            <a:off x="2772842" y="5694363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70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14" name="Rectangle 90"/>
          <p:cNvSpPr>
            <a:spLocks noChangeArrowheads="1"/>
          </p:cNvSpPr>
          <p:nvPr/>
        </p:nvSpPr>
        <p:spPr bwMode="auto">
          <a:xfrm>
            <a:off x="2998267" y="5694363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80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15" name="Rectangle 91"/>
          <p:cNvSpPr>
            <a:spLocks noChangeArrowheads="1"/>
          </p:cNvSpPr>
          <p:nvPr/>
        </p:nvSpPr>
        <p:spPr bwMode="auto">
          <a:xfrm>
            <a:off x="3220517" y="5694363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90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16" name="Rectangle 92"/>
          <p:cNvSpPr>
            <a:spLocks noChangeArrowheads="1"/>
          </p:cNvSpPr>
          <p:nvPr/>
        </p:nvSpPr>
        <p:spPr bwMode="auto">
          <a:xfrm>
            <a:off x="3411017" y="5694363"/>
            <a:ext cx="2159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100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17" name="Rectangle 93"/>
          <p:cNvSpPr>
            <a:spLocks noChangeArrowheads="1"/>
          </p:cNvSpPr>
          <p:nvPr/>
        </p:nvSpPr>
        <p:spPr bwMode="auto">
          <a:xfrm>
            <a:off x="3623742" y="5694363"/>
            <a:ext cx="1016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1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18" name="Rectangle 94"/>
          <p:cNvSpPr>
            <a:spLocks noChangeArrowheads="1"/>
          </p:cNvSpPr>
          <p:nvPr/>
        </p:nvSpPr>
        <p:spPr bwMode="auto">
          <a:xfrm>
            <a:off x="3671367" y="5694363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10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19" name="Rectangle 95"/>
          <p:cNvSpPr>
            <a:spLocks noChangeArrowheads="1"/>
          </p:cNvSpPr>
          <p:nvPr/>
        </p:nvSpPr>
        <p:spPr bwMode="auto">
          <a:xfrm>
            <a:off x="3836467" y="5694363"/>
            <a:ext cx="2159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120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20" name="Rectangle 96"/>
          <p:cNvSpPr>
            <a:spLocks noChangeArrowheads="1"/>
          </p:cNvSpPr>
          <p:nvPr/>
        </p:nvSpPr>
        <p:spPr bwMode="auto">
          <a:xfrm>
            <a:off x="1220267" y="5694363"/>
            <a:ext cx="1016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rgbClr val="171C6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0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1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"/>
          <a:stretch/>
        </p:blipFill>
        <p:spPr bwMode="auto">
          <a:xfrm>
            <a:off x="366642" y="566057"/>
            <a:ext cx="3312368" cy="626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51520" y="1052736"/>
            <a:ext cx="342749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09081" y="2551854"/>
            <a:ext cx="3427490" cy="9063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231754" y="3140968"/>
            <a:ext cx="1957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 err="1"/>
              <a:t>Thermus</a:t>
            </a:r>
            <a:r>
              <a:rPr lang="en-US" altLang="zh-CN" i="1" dirty="0"/>
              <a:t> </a:t>
            </a:r>
            <a:r>
              <a:rPr lang="en-US" altLang="zh-CN" i="1" dirty="0" err="1" smtClean="0"/>
              <a:t>aquaticus</a:t>
            </a:r>
            <a:endParaRPr lang="en-US" altLang="zh-CN" i="1" dirty="0" smtClean="0"/>
          </a:p>
          <a:p>
            <a:pPr algn="ctr"/>
            <a:r>
              <a:rPr lang="zh-CN" altLang="en-US" i="1" dirty="0"/>
              <a:t>栖热水生菌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96173"/>
            <a:ext cx="20955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639" y="1916832"/>
            <a:ext cx="1788790" cy="127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6660232" y="3264533"/>
            <a:ext cx="2128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 err="1" smtClean="0"/>
              <a:t>Taq</a:t>
            </a:r>
            <a:r>
              <a:rPr lang="en-US" altLang="zh-CN" i="1" dirty="0" smtClean="0"/>
              <a:t> DNA polymerase</a:t>
            </a:r>
            <a:endParaRPr lang="zh-CN" altLang="en-US" i="1" dirty="0"/>
          </a:p>
        </p:txBody>
      </p:sp>
      <p:cxnSp>
        <p:nvCxnSpPr>
          <p:cNvPr id="9" name="直接箭头连接符 8"/>
          <p:cNvCxnSpPr>
            <a:endCxn id="6150" idx="1"/>
          </p:cNvCxnSpPr>
          <p:nvPr/>
        </p:nvCxnSpPr>
        <p:spPr>
          <a:xfrm flipV="1">
            <a:off x="3679010" y="2551853"/>
            <a:ext cx="720629" cy="8505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4250864" y="5661248"/>
            <a:ext cx="2086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/>
              <a:t> </a:t>
            </a:r>
            <a:r>
              <a:rPr lang="en-US" altLang="zh-CN" i="1" dirty="0" err="1"/>
              <a:t>Pyrococcus</a:t>
            </a:r>
            <a:r>
              <a:rPr lang="en-US" altLang="zh-CN" i="1" dirty="0"/>
              <a:t> </a:t>
            </a:r>
            <a:r>
              <a:rPr lang="en-US" altLang="zh-CN" i="1" dirty="0" err="1"/>
              <a:t>furiosus</a:t>
            </a:r>
            <a:endParaRPr lang="zh-CN" altLang="en-US" i="1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23" y="3908247"/>
            <a:ext cx="1450993" cy="169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6588224" y="5603397"/>
            <a:ext cx="2108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 err="1" smtClean="0"/>
              <a:t>Pfu</a:t>
            </a:r>
            <a:r>
              <a:rPr lang="en-US" altLang="zh-CN" i="1" dirty="0" smtClean="0"/>
              <a:t> DNA polymerase</a:t>
            </a:r>
            <a:endParaRPr lang="zh-CN" altLang="en-US" i="1" dirty="0"/>
          </a:p>
        </p:txBody>
      </p:sp>
      <p:pic>
        <p:nvPicPr>
          <p:cNvPr id="6153" name="Picture 9" descr="“Pyrococcus furiosus pfU polymerase”的图片搜索结果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30"/>
          <a:stretch/>
        </p:blipFill>
        <p:spPr bwMode="auto">
          <a:xfrm>
            <a:off x="7091441" y="3908247"/>
            <a:ext cx="1521114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直接箭头连接符 13"/>
          <p:cNvCxnSpPr/>
          <p:nvPr/>
        </p:nvCxnSpPr>
        <p:spPr>
          <a:xfrm>
            <a:off x="3739225" y="3264534"/>
            <a:ext cx="760798" cy="117257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88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/>
      <p:bldP spid="12" grpId="0"/>
      <p:bldP spid="10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64224" y="4129376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i="1" dirty="0" smtClean="0">
                <a:solidFill>
                  <a:srgbClr val="FF0000"/>
                </a:solidFill>
              </a:rPr>
              <a:t>Questions for thinking:</a:t>
            </a:r>
          </a:p>
          <a:p>
            <a:pPr algn="just"/>
            <a:endParaRPr lang="en-US" altLang="zh-CN" dirty="0"/>
          </a:p>
          <a:p>
            <a:pPr algn="just"/>
            <a:r>
              <a:rPr lang="en-US" altLang="zh-CN" b="1" i="1" dirty="0" smtClean="0">
                <a:solidFill>
                  <a:srgbClr val="FF0000"/>
                </a:solidFill>
              </a:rPr>
              <a:t>Why there are anaerobic environments? Give some examples of anaerobic environments.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129517"/>
              </p:ext>
            </p:extLst>
          </p:nvPr>
        </p:nvGraphicFramePr>
        <p:xfrm>
          <a:off x="149761" y="55932"/>
          <a:ext cx="8814727" cy="3517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991"/>
                <a:gridCol w="6624736"/>
              </a:tblGrid>
              <a:tr h="621484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/>
                        <a:t>Oxygen concentration</a:t>
                      </a:r>
                      <a:endParaRPr lang="zh-CN" altLang="en-US" sz="2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4386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Obligate aerobe</a:t>
                      </a:r>
                    </a:p>
                    <a:p>
                      <a:pPr algn="ctr"/>
                      <a:r>
                        <a:rPr lang="zh-CN" altLang="en-US" sz="1600" b="1" dirty="0" smtClean="0"/>
                        <a:t>严格好氧菌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Complete</a:t>
                      </a:r>
                      <a:r>
                        <a:rPr lang="en-US" altLang="zh-CN" sz="1600" b="1" baseline="0" dirty="0" smtClean="0"/>
                        <a:t> dependent on atmospheric O</a:t>
                      </a:r>
                      <a:r>
                        <a:rPr lang="en-US" altLang="zh-CN" sz="1600" b="1" baseline="-25000" dirty="0" smtClean="0"/>
                        <a:t>2</a:t>
                      </a:r>
                      <a:r>
                        <a:rPr lang="en-US" altLang="zh-CN" sz="1600" b="1" baseline="0" dirty="0" smtClean="0"/>
                        <a:t> for growth</a:t>
                      </a:r>
                      <a:endParaRPr lang="zh-CN" altLang="en-US" sz="1600" b="1" dirty="0"/>
                    </a:p>
                  </a:txBody>
                  <a:tcPr anchor="ctr"/>
                </a:tc>
              </a:tr>
              <a:tr h="4386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Facultative</a:t>
                      </a:r>
                      <a:r>
                        <a:rPr lang="en-US" altLang="zh-CN" sz="1600" b="1" baseline="0" dirty="0" smtClean="0"/>
                        <a:t> anaerobe</a:t>
                      </a:r>
                    </a:p>
                    <a:p>
                      <a:pPr algn="ctr"/>
                      <a:r>
                        <a:rPr lang="zh-CN" altLang="en-US" sz="1600" b="1" baseline="0" dirty="0" smtClean="0"/>
                        <a:t>兼性厌氧菌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Does not require </a:t>
                      </a:r>
                      <a:r>
                        <a:rPr lang="en-US" altLang="zh-CN" sz="1600" b="1" baseline="0" dirty="0" smtClean="0"/>
                        <a:t>O</a:t>
                      </a:r>
                      <a:r>
                        <a:rPr lang="en-US" altLang="zh-CN" sz="1600" b="1" baseline="-25000" dirty="0" smtClean="0"/>
                        <a:t>2</a:t>
                      </a:r>
                      <a:r>
                        <a:rPr lang="en-US" altLang="zh-CN" sz="1600" b="1" baseline="0" dirty="0" smtClean="0"/>
                        <a:t> for growth but grow better in its </a:t>
                      </a:r>
                      <a:r>
                        <a:rPr lang="en-US" altLang="zh-CN" sz="1600" b="1" baseline="0" dirty="0" err="1" smtClean="0"/>
                        <a:t>prescence</a:t>
                      </a:r>
                      <a:endParaRPr lang="zh-CN" altLang="en-US" sz="1600" b="1" dirty="0"/>
                    </a:p>
                  </a:txBody>
                  <a:tcPr anchor="ctr"/>
                </a:tc>
              </a:tr>
              <a:tr h="2193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err="1" smtClean="0"/>
                        <a:t>Aerotolerant</a:t>
                      </a:r>
                      <a:r>
                        <a:rPr lang="en-US" altLang="zh-CN" sz="1600" b="1" dirty="0" smtClean="0"/>
                        <a:t> </a:t>
                      </a:r>
                      <a:r>
                        <a:rPr lang="en-US" altLang="zh-CN" sz="1600" b="1" baseline="0" dirty="0" smtClean="0"/>
                        <a:t> anaerobe</a:t>
                      </a:r>
                    </a:p>
                    <a:p>
                      <a:pPr algn="ctr"/>
                      <a:r>
                        <a:rPr lang="zh-CN" altLang="en-US" sz="1600" b="1" baseline="0" dirty="0" smtClean="0"/>
                        <a:t>耐氧厌氧菌</a:t>
                      </a:r>
                      <a:endParaRPr lang="zh-CN" altLang="en-US" sz="1600" b="1" dirty="0"/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Grow equally well in presence or</a:t>
                      </a:r>
                      <a:r>
                        <a:rPr lang="en-US" altLang="zh-CN" sz="1600" b="1" baseline="0" dirty="0" smtClean="0"/>
                        <a:t> absence of O</a:t>
                      </a:r>
                      <a:r>
                        <a:rPr lang="en-US" altLang="zh-CN" sz="1600" b="1" baseline="-25000" dirty="0" smtClean="0"/>
                        <a:t>2</a:t>
                      </a:r>
                      <a:endParaRPr lang="zh-CN" altLang="en-US" sz="1600" b="1" dirty="0"/>
                    </a:p>
                  </a:txBody>
                  <a:tcPr anchor="ctr">
                    <a:lnB w="12700" cmpd="sng">
                      <a:noFill/>
                    </a:lnB>
                  </a:tcPr>
                </a:tc>
              </a:tr>
              <a:tr h="2193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Obligate anaerobe</a:t>
                      </a:r>
                    </a:p>
                    <a:p>
                      <a:pPr algn="ctr"/>
                      <a:r>
                        <a:rPr lang="zh-CN" altLang="en-US" sz="1600" b="1" dirty="0" smtClean="0"/>
                        <a:t>严格厌氧菌</a:t>
                      </a:r>
                      <a:endParaRPr lang="zh-CN" altLang="en-US" sz="1600" b="1" dirty="0"/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Does</a:t>
                      </a:r>
                      <a:r>
                        <a:rPr lang="en-US" altLang="zh-CN" sz="1600" b="1" baseline="0" dirty="0" smtClean="0"/>
                        <a:t> not tolerate O</a:t>
                      </a:r>
                      <a:r>
                        <a:rPr lang="en-US" altLang="zh-CN" sz="1600" b="1" baseline="-25000" dirty="0" smtClean="0"/>
                        <a:t>2 </a:t>
                      </a:r>
                      <a:r>
                        <a:rPr lang="en-US" altLang="zh-CN" sz="1600" b="1" baseline="0" dirty="0" smtClean="0"/>
                        <a:t>and die in its presence</a:t>
                      </a:r>
                      <a:endParaRPr lang="zh-CN" altLang="en-US" sz="1600" b="1" dirty="0"/>
                    </a:p>
                  </a:txBody>
                  <a:tcPr anchor="ctr">
                    <a:lnT w="12700" cmpd="sng">
                      <a:noFill/>
                    </a:lnT>
                  </a:tcPr>
                </a:tc>
              </a:tr>
              <a:tr h="4386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err="1" smtClean="0"/>
                        <a:t>Microaerophile</a:t>
                      </a:r>
                      <a:endParaRPr lang="en-US" altLang="zh-CN" sz="1600" b="1" dirty="0" smtClean="0"/>
                    </a:p>
                    <a:p>
                      <a:pPr algn="ctr"/>
                      <a:r>
                        <a:rPr lang="zh-CN" altLang="en-US" sz="1600" b="1" dirty="0" smtClean="0"/>
                        <a:t>微需氧细菌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Require </a:t>
                      </a:r>
                      <a:r>
                        <a:rPr lang="en-US" altLang="zh-CN" sz="1600" b="1" baseline="0" dirty="0" smtClean="0"/>
                        <a:t>O</a:t>
                      </a:r>
                      <a:r>
                        <a:rPr lang="en-US" altLang="zh-CN" sz="1600" b="1" baseline="-25000" dirty="0" smtClean="0"/>
                        <a:t>2 </a:t>
                      </a:r>
                      <a:r>
                        <a:rPr lang="en-US" altLang="zh-CN" sz="1600" b="1" baseline="0" dirty="0" smtClean="0"/>
                        <a:t>levels between 2-10% for growth and is damaged by atmospheric O</a:t>
                      </a:r>
                      <a:r>
                        <a:rPr lang="en-US" altLang="zh-CN" sz="1600" b="1" baseline="-25000" dirty="0" smtClean="0"/>
                        <a:t>2 </a:t>
                      </a:r>
                      <a:r>
                        <a:rPr lang="en-US" altLang="zh-CN" sz="1600" b="1" baseline="0" dirty="0" smtClean="0"/>
                        <a:t>level</a:t>
                      </a:r>
                      <a:endParaRPr lang="zh-CN" altLang="en-US" sz="1600" b="1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组合 6"/>
          <p:cNvGrpSpPr/>
          <p:nvPr/>
        </p:nvGrpSpPr>
        <p:grpSpPr>
          <a:xfrm>
            <a:off x="820862" y="4106054"/>
            <a:ext cx="285750" cy="1092200"/>
            <a:chOff x="1897063" y="1844675"/>
            <a:chExt cx="285750" cy="109220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925638" y="1952625"/>
              <a:ext cx="225425" cy="981075"/>
            </a:xfrm>
            <a:custGeom>
              <a:avLst/>
              <a:gdLst>
                <a:gd name="T0" fmla="*/ 0 w 142"/>
                <a:gd name="T1" fmla="*/ 0 h 618"/>
                <a:gd name="T2" fmla="*/ 0 w 142"/>
                <a:gd name="T3" fmla="*/ 548 h 618"/>
                <a:gd name="T4" fmla="*/ 0 w 142"/>
                <a:gd name="T5" fmla="*/ 548 h 618"/>
                <a:gd name="T6" fmla="*/ 2 w 142"/>
                <a:gd name="T7" fmla="*/ 562 h 618"/>
                <a:gd name="T8" fmla="*/ 6 w 142"/>
                <a:gd name="T9" fmla="*/ 576 h 618"/>
                <a:gd name="T10" fmla="*/ 12 w 142"/>
                <a:gd name="T11" fmla="*/ 588 h 618"/>
                <a:gd name="T12" fmla="*/ 22 w 142"/>
                <a:gd name="T13" fmla="*/ 598 h 618"/>
                <a:gd name="T14" fmla="*/ 32 w 142"/>
                <a:gd name="T15" fmla="*/ 606 h 618"/>
                <a:gd name="T16" fmla="*/ 44 w 142"/>
                <a:gd name="T17" fmla="*/ 614 h 618"/>
                <a:gd name="T18" fmla="*/ 56 w 142"/>
                <a:gd name="T19" fmla="*/ 618 h 618"/>
                <a:gd name="T20" fmla="*/ 72 w 142"/>
                <a:gd name="T21" fmla="*/ 618 h 618"/>
                <a:gd name="T22" fmla="*/ 72 w 142"/>
                <a:gd name="T23" fmla="*/ 618 h 618"/>
                <a:gd name="T24" fmla="*/ 86 w 142"/>
                <a:gd name="T25" fmla="*/ 618 h 618"/>
                <a:gd name="T26" fmla="*/ 98 w 142"/>
                <a:gd name="T27" fmla="*/ 614 h 618"/>
                <a:gd name="T28" fmla="*/ 110 w 142"/>
                <a:gd name="T29" fmla="*/ 606 h 618"/>
                <a:gd name="T30" fmla="*/ 122 w 142"/>
                <a:gd name="T31" fmla="*/ 598 h 618"/>
                <a:gd name="T32" fmla="*/ 130 w 142"/>
                <a:gd name="T33" fmla="*/ 588 h 618"/>
                <a:gd name="T34" fmla="*/ 136 w 142"/>
                <a:gd name="T35" fmla="*/ 576 h 618"/>
                <a:gd name="T36" fmla="*/ 140 w 142"/>
                <a:gd name="T37" fmla="*/ 562 h 618"/>
                <a:gd name="T38" fmla="*/ 142 w 142"/>
                <a:gd name="T39" fmla="*/ 548 h 618"/>
                <a:gd name="T40" fmla="*/ 142 w 142"/>
                <a:gd name="T41" fmla="*/ 0 h 618"/>
                <a:gd name="T42" fmla="*/ 0 w 142"/>
                <a:gd name="T4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2" h="618">
                  <a:moveTo>
                    <a:pt x="0" y="0"/>
                  </a:moveTo>
                  <a:lnTo>
                    <a:pt x="0" y="548"/>
                  </a:lnTo>
                  <a:lnTo>
                    <a:pt x="0" y="548"/>
                  </a:lnTo>
                  <a:lnTo>
                    <a:pt x="2" y="562"/>
                  </a:lnTo>
                  <a:lnTo>
                    <a:pt x="6" y="576"/>
                  </a:lnTo>
                  <a:lnTo>
                    <a:pt x="12" y="588"/>
                  </a:lnTo>
                  <a:lnTo>
                    <a:pt x="22" y="598"/>
                  </a:lnTo>
                  <a:lnTo>
                    <a:pt x="32" y="606"/>
                  </a:lnTo>
                  <a:lnTo>
                    <a:pt x="44" y="614"/>
                  </a:lnTo>
                  <a:lnTo>
                    <a:pt x="56" y="618"/>
                  </a:lnTo>
                  <a:lnTo>
                    <a:pt x="72" y="618"/>
                  </a:lnTo>
                  <a:lnTo>
                    <a:pt x="72" y="618"/>
                  </a:lnTo>
                  <a:lnTo>
                    <a:pt x="86" y="618"/>
                  </a:lnTo>
                  <a:lnTo>
                    <a:pt x="98" y="614"/>
                  </a:lnTo>
                  <a:lnTo>
                    <a:pt x="110" y="606"/>
                  </a:lnTo>
                  <a:lnTo>
                    <a:pt x="122" y="598"/>
                  </a:lnTo>
                  <a:lnTo>
                    <a:pt x="130" y="588"/>
                  </a:lnTo>
                  <a:lnTo>
                    <a:pt x="136" y="576"/>
                  </a:lnTo>
                  <a:lnTo>
                    <a:pt x="140" y="562"/>
                  </a:lnTo>
                  <a:lnTo>
                    <a:pt x="142" y="548"/>
                  </a:lnTo>
                  <a:lnTo>
                    <a:pt x="1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925638" y="1952625"/>
              <a:ext cx="225425" cy="981075"/>
            </a:xfrm>
            <a:custGeom>
              <a:avLst/>
              <a:gdLst>
                <a:gd name="T0" fmla="*/ 0 w 142"/>
                <a:gd name="T1" fmla="*/ 0 h 618"/>
                <a:gd name="T2" fmla="*/ 0 w 142"/>
                <a:gd name="T3" fmla="*/ 548 h 618"/>
                <a:gd name="T4" fmla="*/ 0 w 142"/>
                <a:gd name="T5" fmla="*/ 548 h 618"/>
                <a:gd name="T6" fmla="*/ 2 w 142"/>
                <a:gd name="T7" fmla="*/ 562 h 618"/>
                <a:gd name="T8" fmla="*/ 6 w 142"/>
                <a:gd name="T9" fmla="*/ 576 h 618"/>
                <a:gd name="T10" fmla="*/ 12 w 142"/>
                <a:gd name="T11" fmla="*/ 588 h 618"/>
                <a:gd name="T12" fmla="*/ 22 w 142"/>
                <a:gd name="T13" fmla="*/ 598 h 618"/>
                <a:gd name="T14" fmla="*/ 32 w 142"/>
                <a:gd name="T15" fmla="*/ 606 h 618"/>
                <a:gd name="T16" fmla="*/ 44 w 142"/>
                <a:gd name="T17" fmla="*/ 614 h 618"/>
                <a:gd name="T18" fmla="*/ 56 w 142"/>
                <a:gd name="T19" fmla="*/ 618 h 618"/>
                <a:gd name="T20" fmla="*/ 72 w 142"/>
                <a:gd name="T21" fmla="*/ 618 h 618"/>
                <a:gd name="T22" fmla="*/ 72 w 142"/>
                <a:gd name="T23" fmla="*/ 618 h 618"/>
                <a:gd name="T24" fmla="*/ 86 w 142"/>
                <a:gd name="T25" fmla="*/ 618 h 618"/>
                <a:gd name="T26" fmla="*/ 98 w 142"/>
                <a:gd name="T27" fmla="*/ 614 h 618"/>
                <a:gd name="T28" fmla="*/ 110 w 142"/>
                <a:gd name="T29" fmla="*/ 606 h 618"/>
                <a:gd name="T30" fmla="*/ 122 w 142"/>
                <a:gd name="T31" fmla="*/ 598 h 618"/>
                <a:gd name="T32" fmla="*/ 130 w 142"/>
                <a:gd name="T33" fmla="*/ 588 h 618"/>
                <a:gd name="T34" fmla="*/ 136 w 142"/>
                <a:gd name="T35" fmla="*/ 576 h 618"/>
                <a:gd name="T36" fmla="*/ 140 w 142"/>
                <a:gd name="T37" fmla="*/ 562 h 618"/>
                <a:gd name="T38" fmla="*/ 142 w 142"/>
                <a:gd name="T39" fmla="*/ 548 h 618"/>
                <a:gd name="T40" fmla="*/ 142 w 142"/>
                <a:gd name="T41" fmla="*/ 0 h 618"/>
                <a:gd name="T42" fmla="*/ 0 w 142"/>
                <a:gd name="T4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2" h="618">
                  <a:moveTo>
                    <a:pt x="0" y="0"/>
                  </a:moveTo>
                  <a:lnTo>
                    <a:pt x="0" y="548"/>
                  </a:lnTo>
                  <a:lnTo>
                    <a:pt x="0" y="548"/>
                  </a:lnTo>
                  <a:lnTo>
                    <a:pt x="2" y="562"/>
                  </a:lnTo>
                  <a:lnTo>
                    <a:pt x="6" y="576"/>
                  </a:lnTo>
                  <a:lnTo>
                    <a:pt x="12" y="588"/>
                  </a:lnTo>
                  <a:lnTo>
                    <a:pt x="22" y="598"/>
                  </a:lnTo>
                  <a:lnTo>
                    <a:pt x="32" y="606"/>
                  </a:lnTo>
                  <a:lnTo>
                    <a:pt x="44" y="614"/>
                  </a:lnTo>
                  <a:lnTo>
                    <a:pt x="56" y="618"/>
                  </a:lnTo>
                  <a:lnTo>
                    <a:pt x="72" y="618"/>
                  </a:lnTo>
                  <a:lnTo>
                    <a:pt x="72" y="618"/>
                  </a:lnTo>
                  <a:lnTo>
                    <a:pt x="86" y="618"/>
                  </a:lnTo>
                  <a:lnTo>
                    <a:pt x="98" y="614"/>
                  </a:lnTo>
                  <a:lnTo>
                    <a:pt x="110" y="606"/>
                  </a:lnTo>
                  <a:lnTo>
                    <a:pt x="122" y="598"/>
                  </a:lnTo>
                  <a:lnTo>
                    <a:pt x="130" y="588"/>
                  </a:lnTo>
                  <a:lnTo>
                    <a:pt x="136" y="576"/>
                  </a:lnTo>
                  <a:lnTo>
                    <a:pt x="140" y="562"/>
                  </a:lnTo>
                  <a:lnTo>
                    <a:pt x="142" y="548"/>
                  </a:lnTo>
                  <a:lnTo>
                    <a:pt x="14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922463" y="1949450"/>
              <a:ext cx="231775" cy="987425"/>
            </a:xfrm>
            <a:custGeom>
              <a:avLst/>
              <a:gdLst>
                <a:gd name="T0" fmla="*/ 2 w 146"/>
                <a:gd name="T1" fmla="*/ 2 h 622"/>
                <a:gd name="T2" fmla="*/ 0 w 146"/>
                <a:gd name="T3" fmla="*/ 2 h 622"/>
                <a:gd name="T4" fmla="*/ 0 w 146"/>
                <a:gd name="T5" fmla="*/ 550 h 622"/>
                <a:gd name="T6" fmla="*/ 0 w 146"/>
                <a:gd name="T7" fmla="*/ 550 h 622"/>
                <a:gd name="T8" fmla="*/ 2 w 146"/>
                <a:gd name="T9" fmla="*/ 564 h 622"/>
                <a:gd name="T10" fmla="*/ 6 w 146"/>
                <a:gd name="T11" fmla="*/ 578 h 622"/>
                <a:gd name="T12" fmla="*/ 12 w 146"/>
                <a:gd name="T13" fmla="*/ 590 h 622"/>
                <a:gd name="T14" fmla="*/ 22 w 146"/>
                <a:gd name="T15" fmla="*/ 602 h 622"/>
                <a:gd name="T16" fmla="*/ 32 w 146"/>
                <a:gd name="T17" fmla="*/ 610 h 622"/>
                <a:gd name="T18" fmla="*/ 44 w 146"/>
                <a:gd name="T19" fmla="*/ 618 h 622"/>
                <a:gd name="T20" fmla="*/ 58 w 146"/>
                <a:gd name="T21" fmla="*/ 622 h 622"/>
                <a:gd name="T22" fmla="*/ 74 w 146"/>
                <a:gd name="T23" fmla="*/ 622 h 622"/>
                <a:gd name="T24" fmla="*/ 74 w 146"/>
                <a:gd name="T25" fmla="*/ 622 h 622"/>
                <a:gd name="T26" fmla="*/ 88 w 146"/>
                <a:gd name="T27" fmla="*/ 622 h 622"/>
                <a:gd name="T28" fmla="*/ 102 w 146"/>
                <a:gd name="T29" fmla="*/ 618 h 622"/>
                <a:gd name="T30" fmla="*/ 114 w 146"/>
                <a:gd name="T31" fmla="*/ 610 h 622"/>
                <a:gd name="T32" fmla="*/ 124 w 146"/>
                <a:gd name="T33" fmla="*/ 602 h 622"/>
                <a:gd name="T34" fmla="*/ 134 w 146"/>
                <a:gd name="T35" fmla="*/ 590 h 622"/>
                <a:gd name="T36" fmla="*/ 140 w 146"/>
                <a:gd name="T37" fmla="*/ 578 h 622"/>
                <a:gd name="T38" fmla="*/ 144 w 146"/>
                <a:gd name="T39" fmla="*/ 564 h 622"/>
                <a:gd name="T40" fmla="*/ 146 w 146"/>
                <a:gd name="T41" fmla="*/ 550 h 622"/>
                <a:gd name="T42" fmla="*/ 146 w 146"/>
                <a:gd name="T43" fmla="*/ 0 h 622"/>
                <a:gd name="T44" fmla="*/ 0 w 146"/>
                <a:gd name="T45" fmla="*/ 0 h 622"/>
                <a:gd name="T46" fmla="*/ 0 w 146"/>
                <a:gd name="T47" fmla="*/ 2 h 622"/>
                <a:gd name="T48" fmla="*/ 2 w 146"/>
                <a:gd name="T49" fmla="*/ 2 h 622"/>
                <a:gd name="T50" fmla="*/ 2 w 146"/>
                <a:gd name="T51" fmla="*/ 4 h 622"/>
                <a:gd name="T52" fmla="*/ 142 w 146"/>
                <a:gd name="T53" fmla="*/ 4 h 622"/>
                <a:gd name="T54" fmla="*/ 142 w 146"/>
                <a:gd name="T55" fmla="*/ 550 h 622"/>
                <a:gd name="T56" fmla="*/ 142 w 146"/>
                <a:gd name="T57" fmla="*/ 550 h 622"/>
                <a:gd name="T58" fmla="*/ 140 w 146"/>
                <a:gd name="T59" fmla="*/ 564 h 622"/>
                <a:gd name="T60" fmla="*/ 136 w 146"/>
                <a:gd name="T61" fmla="*/ 576 h 622"/>
                <a:gd name="T62" fmla="*/ 130 w 146"/>
                <a:gd name="T63" fmla="*/ 588 h 622"/>
                <a:gd name="T64" fmla="*/ 122 w 146"/>
                <a:gd name="T65" fmla="*/ 598 h 622"/>
                <a:gd name="T66" fmla="*/ 122 w 146"/>
                <a:gd name="T67" fmla="*/ 598 h 622"/>
                <a:gd name="T68" fmla="*/ 112 w 146"/>
                <a:gd name="T69" fmla="*/ 608 h 622"/>
                <a:gd name="T70" fmla="*/ 100 w 146"/>
                <a:gd name="T71" fmla="*/ 614 h 622"/>
                <a:gd name="T72" fmla="*/ 88 w 146"/>
                <a:gd name="T73" fmla="*/ 618 h 622"/>
                <a:gd name="T74" fmla="*/ 74 w 146"/>
                <a:gd name="T75" fmla="*/ 618 h 622"/>
                <a:gd name="T76" fmla="*/ 74 w 146"/>
                <a:gd name="T77" fmla="*/ 618 h 622"/>
                <a:gd name="T78" fmla="*/ 60 w 146"/>
                <a:gd name="T79" fmla="*/ 618 h 622"/>
                <a:gd name="T80" fmla="*/ 46 w 146"/>
                <a:gd name="T81" fmla="*/ 614 h 622"/>
                <a:gd name="T82" fmla="*/ 34 w 146"/>
                <a:gd name="T83" fmla="*/ 608 h 622"/>
                <a:gd name="T84" fmla="*/ 24 w 146"/>
                <a:gd name="T85" fmla="*/ 598 h 622"/>
                <a:gd name="T86" fmla="*/ 24 w 146"/>
                <a:gd name="T87" fmla="*/ 598 h 622"/>
                <a:gd name="T88" fmla="*/ 16 w 146"/>
                <a:gd name="T89" fmla="*/ 588 h 622"/>
                <a:gd name="T90" fmla="*/ 10 w 146"/>
                <a:gd name="T91" fmla="*/ 576 h 622"/>
                <a:gd name="T92" fmla="*/ 6 w 146"/>
                <a:gd name="T93" fmla="*/ 564 h 622"/>
                <a:gd name="T94" fmla="*/ 4 w 146"/>
                <a:gd name="T95" fmla="*/ 550 h 622"/>
                <a:gd name="T96" fmla="*/ 4 w 146"/>
                <a:gd name="T97" fmla="*/ 2 h 622"/>
                <a:gd name="T98" fmla="*/ 2 w 146"/>
                <a:gd name="T99" fmla="*/ 2 h 622"/>
                <a:gd name="T100" fmla="*/ 2 w 146"/>
                <a:gd name="T101" fmla="*/ 4 h 622"/>
                <a:gd name="T102" fmla="*/ 2 w 146"/>
                <a:gd name="T103" fmla="*/ 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622">
                  <a:moveTo>
                    <a:pt x="2" y="2"/>
                  </a:moveTo>
                  <a:lnTo>
                    <a:pt x="0" y="2"/>
                  </a:lnTo>
                  <a:lnTo>
                    <a:pt x="0" y="550"/>
                  </a:lnTo>
                  <a:lnTo>
                    <a:pt x="0" y="550"/>
                  </a:lnTo>
                  <a:lnTo>
                    <a:pt x="2" y="564"/>
                  </a:lnTo>
                  <a:lnTo>
                    <a:pt x="6" y="578"/>
                  </a:lnTo>
                  <a:lnTo>
                    <a:pt x="12" y="590"/>
                  </a:lnTo>
                  <a:lnTo>
                    <a:pt x="22" y="602"/>
                  </a:lnTo>
                  <a:lnTo>
                    <a:pt x="32" y="610"/>
                  </a:lnTo>
                  <a:lnTo>
                    <a:pt x="44" y="618"/>
                  </a:lnTo>
                  <a:lnTo>
                    <a:pt x="58" y="622"/>
                  </a:lnTo>
                  <a:lnTo>
                    <a:pt x="74" y="622"/>
                  </a:lnTo>
                  <a:lnTo>
                    <a:pt x="74" y="622"/>
                  </a:lnTo>
                  <a:lnTo>
                    <a:pt x="88" y="622"/>
                  </a:lnTo>
                  <a:lnTo>
                    <a:pt x="102" y="618"/>
                  </a:lnTo>
                  <a:lnTo>
                    <a:pt x="114" y="610"/>
                  </a:lnTo>
                  <a:lnTo>
                    <a:pt x="124" y="602"/>
                  </a:lnTo>
                  <a:lnTo>
                    <a:pt x="134" y="590"/>
                  </a:lnTo>
                  <a:lnTo>
                    <a:pt x="140" y="578"/>
                  </a:lnTo>
                  <a:lnTo>
                    <a:pt x="144" y="564"/>
                  </a:lnTo>
                  <a:lnTo>
                    <a:pt x="146" y="550"/>
                  </a:lnTo>
                  <a:lnTo>
                    <a:pt x="146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142" y="4"/>
                  </a:lnTo>
                  <a:lnTo>
                    <a:pt x="142" y="550"/>
                  </a:lnTo>
                  <a:lnTo>
                    <a:pt x="142" y="550"/>
                  </a:lnTo>
                  <a:lnTo>
                    <a:pt x="140" y="564"/>
                  </a:lnTo>
                  <a:lnTo>
                    <a:pt x="136" y="576"/>
                  </a:lnTo>
                  <a:lnTo>
                    <a:pt x="130" y="588"/>
                  </a:lnTo>
                  <a:lnTo>
                    <a:pt x="122" y="598"/>
                  </a:lnTo>
                  <a:lnTo>
                    <a:pt x="122" y="598"/>
                  </a:lnTo>
                  <a:lnTo>
                    <a:pt x="112" y="608"/>
                  </a:lnTo>
                  <a:lnTo>
                    <a:pt x="100" y="614"/>
                  </a:lnTo>
                  <a:lnTo>
                    <a:pt x="88" y="618"/>
                  </a:lnTo>
                  <a:lnTo>
                    <a:pt x="74" y="618"/>
                  </a:lnTo>
                  <a:lnTo>
                    <a:pt x="74" y="618"/>
                  </a:lnTo>
                  <a:lnTo>
                    <a:pt x="60" y="618"/>
                  </a:lnTo>
                  <a:lnTo>
                    <a:pt x="46" y="614"/>
                  </a:lnTo>
                  <a:lnTo>
                    <a:pt x="34" y="608"/>
                  </a:lnTo>
                  <a:lnTo>
                    <a:pt x="24" y="598"/>
                  </a:lnTo>
                  <a:lnTo>
                    <a:pt x="24" y="598"/>
                  </a:lnTo>
                  <a:lnTo>
                    <a:pt x="16" y="588"/>
                  </a:lnTo>
                  <a:lnTo>
                    <a:pt x="10" y="576"/>
                  </a:lnTo>
                  <a:lnTo>
                    <a:pt x="6" y="564"/>
                  </a:lnTo>
                  <a:lnTo>
                    <a:pt x="4" y="55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897063" y="1901825"/>
              <a:ext cx="285750" cy="50800"/>
            </a:xfrm>
            <a:custGeom>
              <a:avLst/>
              <a:gdLst>
                <a:gd name="T0" fmla="*/ 168 w 180"/>
                <a:gd name="T1" fmla="*/ 0 h 32"/>
                <a:gd name="T2" fmla="*/ 12 w 180"/>
                <a:gd name="T3" fmla="*/ 0 h 32"/>
                <a:gd name="T4" fmla="*/ 12 w 180"/>
                <a:gd name="T5" fmla="*/ 0 h 32"/>
                <a:gd name="T6" fmla="*/ 8 w 180"/>
                <a:gd name="T7" fmla="*/ 0 h 32"/>
                <a:gd name="T8" fmla="*/ 4 w 180"/>
                <a:gd name="T9" fmla="*/ 4 h 32"/>
                <a:gd name="T10" fmla="*/ 2 w 180"/>
                <a:gd name="T11" fmla="*/ 6 h 32"/>
                <a:gd name="T12" fmla="*/ 0 w 180"/>
                <a:gd name="T13" fmla="*/ 12 h 32"/>
                <a:gd name="T14" fmla="*/ 0 w 180"/>
                <a:gd name="T15" fmla="*/ 20 h 32"/>
                <a:gd name="T16" fmla="*/ 0 w 180"/>
                <a:gd name="T17" fmla="*/ 20 h 32"/>
                <a:gd name="T18" fmla="*/ 2 w 180"/>
                <a:gd name="T19" fmla="*/ 26 h 32"/>
                <a:gd name="T20" fmla="*/ 4 w 180"/>
                <a:gd name="T21" fmla="*/ 28 h 32"/>
                <a:gd name="T22" fmla="*/ 8 w 180"/>
                <a:gd name="T23" fmla="*/ 32 h 32"/>
                <a:gd name="T24" fmla="*/ 12 w 180"/>
                <a:gd name="T25" fmla="*/ 32 h 32"/>
                <a:gd name="T26" fmla="*/ 168 w 180"/>
                <a:gd name="T27" fmla="*/ 32 h 32"/>
                <a:gd name="T28" fmla="*/ 168 w 180"/>
                <a:gd name="T29" fmla="*/ 32 h 32"/>
                <a:gd name="T30" fmla="*/ 172 w 180"/>
                <a:gd name="T31" fmla="*/ 32 h 32"/>
                <a:gd name="T32" fmla="*/ 176 w 180"/>
                <a:gd name="T33" fmla="*/ 28 h 32"/>
                <a:gd name="T34" fmla="*/ 178 w 180"/>
                <a:gd name="T35" fmla="*/ 26 h 32"/>
                <a:gd name="T36" fmla="*/ 180 w 180"/>
                <a:gd name="T37" fmla="*/ 20 h 32"/>
                <a:gd name="T38" fmla="*/ 180 w 180"/>
                <a:gd name="T39" fmla="*/ 12 h 32"/>
                <a:gd name="T40" fmla="*/ 180 w 180"/>
                <a:gd name="T41" fmla="*/ 12 h 32"/>
                <a:gd name="T42" fmla="*/ 178 w 180"/>
                <a:gd name="T43" fmla="*/ 6 h 32"/>
                <a:gd name="T44" fmla="*/ 176 w 180"/>
                <a:gd name="T45" fmla="*/ 4 h 32"/>
                <a:gd name="T46" fmla="*/ 172 w 180"/>
                <a:gd name="T47" fmla="*/ 0 h 32"/>
                <a:gd name="T48" fmla="*/ 168 w 180"/>
                <a:gd name="T49" fmla="*/ 0 h 32"/>
                <a:gd name="T50" fmla="*/ 168 w 180"/>
                <a:gd name="T5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0" h="32">
                  <a:moveTo>
                    <a:pt x="168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72" y="32"/>
                  </a:lnTo>
                  <a:lnTo>
                    <a:pt x="176" y="28"/>
                  </a:lnTo>
                  <a:lnTo>
                    <a:pt x="178" y="26"/>
                  </a:lnTo>
                  <a:lnTo>
                    <a:pt x="180" y="20"/>
                  </a:lnTo>
                  <a:lnTo>
                    <a:pt x="180" y="12"/>
                  </a:lnTo>
                  <a:lnTo>
                    <a:pt x="180" y="12"/>
                  </a:lnTo>
                  <a:lnTo>
                    <a:pt x="178" y="6"/>
                  </a:lnTo>
                  <a:lnTo>
                    <a:pt x="176" y="4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E0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909763" y="1844675"/>
              <a:ext cx="257175" cy="57150"/>
            </a:xfrm>
            <a:custGeom>
              <a:avLst/>
              <a:gdLst>
                <a:gd name="T0" fmla="*/ 152 w 162"/>
                <a:gd name="T1" fmla="*/ 0 h 36"/>
                <a:gd name="T2" fmla="*/ 12 w 162"/>
                <a:gd name="T3" fmla="*/ 0 h 36"/>
                <a:gd name="T4" fmla="*/ 12 w 162"/>
                <a:gd name="T5" fmla="*/ 0 h 36"/>
                <a:gd name="T6" fmla="*/ 8 w 162"/>
                <a:gd name="T7" fmla="*/ 0 h 36"/>
                <a:gd name="T8" fmla="*/ 4 w 162"/>
                <a:gd name="T9" fmla="*/ 4 h 36"/>
                <a:gd name="T10" fmla="*/ 2 w 162"/>
                <a:gd name="T11" fmla="*/ 6 h 36"/>
                <a:gd name="T12" fmla="*/ 0 w 162"/>
                <a:gd name="T13" fmla="*/ 12 h 36"/>
                <a:gd name="T14" fmla="*/ 0 w 162"/>
                <a:gd name="T15" fmla="*/ 24 h 36"/>
                <a:gd name="T16" fmla="*/ 0 w 162"/>
                <a:gd name="T17" fmla="*/ 24 h 36"/>
                <a:gd name="T18" fmla="*/ 2 w 162"/>
                <a:gd name="T19" fmla="*/ 28 h 36"/>
                <a:gd name="T20" fmla="*/ 4 w 162"/>
                <a:gd name="T21" fmla="*/ 32 h 36"/>
                <a:gd name="T22" fmla="*/ 8 w 162"/>
                <a:gd name="T23" fmla="*/ 34 h 36"/>
                <a:gd name="T24" fmla="*/ 12 w 162"/>
                <a:gd name="T25" fmla="*/ 36 h 36"/>
                <a:gd name="T26" fmla="*/ 152 w 162"/>
                <a:gd name="T27" fmla="*/ 36 h 36"/>
                <a:gd name="T28" fmla="*/ 152 w 162"/>
                <a:gd name="T29" fmla="*/ 36 h 36"/>
                <a:gd name="T30" fmla="*/ 156 w 162"/>
                <a:gd name="T31" fmla="*/ 34 h 36"/>
                <a:gd name="T32" fmla="*/ 160 w 162"/>
                <a:gd name="T33" fmla="*/ 32 h 36"/>
                <a:gd name="T34" fmla="*/ 162 w 162"/>
                <a:gd name="T35" fmla="*/ 28 h 36"/>
                <a:gd name="T36" fmla="*/ 162 w 162"/>
                <a:gd name="T37" fmla="*/ 24 h 36"/>
                <a:gd name="T38" fmla="*/ 162 w 162"/>
                <a:gd name="T39" fmla="*/ 12 h 36"/>
                <a:gd name="T40" fmla="*/ 162 w 162"/>
                <a:gd name="T41" fmla="*/ 12 h 36"/>
                <a:gd name="T42" fmla="*/ 162 w 162"/>
                <a:gd name="T43" fmla="*/ 6 h 36"/>
                <a:gd name="T44" fmla="*/ 160 w 162"/>
                <a:gd name="T45" fmla="*/ 4 h 36"/>
                <a:gd name="T46" fmla="*/ 156 w 162"/>
                <a:gd name="T47" fmla="*/ 0 h 36"/>
                <a:gd name="T48" fmla="*/ 152 w 162"/>
                <a:gd name="T49" fmla="*/ 0 h 36"/>
                <a:gd name="T50" fmla="*/ 152 w 162"/>
                <a:gd name="T5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36">
                  <a:moveTo>
                    <a:pt x="15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12" y="36"/>
                  </a:lnTo>
                  <a:lnTo>
                    <a:pt x="152" y="36"/>
                  </a:lnTo>
                  <a:lnTo>
                    <a:pt x="152" y="36"/>
                  </a:lnTo>
                  <a:lnTo>
                    <a:pt x="156" y="34"/>
                  </a:lnTo>
                  <a:lnTo>
                    <a:pt x="160" y="32"/>
                  </a:lnTo>
                  <a:lnTo>
                    <a:pt x="162" y="28"/>
                  </a:lnTo>
                  <a:lnTo>
                    <a:pt x="162" y="24"/>
                  </a:lnTo>
                  <a:lnTo>
                    <a:pt x="162" y="12"/>
                  </a:lnTo>
                  <a:lnTo>
                    <a:pt x="162" y="12"/>
                  </a:lnTo>
                  <a:lnTo>
                    <a:pt x="162" y="6"/>
                  </a:lnTo>
                  <a:lnTo>
                    <a:pt x="160" y="4"/>
                  </a:lnTo>
                  <a:lnTo>
                    <a:pt x="156" y="0"/>
                  </a:lnTo>
                  <a:lnTo>
                    <a:pt x="152" y="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1963738" y="1901825"/>
              <a:ext cx="149225" cy="34925"/>
            </a:xfrm>
            <a:custGeom>
              <a:avLst/>
              <a:gdLst>
                <a:gd name="T0" fmla="*/ 0 w 94"/>
                <a:gd name="T1" fmla="*/ 0 h 22"/>
                <a:gd name="T2" fmla="*/ 0 w 94"/>
                <a:gd name="T3" fmla="*/ 10 h 22"/>
                <a:gd name="T4" fmla="*/ 0 w 94"/>
                <a:gd name="T5" fmla="*/ 10 h 22"/>
                <a:gd name="T6" fmla="*/ 0 w 94"/>
                <a:gd name="T7" fmla="*/ 14 h 22"/>
                <a:gd name="T8" fmla="*/ 4 w 94"/>
                <a:gd name="T9" fmla="*/ 18 h 22"/>
                <a:gd name="T10" fmla="*/ 6 w 94"/>
                <a:gd name="T11" fmla="*/ 20 h 22"/>
                <a:gd name="T12" fmla="*/ 10 w 94"/>
                <a:gd name="T13" fmla="*/ 22 h 22"/>
                <a:gd name="T14" fmla="*/ 84 w 94"/>
                <a:gd name="T15" fmla="*/ 22 h 22"/>
                <a:gd name="T16" fmla="*/ 84 w 94"/>
                <a:gd name="T17" fmla="*/ 22 h 22"/>
                <a:gd name="T18" fmla="*/ 88 w 94"/>
                <a:gd name="T19" fmla="*/ 20 h 22"/>
                <a:gd name="T20" fmla="*/ 92 w 94"/>
                <a:gd name="T21" fmla="*/ 18 h 22"/>
                <a:gd name="T22" fmla="*/ 94 w 94"/>
                <a:gd name="T23" fmla="*/ 14 h 22"/>
                <a:gd name="T24" fmla="*/ 94 w 94"/>
                <a:gd name="T25" fmla="*/ 10 h 22"/>
                <a:gd name="T26" fmla="*/ 94 w 94"/>
                <a:gd name="T27" fmla="*/ 0 h 22"/>
                <a:gd name="T28" fmla="*/ 0 w 94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22">
                  <a:moveTo>
                    <a:pt x="0" y="0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10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8" y="20"/>
                  </a:lnTo>
                  <a:lnTo>
                    <a:pt x="92" y="18"/>
                  </a:lnTo>
                  <a:lnTo>
                    <a:pt x="94" y="14"/>
                  </a:lnTo>
                  <a:lnTo>
                    <a:pt x="94" y="10"/>
                  </a:lnTo>
                  <a:lnTo>
                    <a:pt x="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4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966913" y="2025650"/>
              <a:ext cx="31750" cy="31750"/>
            </a:xfrm>
            <a:custGeom>
              <a:avLst/>
              <a:gdLst>
                <a:gd name="T0" fmla="*/ 0 w 20"/>
                <a:gd name="T1" fmla="*/ 10 h 20"/>
                <a:gd name="T2" fmla="*/ 0 w 20"/>
                <a:gd name="T3" fmla="*/ 10 h 20"/>
                <a:gd name="T4" fmla="*/ 2 w 20"/>
                <a:gd name="T5" fmla="*/ 14 h 20"/>
                <a:gd name="T6" fmla="*/ 4 w 20"/>
                <a:gd name="T7" fmla="*/ 18 h 20"/>
                <a:gd name="T8" fmla="*/ 6 w 20"/>
                <a:gd name="T9" fmla="*/ 20 h 20"/>
                <a:gd name="T10" fmla="*/ 10 w 20"/>
                <a:gd name="T11" fmla="*/ 20 h 20"/>
                <a:gd name="T12" fmla="*/ 10 w 20"/>
                <a:gd name="T13" fmla="*/ 20 h 20"/>
                <a:gd name="T14" fmla="*/ 14 w 20"/>
                <a:gd name="T15" fmla="*/ 20 h 20"/>
                <a:gd name="T16" fmla="*/ 16 w 20"/>
                <a:gd name="T17" fmla="*/ 18 h 20"/>
                <a:gd name="T18" fmla="*/ 18 w 20"/>
                <a:gd name="T19" fmla="*/ 14 h 20"/>
                <a:gd name="T20" fmla="*/ 20 w 20"/>
                <a:gd name="T21" fmla="*/ 10 h 20"/>
                <a:gd name="T22" fmla="*/ 20 w 20"/>
                <a:gd name="T23" fmla="*/ 10 h 20"/>
                <a:gd name="T24" fmla="*/ 18 w 20"/>
                <a:gd name="T25" fmla="*/ 6 h 20"/>
                <a:gd name="T26" fmla="*/ 16 w 20"/>
                <a:gd name="T27" fmla="*/ 4 h 20"/>
                <a:gd name="T28" fmla="*/ 14 w 20"/>
                <a:gd name="T29" fmla="*/ 2 h 20"/>
                <a:gd name="T30" fmla="*/ 10 w 20"/>
                <a:gd name="T31" fmla="*/ 0 h 20"/>
                <a:gd name="T32" fmla="*/ 10 w 20"/>
                <a:gd name="T33" fmla="*/ 0 h 20"/>
                <a:gd name="T34" fmla="*/ 6 w 20"/>
                <a:gd name="T35" fmla="*/ 2 h 20"/>
                <a:gd name="T36" fmla="*/ 4 w 20"/>
                <a:gd name="T37" fmla="*/ 4 h 20"/>
                <a:gd name="T38" fmla="*/ 2 w 20"/>
                <a:gd name="T39" fmla="*/ 6 h 20"/>
                <a:gd name="T40" fmla="*/ 0 w 20"/>
                <a:gd name="T4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0" y="10"/>
                  </a:moveTo>
                  <a:lnTo>
                    <a:pt x="0" y="10"/>
                  </a:lnTo>
                  <a:lnTo>
                    <a:pt x="2" y="14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6" y="18"/>
                  </a:lnTo>
                  <a:lnTo>
                    <a:pt x="18" y="1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8" y="6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966913" y="2025650"/>
              <a:ext cx="31750" cy="31750"/>
            </a:xfrm>
            <a:custGeom>
              <a:avLst/>
              <a:gdLst>
                <a:gd name="T0" fmla="*/ 0 w 20"/>
                <a:gd name="T1" fmla="*/ 10 h 20"/>
                <a:gd name="T2" fmla="*/ 0 w 20"/>
                <a:gd name="T3" fmla="*/ 10 h 20"/>
                <a:gd name="T4" fmla="*/ 2 w 20"/>
                <a:gd name="T5" fmla="*/ 14 h 20"/>
                <a:gd name="T6" fmla="*/ 4 w 20"/>
                <a:gd name="T7" fmla="*/ 18 h 20"/>
                <a:gd name="T8" fmla="*/ 6 w 20"/>
                <a:gd name="T9" fmla="*/ 20 h 20"/>
                <a:gd name="T10" fmla="*/ 10 w 20"/>
                <a:gd name="T11" fmla="*/ 20 h 20"/>
                <a:gd name="T12" fmla="*/ 10 w 20"/>
                <a:gd name="T13" fmla="*/ 20 h 20"/>
                <a:gd name="T14" fmla="*/ 14 w 20"/>
                <a:gd name="T15" fmla="*/ 20 h 20"/>
                <a:gd name="T16" fmla="*/ 16 w 20"/>
                <a:gd name="T17" fmla="*/ 18 h 20"/>
                <a:gd name="T18" fmla="*/ 18 w 20"/>
                <a:gd name="T19" fmla="*/ 14 h 20"/>
                <a:gd name="T20" fmla="*/ 20 w 20"/>
                <a:gd name="T21" fmla="*/ 10 h 20"/>
                <a:gd name="T22" fmla="*/ 20 w 20"/>
                <a:gd name="T23" fmla="*/ 10 h 20"/>
                <a:gd name="T24" fmla="*/ 18 w 20"/>
                <a:gd name="T25" fmla="*/ 6 h 20"/>
                <a:gd name="T26" fmla="*/ 16 w 20"/>
                <a:gd name="T27" fmla="*/ 4 h 20"/>
                <a:gd name="T28" fmla="*/ 14 w 20"/>
                <a:gd name="T29" fmla="*/ 2 h 20"/>
                <a:gd name="T30" fmla="*/ 10 w 20"/>
                <a:gd name="T31" fmla="*/ 0 h 20"/>
                <a:gd name="T32" fmla="*/ 10 w 20"/>
                <a:gd name="T33" fmla="*/ 0 h 20"/>
                <a:gd name="T34" fmla="*/ 6 w 20"/>
                <a:gd name="T35" fmla="*/ 2 h 20"/>
                <a:gd name="T36" fmla="*/ 4 w 20"/>
                <a:gd name="T37" fmla="*/ 4 h 20"/>
                <a:gd name="T38" fmla="*/ 2 w 20"/>
                <a:gd name="T39" fmla="*/ 6 h 20"/>
                <a:gd name="T40" fmla="*/ 0 w 20"/>
                <a:gd name="T4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0" y="10"/>
                  </a:moveTo>
                  <a:lnTo>
                    <a:pt x="0" y="10"/>
                  </a:lnTo>
                  <a:lnTo>
                    <a:pt x="2" y="14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6" y="18"/>
                  </a:lnTo>
                  <a:lnTo>
                    <a:pt x="18" y="1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8" y="6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992313" y="2012950"/>
              <a:ext cx="19050" cy="15875"/>
            </a:xfrm>
            <a:custGeom>
              <a:avLst/>
              <a:gdLst>
                <a:gd name="T0" fmla="*/ 12 w 12"/>
                <a:gd name="T1" fmla="*/ 4 h 10"/>
                <a:gd name="T2" fmla="*/ 12 w 12"/>
                <a:gd name="T3" fmla="*/ 4 h 10"/>
                <a:gd name="T4" fmla="*/ 10 w 12"/>
                <a:gd name="T5" fmla="*/ 0 h 10"/>
                <a:gd name="T6" fmla="*/ 6 w 12"/>
                <a:gd name="T7" fmla="*/ 0 h 10"/>
                <a:gd name="T8" fmla="*/ 6 w 12"/>
                <a:gd name="T9" fmla="*/ 0 h 10"/>
                <a:gd name="T10" fmla="*/ 2 w 12"/>
                <a:gd name="T11" fmla="*/ 0 h 10"/>
                <a:gd name="T12" fmla="*/ 0 w 12"/>
                <a:gd name="T13" fmla="*/ 4 h 10"/>
                <a:gd name="T14" fmla="*/ 0 w 12"/>
                <a:gd name="T15" fmla="*/ 4 h 10"/>
                <a:gd name="T16" fmla="*/ 2 w 12"/>
                <a:gd name="T17" fmla="*/ 8 h 10"/>
                <a:gd name="T18" fmla="*/ 6 w 12"/>
                <a:gd name="T19" fmla="*/ 10 h 10"/>
                <a:gd name="T20" fmla="*/ 6 w 12"/>
                <a:gd name="T21" fmla="*/ 10 h 10"/>
                <a:gd name="T22" fmla="*/ 10 w 12"/>
                <a:gd name="T23" fmla="*/ 8 h 10"/>
                <a:gd name="T24" fmla="*/ 12 w 12"/>
                <a:gd name="T25" fmla="*/ 4 h 10"/>
                <a:gd name="T26" fmla="*/ 12 w 12"/>
                <a:gd name="T2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12" y="4"/>
                  </a:move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995488" y="2057400"/>
              <a:ext cx="15875" cy="15875"/>
            </a:xfrm>
            <a:custGeom>
              <a:avLst/>
              <a:gdLst>
                <a:gd name="T0" fmla="*/ 4 w 10"/>
                <a:gd name="T1" fmla="*/ 10 h 10"/>
                <a:gd name="T2" fmla="*/ 4 w 10"/>
                <a:gd name="T3" fmla="*/ 10 h 10"/>
                <a:gd name="T4" fmla="*/ 8 w 10"/>
                <a:gd name="T5" fmla="*/ 8 h 10"/>
                <a:gd name="T6" fmla="*/ 10 w 10"/>
                <a:gd name="T7" fmla="*/ 4 h 10"/>
                <a:gd name="T8" fmla="*/ 10 w 10"/>
                <a:gd name="T9" fmla="*/ 4 h 10"/>
                <a:gd name="T10" fmla="*/ 8 w 10"/>
                <a:gd name="T11" fmla="*/ 2 h 10"/>
                <a:gd name="T12" fmla="*/ 4 w 10"/>
                <a:gd name="T13" fmla="*/ 0 h 10"/>
                <a:gd name="T14" fmla="*/ 4 w 10"/>
                <a:gd name="T15" fmla="*/ 0 h 10"/>
                <a:gd name="T16" fmla="*/ 2 w 10"/>
                <a:gd name="T17" fmla="*/ 2 h 10"/>
                <a:gd name="T18" fmla="*/ 0 w 10"/>
                <a:gd name="T19" fmla="*/ 4 h 10"/>
                <a:gd name="T20" fmla="*/ 0 w 10"/>
                <a:gd name="T21" fmla="*/ 4 h 10"/>
                <a:gd name="T22" fmla="*/ 2 w 10"/>
                <a:gd name="T23" fmla="*/ 8 h 10"/>
                <a:gd name="T24" fmla="*/ 4 w 10"/>
                <a:gd name="T25" fmla="*/ 10 h 10"/>
                <a:gd name="T26" fmla="*/ 4 w 10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4" y="10"/>
                  </a:moveTo>
                  <a:lnTo>
                    <a:pt x="4" y="10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957388" y="1981200"/>
              <a:ext cx="12700" cy="15875"/>
            </a:xfrm>
            <a:custGeom>
              <a:avLst/>
              <a:gdLst>
                <a:gd name="T0" fmla="*/ 4 w 8"/>
                <a:gd name="T1" fmla="*/ 10 h 10"/>
                <a:gd name="T2" fmla="*/ 4 w 8"/>
                <a:gd name="T3" fmla="*/ 10 h 10"/>
                <a:gd name="T4" fmla="*/ 8 w 8"/>
                <a:gd name="T5" fmla="*/ 8 h 10"/>
                <a:gd name="T6" fmla="*/ 8 w 8"/>
                <a:gd name="T7" fmla="*/ 4 h 10"/>
                <a:gd name="T8" fmla="*/ 8 w 8"/>
                <a:gd name="T9" fmla="*/ 4 h 10"/>
                <a:gd name="T10" fmla="*/ 8 w 8"/>
                <a:gd name="T11" fmla="*/ 2 h 10"/>
                <a:gd name="T12" fmla="*/ 4 w 8"/>
                <a:gd name="T13" fmla="*/ 0 h 10"/>
                <a:gd name="T14" fmla="*/ 4 w 8"/>
                <a:gd name="T15" fmla="*/ 0 h 10"/>
                <a:gd name="T16" fmla="*/ 0 w 8"/>
                <a:gd name="T17" fmla="*/ 2 h 10"/>
                <a:gd name="T18" fmla="*/ 0 w 8"/>
                <a:gd name="T19" fmla="*/ 4 h 10"/>
                <a:gd name="T20" fmla="*/ 0 w 8"/>
                <a:gd name="T21" fmla="*/ 4 h 10"/>
                <a:gd name="T22" fmla="*/ 0 w 8"/>
                <a:gd name="T23" fmla="*/ 8 h 10"/>
                <a:gd name="T24" fmla="*/ 4 w 8"/>
                <a:gd name="T25" fmla="*/ 10 h 10"/>
                <a:gd name="T26" fmla="*/ 4 w 8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lnTo>
                    <a:pt x="4" y="10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970088" y="1987550"/>
              <a:ext cx="15875" cy="15875"/>
            </a:xfrm>
            <a:custGeom>
              <a:avLst/>
              <a:gdLst>
                <a:gd name="T0" fmla="*/ 6 w 10"/>
                <a:gd name="T1" fmla="*/ 10 h 10"/>
                <a:gd name="T2" fmla="*/ 6 w 10"/>
                <a:gd name="T3" fmla="*/ 10 h 10"/>
                <a:gd name="T4" fmla="*/ 8 w 10"/>
                <a:gd name="T5" fmla="*/ 8 h 10"/>
                <a:gd name="T6" fmla="*/ 10 w 10"/>
                <a:gd name="T7" fmla="*/ 6 h 10"/>
                <a:gd name="T8" fmla="*/ 10 w 10"/>
                <a:gd name="T9" fmla="*/ 6 h 10"/>
                <a:gd name="T10" fmla="*/ 8 w 10"/>
                <a:gd name="T11" fmla="*/ 2 h 10"/>
                <a:gd name="T12" fmla="*/ 6 w 10"/>
                <a:gd name="T13" fmla="*/ 0 h 10"/>
                <a:gd name="T14" fmla="*/ 6 w 10"/>
                <a:gd name="T15" fmla="*/ 0 h 10"/>
                <a:gd name="T16" fmla="*/ 2 w 10"/>
                <a:gd name="T17" fmla="*/ 2 h 10"/>
                <a:gd name="T18" fmla="*/ 0 w 10"/>
                <a:gd name="T19" fmla="*/ 6 h 10"/>
                <a:gd name="T20" fmla="*/ 0 w 10"/>
                <a:gd name="T21" fmla="*/ 6 h 10"/>
                <a:gd name="T22" fmla="*/ 2 w 10"/>
                <a:gd name="T23" fmla="*/ 8 h 10"/>
                <a:gd name="T24" fmla="*/ 6 w 10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10"/>
                  </a:moveTo>
                  <a:lnTo>
                    <a:pt x="6" y="10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970088" y="1987550"/>
              <a:ext cx="15875" cy="15875"/>
            </a:xfrm>
            <a:custGeom>
              <a:avLst/>
              <a:gdLst>
                <a:gd name="T0" fmla="*/ 6 w 10"/>
                <a:gd name="T1" fmla="*/ 10 h 10"/>
                <a:gd name="T2" fmla="*/ 6 w 10"/>
                <a:gd name="T3" fmla="*/ 10 h 10"/>
                <a:gd name="T4" fmla="*/ 8 w 10"/>
                <a:gd name="T5" fmla="*/ 8 h 10"/>
                <a:gd name="T6" fmla="*/ 10 w 10"/>
                <a:gd name="T7" fmla="*/ 6 h 10"/>
                <a:gd name="T8" fmla="*/ 10 w 10"/>
                <a:gd name="T9" fmla="*/ 6 h 10"/>
                <a:gd name="T10" fmla="*/ 8 w 10"/>
                <a:gd name="T11" fmla="*/ 2 h 10"/>
                <a:gd name="T12" fmla="*/ 6 w 10"/>
                <a:gd name="T13" fmla="*/ 0 h 10"/>
                <a:gd name="T14" fmla="*/ 6 w 10"/>
                <a:gd name="T15" fmla="*/ 0 h 10"/>
                <a:gd name="T16" fmla="*/ 2 w 10"/>
                <a:gd name="T17" fmla="*/ 2 h 10"/>
                <a:gd name="T18" fmla="*/ 0 w 10"/>
                <a:gd name="T19" fmla="*/ 6 h 10"/>
                <a:gd name="T20" fmla="*/ 0 w 10"/>
                <a:gd name="T21" fmla="*/ 6 h 10"/>
                <a:gd name="T22" fmla="*/ 2 w 10"/>
                <a:gd name="T23" fmla="*/ 8 h 10"/>
                <a:gd name="T24" fmla="*/ 6 w 10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10"/>
                  </a:moveTo>
                  <a:lnTo>
                    <a:pt x="6" y="10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6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2017713" y="2032000"/>
              <a:ext cx="9525" cy="9525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4 h 6"/>
                <a:gd name="T4" fmla="*/ 0 w 6"/>
                <a:gd name="T5" fmla="*/ 6 h 6"/>
                <a:gd name="T6" fmla="*/ 2 w 6"/>
                <a:gd name="T7" fmla="*/ 6 h 6"/>
                <a:gd name="T8" fmla="*/ 2 w 6"/>
                <a:gd name="T9" fmla="*/ 6 h 6"/>
                <a:gd name="T10" fmla="*/ 4 w 6"/>
                <a:gd name="T11" fmla="*/ 6 h 6"/>
                <a:gd name="T12" fmla="*/ 6 w 6"/>
                <a:gd name="T13" fmla="*/ 4 h 6"/>
                <a:gd name="T14" fmla="*/ 6 w 6"/>
                <a:gd name="T15" fmla="*/ 4 h 6"/>
                <a:gd name="T16" fmla="*/ 4 w 6"/>
                <a:gd name="T17" fmla="*/ 0 h 6"/>
                <a:gd name="T18" fmla="*/ 2 w 6"/>
                <a:gd name="T19" fmla="*/ 0 h 6"/>
                <a:gd name="T20" fmla="*/ 2 w 6"/>
                <a:gd name="T21" fmla="*/ 0 h 6"/>
                <a:gd name="T22" fmla="*/ 0 w 6"/>
                <a:gd name="T23" fmla="*/ 0 h 6"/>
                <a:gd name="T24" fmla="*/ 0 w 6"/>
                <a:gd name="T25" fmla="*/ 4 h 6"/>
                <a:gd name="T26" fmla="*/ 0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985963" y="1981200"/>
              <a:ext cx="9525" cy="9525"/>
            </a:xfrm>
            <a:custGeom>
              <a:avLst/>
              <a:gdLst>
                <a:gd name="T0" fmla="*/ 0 w 6"/>
                <a:gd name="T1" fmla="*/ 2 h 6"/>
                <a:gd name="T2" fmla="*/ 0 w 6"/>
                <a:gd name="T3" fmla="*/ 2 h 6"/>
                <a:gd name="T4" fmla="*/ 2 w 6"/>
                <a:gd name="T5" fmla="*/ 4 h 6"/>
                <a:gd name="T6" fmla="*/ 4 w 6"/>
                <a:gd name="T7" fmla="*/ 6 h 6"/>
                <a:gd name="T8" fmla="*/ 4 w 6"/>
                <a:gd name="T9" fmla="*/ 6 h 6"/>
                <a:gd name="T10" fmla="*/ 6 w 6"/>
                <a:gd name="T11" fmla="*/ 4 h 6"/>
                <a:gd name="T12" fmla="*/ 6 w 6"/>
                <a:gd name="T13" fmla="*/ 2 h 6"/>
                <a:gd name="T14" fmla="*/ 6 w 6"/>
                <a:gd name="T15" fmla="*/ 2 h 6"/>
                <a:gd name="T16" fmla="*/ 6 w 6"/>
                <a:gd name="T17" fmla="*/ 0 h 6"/>
                <a:gd name="T18" fmla="*/ 4 w 6"/>
                <a:gd name="T19" fmla="*/ 0 h 6"/>
                <a:gd name="T20" fmla="*/ 4 w 6"/>
                <a:gd name="T21" fmla="*/ 0 h 6"/>
                <a:gd name="T22" fmla="*/ 2 w 6"/>
                <a:gd name="T23" fmla="*/ 0 h 6"/>
                <a:gd name="T24" fmla="*/ 0 w 6"/>
                <a:gd name="T25" fmla="*/ 2 h 6"/>
                <a:gd name="T26" fmla="*/ 0 w 6"/>
                <a:gd name="T2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941513" y="2006600"/>
              <a:ext cx="28575" cy="31750"/>
            </a:xfrm>
            <a:custGeom>
              <a:avLst/>
              <a:gdLst>
                <a:gd name="T0" fmla="*/ 16 w 18"/>
                <a:gd name="T1" fmla="*/ 2 h 20"/>
                <a:gd name="T2" fmla="*/ 16 w 18"/>
                <a:gd name="T3" fmla="*/ 2 h 20"/>
                <a:gd name="T4" fmla="*/ 12 w 18"/>
                <a:gd name="T5" fmla="*/ 0 h 20"/>
                <a:gd name="T6" fmla="*/ 10 w 18"/>
                <a:gd name="T7" fmla="*/ 0 h 20"/>
                <a:gd name="T8" fmla="*/ 6 w 18"/>
                <a:gd name="T9" fmla="*/ 0 h 20"/>
                <a:gd name="T10" fmla="*/ 2 w 18"/>
                <a:gd name="T11" fmla="*/ 2 h 20"/>
                <a:gd name="T12" fmla="*/ 2 w 18"/>
                <a:gd name="T13" fmla="*/ 2 h 20"/>
                <a:gd name="T14" fmla="*/ 0 w 18"/>
                <a:gd name="T15" fmla="*/ 6 h 20"/>
                <a:gd name="T16" fmla="*/ 0 w 18"/>
                <a:gd name="T17" fmla="*/ 10 h 20"/>
                <a:gd name="T18" fmla="*/ 0 w 18"/>
                <a:gd name="T19" fmla="*/ 14 h 20"/>
                <a:gd name="T20" fmla="*/ 2 w 18"/>
                <a:gd name="T21" fmla="*/ 16 h 20"/>
                <a:gd name="T22" fmla="*/ 2 w 18"/>
                <a:gd name="T23" fmla="*/ 16 h 20"/>
                <a:gd name="T24" fmla="*/ 6 w 18"/>
                <a:gd name="T25" fmla="*/ 18 h 20"/>
                <a:gd name="T26" fmla="*/ 10 w 18"/>
                <a:gd name="T27" fmla="*/ 20 h 20"/>
                <a:gd name="T28" fmla="*/ 12 w 18"/>
                <a:gd name="T29" fmla="*/ 18 h 20"/>
                <a:gd name="T30" fmla="*/ 16 w 18"/>
                <a:gd name="T31" fmla="*/ 16 h 20"/>
                <a:gd name="T32" fmla="*/ 16 w 18"/>
                <a:gd name="T33" fmla="*/ 16 h 20"/>
                <a:gd name="T34" fmla="*/ 18 w 18"/>
                <a:gd name="T35" fmla="*/ 14 h 20"/>
                <a:gd name="T36" fmla="*/ 18 w 18"/>
                <a:gd name="T37" fmla="*/ 10 h 20"/>
                <a:gd name="T38" fmla="*/ 18 w 18"/>
                <a:gd name="T39" fmla="*/ 6 h 20"/>
                <a:gd name="T40" fmla="*/ 16 w 18"/>
                <a:gd name="T4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20">
                  <a:moveTo>
                    <a:pt x="16" y="2"/>
                  </a:moveTo>
                  <a:lnTo>
                    <a:pt x="16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12" y="18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941513" y="2006600"/>
              <a:ext cx="28575" cy="31750"/>
            </a:xfrm>
            <a:custGeom>
              <a:avLst/>
              <a:gdLst>
                <a:gd name="T0" fmla="*/ 16 w 18"/>
                <a:gd name="T1" fmla="*/ 2 h 20"/>
                <a:gd name="T2" fmla="*/ 16 w 18"/>
                <a:gd name="T3" fmla="*/ 2 h 20"/>
                <a:gd name="T4" fmla="*/ 12 w 18"/>
                <a:gd name="T5" fmla="*/ 0 h 20"/>
                <a:gd name="T6" fmla="*/ 10 w 18"/>
                <a:gd name="T7" fmla="*/ 0 h 20"/>
                <a:gd name="T8" fmla="*/ 6 w 18"/>
                <a:gd name="T9" fmla="*/ 0 h 20"/>
                <a:gd name="T10" fmla="*/ 2 w 18"/>
                <a:gd name="T11" fmla="*/ 2 h 20"/>
                <a:gd name="T12" fmla="*/ 2 w 18"/>
                <a:gd name="T13" fmla="*/ 2 h 20"/>
                <a:gd name="T14" fmla="*/ 0 w 18"/>
                <a:gd name="T15" fmla="*/ 6 h 20"/>
                <a:gd name="T16" fmla="*/ 0 w 18"/>
                <a:gd name="T17" fmla="*/ 10 h 20"/>
                <a:gd name="T18" fmla="*/ 0 w 18"/>
                <a:gd name="T19" fmla="*/ 14 h 20"/>
                <a:gd name="T20" fmla="*/ 2 w 18"/>
                <a:gd name="T21" fmla="*/ 16 h 20"/>
                <a:gd name="T22" fmla="*/ 2 w 18"/>
                <a:gd name="T23" fmla="*/ 16 h 20"/>
                <a:gd name="T24" fmla="*/ 6 w 18"/>
                <a:gd name="T25" fmla="*/ 18 h 20"/>
                <a:gd name="T26" fmla="*/ 10 w 18"/>
                <a:gd name="T27" fmla="*/ 20 h 20"/>
                <a:gd name="T28" fmla="*/ 12 w 18"/>
                <a:gd name="T29" fmla="*/ 18 h 20"/>
                <a:gd name="T30" fmla="*/ 16 w 18"/>
                <a:gd name="T31" fmla="*/ 16 h 20"/>
                <a:gd name="T32" fmla="*/ 16 w 18"/>
                <a:gd name="T33" fmla="*/ 16 h 20"/>
                <a:gd name="T34" fmla="*/ 18 w 18"/>
                <a:gd name="T35" fmla="*/ 14 h 20"/>
                <a:gd name="T36" fmla="*/ 18 w 18"/>
                <a:gd name="T37" fmla="*/ 10 h 20"/>
                <a:gd name="T38" fmla="*/ 18 w 18"/>
                <a:gd name="T39" fmla="*/ 6 h 20"/>
                <a:gd name="T40" fmla="*/ 16 w 18"/>
                <a:gd name="T4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20">
                  <a:moveTo>
                    <a:pt x="16" y="2"/>
                  </a:moveTo>
                  <a:lnTo>
                    <a:pt x="16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12" y="18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6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947863" y="2041525"/>
              <a:ext cx="19050" cy="19050"/>
            </a:xfrm>
            <a:custGeom>
              <a:avLst/>
              <a:gdLst>
                <a:gd name="T0" fmla="*/ 2 w 12"/>
                <a:gd name="T1" fmla="*/ 10 h 12"/>
                <a:gd name="T2" fmla="*/ 2 w 12"/>
                <a:gd name="T3" fmla="*/ 10 h 12"/>
                <a:gd name="T4" fmla="*/ 6 w 12"/>
                <a:gd name="T5" fmla="*/ 12 h 12"/>
                <a:gd name="T6" fmla="*/ 10 w 12"/>
                <a:gd name="T7" fmla="*/ 10 h 12"/>
                <a:gd name="T8" fmla="*/ 10 w 12"/>
                <a:gd name="T9" fmla="*/ 10 h 12"/>
                <a:gd name="T10" fmla="*/ 12 w 12"/>
                <a:gd name="T11" fmla="*/ 6 h 12"/>
                <a:gd name="T12" fmla="*/ 10 w 12"/>
                <a:gd name="T13" fmla="*/ 2 h 12"/>
                <a:gd name="T14" fmla="*/ 10 w 12"/>
                <a:gd name="T15" fmla="*/ 2 h 12"/>
                <a:gd name="T16" fmla="*/ 6 w 12"/>
                <a:gd name="T17" fmla="*/ 0 h 12"/>
                <a:gd name="T18" fmla="*/ 2 w 12"/>
                <a:gd name="T19" fmla="*/ 2 h 12"/>
                <a:gd name="T20" fmla="*/ 2 w 12"/>
                <a:gd name="T21" fmla="*/ 2 h 12"/>
                <a:gd name="T22" fmla="*/ 0 w 12"/>
                <a:gd name="T23" fmla="*/ 6 h 12"/>
                <a:gd name="T24" fmla="*/ 2 w 12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2" y="10"/>
                  </a:moveTo>
                  <a:lnTo>
                    <a:pt x="2" y="10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947863" y="2041525"/>
              <a:ext cx="19050" cy="19050"/>
            </a:xfrm>
            <a:custGeom>
              <a:avLst/>
              <a:gdLst>
                <a:gd name="T0" fmla="*/ 2 w 12"/>
                <a:gd name="T1" fmla="*/ 10 h 12"/>
                <a:gd name="T2" fmla="*/ 2 w 12"/>
                <a:gd name="T3" fmla="*/ 10 h 12"/>
                <a:gd name="T4" fmla="*/ 6 w 12"/>
                <a:gd name="T5" fmla="*/ 12 h 12"/>
                <a:gd name="T6" fmla="*/ 10 w 12"/>
                <a:gd name="T7" fmla="*/ 10 h 12"/>
                <a:gd name="T8" fmla="*/ 10 w 12"/>
                <a:gd name="T9" fmla="*/ 10 h 12"/>
                <a:gd name="T10" fmla="*/ 12 w 12"/>
                <a:gd name="T11" fmla="*/ 6 h 12"/>
                <a:gd name="T12" fmla="*/ 10 w 12"/>
                <a:gd name="T13" fmla="*/ 2 h 12"/>
                <a:gd name="T14" fmla="*/ 10 w 12"/>
                <a:gd name="T15" fmla="*/ 2 h 12"/>
                <a:gd name="T16" fmla="*/ 6 w 12"/>
                <a:gd name="T17" fmla="*/ 0 h 12"/>
                <a:gd name="T18" fmla="*/ 2 w 12"/>
                <a:gd name="T19" fmla="*/ 2 h 12"/>
                <a:gd name="T20" fmla="*/ 2 w 12"/>
                <a:gd name="T21" fmla="*/ 2 h 12"/>
                <a:gd name="T22" fmla="*/ 0 w 12"/>
                <a:gd name="T23" fmla="*/ 6 h 12"/>
                <a:gd name="T24" fmla="*/ 2 w 12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2" y="10"/>
                  </a:moveTo>
                  <a:lnTo>
                    <a:pt x="2" y="10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1976438" y="2003425"/>
              <a:ext cx="19050" cy="19050"/>
            </a:xfrm>
            <a:custGeom>
              <a:avLst/>
              <a:gdLst>
                <a:gd name="T0" fmla="*/ 2 w 12"/>
                <a:gd name="T1" fmla="*/ 10 h 12"/>
                <a:gd name="T2" fmla="*/ 2 w 12"/>
                <a:gd name="T3" fmla="*/ 10 h 12"/>
                <a:gd name="T4" fmla="*/ 6 w 12"/>
                <a:gd name="T5" fmla="*/ 12 h 12"/>
                <a:gd name="T6" fmla="*/ 10 w 12"/>
                <a:gd name="T7" fmla="*/ 10 h 12"/>
                <a:gd name="T8" fmla="*/ 10 w 12"/>
                <a:gd name="T9" fmla="*/ 10 h 12"/>
                <a:gd name="T10" fmla="*/ 12 w 12"/>
                <a:gd name="T11" fmla="*/ 6 h 12"/>
                <a:gd name="T12" fmla="*/ 10 w 12"/>
                <a:gd name="T13" fmla="*/ 2 h 12"/>
                <a:gd name="T14" fmla="*/ 10 w 12"/>
                <a:gd name="T15" fmla="*/ 2 h 12"/>
                <a:gd name="T16" fmla="*/ 6 w 12"/>
                <a:gd name="T17" fmla="*/ 0 h 12"/>
                <a:gd name="T18" fmla="*/ 2 w 12"/>
                <a:gd name="T19" fmla="*/ 2 h 12"/>
                <a:gd name="T20" fmla="*/ 2 w 12"/>
                <a:gd name="T21" fmla="*/ 2 h 12"/>
                <a:gd name="T22" fmla="*/ 0 w 12"/>
                <a:gd name="T23" fmla="*/ 6 h 12"/>
                <a:gd name="T24" fmla="*/ 2 w 12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2" y="10"/>
                  </a:moveTo>
                  <a:lnTo>
                    <a:pt x="2" y="10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976438" y="2003425"/>
              <a:ext cx="19050" cy="19050"/>
            </a:xfrm>
            <a:custGeom>
              <a:avLst/>
              <a:gdLst>
                <a:gd name="T0" fmla="*/ 2 w 12"/>
                <a:gd name="T1" fmla="*/ 10 h 12"/>
                <a:gd name="T2" fmla="*/ 2 w 12"/>
                <a:gd name="T3" fmla="*/ 10 h 12"/>
                <a:gd name="T4" fmla="*/ 6 w 12"/>
                <a:gd name="T5" fmla="*/ 12 h 12"/>
                <a:gd name="T6" fmla="*/ 10 w 12"/>
                <a:gd name="T7" fmla="*/ 10 h 12"/>
                <a:gd name="T8" fmla="*/ 10 w 12"/>
                <a:gd name="T9" fmla="*/ 10 h 12"/>
                <a:gd name="T10" fmla="*/ 12 w 12"/>
                <a:gd name="T11" fmla="*/ 6 h 12"/>
                <a:gd name="T12" fmla="*/ 10 w 12"/>
                <a:gd name="T13" fmla="*/ 2 h 12"/>
                <a:gd name="T14" fmla="*/ 10 w 12"/>
                <a:gd name="T15" fmla="*/ 2 h 12"/>
                <a:gd name="T16" fmla="*/ 6 w 12"/>
                <a:gd name="T17" fmla="*/ 0 h 12"/>
                <a:gd name="T18" fmla="*/ 2 w 12"/>
                <a:gd name="T19" fmla="*/ 2 h 12"/>
                <a:gd name="T20" fmla="*/ 2 w 12"/>
                <a:gd name="T21" fmla="*/ 2 h 12"/>
                <a:gd name="T22" fmla="*/ 0 w 12"/>
                <a:gd name="T23" fmla="*/ 6 h 12"/>
                <a:gd name="T24" fmla="*/ 2 w 12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2" y="10"/>
                  </a:moveTo>
                  <a:lnTo>
                    <a:pt x="2" y="10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935163" y="1987550"/>
              <a:ext cx="12700" cy="15875"/>
            </a:xfrm>
            <a:custGeom>
              <a:avLst/>
              <a:gdLst>
                <a:gd name="T0" fmla="*/ 0 w 8"/>
                <a:gd name="T1" fmla="*/ 2 h 10"/>
                <a:gd name="T2" fmla="*/ 0 w 8"/>
                <a:gd name="T3" fmla="*/ 2 h 10"/>
                <a:gd name="T4" fmla="*/ 0 w 8"/>
                <a:gd name="T5" fmla="*/ 6 h 10"/>
                <a:gd name="T6" fmla="*/ 0 w 8"/>
                <a:gd name="T7" fmla="*/ 8 h 10"/>
                <a:gd name="T8" fmla="*/ 0 w 8"/>
                <a:gd name="T9" fmla="*/ 8 h 10"/>
                <a:gd name="T10" fmla="*/ 4 w 8"/>
                <a:gd name="T11" fmla="*/ 10 h 10"/>
                <a:gd name="T12" fmla="*/ 8 w 8"/>
                <a:gd name="T13" fmla="*/ 8 h 10"/>
                <a:gd name="T14" fmla="*/ 8 w 8"/>
                <a:gd name="T15" fmla="*/ 8 h 10"/>
                <a:gd name="T16" fmla="*/ 8 w 8"/>
                <a:gd name="T17" fmla="*/ 6 h 10"/>
                <a:gd name="T18" fmla="*/ 8 w 8"/>
                <a:gd name="T19" fmla="*/ 2 h 10"/>
                <a:gd name="T20" fmla="*/ 8 w 8"/>
                <a:gd name="T21" fmla="*/ 2 h 10"/>
                <a:gd name="T22" fmla="*/ 4 w 8"/>
                <a:gd name="T23" fmla="*/ 0 h 10"/>
                <a:gd name="T24" fmla="*/ 0 w 8"/>
                <a:gd name="T25" fmla="*/ 2 h 10"/>
                <a:gd name="T26" fmla="*/ 0 w 8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0">
                  <a:moveTo>
                    <a:pt x="0" y="2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0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935163" y="2028825"/>
              <a:ext cx="9525" cy="12700"/>
            </a:xfrm>
            <a:custGeom>
              <a:avLst/>
              <a:gdLst>
                <a:gd name="T0" fmla="*/ 6 w 6"/>
                <a:gd name="T1" fmla="*/ 2 h 8"/>
                <a:gd name="T2" fmla="*/ 6 w 6"/>
                <a:gd name="T3" fmla="*/ 2 h 8"/>
                <a:gd name="T4" fmla="*/ 4 w 6"/>
                <a:gd name="T5" fmla="*/ 0 h 8"/>
                <a:gd name="T6" fmla="*/ 2 w 6"/>
                <a:gd name="T7" fmla="*/ 2 h 8"/>
                <a:gd name="T8" fmla="*/ 2 w 6"/>
                <a:gd name="T9" fmla="*/ 2 h 8"/>
                <a:gd name="T10" fmla="*/ 0 w 6"/>
                <a:gd name="T11" fmla="*/ 4 h 8"/>
                <a:gd name="T12" fmla="*/ 2 w 6"/>
                <a:gd name="T13" fmla="*/ 6 h 8"/>
                <a:gd name="T14" fmla="*/ 2 w 6"/>
                <a:gd name="T15" fmla="*/ 6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6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062163" y="2022475"/>
              <a:ext cx="28575" cy="28575"/>
            </a:xfrm>
            <a:custGeom>
              <a:avLst/>
              <a:gdLst>
                <a:gd name="T0" fmla="*/ 0 w 18"/>
                <a:gd name="T1" fmla="*/ 10 h 18"/>
                <a:gd name="T2" fmla="*/ 0 w 18"/>
                <a:gd name="T3" fmla="*/ 10 h 18"/>
                <a:gd name="T4" fmla="*/ 0 w 18"/>
                <a:gd name="T5" fmla="*/ 12 h 18"/>
                <a:gd name="T6" fmla="*/ 2 w 18"/>
                <a:gd name="T7" fmla="*/ 16 h 18"/>
                <a:gd name="T8" fmla="*/ 6 w 18"/>
                <a:gd name="T9" fmla="*/ 18 h 18"/>
                <a:gd name="T10" fmla="*/ 10 w 18"/>
                <a:gd name="T11" fmla="*/ 18 h 18"/>
                <a:gd name="T12" fmla="*/ 10 w 18"/>
                <a:gd name="T13" fmla="*/ 18 h 18"/>
                <a:gd name="T14" fmla="*/ 14 w 18"/>
                <a:gd name="T15" fmla="*/ 18 h 18"/>
                <a:gd name="T16" fmla="*/ 16 w 18"/>
                <a:gd name="T17" fmla="*/ 16 h 18"/>
                <a:gd name="T18" fmla="*/ 18 w 18"/>
                <a:gd name="T19" fmla="*/ 12 h 18"/>
                <a:gd name="T20" fmla="*/ 18 w 18"/>
                <a:gd name="T21" fmla="*/ 10 h 18"/>
                <a:gd name="T22" fmla="*/ 18 w 18"/>
                <a:gd name="T23" fmla="*/ 10 h 18"/>
                <a:gd name="T24" fmla="*/ 18 w 18"/>
                <a:gd name="T25" fmla="*/ 6 h 18"/>
                <a:gd name="T26" fmla="*/ 16 w 18"/>
                <a:gd name="T27" fmla="*/ 2 h 18"/>
                <a:gd name="T28" fmla="*/ 14 w 18"/>
                <a:gd name="T29" fmla="*/ 0 h 18"/>
                <a:gd name="T30" fmla="*/ 10 w 18"/>
                <a:gd name="T31" fmla="*/ 0 h 18"/>
                <a:gd name="T32" fmla="*/ 10 w 18"/>
                <a:gd name="T33" fmla="*/ 0 h 18"/>
                <a:gd name="T34" fmla="*/ 6 w 18"/>
                <a:gd name="T35" fmla="*/ 0 h 18"/>
                <a:gd name="T36" fmla="*/ 2 w 18"/>
                <a:gd name="T37" fmla="*/ 2 h 18"/>
                <a:gd name="T38" fmla="*/ 0 w 18"/>
                <a:gd name="T39" fmla="*/ 6 h 18"/>
                <a:gd name="T40" fmla="*/ 0 w 18"/>
                <a:gd name="T41" fmla="*/ 10 h 18"/>
                <a:gd name="T42" fmla="*/ 0 w 18"/>
                <a:gd name="T43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6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2087563" y="2012950"/>
              <a:ext cx="19050" cy="15875"/>
            </a:xfrm>
            <a:custGeom>
              <a:avLst/>
              <a:gdLst>
                <a:gd name="T0" fmla="*/ 12 w 12"/>
                <a:gd name="T1" fmla="*/ 4 h 10"/>
                <a:gd name="T2" fmla="*/ 12 w 12"/>
                <a:gd name="T3" fmla="*/ 4 h 10"/>
                <a:gd name="T4" fmla="*/ 10 w 12"/>
                <a:gd name="T5" fmla="*/ 0 h 10"/>
                <a:gd name="T6" fmla="*/ 6 w 12"/>
                <a:gd name="T7" fmla="*/ 0 h 10"/>
                <a:gd name="T8" fmla="*/ 6 w 12"/>
                <a:gd name="T9" fmla="*/ 0 h 10"/>
                <a:gd name="T10" fmla="*/ 2 w 12"/>
                <a:gd name="T11" fmla="*/ 0 h 10"/>
                <a:gd name="T12" fmla="*/ 0 w 12"/>
                <a:gd name="T13" fmla="*/ 4 h 10"/>
                <a:gd name="T14" fmla="*/ 0 w 12"/>
                <a:gd name="T15" fmla="*/ 4 h 10"/>
                <a:gd name="T16" fmla="*/ 2 w 12"/>
                <a:gd name="T17" fmla="*/ 8 h 10"/>
                <a:gd name="T18" fmla="*/ 6 w 12"/>
                <a:gd name="T19" fmla="*/ 10 h 10"/>
                <a:gd name="T20" fmla="*/ 6 w 12"/>
                <a:gd name="T21" fmla="*/ 10 h 10"/>
                <a:gd name="T22" fmla="*/ 10 w 12"/>
                <a:gd name="T23" fmla="*/ 8 h 10"/>
                <a:gd name="T24" fmla="*/ 12 w 12"/>
                <a:gd name="T25" fmla="*/ 4 h 10"/>
                <a:gd name="T26" fmla="*/ 12 w 12"/>
                <a:gd name="T2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12" y="4"/>
                  </a:move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119313" y="2044700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  <a:gd name="T26" fmla="*/ 12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2125663" y="2022475"/>
              <a:ext cx="15875" cy="15875"/>
            </a:xfrm>
            <a:custGeom>
              <a:avLst/>
              <a:gdLst>
                <a:gd name="T0" fmla="*/ 10 w 10"/>
                <a:gd name="T1" fmla="*/ 4 h 10"/>
                <a:gd name="T2" fmla="*/ 10 w 10"/>
                <a:gd name="T3" fmla="*/ 4 h 10"/>
                <a:gd name="T4" fmla="*/ 8 w 10"/>
                <a:gd name="T5" fmla="*/ 0 h 10"/>
                <a:gd name="T6" fmla="*/ 4 w 10"/>
                <a:gd name="T7" fmla="*/ 0 h 10"/>
                <a:gd name="T8" fmla="*/ 4 w 10"/>
                <a:gd name="T9" fmla="*/ 0 h 10"/>
                <a:gd name="T10" fmla="*/ 2 w 10"/>
                <a:gd name="T11" fmla="*/ 0 h 10"/>
                <a:gd name="T12" fmla="*/ 0 w 10"/>
                <a:gd name="T13" fmla="*/ 4 h 10"/>
                <a:gd name="T14" fmla="*/ 0 w 10"/>
                <a:gd name="T15" fmla="*/ 4 h 10"/>
                <a:gd name="T16" fmla="*/ 2 w 10"/>
                <a:gd name="T17" fmla="*/ 8 h 10"/>
                <a:gd name="T18" fmla="*/ 4 w 10"/>
                <a:gd name="T19" fmla="*/ 10 h 10"/>
                <a:gd name="T20" fmla="*/ 4 w 10"/>
                <a:gd name="T21" fmla="*/ 10 h 10"/>
                <a:gd name="T22" fmla="*/ 8 w 10"/>
                <a:gd name="T23" fmla="*/ 8 h 10"/>
                <a:gd name="T24" fmla="*/ 10 w 10"/>
                <a:gd name="T25" fmla="*/ 4 h 10"/>
                <a:gd name="T26" fmla="*/ 10 w 10"/>
                <a:gd name="T2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10" y="4"/>
                  </a:moveTo>
                  <a:lnTo>
                    <a:pt x="10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097088" y="2038350"/>
              <a:ext cx="15875" cy="15875"/>
            </a:xfrm>
            <a:custGeom>
              <a:avLst/>
              <a:gdLst>
                <a:gd name="T0" fmla="*/ 4 w 10"/>
                <a:gd name="T1" fmla="*/ 10 h 10"/>
                <a:gd name="T2" fmla="*/ 4 w 10"/>
                <a:gd name="T3" fmla="*/ 10 h 10"/>
                <a:gd name="T4" fmla="*/ 8 w 10"/>
                <a:gd name="T5" fmla="*/ 8 h 10"/>
                <a:gd name="T6" fmla="*/ 10 w 10"/>
                <a:gd name="T7" fmla="*/ 6 h 10"/>
                <a:gd name="T8" fmla="*/ 10 w 10"/>
                <a:gd name="T9" fmla="*/ 6 h 10"/>
                <a:gd name="T10" fmla="*/ 8 w 10"/>
                <a:gd name="T11" fmla="*/ 2 h 10"/>
                <a:gd name="T12" fmla="*/ 4 w 10"/>
                <a:gd name="T13" fmla="*/ 0 h 10"/>
                <a:gd name="T14" fmla="*/ 4 w 10"/>
                <a:gd name="T15" fmla="*/ 0 h 10"/>
                <a:gd name="T16" fmla="*/ 2 w 10"/>
                <a:gd name="T17" fmla="*/ 2 h 10"/>
                <a:gd name="T18" fmla="*/ 0 w 10"/>
                <a:gd name="T19" fmla="*/ 6 h 10"/>
                <a:gd name="T20" fmla="*/ 0 w 10"/>
                <a:gd name="T21" fmla="*/ 6 h 10"/>
                <a:gd name="T22" fmla="*/ 2 w 10"/>
                <a:gd name="T23" fmla="*/ 8 h 10"/>
                <a:gd name="T24" fmla="*/ 4 w 10"/>
                <a:gd name="T25" fmla="*/ 10 h 10"/>
                <a:gd name="T26" fmla="*/ 4 w 10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4" y="10"/>
                  </a:moveTo>
                  <a:lnTo>
                    <a:pt x="4" y="10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43113" y="1987550"/>
              <a:ext cx="15875" cy="15875"/>
            </a:xfrm>
            <a:custGeom>
              <a:avLst/>
              <a:gdLst>
                <a:gd name="T0" fmla="*/ 4 w 10"/>
                <a:gd name="T1" fmla="*/ 10 h 10"/>
                <a:gd name="T2" fmla="*/ 4 w 10"/>
                <a:gd name="T3" fmla="*/ 10 h 10"/>
                <a:gd name="T4" fmla="*/ 8 w 10"/>
                <a:gd name="T5" fmla="*/ 8 h 10"/>
                <a:gd name="T6" fmla="*/ 10 w 10"/>
                <a:gd name="T7" fmla="*/ 6 h 10"/>
                <a:gd name="T8" fmla="*/ 10 w 10"/>
                <a:gd name="T9" fmla="*/ 6 h 10"/>
                <a:gd name="T10" fmla="*/ 8 w 10"/>
                <a:gd name="T11" fmla="*/ 2 h 10"/>
                <a:gd name="T12" fmla="*/ 4 w 10"/>
                <a:gd name="T13" fmla="*/ 0 h 10"/>
                <a:gd name="T14" fmla="*/ 4 w 10"/>
                <a:gd name="T15" fmla="*/ 0 h 10"/>
                <a:gd name="T16" fmla="*/ 0 w 10"/>
                <a:gd name="T17" fmla="*/ 2 h 10"/>
                <a:gd name="T18" fmla="*/ 0 w 10"/>
                <a:gd name="T19" fmla="*/ 6 h 10"/>
                <a:gd name="T20" fmla="*/ 0 w 10"/>
                <a:gd name="T21" fmla="*/ 6 h 10"/>
                <a:gd name="T22" fmla="*/ 0 w 10"/>
                <a:gd name="T23" fmla="*/ 8 h 10"/>
                <a:gd name="T24" fmla="*/ 4 w 10"/>
                <a:gd name="T25" fmla="*/ 10 h 10"/>
                <a:gd name="T26" fmla="*/ 4 w 10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4" y="10"/>
                  </a:moveTo>
                  <a:lnTo>
                    <a:pt x="4" y="10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109788" y="2025650"/>
              <a:ext cx="9525" cy="12700"/>
            </a:xfrm>
            <a:custGeom>
              <a:avLst/>
              <a:gdLst>
                <a:gd name="T0" fmla="*/ 0 w 6"/>
                <a:gd name="T1" fmla="*/ 4 h 8"/>
                <a:gd name="T2" fmla="*/ 0 w 6"/>
                <a:gd name="T3" fmla="*/ 4 h 8"/>
                <a:gd name="T4" fmla="*/ 2 w 6"/>
                <a:gd name="T5" fmla="*/ 6 h 8"/>
                <a:gd name="T6" fmla="*/ 4 w 6"/>
                <a:gd name="T7" fmla="*/ 8 h 8"/>
                <a:gd name="T8" fmla="*/ 4 w 6"/>
                <a:gd name="T9" fmla="*/ 8 h 8"/>
                <a:gd name="T10" fmla="*/ 6 w 6"/>
                <a:gd name="T11" fmla="*/ 6 h 8"/>
                <a:gd name="T12" fmla="*/ 6 w 6"/>
                <a:gd name="T13" fmla="*/ 4 h 8"/>
                <a:gd name="T14" fmla="*/ 6 w 6"/>
                <a:gd name="T15" fmla="*/ 4 h 8"/>
                <a:gd name="T16" fmla="*/ 6 w 6"/>
                <a:gd name="T17" fmla="*/ 2 h 8"/>
                <a:gd name="T18" fmla="*/ 4 w 6"/>
                <a:gd name="T19" fmla="*/ 0 h 8"/>
                <a:gd name="T20" fmla="*/ 4 w 6"/>
                <a:gd name="T21" fmla="*/ 0 h 8"/>
                <a:gd name="T22" fmla="*/ 2 w 6"/>
                <a:gd name="T23" fmla="*/ 2 h 8"/>
                <a:gd name="T24" fmla="*/ 0 w 6"/>
                <a:gd name="T25" fmla="*/ 4 h 8"/>
                <a:gd name="T26" fmla="*/ 0 w 6"/>
                <a:gd name="T2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087563" y="1987550"/>
              <a:ext cx="9525" cy="9525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4 h 6"/>
                <a:gd name="T4" fmla="*/ 0 w 6"/>
                <a:gd name="T5" fmla="*/ 6 h 6"/>
                <a:gd name="T6" fmla="*/ 2 w 6"/>
                <a:gd name="T7" fmla="*/ 6 h 6"/>
                <a:gd name="T8" fmla="*/ 2 w 6"/>
                <a:gd name="T9" fmla="*/ 6 h 6"/>
                <a:gd name="T10" fmla="*/ 6 w 6"/>
                <a:gd name="T11" fmla="*/ 6 h 6"/>
                <a:gd name="T12" fmla="*/ 6 w 6"/>
                <a:gd name="T13" fmla="*/ 4 h 6"/>
                <a:gd name="T14" fmla="*/ 6 w 6"/>
                <a:gd name="T15" fmla="*/ 4 h 6"/>
                <a:gd name="T16" fmla="*/ 6 w 6"/>
                <a:gd name="T17" fmla="*/ 2 h 6"/>
                <a:gd name="T18" fmla="*/ 2 w 6"/>
                <a:gd name="T19" fmla="*/ 0 h 6"/>
                <a:gd name="T20" fmla="*/ 2 w 6"/>
                <a:gd name="T21" fmla="*/ 0 h 6"/>
                <a:gd name="T22" fmla="*/ 0 w 6"/>
                <a:gd name="T23" fmla="*/ 2 h 6"/>
                <a:gd name="T24" fmla="*/ 0 w 6"/>
                <a:gd name="T25" fmla="*/ 4 h 6"/>
                <a:gd name="T26" fmla="*/ 0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033588" y="2006600"/>
              <a:ext cx="28575" cy="31750"/>
            </a:xfrm>
            <a:custGeom>
              <a:avLst/>
              <a:gdLst>
                <a:gd name="T0" fmla="*/ 16 w 18"/>
                <a:gd name="T1" fmla="*/ 2 h 20"/>
                <a:gd name="T2" fmla="*/ 16 w 18"/>
                <a:gd name="T3" fmla="*/ 2 h 20"/>
                <a:gd name="T4" fmla="*/ 12 w 18"/>
                <a:gd name="T5" fmla="*/ 0 h 20"/>
                <a:gd name="T6" fmla="*/ 10 w 18"/>
                <a:gd name="T7" fmla="*/ 0 h 20"/>
                <a:gd name="T8" fmla="*/ 6 w 18"/>
                <a:gd name="T9" fmla="*/ 0 h 20"/>
                <a:gd name="T10" fmla="*/ 2 w 18"/>
                <a:gd name="T11" fmla="*/ 2 h 20"/>
                <a:gd name="T12" fmla="*/ 2 w 18"/>
                <a:gd name="T13" fmla="*/ 2 h 20"/>
                <a:gd name="T14" fmla="*/ 0 w 18"/>
                <a:gd name="T15" fmla="*/ 6 h 20"/>
                <a:gd name="T16" fmla="*/ 0 w 18"/>
                <a:gd name="T17" fmla="*/ 10 h 20"/>
                <a:gd name="T18" fmla="*/ 0 w 18"/>
                <a:gd name="T19" fmla="*/ 14 h 20"/>
                <a:gd name="T20" fmla="*/ 2 w 18"/>
                <a:gd name="T21" fmla="*/ 16 h 20"/>
                <a:gd name="T22" fmla="*/ 2 w 18"/>
                <a:gd name="T23" fmla="*/ 16 h 20"/>
                <a:gd name="T24" fmla="*/ 6 w 18"/>
                <a:gd name="T25" fmla="*/ 18 h 20"/>
                <a:gd name="T26" fmla="*/ 10 w 18"/>
                <a:gd name="T27" fmla="*/ 20 h 20"/>
                <a:gd name="T28" fmla="*/ 12 w 18"/>
                <a:gd name="T29" fmla="*/ 18 h 20"/>
                <a:gd name="T30" fmla="*/ 16 w 18"/>
                <a:gd name="T31" fmla="*/ 16 h 20"/>
                <a:gd name="T32" fmla="*/ 16 w 18"/>
                <a:gd name="T33" fmla="*/ 16 h 20"/>
                <a:gd name="T34" fmla="*/ 18 w 18"/>
                <a:gd name="T35" fmla="*/ 14 h 20"/>
                <a:gd name="T36" fmla="*/ 18 w 18"/>
                <a:gd name="T37" fmla="*/ 10 h 20"/>
                <a:gd name="T38" fmla="*/ 18 w 18"/>
                <a:gd name="T39" fmla="*/ 6 h 20"/>
                <a:gd name="T40" fmla="*/ 16 w 18"/>
                <a:gd name="T41" fmla="*/ 2 h 20"/>
                <a:gd name="T42" fmla="*/ 16 w 18"/>
                <a:gd name="T4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0">
                  <a:moveTo>
                    <a:pt x="16" y="2"/>
                  </a:moveTo>
                  <a:lnTo>
                    <a:pt x="16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12" y="18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087563" y="1955800"/>
              <a:ext cx="28575" cy="28575"/>
            </a:xfrm>
            <a:custGeom>
              <a:avLst/>
              <a:gdLst>
                <a:gd name="T0" fmla="*/ 16 w 18"/>
                <a:gd name="T1" fmla="*/ 2 h 18"/>
                <a:gd name="T2" fmla="*/ 16 w 18"/>
                <a:gd name="T3" fmla="*/ 2 h 18"/>
                <a:gd name="T4" fmla="*/ 12 w 18"/>
                <a:gd name="T5" fmla="*/ 0 h 18"/>
                <a:gd name="T6" fmla="*/ 10 w 18"/>
                <a:gd name="T7" fmla="*/ 0 h 18"/>
                <a:gd name="T8" fmla="*/ 6 w 18"/>
                <a:gd name="T9" fmla="*/ 0 h 18"/>
                <a:gd name="T10" fmla="*/ 2 w 18"/>
                <a:gd name="T11" fmla="*/ 2 h 18"/>
                <a:gd name="T12" fmla="*/ 2 w 18"/>
                <a:gd name="T13" fmla="*/ 2 h 18"/>
                <a:gd name="T14" fmla="*/ 0 w 18"/>
                <a:gd name="T15" fmla="*/ 6 h 18"/>
                <a:gd name="T16" fmla="*/ 0 w 18"/>
                <a:gd name="T17" fmla="*/ 10 h 18"/>
                <a:gd name="T18" fmla="*/ 0 w 18"/>
                <a:gd name="T19" fmla="*/ 12 h 18"/>
                <a:gd name="T20" fmla="*/ 2 w 18"/>
                <a:gd name="T21" fmla="*/ 16 h 18"/>
                <a:gd name="T22" fmla="*/ 2 w 18"/>
                <a:gd name="T23" fmla="*/ 16 h 18"/>
                <a:gd name="T24" fmla="*/ 6 w 18"/>
                <a:gd name="T25" fmla="*/ 18 h 18"/>
                <a:gd name="T26" fmla="*/ 10 w 18"/>
                <a:gd name="T27" fmla="*/ 18 h 18"/>
                <a:gd name="T28" fmla="*/ 12 w 18"/>
                <a:gd name="T29" fmla="*/ 18 h 18"/>
                <a:gd name="T30" fmla="*/ 16 w 18"/>
                <a:gd name="T31" fmla="*/ 16 h 18"/>
                <a:gd name="T32" fmla="*/ 16 w 18"/>
                <a:gd name="T33" fmla="*/ 16 h 18"/>
                <a:gd name="T34" fmla="*/ 18 w 18"/>
                <a:gd name="T35" fmla="*/ 12 h 18"/>
                <a:gd name="T36" fmla="*/ 18 w 18"/>
                <a:gd name="T37" fmla="*/ 10 h 18"/>
                <a:gd name="T38" fmla="*/ 18 w 18"/>
                <a:gd name="T39" fmla="*/ 6 h 18"/>
                <a:gd name="T40" fmla="*/ 16 w 18"/>
                <a:gd name="T41" fmla="*/ 2 h 18"/>
                <a:gd name="T42" fmla="*/ 16 w 18"/>
                <a:gd name="T4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6" y="2"/>
                  </a:moveTo>
                  <a:lnTo>
                    <a:pt x="16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6" y="18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03438" y="1990725"/>
              <a:ext cx="28575" cy="31750"/>
            </a:xfrm>
            <a:custGeom>
              <a:avLst/>
              <a:gdLst>
                <a:gd name="T0" fmla="*/ 16 w 18"/>
                <a:gd name="T1" fmla="*/ 4 h 20"/>
                <a:gd name="T2" fmla="*/ 16 w 18"/>
                <a:gd name="T3" fmla="*/ 4 h 20"/>
                <a:gd name="T4" fmla="*/ 14 w 18"/>
                <a:gd name="T5" fmla="*/ 2 h 20"/>
                <a:gd name="T6" fmla="*/ 10 w 18"/>
                <a:gd name="T7" fmla="*/ 0 h 20"/>
                <a:gd name="T8" fmla="*/ 6 w 18"/>
                <a:gd name="T9" fmla="*/ 2 h 20"/>
                <a:gd name="T10" fmla="*/ 2 w 18"/>
                <a:gd name="T11" fmla="*/ 4 h 20"/>
                <a:gd name="T12" fmla="*/ 2 w 18"/>
                <a:gd name="T13" fmla="*/ 4 h 20"/>
                <a:gd name="T14" fmla="*/ 0 w 18"/>
                <a:gd name="T15" fmla="*/ 6 h 20"/>
                <a:gd name="T16" fmla="*/ 0 w 18"/>
                <a:gd name="T17" fmla="*/ 10 h 20"/>
                <a:gd name="T18" fmla="*/ 0 w 18"/>
                <a:gd name="T19" fmla="*/ 14 h 20"/>
                <a:gd name="T20" fmla="*/ 2 w 18"/>
                <a:gd name="T21" fmla="*/ 16 h 20"/>
                <a:gd name="T22" fmla="*/ 2 w 18"/>
                <a:gd name="T23" fmla="*/ 16 h 20"/>
                <a:gd name="T24" fmla="*/ 6 w 18"/>
                <a:gd name="T25" fmla="*/ 18 h 20"/>
                <a:gd name="T26" fmla="*/ 10 w 18"/>
                <a:gd name="T27" fmla="*/ 20 h 20"/>
                <a:gd name="T28" fmla="*/ 14 w 18"/>
                <a:gd name="T29" fmla="*/ 18 h 20"/>
                <a:gd name="T30" fmla="*/ 16 w 18"/>
                <a:gd name="T31" fmla="*/ 16 h 20"/>
                <a:gd name="T32" fmla="*/ 16 w 18"/>
                <a:gd name="T33" fmla="*/ 16 h 20"/>
                <a:gd name="T34" fmla="*/ 18 w 18"/>
                <a:gd name="T35" fmla="*/ 14 h 20"/>
                <a:gd name="T36" fmla="*/ 18 w 18"/>
                <a:gd name="T37" fmla="*/ 10 h 20"/>
                <a:gd name="T38" fmla="*/ 18 w 18"/>
                <a:gd name="T39" fmla="*/ 6 h 20"/>
                <a:gd name="T40" fmla="*/ 16 w 18"/>
                <a:gd name="T41" fmla="*/ 4 h 20"/>
                <a:gd name="T42" fmla="*/ 16 w 18"/>
                <a:gd name="T4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0">
                  <a:moveTo>
                    <a:pt x="16" y="4"/>
                  </a:moveTo>
                  <a:lnTo>
                    <a:pt x="16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6" y="4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055813" y="1965325"/>
              <a:ext cx="28575" cy="31750"/>
            </a:xfrm>
            <a:custGeom>
              <a:avLst/>
              <a:gdLst>
                <a:gd name="T0" fmla="*/ 16 w 18"/>
                <a:gd name="T1" fmla="*/ 2 h 20"/>
                <a:gd name="T2" fmla="*/ 16 w 18"/>
                <a:gd name="T3" fmla="*/ 2 h 20"/>
                <a:gd name="T4" fmla="*/ 12 w 18"/>
                <a:gd name="T5" fmla="*/ 0 h 20"/>
                <a:gd name="T6" fmla="*/ 10 w 18"/>
                <a:gd name="T7" fmla="*/ 0 h 20"/>
                <a:gd name="T8" fmla="*/ 6 w 18"/>
                <a:gd name="T9" fmla="*/ 0 h 20"/>
                <a:gd name="T10" fmla="*/ 2 w 18"/>
                <a:gd name="T11" fmla="*/ 2 h 20"/>
                <a:gd name="T12" fmla="*/ 2 w 18"/>
                <a:gd name="T13" fmla="*/ 2 h 20"/>
                <a:gd name="T14" fmla="*/ 0 w 18"/>
                <a:gd name="T15" fmla="*/ 6 h 20"/>
                <a:gd name="T16" fmla="*/ 0 w 18"/>
                <a:gd name="T17" fmla="*/ 10 h 20"/>
                <a:gd name="T18" fmla="*/ 0 w 18"/>
                <a:gd name="T19" fmla="*/ 14 h 20"/>
                <a:gd name="T20" fmla="*/ 2 w 18"/>
                <a:gd name="T21" fmla="*/ 16 h 20"/>
                <a:gd name="T22" fmla="*/ 2 w 18"/>
                <a:gd name="T23" fmla="*/ 16 h 20"/>
                <a:gd name="T24" fmla="*/ 6 w 18"/>
                <a:gd name="T25" fmla="*/ 18 h 20"/>
                <a:gd name="T26" fmla="*/ 10 w 18"/>
                <a:gd name="T27" fmla="*/ 20 h 20"/>
                <a:gd name="T28" fmla="*/ 12 w 18"/>
                <a:gd name="T29" fmla="*/ 18 h 20"/>
                <a:gd name="T30" fmla="*/ 16 w 18"/>
                <a:gd name="T31" fmla="*/ 16 h 20"/>
                <a:gd name="T32" fmla="*/ 16 w 18"/>
                <a:gd name="T33" fmla="*/ 16 h 20"/>
                <a:gd name="T34" fmla="*/ 18 w 18"/>
                <a:gd name="T35" fmla="*/ 14 h 20"/>
                <a:gd name="T36" fmla="*/ 18 w 18"/>
                <a:gd name="T37" fmla="*/ 10 h 20"/>
                <a:gd name="T38" fmla="*/ 18 w 18"/>
                <a:gd name="T39" fmla="*/ 6 h 20"/>
                <a:gd name="T40" fmla="*/ 16 w 18"/>
                <a:gd name="T41" fmla="*/ 2 h 20"/>
                <a:gd name="T42" fmla="*/ 16 w 18"/>
                <a:gd name="T4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0">
                  <a:moveTo>
                    <a:pt x="16" y="2"/>
                  </a:moveTo>
                  <a:lnTo>
                    <a:pt x="16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12" y="18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001838" y="1971675"/>
              <a:ext cx="31750" cy="31750"/>
            </a:xfrm>
            <a:custGeom>
              <a:avLst/>
              <a:gdLst>
                <a:gd name="T0" fmla="*/ 16 w 20"/>
                <a:gd name="T1" fmla="*/ 4 h 20"/>
                <a:gd name="T2" fmla="*/ 16 w 20"/>
                <a:gd name="T3" fmla="*/ 4 h 20"/>
                <a:gd name="T4" fmla="*/ 14 w 20"/>
                <a:gd name="T5" fmla="*/ 2 h 20"/>
                <a:gd name="T6" fmla="*/ 10 w 20"/>
                <a:gd name="T7" fmla="*/ 0 h 20"/>
                <a:gd name="T8" fmla="*/ 6 w 20"/>
                <a:gd name="T9" fmla="*/ 2 h 20"/>
                <a:gd name="T10" fmla="*/ 4 w 20"/>
                <a:gd name="T11" fmla="*/ 4 h 20"/>
                <a:gd name="T12" fmla="*/ 4 w 20"/>
                <a:gd name="T13" fmla="*/ 4 h 20"/>
                <a:gd name="T14" fmla="*/ 2 w 20"/>
                <a:gd name="T15" fmla="*/ 6 h 20"/>
                <a:gd name="T16" fmla="*/ 0 w 20"/>
                <a:gd name="T17" fmla="*/ 10 h 20"/>
                <a:gd name="T18" fmla="*/ 2 w 20"/>
                <a:gd name="T19" fmla="*/ 14 h 20"/>
                <a:gd name="T20" fmla="*/ 4 w 20"/>
                <a:gd name="T21" fmla="*/ 18 h 20"/>
                <a:gd name="T22" fmla="*/ 4 w 20"/>
                <a:gd name="T23" fmla="*/ 18 h 20"/>
                <a:gd name="T24" fmla="*/ 6 w 20"/>
                <a:gd name="T25" fmla="*/ 20 h 20"/>
                <a:gd name="T26" fmla="*/ 10 w 20"/>
                <a:gd name="T27" fmla="*/ 20 h 20"/>
                <a:gd name="T28" fmla="*/ 14 w 20"/>
                <a:gd name="T29" fmla="*/ 20 h 20"/>
                <a:gd name="T30" fmla="*/ 16 w 20"/>
                <a:gd name="T31" fmla="*/ 18 h 20"/>
                <a:gd name="T32" fmla="*/ 16 w 20"/>
                <a:gd name="T33" fmla="*/ 18 h 20"/>
                <a:gd name="T34" fmla="*/ 18 w 20"/>
                <a:gd name="T35" fmla="*/ 14 h 20"/>
                <a:gd name="T36" fmla="*/ 20 w 20"/>
                <a:gd name="T37" fmla="*/ 10 h 20"/>
                <a:gd name="T38" fmla="*/ 18 w 20"/>
                <a:gd name="T39" fmla="*/ 6 h 20"/>
                <a:gd name="T40" fmla="*/ 16 w 20"/>
                <a:gd name="T41" fmla="*/ 4 h 20"/>
                <a:gd name="T42" fmla="*/ 16 w 20"/>
                <a:gd name="T4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16" y="4"/>
                  </a:moveTo>
                  <a:lnTo>
                    <a:pt x="16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8" y="14"/>
                  </a:lnTo>
                  <a:lnTo>
                    <a:pt x="20" y="10"/>
                  </a:lnTo>
                  <a:lnTo>
                    <a:pt x="18" y="6"/>
                  </a:lnTo>
                  <a:lnTo>
                    <a:pt x="16" y="4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039938" y="2041525"/>
              <a:ext cx="19050" cy="19050"/>
            </a:xfrm>
            <a:custGeom>
              <a:avLst/>
              <a:gdLst>
                <a:gd name="T0" fmla="*/ 2 w 12"/>
                <a:gd name="T1" fmla="*/ 10 h 12"/>
                <a:gd name="T2" fmla="*/ 2 w 12"/>
                <a:gd name="T3" fmla="*/ 10 h 12"/>
                <a:gd name="T4" fmla="*/ 6 w 12"/>
                <a:gd name="T5" fmla="*/ 12 h 12"/>
                <a:gd name="T6" fmla="*/ 10 w 12"/>
                <a:gd name="T7" fmla="*/ 10 h 12"/>
                <a:gd name="T8" fmla="*/ 10 w 12"/>
                <a:gd name="T9" fmla="*/ 10 h 12"/>
                <a:gd name="T10" fmla="*/ 12 w 12"/>
                <a:gd name="T11" fmla="*/ 6 h 12"/>
                <a:gd name="T12" fmla="*/ 10 w 12"/>
                <a:gd name="T13" fmla="*/ 2 h 12"/>
                <a:gd name="T14" fmla="*/ 10 w 12"/>
                <a:gd name="T15" fmla="*/ 2 h 12"/>
                <a:gd name="T16" fmla="*/ 6 w 12"/>
                <a:gd name="T17" fmla="*/ 0 h 12"/>
                <a:gd name="T18" fmla="*/ 2 w 12"/>
                <a:gd name="T19" fmla="*/ 2 h 12"/>
                <a:gd name="T20" fmla="*/ 2 w 12"/>
                <a:gd name="T21" fmla="*/ 2 h 12"/>
                <a:gd name="T22" fmla="*/ 0 w 12"/>
                <a:gd name="T23" fmla="*/ 6 h 12"/>
                <a:gd name="T24" fmla="*/ 2 w 12"/>
                <a:gd name="T25" fmla="*/ 10 h 12"/>
                <a:gd name="T26" fmla="*/ 2 w 12"/>
                <a:gd name="T27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2" y="10"/>
                  </a:moveTo>
                  <a:lnTo>
                    <a:pt x="2" y="10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2065338" y="2000250"/>
              <a:ext cx="15875" cy="19050"/>
            </a:xfrm>
            <a:custGeom>
              <a:avLst/>
              <a:gdLst>
                <a:gd name="T0" fmla="*/ 0 w 10"/>
                <a:gd name="T1" fmla="*/ 10 h 12"/>
                <a:gd name="T2" fmla="*/ 0 w 10"/>
                <a:gd name="T3" fmla="*/ 10 h 12"/>
                <a:gd name="T4" fmla="*/ 4 w 10"/>
                <a:gd name="T5" fmla="*/ 12 h 12"/>
                <a:gd name="T6" fmla="*/ 8 w 10"/>
                <a:gd name="T7" fmla="*/ 10 h 12"/>
                <a:gd name="T8" fmla="*/ 8 w 10"/>
                <a:gd name="T9" fmla="*/ 10 h 12"/>
                <a:gd name="T10" fmla="*/ 10 w 10"/>
                <a:gd name="T11" fmla="*/ 6 h 12"/>
                <a:gd name="T12" fmla="*/ 8 w 10"/>
                <a:gd name="T13" fmla="*/ 2 h 12"/>
                <a:gd name="T14" fmla="*/ 8 w 10"/>
                <a:gd name="T15" fmla="*/ 2 h 12"/>
                <a:gd name="T16" fmla="*/ 4 w 10"/>
                <a:gd name="T17" fmla="*/ 0 h 12"/>
                <a:gd name="T18" fmla="*/ 0 w 10"/>
                <a:gd name="T19" fmla="*/ 2 h 12"/>
                <a:gd name="T20" fmla="*/ 0 w 10"/>
                <a:gd name="T21" fmla="*/ 2 h 12"/>
                <a:gd name="T22" fmla="*/ 0 w 10"/>
                <a:gd name="T23" fmla="*/ 6 h 12"/>
                <a:gd name="T24" fmla="*/ 0 w 10"/>
                <a:gd name="T25" fmla="*/ 10 h 12"/>
                <a:gd name="T26" fmla="*/ 0 w 10"/>
                <a:gd name="T27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0" y="10"/>
                  </a:moveTo>
                  <a:lnTo>
                    <a:pt x="0" y="10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11363" y="2012950"/>
              <a:ext cx="12700" cy="15875"/>
            </a:xfrm>
            <a:custGeom>
              <a:avLst/>
              <a:gdLst>
                <a:gd name="T0" fmla="*/ 0 w 8"/>
                <a:gd name="T1" fmla="*/ 2 h 10"/>
                <a:gd name="T2" fmla="*/ 0 w 8"/>
                <a:gd name="T3" fmla="*/ 2 h 10"/>
                <a:gd name="T4" fmla="*/ 0 w 8"/>
                <a:gd name="T5" fmla="*/ 4 h 10"/>
                <a:gd name="T6" fmla="*/ 0 w 8"/>
                <a:gd name="T7" fmla="*/ 8 h 10"/>
                <a:gd name="T8" fmla="*/ 0 w 8"/>
                <a:gd name="T9" fmla="*/ 8 h 10"/>
                <a:gd name="T10" fmla="*/ 4 w 8"/>
                <a:gd name="T11" fmla="*/ 10 h 10"/>
                <a:gd name="T12" fmla="*/ 8 w 8"/>
                <a:gd name="T13" fmla="*/ 8 h 10"/>
                <a:gd name="T14" fmla="*/ 8 w 8"/>
                <a:gd name="T15" fmla="*/ 8 h 10"/>
                <a:gd name="T16" fmla="*/ 8 w 8"/>
                <a:gd name="T17" fmla="*/ 4 h 10"/>
                <a:gd name="T18" fmla="*/ 8 w 8"/>
                <a:gd name="T19" fmla="*/ 2 h 10"/>
                <a:gd name="T20" fmla="*/ 8 w 8"/>
                <a:gd name="T21" fmla="*/ 2 h 10"/>
                <a:gd name="T22" fmla="*/ 4 w 8"/>
                <a:gd name="T23" fmla="*/ 0 h 10"/>
                <a:gd name="T24" fmla="*/ 0 w 8"/>
                <a:gd name="T25" fmla="*/ 2 h 10"/>
                <a:gd name="T26" fmla="*/ 0 w 8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0">
                  <a:moveTo>
                    <a:pt x="0" y="2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0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2017713" y="2047875"/>
              <a:ext cx="12700" cy="9525"/>
            </a:xfrm>
            <a:custGeom>
              <a:avLst/>
              <a:gdLst>
                <a:gd name="T0" fmla="*/ 6 w 8"/>
                <a:gd name="T1" fmla="*/ 0 h 6"/>
                <a:gd name="T2" fmla="*/ 6 w 8"/>
                <a:gd name="T3" fmla="*/ 0 h 6"/>
                <a:gd name="T4" fmla="*/ 4 w 8"/>
                <a:gd name="T5" fmla="*/ 0 h 6"/>
                <a:gd name="T6" fmla="*/ 2 w 8"/>
                <a:gd name="T7" fmla="*/ 0 h 6"/>
                <a:gd name="T8" fmla="*/ 2 w 8"/>
                <a:gd name="T9" fmla="*/ 0 h 6"/>
                <a:gd name="T10" fmla="*/ 0 w 8"/>
                <a:gd name="T11" fmla="*/ 4 h 6"/>
                <a:gd name="T12" fmla="*/ 2 w 8"/>
                <a:gd name="T13" fmla="*/ 6 h 6"/>
                <a:gd name="T14" fmla="*/ 2 w 8"/>
                <a:gd name="T15" fmla="*/ 6 h 6"/>
                <a:gd name="T16" fmla="*/ 4 w 8"/>
                <a:gd name="T17" fmla="*/ 6 h 6"/>
                <a:gd name="T18" fmla="*/ 6 w 8"/>
                <a:gd name="T19" fmla="*/ 6 h 6"/>
                <a:gd name="T20" fmla="*/ 6 w 8"/>
                <a:gd name="T21" fmla="*/ 6 h 6"/>
                <a:gd name="T22" fmla="*/ 8 w 8"/>
                <a:gd name="T23" fmla="*/ 4 h 6"/>
                <a:gd name="T24" fmla="*/ 6 w 8"/>
                <a:gd name="T25" fmla="*/ 0 h 6"/>
                <a:gd name="T26" fmla="*/ 6 w 8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6">
                  <a:moveTo>
                    <a:pt x="6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2132013" y="1984375"/>
              <a:ext cx="9525" cy="9525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0 h 6"/>
                <a:gd name="T4" fmla="*/ 2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4 w 6"/>
                <a:gd name="T19" fmla="*/ 4 h 6"/>
                <a:gd name="T20" fmla="*/ 4 w 6"/>
                <a:gd name="T21" fmla="*/ 4 h 6"/>
                <a:gd name="T22" fmla="*/ 6 w 6"/>
                <a:gd name="T23" fmla="*/ 2 h 6"/>
                <a:gd name="T24" fmla="*/ 4 w 6"/>
                <a:gd name="T25" fmla="*/ 0 h 6"/>
                <a:gd name="T26" fmla="*/ 4 w 6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1928813" y="1952625"/>
              <a:ext cx="219075" cy="254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1947863" y="2000250"/>
              <a:ext cx="34925" cy="825500"/>
            </a:xfrm>
            <a:custGeom>
              <a:avLst/>
              <a:gdLst>
                <a:gd name="T0" fmla="*/ 12 w 22"/>
                <a:gd name="T1" fmla="*/ 0 h 520"/>
                <a:gd name="T2" fmla="*/ 2 w 22"/>
                <a:gd name="T3" fmla="*/ 4 h 520"/>
                <a:gd name="T4" fmla="*/ 6 w 22"/>
                <a:gd name="T5" fmla="*/ 4 h 520"/>
                <a:gd name="T6" fmla="*/ 8 w 22"/>
                <a:gd name="T7" fmla="*/ 4 h 520"/>
                <a:gd name="T8" fmla="*/ 12 w 22"/>
                <a:gd name="T9" fmla="*/ 6 h 520"/>
                <a:gd name="T10" fmla="*/ 14 w 22"/>
                <a:gd name="T11" fmla="*/ 14 h 520"/>
                <a:gd name="T12" fmla="*/ 12 w 22"/>
                <a:gd name="T13" fmla="*/ 20 h 520"/>
                <a:gd name="T14" fmla="*/ 8 w 22"/>
                <a:gd name="T15" fmla="*/ 22 h 520"/>
                <a:gd name="T16" fmla="*/ 6 w 22"/>
                <a:gd name="T17" fmla="*/ 24 h 520"/>
                <a:gd name="T18" fmla="*/ 0 w 22"/>
                <a:gd name="T19" fmla="*/ 30 h 520"/>
                <a:gd name="T20" fmla="*/ 2 w 22"/>
                <a:gd name="T21" fmla="*/ 28 h 520"/>
                <a:gd name="T22" fmla="*/ 6 w 22"/>
                <a:gd name="T23" fmla="*/ 26 h 520"/>
                <a:gd name="T24" fmla="*/ 10 w 22"/>
                <a:gd name="T25" fmla="*/ 28 h 520"/>
                <a:gd name="T26" fmla="*/ 12 w 22"/>
                <a:gd name="T27" fmla="*/ 32 h 520"/>
                <a:gd name="T28" fmla="*/ 10 w 22"/>
                <a:gd name="T29" fmla="*/ 36 h 520"/>
                <a:gd name="T30" fmla="*/ 6 w 22"/>
                <a:gd name="T31" fmla="*/ 38 h 520"/>
                <a:gd name="T32" fmla="*/ 2 w 22"/>
                <a:gd name="T33" fmla="*/ 36 h 520"/>
                <a:gd name="T34" fmla="*/ 0 w 22"/>
                <a:gd name="T35" fmla="*/ 510 h 520"/>
                <a:gd name="T36" fmla="*/ 2 w 22"/>
                <a:gd name="T37" fmla="*/ 514 h 520"/>
                <a:gd name="T38" fmla="*/ 8 w 22"/>
                <a:gd name="T39" fmla="*/ 520 h 520"/>
                <a:gd name="T40" fmla="*/ 12 w 22"/>
                <a:gd name="T41" fmla="*/ 520 h 520"/>
                <a:gd name="T42" fmla="*/ 20 w 22"/>
                <a:gd name="T43" fmla="*/ 518 h 520"/>
                <a:gd name="T44" fmla="*/ 22 w 22"/>
                <a:gd name="T45" fmla="*/ 510 h 520"/>
                <a:gd name="T46" fmla="*/ 22 w 22"/>
                <a:gd name="T47" fmla="*/ 36 h 520"/>
                <a:gd name="T48" fmla="*/ 22 w 22"/>
                <a:gd name="T49" fmla="*/ 36 h 520"/>
                <a:gd name="T50" fmla="*/ 16 w 22"/>
                <a:gd name="T51" fmla="*/ 34 h 520"/>
                <a:gd name="T52" fmla="*/ 12 w 22"/>
                <a:gd name="T53" fmla="*/ 26 h 520"/>
                <a:gd name="T54" fmla="*/ 14 w 22"/>
                <a:gd name="T55" fmla="*/ 22 h 520"/>
                <a:gd name="T56" fmla="*/ 18 w 22"/>
                <a:gd name="T57" fmla="*/ 18 h 520"/>
                <a:gd name="T58" fmla="*/ 22 w 22"/>
                <a:gd name="T59" fmla="*/ 16 h 520"/>
                <a:gd name="T60" fmla="*/ 22 w 22"/>
                <a:gd name="T61" fmla="*/ 14 h 520"/>
                <a:gd name="T62" fmla="*/ 20 w 22"/>
                <a:gd name="T63" fmla="*/ 12 h 520"/>
                <a:gd name="T64" fmla="*/ 18 w 22"/>
                <a:gd name="T65" fmla="*/ 8 h 520"/>
                <a:gd name="T66" fmla="*/ 20 w 22"/>
                <a:gd name="T67" fmla="*/ 4 h 520"/>
                <a:gd name="T68" fmla="*/ 20 w 22"/>
                <a:gd name="T69" fmla="*/ 4 h 520"/>
                <a:gd name="T70" fmla="*/ 20 w 22"/>
                <a:gd name="T71" fmla="*/ 2 h 520"/>
                <a:gd name="T72" fmla="*/ 16 w 22"/>
                <a:gd name="T73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520">
                  <a:moveTo>
                    <a:pt x="12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8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4" y="10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2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2" y="32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2" y="514"/>
                  </a:lnTo>
                  <a:lnTo>
                    <a:pt x="4" y="518"/>
                  </a:lnTo>
                  <a:lnTo>
                    <a:pt x="8" y="520"/>
                  </a:lnTo>
                  <a:lnTo>
                    <a:pt x="12" y="520"/>
                  </a:lnTo>
                  <a:lnTo>
                    <a:pt x="12" y="520"/>
                  </a:lnTo>
                  <a:lnTo>
                    <a:pt x="16" y="520"/>
                  </a:lnTo>
                  <a:lnTo>
                    <a:pt x="20" y="518"/>
                  </a:lnTo>
                  <a:lnTo>
                    <a:pt x="22" y="514"/>
                  </a:lnTo>
                  <a:lnTo>
                    <a:pt x="22" y="510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18" y="36"/>
                  </a:lnTo>
                  <a:lnTo>
                    <a:pt x="16" y="34"/>
                  </a:lnTo>
                  <a:lnTo>
                    <a:pt x="14" y="30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4" y="22"/>
                  </a:lnTo>
                  <a:lnTo>
                    <a:pt x="16" y="20"/>
                  </a:lnTo>
                  <a:lnTo>
                    <a:pt x="18" y="18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8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E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947863" y="2000250"/>
              <a:ext cx="34925" cy="825500"/>
            </a:xfrm>
            <a:custGeom>
              <a:avLst/>
              <a:gdLst>
                <a:gd name="T0" fmla="*/ 12 w 22"/>
                <a:gd name="T1" fmla="*/ 0 h 520"/>
                <a:gd name="T2" fmla="*/ 2 w 22"/>
                <a:gd name="T3" fmla="*/ 4 h 520"/>
                <a:gd name="T4" fmla="*/ 6 w 22"/>
                <a:gd name="T5" fmla="*/ 4 h 520"/>
                <a:gd name="T6" fmla="*/ 8 w 22"/>
                <a:gd name="T7" fmla="*/ 4 h 520"/>
                <a:gd name="T8" fmla="*/ 12 w 22"/>
                <a:gd name="T9" fmla="*/ 6 h 520"/>
                <a:gd name="T10" fmla="*/ 14 w 22"/>
                <a:gd name="T11" fmla="*/ 14 h 520"/>
                <a:gd name="T12" fmla="*/ 12 w 22"/>
                <a:gd name="T13" fmla="*/ 20 h 520"/>
                <a:gd name="T14" fmla="*/ 8 w 22"/>
                <a:gd name="T15" fmla="*/ 22 h 520"/>
                <a:gd name="T16" fmla="*/ 6 w 22"/>
                <a:gd name="T17" fmla="*/ 24 h 520"/>
                <a:gd name="T18" fmla="*/ 0 w 22"/>
                <a:gd name="T19" fmla="*/ 30 h 520"/>
                <a:gd name="T20" fmla="*/ 2 w 22"/>
                <a:gd name="T21" fmla="*/ 28 h 520"/>
                <a:gd name="T22" fmla="*/ 6 w 22"/>
                <a:gd name="T23" fmla="*/ 26 h 520"/>
                <a:gd name="T24" fmla="*/ 10 w 22"/>
                <a:gd name="T25" fmla="*/ 28 h 520"/>
                <a:gd name="T26" fmla="*/ 12 w 22"/>
                <a:gd name="T27" fmla="*/ 32 h 520"/>
                <a:gd name="T28" fmla="*/ 10 w 22"/>
                <a:gd name="T29" fmla="*/ 36 h 520"/>
                <a:gd name="T30" fmla="*/ 6 w 22"/>
                <a:gd name="T31" fmla="*/ 38 h 520"/>
                <a:gd name="T32" fmla="*/ 2 w 22"/>
                <a:gd name="T33" fmla="*/ 36 h 520"/>
                <a:gd name="T34" fmla="*/ 0 w 22"/>
                <a:gd name="T35" fmla="*/ 510 h 520"/>
                <a:gd name="T36" fmla="*/ 2 w 22"/>
                <a:gd name="T37" fmla="*/ 514 h 520"/>
                <a:gd name="T38" fmla="*/ 8 w 22"/>
                <a:gd name="T39" fmla="*/ 520 h 520"/>
                <a:gd name="T40" fmla="*/ 12 w 22"/>
                <a:gd name="T41" fmla="*/ 520 h 520"/>
                <a:gd name="T42" fmla="*/ 20 w 22"/>
                <a:gd name="T43" fmla="*/ 518 h 520"/>
                <a:gd name="T44" fmla="*/ 22 w 22"/>
                <a:gd name="T45" fmla="*/ 510 h 520"/>
                <a:gd name="T46" fmla="*/ 22 w 22"/>
                <a:gd name="T47" fmla="*/ 36 h 520"/>
                <a:gd name="T48" fmla="*/ 22 w 22"/>
                <a:gd name="T49" fmla="*/ 36 h 520"/>
                <a:gd name="T50" fmla="*/ 16 w 22"/>
                <a:gd name="T51" fmla="*/ 34 h 520"/>
                <a:gd name="T52" fmla="*/ 12 w 22"/>
                <a:gd name="T53" fmla="*/ 26 h 520"/>
                <a:gd name="T54" fmla="*/ 14 w 22"/>
                <a:gd name="T55" fmla="*/ 22 h 520"/>
                <a:gd name="T56" fmla="*/ 18 w 22"/>
                <a:gd name="T57" fmla="*/ 18 h 520"/>
                <a:gd name="T58" fmla="*/ 22 w 22"/>
                <a:gd name="T59" fmla="*/ 16 h 520"/>
                <a:gd name="T60" fmla="*/ 22 w 22"/>
                <a:gd name="T61" fmla="*/ 14 h 520"/>
                <a:gd name="T62" fmla="*/ 20 w 22"/>
                <a:gd name="T63" fmla="*/ 12 h 520"/>
                <a:gd name="T64" fmla="*/ 18 w 22"/>
                <a:gd name="T65" fmla="*/ 8 h 520"/>
                <a:gd name="T66" fmla="*/ 20 w 22"/>
                <a:gd name="T67" fmla="*/ 4 h 520"/>
                <a:gd name="T68" fmla="*/ 20 w 22"/>
                <a:gd name="T69" fmla="*/ 4 h 520"/>
                <a:gd name="T70" fmla="*/ 20 w 22"/>
                <a:gd name="T71" fmla="*/ 2 h 520"/>
                <a:gd name="T72" fmla="*/ 16 w 22"/>
                <a:gd name="T73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520">
                  <a:moveTo>
                    <a:pt x="12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8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4" y="10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2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2" y="32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2" y="514"/>
                  </a:lnTo>
                  <a:lnTo>
                    <a:pt x="4" y="518"/>
                  </a:lnTo>
                  <a:lnTo>
                    <a:pt x="8" y="520"/>
                  </a:lnTo>
                  <a:lnTo>
                    <a:pt x="12" y="520"/>
                  </a:lnTo>
                  <a:lnTo>
                    <a:pt x="12" y="520"/>
                  </a:lnTo>
                  <a:lnTo>
                    <a:pt x="16" y="520"/>
                  </a:lnTo>
                  <a:lnTo>
                    <a:pt x="20" y="518"/>
                  </a:lnTo>
                  <a:lnTo>
                    <a:pt x="22" y="514"/>
                  </a:lnTo>
                  <a:lnTo>
                    <a:pt x="22" y="510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18" y="36"/>
                  </a:lnTo>
                  <a:lnTo>
                    <a:pt x="16" y="34"/>
                  </a:lnTo>
                  <a:lnTo>
                    <a:pt x="14" y="30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4" y="22"/>
                  </a:lnTo>
                  <a:lnTo>
                    <a:pt x="16" y="20"/>
                  </a:lnTo>
                  <a:lnTo>
                    <a:pt x="18" y="18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8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966913" y="2025650"/>
              <a:ext cx="15875" cy="31750"/>
            </a:xfrm>
            <a:custGeom>
              <a:avLst/>
              <a:gdLst>
                <a:gd name="T0" fmla="*/ 10 w 10"/>
                <a:gd name="T1" fmla="*/ 0 h 20"/>
                <a:gd name="T2" fmla="*/ 10 w 10"/>
                <a:gd name="T3" fmla="*/ 0 h 20"/>
                <a:gd name="T4" fmla="*/ 6 w 10"/>
                <a:gd name="T5" fmla="*/ 2 h 20"/>
                <a:gd name="T6" fmla="*/ 4 w 10"/>
                <a:gd name="T7" fmla="*/ 4 h 20"/>
                <a:gd name="T8" fmla="*/ 2 w 10"/>
                <a:gd name="T9" fmla="*/ 6 h 20"/>
                <a:gd name="T10" fmla="*/ 0 w 10"/>
                <a:gd name="T11" fmla="*/ 10 h 20"/>
                <a:gd name="T12" fmla="*/ 0 w 10"/>
                <a:gd name="T13" fmla="*/ 10 h 20"/>
                <a:gd name="T14" fmla="*/ 2 w 10"/>
                <a:gd name="T15" fmla="*/ 14 h 20"/>
                <a:gd name="T16" fmla="*/ 4 w 10"/>
                <a:gd name="T17" fmla="*/ 18 h 20"/>
                <a:gd name="T18" fmla="*/ 6 w 10"/>
                <a:gd name="T19" fmla="*/ 20 h 20"/>
                <a:gd name="T20" fmla="*/ 10 w 10"/>
                <a:gd name="T21" fmla="*/ 20 h 20"/>
                <a:gd name="T22" fmla="*/ 10 w 10"/>
                <a:gd name="T23" fmla="*/ 20 h 20"/>
                <a:gd name="T24" fmla="*/ 10 w 10"/>
                <a:gd name="T25" fmla="*/ 20 h 20"/>
                <a:gd name="T26" fmla="*/ 10 w 10"/>
                <a:gd name="T27" fmla="*/ 0 h 20"/>
                <a:gd name="T28" fmla="*/ 10 w 10"/>
                <a:gd name="T29" fmla="*/ 0 h 20"/>
                <a:gd name="T30" fmla="*/ 10 w 10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" h="20">
                  <a:moveTo>
                    <a:pt x="10" y="0"/>
                  </a:moveTo>
                  <a:lnTo>
                    <a:pt x="10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966913" y="2025650"/>
              <a:ext cx="15875" cy="31750"/>
            </a:xfrm>
            <a:custGeom>
              <a:avLst/>
              <a:gdLst>
                <a:gd name="T0" fmla="*/ 10 w 10"/>
                <a:gd name="T1" fmla="*/ 0 h 20"/>
                <a:gd name="T2" fmla="*/ 10 w 10"/>
                <a:gd name="T3" fmla="*/ 0 h 20"/>
                <a:gd name="T4" fmla="*/ 6 w 10"/>
                <a:gd name="T5" fmla="*/ 2 h 20"/>
                <a:gd name="T6" fmla="*/ 4 w 10"/>
                <a:gd name="T7" fmla="*/ 4 h 20"/>
                <a:gd name="T8" fmla="*/ 2 w 10"/>
                <a:gd name="T9" fmla="*/ 6 h 20"/>
                <a:gd name="T10" fmla="*/ 0 w 10"/>
                <a:gd name="T11" fmla="*/ 10 h 20"/>
                <a:gd name="T12" fmla="*/ 0 w 10"/>
                <a:gd name="T13" fmla="*/ 10 h 20"/>
                <a:gd name="T14" fmla="*/ 2 w 10"/>
                <a:gd name="T15" fmla="*/ 14 h 20"/>
                <a:gd name="T16" fmla="*/ 4 w 10"/>
                <a:gd name="T17" fmla="*/ 18 h 20"/>
                <a:gd name="T18" fmla="*/ 6 w 10"/>
                <a:gd name="T19" fmla="*/ 20 h 20"/>
                <a:gd name="T20" fmla="*/ 10 w 10"/>
                <a:gd name="T21" fmla="*/ 20 h 20"/>
                <a:gd name="T22" fmla="*/ 10 w 10"/>
                <a:gd name="T23" fmla="*/ 20 h 20"/>
                <a:gd name="T24" fmla="*/ 10 w 10"/>
                <a:gd name="T25" fmla="*/ 20 h 20"/>
                <a:gd name="T26" fmla="*/ 10 w 10"/>
                <a:gd name="T27" fmla="*/ 0 h 20"/>
                <a:gd name="T28" fmla="*/ 10 w 10"/>
                <a:gd name="T29" fmla="*/ 0 h 20"/>
                <a:gd name="T30" fmla="*/ 10 w 10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" h="20">
                  <a:moveTo>
                    <a:pt x="10" y="0"/>
                  </a:moveTo>
                  <a:lnTo>
                    <a:pt x="10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1973263" y="2000250"/>
              <a:ext cx="6350" cy="3175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0 h 2"/>
                <a:gd name="T4" fmla="*/ 4 w 4"/>
                <a:gd name="T5" fmla="*/ 2 h 2"/>
                <a:gd name="T6" fmla="*/ 4 w 4"/>
                <a:gd name="T7" fmla="*/ 2 h 2"/>
                <a:gd name="T8" fmla="*/ 0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973263" y="2000250"/>
              <a:ext cx="6350" cy="3175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0 h 2"/>
                <a:gd name="T4" fmla="*/ 4 w 4"/>
                <a:gd name="T5" fmla="*/ 2 h 2"/>
                <a:gd name="T6" fmla="*/ 4 w 4"/>
                <a:gd name="T7" fmla="*/ 2 h 2"/>
                <a:gd name="T8" fmla="*/ 0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1947863" y="2006600"/>
              <a:ext cx="22225" cy="31750"/>
            </a:xfrm>
            <a:custGeom>
              <a:avLst/>
              <a:gdLst>
                <a:gd name="T0" fmla="*/ 6 w 14"/>
                <a:gd name="T1" fmla="*/ 0 h 20"/>
                <a:gd name="T2" fmla="*/ 6 w 14"/>
                <a:gd name="T3" fmla="*/ 0 h 20"/>
                <a:gd name="T4" fmla="*/ 2 w 14"/>
                <a:gd name="T5" fmla="*/ 0 h 20"/>
                <a:gd name="T6" fmla="*/ 2 w 14"/>
                <a:gd name="T7" fmla="*/ 0 h 20"/>
                <a:gd name="T8" fmla="*/ 0 w 14"/>
                <a:gd name="T9" fmla="*/ 6 h 20"/>
                <a:gd name="T10" fmla="*/ 0 w 14"/>
                <a:gd name="T11" fmla="*/ 18 h 20"/>
                <a:gd name="T12" fmla="*/ 0 w 14"/>
                <a:gd name="T13" fmla="*/ 18 h 20"/>
                <a:gd name="T14" fmla="*/ 6 w 14"/>
                <a:gd name="T15" fmla="*/ 20 h 20"/>
                <a:gd name="T16" fmla="*/ 6 w 14"/>
                <a:gd name="T17" fmla="*/ 20 h 20"/>
                <a:gd name="T18" fmla="*/ 8 w 14"/>
                <a:gd name="T19" fmla="*/ 18 h 20"/>
                <a:gd name="T20" fmla="*/ 12 w 14"/>
                <a:gd name="T21" fmla="*/ 16 h 20"/>
                <a:gd name="T22" fmla="*/ 12 w 14"/>
                <a:gd name="T23" fmla="*/ 16 h 20"/>
                <a:gd name="T24" fmla="*/ 14 w 14"/>
                <a:gd name="T25" fmla="*/ 14 h 20"/>
                <a:gd name="T26" fmla="*/ 14 w 14"/>
                <a:gd name="T27" fmla="*/ 10 h 20"/>
                <a:gd name="T28" fmla="*/ 14 w 14"/>
                <a:gd name="T29" fmla="*/ 6 h 20"/>
                <a:gd name="T30" fmla="*/ 12 w 14"/>
                <a:gd name="T31" fmla="*/ 2 h 20"/>
                <a:gd name="T32" fmla="*/ 12 w 14"/>
                <a:gd name="T33" fmla="*/ 2 h 20"/>
                <a:gd name="T34" fmla="*/ 8 w 14"/>
                <a:gd name="T35" fmla="*/ 0 h 20"/>
                <a:gd name="T36" fmla="*/ 6 w 14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0">
                  <a:moveTo>
                    <a:pt x="6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4" y="10"/>
                  </a:lnTo>
                  <a:lnTo>
                    <a:pt x="14" y="6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947863" y="2006600"/>
              <a:ext cx="22225" cy="31750"/>
            </a:xfrm>
            <a:custGeom>
              <a:avLst/>
              <a:gdLst>
                <a:gd name="T0" fmla="*/ 6 w 14"/>
                <a:gd name="T1" fmla="*/ 0 h 20"/>
                <a:gd name="T2" fmla="*/ 6 w 14"/>
                <a:gd name="T3" fmla="*/ 0 h 20"/>
                <a:gd name="T4" fmla="*/ 2 w 14"/>
                <a:gd name="T5" fmla="*/ 0 h 20"/>
                <a:gd name="T6" fmla="*/ 2 w 14"/>
                <a:gd name="T7" fmla="*/ 0 h 20"/>
                <a:gd name="T8" fmla="*/ 0 w 14"/>
                <a:gd name="T9" fmla="*/ 6 h 20"/>
                <a:gd name="T10" fmla="*/ 0 w 14"/>
                <a:gd name="T11" fmla="*/ 18 h 20"/>
                <a:gd name="T12" fmla="*/ 0 w 14"/>
                <a:gd name="T13" fmla="*/ 18 h 20"/>
                <a:gd name="T14" fmla="*/ 6 w 14"/>
                <a:gd name="T15" fmla="*/ 20 h 20"/>
                <a:gd name="T16" fmla="*/ 6 w 14"/>
                <a:gd name="T17" fmla="*/ 20 h 20"/>
                <a:gd name="T18" fmla="*/ 8 w 14"/>
                <a:gd name="T19" fmla="*/ 18 h 20"/>
                <a:gd name="T20" fmla="*/ 12 w 14"/>
                <a:gd name="T21" fmla="*/ 16 h 20"/>
                <a:gd name="T22" fmla="*/ 12 w 14"/>
                <a:gd name="T23" fmla="*/ 16 h 20"/>
                <a:gd name="T24" fmla="*/ 14 w 14"/>
                <a:gd name="T25" fmla="*/ 14 h 20"/>
                <a:gd name="T26" fmla="*/ 14 w 14"/>
                <a:gd name="T27" fmla="*/ 10 h 20"/>
                <a:gd name="T28" fmla="*/ 14 w 14"/>
                <a:gd name="T29" fmla="*/ 6 h 20"/>
                <a:gd name="T30" fmla="*/ 12 w 14"/>
                <a:gd name="T31" fmla="*/ 2 h 20"/>
                <a:gd name="T32" fmla="*/ 12 w 14"/>
                <a:gd name="T33" fmla="*/ 2 h 20"/>
                <a:gd name="T34" fmla="*/ 8 w 14"/>
                <a:gd name="T35" fmla="*/ 0 h 20"/>
                <a:gd name="T36" fmla="*/ 6 w 14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0">
                  <a:moveTo>
                    <a:pt x="6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4" y="10"/>
                  </a:lnTo>
                  <a:lnTo>
                    <a:pt x="14" y="6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8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7863" y="2041525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2 w 12"/>
                <a:gd name="T5" fmla="*/ 2 h 12"/>
                <a:gd name="T6" fmla="*/ 2 w 12"/>
                <a:gd name="T7" fmla="*/ 2 h 12"/>
                <a:gd name="T8" fmla="*/ 0 w 12"/>
                <a:gd name="T9" fmla="*/ 4 h 12"/>
                <a:gd name="T10" fmla="*/ 0 w 12"/>
                <a:gd name="T11" fmla="*/ 6 h 12"/>
                <a:gd name="T12" fmla="*/ 0 w 12"/>
                <a:gd name="T13" fmla="*/ 6 h 12"/>
                <a:gd name="T14" fmla="*/ 2 w 12"/>
                <a:gd name="T15" fmla="*/ 10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0 w 12"/>
                <a:gd name="T25" fmla="*/ 10 h 12"/>
                <a:gd name="T26" fmla="*/ 12 w 12"/>
                <a:gd name="T27" fmla="*/ 6 h 12"/>
                <a:gd name="T28" fmla="*/ 10 w 12"/>
                <a:gd name="T29" fmla="*/ 2 h 12"/>
                <a:gd name="T30" fmla="*/ 10 w 12"/>
                <a:gd name="T31" fmla="*/ 2 h 12"/>
                <a:gd name="T32" fmla="*/ 6 w 12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1947863" y="2041525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2 w 12"/>
                <a:gd name="T5" fmla="*/ 2 h 12"/>
                <a:gd name="T6" fmla="*/ 2 w 12"/>
                <a:gd name="T7" fmla="*/ 2 h 12"/>
                <a:gd name="T8" fmla="*/ 0 w 12"/>
                <a:gd name="T9" fmla="*/ 4 h 12"/>
                <a:gd name="T10" fmla="*/ 0 w 12"/>
                <a:gd name="T11" fmla="*/ 6 h 12"/>
                <a:gd name="T12" fmla="*/ 0 w 12"/>
                <a:gd name="T13" fmla="*/ 6 h 12"/>
                <a:gd name="T14" fmla="*/ 2 w 12"/>
                <a:gd name="T15" fmla="*/ 10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0 w 12"/>
                <a:gd name="T25" fmla="*/ 10 h 12"/>
                <a:gd name="T26" fmla="*/ 12 w 12"/>
                <a:gd name="T27" fmla="*/ 6 h 12"/>
                <a:gd name="T28" fmla="*/ 10 w 12"/>
                <a:gd name="T29" fmla="*/ 2 h 12"/>
                <a:gd name="T30" fmla="*/ 10 w 12"/>
                <a:gd name="T31" fmla="*/ 2 h 12"/>
                <a:gd name="T32" fmla="*/ 6 w 12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976438" y="2006600"/>
              <a:ext cx="6350" cy="15875"/>
            </a:xfrm>
            <a:custGeom>
              <a:avLst/>
              <a:gdLst>
                <a:gd name="T0" fmla="*/ 2 w 4"/>
                <a:gd name="T1" fmla="*/ 0 h 10"/>
                <a:gd name="T2" fmla="*/ 2 w 4"/>
                <a:gd name="T3" fmla="*/ 0 h 10"/>
                <a:gd name="T4" fmla="*/ 2 w 4"/>
                <a:gd name="T5" fmla="*/ 0 h 10"/>
                <a:gd name="T6" fmla="*/ 2 w 4"/>
                <a:gd name="T7" fmla="*/ 0 h 10"/>
                <a:gd name="T8" fmla="*/ 0 w 4"/>
                <a:gd name="T9" fmla="*/ 4 h 10"/>
                <a:gd name="T10" fmla="*/ 2 w 4"/>
                <a:gd name="T11" fmla="*/ 8 h 10"/>
                <a:gd name="T12" fmla="*/ 2 w 4"/>
                <a:gd name="T13" fmla="*/ 8 h 10"/>
                <a:gd name="T14" fmla="*/ 4 w 4"/>
                <a:gd name="T15" fmla="*/ 10 h 10"/>
                <a:gd name="T16" fmla="*/ 4 w 4"/>
                <a:gd name="T17" fmla="*/ 6 h 10"/>
                <a:gd name="T18" fmla="*/ 4 w 4"/>
                <a:gd name="T19" fmla="*/ 6 h 10"/>
                <a:gd name="T20" fmla="*/ 2 w 4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976438" y="2006600"/>
              <a:ext cx="6350" cy="15875"/>
            </a:xfrm>
            <a:custGeom>
              <a:avLst/>
              <a:gdLst>
                <a:gd name="T0" fmla="*/ 2 w 4"/>
                <a:gd name="T1" fmla="*/ 0 h 10"/>
                <a:gd name="T2" fmla="*/ 2 w 4"/>
                <a:gd name="T3" fmla="*/ 0 h 10"/>
                <a:gd name="T4" fmla="*/ 2 w 4"/>
                <a:gd name="T5" fmla="*/ 0 h 10"/>
                <a:gd name="T6" fmla="*/ 2 w 4"/>
                <a:gd name="T7" fmla="*/ 0 h 10"/>
                <a:gd name="T8" fmla="*/ 0 w 4"/>
                <a:gd name="T9" fmla="*/ 4 h 10"/>
                <a:gd name="T10" fmla="*/ 2 w 4"/>
                <a:gd name="T11" fmla="*/ 8 h 10"/>
                <a:gd name="T12" fmla="*/ 2 w 4"/>
                <a:gd name="T13" fmla="*/ 8 h 10"/>
                <a:gd name="T14" fmla="*/ 4 w 4"/>
                <a:gd name="T15" fmla="*/ 10 h 10"/>
                <a:gd name="T16" fmla="*/ 4 w 4"/>
                <a:gd name="T17" fmla="*/ 6 h 10"/>
                <a:gd name="T18" fmla="*/ 4 w 4"/>
                <a:gd name="T19" fmla="*/ 6 h 10"/>
                <a:gd name="T20" fmla="*/ 2 w 4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636837" y="4106054"/>
            <a:ext cx="282575" cy="1092200"/>
            <a:chOff x="2713038" y="1844675"/>
            <a:chExt cx="282575" cy="1092200"/>
          </a:xfrm>
        </p:grpSpPr>
        <p:grpSp>
          <p:nvGrpSpPr>
            <p:cNvPr id="63" name="组合 62"/>
            <p:cNvGrpSpPr/>
            <p:nvPr/>
          </p:nvGrpSpPr>
          <p:grpSpPr>
            <a:xfrm>
              <a:off x="2713038" y="1844675"/>
              <a:ext cx="282575" cy="1092200"/>
              <a:chOff x="2713038" y="1844675"/>
              <a:chExt cx="282575" cy="1092200"/>
            </a:xfrm>
          </p:grpSpPr>
          <p:sp>
            <p:nvSpPr>
              <p:cNvPr id="65" name="Freeform 61"/>
              <p:cNvSpPr>
                <a:spLocks/>
              </p:cNvSpPr>
              <p:nvPr/>
            </p:nvSpPr>
            <p:spPr bwMode="auto">
              <a:xfrm>
                <a:off x="2741613" y="1952625"/>
                <a:ext cx="222250" cy="981075"/>
              </a:xfrm>
              <a:custGeom>
                <a:avLst/>
                <a:gdLst>
                  <a:gd name="T0" fmla="*/ 0 w 140"/>
                  <a:gd name="T1" fmla="*/ 0 h 618"/>
                  <a:gd name="T2" fmla="*/ 0 w 140"/>
                  <a:gd name="T3" fmla="*/ 548 h 618"/>
                  <a:gd name="T4" fmla="*/ 0 w 140"/>
                  <a:gd name="T5" fmla="*/ 548 h 618"/>
                  <a:gd name="T6" fmla="*/ 0 w 140"/>
                  <a:gd name="T7" fmla="*/ 562 h 618"/>
                  <a:gd name="T8" fmla="*/ 4 w 140"/>
                  <a:gd name="T9" fmla="*/ 576 h 618"/>
                  <a:gd name="T10" fmla="*/ 12 w 140"/>
                  <a:gd name="T11" fmla="*/ 588 h 618"/>
                  <a:gd name="T12" fmla="*/ 20 w 140"/>
                  <a:gd name="T13" fmla="*/ 598 h 618"/>
                  <a:gd name="T14" fmla="*/ 30 w 140"/>
                  <a:gd name="T15" fmla="*/ 606 h 618"/>
                  <a:gd name="T16" fmla="*/ 42 w 140"/>
                  <a:gd name="T17" fmla="*/ 614 h 618"/>
                  <a:gd name="T18" fmla="*/ 56 w 140"/>
                  <a:gd name="T19" fmla="*/ 618 h 618"/>
                  <a:gd name="T20" fmla="*/ 70 w 140"/>
                  <a:gd name="T21" fmla="*/ 618 h 618"/>
                  <a:gd name="T22" fmla="*/ 70 w 140"/>
                  <a:gd name="T23" fmla="*/ 618 h 618"/>
                  <a:gd name="T24" fmla="*/ 84 w 140"/>
                  <a:gd name="T25" fmla="*/ 618 h 618"/>
                  <a:gd name="T26" fmla="*/ 98 w 140"/>
                  <a:gd name="T27" fmla="*/ 614 h 618"/>
                  <a:gd name="T28" fmla="*/ 110 w 140"/>
                  <a:gd name="T29" fmla="*/ 606 h 618"/>
                  <a:gd name="T30" fmla="*/ 120 w 140"/>
                  <a:gd name="T31" fmla="*/ 598 h 618"/>
                  <a:gd name="T32" fmla="*/ 128 w 140"/>
                  <a:gd name="T33" fmla="*/ 588 h 618"/>
                  <a:gd name="T34" fmla="*/ 136 w 140"/>
                  <a:gd name="T35" fmla="*/ 576 h 618"/>
                  <a:gd name="T36" fmla="*/ 140 w 140"/>
                  <a:gd name="T37" fmla="*/ 562 h 618"/>
                  <a:gd name="T38" fmla="*/ 140 w 140"/>
                  <a:gd name="T39" fmla="*/ 548 h 618"/>
                  <a:gd name="T40" fmla="*/ 140 w 140"/>
                  <a:gd name="T41" fmla="*/ 0 h 618"/>
                  <a:gd name="T42" fmla="*/ 0 w 140"/>
                  <a:gd name="T43" fmla="*/ 0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0" h="618">
                    <a:moveTo>
                      <a:pt x="0" y="0"/>
                    </a:moveTo>
                    <a:lnTo>
                      <a:pt x="0" y="548"/>
                    </a:lnTo>
                    <a:lnTo>
                      <a:pt x="0" y="548"/>
                    </a:lnTo>
                    <a:lnTo>
                      <a:pt x="0" y="562"/>
                    </a:lnTo>
                    <a:lnTo>
                      <a:pt x="4" y="576"/>
                    </a:lnTo>
                    <a:lnTo>
                      <a:pt x="12" y="588"/>
                    </a:lnTo>
                    <a:lnTo>
                      <a:pt x="20" y="598"/>
                    </a:lnTo>
                    <a:lnTo>
                      <a:pt x="30" y="606"/>
                    </a:lnTo>
                    <a:lnTo>
                      <a:pt x="42" y="614"/>
                    </a:lnTo>
                    <a:lnTo>
                      <a:pt x="56" y="618"/>
                    </a:lnTo>
                    <a:lnTo>
                      <a:pt x="70" y="618"/>
                    </a:lnTo>
                    <a:lnTo>
                      <a:pt x="70" y="618"/>
                    </a:lnTo>
                    <a:lnTo>
                      <a:pt x="84" y="618"/>
                    </a:lnTo>
                    <a:lnTo>
                      <a:pt x="98" y="614"/>
                    </a:lnTo>
                    <a:lnTo>
                      <a:pt x="110" y="606"/>
                    </a:lnTo>
                    <a:lnTo>
                      <a:pt x="120" y="598"/>
                    </a:lnTo>
                    <a:lnTo>
                      <a:pt x="128" y="588"/>
                    </a:lnTo>
                    <a:lnTo>
                      <a:pt x="136" y="576"/>
                    </a:lnTo>
                    <a:lnTo>
                      <a:pt x="140" y="562"/>
                    </a:lnTo>
                    <a:lnTo>
                      <a:pt x="140" y="548"/>
                    </a:lnTo>
                    <a:lnTo>
                      <a:pt x="1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F7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6" name="Freeform 62"/>
              <p:cNvSpPr>
                <a:spLocks/>
              </p:cNvSpPr>
              <p:nvPr/>
            </p:nvSpPr>
            <p:spPr bwMode="auto">
              <a:xfrm>
                <a:off x="2741613" y="1952625"/>
                <a:ext cx="222250" cy="981075"/>
              </a:xfrm>
              <a:custGeom>
                <a:avLst/>
                <a:gdLst>
                  <a:gd name="T0" fmla="*/ 0 w 140"/>
                  <a:gd name="T1" fmla="*/ 0 h 618"/>
                  <a:gd name="T2" fmla="*/ 0 w 140"/>
                  <a:gd name="T3" fmla="*/ 548 h 618"/>
                  <a:gd name="T4" fmla="*/ 0 w 140"/>
                  <a:gd name="T5" fmla="*/ 548 h 618"/>
                  <a:gd name="T6" fmla="*/ 0 w 140"/>
                  <a:gd name="T7" fmla="*/ 562 h 618"/>
                  <a:gd name="T8" fmla="*/ 4 w 140"/>
                  <a:gd name="T9" fmla="*/ 576 h 618"/>
                  <a:gd name="T10" fmla="*/ 12 w 140"/>
                  <a:gd name="T11" fmla="*/ 588 h 618"/>
                  <a:gd name="T12" fmla="*/ 20 w 140"/>
                  <a:gd name="T13" fmla="*/ 598 h 618"/>
                  <a:gd name="T14" fmla="*/ 30 w 140"/>
                  <a:gd name="T15" fmla="*/ 606 h 618"/>
                  <a:gd name="T16" fmla="*/ 42 w 140"/>
                  <a:gd name="T17" fmla="*/ 614 h 618"/>
                  <a:gd name="T18" fmla="*/ 56 w 140"/>
                  <a:gd name="T19" fmla="*/ 618 h 618"/>
                  <a:gd name="T20" fmla="*/ 70 w 140"/>
                  <a:gd name="T21" fmla="*/ 618 h 618"/>
                  <a:gd name="T22" fmla="*/ 70 w 140"/>
                  <a:gd name="T23" fmla="*/ 618 h 618"/>
                  <a:gd name="T24" fmla="*/ 84 w 140"/>
                  <a:gd name="T25" fmla="*/ 618 h 618"/>
                  <a:gd name="T26" fmla="*/ 98 w 140"/>
                  <a:gd name="T27" fmla="*/ 614 h 618"/>
                  <a:gd name="T28" fmla="*/ 110 w 140"/>
                  <a:gd name="T29" fmla="*/ 606 h 618"/>
                  <a:gd name="T30" fmla="*/ 120 w 140"/>
                  <a:gd name="T31" fmla="*/ 598 h 618"/>
                  <a:gd name="T32" fmla="*/ 128 w 140"/>
                  <a:gd name="T33" fmla="*/ 588 h 618"/>
                  <a:gd name="T34" fmla="*/ 136 w 140"/>
                  <a:gd name="T35" fmla="*/ 576 h 618"/>
                  <a:gd name="T36" fmla="*/ 140 w 140"/>
                  <a:gd name="T37" fmla="*/ 562 h 618"/>
                  <a:gd name="T38" fmla="*/ 140 w 140"/>
                  <a:gd name="T39" fmla="*/ 548 h 618"/>
                  <a:gd name="T40" fmla="*/ 140 w 140"/>
                  <a:gd name="T41" fmla="*/ 0 h 618"/>
                  <a:gd name="T42" fmla="*/ 0 w 140"/>
                  <a:gd name="T43" fmla="*/ 0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0" h="618">
                    <a:moveTo>
                      <a:pt x="0" y="0"/>
                    </a:moveTo>
                    <a:lnTo>
                      <a:pt x="0" y="548"/>
                    </a:lnTo>
                    <a:lnTo>
                      <a:pt x="0" y="548"/>
                    </a:lnTo>
                    <a:lnTo>
                      <a:pt x="0" y="562"/>
                    </a:lnTo>
                    <a:lnTo>
                      <a:pt x="4" y="576"/>
                    </a:lnTo>
                    <a:lnTo>
                      <a:pt x="12" y="588"/>
                    </a:lnTo>
                    <a:lnTo>
                      <a:pt x="20" y="598"/>
                    </a:lnTo>
                    <a:lnTo>
                      <a:pt x="30" y="606"/>
                    </a:lnTo>
                    <a:lnTo>
                      <a:pt x="42" y="614"/>
                    </a:lnTo>
                    <a:lnTo>
                      <a:pt x="56" y="618"/>
                    </a:lnTo>
                    <a:lnTo>
                      <a:pt x="70" y="618"/>
                    </a:lnTo>
                    <a:lnTo>
                      <a:pt x="70" y="618"/>
                    </a:lnTo>
                    <a:lnTo>
                      <a:pt x="84" y="618"/>
                    </a:lnTo>
                    <a:lnTo>
                      <a:pt x="98" y="614"/>
                    </a:lnTo>
                    <a:lnTo>
                      <a:pt x="110" y="606"/>
                    </a:lnTo>
                    <a:lnTo>
                      <a:pt x="120" y="598"/>
                    </a:lnTo>
                    <a:lnTo>
                      <a:pt x="128" y="588"/>
                    </a:lnTo>
                    <a:lnTo>
                      <a:pt x="136" y="576"/>
                    </a:lnTo>
                    <a:lnTo>
                      <a:pt x="140" y="562"/>
                    </a:lnTo>
                    <a:lnTo>
                      <a:pt x="140" y="548"/>
                    </a:lnTo>
                    <a:lnTo>
                      <a:pt x="14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7" name="Freeform 63"/>
              <p:cNvSpPr>
                <a:spLocks/>
              </p:cNvSpPr>
              <p:nvPr/>
            </p:nvSpPr>
            <p:spPr bwMode="auto">
              <a:xfrm>
                <a:off x="2738438" y="1949450"/>
                <a:ext cx="228600" cy="987425"/>
              </a:xfrm>
              <a:custGeom>
                <a:avLst/>
                <a:gdLst>
                  <a:gd name="T0" fmla="*/ 2 w 144"/>
                  <a:gd name="T1" fmla="*/ 2 h 622"/>
                  <a:gd name="T2" fmla="*/ 0 w 144"/>
                  <a:gd name="T3" fmla="*/ 2 h 622"/>
                  <a:gd name="T4" fmla="*/ 0 w 144"/>
                  <a:gd name="T5" fmla="*/ 550 h 622"/>
                  <a:gd name="T6" fmla="*/ 0 w 144"/>
                  <a:gd name="T7" fmla="*/ 550 h 622"/>
                  <a:gd name="T8" fmla="*/ 0 w 144"/>
                  <a:gd name="T9" fmla="*/ 564 h 622"/>
                  <a:gd name="T10" fmla="*/ 6 w 144"/>
                  <a:gd name="T11" fmla="*/ 578 h 622"/>
                  <a:gd name="T12" fmla="*/ 12 w 144"/>
                  <a:gd name="T13" fmla="*/ 590 h 622"/>
                  <a:gd name="T14" fmla="*/ 20 w 144"/>
                  <a:gd name="T15" fmla="*/ 602 h 622"/>
                  <a:gd name="T16" fmla="*/ 32 w 144"/>
                  <a:gd name="T17" fmla="*/ 610 h 622"/>
                  <a:gd name="T18" fmla="*/ 44 w 144"/>
                  <a:gd name="T19" fmla="*/ 618 h 622"/>
                  <a:gd name="T20" fmla="*/ 58 w 144"/>
                  <a:gd name="T21" fmla="*/ 622 h 622"/>
                  <a:gd name="T22" fmla="*/ 72 w 144"/>
                  <a:gd name="T23" fmla="*/ 622 h 622"/>
                  <a:gd name="T24" fmla="*/ 72 w 144"/>
                  <a:gd name="T25" fmla="*/ 622 h 622"/>
                  <a:gd name="T26" fmla="*/ 86 w 144"/>
                  <a:gd name="T27" fmla="*/ 622 h 622"/>
                  <a:gd name="T28" fmla="*/ 100 w 144"/>
                  <a:gd name="T29" fmla="*/ 618 h 622"/>
                  <a:gd name="T30" fmla="*/ 112 w 144"/>
                  <a:gd name="T31" fmla="*/ 610 h 622"/>
                  <a:gd name="T32" fmla="*/ 124 w 144"/>
                  <a:gd name="T33" fmla="*/ 602 h 622"/>
                  <a:gd name="T34" fmla="*/ 132 w 144"/>
                  <a:gd name="T35" fmla="*/ 590 h 622"/>
                  <a:gd name="T36" fmla="*/ 140 w 144"/>
                  <a:gd name="T37" fmla="*/ 578 h 622"/>
                  <a:gd name="T38" fmla="*/ 144 w 144"/>
                  <a:gd name="T39" fmla="*/ 564 h 622"/>
                  <a:gd name="T40" fmla="*/ 144 w 144"/>
                  <a:gd name="T41" fmla="*/ 550 h 622"/>
                  <a:gd name="T42" fmla="*/ 144 w 144"/>
                  <a:gd name="T43" fmla="*/ 0 h 622"/>
                  <a:gd name="T44" fmla="*/ 0 w 144"/>
                  <a:gd name="T45" fmla="*/ 0 h 622"/>
                  <a:gd name="T46" fmla="*/ 0 w 144"/>
                  <a:gd name="T47" fmla="*/ 2 h 622"/>
                  <a:gd name="T48" fmla="*/ 2 w 144"/>
                  <a:gd name="T49" fmla="*/ 2 h 622"/>
                  <a:gd name="T50" fmla="*/ 2 w 144"/>
                  <a:gd name="T51" fmla="*/ 4 h 622"/>
                  <a:gd name="T52" fmla="*/ 140 w 144"/>
                  <a:gd name="T53" fmla="*/ 4 h 622"/>
                  <a:gd name="T54" fmla="*/ 140 w 144"/>
                  <a:gd name="T55" fmla="*/ 550 h 622"/>
                  <a:gd name="T56" fmla="*/ 140 w 144"/>
                  <a:gd name="T57" fmla="*/ 550 h 622"/>
                  <a:gd name="T58" fmla="*/ 140 w 144"/>
                  <a:gd name="T59" fmla="*/ 564 h 622"/>
                  <a:gd name="T60" fmla="*/ 136 w 144"/>
                  <a:gd name="T61" fmla="*/ 576 h 622"/>
                  <a:gd name="T62" fmla="*/ 130 w 144"/>
                  <a:gd name="T63" fmla="*/ 588 h 622"/>
                  <a:gd name="T64" fmla="*/ 120 w 144"/>
                  <a:gd name="T65" fmla="*/ 598 h 622"/>
                  <a:gd name="T66" fmla="*/ 120 w 144"/>
                  <a:gd name="T67" fmla="*/ 598 h 622"/>
                  <a:gd name="T68" fmla="*/ 110 w 144"/>
                  <a:gd name="T69" fmla="*/ 608 h 622"/>
                  <a:gd name="T70" fmla="*/ 98 w 144"/>
                  <a:gd name="T71" fmla="*/ 614 h 622"/>
                  <a:gd name="T72" fmla="*/ 86 w 144"/>
                  <a:gd name="T73" fmla="*/ 618 h 622"/>
                  <a:gd name="T74" fmla="*/ 72 w 144"/>
                  <a:gd name="T75" fmla="*/ 618 h 622"/>
                  <a:gd name="T76" fmla="*/ 72 w 144"/>
                  <a:gd name="T77" fmla="*/ 618 h 622"/>
                  <a:gd name="T78" fmla="*/ 58 w 144"/>
                  <a:gd name="T79" fmla="*/ 618 h 622"/>
                  <a:gd name="T80" fmla="*/ 46 w 144"/>
                  <a:gd name="T81" fmla="*/ 614 h 622"/>
                  <a:gd name="T82" fmla="*/ 34 w 144"/>
                  <a:gd name="T83" fmla="*/ 608 h 622"/>
                  <a:gd name="T84" fmla="*/ 24 w 144"/>
                  <a:gd name="T85" fmla="*/ 598 h 622"/>
                  <a:gd name="T86" fmla="*/ 24 w 144"/>
                  <a:gd name="T87" fmla="*/ 598 h 622"/>
                  <a:gd name="T88" fmla="*/ 16 w 144"/>
                  <a:gd name="T89" fmla="*/ 588 h 622"/>
                  <a:gd name="T90" fmla="*/ 8 w 144"/>
                  <a:gd name="T91" fmla="*/ 576 h 622"/>
                  <a:gd name="T92" fmla="*/ 4 w 144"/>
                  <a:gd name="T93" fmla="*/ 564 h 622"/>
                  <a:gd name="T94" fmla="*/ 4 w 144"/>
                  <a:gd name="T95" fmla="*/ 550 h 622"/>
                  <a:gd name="T96" fmla="*/ 4 w 144"/>
                  <a:gd name="T97" fmla="*/ 2 h 622"/>
                  <a:gd name="T98" fmla="*/ 2 w 144"/>
                  <a:gd name="T99" fmla="*/ 2 h 622"/>
                  <a:gd name="T100" fmla="*/ 2 w 144"/>
                  <a:gd name="T101" fmla="*/ 4 h 622"/>
                  <a:gd name="T102" fmla="*/ 2 w 144"/>
                  <a:gd name="T103" fmla="*/ 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4" h="622">
                    <a:moveTo>
                      <a:pt x="2" y="2"/>
                    </a:moveTo>
                    <a:lnTo>
                      <a:pt x="0" y="2"/>
                    </a:lnTo>
                    <a:lnTo>
                      <a:pt x="0" y="550"/>
                    </a:lnTo>
                    <a:lnTo>
                      <a:pt x="0" y="550"/>
                    </a:lnTo>
                    <a:lnTo>
                      <a:pt x="0" y="564"/>
                    </a:lnTo>
                    <a:lnTo>
                      <a:pt x="6" y="578"/>
                    </a:lnTo>
                    <a:lnTo>
                      <a:pt x="12" y="590"/>
                    </a:lnTo>
                    <a:lnTo>
                      <a:pt x="20" y="602"/>
                    </a:lnTo>
                    <a:lnTo>
                      <a:pt x="32" y="610"/>
                    </a:lnTo>
                    <a:lnTo>
                      <a:pt x="44" y="618"/>
                    </a:lnTo>
                    <a:lnTo>
                      <a:pt x="58" y="622"/>
                    </a:lnTo>
                    <a:lnTo>
                      <a:pt x="72" y="622"/>
                    </a:lnTo>
                    <a:lnTo>
                      <a:pt x="72" y="622"/>
                    </a:lnTo>
                    <a:lnTo>
                      <a:pt x="86" y="622"/>
                    </a:lnTo>
                    <a:lnTo>
                      <a:pt x="100" y="618"/>
                    </a:lnTo>
                    <a:lnTo>
                      <a:pt x="112" y="610"/>
                    </a:lnTo>
                    <a:lnTo>
                      <a:pt x="124" y="602"/>
                    </a:lnTo>
                    <a:lnTo>
                      <a:pt x="132" y="590"/>
                    </a:lnTo>
                    <a:lnTo>
                      <a:pt x="140" y="578"/>
                    </a:lnTo>
                    <a:lnTo>
                      <a:pt x="144" y="564"/>
                    </a:lnTo>
                    <a:lnTo>
                      <a:pt x="144" y="550"/>
                    </a:lnTo>
                    <a:lnTo>
                      <a:pt x="144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140" y="4"/>
                    </a:lnTo>
                    <a:lnTo>
                      <a:pt x="140" y="550"/>
                    </a:lnTo>
                    <a:lnTo>
                      <a:pt x="140" y="550"/>
                    </a:lnTo>
                    <a:lnTo>
                      <a:pt x="140" y="564"/>
                    </a:lnTo>
                    <a:lnTo>
                      <a:pt x="136" y="576"/>
                    </a:lnTo>
                    <a:lnTo>
                      <a:pt x="130" y="588"/>
                    </a:lnTo>
                    <a:lnTo>
                      <a:pt x="120" y="598"/>
                    </a:lnTo>
                    <a:lnTo>
                      <a:pt x="120" y="598"/>
                    </a:lnTo>
                    <a:lnTo>
                      <a:pt x="110" y="608"/>
                    </a:lnTo>
                    <a:lnTo>
                      <a:pt x="98" y="614"/>
                    </a:lnTo>
                    <a:lnTo>
                      <a:pt x="86" y="618"/>
                    </a:lnTo>
                    <a:lnTo>
                      <a:pt x="72" y="618"/>
                    </a:lnTo>
                    <a:lnTo>
                      <a:pt x="72" y="618"/>
                    </a:lnTo>
                    <a:lnTo>
                      <a:pt x="58" y="618"/>
                    </a:lnTo>
                    <a:lnTo>
                      <a:pt x="46" y="614"/>
                    </a:lnTo>
                    <a:lnTo>
                      <a:pt x="34" y="608"/>
                    </a:lnTo>
                    <a:lnTo>
                      <a:pt x="24" y="598"/>
                    </a:lnTo>
                    <a:lnTo>
                      <a:pt x="24" y="598"/>
                    </a:lnTo>
                    <a:lnTo>
                      <a:pt x="16" y="588"/>
                    </a:lnTo>
                    <a:lnTo>
                      <a:pt x="8" y="576"/>
                    </a:lnTo>
                    <a:lnTo>
                      <a:pt x="4" y="564"/>
                    </a:lnTo>
                    <a:lnTo>
                      <a:pt x="4" y="55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7271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8" name="Freeform 64"/>
              <p:cNvSpPr>
                <a:spLocks/>
              </p:cNvSpPr>
              <p:nvPr/>
            </p:nvSpPr>
            <p:spPr bwMode="auto">
              <a:xfrm>
                <a:off x="2738438" y="1949450"/>
                <a:ext cx="228600" cy="987425"/>
              </a:xfrm>
              <a:custGeom>
                <a:avLst/>
                <a:gdLst>
                  <a:gd name="T0" fmla="*/ 2 w 144"/>
                  <a:gd name="T1" fmla="*/ 2 h 622"/>
                  <a:gd name="T2" fmla="*/ 0 w 144"/>
                  <a:gd name="T3" fmla="*/ 2 h 622"/>
                  <a:gd name="T4" fmla="*/ 0 w 144"/>
                  <a:gd name="T5" fmla="*/ 550 h 622"/>
                  <a:gd name="T6" fmla="*/ 0 w 144"/>
                  <a:gd name="T7" fmla="*/ 550 h 622"/>
                  <a:gd name="T8" fmla="*/ 0 w 144"/>
                  <a:gd name="T9" fmla="*/ 564 h 622"/>
                  <a:gd name="T10" fmla="*/ 6 w 144"/>
                  <a:gd name="T11" fmla="*/ 578 h 622"/>
                  <a:gd name="T12" fmla="*/ 12 w 144"/>
                  <a:gd name="T13" fmla="*/ 590 h 622"/>
                  <a:gd name="T14" fmla="*/ 20 w 144"/>
                  <a:gd name="T15" fmla="*/ 602 h 622"/>
                  <a:gd name="T16" fmla="*/ 32 w 144"/>
                  <a:gd name="T17" fmla="*/ 610 h 622"/>
                  <a:gd name="T18" fmla="*/ 44 w 144"/>
                  <a:gd name="T19" fmla="*/ 618 h 622"/>
                  <a:gd name="T20" fmla="*/ 58 w 144"/>
                  <a:gd name="T21" fmla="*/ 622 h 622"/>
                  <a:gd name="T22" fmla="*/ 72 w 144"/>
                  <a:gd name="T23" fmla="*/ 622 h 622"/>
                  <a:gd name="T24" fmla="*/ 72 w 144"/>
                  <a:gd name="T25" fmla="*/ 622 h 622"/>
                  <a:gd name="T26" fmla="*/ 86 w 144"/>
                  <a:gd name="T27" fmla="*/ 622 h 622"/>
                  <a:gd name="T28" fmla="*/ 100 w 144"/>
                  <a:gd name="T29" fmla="*/ 618 h 622"/>
                  <a:gd name="T30" fmla="*/ 112 w 144"/>
                  <a:gd name="T31" fmla="*/ 610 h 622"/>
                  <a:gd name="T32" fmla="*/ 124 w 144"/>
                  <a:gd name="T33" fmla="*/ 602 h 622"/>
                  <a:gd name="T34" fmla="*/ 132 w 144"/>
                  <a:gd name="T35" fmla="*/ 590 h 622"/>
                  <a:gd name="T36" fmla="*/ 140 w 144"/>
                  <a:gd name="T37" fmla="*/ 578 h 622"/>
                  <a:gd name="T38" fmla="*/ 144 w 144"/>
                  <a:gd name="T39" fmla="*/ 564 h 622"/>
                  <a:gd name="T40" fmla="*/ 144 w 144"/>
                  <a:gd name="T41" fmla="*/ 550 h 622"/>
                  <a:gd name="T42" fmla="*/ 144 w 144"/>
                  <a:gd name="T43" fmla="*/ 0 h 622"/>
                  <a:gd name="T44" fmla="*/ 0 w 144"/>
                  <a:gd name="T45" fmla="*/ 0 h 622"/>
                  <a:gd name="T46" fmla="*/ 0 w 144"/>
                  <a:gd name="T47" fmla="*/ 2 h 622"/>
                  <a:gd name="T48" fmla="*/ 2 w 144"/>
                  <a:gd name="T49" fmla="*/ 2 h 622"/>
                  <a:gd name="T50" fmla="*/ 2 w 144"/>
                  <a:gd name="T51" fmla="*/ 4 h 622"/>
                  <a:gd name="T52" fmla="*/ 140 w 144"/>
                  <a:gd name="T53" fmla="*/ 4 h 622"/>
                  <a:gd name="T54" fmla="*/ 140 w 144"/>
                  <a:gd name="T55" fmla="*/ 550 h 622"/>
                  <a:gd name="T56" fmla="*/ 140 w 144"/>
                  <a:gd name="T57" fmla="*/ 550 h 622"/>
                  <a:gd name="T58" fmla="*/ 140 w 144"/>
                  <a:gd name="T59" fmla="*/ 564 h 622"/>
                  <a:gd name="T60" fmla="*/ 136 w 144"/>
                  <a:gd name="T61" fmla="*/ 576 h 622"/>
                  <a:gd name="T62" fmla="*/ 130 w 144"/>
                  <a:gd name="T63" fmla="*/ 588 h 622"/>
                  <a:gd name="T64" fmla="*/ 120 w 144"/>
                  <a:gd name="T65" fmla="*/ 598 h 622"/>
                  <a:gd name="T66" fmla="*/ 120 w 144"/>
                  <a:gd name="T67" fmla="*/ 598 h 622"/>
                  <a:gd name="T68" fmla="*/ 110 w 144"/>
                  <a:gd name="T69" fmla="*/ 608 h 622"/>
                  <a:gd name="T70" fmla="*/ 98 w 144"/>
                  <a:gd name="T71" fmla="*/ 614 h 622"/>
                  <a:gd name="T72" fmla="*/ 86 w 144"/>
                  <a:gd name="T73" fmla="*/ 618 h 622"/>
                  <a:gd name="T74" fmla="*/ 72 w 144"/>
                  <a:gd name="T75" fmla="*/ 618 h 622"/>
                  <a:gd name="T76" fmla="*/ 72 w 144"/>
                  <a:gd name="T77" fmla="*/ 618 h 622"/>
                  <a:gd name="T78" fmla="*/ 58 w 144"/>
                  <a:gd name="T79" fmla="*/ 618 h 622"/>
                  <a:gd name="T80" fmla="*/ 46 w 144"/>
                  <a:gd name="T81" fmla="*/ 614 h 622"/>
                  <a:gd name="T82" fmla="*/ 34 w 144"/>
                  <a:gd name="T83" fmla="*/ 608 h 622"/>
                  <a:gd name="T84" fmla="*/ 24 w 144"/>
                  <a:gd name="T85" fmla="*/ 598 h 622"/>
                  <a:gd name="T86" fmla="*/ 24 w 144"/>
                  <a:gd name="T87" fmla="*/ 598 h 622"/>
                  <a:gd name="T88" fmla="*/ 16 w 144"/>
                  <a:gd name="T89" fmla="*/ 588 h 622"/>
                  <a:gd name="T90" fmla="*/ 8 w 144"/>
                  <a:gd name="T91" fmla="*/ 576 h 622"/>
                  <a:gd name="T92" fmla="*/ 4 w 144"/>
                  <a:gd name="T93" fmla="*/ 564 h 622"/>
                  <a:gd name="T94" fmla="*/ 4 w 144"/>
                  <a:gd name="T95" fmla="*/ 550 h 622"/>
                  <a:gd name="T96" fmla="*/ 4 w 144"/>
                  <a:gd name="T97" fmla="*/ 2 h 622"/>
                  <a:gd name="T98" fmla="*/ 2 w 144"/>
                  <a:gd name="T99" fmla="*/ 2 h 622"/>
                  <a:gd name="T100" fmla="*/ 2 w 144"/>
                  <a:gd name="T101" fmla="*/ 4 h 622"/>
                  <a:gd name="T102" fmla="*/ 2 w 144"/>
                  <a:gd name="T103" fmla="*/ 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4" h="622">
                    <a:moveTo>
                      <a:pt x="2" y="2"/>
                    </a:moveTo>
                    <a:lnTo>
                      <a:pt x="0" y="2"/>
                    </a:lnTo>
                    <a:lnTo>
                      <a:pt x="0" y="550"/>
                    </a:lnTo>
                    <a:lnTo>
                      <a:pt x="0" y="550"/>
                    </a:lnTo>
                    <a:lnTo>
                      <a:pt x="0" y="564"/>
                    </a:lnTo>
                    <a:lnTo>
                      <a:pt x="6" y="578"/>
                    </a:lnTo>
                    <a:lnTo>
                      <a:pt x="12" y="590"/>
                    </a:lnTo>
                    <a:lnTo>
                      <a:pt x="20" y="602"/>
                    </a:lnTo>
                    <a:lnTo>
                      <a:pt x="32" y="610"/>
                    </a:lnTo>
                    <a:lnTo>
                      <a:pt x="44" y="618"/>
                    </a:lnTo>
                    <a:lnTo>
                      <a:pt x="58" y="622"/>
                    </a:lnTo>
                    <a:lnTo>
                      <a:pt x="72" y="622"/>
                    </a:lnTo>
                    <a:lnTo>
                      <a:pt x="72" y="622"/>
                    </a:lnTo>
                    <a:lnTo>
                      <a:pt x="86" y="622"/>
                    </a:lnTo>
                    <a:lnTo>
                      <a:pt x="100" y="618"/>
                    </a:lnTo>
                    <a:lnTo>
                      <a:pt x="112" y="610"/>
                    </a:lnTo>
                    <a:lnTo>
                      <a:pt x="124" y="602"/>
                    </a:lnTo>
                    <a:lnTo>
                      <a:pt x="132" y="590"/>
                    </a:lnTo>
                    <a:lnTo>
                      <a:pt x="140" y="578"/>
                    </a:lnTo>
                    <a:lnTo>
                      <a:pt x="144" y="564"/>
                    </a:lnTo>
                    <a:lnTo>
                      <a:pt x="144" y="550"/>
                    </a:lnTo>
                    <a:lnTo>
                      <a:pt x="144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140" y="4"/>
                    </a:lnTo>
                    <a:lnTo>
                      <a:pt x="140" y="550"/>
                    </a:lnTo>
                    <a:lnTo>
                      <a:pt x="140" y="550"/>
                    </a:lnTo>
                    <a:lnTo>
                      <a:pt x="140" y="564"/>
                    </a:lnTo>
                    <a:lnTo>
                      <a:pt x="136" y="576"/>
                    </a:lnTo>
                    <a:lnTo>
                      <a:pt x="130" y="588"/>
                    </a:lnTo>
                    <a:lnTo>
                      <a:pt x="120" y="598"/>
                    </a:lnTo>
                    <a:lnTo>
                      <a:pt x="120" y="598"/>
                    </a:lnTo>
                    <a:lnTo>
                      <a:pt x="110" y="608"/>
                    </a:lnTo>
                    <a:lnTo>
                      <a:pt x="98" y="614"/>
                    </a:lnTo>
                    <a:lnTo>
                      <a:pt x="86" y="618"/>
                    </a:lnTo>
                    <a:lnTo>
                      <a:pt x="72" y="618"/>
                    </a:lnTo>
                    <a:lnTo>
                      <a:pt x="72" y="618"/>
                    </a:lnTo>
                    <a:lnTo>
                      <a:pt x="58" y="618"/>
                    </a:lnTo>
                    <a:lnTo>
                      <a:pt x="46" y="614"/>
                    </a:lnTo>
                    <a:lnTo>
                      <a:pt x="34" y="608"/>
                    </a:lnTo>
                    <a:lnTo>
                      <a:pt x="24" y="598"/>
                    </a:lnTo>
                    <a:lnTo>
                      <a:pt x="24" y="598"/>
                    </a:lnTo>
                    <a:lnTo>
                      <a:pt x="16" y="588"/>
                    </a:lnTo>
                    <a:lnTo>
                      <a:pt x="8" y="576"/>
                    </a:lnTo>
                    <a:lnTo>
                      <a:pt x="4" y="564"/>
                    </a:lnTo>
                    <a:lnTo>
                      <a:pt x="4" y="55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9" name="Freeform 65"/>
              <p:cNvSpPr>
                <a:spLocks/>
              </p:cNvSpPr>
              <p:nvPr/>
            </p:nvSpPr>
            <p:spPr bwMode="auto">
              <a:xfrm>
                <a:off x="2713038" y="1901825"/>
                <a:ext cx="282575" cy="50800"/>
              </a:xfrm>
              <a:custGeom>
                <a:avLst/>
                <a:gdLst>
                  <a:gd name="T0" fmla="*/ 166 w 178"/>
                  <a:gd name="T1" fmla="*/ 0 h 32"/>
                  <a:gd name="T2" fmla="*/ 12 w 178"/>
                  <a:gd name="T3" fmla="*/ 0 h 32"/>
                  <a:gd name="T4" fmla="*/ 12 w 178"/>
                  <a:gd name="T5" fmla="*/ 0 h 32"/>
                  <a:gd name="T6" fmla="*/ 6 w 178"/>
                  <a:gd name="T7" fmla="*/ 0 h 32"/>
                  <a:gd name="T8" fmla="*/ 4 w 178"/>
                  <a:gd name="T9" fmla="*/ 4 h 32"/>
                  <a:gd name="T10" fmla="*/ 0 w 178"/>
                  <a:gd name="T11" fmla="*/ 6 h 32"/>
                  <a:gd name="T12" fmla="*/ 0 w 178"/>
                  <a:gd name="T13" fmla="*/ 12 h 32"/>
                  <a:gd name="T14" fmla="*/ 0 w 178"/>
                  <a:gd name="T15" fmla="*/ 20 h 32"/>
                  <a:gd name="T16" fmla="*/ 0 w 178"/>
                  <a:gd name="T17" fmla="*/ 20 h 32"/>
                  <a:gd name="T18" fmla="*/ 0 w 178"/>
                  <a:gd name="T19" fmla="*/ 26 h 32"/>
                  <a:gd name="T20" fmla="*/ 4 w 178"/>
                  <a:gd name="T21" fmla="*/ 28 h 32"/>
                  <a:gd name="T22" fmla="*/ 6 w 178"/>
                  <a:gd name="T23" fmla="*/ 32 h 32"/>
                  <a:gd name="T24" fmla="*/ 12 w 178"/>
                  <a:gd name="T25" fmla="*/ 32 h 32"/>
                  <a:gd name="T26" fmla="*/ 166 w 178"/>
                  <a:gd name="T27" fmla="*/ 32 h 32"/>
                  <a:gd name="T28" fmla="*/ 166 w 178"/>
                  <a:gd name="T29" fmla="*/ 32 h 32"/>
                  <a:gd name="T30" fmla="*/ 170 w 178"/>
                  <a:gd name="T31" fmla="*/ 32 h 32"/>
                  <a:gd name="T32" fmla="*/ 174 w 178"/>
                  <a:gd name="T33" fmla="*/ 28 h 32"/>
                  <a:gd name="T34" fmla="*/ 178 w 178"/>
                  <a:gd name="T35" fmla="*/ 26 h 32"/>
                  <a:gd name="T36" fmla="*/ 178 w 178"/>
                  <a:gd name="T37" fmla="*/ 20 h 32"/>
                  <a:gd name="T38" fmla="*/ 178 w 178"/>
                  <a:gd name="T39" fmla="*/ 12 h 32"/>
                  <a:gd name="T40" fmla="*/ 178 w 178"/>
                  <a:gd name="T41" fmla="*/ 12 h 32"/>
                  <a:gd name="T42" fmla="*/ 178 w 178"/>
                  <a:gd name="T43" fmla="*/ 6 h 32"/>
                  <a:gd name="T44" fmla="*/ 174 w 178"/>
                  <a:gd name="T45" fmla="*/ 4 h 32"/>
                  <a:gd name="T46" fmla="*/ 170 w 178"/>
                  <a:gd name="T47" fmla="*/ 0 h 32"/>
                  <a:gd name="T48" fmla="*/ 166 w 178"/>
                  <a:gd name="T49" fmla="*/ 0 h 32"/>
                  <a:gd name="T50" fmla="*/ 166 w 178"/>
                  <a:gd name="T5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32">
                    <a:moveTo>
                      <a:pt x="166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4" y="28"/>
                    </a:lnTo>
                    <a:lnTo>
                      <a:pt x="6" y="32"/>
                    </a:lnTo>
                    <a:lnTo>
                      <a:pt x="12" y="32"/>
                    </a:lnTo>
                    <a:lnTo>
                      <a:pt x="166" y="32"/>
                    </a:lnTo>
                    <a:lnTo>
                      <a:pt x="166" y="32"/>
                    </a:lnTo>
                    <a:lnTo>
                      <a:pt x="170" y="32"/>
                    </a:lnTo>
                    <a:lnTo>
                      <a:pt x="174" y="28"/>
                    </a:lnTo>
                    <a:lnTo>
                      <a:pt x="178" y="26"/>
                    </a:lnTo>
                    <a:lnTo>
                      <a:pt x="178" y="20"/>
                    </a:lnTo>
                    <a:lnTo>
                      <a:pt x="178" y="12"/>
                    </a:lnTo>
                    <a:lnTo>
                      <a:pt x="178" y="12"/>
                    </a:lnTo>
                    <a:lnTo>
                      <a:pt x="178" y="6"/>
                    </a:lnTo>
                    <a:lnTo>
                      <a:pt x="174" y="4"/>
                    </a:lnTo>
                    <a:lnTo>
                      <a:pt x="170" y="0"/>
                    </a:lnTo>
                    <a:lnTo>
                      <a:pt x="166" y="0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rgbClr val="E0F7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0" name="Freeform 66"/>
              <p:cNvSpPr>
                <a:spLocks/>
              </p:cNvSpPr>
              <p:nvPr/>
            </p:nvSpPr>
            <p:spPr bwMode="auto">
              <a:xfrm>
                <a:off x="2725738" y="1844675"/>
                <a:ext cx="257175" cy="57150"/>
              </a:xfrm>
              <a:custGeom>
                <a:avLst/>
                <a:gdLst>
                  <a:gd name="T0" fmla="*/ 150 w 162"/>
                  <a:gd name="T1" fmla="*/ 0 h 36"/>
                  <a:gd name="T2" fmla="*/ 12 w 162"/>
                  <a:gd name="T3" fmla="*/ 0 h 36"/>
                  <a:gd name="T4" fmla="*/ 12 w 162"/>
                  <a:gd name="T5" fmla="*/ 0 h 36"/>
                  <a:gd name="T6" fmla="*/ 6 w 162"/>
                  <a:gd name="T7" fmla="*/ 0 h 36"/>
                  <a:gd name="T8" fmla="*/ 4 w 162"/>
                  <a:gd name="T9" fmla="*/ 4 h 36"/>
                  <a:gd name="T10" fmla="*/ 0 w 162"/>
                  <a:gd name="T11" fmla="*/ 6 h 36"/>
                  <a:gd name="T12" fmla="*/ 0 w 162"/>
                  <a:gd name="T13" fmla="*/ 12 h 36"/>
                  <a:gd name="T14" fmla="*/ 0 w 162"/>
                  <a:gd name="T15" fmla="*/ 24 h 36"/>
                  <a:gd name="T16" fmla="*/ 0 w 162"/>
                  <a:gd name="T17" fmla="*/ 24 h 36"/>
                  <a:gd name="T18" fmla="*/ 0 w 162"/>
                  <a:gd name="T19" fmla="*/ 28 h 36"/>
                  <a:gd name="T20" fmla="*/ 4 w 162"/>
                  <a:gd name="T21" fmla="*/ 32 h 36"/>
                  <a:gd name="T22" fmla="*/ 6 w 162"/>
                  <a:gd name="T23" fmla="*/ 34 h 36"/>
                  <a:gd name="T24" fmla="*/ 12 w 162"/>
                  <a:gd name="T25" fmla="*/ 36 h 36"/>
                  <a:gd name="T26" fmla="*/ 150 w 162"/>
                  <a:gd name="T27" fmla="*/ 36 h 36"/>
                  <a:gd name="T28" fmla="*/ 150 w 162"/>
                  <a:gd name="T29" fmla="*/ 36 h 36"/>
                  <a:gd name="T30" fmla="*/ 154 w 162"/>
                  <a:gd name="T31" fmla="*/ 34 h 36"/>
                  <a:gd name="T32" fmla="*/ 158 w 162"/>
                  <a:gd name="T33" fmla="*/ 32 h 36"/>
                  <a:gd name="T34" fmla="*/ 162 w 162"/>
                  <a:gd name="T35" fmla="*/ 28 h 36"/>
                  <a:gd name="T36" fmla="*/ 162 w 162"/>
                  <a:gd name="T37" fmla="*/ 24 h 36"/>
                  <a:gd name="T38" fmla="*/ 162 w 162"/>
                  <a:gd name="T39" fmla="*/ 12 h 36"/>
                  <a:gd name="T40" fmla="*/ 162 w 162"/>
                  <a:gd name="T41" fmla="*/ 12 h 36"/>
                  <a:gd name="T42" fmla="*/ 162 w 162"/>
                  <a:gd name="T43" fmla="*/ 6 h 36"/>
                  <a:gd name="T44" fmla="*/ 158 w 162"/>
                  <a:gd name="T45" fmla="*/ 4 h 36"/>
                  <a:gd name="T46" fmla="*/ 154 w 162"/>
                  <a:gd name="T47" fmla="*/ 0 h 36"/>
                  <a:gd name="T48" fmla="*/ 150 w 162"/>
                  <a:gd name="T49" fmla="*/ 0 h 36"/>
                  <a:gd name="T50" fmla="*/ 150 w 162"/>
                  <a:gd name="T5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2" h="36">
                    <a:moveTo>
                      <a:pt x="150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4" y="32"/>
                    </a:lnTo>
                    <a:lnTo>
                      <a:pt x="6" y="34"/>
                    </a:lnTo>
                    <a:lnTo>
                      <a:pt x="12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4" y="34"/>
                    </a:lnTo>
                    <a:lnTo>
                      <a:pt x="158" y="32"/>
                    </a:lnTo>
                    <a:lnTo>
                      <a:pt x="162" y="28"/>
                    </a:lnTo>
                    <a:lnTo>
                      <a:pt x="162" y="24"/>
                    </a:lnTo>
                    <a:lnTo>
                      <a:pt x="162" y="12"/>
                    </a:lnTo>
                    <a:lnTo>
                      <a:pt x="162" y="12"/>
                    </a:lnTo>
                    <a:lnTo>
                      <a:pt x="162" y="6"/>
                    </a:lnTo>
                    <a:lnTo>
                      <a:pt x="158" y="4"/>
                    </a:lnTo>
                    <a:lnTo>
                      <a:pt x="154" y="0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" name="Freeform 68"/>
              <p:cNvSpPr>
                <a:spLocks/>
              </p:cNvSpPr>
              <p:nvPr/>
            </p:nvSpPr>
            <p:spPr bwMode="auto">
              <a:xfrm>
                <a:off x="2782888" y="2025650"/>
                <a:ext cx="28575" cy="31750"/>
              </a:xfrm>
              <a:custGeom>
                <a:avLst/>
                <a:gdLst>
                  <a:gd name="T0" fmla="*/ 0 w 18"/>
                  <a:gd name="T1" fmla="*/ 10 h 20"/>
                  <a:gd name="T2" fmla="*/ 0 w 18"/>
                  <a:gd name="T3" fmla="*/ 10 h 20"/>
                  <a:gd name="T4" fmla="*/ 0 w 18"/>
                  <a:gd name="T5" fmla="*/ 14 h 20"/>
                  <a:gd name="T6" fmla="*/ 2 w 18"/>
                  <a:gd name="T7" fmla="*/ 18 h 20"/>
                  <a:gd name="T8" fmla="*/ 6 w 18"/>
                  <a:gd name="T9" fmla="*/ 20 h 20"/>
                  <a:gd name="T10" fmla="*/ 10 w 18"/>
                  <a:gd name="T11" fmla="*/ 20 h 20"/>
                  <a:gd name="T12" fmla="*/ 10 w 18"/>
                  <a:gd name="T13" fmla="*/ 20 h 20"/>
                  <a:gd name="T14" fmla="*/ 12 w 18"/>
                  <a:gd name="T15" fmla="*/ 20 h 20"/>
                  <a:gd name="T16" fmla="*/ 16 w 18"/>
                  <a:gd name="T17" fmla="*/ 18 h 20"/>
                  <a:gd name="T18" fmla="*/ 18 w 18"/>
                  <a:gd name="T19" fmla="*/ 14 h 20"/>
                  <a:gd name="T20" fmla="*/ 18 w 18"/>
                  <a:gd name="T21" fmla="*/ 10 h 20"/>
                  <a:gd name="T22" fmla="*/ 18 w 18"/>
                  <a:gd name="T23" fmla="*/ 10 h 20"/>
                  <a:gd name="T24" fmla="*/ 18 w 18"/>
                  <a:gd name="T25" fmla="*/ 6 h 20"/>
                  <a:gd name="T26" fmla="*/ 16 w 18"/>
                  <a:gd name="T27" fmla="*/ 4 h 20"/>
                  <a:gd name="T28" fmla="*/ 12 w 18"/>
                  <a:gd name="T29" fmla="*/ 2 h 20"/>
                  <a:gd name="T30" fmla="*/ 10 w 18"/>
                  <a:gd name="T31" fmla="*/ 0 h 20"/>
                  <a:gd name="T32" fmla="*/ 10 w 18"/>
                  <a:gd name="T33" fmla="*/ 0 h 20"/>
                  <a:gd name="T34" fmla="*/ 6 w 18"/>
                  <a:gd name="T35" fmla="*/ 2 h 20"/>
                  <a:gd name="T36" fmla="*/ 2 w 18"/>
                  <a:gd name="T37" fmla="*/ 4 h 20"/>
                  <a:gd name="T38" fmla="*/ 0 w 18"/>
                  <a:gd name="T39" fmla="*/ 6 h 20"/>
                  <a:gd name="T40" fmla="*/ 0 w 18"/>
                  <a:gd name="T41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20">
                    <a:moveTo>
                      <a:pt x="0" y="1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0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8" y="14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6"/>
                    </a:lnTo>
                    <a:lnTo>
                      <a:pt x="16" y="4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" name="Freeform 69"/>
              <p:cNvSpPr>
                <a:spLocks/>
              </p:cNvSpPr>
              <p:nvPr/>
            </p:nvSpPr>
            <p:spPr bwMode="auto">
              <a:xfrm>
                <a:off x="2782888" y="2025650"/>
                <a:ext cx="28575" cy="31750"/>
              </a:xfrm>
              <a:custGeom>
                <a:avLst/>
                <a:gdLst>
                  <a:gd name="T0" fmla="*/ 0 w 18"/>
                  <a:gd name="T1" fmla="*/ 10 h 20"/>
                  <a:gd name="T2" fmla="*/ 0 w 18"/>
                  <a:gd name="T3" fmla="*/ 10 h 20"/>
                  <a:gd name="T4" fmla="*/ 0 w 18"/>
                  <a:gd name="T5" fmla="*/ 14 h 20"/>
                  <a:gd name="T6" fmla="*/ 2 w 18"/>
                  <a:gd name="T7" fmla="*/ 18 h 20"/>
                  <a:gd name="T8" fmla="*/ 6 w 18"/>
                  <a:gd name="T9" fmla="*/ 20 h 20"/>
                  <a:gd name="T10" fmla="*/ 10 w 18"/>
                  <a:gd name="T11" fmla="*/ 20 h 20"/>
                  <a:gd name="T12" fmla="*/ 10 w 18"/>
                  <a:gd name="T13" fmla="*/ 20 h 20"/>
                  <a:gd name="T14" fmla="*/ 12 w 18"/>
                  <a:gd name="T15" fmla="*/ 20 h 20"/>
                  <a:gd name="T16" fmla="*/ 16 w 18"/>
                  <a:gd name="T17" fmla="*/ 18 h 20"/>
                  <a:gd name="T18" fmla="*/ 18 w 18"/>
                  <a:gd name="T19" fmla="*/ 14 h 20"/>
                  <a:gd name="T20" fmla="*/ 18 w 18"/>
                  <a:gd name="T21" fmla="*/ 10 h 20"/>
                  <a:gd name="T22" fmla="*/ 18 w 18"/>
                  <a:gd name="T23" fmla="*/ 10 h 20"/>
                  <a:gd name="T24" fmla="*/ 18 w 18"/>
                  <a:gd name="T25" fmla="*/ 6 h 20"/>
                  <a:gd name="T26" fmla="*/ 16 w 18"/>
                  <a:gd name="T27" fmla="*/ 4 h 20"/>
                  <a:gd name="T28" fmla="*/ 12 w 18"/>
                  <a:gd name="T29" fmla="*/ 2 h 20"/>
                  <a:gd name="T30" fmla="*/ 10 w 18"/>
                  <a:gd name="T31" fmla="*/ 0 h 20"/>
                  <a:gd name="T32" fmla="*/ 10 w 18"/>
                  <a:gd name="T33" fmla="*/ 0 h 20"/>
                  <a:gd name="T34" fmla="*/ 6 w 18"/>
                  <a:gd name="T35" fmla="*/ 2 h 20"/>
                  <a:gd name="T36" fmla="*/ 2 w 18"/>
                  <a:gd name="T37" fmla="*/ 4 h 20"/>
                  <a:gd name="T38" fmla="*/ 0 w 18"/>
                  <a:gd name="T39" fmla="*/ 6 h 20"/>
                  <a:gd name="T40" fmla="*/ 0 w 18"/>
                  <a:gd name="T41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20">
                    <a:moveTo>
                      <a:pt x="0" y="1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0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8" y="14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6"/>
                    </a:lnTo>
                    <a:lnTo>
                      <a:pt x="16" y="4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" name="Freeform 70"/>
              <p:cNvSpPr>
                <a:spLocks/>
              </p:cNvSpPr>
              <p:nvPr/>
            </p:nvSpPr>
            <p:spPr bwMode="auto">
              <a:xfrm>
                <a:off x="2808288" y="2012950"/>
                <a:ext cx="15875" cy="15875"/>
              </a:xfrm>
              <a:custGeom>
                <a:avLst/>
                <a:gdLst>
                  <a:gd name="T0" fmla="*/ 10 w 10"/>
                  <a:gd name="T1" fmla="*/ 4 h 10"/>
                  <a:gd name="T2" fmla="*/ 10 w 10"/>
                  <a:gd name="T3" fmla="*/ 4 h 10"/>
                  <a:gd name="T4" fmla="*/ 8 w 10"/>
                  <a:gd name="T5" fmla="*/ 0 h 10"/>
                  <a:gd name="T6" fmla="*/ 4 w 10"/>
                  <a:gd name="T7" fmla="*/ 0 h 10"/>
                  <a:gd name="T8" fmla="*/ 4 w 10"/>
                  <a:gd name="T9" fmla="*/ 0 h 10"/>
                  <a:gd name="T10" fmla="*/ 0 w 10"/>
                  <a:gd name="T11" fmla="*/ 0 h 10"/>
                  <a:gd name="T12" fmla="*/ 0 w 10"/>
                  <a:gd name="T13" fmla="*/ 4 h 10"/>
                  <a:gd name="T14" fmla="*/ 0 w 10"/>
                  <a:gd name="T15" fmla="*/ 4 h 10"/>
                  <a:gd name="T16" fmla="*/ 0 w 10"/>
                  <a:gd name="T17" fmla="*/ 8 h 10"/>
                  <a:gd name="T18" fmla="*/ 4 w 10"/>
                  <a:gd name="T19" fmla="*/ 10 h 10"/>
                  <a:gd name="T20" fmla="*/ 4 w 10"/>
                  <a:gd name="T21" fmla="*/ 10 h 10"/>
                  <a:gd name="T22" fmla="*/ 8 w 10"/>
                  <a:gd name="T23" fmla="*/ 8 h 10"/>
                  <a:gd name="T24" fmla="*/ 10 w 10"/>
                  <a:gd name="T2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10" y="4"/>
                    </a:moveTo>
                    <a:lnTo>
                      <a:pt x="10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" name="Freeform 71"/>
              <p:cNvSpPr>
                <a:spLocks/>
              </p:cNvSpPr>
              <p:nvPr/>
            </p:nvSpPr>
            <p:spPr bwMode="auto">
              <a:xfrm>
                <a:off x="2808288" y="2012950"/>
                <a:ext cx="15875" cy="15875"/>
              </a:xfrm>
              <a:custGeom>
                <a:avLst/>
                <a:gdLst>
                  <a:gd name="T0" fmla="*/ 10 w 10"/>
                  <a:gd name="T1" fmla="*/ 4 h 10"/>
                  <a:gd name="T2" fmla="*/ 10 w 10"/>
                  <a:gd name="T3" fmla="*/ 4 h 10"/>
                  <a:gd name="T4" fmla="*/ 8 w 10"/>
                  <a:gd name="T5" fmla="*/ 0 h 10"/>
                  <a:gd name="T6" fmla="*/ 4 w 10"/>
                  <a:gd name="T7" fmla="*/ 0 h 10"/>
                  <a:gd name="T8" fmla="*/ 4 w 10"/>
                  <a:gd name="T9" fmla="*/ 0 h 10"/>
                  <a:gd name="T10" fmla="*/ 0 w 10"/>
                  <a:gd name="T11" fmla="*/ 0 h 10"/>
                  <a:gd name="T12" fmla="*/ 0 w 10"/>
                  <a:gd name="T13" fmla="*/ 4 h 10"/>
                  <a:gd name="T14" fmla="*/ 0 w 10"/>
                  <a:gd name="T15" fmla="*/ 4 h 10"/>
                  <a:gd name="T16" fmla="*/ 0 w 10"/>
                  <a:gd name="T17" fmla="*/ 8 h 10"/>
                  <a:gd name="T18" fmla="*/ 4 w 10"/>
                  <a:gd name="T19" fmla="*/ 10 h 10"/>
                  <a:gd name="T20" fmla="*/ 4 w 10"/>
                  <a:gd name="T21" fmla="*/ 10 h 10"/>
                  <a:gd name="T22" fmla="*/ 8 w 10"/>
                  <a:gd name="T23" fmla="*/ 8 h 10"/>
                  <a:gd name="T24" fmla="*/ 10 w 10"/>
                  <a:gd name="T2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10" y="4"/>
                    </a:moveTo>
                    <a:lnTo>
                      <a:pt x="10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1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" name="Freeform 72"/>
              <p:cNvSpPr>
                <a:spLocks/>
              </p:cNvSpPr>
              <p:nvPr/>
            </p:nvSpPr>
            <p:spPr bwMode="auto">
              <a:xfrm>
                <a:off x="2808288" y="2057400"/>
                <a:ext cx="15875" cy="15875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10 w 10"/>
                  <a:gd name="T5" fmla="*/ 8 h 10"/>
                  <a:gd name="T6" fmla="*/ 10 w 10"/>
                  <a:gd name="T7" fmla="*/ 4 h 10"/>
                  <a:gd name="T8" fmla="*/ 10 w 10"/>
                  <a:gd name="T9" fmla="*/ 4 h 10"/>
                  <a:gd name="T10" fmla="*/ 10 w 10"/>
                  <a:gd name="T11" fmla="*/ 2 h 10"/>
                  <a:gd name="T12" fmla="*/ 6 w 10"/>
                  <a:gd name="T13" fmla="*/ 0 h 10"/>
                  <a:gd name="T14" fmla="*/ 6 w 10"/>
                  <a:gd name="T15" fmla="*/ 0 h 10"/>
                  <a:gd name="T16" fmla="*/ 2 w 10"/>
                  <a:gd name="T17" fmla="*/ 2 h 10"/>
                  <a:gd name="T18" fmla="*/ 0 w 10"/>
                  <a:gd name="T19" fmla="*/ 4 h 10"/>
                  <a:gd name="T20" fmla="*/ 0 w 10"/>
                  <a:gd name="T21" fmla="*/ 4 h 10"/>
                  <a:gd name="T22" fmla="*/ 2 w 10"/>
                  <a:gd name="T23" fmla="*/ 8 h 10"/>
                  <a:gd name="T24" fmla="*/ 6 w 10"/>
                  <a:gd name="T2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" name="Freeform 73"/>
              <p:cNvSpPr>
                <a:spLocks/>
              </p:cNvSpPr>
              <p:nvPr/>
            </p:nvSpPr>
            <p:spPr bwMode="auto">
              <a:xfrm>
                <a:off x="2808288" y="2057400"/>
                <a:ext cx="15875" cy="15875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10 w 10"/>
                  <a:gd name="T5" fmla="*/ 8 h 10"/>
                  <a:gd name="T6" fmla="*/ 10 w 10"/>
                  <a:gd name="T7" fmla="*/ 4 h 10"/>
                  <a:gd name="T8" fmla="*/ 10 w 10"/>
                  <a:gd name="T9" fmla="*/ 4 h 10"/>
                  <a:gd name="T10" fmla="*/ 10 w 10"/>
                  <a:gd name="T11" fmla="*/ 2 h 10"/>
                  <a:gd name="T12" fmla="*/ 6 w 10"/>
                  <a:gd name="T13" fmla="*/ 0 h 10"/>
                  <a:gd name="T14" fmla="*/ 6 w 10"/>
                  <a:gd name="T15" fmla="*/ 0 h 10"/>
                  <a:gd name="T16" fmla="*/ 2 w 10"/>
                  <a:gd name="T17" fmla="*/ 2 h 10"/>
                  <a:gd name="T18" fmla="*/ 0 w 10"/>
                  <a:gd name="T19" fmla="*/ 4 h 10"/>
                  <a:gd name="T20" fmla="*/ 0 w 10"/>
                  <a:gd name="T21" fmla="*/ 4 h 10"/>
                  <a:gd name="T22" fmla="*/ 2 w 10"/>
                  <a:gd name="T23" fmla="*/ 8 h 10"/>
                  <a:gd name="T24" fmla="*/ 6 w 10"/>
                  <a:gd name="T2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" name="Freeform 74"/>
              <p:cNvSpPr>
                <a:spLocks/>
              </p:cNvSpPr>
              <p:nvPr/>
            </p:nvSpPr>
            <p:spPr bwMode="auto">
              <a:xfrm>
                <a:off x="2770188" y="1981200"/>
                <a:ext cx="15875" cy="15875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4 h 10"/>
                  <a:gd name="T8" fmla="*/ 10 w 10"/>
                  <a:gd name="T9" fmla="*/ 4 h 10"/>
                  <a:gd name="T10" fmla="*/ 8 w 10"/>
                  <a:gd name="T11" fmla="*/ 2 h 10"/>
                  <a:gd name="T12" fmla="*/ 6 w 10"/>
                  <a:gd name="T13" fmla="*/ 0 h 10"/>
                  <a:gd name="T14" fmla="*/ 6 w 10"/>
                  <a:gd name="T15" fmla="*/ 0 h 10"/>
                  <a:gd name="T16" fmla="*/ 2 w 10"/>
                  <a:gd name="T17" fmla="*/ 2 h 10"/>
                  <a:gd name="T18" fmla="*/ 0 w 10"/>
                  <a:gd name="T19" fmla="*/ 4 h 10"/>
                  <a:gd name="T20" fmla="*/ 0 w 10"/>
                  <a:gd name="T21" fmla="*/ 4 h 10"/>
                  <a:gd name="T22" fmla="*/ 2 w 10"/>
                  <a:gd name="T23" fmla="*/ 8 h 10"/>
                  <a:gd name="T24" fmla="*/ 6 w 10"/>
                  <a:gd name="T25" fmla="*/ 10 h 10"/>
                  <a:gd name="T26" fmla="*/ 6 w 10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" name="Freeform 75"/>
              <p:cNvSpPr>
                <a:spLocks/>
              </p:cNvSpPr>
              <p:nvPr/>
            </p:nvSpPr>
            <p:spPr bwMode="auto">
              <a:xfrm>
                <a:off x="2786063" y="1987550"/>
                <a:ext cx="15875" cy="15875"/>
              </a:xfrm>
              <a:custGeom>
                <a:avLst/>
                <a:gdLst>
                  <a:gd name="T0" fmla="*/ 4 w 10"/>
                  <a:gd name="T1" fmla="*/ 10 h 10"/>
                  <a:gd name="T2" fmla="*/ 4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10 w 10"/>
                  <a:gd name="T9" fmla="*/ 6 h 10"/>
                  <a:gd name="T10" fmla="*/ 8 w 10"/>
                  <a:gd name="T11" fmla="*/ 2 h 10"/>
                  <a:gd name="T12" fmla="*/ 4 w 10"/>
                  <a:gd name="T13" fmla="*/ 0 h 10"/>
                  <a:gd name="T14" fmla="*/ 4 w 10"/>
                  <a:gd name="T15" fmla="*/ 0 h 10"/>
                  <a:gd name="T16" fmla="*/ 2 w 10"/>
                  <a:gd name="T17" fmla="*/ 2 h 10"/>
                  <a:gd name="T18" fmla="*/ 0 w 10"/>
                  <a:gd name="T19" fmla="*/ 6 h 10"/>
                  <a:gd name="T20" fmla="*/ 0 w 10"/>
                  <a:gd name="T21" fmla="*/ 6 h 10"/>
                  <a:gd name="T22" fmla="*/ 2 w 10"/>
                  <a:gd name="T23" fmla="*/ 8 h 10"/>
                  <a:gd name="T24" fmla="*/ 4 w 10"/>
                  <a:gd name="T2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" name="Freeform 76"/>
              <p:cNvSpPr>
                <a:spLocks/>
              </p:cNvSpPr>
              <p:nvPr/>
            </p:nvSpPr>
            <p:spPr bwMode="auto">
              <a:xfrm>
                <a:off x="2786063" y="1987550"/>
                <a:ext cx="15875" cy="15875"/>
              </a:xfrm>
              <a:custGeom>
                <a:avLst/>
                <a:gdLst>
                  <a:gd name="T0" fmla="*/ 4 w 10"/>
                  <a:gd name="T1" fmla="*/ 10 h 10"/>
                  <a:gd name="T2" fmla="*/ 4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10 w 10"/>
                  <a:gd name="T9" fmla="*/ 6 h 10"/>
                  <a:gd name="T10" fmla="*/ 8 w 10"/>
                  <a:gd name="T11" fmla="*/ 2 h 10"/>
                  <a:gd name="T12" fmla="*/ 4 w 10"/>
                  <a:gd name="T13" fmla="*/ 0 h 10"/>
                  <a:gd name="T14" fmla="*/ 4 w 10"/>
                  <a:gd name="T15" fmla="*/ 0 h 10"/>
                  <a:gd name="T16" fmla="*/ 2 w 10"/>
                  <a:gd name="T17" fmla="*/ 2 h 10"/>
                  <a:gd name="T18" fmla="*/ 0 w 10"/>
                  <a:gd name="T19" fmla="*/ 6 h 10"/>
                  <a:gd name="T20" fmla="*/ 0 w 10"/>
                  <a:gd name="T21" fmla="*/ 6 h 10"/>
                  <a:gd name="T22" fmla="*/ 2 w 10"/>
                  <a:gd name="T23" fmla="*/ 8 h 10"/>
                  <a:gd name="T24" fmla="*/ 4 w 10"/>
                  <a:gd name="T2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" name="Freeform 77"/>
              <p:cNvSpPr>
                <a:spLocks/>
              </p:cNvSpPr>
              <p:nvPr/>
            </p:nvSpPr>
            <p:spPr bwMode="auto">
              <a:xfrm>
                <a:off x="2830513" y="2032000"/>
                <a:ext cx="9525" cy="9525"/>
              </a:xfrm>
              <a:custGeom>
                <a:avLst/>
                <a:gdLst>
                  <a:gd name="T0" fmla="*/ 0 w 6"/>
                  <a:gd name="T1" fmla="*/ 4 h 6"/>
                  <a:gd name="T2" fmla="*/ 0 w 6"/>
                  <a:gd name="T3" fmla="*/ 4 h 6"/>
                  <a:gd name="T4" fmla="*/ 2 w 6"/>
                  <a:gd name="T5" fmla="*/ 6 h 6"/>
                  <a:gd name="T6" fmla="*/ 4 w 6"/>
                  <a:gd name="T7" fmla="*/ 6 h 6"/>
                  <a:gd name="T8" fmla="*/ 4 w 6"/>
                  <a:gd name="T9" fmla="*/ 6 h 6"/>
                  <a:gd name="T10" fmla="*/ 6 w 6"/>
                  <a:gd name="T11" fmla="*/ 6 h 6"/>
                  <a:gd name="T12" fmla="*/ 6 w 6"/>
                  <a:gd name="T13" fmla="*/ 4 h 6"/>
                  <a:gd name="T14" fmla="*/ 6 w 6"/>
                  <a:gd name="T15" fmla="*/ 4 h 6"/>
                  <a:gd name="T16" fmla="*/ 6 w 6"/>
                  <a:gd name="T17" fmla="*/ 0 h 6"/>
                  <a:gd name="T18" fmla="*/ 4 w 6"/>
                  <a:gd name="T19" fmla="*/ 0 h 6"/>
                  <a:gd name="T20" fmla="*/ 4 w 6"/>
                  <a:gd name="T21" fmla="*/ 0 h 6"/>
                  <a:gd name="T22" fmla="*/ 2 w 6"/>
                  <a:gd name="T23" fmla="*/ 0 h 6"/>
                  <a:gd name="T24" fmla="*/ 0 w 6"/>
                  <a:gd name="T25" fmla="*/ 4 h 6"/>
                  <a:gd name="T26" fmla="*/ 0 w 6"/>
                  <a:gd name="T2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0" y="4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" name="Freeform 78"/>
              <p:cNvSpPr>
                <a:spLocks/>
              </p:cNvSpPr>
              <p:nvPr/>
            </p:nvSpPr>
            <p:spPr bwMode="auto">
              <a:xfrm>
                <a:off x="2801938" y="1981200"/>
                <a:ext cx="9525" cy="9525"/>
              </a:xfrm>
              <a:custGeom>
                <a:avLst/>
                <a:gdLst>
                  <a:gd name="T0" fmla="*/ 0 w 6"/>
                  <a:gd name="T1" fmla="*/ 2 h 6"/>
                  <a:gd name="T2" fmla="*/ 0 w 6"/>
                  <a:gd name="T3" fmla="*/ 2 h 6"/>
                  <a:gd name="T4" fmla="*/ 0 w 6"/>
                  <a:gd name="T5" fmla="*/ 4 h 6"/>
                  <a:gd name="T6" fmla="*/ 2 w 6"/>
                  <a:gd name="T7" fmla="*/ 6 h 6"/>
                  <a:gd name="T8" fmla="*/ 2 w 6"/>
                  <a:gd name="T9" fmla="*/ 6 h 6"/>
                  <a:gd name="T10" fmla="*/ 4 w 6"/>
                  <a:gd name="T11" fmla="*/ 4 h 6"/>
                  <a:gd name="T12" fmla="*/ 6 w 6"/>
                  <a:gd name="T13" fmla="*/ 2 h 6"/>
                  <a:gd name="T14" fmla="*/ 6 w 6"/>
                  <a:gd name="T15" fmla="*/ 2 h 6"/>
                  <a:gd name="T16" fmla="*/ 4 w 6"/>
                  <a:gd name="T17" fmla="*/ 0 h 6"/>
                  <a:gd name="T18" fmla="*/ 2 w 6"/>
                  <a:gd name="T19" fmla="*/ 0 h 6"/>
                  <a:gd name="T20" fmla="*/ 2 w 6"/>
                  <a:gd name="T21" fmla="*/ 0 h 6"/>
                  <a:gd name="T22" fmla="*/ 0 w 6"/>
                  <a:gd name="T23" fmla="*/ 0 h 6"/>
                  <a:gd name="T24" fmla="*/ 0 w 6"/>
                  <a:gd name="T25" fmla="*/ 2 h 6"/>
                  <a:gd name="T26" fmla="*/ 0 w 6"/>
                  <a:gd name="T2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" name="Freeform 79"/>
              <p:cNvSpPr>
                <a:spLocks/>
              </p:cNvSpPr>
              <p:nvPr/>
            </p:nvSpPr>
            <p:spPr bwMode="auto">
              <a:xfrm>
                <a:off x="2754313" y="2006600"/>
                <a:ext cx="31750" cy="31750"/>
              </a:xfrm>
              <a:custGeom>
                <a:avLst/>
                <a:gdLst>
                  <a:gd name="T0" fmla="*/ 16 w 20"/>
                  <a:gd name="T1" fmla="*/ 2 h 20"/>
                  <a:gd name="T2" fmla="*/ 16 w 20"/>
                  <a:gd name="T3" fmla="*/ 2 h 20"/>
                  <a:gd name="T4" fmla="*/ 14 w 20"/>
                  <a:gd name="T5" fmla="*/ 0 h 20"/>
                  <a:gd name="T6" fmla="*/ 10 w 20"/>
                  <a:gd name="T7" fmla="*/ 0 h 20"/>
                  <a:gd name="T8" fmla="*/ 6 w 20"/>
                  <a:gd name="T9" fmla="*/ 0 h 20"/>
                  <a:gd name="T10" fmla="*/ 4 w 20"/>
                  <a:gd name="T11" fmla="*/ 2 h 20"/>
                  <a:gd name="T12" fmla="*/ 4 w 20"/>
                  <a:gd name="T13" fmla="*/ 2 h 20"/>
                  <a:gd name="T14" fmla="*/ 2 w 20"/>
                  <a:gd name="T15" fmla="*/ 6 h 20"/>
                  <a:gd name="T16" fmla="*/ 0 w 20"/>
                  <a:gd name="T17" fmla="*/ 10 h 20"/>
                  <a:gd name="T18" fmla="*/ 2 w 20"/>
                  <a:gd name="T19" fmla="*/ 14 h 20"/>
                  <a:gd name="T20" fmla="*/ 4 w 20"/>
                  <a:gd name="T21" fmla="*/ 16 h 20"/>
                  <a:gd name="T22" fmla="*/ 4 w 20"/>
                  <a:gd name="T23" fmla="*/ 16 h 20"/>
                  <a:gd name="T24" fmla="*/ 6 w 20"/>
                  <a:gd name="T25" fmla="*/ 18 h 20"/>
                  <a:gd name="T26" fmla="*/ 10 w 20"/>
                  <a:gd name="T27" fmla="*/ 20 h 20"/>
                  <a:gd name="T28" fmla="*/ 14 w 20"/>
                  <a:gd name="T29" fmla="*/ 18 h 20"/>
                  <a:gd name="T30" fmla="*/ 16 w 20"/>
                  <a:gd name="T31" fmla="*/ 16 h 20"/>
                  <a:gd name="T32" fmla="*/ 16 w 20"/>
                  <a:gd name="T33" fmla="*/ 16 h 20"/>
                  <a:gd name="T34" fmla="*/ 20 w 20"/>
                  <a:gd name="T35" fmla="*/ 14 h 20"/>
                  <a:gd name="T36" fmla="*/ 20 w 20"/>
                  <a:gd name="T37" fmla="*/ 10 h 20"/>
                  <a:gd name="T38" fmla="*/ 20 w 20"/>
                  <a:gd name="T39" fmla="*/ 6 h 20"/>
                  <a:gd name="T40" fmla="*/ 16 w 20"/>
                  <a:gd name="T4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20">
                    <a:moveTo>
                      <a:pt x="16" y="2"/>
                    </a:moveTo>
                    <a:lnTo>
                      <a:pt x="16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6" y="18"/>
                    </a:lnTo>
                    <a:lnTo>
                      <a:pt x="10" y="20"/>
                    </a:lnTo>
                    <a:lnTo>
                      <a:pt x="14" y="18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20" y="14"/>
                    </a:lnTo>
                    <a:lnTo>
                      <a:pt x="20" y="10"/>
                    </a:lnTo>
                    <a:lnTo>
                      <a:pt x="20" y="6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" name="Freeform 80"/>
              <p:cNvSpPr>
                <a:spLocks/>
              </p:cNvSpPr>
              <p:nvPr/>
            </p:nvSpPr>
            <p:spPr bwMode="auto">
              <a:xfrm>
                <a:off x="2754313" y="2006600"/>
                <a:ext cx="31750" cy="31750"/>
              </a:xfrm>
              <a:custGeom>
                <a:avLst/>
                <a:gdLst>
                  <a:gd name="T0" fmla="*/ 16 w 20"/>
                  <a:gd name="T1" fmla="*/ 2 h 20"/>
                  <a:gd name="T2" fmla="*/ 16 w 20"/>
                  <a:gd name="T3" fmla="*/ 2 h 20"/>
                  <a:gd name="T4" fmla="*/ 14 w 20"/>
                  <a:gd name="T5" fmla="*/ 0 h 20"/>
                  <a:gd name="T6" fmla="*/ 10 w 20"/>
                  <a:gd name="T7" fmla="*/ 0 h 20"/>
                  <a:gd name="T8" fmla="*/ 6 w 20"/>
                  <a:gd name="T9" fmla="*/ 0 h 20"/>
                  <a:gd name="T10" fmla="*/ 4 w 20"/>
                  <a:gd name="T11" fmla="*/ 2 h 20"/>
                  <a:gd name="T12" fmla="*/ 4 w 20"/>
                  <a:gd name="T13" fmla="*/ 2 h 20"/>
                  <a:gd name="T14" fmla="*/ 2 w 20"/>
                  <a:gd name="T15" fmla="*/ 6 h 20"/>
                  <a:gd name="T16" fmla="*/ 0 w 20"/>
                  <a:gd name="T17" fmla="*/ 10 h 20"/>
                  <a:gd name="T18" fmla="*/ 2 w 20"/>
                  <a:gd name="T19" fmla="*/ 14 h 20"/>
                  <a:gd name="T20" fmla="*/ 4 w 20"/>
                  <a:gd name="T21" fmla="*/ 16 h 20"/>
                  <a:gd name="T22" fmla="*/ 4 w 20"/>
                  <a:gd name="T23" fmla="*/ 16 h 20"/>
                  <a:gd name="T24" fmla="*/ 6 w 20"/>
                  <a:gd name="T25" fmla="*/ 18 h 20"/>
                  <a:gd name="T26" fmla="*/ 10 w 20"/>
                  <a:gd name="T27" fmla="*/ 20 h 20"/>
                  <a:gd name="T28" fmla="*/ 14 w 20"/>
                  <a:gd name="T29" fmla="*/ 18 h 20"/>
                  <a:gd name="T30" fmla="*/ 16 w 20"/>
                  <a:gd name="T31" fmla="*/ 16 h 20"/>
                  <a:gd name="T32" fmla="*/ 16 w 20"/>
                  <a:gd name="T33" fmla="*/ 16 h 20"/>
                  <a:gd name="T34" fmla="*/ 20 w 20"/>
                  <a:gd name="T35" fmla="*/ 14 h 20"/>
                  <a:gd name="T36" fmla="*/ 20 w 20"/>
                  <a:gd name="T37" fmla="*/ 10 h 20"/>
                  <a:gd name="T38" fmla="*/ 20 w 20"/>
                  <a:gd name="T39" fmla="*/ 6 h 20"/>
                  <a:gd name="T40" fmla="*/ 16 w 20"/>
                  <a:gd name="T4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20">
                    <a:moveTo>
                      <a:pt x="16" y="2"/>
                    </a:moveTo>
                    <a:lnTo>
                      <a:pt x="16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6" y="18"/>
                    </a:lnTo>
                    <a:lnTo>
                      <a:pt x="10" y="20"/>
                    </a:lnTo>
                    <a:lnTo>
                      <a:pt x="14" y="18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20" y="14"/>
                    </a:lnTo>
                    <a:lnTo>
                      <a:pt x="20" y="10"/>
                    </a:lnTo>
                    <a:lnTo>
                      <a:pt x="20" y="6"/>
                    </a:lnTo>
                    <a:lnTo>
                      <a:pt x="16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" name="Freeform 81"/>
              <p:cNvSpPr>
                <a:spLocks/>
              </p:cNvSpPr>
              <p:nvPr/>
            </p:nvSpPr>
            <p:spPr bwMode="auto">
              <a:xfrm>
                <a:off x="2763838" y="2041525"/>
                <a:ext cx="19050" cy="19050"/>
              </a:xfrm>
              <a:custGeom>
                <a:avLst/>
                <a:gdLst>
                  <a:gd name="T0" fmla="*/ 2 w 12"/>
                  <a:gd name="T1" fmla="*/ 10 h 12"/>
                  <a:gd name="T2" fmla="*/ 2 w 12"/>
                  <a:gd name="T3" fmla="*/ 10 h 12"/>
                  <a:gd name="T4" fmla="*/ 6 w 12"/>
                  <a:gd name="T5" fmla="*/ 12 h 12"/>
                  <a:gd name="T6" fmla="*/ 10 w 12"/>
                  <a:gd name="T7" fmla="*/ 10 h 12"/>
                  <a:gd name="T8" fmla="*/ 10 w 12"/>
                  <a:gd name="T9" fmla="*/ 10 h 12"/>
                  <a:gd name="T10" fmla="*/ 12 w 12"/>
                  <a:gd name="T11" fmla="*/ 6 h 12"/>
                  <a:gd name="T12" fmla="*/ 10 w 12"/>
                  <a:gd name="T13" fmla="*/ 2 h 12"/>
                  <a:gd name="T14" fmla="*/ 10 w 12"/>
                  <a:gd name="T15" fmla="*/ 2 h 12"/>
                  <a:gd name="T16" fmla="*/ 6 w 12"/>
                  <a:gd name="T17" fmla="*/ 0 h 12"/>
                  <a:gd name="T18" fmla="*/ 2 w 12"/>
                  <a:gd name="T19" fmla="*/ 2 h 12"/>
                  <a:gd name="T20" fmla="*/ 2 w 12"/>
                  <a:gd name="T21" fmla="*/ 2 h 12"/>
                  <a:gd name="T22" fmla="*/ 0 w 12"/>
                  <a:gd name="T23" fmla="*/ 6 h 12"/>
                  <a:gd name="T24" fmla="*/ 2 w 12"/>
                  <a:gd name="T2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2" y="10"/>
                    </a:move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" name="Freeform 82"/>
              <p:cNvSpPr>
                <a:spLocks/>
              </p:cNvSpPr>
              <p:nvPr/>
            </p:nvSpPr>
            <p:spPr bwMode="auto">
              <a:xfrm>
                <a:off x="2763838" y="2041525"/>
                <a:ext cx="19050" cy="19050"/>
              </a:xfrm>
              <a:custGeom>
                <a:avLst/>
                <a:gdLst>
                  <a:gd name="T0" fmla="*/ 2 w 12"/>
                  <a:gd name="T1" fmla="*/ 10 h 12"/>
                  <a:gd name="T2" fmla="*/ 2 w 12"/>
                  <a:gd name="T3" fmla="*/ 10 h 12"/>
                  <a:gd name="T4" fmla="*/ 6 w 12"/>
                  <a:gd name="T5" fmla="*/ 12 h 12"/>
                  <a:gd name="T6" fmla="*/ 10 w 12"/>
                  <a:gd name="T7" fmla="*/ 10 h 12"/>
                  <a:gd name="T8" fmla="*/ 10 w 12"/>
                  <a:gd name="T9" fmla="*/ 10 h 12"/>
                  <a:gd name="T10" fmla="*/ 12 w 12"/>
                  <a:gd name="T11" fmla="*/ 6 h 12"/>
                  <a:gd name="T12" fmla="*/ 10 w 12"/>
                  <a:gd name="T13" fmla="*/ 2 h 12"/>
                  <a:gd name="T14" fmla="*/ 10 w 12"/>
                  <a:gd name="T15" fmla="*/ 2 h 12"/>
                  <a:gd name="T16" fmla="*/ 6 w 12"/>
                  <a:gd name="T17" fmla="*/ 0 h 12"/>
                  <a:gd name="T18" fmla="*/ 2 w 12"/>
                  <a:gd name="T19" fmla="*/ 2 h 12"/>
                  <a:gd name="T20" fmla="*/ 2 w 12"/>
                  <a:gd name="T21" fmla="*/ 2 h 12"/>
                  <a:gd name="T22" fmla="*/ 0 w 12"/>
                  <a:gd name="T23" fmla="*/ 6 h 12"/>
                  <a:gd name="T24" fmla="*/ 2 w 12"/>
                  <a:gd name="T2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2" y="10"/>
                    </a:move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" name="Freeform 83"/>
              <p:cNvSpPr>
                <a:spLocks/>
              </p:cNvSpPr>
              <p:nvPr/>
            </p:nvSpPr>
            <p:spPr bwMode="auto">
              <a:xfrm>
                <a:off x="2792413" y="2003425"/>
                <a:ext cx="15875" cy="19050"/>
              </a:xfrm>
              <a:custGeom>
                <a:avLst/>
                <a:gdLst>
                  <a:gd name="T0" fmla="*/ 2 w 10"/>
                  <a:gd name="T1" fmla="*/ 10 h 12"/>
                  <a:gd name="T2" fmla="*/ 2 w 10"/>
                  <a:gd name="T3" fmla="*/ 10 h 12"/>
                  <a:gd name="T4" fmla="*/ 6 w 10"/>
                  <a:gd name="T5" fmla="*/ 12 h 12"/>
                  <a:gd name="T6" fmla="*/ 10 w 10"/>
                  <a:gd name="T7" fmla="*/ 10 h 12"/>
                  <a:gd name="T8" fmla="*/ 10 w 10"/>
                  <a:gd name="T9" fmla="*/ 10 h 12"/>
                  <a:gd name="T10" fmla="*/ 10 w 10"/>
                  <a:gd name="T11" fmla="*/ 6 h 12"/>
                  <a:gd name="T12" fmla="*/ 10 w 10"/>
                  <a:gd name="T13" fmla="*/ 2 h 12"/>
                  <a:gd name="T14" fmla="*/ 10 w 10"/>
                  <a:gd name="T15" fmla="*/ 2 h 12"/>
                  <a:gd name="T16" fmla="*/ 6 w 10"/>
                  <a:gd name="T17" fmla="*/ 0 h 12"/>
                  <a:gd name="T18" fmla="*/ 2 w 10"/>
                  <a:gd name="T19" fmla="*/ 2 h 12"/>
                  <a:gd name="T20" fmla="*/ 2 w 10"/>
                  <a:gd name="T21" fmla="*/ 2 h 12"/>
                  <a:gd name="T22" fmla="*/ 0 w 10"/>
                  <a:gd name="T23" fmla="*/ 6 h 12"/>
                  <a:gd name="T24" fmla="*/ 2 w 10"/>
                  <a:gd name="T2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2">
                    <a:moveTo>
                      <a:pt x="2" y="10"/>
                    </a:move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" name="Freeform 84"/>
              <p:cNvSpPr>
                <a:spLocks/>
              </p:cNvSpPr>
              <p:nvPr/>
            </p:nvSpPr>
            <p:spPr bwMode="auto">
              <a:xfrm>
                <a:off x="2792413" y="2003425"/>
                <a:ext cx="15875" cy="19050"/>
              </a:xfrm>
              <a:custGeom>
                <a:avLst/>
                <a:gdLst>
                  <a:gd name="T0" fmla="*/ 2 w 10"/>
                  <a:gd name="T1" fmla="*/ 10 h 12"/>
                  <a:gd name="T2" fmla="*/ 2 w 10"/>
                  <a:gd name="T3" fmla="*/ 10 h 12"/>
                  <a:gd name="T4" fmla="*/ 6 w 10"/>
                  <a:gd name="T5" fmla="*/ 12 h 12"/>
                  <a:gd name="T6" fmla="*/ 10 w 10"/>
                  <a:gd name="T7" fmla="*/ 10 h 12"/>
                  <a:gd name="T8" fmla="*/ 10 w 10"/>
                  <a:gd name="T9" fmla="*/ 10 h 12"/>
                  <a:gd name="T10" fmla="*/ 10 w 10"/>
                  <a:gd name="T11" fmla="*/ 6 h 12"/>
                  <a:gd name="T12" fmla="*/ 10 w 10"/>
                  <a:gd name="T13" fmla="*/ 2 h 12"/>
                  <a:gd name="T14" fmla="*/ 10 w 10"/>
                  <a:gd name="T15" fmla="*/ 2 h 12"/>
                  <a:gd name="T16" fmla="*/ 6 w 10"/>
                  <a:gd name="T17" fmla="*/ 0 h 12"/>
                  <a:gd name="T18" fmla="*/ 2 w 10"/>
                  <a:gd name="T19" fmla="*/ 2 h 12"/>
                  <a:gd name="T20" fmla="*/ 2 w 10"/>
                  <a:gd name="T21" fmla="*/ 2 h 12"/>
                  <a:gd name="T22" fmla="*/ 0 w 10"/>
                  <a:gd name="T23" fmla="*/ 6 h 12"/>
                  <a:gd name="T24" fmla="*/ 2 w 10"/>
                  <a:gd name="T2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2">
                    <a:moveTo>
                      <a:pt x="2" y="10"/>
                    </a:move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" name="Freeform 85"/>
              <p:cNvSpPr>
                <a:spLocks/>
              </p:cNvSpPr>
              <p:nvPr/>
            </p:nvSpPr>
            <p:spPr bwMode="auto">
              <a:xfrm>
                <a:off x="2747963" y="1987550"/>
                <a:ext cx="15875" cy="15875"/>
              </a:xfrm>
              <a:custGeom>
                <a:avLst/>
                <a:gdLst>
                  <a:gd name="T0" fmla="*/ 2 w 10"/>
                  <a:gd name="T1" fmla="*/ 2 h 10"/>
                  <a:gd name="T2" fmla="*/ 2 w 10"/>
                  <a:gd name="T3" fmla="*/ 2 h 10"/>
                  <a:gd name="T4" fmla="*/ 0 w 10"/>
                  <a:gd name="T5" fmla="*/ 6 h 10"/>
                  <a:gd name="T6" fmla="*/ 2 w 10"/>
                  <a:gd name="T7" fmla="*/ 8 h 10"/>
                  <a:gd name="T8" fmla="*/ 2 w 10"/>
                  <a:gd name="T9" fmla="*/ 8 h 10"/>
                  <a:gd name="T10" fmla="*/ 4 w 10"/>
                  <a:gd name="T11" fmla="*/ 10 h 10"/>
                  <a:gd name="T12" fmla="*/ 8 w 10"/>
                  <a:gd name="T13" fmla="*/ 8 h 10"/>
                  <a:gd name="T14" fmla="*/ 8 w 10"/>
                  <a:gd name="T15" fmla="*/ 8 h 10"/>
                  <a:gd name="T16" fmla="*/ 10 w 10"/>
                  <a:gd name="T17" fmla="*/ 6 h 10"/>
                  <a:gd name="T18" fmla="*/ 8 w 10"/>
                  <a:gd name="T19" fmla="*/ 2 h 10"/>
                  <a:gd name="T20" fmla="*/ 8 w 10"/>
                  <a:gd name="T21" fmla="*/ 2 h 10"/>
                  <a:gd name="T22" fmla="*/ 4 w 10"/>
                  <a:gd name="T23" fmla="*/ 0 h 10"/>
                  <a:gd name="T24" fmla="*/ 2 w 10"/>
                  <a:gd name="T2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2" y="2"/>
                    </a:move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" name="Freeform 86"/>
              <p:cNvSpPr>
                <a:spLocks/>
              </p:cNvSpPr>
              <p:nvPr/>
            </p:nvSpPr>
            <p:spPr bwMode="auto">
              <a:xfrm>
                <a:off x="2747963" y="1987550"/>
                <a:ext cx="15875" cy="15875"/>
              </a:xfrm>
              <a:custGeom>
                <a:avLst/>
                <a:gdLst>
                  <a:gd name="T0" fmla="*/ 2 w 10"/>
                  <a:gd name="T1" fmla="*/ 2 h 10"/>
                  <a:gd name="T2" fmla="*/ 2 w 10"/>
                  <a:gd name="T3" fmla="*/ 2 h 10"/>
                  <a:gd name="T4" fmla="*/ 0 w 10"/>
                  <a:gd name="T5" fmla="*/ 6 h 10"/>
                  <a:gd name="T6" fmla="*/ 2 w 10"/>
                  <a:gd name="T7" fmla="*/ 8 h 10"/>
                  <a:gd name="T8" fmla="*/ 2 w 10"/>
                  <a:gd name="T9" fmla="*/ 8 h 10"/>
                  <a:gd name="T10" fmla="*/ 4 w 10"/>
                  <a:gd name="T11" fmla="*/ 10 h 10"/>
                  <a:gd name="T12" fmla="*/ 8 w 10"/>
                  <a:gd name="T13" fmla="*/ 8 h 10"/>
                  <a:gd name="T14" fmla="*/ 8 w 10"/>
                  <a:gd name="T15" fmla="*/ 8 h 10"/>
                  <a:gd name="T16" fmla="*/ 10 w 10"/>
                  <a:gd name="T17" fmla="*/ 6 h 10"/>
                  <a:gd name="T18" fmla="*/ 8 w 10"/>
                  <a:gd name="T19" fmla="*/ 2 h 10"/>
                  <a:gd name="T20" fmla="*/ 8 w 10"/>
                  <a:gd name="T21" fmla="*/ 2 h 10"/>
                  <a:gd name="T22" fmla="*/ 4 w 10"/>
                  <a:gd name="T23" fmla="*/ 0 h 10"/>
                  <a:gd name="T24" fmla="*/ 2 w 10"/>
                  <a:gd name="T2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2" y="2"/>
                    </a:move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" name="Freeform 87"/>
              <p:cNvSpPr>
                <a:spLocks/>
              </p:cNvSpPr>
              <p:nvPr/>
            </p:nvSpPr>
            <p:spPr bwMode="auto">
              <a:xfrm>
                <a:off x="2751138" y="2028825"/>
                <a:ext cx="9525" cy="12700"/>
              </a:xfrm>
              <a:custGeom>
                <a:avLst/>
                <a:gdLst>
                  <a:gd name="T0" fmla="*/ 6 w 6"/>
                  <a:gd name="T1" fmla="*/ 2 h 8"/>
                  <a:gd name="T2" fmla="*/ 6 w 6"/>
                  <a:gd name="T3" fmla="*/ 2 h 8"/>
                  <a:gd name="T4" fmla="*/ 2 w 6"/>
                  <a:gd name="T5" fmla="*/ 0 h 8"/>
                  <a:gd name="T6" fmla="*/ 0 w 6"/>
                  <a:gd name="T7" fmla="*/ 2 h 8"/>
                  <a:gd name="T8" fmla="*/ 0 w 6"/>
                  <a:gd name="T9" fmla="*/ 2 h 8"/>
                  <a:gd name="T10" fmla="*/ 0 w 6"/>
                  <a:gd name="T11" fmla="*/ 4 h 8"/>
                  <a:gd name="T12" fmla="*/ 0 w 6"/>
                  <a:gd name="T13" fmla="*/ 6 h 8"/>
                  <a:gd name="T14" fmla="*/ 0 w 6"/>
                  <a:gd name="T15" fmla="*/ 6 h 8"/>
                  <a:gd name="T16" fmla="*/ 2 w 6"/>
                  <a:gd name="T17" fmla="*/ 8 h 8"/>
                  <a:gd name="T18" fmla="*/ 6 w 6"/>
                  <a:gd name="T19" fmla="*/ 6 h 8"/>
                  <a:gd name="T20" fmla="*/ 6 w 6"/>
                  <a:gd name="T21" fmla="*/ 6 h 8"/>
                  <a:gd name="T22" fmla="*/ 6 w 6"/>
                  <a:gd name="T23" fmla="*/ 4 h 8"/>
                  <a:gd name="T24" fmla="*/ 6 w 6"/>
                  <a:gd name="T25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8">
                    <a:moveTo>
                      <a:pt x="6" y="2"/>
                    </a:moveTo>
                    <a:lnTo>
                      <a:pt x="6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" name="Freeform 88"/>
              <p:cNvSpPr>
                <a:spLocks/>
              </p:cNvSpPr>
              <p:nvPr/>
            </p:nvSpPr>
            <p:spPr bwMode="auto">
              <a:xfrm>
                <a:off x="2751138" y="2028825"/>
                <a:ext cx="9525" cy="12700"/>
              </a:xfrm>
              <a:custGeom>
                <a:avLst/>
                <a:gdLst>
                  <a:gd name="T0" fmla="*/ 6 w 6"/>
                  <a:gd name="T1" fmla="*/ 2 h 8"/>
                  <a:gd name="T2" fmla="*/ 6 w 6"/>
                  <a:gd name="T3" fmla="*/ 2 h 8"/>
                  <a:gd name="T4" fmla="*/ 2 w 6"/>
                  <a:gd name="T5" fmla="*/ 0 h 8"/>
                  <a:gd name="T6" fmla="*/ 0 w 6"/>
                  <a:gd name="T7" fmla="*/ 2 h 8"/>
                  <a:gd name="T8" fmla="*/ 0 w 6"/>
                  <a:gd name="T9" fmla="*/ 2 h 8"/>
                  <a:gd name="T10" fmla="*/ 0 w 6"/>
                  <a:gd name="T11" fmla="*/ 4 h 8"/>
                  <a:gd name="T12" fmla="*/ 0 w 6"/>
                  <a:gd name="T13" fmla="*/ 6 h 8"/>
                  <a:gd name="T14" fmla="*/ 0 w 6"/>
                  <a:gd name="T15" fmla="*/ 6 h 8"/>
                  <a:gd name="T16" fmla="*/ 2 w 6"/>
                  <a:gd name="T17" fmla="*/ 8 h 8"/>
                  <a:gd name="T18" fmla="*/ 6 w 6"/>
                  <a:gd name="T19" fmla="*/ 6 h 8"/>
                  <a:gd name="T20" fmla="*/ 6 w 6"/>
                  <a:gd name="T21" fmla="*/ 6 h 8"/>
                  <a:gd name="T22" fmla="*/ 6 w 6"/>
                  <a:gd name="T23" fmla="*/ 4 h 8"/>
                  <a:gd name="T24" fmla="*/ 6 w 6"/>
                  <a:gd name="T25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8">
                    <a:moveTo>
                      <a:pt x="6" y="2"/>
                    </a:moveTo>
                    <a:lnTo>
                      <a:pt x="6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" name="Freeform 89"/>
              <p:cNvSpPr>
                <a:spLocks/>
              </p:cNvSpPr>
              <p:nvPr/>
            </p:nvSpPr>
            <p:spPr bwMode="auto">
              <a:xfrm>
                <a:off x="2874963" y="2022475"/>
                <a:ext cx="31750" cy="28575"/>
              </a:xfrm>
              <a:custGeom>
                <a:avLst/>
                <a:gdLst>
                  <a:gd name="T0" fmla="*/ 0 w 20"/>
                  <a:gd name="T1" fmla="*/ 10 h 18"/>
                  <a:gd name="T2" fmla="*/ 0 w 20"/>
                  <a:gd name="T3" fmla="*/ 10 h 18"/>
                  <a:gd name="T4" fmla="*/ 2 w 20"/>
                  <a:gd name="T5" fmla="*/ 12 h 18"/>
                  <a:gd name="T6" fmla="*/ 4 w 20"/>
                  <a:gd name="T7" fmla="*/ 16 h 18"/>
                  <a:gd name="T8" fmla="*/ 6 w 20"/>
                  <a:gd name="T9" fmla="*/ 18 h 18"/>
                  <a:gd name="T10" fmla="*/ 10 w 20"/>
                  <a:gd name="T11" fmla="*/ 18 h 18"/>
                  <a:gd name="T12" fmla="*/ 10 w 20"/>
                  <a:gd name="T13" fmla="*/ 18 h 18"/>
                  <a:gd name="T14" fmla="*/ 14 w 20"/>
                  <a:gd name="T15" fmla="*/ 18 h 18"/>
                  <a:gd name="T16" fmla="*/ 18 w 20"/>
                  <a:gd name="T17" fmla="*/ 16 h 18"/>
                  <a:gd name="T18" fmla="*/ 20 w 20"/>
                  <a:gd name="T19" fmla="*/ 12 h 18"/>
                  <a:gd name="T20" fmla="*/ 20 w 20"/>
                  <a:gd name="T21" fmla="*/ 10 h 18"/>
                  <a:gd name="T22" fmla="*/ 20 w 20"/>
                  <a:gd name="T23" fmla="*/ 10 h 18"/>
                  <a:gd name="T24" fmla="*/ 20 w 20"/>
                  <a:gd name="T25" fmla="*/ 6 h 18"/>
                  <a:gd name="T26" fmla="*/ 18 w 20"/>
                  <a:gd name="T27" fmla="*/ 2 h 18"/>
                  <a:gd name="T28" fmla="*/ 14 w 20"/>
                  <a:gd name="T29" fmla="*/ 0 h 18"/>
                  <a:gd name="T30" fmla="*/ 10 w 20"/>
                  <a:gd name="T31" fmla="*/ 0 h 18"/>
                  <a:gd name="T32" fmla="*/ 10 w 20"/>
                  <a:gd name="T33" fmla="*/ 0 h 18"/>
                  <a:gd name="T34" fmla="*/ 6 w 20"/>
                  <a:gd name="T35" fmla="*/ 0 h 18"/>
                  <a:gd name="T36" fmla="*/ 4 w 20"/>
                  <a:gd name="T37" fmla="*/ 2 h 18"/>
                  <a:gd name="T38" fmla="*/ 2 w 20"/>
                  <a:gd name="T39" fmla="*/ 6 h 18"/>
                  <a:gd name="T40" fmla="*/ 0 w 20"/>
                  <a:gd name="T41" fmla="*/ 10 h 18"/>
                  <a:gd name="T42" fmla="*/ 0 w 20"/>
                  <a:gd name="T43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0" y="10"/>
                    </a:moveTo>
                    <a:lnTo>
                      <a:pt x="0" y="10"/>
                    </a:lnTo>
                    <a:lnTo>
                      <a:pt x="2" y="12"/>
                    </a:lnTo>
                    <a:lnTo>
                      <a:pt x="4" y="16"/>
                    </a:lnTo>
                    <a:lnTo>
                      <a:pt x="6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4" y="18"/>
                    </a:lnTo>
                    <a:lnTo>
                      <a:pt x="18" y="16"/>
                    </a:lnTo>
                    <a:lnTo>
                      <a:pt x="20" y="12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" name="Freeform 90"/>
              <p:cNvSpPr>
                <a:spLocks/>
              </p:cNvSpPr>
              <p:nvPr/>
            </p:nvSpPr>
            <p:spPr bwMode="auto">
              <a:xfrm>
                <a:off x="2894013" y="2035175"/>
                <a:ext cx="31750" cy="28575"/>
              </a:xfrm>
              <a:custGeom>
                <a:avLst/>
                <a:gdLst>
                  <a:gd name="T0" fmla="*/ 0 w 20"/>
                  <a:gd name="T1" fmla="*/ 10 h 18"/>
                  <a:gd name="T2" fmla="*/ 0 w 20"/>
                  <a:gd name="T3" fmla="*/ 10 h 18"/>
                  <a:gd name="T4" fmla="*/ 0 w 20"/>
                  <a:gd name="T5" fmla="*/ 14 h 18"/>
                  <a:gd name="T6" fmla="*/ 2 w 20"/>
                  <a:gd name="T7" fmla="*/ 16 h 18"/>
                  <a:gd name="T8" fmla="*/ 6 w 20"/>
                  <a:gd name="T9" fmla="*/ 18 h 18"/>
                  <a:gd name="T10" fmla="*/ 10 w 20"/>
                  <a:gd name="T11" fmla="*/ 18 h 18"/>
                  <a:gd name="T12" fmla="*/ 10 w 20"/>
                  <a:gd name="T13" fmla="*/ 18 h 18"/>
                  <a:gd name="T14" fmla="*/ 14 w 20"/>
                  <a:gd name="T15" fmla="*/ 18 h 18"/>
                  <a:gd name="T16" fmla="*/ 16 w 20"/>
                  <a:gd name="T17" fmla="*/ 16 h 18"/>
                  <a:gd name="T18" fmla="*/ 18 w 20"/>
                  <a:gd name="T19" fmla="*/ 14 h 18"/>
                  <a:gd name="T20" fmla="*/ 20 w 20"/>
                  <a:gd name="T21" fmla="*/ 10 h 18"/>
                  <a:gd name="T22" fmla="*/ 20 w 20"/>
                  <a:gd name="T23" fmla="*/ 10 h 18"/>
                  <a:gd name="T24" fmla="*/ 18 w 20"/>
                  <a:gd name="T25" fmla="*/ 6 h 18"/>
                  <a:gd name="T26" fmla="*/ 16 w 20"/>
                  <a:gd name="T27" fmla="*/ 2 h 18"/>
                  <a:gd name="T28" fmla="*/ 14 w 20"/>
                  <a:gd name="T29" fmla="*/ 0 h 18"/>
                  <a:gd name="T30" fmla="*/ 10 w 20"/>
                  <a:gd name="T31" fmla="*/ 0 h 18"/>
                  <a:gd name="T32" fmla="*/ 10 w 20"/>
                  <a:gd name="T33" fmla="*/ 0 h 18"/>
                  <a:gd name="T34" fmla="*/ 6 w 20"/>
                  <a:gd name="T35" fmla="*/ 0 h 18"/>
                  <a:gd name="T36" fmla="*/ 2 w 20"/>
                  <a:gd name="T37" fmla="*/ 2 h 18"/>
                  <a:gd name="T38" fmla="*/ 0 w 20"/>
                  <a:gd name="T39" fmla="*/ 6 h 18"/>
                  <a:gd name="T40" fmla="*/ 0 w 20"/>
                  <a:gd name="T41" fmla="*/ 10 h 18"/>
                  <a:gd name="T42" fmla="*/ 0 w 20"/>
                  <a:gd name="T43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0" y="1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6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4" y="18"/>
                    </a:lnTo>
                    <a:lnTo>
                      <a:pt x="16" y="16"/>
                    </a:lnTo>
                    <a:lnTo>
                      <a:pt x="18" y="14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18" y="6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" name="Freeform 91"/>
              <p:cNvSpPr>
                <a:spLocks/>
              </p:cNvSpPr>
              <p:nvPr/>
            </p:nvSpPr>
            <p:spPr bwMode="auto">
              <a:xfrm>
                <a:off x="2903538" y="2012950"/>
                <a:ext cx="15875" cy="15875"/>
              </a:xfrm>
              <a:custGeom>
                <a:avLst/>
                <a:gdLst>
                  <a:gd name="T0" fmla="*/ 10 w 10"/>
                  <a:gd name="T1" fmla="*/ 4 h 10"/>
                  <a:gd name="T2" fmla="*/ 10 w 10"/>
                  <a:gd name="T3" fmla="*/ 4 h 10"/>
                  <a:gd name="T4" fmla="*/ 10 w 10"/>
                  <a:gd name="T5" fmla="*/ 0 h 10"/>
                  <a:gd name="T6" fmla="*/ 6 w 10"/>
                  <a:gd name="T7" fmla="*/ 0 h 10"/>
                  <a:gd name="T8" fmla="*/ 6 w 10"/>
                  <a:gd name="T9" fmla="*/ 0 h 10"/>
                  <a:gd name="T10" fmla="*/ 2 w 10"/>
                  <a:gd name="T11" fmla="*/ 0 h 10"/>
                  <a:gd name="T12" fmla="*/ 0 w 10"/>
                  <a:gd name="T13" fmla="*/ 4 h 10"/>
                  <a:gd name="T14" fmla="*/ 0 w 10"/>
                  <a:gd name="T15" fmla="*/ 4 h 10"/>
                  <a:gd name="T16" fmla="*/ 2 w 10"/>
                  <a:gd name="T17" fmla="*/ 8 h 10"/>
                  <a:gd name="T18" fmla="*/ 6 w 10"/>
                  <a:gd name="T19" fmla="*/ 10 h 10"/>
                  <a:gd name="T20" fmla="*/ 6 w 10"/>
                  <a:gd name="T21" fmla="*/ 10 h 10"/>
                  <a:gd name="T22" fmla="*/ 10 w 10"/>
                  <a:gd name="T23" fmla="*/ 8 h 10"/>
                  <a:gd name="T24" fmla="*/ 10 w 10"/>
                  <a:gd name="T25" fmla="*/ 4 h 10"/>
                  <a:gd name="T26" fmla="*/ 10 w 10"/>
                  <a:gd name="T2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10" y="4"/>
                    </a:moveTo>
                    <a:lnTo>
                      <a:pt x="10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" name="Freeform 92"/>
              <p:cNvSpPr>
                <a:spLocks/>
              </p:cNvSpPr>
              <p:nvPr/>
            </p:nvSpPr>
            <p:spPr bwMode="auto">
              <a:xfrm>
                <a:off x="2935288" y="2044700"/>
                <a:ext cx="15875" cy="19050"/>
              </a:xfrm>
              <a:custGeom>
                <a:avLst/>
                <a:gdLst>
                  <a:gd name="T0" fmla="*/ 10 w 10"/>
                  <a:gd name="T1" fmla="*/ 6 h 12"/>
                  <a:gd name="T2" fmla="*/ 10 w 10"/>
                  <a:gd name="T3" fmla="*/ 6 h 12"/>
                  <a:gd name="T4" fmla="*/ 10 w 10"/>
                  <a:gd name="T5" fmla="*/ 2 h 12"/>
                  <a:gd name="T6" fmla="*/ 6 w 10"/>
                  <a:gd name="T7" fmla="*/ 0 h 12"/>
                  <a:gd name="T8" fmla="*/ 6 w 10"/>
                  <a:gd name="T9" fmla="*/ 0 h 12"/>
                  <a:gd name="T10" fmla="*/ 2 w 10"/>
                  <a:gd name="T11" fmla="*/ 2 h 12"/>
                  <a:gd name="T12" fmla="*/ 0 w 10"/>
                  <a:gd name="T13" fmla="*/ 6 h 12"/>
                  <a:gd name="T14" fmla="*/ 0 w 10"/>
                  <a:gd name="T15" fmla="*/ 6 h 12"/>
                  <a:gd name="T16" fmla="*/ 2 w 10"/>
                  <a:gd name="T17" fmla="*/ 10 h 12"/>
                  <a:gd name="T18" fmla="*/ 6 w 10"/>
                  <a:gd name="T19" fmla="*/ 12 h 12"/>
                  <a:gd name="T20" fmla="*/ 6 w 10"/>
                  <a:gd name="T21" fmla="*/ 12 h 12"/>
                  <a:gd name="T22" fmla="*/ 10 w 10"/>
                  <a:gd name="T23" fmla="*/ 10 h 12"/>
                  <a:gd name="T24" fmla="*/ 10 w 10"/>
                  <a:gd name="T25" fmla="*/ 6 h 12"/>
                  <a:gd name="T26" fmla="*/ 1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10" y="6"/>
                    </a:move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" name="Freeform 93"/>
              <p:cNvSpPr>
                <a:spLocks/>
              </p:cNvSpPr>
              <p:nvPr/>
            </p:nvSpPr>
            <p:spPr bwMode="auto">
              <a:xfrm>
                <a:off x="2830513" y="2139950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  <a:gd name="T26" fmla="*/ 12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" name="Freeform 94"/>
              <p:cNvSpPr>
                <a:spLocks/>
              </p:cNvSpPr>
              <p:nvPr/>
            </p:nvSpPr>
            <p:spPr bwMode="auto">
              <a:xfrm>
                <a:off x="2938463" y="2022475"/>
                <a:ext cx="19050" cy="15875"/>
              </a:xfrm>
              <a:custGeom>
                <a:avLst/>
                <a:gdLst>
                  <a:gd name="T0" fmla="*/ 12 w 12"/>
                  <a:gd name="T1" fmla="*/ 4 h 10"/>
                  <a:gd name="T2" fmla="*/ 12 w 12"/>
                  <a:gd name="T3" fmla="*/ 4 h 10"/>
                  <a:gd name="T4" fmla="*/ 10 w 12"/>
                  <a:gd name="T5" fmla="*/ 0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0 h 10"/>
                  <a:gd name="T12" fmla="*/ 0 w 12"/>
                  <a:gd name="T13" fmla="*/ 4 h 10"/>
                  <a:gd name="T14" fmla="*/ 0 w 12"/>
                  <a:gd name="T15" fmla="*/ 4 h 10"/>
                  <a:gd name="T16" fmla="*/ 2 w 12"/>
                  <a:gd name="T17" fmla="*/ 8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8 h 10"/>
                  <a:gd name="T24" fmla="*/ 12 w 12"/>
                  <a:gd name="T25" fmla="*/ 4 h 10"/>
                  <a:gd name="T26" fmla="*/ 12 w 12"/>
                  <a:gd name="T2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12" y="4"/>
                    </a:move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" name="Freeform 95"/>
              <p:cNvSpPr>
                <a:spLocks/>
              </p:cNvSpPr>
              <p:nvPr/>
            </p:nvSpPr>
            <p:spPr bwMode="auto">
              <a:xfrm>
                <a:off x="2840038" y="2105025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  <a:gd name="T26" fmla="*/ 12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" name="Freeform 96"/>
              <p:cNvSpPr>
                <a:spLocks/>
              </p:cNvSpPr>
              <p:nvPr/>
            </p:nvSpPr>
            <p:spPr bwMode="auto">
              <a:xfrm>
                <a:off x="2913063" y="2038350"/>
                <a:ext cx="12700" cy="15875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6 h 10"/>
                  <a:gd name="T10" fmla="*/ 8 w 8"/>
                  <a:gd name="T11" fmla="*/ 2 h 10"/>
                  <a:gd name="T12" fmla="*/ 4 w 8"/>
                  <a:gd name="T13" fmla="*/ 0 h 10"/>
                  <a:gd name="T14" fmla="*/ 4 w 8"/>
                  <a:gd name="T15" fmla="*/ 0 h 10"/>
                  <a:gd name="T16" fmla="*/ 0 w 8"/>
                  <a:gd name="T17" fmla="*/ 2 h 10"/>
                  <a:gd name="T18" fmla="*/ 0 w 8"/>
                  <a:gd name="T19" fmla="*/ 6 h 10"/>
                  <a:gd name="T20" fmla="*/ 0 w 8"/>
                  <a:gd name="T21" fmla="*/ 6 h 10"/>
                  <a:gd name="T22" fmla="*/ 0 w 8"/>
                  <a:gd name="T23" fmla="*/ 8 h 10"/>
                  <a:gd name="T24" fmla="*/ 4 w 8"/>
                  <a:gd name="T25" fmla="*/ 10 h 10"/>
                  <a:gd name="T26" fmla="*/ 4 w 8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" name="Freeform 97"/>
              <p:cNvSpPr>
                <a:spLocks/>
              </p:cNvSpPr>
              <p:nvPr/>
            </p:nvSpPr>
            <p:spPr bwMode="auto">
              <a:xfrm>
                <a:off x="2840038" y="2035175"/>
                <a:ext cx="15875" cy="15875"/>
              </a:xfrm>
              <a:custGeom>
                <a:avLst/>
                <a:gdLst>
                  <a:gd name="T0" fmla="*/ 4 w 10"/>
                  <a:gd name="T1" fmla="*/ 10 h 10"/>
                  <a:gd name="T2" fmla="*/ 4 w 10"/>
                  <a:gd name="T3" fmla="*/ 10 h 10"/>
                  <a:gd name="T4" fmla="*/ 8 w 10"/>
                  <a:gd name="T5" fmla="*/ 8 h 10"/>
                  <a:gd name="T6" fmla="*/ 10 w 10"/>
                  <a:gd name="T7" fmla="*/ 4 h 10"/>
                  <a:gd name="T8" fmla="*/ 10 w 10"/>
                  <a:gd name="T9" fmla="*/ 4 h 10"/>
                  <a:gd name="T10" fmla="*/ 8 w 10"/>
                  <a:gd name="T11" fmla="*/ 2 h 10"/>
                  <a:gd name="T12" fmla="*/ 4 w 10"/>
                  <a:gd name="T13" fmla="*/ 0 h 10"/>
                  <a:gd name="T14" fmla="*/ 4 w 10"/>
                  <a:gd name="T15" fmla="*/ 0 h 10"/>
                  <a:gd name="T16" fmla="*/ 2 w 10"/>
                  <a:gd name="T17" fmla="*/ 2 h 10"/>
                  <a:gd name="T18" fmla="*/ 0 w 10"/>
                  <a:gd name="T19" fmla="*/ 4 h 10"/>
                  <a:gd name="T20" fmla="*/ 0 w 10"/>
                  <a:gd name="T21" fmla="*/ 4 h 10"/>
                  <a:gd name="T22" fmla="*/ 2 w 10"/>
                  <a:gd name="T23" fmla="*/ 8 h 10"/>
                  <a:gd name="T24" fmla="*/ 4 w 10"/>
                  <a:gd name="T25" fmla="*/ 10 h 10"/>
                  <a:gd name="T26" fmla="*/ 4 w 10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" name="Freeform 98"/>
              <p:cNvSpPr>
                <a:spLocks/>
              </p:cNvSpPr>
              <p:nvPr/>
            </p:nvSpPr>
            <p:spPr bwMode="auto">
              <a:xfrm>
                <a:off x="2855913" y="1987550"/>
                <a:ext cx="15875" cy="15875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10 w 10"/>
                  <a:gd name="T9" fmla="*/ 6 h 10"/>
                  <a:gd name="T10" fmla="*/ 8 w 10"/>
                  <a:gd name="T11" fmla="*/ 2 h 10"/>
                  <a:gd name="T12" fmla="*/ 6 w 10"/>
                  <a:gd name="T13" fmla="*/ 0 h 10"/>
                  <a:gd name="T14" fmla="*/ 6 w 10"/>
                  <a:gd name="T15" fmla="*/ 0 h 10"/>
                  <a:gd name="T16" fmla="*/ 2 w 10"/>
                  <a:gd name="T17" fmla="*/ 2 h 10"/>
                  <a:gd name="T18" fmla="*/ 0 w 10"/>
                  <a:gd name="T19" fmla="*/ 6 h 10"/>
                  <a:gd name="T20" fmla="*/ 0 w 10"/>
                  <a:gd name="T21" fmla="*/ 6 h 10"/>
                  <a:gd name="T22" fmla="*/ 2 w 10"/>
                  <a:gd name="T23" fmla="*/ 8 h 10"/>
                  <a:gd name="T24" fmla="*/ 6 w 10"/>
                  <a:gd name="T25" fmla="*/ 10 h 10"/>
                  <a:gd name="T26" fmla="*/ 6 w 10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" name="Freeform 99"/>
              <p:cNvSpPr>
                <a:spLocks/>
              </p:cNvSpPr>
              <p:nvPr/>
            </p:nvSpPr>
            <p:spPr bwMode="auto">
              <a:xfrm>
                <a:off x="2925763" y="2025650"/>
                <a:ext cx="9525" cy="12700"/>
              </a:xfrm>
              <a:custGeom>
                <a:avLst/>
                <a:gdLst>
                  <a:gd name="T0" fmla="*/ 0 w 6"/>
                  <a:gd name="T1" fmla="*/ 4 h 8"/>
                  <a:gd name="T2" fmla="*/ 0 w 6"/>
                  <a:gd name="T3" fmla="*/ 4 h 8"/>
                  <a:gd name="T4" fmla="*/ 0 w 6"/>
                  <a:gd name="T5" fmla="*/ 6 h 8"/>
                  <a:gd name="T6" fmla="*/ 2 w 6"/>
                  <a:gd name="T7" fmla="*/ 8 h 8"/>
                  <a:gd name="T8" fmla="*/ 2 w 6"/>
                  <a:gd name="T9" fmla="*/ 8 h 8"/>
                  <a:gd name="T10" fmla="*/ 4 w 6"/>
                  <a:gd name="T11" fmla="*/ 6 h 8"/>
                  <a:gd name="T12" fmla="*/ 6 w 6"/>
                  <a:gd name="T13" fmla="*/ 4 h 8"/>
                  <a:gd name="T14" fmla="*/ 6 w 6"/>
                  <a:gd name="T15" fmla="*/ 4 h 8"/>
                  <a:gd name="T16" fmla="*/ 4 w 6"/>
                  <a:gd name="T17" fmla="*/ 2 h 8"/>
                  <a:gd name="T18" fmla="*/ 2 w 6"/>
                  <a:gd name="T19" fmla="*/ 0 h 8"/>
                  <a:gd name="T20" fmla="*/ 2 w 6"/>
                  <a:gd name="T21" fmla="*/ 0 h 8"/>
                  <a:gd name="T22" fmla="*/ 0 w 6"/>
                  <a:gd name="T23" fmla="*/ 2 h 8"/>
                  <a:gd name="T24" fmla="*/ 0 w 6"/>
                  <a:gd name="T25" fmla="*/ 4 h 8"/>
                  <a:gd name="T26" fmla="*/ 0 w 6"/>
                  <a:gd name="T2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8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" name="Freeform 100"/>
              <p:cNvSpPr>
                <a:spLocks/>
              </p:cNvSpPr>
              <p:nvPr/>
            </p:nvSpPr>
            <p:spPr bwMode="auto">
              <a:xfrm>
                <a:off x="2814638" y="2117725"/>
                <a:ext cx="9525" cy="12700"/>
              </a:xfrm>
              <a:custGeom>
                <a:avLst/>
                <a:gdLst>
                  <a:gd name="T0" fmla="*/ 0 w 6"/>
                  <a:gd name="T1" fmla="*/ 4 h 8"/>
                  <a:gd name="T2" fmla="*/ 0 w 6"/>
                  <a:gd name="T3" fmla="*/ 4 h 8"/>
                  <a:gd name="T4" fmla="*/ 0 w 6"/>
                  <a:gd name="T5" fmla="*/ 6 h 8"/>
                  <a:gd name="T6" fmla="*/ 2 w 6"/>
                  <a:gd name="T7" fmla="*/ 8 h 8"/>
                  <a:gd name="T8" fmla="*/ 2 w 6"/>
                  <a:gd name="T9" fmla="*/ 8 h 8"/>
                  <a:gd name="T10" fmla="*/ 4 w 6"/>
                  <a:gd name="T11" fmla="*/ 6 h 8"/>
                  <a:gd name="T12" fmla="*/ 6 w 6"/>
                  <a:gd name="T13" fmla="*/ 4 h 8"/>
                  <a:gd name="T14" fmla="*/ 6 w 6"/>
                  <a:gd name="T15" fmla="*/ 4 h 8"/>
                  <a:gd name="T16" fmla="*/ 4 w 6"/>
                  <a:gd name="T17" fmla="*/ 2 h 8"/>
                  <a:gd name="T18" fmla="*/ 2 w 6"/>
                  <a:gd name="T19" fmla="*/ 0 h 8"/>
                  <a:gd name="T20" fmla="*/ 2 w 6"/>
                  <a:gd name="T21" fmla="*/ 0 h 8"/>
                  <a:gd name="T22" fmla="*/ 0 w 6"/>
                  <a:gd name="T23" fmla="*/ 2 h 8"/>
                  <a:gd name="T24" fmla="*/ 0 w 6"/>
                  <a:gd name="T25" fmla="*/ 4 h 8"/>
                  <a:gd name="T26" fmla="*/ 0 w 6"/>
                  <a:gd name="T2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8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" name="Freeform 101"/>
              <p:cNvSpPr>
                <a:spLocks/>
              </p:cNvSpPr>
              <p:nvPr/>
            </p:nvSpPr>
            <p:spPr bwMode="auto">
              <a:xfrm>
                <a:off x="2782888" y="2212975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" name="Freeform 102"/>
              <p:cNvSpPr>
                <a:spLocks/>
              </p:cNvSpPr>
              <p:nvPr/>
            </p:nvSpPr>
            <p:spPr bwMode="auto">
              <a:xfrm>
                <a:off x="2782888" y="2212975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" name="Freeform 103"/>
              <p:cNvSpPr>
                <a:spLocks/>
              </p:cNvSpPr>
              <p:nvPr/>
            </p:nvSpPr>
            <p:spPr bwMode="auto">
              <a:xfrm>
                <a:off x="2792413" y="2181225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" name="Freeform 104"/>
              <p:cNvSpPr>
                <a:spLocks/>
              </p:cNvSpPr>
              <p:nvPr/>
            </p:nvSpPr>
            <p:spPr bwMode="auto">
              <a:xfrm>
                <a:off x="2792413" y="2181225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" name="Freeform 105"/>
              <p:cNvSpPr>
                <a:spLocks/>
              </p:cNvSpPr>
              <p:nvPr/>
            </p:nvSpPr>
            <p:spPr bwMode="auto">
              <a:xfrm>
                <a:off x="2767013" y="2193925"/>
                <a:ext cx="9525" cy="9525"/>
              </a:xfrm>
              <a:custGeom>
                <a:avLst/>
                <a:gdLst>
                  <a:gd name="T0" fmla="*/ 0 w 6"/>
                  <a:gd name="T1" fmla="*/ 4 h 6"/>
                  <a:gd name="T2" fmla="*/ 0 w 6"/>
                  <a:gd name="T3" fmla="*/ 4 h 6"/>
                  <a:gd name="T4" fmla="*/ 0 w 6"/>
                  <a:gd name="T5" fmla="*/ 6 h 6"/>
                  <a:gd name="T6" fmla="*/ 2 w 6"/>
                  <a:gd name="T7" fmla="*/ 6 h 6"/>
                  <a:gd name="T8" fmla="*/ 2 w 6"/>
                  <a:gd name="T9" fmla="*/ 6 h 6"/>
                  <a:gd name="T10" fmla="*/ 6 w 6"/>
                  <a:gd name="T11" fmla="*/ 6 h 6"/>
                  <a:gd name="T12" fmla="*/ 6 w 6"/>
                  <a:gd name="T13" fmla="*/ 4 h 6"/>
                  <a:gd name="T14" fmla="*/ 6 w 6"/>
                  <a:gd name="T15" fmla="*/ 4 h 6"/>
                  <a:gd name="T16" fmla="*/ 6 w 6"/>
                  <a:gd name="T17" fmla="*/ 0 h 6"/>
                  <a:gd name="T18" fmla="*/ 2 w 6"/>
                  <a:gd name="T19" fmla="*/ 0 h 6"/>
                  <a:gd name="T20" fmla="*/ 2 w 6"/>
                  <a:gd name="T21" fmla="*/ 0 h 6"/>
                  <a:gd name="T22" fmla="*/ 0 w 6"/>
                  <a:gd name="T23" fmla="*/ 0 h 6"/>
                  <a:gd name="T24" fmla="*/ 0 w 6"/>
                  <a:gd name="T2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" name="Freeform 106"/>
              <p:cNvSpPr>
                <a:spLocks/>
              </p:cNvSpPr>
              <p:nvPr/>
            </p:nvSpPr>
            <p:spPr bwMode="auto">
              <a:xfrm>
                <a:off x="2767013" y="2193925"/>
                <a:ext cx="9525" cy="9525"/>
              </a:xfrm>
              <a:custGeom>
                <a:avLst/>
                <a:gdLst>
                  <a:gd name="T0" fmla="*/ 0 w 6"/>
                  <a:gd name="T1" fmla="*/ 4 h 6"/>
                  <a:gd name="T2" fmla="*/ 0 w 6"/>
                  <a:gd name="T3" fmla="*/ 4 h 6"/>
                  <a:gd name="T4" fmla="*/ 0 w 6"/>
                  <a:gd name="T5" fmla="*/ 6 h 6"/>
                  <a:gd name="T6" fmla="*/ 2 w 6"/>
                  <a:gd name="T7" fmla="*/ 6 h 6"/>
                  <a:gd name="T8" fmla="*/ 2 w 6"/>
                  <a:gd name="T9" fmla="*/ 6 h 6"/>
                  <a:gd name="T10" fmla="*/ 6 w 6"/>
                  <a:gd name="T11" fmla="*/ 6 h 6"/>
                  <a:gd name="T12" fmla="*/ 6 w 6"/>
                  <a:gd name="T13" fmla="*/ 4 h 6"/>
                  <a:gd name="T14" fmla="*/ 6 w 6"/>
                  <a:gd name="T15" fmla="*/ 4 h 6"/>
                  <a:gd name="T16" fmla="*/ 6 w 6"/>
                  <a:gd name="T17" fmla="*/ 0 h 6"/>
                  <a:gd name="T18" fmla="*/ 2 w 6"/>
                  <a:gd name="T19" fmla="*/ 0 h 6"/>
                  <a:gd name="T20" fmla="*/ 2 w 6"/>
                  <a:gd name="T21" fmla="*/ 0 h 6"/>
                  <a:gd name="T22" fmla="*/ 0 w 6"/>
                  <a:gd name="T23" fmla="*/ 0 h 6"/>
                  <a:gd name="T24" fmla="*/ 0 w 6"/>
                  <a:gd name="T2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" name="Freeform 107"/>
              <p:cNvSpPr>
                <a:spLocks/>
              </p:cNvSpPr>
              <p:nvPr/>
            </p:nvSpPr>
            <p:spPr bwMode="auto">
              <a:xfrm>
                <a:off x="2811463" y="2289175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  <a:gd name="T26" fmla="*/ 0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" name="Freeform 108"/>
              <p:cNvSpPr>
                <a:spLocks/>
              </p:cNvSpPr>
              <p:nvPr/>
            </p:nvSpPr>
            <p:spPr bwMode="auto">
              <a:xfrm>
                <a:off x="2805113" y="2324100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6 h 10"/>
                  <a:gd name="T4" fmla="*/ 2 w 12"/>
                  <a:gd name="T5" fmla="*/ 10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10 h 10"/>
                  <a:gd name="T12" fmla="*/ 12 w 12"/>
                  <a:gd name="T13" fmla="*/ 6 h 10"/>
                  <a:gd name="T14" fmla="*/ 12 w 12"/>
                  <a:gd name="T15" fmla="*/ 6 h 10"/>
                  <a:gd name="T16" fmla="*/ 10 w 12"/>
                  <a:gd name="T17" fmla="*/ 2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2 h 10"/>
                  <a:gd name="T24" fmla="*/ 0 w 1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" name="Freeform 109"/>
              <p:cNvSpPr>
                <a:spLocks/>
              </p:cNvSpPr>
              <p:nvPr/>
            </p:nvSpPr>
            <p:spPr bwMode="auto">
              <a:xfrm>
                <a:off x="2805113" y="2324100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6 h 10"/>
                  <a:gd name="T4" fmla="*/ 2 w 12"/>
                  <a:gd name="T5" fmla="*/ 10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10 h 10"/>
                  <a:gd name="T12" fmla="*/ 12 w 12"/>
                  <a:gd name="T13" fmla="*/ 6 h 10"/>
                  <a:gd name="T14" fmla="*/ 12 w 12"/>
                  <a:gd name="T15" fmla="*/ 6 h 10"/>
                  <a:gd name="T16" fmla="*/ 10 w 12"/>
                  <a:gd name="T17" fmla="*/ 2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2 h 10"/>
                  <a:gd name="T24" fmla="*/ 0 w 1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" name="Freeform 110"/>
              <p:cNvSpPr>
                <a:spLocks/>
              </p:cNvSpPr>
              <p:nvPr/>
            </p:nvSpPr>
            <p:spPr bwMode="auto">
              <a:xfrm>
                <a:off x="2840038" y="2317750"/>
                <a:ext cx="9525" cy="9525"/>
              </a:xfrm>
              <a:custGeom>
                <a:avLst/>
                <a:gdLst>
                  <a:gd name="T0" fmla="*/ 6 w 6"/>
                  <a:gd name="T1" fmla="*/ 4 h 6"/>
                  <a:gd name="T2" fmla="*/ 6 w 6"/>
                  <a:gd name="T3" fmla="*/ 4 h 6"/>
                  <a:gd name="T4" fmla="*/ 4 w 6"/>
                  <a:gd name="T5" fmla="*/ 0 h 6"/>
                  <a:gd name="T6" fmla="*/ 2 w 6"/>
                  <a:gd name="T7" fmla="*/ 0 h 6"/>
                  <a:gd name="T8" fmla="*/ 2 w 6"/>
                  <a:gd name="T9" fmla="*/ 0 h 6"/>
                  <a:gd name="T10" fmla="*/ 0 w 6"/>
                  <a:gd name="T11" fmla="*/ 0 h 6"/>
                  <a:gd name="T12" fmla="*/ 0 w 6"/>
                  <a:gd name="T13" fmla="*/ 4 h 6"/>
                  <a:gd name="T14" fmla="*/ 0 w 6"/>
                  <a:gd name="T15" fmla="*/ 4 h 6"/>
                  <a:gd name="T16" fmla="*/ 0 w 6"/>
                  <a:gd name="T17" fmla="*/ 6 h 6"/>
                  <a:gd name="T18" fmla="*/ 2 w 6"/>
                  <a:gd name="T19" fmla="*/ 6 h 6"/>
                  <a:gd name="T20" fmla="*/ 2 w 6"/>
                  <a:gd name="T21" fmla="*/ 6 h 6"/>
                  <a:gd name="T22" fmla="*/ 4 w 6"/>
                  <a:gd name="T23" fmla="*/ 6 h 6"/>
                  <a:gd name="T24" fmla="*/ 6 w 6"/>
                  <a:gd name="T25" fmla="*/ 4 h 6"/>
                  <a:gd name="T26" fmla="*/ 6 w 6"/>
                  <a:gd name="T2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6" y="4"/>
                    </a:moveTo>
                    <a:lnTo>
                      <a:pt x="6" y="4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" name="Freeform 111"/>
              <p:cNvSpPr>
                <a:spLocks/>
              </p:cNvSpPr>
              <p:nvPr/>
            </p:nvSpPr>
            <p:spPr bwMode="auto">
              <a:xfrm>
                <a:off x="2859088" y="2212975"/>
                <a:ext cx="15875" cy="19050"/>
              </a:xfrm>
              <a:custGeom>
                <a:avLst/>
                <a:gdLst>
                  <a:gd name="T0" fmla="*/ 0 w 10"/>
                  <a:gd name="T1" fmla="*/ 6 h 12"/>
                  <a:gd name="T2" fmla="*/ 0 w 10"/>
                  <a:gd name="T3" fmla="*/ 6 h 12"/>
                  <a:gd name="T4" fmla="*/ 0 w 10"/>
                  <a:gd name="T5" fmla="*/ 10 h 12"/>
                  <a:gd name="T6" fmla="*/ 4 w 10"/>
                  <a:gd name="T7" fmla="*/ 12 h 12"/>
                  <a:gd name="T8" fmla="*/ 4 w 10"/>
                  <a:gd name="T9" fmla="*/ 12 h 12"/>
                  <a:gd name="T10" fmla="*/ 8 w 10"/>
                  <a:gd name="T11" fmla="*/ 10 h 12"/>
                  <a:gd name="T12" fmla="*/ 10 w 10"/>
                  <a:gd name="T13" fmla="*/ 6 h 12"/>
                  <a:gd name="T14" fmla="*/ 10 w 10"/>
                  <a:gd name="T15" fmla="*/ 6 h 12"/>
                  <a:gd name="T16" fmla="*/ 8 w 10"/>
                  <a:gd name="T17" fmla="*/ 2 h 12"/>
                  <a:gd name="T18" fmla="*/ 4 w 10"/>
                  <a:gd name="T19" fmla="*/ 0 h 12"/>
                  <a:gd name="T20" fmla="*/ 4 w 10"/>
                  <a:gd name="T21" fmla="*/ 0 h 12"/>
                  <a:gd name="T22" fmla="*/ 0 w 10"/>
                  <a:gd name="T23" fmla="*/ 2 h 12"/>
                  <a:gd name="T24" fmla="*/ 0 w 10"/>
                  <a:gd name="T25" fmla="*/ 6 h 12"/>
                  <a:gd name="T26" fmla="*/ 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" name="Freeform 112"/>
              <p:cNvSpPr>
                <a:spLocks/>
              </p:cNvSpPr>
              <p:nvPr/>
            </p:nvSpPr>
            <p:spPr bwMode="auto">
              <a:xfrm>
                <a:off x="2849563" y="2247900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6 h 10"/>
                  <a:gd name="T4" fmla="*/ 2 w 12"/>
                  <a:gd name="T5" fmla="*/ 10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10 h 10"/>
                  <a:gd name="T12" fmla="*/ 12 w 12"/>
                  <a:gd name="T13" fmla="*/ 6 h 10"/>
                  <a:gd name="T14" fmla="*/ 12 w 12"/>
                  <a:gd name="T15" fmla="*/ 6 h 10"/>
                  <a:gd name="T16" fmla="*/ 10 w 12"/>
                  <a:gd name="T17" fmla="*/ 2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2 h 10"/>
                  <a:gd name="T24" fmla="*/ 0 w 12"/>
                  <a:gd name="T25" fmla="*/ 6 h 10"/>
                  <a:gd name="T26" fmla="*/ 0 w 12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" name="Freeform 113"/>
              <p:cNvSpPr>
                <a:spLocks/>
              </p:cNvSpPr>
              <p:nvPr/>
            </p:nvSpPr>
            <p:spPr bwMode="auto">
              <a:xfrm>
                <a:off x="2884488" y="2241550"/>
                <a:ext cx="9525" cy="9525"/>
              </a:xfrm>
              <a:custGeom>
                <a:avLst/>
                <a:gdLst>
                  <a:gd name="T0" fmla="*/ 6 w 6"/>
                  <a:gd name="T1" fmla="*/ 4 h 6"/>
                  <a:gd name="T2" fmla="*/ 6 w 6"/>
                  <a:gd name="T3" fmla="*/ 4 h 6"/>
                  <a:gd name="T4" fmla="*/ 4 w 6"/>
                  <a:gd name="T5" fmla="*/ 0 h 6"/>
                  <a:gd name="T6" fmla="*/ 2 w 6"/>
                  <a:gd name="T7" fmla="*/ 0 h 6"/>
                  <a:gd name="T8" fmla="*/ 2 w 6"/>
                  <a:gd name="T9" fmla="*/ 0 h 6"/>
                  <a:gd name="T10" fmla="*/ 0 w 6"/>
                  <a:gd name="T11" fmla="*/ 2 h 6"/>
                  <a:gd name="T12" fmla="*/ 0 w 6"/>
                  <a:gd name="T13" fmla="*/ 4 h 6"/>
                  <a:gd name="T14" fmla="*/ 0 w 6"/>
                  <a:gd name="T15" fmla="*/ 4 h 6"/>
                  <a:gd name="T16" fmla="*/ 0 w 6"/>
                  <a:gd name="T17" fmla="*/ 6 h 6"/>
                  <a:gd name="T18" fmla="*/ 2 w 6"/>
                  <a:gd name="T19" fmla="*/ 6 h 6"/>
                  <a:gd name="T20" fmla="*/ 2 w 6"/>
                  <a:gd name="T21" fmla="*/ 6 h 6"/>
                  <a:gd name="T22" fmla="*/ 4 w 6"/>
                  <a:gd name="T23" fmla="*/ 6 h 6"/>
                  <a:gd name="T24" fmla="*/ 6 w 6"/>
                  <a:gd name="T25" fmla="*/ 4 h 6"/>
                  <a:gd name="T26" fmla="*/ 6 w 6"/>
                  <a:gd name="T2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6" y="4"/>
                    </a:moveTo>
                    <a:lnTo>
                      <a:pt x="6" y="4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" name="Freeform 114"/>
              <p:cNvSpPr>
                <a:spLocks/>
              </p:cNvSpPr>
              <p:nvPr/>
            </p:nvSpPr>
            <p:spPr bwMode="auto">
              <a:xfrm>
                <a:off x="2840038" y="2206625"/>
                <a:ext cx="19050" cy="15875"/>
              </a:xfrm>
              <a:custGeom>
                <a:avLst/>
                <a:gdLst>
                  <a:gd name="T0" fmla="*/ 12 w 12"/>
                  <a:gd name="T1" fmla="*/ 6 h 10"/>
                  <a:gd name="T2" fmla="*/ 12 w 12"/>
                  <a:gd name="T3" fmla="*/ 6 h 10"/>
                  <a:gd name="T4" fmla="*/ 10 w 12"/>
                  <a:gd name="T5" fmla="*/ 2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10 h 10"/>
                  <a:gd name="T24" fmla="*/ 12 w 12"/>
                  <a:gd name="T25" fmla="*/ 6 h 10"/>
                  <a:gd name="T26" fmla="*/ 12 w 12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" name="Freeform 115"/>
              <p:cNvSpPr>
                <a:spLocks/>
              </p:cNvSpPr>
              <p:nvPr/>
            </p:nvSpPr>
            <p:spPr bwMode="auto">
              <a:xfrm>
                <a:off x="2849563" y="2171700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  <a:gd name="T26" fmla="*/ 12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" name="Freeform 116"/>
              <p:cNvSpPr>
                <a:spLocks/>
              </p:cNvSpPr>
              <p:nvPr/>
            </p:nvSpPr>
            <p:spPr bwMode="auto">
              <a:xfrm>
                <a:off x="2824163" y="2184400"/>
                <a:ext cx="9525" cy="9525"/>
              </a:xfrm>
              <a:custGeom>
                <a:avLst/>
                <a:gdLst>
                  <a:gd name="T0" fmla="*/ 0 w 6"/>
                  <a:gd name="T1" fmla="*/ 4 h 6"/>
                  <a:gd name="T2" fmla="*/ 0 w 6"/>
                  <a:gd name="T3" fmla="*/ 4 h 6"/>
                  <a:gd name="T4" fmla="*/ 0 w 6"/>
                  <a:gd name="T5" fmla="*/ 6 h 6"/>
                  <a:gd name="T6" fmla="*/ 2 w 6"/>
                  <a:gd name="T7" fmla="*/ 6 h 6"/>
                  <a:gd name="T8" fmla="*/ 2 w 6"/>
                  <a:gd name="T9" fmla="*/ 6 h 6"/>
                  <a:gd name="T10" fmla="*/ 6 w 6"/>
                  <a:gd name="T11" fmla="*/ 6 h 6"/>
                  <a:gd name="T12" fmla="*/ 6 w 6"/>
                  <a:gd name="T13" fmla="*/ 4 h 6"/>
                  <a:gd name="T14" fmla="*/ 6 w 6"/>
                  <a:gd name="T15" fmla="*/ 4 h 6"/>
                  <a:gd name="T16" fmla="*/ 6 w 6"/>
                  <a:gd name="T17" fmla="*/ 2 h 6"/>
                  <a:gd name="T18" fmla="*/ 2 w 6"/>
                  <a:gd name="T19" fmla="*/ 0 h 6"/>
                  <a:gd name="T20" fmla="*/ 2 w 6"/>
                  <a:gd name="T21" fmla="*/ 0 h 6"/>
                  <a:gd name="T22" fmla="*/ 0 w 6"/>
                  <a:gd name="T23" fmla="*/ 2 h 6"/>
                  <a:gd name="T24" fmla="*/ 0 w 6"/>
                  <a:gd name="T25" fmla="*/ 4 h 6"/>
                  <a:gd name="T26" fmla="*/ 0 w 6"/>
                  <a:gd name="T2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" name="Freeform 117"/>
              <p:cNvSpPr>
                <a:spLocks/>
              </p:cNvSpPr>
              <p:nvPr/>
            </p:nvSpPr>
            <p:spPr bwMode="auto">
              <a:xfrm>
                <a:off x="2795588" y="2279650"/>
                <a:ext cx="15875" cy="19050"/>
              </a:xfrm>
              <a:custGeom>
                <a:avLst/>
                <a:gdLst>
                  <a:gd name="T0" fmla="*/ 10 w 10"/>
                  <a:gd name="T1" fmla="*/ 6 h 12"/>
                  <a:gd name="T2" fmla="*/ 10 w 10"/>
                  <a:gd name="T3" fmla="*/ 6 h 12"/>
                  <a:gd name="T4" fmla="*/ 8 w 10"/>
                  <a:gd name="T5" fmla="*/ 2 h 12"/>
                  <a:gd name="T6" fmla="*/ 4 w 10"/>
                  <a:gd name="T7" fmla="*/ 0 h 12"/>
                  <a:gd name="T8" fmla="*/ 4 w 10"/>
                  <a:gd name="T9" fmla="*/ 0 h 12"/>
                  <a:gd name="T10" fmla="*/ 0 w 10"/>
                  <a:gd name="T11" fmla="*/ 2 h 12"/>
                  <a:gd name="T12" fmla="*/ 0 w 10"/>
                  <a:gd name="T13" fmla="*/ 6 h 12"/>
                  <a:gd name="T14" fmla="*/ 0 w 10"/>
                  <a:gd name="T15" fmla="*/ 6 h 12"/>
                  <a:gd name="T16" fmla="*/ 0 w 10"/>
                  <a:gd name="T17" fmla="*/ 10 h 12"/>
                  <a:gd name="T18" fmla="*/ 4 w 10"/>
                  <a:gd name="T19" fmla="*/ 12 h 12"/>
                  <a:gd name="T20" fmla="*/ 4 w 10"/>
                  <a:gd name="T21" fmla="*/ 12 h 12"/>
                  <a:gd name="T22" fmla="*/ 8 w 10"/>
                  <a:gd name="T23" fmla="*/ 10 h 12"/>
                  <a:gd name="T24" fmla="*/ 10 w 10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2">
                    <a:moveTo>
                      <a:pt x="10" y="6"/>
                    </a:move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" name="Freeform 118"/>
              <p:cNvSpPr>
                <a:spLocks/>
              </p:cNvSpPr>
              <p:nvPr/>
            </p:nvSpPr>
            <p:spPr bwMode="auto">
              <a:xfrm>
                <a:off x="2795588" y="2279650"/>
                <a:ext cx="15875" cy="19050"/>
              </a:xfrm>
              <a:custGeom>
                <a:avLst/>
                <a:gdLst>
                  <a:gd name="T0" fmla="*/ 10 w 10"/>
                  <a:gd name="T1" fmla="*/ 6 h 12"/>
                  <a:gd name="T2" fmla="*/ 10 w 10"/>
                  <a:gd name="T3" fmla="*/ 6 h 12"/>
                  <a:gd name="T4" fmla="*/ 8 w 10"/>
                  <a:gd name="T5" fmla="*/ 2 h 12"/>
                  <a:gd name="T6" fmla="*/ 4 w 10"/>
                  <a:gd name="T7" fmla="*/ 0 h 12"/>
                  <a:gd name="T8" fmla="*/ 4 w 10"/>
                  <a:gd name="T9" fmla="*/ 0 h 12"/>
                  <a:gd name="T10" fmla="*/ 0 w 10"/>
                  <a:gd name="T11" fmla="*/ 2 h 12"/>
                  <a:gd name="T12" fmla="*/ 0 w 10"/>
                  <a:gd name="T13" fmla="*/ 6 h 12"/>
                  <a:gd name="T14" fmla="*/ 0 w 10"/>
                  <a:gd name="T15" fmla="*/ 6 h 12"/>
                  <a:gd name="T16" fmla="*/ 0 w 10"/>
                  <a:gd name="T17" fmla="*/ 10 h 12"/>
                  <a:gd name="T18" fmla="*/ 4 w 10"/>
                  <a:gd name="T19" fmla="*/ 12 h 12"/>
                  <a:gd name="T20" fmla="*/ 4 w 10"/>
                  <a:gd name="T21" fmla="*/ 12 h 12"/>
                  <a:gd name="T22" fmla="*/ 8 w 10"/>
                  <a:gd name="T23" fmla="*/ 10 h 12"/>
                  <a:gd name="T24" fmla="*/ 10 w 10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2">
                    <a:moveTo>
                      <a:pt x="10" y="6"/>
                    </a:move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" name="Freeform 119"/>
              <p:cNvSpPr>
                <a:spLocks/>
              </p:cNvSpPr>
              <p:nvPr/>
            </p:nvSpPr>
            <p:spPr bwMode="auto">
              <a:xfrm>
                <a:off x="2801938" y="2247900"/>
                <a:ext cx="19050" cy="15875"/>
              </a:xfrm>
              <a:custGeom>
                <a:avLst/>
                <a:gdLst>
                  <a:gd name="T0" fmla="*/ 12 w 12"/>
                  <a:gd name="T1" fmla="*/ 6 h 10"/>
                  <a:gd name="T2" fmla="*/ 12 w 12"/>
                  <a:gd name="T3" fmla="*/ 6 h 10"/>
                  <a:gd name="T4" fmla="*/ 10 w 12"/>
                  <a:gd name="T5" fmla="*/ 2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10 h 10"/>
                  <a:gd name="T24" fmla="*/ 12 w 1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" name="Freeform 120"/>
              <p:cNvSpPr>
                <a:spLocks/>
              </p:cNvSpPr>
              <p:nvPr/>
            </p:nvSpPr>
            <p:spPr bwMode="auto">
              <a:xfrm>
                <a:off x="2801938" y="2247900"/>
                <a:ext cx="19050" cy="15875"/>
              </a:xfrm>
              <a:custGeom>
                <a:avLst/>
                <a:gdLst>
                  <a:gd name="T0" fmla="*/ 12 w 12"/>
                  <a:gd name="T1" fmla="*/ 6 h 10"/>
                  <a:gd name="T2" fmla="*/ 12 w 12"/>
                  <a:gd name="T3" fmla="*/ 6 h 10"/>
                  <a:gd name="T4" fmla="*/ 10 w 12"/>
                  <a:gd name="T5" fmla="*/ 2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10 h 10"/>
                  <a:gd name="T24" fmla="*/ 12 w 1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" name="Freeform 121"/>
              <p:cNvSpPr>
                <a:spLocks/>
              </p:cNvSpPr>
              <p:nvPr/>
            </p:nvSpPr>
            <p:spPr bwMode="auto">
              <a:xfrm>
                <a:off x="2776538" y="2260600"/>
                <a:ext cx="9525" cy="9525"/>
              </a:xfrm>
              <a:custGeom>
                <a:avLst/>
                <a:gdLst>
                  <a:gd name="T0" fmla="*/ 0 w 6"/>
                  <a:gd name="T1" fmla="*/ 2 h 6"/>
                  <a:gd name="T2" fmla="*/ 0 w 6"/>
                  <a:gd name="T3" fmla="*/ 2 h 6"/>
                  <a:gd name="T4" fmla="*/ 0 w 6"/>
                  <a:gd name="T5" fmla="*/ 4 h 6"/>
                  <a:gd name="T6" fmla="*/ 4 w 6"/>
                  <a:gd name="T7" fmla="*/ 6 h 6"/>
                  <a:gd name="T8" fmla="*/ 4 w 6"/>
                  <a:gd name="T9" fmla="*/ 6 h 6"/>
                  <a:gd name="T10" fmla="*/ 6 w 6"/>
                  <a:gd name="T11" fmla="*/ 4 h 6"/>
                  <a:gd name="T12" fmla="*/ 6 w 6"/>
                  <a:gd name="T13" fmla="*/ 2 h 6"/>
                  <a:gd name="T14" fmla="*/ 6 w 6"/>
                  <a:gd name="T15" fmla="*/ 2 h 6"/>
                  <a:gd name="T16" fmla="*/ 6 w 6"/>
                  <a:gd name="T17" fmla="*/ 0 h 6"/>
                  <a:gd name="T18" fmla="*/ 4 w 6"/>
                  <a:gd name="T19" fmla="*/ 0 h 6"/>
                  <a:gd name="T20" fmla="*/ 4 w 6"/>
                  <a:gd name="T21" fmla="*/ 0 h 6"/>
                  <a:gd name="T22" fmla="*/ 0 w 6"/>
                  <a:gd name="T23" fmla="*/ 0 h 6"/>
                  <a:gd name="T24" fmla="*/ 0 w 6"/>
                  <a:gd name="T2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" name="Freeform 122"/>
              <p:cNvSpPr>
                <a:spLocks/>
              </p:cNvSpPr>
              <p:nvPr/>
            </p:nvSpPr>
            <p:spPr bwMode="auto">
              <a:xfrm>
                <a:off x="2776538" y="2260600"/>
                <a:ext cx="9525" cy="9525"/>
              </a:xfrm>
              <a:custGeom>
                <a:avLst/>
                <a:gdLst>
                  <a:gd name="T0" fmla="*/ 0 w 6"/>
                  <a:gd name="T1" fmla="*/ 2 h 6"/>
                  <a:gd name="T2" fmla="*/ 0 w 6"/>
                  <a:gd name="T3" fmla="*/ 2 h 6"/>
                  <a:gd name="T4" fmla="*/ 0 w 6"/>
                  <a:gd name="T5" fmla="*/ 4 h 6"/>
                  <a:gd name="T6" fmla="*/ 4 w 6"/>
                  <a:gd name="T7" fmla="*/ 6 h 6"/>
                  <a:gd name="T8" fmla="*/ 4 w 6"/>
                  <a:gd name="T9" fmla="*/ 6 h 6"/>
                  <a:gd name="T10" fmla="*/ 6 w 6"/>
                  <a:gd name="T11" fmla="*/ 4 h 6"/>
                  <a:gd name="T12" fmla="*/ 6 w 6"/>
                  <a:gd name="T13" fmla="*/ 2 h 6"/>
                  <a:gd name="T14" fmla="*/ 6 w 6"/>
                  <a:gd name="T15" fmla="*/ 2 h 6"/>
                  <a:gd name="T16" fmla="*/ 6 w 6"/>
                  <a:gd name="T17" fmla="*/ 0 h 6"/>
                  <a:gd name="T18" fmla="*/ 4 w 6"/>
                  <a:gd name="T19" fmla="*/ 0 h 6"/>
                  <a:gd name="T20" fmla="*/ 4 w 6"/>
                  <a:gd name="T21" fmla="*/ 0 h 6"/>
                  <a:gd name="T22" fmla="*/ 0 w 6"/>
                  <a:gd name="T23" fmla="*/ 0 h 6"/>
                  <a:gd name="T24" fmla="*/ 0 w 6"/>
                  <a:gd name="T2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" name="Freeform 123"/>
              <p:cNvSpPr>
                <a:spLocks/>
              </p:cNvSpPr>
              <p:nvPr/>
            </p:nvSpPr>
            <p:spPr bwMode="auto">
              <a:xfrm>
                <a:off x="2824163" y="2355850"/>
                <a:ext cx="15875" cy="19050"/>
              </a:xfrm>
              <a:custGeom>
                <a:avLst/>
                <a:gdLst>
                  <a:gd name="T0" fmla="*/ 0 w 10"/>
                  <a:gd name="T1" fmla="*/ 6 h 12"/>
                  <a:gd name="T2" fmla="*/ 0 w 10"/>
                  <a:gd name="T3" fmla="*/ 6 h 12"/>
                  <a:gd name="T4" fmla="*/ 0 w 10"/>
                  <a:gd name="T5" fmla="*/ 10 h 12"/>
                  <a:gd name="T6" fmla="*/ 4 w 10"/>
                  <a:gd name="T7" fmla="*/ 12 h 12"/>
                  <a:gd name="T8" fmla="*/ 4 w 10"/>
                  <a:gd name="T9" fmla="*/ 12 h 12"/>
                  <a:gd name="T10" fmla="*/ 8 w 10"/>
                  <a:gd name="T11" fmla="*/ 10 h 12"/>
                  <a:gd name="T12" fmla="*/ 10 w 10"/>
                  <a:gd name="T13" fmla="*/ 6 h 12"/>
                  <a:gd name="T14" fmla="*/ 10 w 10"/>
                  <a:gd name="T15" fmla="*/ 6 h 12"/>
                  <a:gd name="T16" fmla="*/ 8 w 10"/>
                  <a:gd name="T17" fmla="*/ 2 h 12"/>
                  <a:gd name="T18" fmla="*/ 4 w 10"/>
                  <a:gd name="T19" fmla="*/ 0 h 12"/>
                  <a:gd name="T20" fmla="*/ 4 w 10"/>
                  <a:gd name="T21" fmla="*/ 0 h 12"/>
                  <a:gd name="T22" fmla="*/ 0 w 10"/>
                  <a:gd name="T23" fmla="*/ 2 h 12"/>
                  <a:gd name="T24" fmla="*/ 0 w 10"/>
                  <a:gd name="T25" fmla="*/ 6 h 12"/>
                  <a:gd name="T26" fmla="*/ 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" name="Freeform 124"/>
              <p:cNvSpPr>
                <a:spLocks/>
              </p:cNvSpPr>
              <p:nvPr/>
            </p:nvSpPr>
            <p:spPr bwMode="auto">
              <a:xfrm>
                <a:off x="2814638" y="2390775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6 h 10"/>
                  <a:gd name="T4" fmla="*/ 2 w 12"/>
                  <a:gd name="T5" fmla="*/ 8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8 h 10"/>
                  <a:gd name="T12" fmla="*/ 12 w 12"/>
                  <a:gd name="T13" fmla="*/ 4 h 10"/>
                  <a:gd name="T14" fmla="*/ 12 w 12"/>
                  <a:gd name="T15" fmla="*/ 4 h 10"/>
                  <a:gd name="T16" fmla="*/ 10 w 12"/>
                  <a:gd name="T17" fmla="*/ 0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2 h 10"/>
                  <a:gd name="T24" fmla="*/ 0 w 12"/>
                  <a:gd name="T25" fmla="*/ 6 h 10"/>
                  <a:gd name="T26" fmla="*/ 0 w 12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" name="Freeform 125"/>
              <p:cNvSpPr>
                <a:spLocks/>
              </p:cNvSpPr>
              <p:nvPr/>
            </p:nvSpPr>
            <p:spPr bwMode="auto">
              <a:xfrm>
                <a:off x="2849563" y="2384425"/>
                <a:ext cx="9525" cy="9525"/>
              </a:xfrm>
              <a:custGeom>
                <a:avLst/>
                <a:gdLst>
                  <a:gd name="T0" fmla="*/ 6 w 6"/>
                  <a:gd name="T1" fmla="*/ 2 h 6"/>
                  <a:gd name="T2" fmla="*/ 6 w 6"/>
                  <a:gd name="T3" fmla="*/ 2 h 6"/>
                  <a:gd name="T4" fmla="*/ 4 w 6"/>
                  <a:gd name="T5" fmla="*/ 0 h 6"/>
                  <a:gd name="T6" fmla="*/ 2 w 6"/>
                  <a:gd name="T7" fmla="*/ 0 h 6"/>
                  <a:gd name="T8" fmla="*/ 2 w 6"/>
                  <a:gd name="T9" fmla="*/ 0 h 6"/>
                  <a:gd name="T10" fmla="*/ 0 w 6"/>
                  <a:gd name="T11" fmla="*/ 0 h 6"/>
                  <a:gd name="T12" fmla="*/ 0 w 6"/>
                  <a:gd name="T13" fmla="*/ 2 h 6"/>
                  <a:gd name="T14" fmla="*/ 0 w 6"/>
                  <a:gd name="T15" fmla="*/ 2 h 6"/>
                  <a:gd name="T16" fmla="*/ 0 w 6"/>
                  <a:gd name="T17" fmla="*/ 6 h 6"/>
                  <a:gd name="T18" fmla="*/ 2 w 6"/>
                  <a:gd name="T19" fmla="*/ 6 h 6"/>
                  <a:gd name="T20" fmla="*/ 2 w 6"/>
                  <a:gd name="T21" fmla="*/ 6 h 6"/>
                  <a:gd name="T22" fmla="*/ 6 w 6"/>
                  <a:gd name="T23" fmla="*/ 4 h 6"/>
                  <a:gd name="T24" fmla="*/ 6 w 6"/>
                  <a:gd name="T25" fmla="*/ 2 h 6"/>
                  <a:gd name="T26" fmla="*/ 6 w 6"/>
                  <a:gd name="T2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lnTo>
                      <a:pt x="6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" name="Freeform 126"/>
              <p:cNvSpPr>
                <a:spLocks/>
              </p:cNvSpPr>
              <p:nvPr/>
            </p:nvSpPr>
            <p:spPr bwMode="auto">
              <a:xfrm>
                <a:off x="2868613" y="2279650"/>
                <a:ext cx="15875" cy="19050"/>
              </a:xfrm>
              <a:custGeom>
                <a:avLst/>
                <a:gdLst>
                  <a:gd name="T0" fmla="*/ 0 w 10"/>
                  <a:gd name="T1" fmla="*/ 6 h 12"/>
                  <a:gd name="T2" fmla="*/ 0 w 10"/>
                  <a:gd name="T3" fmla="*/ 6 h 12"/>
                  <a:gd name="T4" fmla="*/ 2 w 10"/>
                  <a:gd name="T5" fmla="*/ 10 h 12"/>
                  <a:gd name="T6" fmla="*/ 6 w 10"/>
                  <a:gd name="T7" fmla="*/ 12 h 12"/>
                  <a:gd name="T8" fmla="*/ 6 w 10"/>
                  <a:gd name="T9" fmla="*/ 12 h 12"/>
                  <a:gd name="T10" fmla="*/ 10 w 10"/>
                  <a:gd name="T11" fmla="*/ 10 h 12"/>
                  <a:gd name="T12" fmla="*/ 10 w 10"/>
                  <a:gd name="T13" fmla="*/ 6 h 12"/>
                  <a:gd name="T14" fmla="*/ 10 w 10"/>
                  <a:gd name="T15" fmla="*/ 6 h 12"/>
                  <a:gd name="T16" fmla="*/ 8 w 10"/>
                  <a:gd name="T17" fmla="*/ 2 h 12"/>
                  <a:gd name="T18" fmla="*/ 4 w 10"/>
                  <a:gd name="T19" fmla="*/ 0 h 12"/>
                  <a:gd name="T20" fmla="*/ 4 w 10"/>
                  <a:gd name="T21" fmla="*/ 0 h 12"/>
                  <a:gd name="T22" fmla="*/ 0 w 10"/>
                  <a:gd name="T23" fmla="*/ 2 h 12"/>
                  <a:gd name="T24" fmla="*/ 0 w 10"/>
                  <a:gd name="T25" fmla="*/ 6 h 12"/>
                  <a:gd name="T26" fmla="*/ 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" name="Freeform 127"/>
              <p:cNvSpPr>
                <a:spLocks/>
              </p:cNvSpPr>
              <p:nvPr/>
            </p:nvSpPr>
            <p:spPr bwMode="auto">
              <a:xfrm>
                <a:off x="2859088" y="2314575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6 h 10"/>
                  <a:gd name="T4" fmla="*/ 2 w 12"/>
                  <a:gd name="T5" fmla="*/ 10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8 h 10"/>
                  <a:gd name="T12" fmla="*/ 12 w 12"/>
                  <a:gd name="T13" fmla="*/ 4 h 10"/>
                  <a:gd name="T14" fmla="*/ 12 w 12"/>
                  <a:gd name="T15" fmla="*/ 4 h 10"/>
                  <a:gd name="T16" fmla="*/ 10 w 12"/>
                  <a:gd name="T17" fmla="*/ 0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2 h 10"/>
                  <a:gd name="T24" fmla="*/ 0 w 12"/>
                  <a:gd name="T25" fmla="*/ 6 h 10"/>
                  <a:gd name="T26" fmla="*/ 0 w 12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" name="Freeform 128"/>
              <p:cNvSpPr>
                <a:spLocks/>
              </p:cNvSpPr>
              <p:nvPr/>
            </p:nvSpPr>
            <p:spPr bwMode="auto">
              <a:xfrm>
                <a:off x="2894013" y="2308225"/>
                <a:ext cx="9525" cy="9525"/>
              </a:xfrm>
              <a:custGeom>
                <a:avLst/>
                <a:gdLst>
                  <a:gd name="T0" fmla="*/ 6 w 6"/>
                  <a:gd name="T1" fmla="*/ 2 h 6"/>
                  <a:gd name="T2" fmla="*/ 6 w 6"/>
                  <a:gd name="T3" fmla="*/ 2 h 6"/>
                  <a:gd name="T4" fmla="*/ 6 w 6"/>
                  <a:gd name="T5" fmla="*/ 0 h 6"/>
                  <a:gd name="T6" fmla="*/ 2 w 6"/>
                  <a:gd name="T7" fmla="*/ 0 h 6"/>
                  <a:gd name="T8" fmla="*/ 2 w 6"/>
                  <a:gd name="T9" fmla="*/ 0 h 6"/>
                  <a:gd name="T10" fmla="*/ 0 w 6"/>
                  <a:gd name="T11" fmla="*/ 0 h 6"/>
                  <a:gd name="T12" fmla="*/ 0 w 6"/>
                  <a:gd name="T13" fmla="*/ 2 h 6"/>
                  <a:gd name="T14" fmla="*/ 0 w 6"/>
                  <a:gd name="T15" fmla="*/ 2 h 6"/>
                  <a:gd name="T16" fmla="*/ 0 w 6"/>
                  <a:gd name="T17" fmla="*/ 6 h 6"/>
                  <a:gd name="T18" fmla="*/ 4 w 6"/>
                  <a:gd name="T19" fmla="*/ 6 h 6"/>
                  <a:gd name="T20" fmla="*/ 4 w 6"/>
                  <a:gd name="T21" fmla="*/ 6 h 6"/>
                  <a:gd name="T22" fmla="*/ 6 w 6"/>
                  <a:gd name="T23" fmla="*/ 4 h 6"/>
                  <a:gd name="T24" fmla="*/ 6 w 6"/>
                  <a:gd name="T25" fmla="*/ 2 h 6"/>
                  <a:gd name="T26" fmla="*/ 6 w 6"/>
                  <a:gd name="T2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lnTo>
                      <a:pt x="6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" name="Freeform 129"/>
              <p:cNvSpPr>
                <a:spLocks/>
              </p:cNvSpPr>
              <p:nvPr/>
            </p:nvSpPr>
            <p:spPr bwMode="auto">
              <a:xfrm>
                <a:off x="2903538" y="2152650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6 h 10"/>
                  <a:gd name="T4" fmla="*/ 2 w 12"/>
                  <a:gd name="T5" fmla="*/ 10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10 h 10"/>
                  <a:gd name="T12" fmla="*/ 12 w 12"/>
                  <a:gd name="T13" fmla="*/ 6 h 10"/>
                  <a:gd name="T14" fmla="*/ 12 w 12"/>
                  <a:gd name="T15" fmla="*/ 6 h 10"/>
                  <a:gd name="T16" fmla="*/ 10 w 12"/>
                  <a:gd name="T17" fmla="*/ 2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2 h 10"/>
                  <a:gd name="T24" fmla="*/ 0 w 12"/>
                  <a:gd name="T25" fmla="*/ 6 h 10"/>
                  <a:gd name="T26" fmla="*/ 0 w 12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" name="Freeform 130"/>
              <p:cNvSpPr>
                <a:spLocks/>
              </p:cNvSpPr>
              <p:nvPr/>
            </p:nvSpPr>
            <p:spPr bwMode="auto">
              <a:xfrm>
                <a:off x="2897188" y="2184400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  <a:gd name="T26" fmla="*/ 0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" name="Freeform 131"/>
              <p:cNvSpPr>
                <a:spLocks/>
              </p:cNvSpPr>
              <p:nvPr/>
            </p:nvSpPr>
            <p:spPr bwMode="auto">
              <a:xfrm>
                <a:off x="2932113" y="2181225"/>
                <a:ext cx="9525" cy="9525"/>
              </a:xfrm>
              <a:custGeom>
                <a:avLst/>
                <a:gdLst>
                  <a:gd name="T0" fmla="*/ 6 w 6"/>
                  <a:gd name="T1" fmla="*/ 2 h 6"/>
                  <a:gd name="T2" fmla="*/ 6 w 6"/>
                  <a:gd name="T3" fmla="*/ 2 h 6"/>
                  <a:gd name="T4" fmla="*/ 4 w 6"/>
                  <a:gd name="T5" fmla="*/ 0 h 6"/>
                  <a:gd name="T6" fmla="*/ 2 w 6"/>
                  <a:gd name="T7" fmla="*/ 0 h 6"/>
                  <a:gd name="T8" fmla="*/ 2 w 6"/>
                  <a:gd name="T9" fmla="*/ 0 h 6"/>
                  <a:gd name="T10" fmla="*/ 0 w 6"/>
                  <a:gd name="T11" fmla="*/ 0 h 6"/>
                  <a:gd name="T12" fmla="*/ 0 w 6"/>
                  <a:gd name="T13" fmla="*/ 2 h 6"/>
                  <a:gd name="T14" fmla="*/ 0 w 6"/>
                  <a:gd name="T15" fmla="*/ 2 h 6"/>
                  <a:gd name="T16" fmla="*/ 0 w 6"/>
                  <a:gd name="T17" fmla="*/ 4 h 6"/>
                  <a:gd name="T18" fmla="*/ 2 w 6"/>
                  <a:gd name="T19" fmla="*/ 6 h 6"/>
                  <a:gd name="T20" fmla="*/ 2 w 6"/>
                  <a:gd name="T21" fmla="*/ 6 h 6"/>
                  <a:gd name="T22" fmla="*/ 4 w 6"/>
                  <a:gd name="T23" fmla="*/ 4 h 6"/>
                  <a:gd name="T24" fmla="*/ 6 w 6"/>
                  <a:gd name="T25" fmla="*/ 2 h 6"/>
                  <a:gd name="T26" fmla="*/ 6 w 6"/>
                  <a:gd name="T2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lnTo>
                      <a:pt x="6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" name="Freeform 132"/>
              <p:cNvSpPr>
                <a:spLocks/>
              </p:cNvSpPr>
              <p:nvPr/>
            </p:nvSpPr>
            <p:spPr bwMode="auto">
              <a:xfrm>
                <a:off x="2887663" y="2143125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  <a:gd name="T26" fmla="*/ 12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" name="Freeform 133"/>
              <p:cNvSpPr>
                <a:spLocks/>
              </p:cNvSpPr>
              <p:nvPr/>
            </p:nvSpPr>
            <p:spPr bwMode="auto">
              <a:xfrm>
                <a:off x="2897188" y="2111375"/>
                <a:ext cx="19050" cy="15875"/>
              </a:xfrm>
              <a:custGeom>
                <a:avLst/>
                <a:gdLst>
                  <a:gd name="T0" fmla="*/ 12 w 12"/>
                  <a:gd name="T1" fmla="*/ 6 h 10"/>
                  <a:gd name="T2" fmla="*/ 12 w 12"/>
                  <a:gd name="T3" fmla="*/ 6 h 10"/>
                  <a:gd name="T4" fmla="*/ 10 w 12"/>
                  <a:gd name="T5" fmla="*/ 2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10 h 10"/>
                  <a:gd name="T24" fmla="*/ 12 w 12"/>
                  <a:gd name="T25" fmla="*/ 6 h 10"/>
                  <a:gd name="T26" fmla="*/ 12 w 12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" name="Freeform 134"/>
              <p:cNvSpPr>
                <a:spLocks/>
              </p:cNvSpPr>
              <p:nvPr/>
            </p:nvSpPr>
            <p:spPr bwMode="auto">
              <a:xfrm>
                <a:off x="2916238" y="2219325"/>
                <a:ext cx="15875" cy="15875"/>
              </a:xfrm>
              <a:custGeom>
                <a:avLst/>
                <a:gdLst>
                  <a:gd name="T0" fmla="*/ 0 w 10"/>
                  <a:gd name="T1" fmla="*/ 6 h 10"/>
                  <a:gd name="T2" fmla="*/ 0 w 10"/>
                  <a:gd name="T3" fmla="*/ 6 h 10"/>
                  <a:gd name="T4" fmla="*/ 0 w 10"/>
                  <a:gd name="T5" fmla="*/ 10 h 10"/>
                  <a:gd name="T6" fmla="*/ 4 w 10"/>
                  <a:gd name="T7" fmla="*/ 10 h 10"/>
                  <a:gd name="T8" fmla="*/ 4 w 10"/>
                  <a:gd name="T9" fmla="*/ 10 h 10"/>
                  <a:gd name="T10" fmla="*/ 8 w 10"/>
                  <a:gd name="T11" fmla="*/ 8 h 10"/>
                  <a:gd name="T12" fmla="*/ 10 w 10"/>
                  <a:gd name="T13" fmla="*/ 4 h 10"/>
                  <a:gd name="T14" fmla="*/ 10 w 10"/>
                  <a:gd name="T15" fmla="*/ 4 h 10"/>
                  <a:gd name="T16" fmla="*/ 8 w 10"/>
                  <a:gd name="T17" fmla="*/ 0 h 10"/>
                  <a:gd name="T18" fmla="*/ 4 w 10"/>
                  <a:gd name="T19" fmla="*/ 0 h 10"/>
                  <a:gd name="T20" fmla="*/ 4 w 10"/>
                  <a:gd name="T21" fmla="*/ 0 h 10"/>
                  <a:gd name="T22" fmla="*/ 0 w 10"/>
                  <a:gd name="T23" fmla="*/ 2 h 10"/>
                  <a:gd name="T24" fmla="*/ 0 w 10"/>
                  <a:gd name="T25" fmla="*/ 6 h 10"/>
                  <a:gd name="T26" fmla="*/ 0 w 10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" name="Freeform 135"/>
              <p:cNvSpPr>
                <a:spLocks/>
              </p:cNvSpPr>
              <p:nvPr/>
            </p:nvSpPr>
            <p:spPr bwMode="auto">
              <a:xfrm>
                <a:off x="2906713" y="2251075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  <a:gd name="T26" fmla="*/ 0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" name="Freeform 136"/>
              <p:cNvSpPr>
                <a:spLocks/>
              </p:cNvSpPr>
              <p:nvPr/>
            </p:nvSpPr>
            <p:spPr bwMode="auto">
              <a:xfrm>
                <a:off x="2830513" y="2651125"/>
                <a:ext cx="19050" cy="15875"/>
              </a:xfrm>
              <a:custGeom>
                <a:avLst/>
                <a:gdLst>
                  <a:gd name="T0" fmla="*/ 12 w 12"/>
                  <a:gd name="T1" fmla="*/ 4 h 10"/>
                  <a:gd name="T2" fmla="*/ 12 w 12"/>
                  <a:gd name="T3" fmla="*/ 4 h 10"/>
                  <a:gd name="T4" fmla="*/ 10 w 12"/>
                  <a:gd name="T5" fmla="*/ 0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0 h 10"/>
                  <a:gd name="T12" fmla="*/ 0 w 12"/>
                  <a:gd name="T13" fmla="*/ 4 h 10"/>
                  <a:gd name="T14" fmla="*/ 0 w 12"/>
                  <a:gd name="T15" fmla="*/ 4 h 10"/>
                  <a:gd name="T16" fmla="*/ 2 w 12"/>
                  <a:gd name="T17" fmla="*/ 8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8 h 10"/>
                  <a:gd name="T24" fmla="*/ 12 w 12"/>
                  <a:gd name="T25" fmla="*/ 4 h 10"/>
                  <a:gd name="T26" fmla="*/ 12 w 12"/>
                  <a:gd name="T2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12" y="4"/>
                    </a:move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" name="Freeform 137"/>
              <p:cNvSpPr>
                <a:spLocks/>
              </p:cNvSpPr>
              <p:nvPr/>
            </p:nvSpPr>
            <p:spPr bwMode="auto">
              <a:xfrm>
                <a:off x="2840038" y="2616200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  <a:gd name="T26" fmla="*/ 12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" name="Freeform 138"/>
              <p:cNvSpPr>
                <a:spLocks/>
              </p:cNvSpPr>
              <p:nvPr/>
            </p:nvSpPr>
            <p:spPr bwMode="auto">
              <a:xfrm>
                <a:off x="2814638" y="2628900"/>
                <a:ext cx="9525" cy="9525"/>
              </a:xfrm>
              <a:custGeom>
                <a:avLst/>
                <a:gdLst>
                  <a:gd name="T0" fmla="*/ 0 w 6"/>
                  <a:gd name="T1" fmla="*/ 4 h 6"/>
                  <a:gd name="T2" fmla="*/ 0 w 6"/>
                  <a:gd name="T3" fmla="*/ 4 h 6"/>
                  <a:gd name="T4" fmla="*/ 0 w 6"/>
                  <a:gd name="T5" fmla="*/ 6 h 6"/>
                  <a:gd name="T6" fmla="*/ 2 w 6"/>
                  <a:gd name="T7" fmla="*/ 6 h 6"/>
                  <a:gd name="T8" fmla="*/ 2 w 6"/>
                  <a:gd name="T9" fmla="*/ 6 h 6"/>
                  <a:gd name="T10" fmla="*/ 4 w 6"/>
                  <a:gd name="T11" fmla="*/ 6 h 6"/>
                  <a:gd name="T12" fmla="*/ 6 w 6"/>
                  <a:gd name="T13" fmla="*/ 4 h 6"/>
                  <a:gd name="T14" fmla="*/ 6 w 6"/>
                  <a:gd name="T15" fmla="*/ 4 h 6"/>
                  <a:gd name="T16" fmla="*/ 4 w 6"/>
                  <a:gd name="T17" fmla="*/ 2 h 6"/>
                  <a:gd name="T18" fmla="*/ 2 w 6"/>
                  <a:gd name="T19" fmla="*/ 0 h 6"/>
                  <a:gd name="T20" fmla="*/ 2 w 6"/>
                  <a:gd name="T21" fmla="*/ 0 h 6"/>
                  <a:gd name="T22" fmla="*/ 0 w 6"/>
                  <a:gd name="T23" fmla="*/ 2 h 6"/>
                  <a:gd name="T24" fmla="*/ 0 w 6"/>
                  <a:gd name="T25" fmla="*/ 4 h 6"/>
                  <a:gd name="T26" fmla="*/ 0 w 6"/>
                  <a:gd name="T2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" name="Freeform 139"/>
              <p:cNvSpPr>
                <a:spLocks/>
              </p:cNvSpPr>
              <p:nvPr/>
            </p:nvSpPr>
            <p:spPr bwMode="auto">
              <a:xfrm>
                <a:off x="2782888" y="2724150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" name="Freeform 140"/>
              <p:cNvSpPr>
                <a:spLocks/>
              </p:cNvSpPr>
              <p:nvPr/>
            </p:nvSpPr>
            <p:spPr bwMode="auto">
              <a:xfrm>
                <a:off x="2782888" y="2724150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" name="Freeform 141"/>
              <p:cNvSpPr>
                <a:spLocks/>
              </p:cNvSpPr>
              <p:nvPr/>
            </p:nvSpPr>
            <p:spPr bwMode="auto">
              <a:xfrm>
                <a:off x="2792413" y="2692400"/>
                <a:ext cx="19050" cy="15875"/>
              </a:xfrm>
              <a:custGeom>
                <a:avLst/>
                <a:gdLst>
                  <a:gd name="T0" fmla="*/ 12 w 12"/>
                  <a:gd name="T1" fmla="*/ 4 h 10"/>
                  <a:gd name="T2" fmla="*/ 12 w 12"/>
                  <a:gd name="T3" fmla="*/ 4 h 10"/>
                  <a:gd name="T4" fmla="*/ 10 w 12"/>
                  <a:gd name="T5" fmla="*/ 0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0 h 10"/>
                  <a:gd name="T12" fmla="*/ 0 w 12"/>
                  <a:gd name="T13" fmla="*/ 4 h 10"/>
                  <a:gd name="T14" fmla="*/ 0 w 12"/>
                  <a:gd name="T15" fmla="*/ 4 h 10"/>
                  <a:gd name="T16" fmla="*/ 2 w 12"/>
                  <a:gd name="T17" fmla="*/ 8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8 h 10"/>
                  <a:gd name="T24" fmla="*/ 12 w 12"/>
                  <a:gd name="T2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12" y="4"/>
                    </a:move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" name="Freeform 142"/>
              <p:cNvSpPr>
                <a:spLocks/>
              </p:cNvSpPr>
              <p:nvPr/>
            </p:nvSpPr>
            <p:spPr bwMode="auto">
              <a:xfrm>
                <a:off x="2792413" y="2692400"/>
                <a:ext cx="19050" cy="15875"/>
              </a:xfrm>
              <a:custGeom>
                <a:avLst/>
                <a:gdLst>
                  <a:gd name="T0" fmla="*/ 12 w 12"/>
                  <a:gd name="T1" fmla="*/ 4 h 10"/>
                  <a:gd name="T2" fmla="*/ 12 w 12"/>
                  <a:gd name="T3" fmla="*/ 4 h 10"/>
                  <a:gd name="T4" fmla="*/ 10 w 12"/>
                  <a:gd name="T5" fmla="*/ 0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0 h 10"/>
                  <a:gd name="T12" fmla="*/ 0 w 12"/>
                  <a:gd name="T13" fmla="*/ 4 h 10"/>
                  <a:gd name="T14" fmla="*/ 0 w 12"/>
                  <a:gd name="T15" fmla="*/ 4 h 10"/>
                  <a:gd name="T16" fmla="*/ 2 w 12"/>
                  <a:gd name="T17" fmla="*/ 8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8 h 10"/>
                  <a:gd name="T24" fmla="*/ 12 w 12"/>
                  <a:gd name="T2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12" y="4"/>
                    </a:move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" name="Freeform 143"/>
              <p:cNvSpPr>
                <a:spLocks/>
              </p:cNvSpPr>
              <p:nvPr/>
            </p:nvSpPr>
            <p:spPr bwMode="auto">
              <a:xfrm>
                <a:off x="2811463" y="2800350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6 h 10"/>
                  <a:gd name="T4" fmla="*/ 2 w 12"/>
                  <a:gd name="T5" fmla="*/ 10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10 h 10"/>
                  <a:gd name="T12" fmla="*/ 12 w 12"/>
                  <a:gd name="T13" fmla="*/ 6 h 10"/>
                  <a:gd name="T14" fmla="*/ 12 w 12"/>
                  <a:gd name="T15" fmla="*/ 6 h 10"/>
                  <a:gd name="T16" fmla="*/ 10 w 12"/>
                  <a:gd name="T17" fmla="*/ 2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2 h 10"/>
                  <a:gd name="T24" fmla="*/ 0 w 12"/>
                  <a:gd name="T25" fmla="*/ 6 h 10"/>
                  <a:gd name="T26" fmla="*/ 0 w 12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" name="Freeform 144"/>
              <p:cNvSpPr>
                <a:spLocks/>
              </p:cNvSpPr>
              <p:nvPr/>
            </p:nvSpPr>
            <p:spPr bwMode="auto">
              <a:xfrm>
                <a:off x="2859088" y="2724150"/>
                <a:ext cx="15875" cy="15875"/>
              </a:xfrm>
              <a:custGeom>
                <a:avLst/>
                <a:gdLst>
                  <a:gd name="T0" fmla="*/ 0 w 10"/>
                  <a:gd name="T1" fmla="*/ 6 h 10"/>
                  <a:gd name="T2" fmla="*/ 0 w 10"/>
                  <a:gd name="T3" fmla="*/ 6 h 10"/>
                  <a:gd name="T4" fmla="*/ 0 w 10"/>
                  <a:gd name="T5" fmla="*/ 10 h 10"/>
                  <a:gd name="T6" fmla="*/ 4 w 10"/>
                  <a:gd name="T7" fmla="*/ 10 h 10"/>
                  <a:gd name="T8" fmla="*/ 4 w 10"/>
                  <a:gd name="T9" fmla="*/ 10 h 10"/>
                  <a:gd name="T10" fmla="*/ 8 w 10"/>
                  <a:gd name="T11" fmla="*/ 10 h 10"/>
                  <a:gd name="T12" fmla="*/ 10 w 10"/>
                  <a:gd name="T13" fmla="*/ 6 h 10"/>
                  <a:gd name="T14" fmla="*/ 10 w 10"/>
                  <a:gd name="T15" fmla="*/ 6 h 10"/>
                  <a:gd name="T16" fmla="*/ 8 w 10"/>
                  <a:gd name="T17" fmla="*/ 2 h 10"/>
                  <a:gd name="T18" fmla="*/ 4 w 10"/>
                  <a:gd name="T19" fmla="*/ 0 h 10"/>
                  <a:gd name="T20" fmla="*/ 4 w 10"/>
                  <a:gd name="T21" fmla="*/ 0 h 10"/>
                  <a:gd name="T22" fmla="*/ 0 w 10"/>
                  <a:gd name="T23" fmla="*/ 2 h 10"/>
                  <a:gd name="T24" fmla="*/ 0 w 10"/>
                  <a:gd name="T25" fmla="*/ 6 h 10"/>
                  <a:gd name="T26" fmla="*/ 0 w 10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" name="Freeform 145"/>
              <p:cNvSpPr>
                <a:spLocks/>
              </p:cNvSpPr>
              <p:nvPr/>
            </p:nvSpPr>
            <p:spPr bwMode="auto">
              <a:xfrm>
                <a:off x="2849563" y="2755900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  <a:gd name="T26" fmla="*/ 0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" name="Freeform 146"/>
              <p:cNvSpPr>
                <a:spLocks/>
              </p:cNvSpPr>
              <p:nvPr/>
            </p:nvSpPr>
            <p:spPr bwMode="auto">
              <a:xfrm>
                <a:off x="2884488" y="2752725"/>
                <a:ext cx="9525" cy="9525"/>
              </a:xfrm>
              <a:custGeom>
                <a:avLst/>
                <a:gdLst>
                  <a:gd name="T0" fmla="*/ 6 w 6"/>
                  <a:gd name="T1" fmla="*/ 2 h 6"/>
                  <a:gd name="T2" fmla="*/ 6 w 6"/>
                  <a:gd name="T3" fmla="*/ 2 h 6"/>
                  <a:gd name="T4" fmla="*/ 4 w 6"/>
                  <a:gd name="T5" fmla="*/ 0 h 6"/>
                  <a:gd name="T6" fmla="*/ 2 w 6"/>
                  <a:gd name="T7" fmla="*/ 0 h 6"/>
                  <a:gd name="T8" fmla="*/ 2 w 6"/>
                  <a:gd name="T9" fmla="*/ 0 h 6"/>
                  <a:gd name="T10" fmla="*/ 0 w 6"/>
                  <a:gd name="T11" fmla="*/ 0 h 6"/>
                  <a:gd name="T12" fmla="*/ 0 w 6"/>
                  <a:gd name="T13" fmla="*/ 2 h 6"/>
                  <a:gd name="T14" fmla="*/ 0 w 6"/>
                  <a:gd name="T15" fmla="*/ 2 h 6"/>
                  <a:gd name="T16" fmla="*/ 0 w 6"/>
                  <a:gd name="T17" fmla="*/ 4 h 6"/>
                  <a:gd name="T18" fmla="*/ 2 w 6"/>
                  <a:gd name="T19" fmla="*/ 6 h 6"/>
                  <a:gd name="T20" fmla="*/ 2 w 6"/>
                  <a:gd name="T21" fmla="*/ 6 h 6"/>
                  <a:gd name="T22" fmla="*/ 4 w 6"/>
                  <a:gd name="T23" fmla="*/ 4 h 6"/>
                  <a:gd name="T24" fmla="*/ 6 w 6"/>
                  <a:gd name="T25" fmla="*/ 2 h 6"/>
                  <a:gd name="T26" fmla="*/ 6 w 6"/>
                  <a:gd name="T2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lnTo>
                      <a:pt x="6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" name="Freeform 147"/>
              <p:cNvSpPr>
                <a:spLocks/>
              </p:cNvSpPr>
              <p:nvPr/>
            </p:nvSpPr>
            <p:spPr bwMode="auto">
              <a:xfrm>
                <a:off x="2840038" y="2714625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  <a:gd name="T26" fmla="*/ 12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" name="Freeform 148"/>
              <p:cNvSpPr>
                <a:spLocks/>
              </p:cNvSpPr>
              <p:nvPr/>
            </p:nvSpPr>
            <p:spPr bwMode="auto">
              <a:xfrm>
                <a:off x="2849563" y="2682875"/>
                <a:ext cx="19050" cy="15875"/>
              </a:xfrm>
              <a:custGeom>
                <a:avLst/>
                <a:gdLst>
                  <a:gd name="T0" fmla="*/ 12 w 12"/>
                  <a:gd name="T1" fmla="*/ 6 h 10"/>
                  <a:gd name="T2" fmla="*/ 12 w 12"/>
                  <a:gd name="T3" fmla="*/ 6 h 10"/>
                  <a:gd name="T4" fmla="*/ 10 w 12"/>
                  <a:gd name="T5" fmla="*/ 2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10 h 10"/>
                  <a:gd name="T24" fmla="*/ 12 w 12"/>
                  <a:gd name="T25" fmla="*/ 6 h 10"/>
                  <a:gd name="T26" fmla="*/ 12 w 12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" name="Freeform 149"/>
              <p:cNvSpPr>
                <a:spLocks/>
              </p:cNvSpPr>
              <p:nvPr/>
            </p:nvSpPr>
            <p:spPr bwMode="auto">
              <a:xfrm>
                <a:off x="2824163" y="2695575"/>
                <a:ext cx="9525" cy="9525"/>
              </a:xfrm>
              <a:custGeom>
                <a:avLst/>
                <a:gdLst>
                  <a:gd name="T0" fmla="*/ 0 w 6"/>
                  <a:gd name="T1" fmla="*/ 2 h 6"/>
                  <a:gd name="T2" fmla="*/ 0 w 6"/>
                  <a:gd name="T3" fmla="*/ 2 h 6"/>
                  <a:gd name="T4" fmla="*/ 0 w 6"/>
                  <a:gd name="T5" fmla="*/ 6 h 6"/>
                  <a:gd name="T6" fmla="*/ 2 w 6"/>
                  <a:gd name="T7" fmla="*/ 6 h 6"/>
                  <a:gd name="T8" fmla="*/ 2 w 6"/>
                  <a:gd name="T9" fmla="*/ 6 h 6"/>
                  <a:gd name="T10" fmla="*/ 6 w 6"/>
                  <a:gd name="T11" fmla="*/ 6 h 6"/>
                  <a:gd name="T12" fmla="*/ 6 w 6"/>
                  <a:gd name="T13" fmla="*/ 2 h 6"/>
                  <a:gd name="T14" fmla="*/ 6 w 6"/>
                  <a:gd name="T15" fmla="*/ 2 h 6"/>
                  <a:gd name="T16" fmla="*/ 6 w 6"/>
                  <a:gd name="T17" fmla="*/ 0 h 6"/>
                  <a:gd name="T18" fmla="*/ 2 w 6"/>
                  <a:gd name="T19" fmla="*/ 0 h 6"/>
                  <a:gd name="T20" fmla="*/ 2 w 6"/>
                  <a:gd name="T21" fmla="*/ 0 h 6"/>
                  <a:gd name="T22" fmla="*/ 0 w 6"/>
                  <a:gd name="T23" fmla="*/ 0 h 6"/>
                  <a:gd name="T24" fmla="*/ 0 w 6"/>
                  <a:gd name="T25" fmla="*/ 2 h 6"/>
                  <a:gd name="T26" fmla="*/ 0 w 6"/>
                  <a:gd name="T2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" name="Freeform 150"/>
              <p:cNvSpPr>
                <a:spLocks/>
              </p:cNvSpPr>
              <p:nvPr/>
            </p:nvSpPr>
            <p:spPr bwMode="auto">
              <a:xfrm>
                <a:off x="2795588" y="2790825"/>
                <a:ext cx="15875" cy="15875"/>
              </a:xfrm>
              <a:custGeom>
                <a:avLst/>
                <a:gdLst>
                  <a:gd name="T0" fmla="*/ 10 w 10"/>
                  <a:gd name="T1" fmla="*/ 6 h 10"/>
                  <a:gd name="T2" fmla="*/ 10 w 10"/>
                  <a:gd name="T3" fmla="*/ 6 h 10"/>
                  <a:gd name="T4" fmla="*/ 8 w 10"/>
                  <a:gd name="T5" fmla="*/ 2 h 10"/>
                  <a:gd name="T6" fmla="*/ 4 w 10"/>
                  <a:gd name="T7" fmla="*/ 0 h 10"/>
                  <a:gd name="T8" fmla="*/ 4 w 10"/>
                  <a:gd name="T9" fmla="*/ 0 h 10"/>
                  <a:gd name="T10" fmla="*/ 0 w 10"/>
                  <a:gd name="T11" fmla="*/ 2 h 10"/>
                  <a:gd name="T12" fmla="*/ 0 w 10"/>
                  <a:gd name="T13" fmla="*/ 6 h 10"/>
                  <a:gd name="T14" fmla="*/ 0 w 10"/>
                  <a:gd name="T15" fmla="*/ 6 h 10"/>
                  <a:gd name="T16" fmla="*/ 0 w 10"/>
                  <a:gd name="T17" fmla="*/ 10 h 10"/>
                  <a:gd name="T18" fmla="*/ 4 w 10"/>
                  <a:gd name="T19" fmla="*/ 10 h 10"/>
                  <a:gd name="T20" fmla="*/ 4 w 10"/>
                  <a:gd name="T21" fmla="*/ 10 h 10"/>
                  <a:gd name="T22" fmla="*/ 8 w 10"/>
                  <a:gd name="T23" fmla="*/ 10 h 10"/>
                  <a:gd name="T24" fmla="*/ 10 w 10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10" y="6"/>
                    </a:move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8" y="10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" name="Freeform 151"/>
              <p:cNvSpPr>
                <a:spLocks/>
              </p:cNvSpPr>
              <p:nvPr/>
            </p:nvSpPr>
            <p:spPr bwMode="auto">
              <a:xfrm>
                <a:off x="2795588" y="2790825"/>
                <a:ext cx="15875" cy="15875"/>
              </a:xfrm>
              <a:custGeom>
                <a:avLst/>
                <a:gdLst>
                  <a:gd name="T0" fmla="*/ 10 w 10"/>
                  <a:gd name="T1" fmla="*/ 6 h 10"/>
                  <a:gd name="T2" fmla="*/ 10 w 10"/>
                  <a:gd name="T3" fmla="*/ 6 h 10"/>
                  <a:gd name="T4" fmla="*/ 8 w 10"/>
                  <a:gd name="T5" fmla="*/ 2 h 10"/>
                  <a:gd name="T6" fmla="*/ 4 w 10"/>
                  <a:gd name="T7" fmla="*/ 0 h 10"/>
                  <a:gd name="T8" fmla="*/ 4 w 10"/>
                  <a:gd name="T9" fmla="*/ 0 h 10"/>
                  <a:gd name="T10" fmla="*/ 0 w 10"/>
                  <a:gd name="T11" fmla="*/ 2 h 10"/>
                  <a:gd name="T12" fmla="*/ 0 w 10"/>
                  <a:gd name="T13" fmla="*/ 6 h 10"/>
                  <a:gd name="T14" fmla="*/ 0 w 10"/>
                  <a:gd name="T15" fmla="*/ 6 h 10"/>
                  <a:gd name="T16" fmla="*/ 0 w 10"/>
                  <a:gd name="T17" fmla="*/ 10 h 10"/>
                  <a:gd name="T18" fmla="*/ 4 w 10"/>
                  <a:gd name="T19" fmla="*/ 10 h 10"/>
                  <a:gd name="T20" fmla="*/ 4 w 10"/>
                  <a:gd name="T21" fmla="*/ 10 h 10"/>
                  <a:gd name="T22" fmla="*/ 8 w 10"/>
                  <a:gd name="T23" fmla="*/ 10 h 10"/>
                  <a:gd name="T24" fmla="*/ 10 w 10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10" y="6"/>
                    </a:move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8" y="10"/>
                    </a:lnTo>
                    <a:lnTo>
                      <a:pt x="10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" name="Freeform 152"/>
              <p:cNvSpPr>
                <a:spLocks/>
              </p:cNvSpPr>
              <p:nvPr/>
            </p:nvSpPr>
            <p:spPr bwMode="auto">
              <a:xfrm>
                <a:off x="2801938" y="2755900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" name="Freeform 153"/>
              <p:cNvSpPr>
                <a:spLocks/>
              </p:cNvSpPr>
              <p:nvPr/>
            </p:nvSpPr>
            <p:spPr bwMode="auto">
              <a:xfrm>
                <a:off x="2801938" y="2755900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" name="Freeform 154"/>
              <p:cNvSpPr>
                <a:spLocks/>
              </p:cNvSpPr>
              <p:nvPr/>
            </p:nvSpPr>
            <p:spPr bwMode="auto">
              <a:xfrm>
                <a:off x="2776538" y="2768600"/>
                <a:ext cx="9525" cy="12700"/>
              </a:xfrm>
              <a:custGeom>
                <a:avLst/>
                <a:gdLst>
                  <a:gd name="T0" fmla="*/ 0 w 6"/>
                  <a:gd name="T1" fmla="*/ 4 h 8"/>
                  <a:gd name="T2" fmla="*/ 0 w 6"/>
                  <a:gd name="T3" fmla="*/ 4 h 8"/>
                  <a:gd name="T4" fmla="*/ 0 w 6"/>
                  <a:gd name="T5" fmla="*/ 6 h 8"/>
                  <a:gd name="T6" fmla="*/ 4 w 6"/>
                  <a:gd name="T7" fmla="*/ 8 h 8"/>
                  <a:gd name="T8" fmla="*/ 4 w 6"/>
                  <a:gd name="T9" fmla="*/ 8 h 8"/>
                  <a:gd name="T10" fmla="*/ 6 w 6"/>
                  <a:gd name="T11" fmla="*/ 6 h 8"/>
                  <a:gd name="T12" fmla="*/ 6 w 6"/>
                  <a:gd name="T13" fmla="*/ 4 h 8"/>
                  <a:gd name="T14" fmla="*/ 6 w 6"/>
                  <a:gd name="T15" fmla="*/ 4 h 8"/>
                  <a:gd name="T16" fmla="*/ 6 w 6"/>
                  <a:gd name="T17" fmla="*/ 2 h 8"/>
                  <a:gd name="T18" fmla="*/ 4 w 6"/>
                  <a:gd name="T19" fmla="*/ 0 h 8"/>
                  <a:gd name="T20" fmla="*/ 4 w 6"/>
                  <a:gd name="T21" fmla="*/ 0 h 8"/>
                  <a:gd name="T22" fmla="*/ 0 w 6"/>
                  <a:gd name="T23" fmla="*/ 2 h 8"/>
                  <a:gd name="T24" fmla="*/ 0 w 6"/>
                  <a:gd name="T2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8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" name="Freeform 155"/>
              <p:cNvSpPr>
                <a:spLocks/>
              </p:cNvSpPr>
              <p:nvPr/>
            </p:nvSpPr>
            <p:spPr bwMode="auto">
              <a:xfrm>
                <a:off x="2776538" y="2768600"/>
                <a:ext cx="9525" cy="12700"/>
              </a:xfrm>
              <a:custGeom>
                <a:avLst/>
                <a:gdLst>
                  <a:gd name="T0" fmla="*/ 0 w 6"/>
                  <a:gd name="T1" fmla="*/ 4 h 8"/>
                  <a:gd name="T2" fmla="*/ 0 w 6"/>
                  <a:gd name="T3" fmla="*/ 4 h 8"/>
                  <a:gd name="T4" fmla="*/ 0 w 6"/>
                  <a:gd name="T5" fmla="*/ 6 h 8"/>
                  <a:gd name="T6" fmla="*/ 4 w 6"/>
                  <a:gd name="T7" fmla="*/ 8 h 8"/>
                  <a:gd name="T8" fmla="*/ 4 w 6"/>
                  <a:gd name="T9" fmla="*/ 8 h 8"/>
                  <a:gd name="T10" fmla="*/ 6 w 6"/>
                  <a:gd name="T11" fmla="*/ 6 h 8"/>
                  <a:gd name="T12" fmla="*/ 6 w 6"/>
                  <a:gd name="T13" fmla="*/ 4 h 8"/>
                  <a:gd name="T14" fmla="*/ 6 w 6"/>
                  <a:gd name="T15" fmla="*/ 4 h 8"/>
                  <a:gd name="T16" fmla="*/ 6 w 6"/>
                  <a:gd name="T17" fmla="*/ 2 h 8"/>
                  <a:gd name="T18" fmla="*/ 4 w 6"/>
                  <a:gd name="T19" fmla="*/ 0 h 8"/>
                  <a:gd name="T20" fmla="*/ 4 w 6"/>
                  <a:gd name="T21" fmla="*/ 0 h 8"/>
                  <a:gd name="T22" fmla="*/ 0 w 6"/>
                  <a:gd name="T23" fmla="*/ 2 h 8"/>
                  <a:gd name="T24" fmla="*/ 0 w 6"/>
                  <a:gd name="T2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8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" name="Freeform 156"/>
              <p:cNvSpPr>
                <a:spLocks/>
              </p:cNvSpPr>
              <p:nvPr/>
            </p:nvSpPr>
            <p:spPr bwMode="auto">
              <a:xfrm>
                <a:off x="2868613" y="2790825"/>
                <a:ext cx="15875" cy="15875"/>
              </a:xfrm>
              <a:custGeom>
                <a:avLst/>
                <a:gdLst>
                  <a:gd name="T0" fmla="*/ 0 w 10"/>
                  <a:gd name="T1" fmla="*/ 6 h 10"/>
                  <a:gd name="T2" fmla="*/ 0 w 10"/>
                  <a:gd name="T3" fmla="*/ 6 h 10"/>
                  <a:gd name="T4" fmla="*/ 2 w 10"/>
                  <a:gd name="T5" fmla="*/ 8 h 10"/>
                  <a:gd name="T6" fmla="*/ 6 w 10"/>
                  <a:gd name="T7" fmla="*/ 10 h 10"/>
                  <a:gd name="T8" fmla="*/ 6 w 10"/>
                  <a:gd name="T9" fmla="*/ 10 h 10"/>
                  <a:gd name="T10" fmla="*/ 10 w 10"/>
                  <a:gd name="T11" fmla="*/ 8 h 10"/>
                  <a:gd name="T12" fmla="*/ 10 w 10"/>
                  <a:gd name="T13" fmla="*/ 4 h 10"/>
                  <a:gd name="T14" fmla="*/ 10 w 10"/>
                  <a:gd name="T15" fmla="*/ 4 h 10"/>
                  <a:gd name="T16" fmla="*/ 8 w 10"/>
                  <a:gd name="T17" fmla="*/ 0 h 10"/>
                  <a:gd name="T18" fmla="*/ 4 w 10"/>
                  <a:gd name="T19" fmla="*/ 0 h 10"/>
                  <a:gd name="T20" fmla="*/ 4 w 10"/>
                  <a:gd name="T21" fmla="*/ 0 h 10"/>
                  <a:gd name="T22" fmla="*/ 0 w 10"/>
                  <a:gd name="T23" fmla="*/ 2 h 10"/>
                  <a:gd name="T24" fmla="*/ 0 w 10"/>
                  <a:gd name="T25" fmla="*/ 6 h 10"/>
                  <a:gd name="T26" fmla="*/ 0 w 10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" name="Freeform 157"/>
              <p:cNvSpPr>
                <a:spLocks/>
              </p:cNvSpPr>
              <p:nvPr/>
            </p:nvSpPr>
            <p:spPr bwMode="auto">
              <a:xfrm>
                <a:off x="2903538" y="2660650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  <a:gd name="T26" fmla="*/ 0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" name="Freeform 158"/>
              <p:cNvSpPr>
                <a:spLocks/>
              </p:cNvSpPr>
              <p:nvPr/>
            </p:nvSpPr>
            <p:spPr bwMode="auto">
              <a:xfrm>
                <a:off x="2897188" y="2695575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  <a:gd name="T26" fmla="*/ 0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" name="Freeform 159"/>
              <p:cNvSpPr>
                <a:spLocks/>
              </p:cNvSpPr>
              <p:nvPr/>
            </p:nvSpPr>
            <p:spPr bwMode="auto">
              <a:xfrm>
                <a:off x="2887663" y="2654300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  <a:gd name="T26" fmla="*/ 12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" name="Freeform 160"/>
              <p:cNvSpPr>
                <a:spLocks/>
              </p:cNvSpPr>
              <p:nvPr/>
            </p:nvSpPr>
            <p:spPr bwMode="auto">
              <a:xfrm>
                <a:off x="2897188" y="2619375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  <a:gd name="T26" fmla="*/ 12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" name="Freeform 161"/>
              <p:cNvSpPr>
                <a:spLocks/>
              </p:cNvSpPr>
              <p:nvPr/>
            </p:nvSpPr>
            <p:spPr bwMode="auto">
              <a:xfrm>
                <a:off x="2916238" y="2727325"/>
                <a:ext cx="15875" cy="19050"/>
              </a:xfrm>
              <a:custGeom>
                <a:avLst/>
                <a:gdLst>
                  <a:gd name="T0" fmla="*/ 0 w 10"/>
                  <a:gd name="T1" fmla="*/ 6 h 12"/>
                  <a:gd name="T2" fmla="*/ 0 w 10"/>
                  <a:gd name="T3" fmla="*/ 6 h 12"/>
                  <a:gd name="T4" fmla="*/ 0 w 10"/>
                  <a:gd name="T5" fmla="*/ 10 h 12"/>
                  <a:gd name="T6" fmla="*/ 4 w 10"/>
                  <a:gd name="T7" fmla="*/ 12 h 12"/>
                  <a:gd name="T8" fmla="*/ 4 w 10"/>
                  <a:gd name="T9" fmla="*/ 12 h 12"/>
                  <a:gd name="T10" fmla="*/ 8 w 10"/>
                  <a:gd name="T11" fmla="*/ 10 h 12"/>
                  <a:gd name="T12" fmla="*/ 10 w 10"/>
                  <a:gd name="T13" fmla="*/ 6 h 12"/>
                  <a:gd name="T14" fmla="*/ 10 w 10"/>
                  <a:gd name="T15" fmla="*/ 6 h 12"/>
                  <a:gd name="T16" fmla="*/ 8 w 10"/>
                  <a:gd name="T17" fmla="*/ 2 h 12"/>
                  <a:gd name="T18" fmla="*/ 4 w 10"/>
                  <a:gd name="T19" fmla="*/ 0 h 12"/>
                  <a:gd name="T20" fmla="*/ 4 w 10"/>
                  <a:gd name="T21" fmla="*/ 0 h 12"/>
                  <a:gd name="T22" fmla="*/ 0 w 10"/>
                  <a:gd name="T23" fmla="*/ 2 h 12"/>
                  <a:gd name="T24" fmla="*/ 0 w 10"/>
                  <a:gd name="T25" fmla="*/ 6 h 12"/>
                  <a:gd name="T26" fmla="*/ 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" name="Freeform 162"/>
              <p:cNvSpPr>
                <a:spLocks/>
              </p:cNvSpPr>
              <p:nvPr/>
            </p:nvSpPr>
            <p:spPr bwMode="auto">
              <a:xfrm>
                <a:off x="2906713" y="2762250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6 h 10"/>
                  <a:gd name="T4" fmla="*/ 2 w 12"/>
                  <a:gd name="T5" fmla="*/ 10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10 h 10"/>
                  <a:gd name="T12" fmla="*/ 12 w 12"/>
                  <a:gd name="T13" fmla="*/ 6 h 10"/>
                  <a:gd name="T14" fmla="*/ 12 w 12"/>
                  <a:gd name="T15" fmla="*/ 6 h 10"/>
                  <a:gd name="T16" fmla="*/ 10 w 12"/>
                  <a:gd name="T17" fmla="*/ 2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2 h 10"/>
                  <a:gd name="T24" fmla="*/ 0 w 12"/>
                  <a:gd name="T25" fmla="*/ 6 h 10"/>
                  <a:gd name="T26" fmla="*/ 0 w 12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" name="Freeform 163"/>
              <p:cNvSpPr>
                <a:spLocks/>
              </p:cNvSpPr>
              <p:nvPr/>
            </p:nvSpPr>
            <p:spPr bwMode="auto">
              <a:xfrm>
                <a:off x="2941638" y="2244725"/>
                <a:ext cx="9525" cy="12700"/>
              </a:xfrm>
              <a:custGeom>
                <a:avLst/>
                <a:gdLst>
                  <a:gd name="T0" fmla="*/ 6 w 6"/>
                  <a:gd name="T1" fmla="*/ 4 h 8"/>
                  <a:gd name="T2" fmla="*/ 6 w 6"/>
                  <a:gd name="T3" fmla="*/ 4 h 8"/>
                  <a:gd name="T4" fmla="*/ 6 w 6"/>
                  <a:gd name="T5" fmla="*/ 2 h 8"/>
                  <a:gd name="T6" fmla="*/ 2 w 6"/>
                  <a:gd name="T7" fmla="*/ 0 h 8"/>
                  <a:gd name="T8" fmla="*/ 2 w 6"/>
                  <a:gd name="T9" fmla="*/ 0 h 8"/>
                  <a:gd name="T10" fmla="*/ 0 w 6"/>
                  <a:gd name="T11" fmla="*/ 2 h 8"/>
                  <a:gd name="T12" fmla="*/ 0 w 6"/>
                  <a:gd name="T13" fmla="*/ 4 h 8"/>
                  <a:gd name="T14" fmla="*/ 0 w 6"/>
                  <a:gd name="T15" fmla="*/ 4 h 8"/>
                  <a:gd name="T16" fmla="*/ 0 w 6"/>
                  <a:gd name="T17" fmla="*/ 6 h 8"/>
                  <a:gd name="T18" fmla="*/ 2 w 6"/>
                  <a:gd name="T19" fmla="*/ 8 h 8"/>
                  <a:gd name="T20" fmla="*/ 2 w 6"/>
                  <a:gd name="T21" fmla="*/ 8 h 8"/>
                  <a:gd name="T22" fmla="*/ 6 w 6"/>
                  <a:gd name="T23" fmla="*/ 6 h 8"/>
                  <a:gd name="T24" fmla="*/ 6 w 6"/>
                  <a:gd name="T25" fmla="*/ 4 h 8"/>
                  <a:gd name="T26" fmla="*/ 6 w 6"/>
                  <a:gd name="T2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8">
                    <a:moveTo>
                      <a:pt x="6" y="4"/>
                    </a:moveTo>
                    <a:lnTo>
                      <a:pt x="6" y="4"/>
                    </a:lnTo>
                    <a:lnTo>
                      <a:pt x="6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" name="Freeform 164"/>
              <p:cNvSpPr>
                <a:spLocks/>
              </p:cNvSpPr>
              <p:nvPr/>
            </p:nvSpPr>
            <p:spPr bwMode="auto">
              <a:xfrm>
                <a:off x="2865438" y="2625725"/>
                <a:ext cx="19050" cy="15875"/>
              </a:xfrm>
              <a:custGeom>
                <a:avLst/>
                <a:gdLst>
                  <a:gd name="T0" fmla="*/ 0 w 12"/>
                  <a:gd name="T1" fmla="*/ 4 h 10"/>
                  <a:gd name="T2" fmla="*/ 0 w 12"/>
                  <a:gd name="T3" fmla="*/ 4 h 10"/>
                  <a:gd name="T4" fmla="*/ 2 w 12"/>
                  <a:gd name="T5" fmla="*/ 8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8 h 10"/>
                  <a:gd name="T12" fmla="*/ 12 w 12"/>
                  <a:gd name="T13" fmla="*/ 4 h 10"/>
                  <a:gd name="T14" fmla="*/ 12 w 12"/>
                  <a:gd name="T15" fmla="*/ 4 h 10"/>
                  <a:gd name="T16" fmla="*/ 10 w 12"/>
                  <a:gd name="T17" fmla="*/ 0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0 h 10"/>
                  <a:gd name="T24" fmla="*/ 0 w 12"/>
                  <a:gd name="T25" fmla="*/ 4 h 10"/>
                  <a:gd name="T26" fmla="*/ 0 w 12"/>
                  <a:gd name="T2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0" y="4"/>
                    </a:move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" name="Freeform 165"/>
              <p:cNvSpPr>
                <a:spLocks/>
              </p:cNvSpPr>
              <p:nvPr/>
            </p:nvSpPr>
            <p:spPr bwMode="auto">
              <a:xfrm>
                <a:off x="2855913" y="2657475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  <a:gd name="T26" fmla="*/ 0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" name="Freeform 166"/>
              <p:cNvSpPr>
                <a:spLocks/>
              </p:cNvSpPr>
              <p:nvPr/>
            </p:nvSpPr>
            <p:spPr bwMode="auto">
              <a:xfrm>
                <a:off x="2890838" y="2651125"/>
                <a:ext cx="9525" cy="12700"/>
              </a:xfrm>
              <a:custGeom>
                <a:avLst/>
                <a:gdLst>
                  <a:gd name="T0" fmla="*/ 6 w 6"/>
                  <a:gd name="T1" fmla="*/ 4 h 8"/>
                  <a:gd name="T2" fmla="*/ 6 w 6"/>
                  <a:gd name="T3" fmla="*/ 4 h 8"/>
                  <a:gd name="T4" fmla="*/ 6 w 6"/>
                  <a:gd name="T5" fmla="*/ 2 h 8"/>
                  <a:gd name="T6" fmla="*/ 4 w 6"/>
                  <a:gd name="T7" fmla="*/ 0 h 8"/>
                  <a:gd name="T8" fmla="*/ 4 w 6"/>
                  <a:gd name="T9" fmla="*/ 0 h 8"/>
                  <a:gd name="T10" fmla="*/ 0 w 6"/>
                  <a:gd name="T11" fmla="*/ 2 h 8"/>
                  <a:gd name="T12" fmla="*/ 0 w 6"/>
                  <a:gd name="T13" fmla="*/ 4 h 8"/>
                  <a:gd name="T14" fmla="*/ 0 w 6"/>
                  <a:gd name="T15" fmla="*/ 4 h 8"/>
                  <a:gd name="T16" fmla="*/ 0 w 6"/>
                  <a:gd name="T17" fmla="*/ 6 h 8"/>
                  <a:gd name="T18" fmla="*/ 4 w 6"/>
                  <a:gd name="T19" fmla="*/ 8 h 8"/>
                  <a:gd name="T20" fmla="*/ 4 w 6"/>
                  <a:gd name="T21" fmla="*/ 8 h 8"/>
                  <a:gd name="T22" fmla="*/ 6 w 6"/>
                  <a:gd name="T23" fmla="*/ 6 h 8"/>
                  <a:gd name="T24" fmla="*/ 6 w 6"/>
                  <a:gd name="T25" fmla="*/ 4 h 8"/>
                  <a:gd name="T26" fmla="*/ 6 w 6"/>
                  <a:gd name="T2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8">
                    <a:moveTo>
                      <a:pt x="6" y="4"/>
                    </a:moveTo>
                    <a:lnTo>
                      <a:pt x="6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" name="Freeform 167"/>
              <p:cNvSpPr>
                <a:spLocks/>
              </p:cNvSpPr>
              <p:nvPr/>
            </p:nvSpPr>
            <p:spPr bwMode="auto">
              <a:xfrm>
                <a:off x="2913063" y="2549525"/>
                <a:ext cx="15875" cy="19050"/>
              </a:xfrm>
              <a:custGeom>
                <a:avLst/>
                <a:gdLst>
                  <a:gd name="T0" fmla="*/ 0 w 10"/>
                  <a:gd name="T1" fmla="*/ 6 h 12"/>
                  <a:gd name="T2" fmla="*/ 0 w 10"/>
                  <a:gd name="T3" fmla="*/ 6 h 12"/>
                  <a:gd name="T4" fmla="*/ 2 w 10"/>
                  <a:gd name="T5" fmla="*/ 10 h 12"/>
                  <a:gd name="T6" fmla="*/ 6 w 10"/>
                  <a:gd name="T7" fmla="*/ 12 h 12"/>
                  <a:gd name="T8" fmla="*/ 6 w 10"/>
                  <a:gd name="T9" fmla="*/ 12 h 12"/>
                  <a:gd name="T10" fmla="*/ 10 w 10"/>
                  <a:gd name="T11" fmla="*/ 10 h 12"/>
                  <a:gd name="T12" fmla="*/ 10 w 10"/>
                  <a:gd name="T13" fmla="*/ 6 h 12"/>
                  <a:gd name="T14" fmla="*/ 10 w 10"/>
                  <a:gd name="T15" fmla="*/ 6 h 12"/>
                  <a:gd name="T16" fmla="*/ 10 w 10"/>
                  <a:gd name="T17" fmla="*/ 2 h 12"/>
                  <a:gd name="T18" fmla="*/ 6 w 10"/>
                  <a:gd name="T19" fmla="*/ 0 h 12"/>
                  <a:gd name="T20" fmla="*/ 6 w 10"/>
                  <a:gd name="T21" fmla="*/ 0 h 12"/>
                  <a:gd name="T22" fmla="*/ 2 w 10"/>
                  <a:gd name="T23" fmla="*/ 2 h 12"/>
                  <a:gd name="T24" fmla="*/ 0 w 10"/>
                  <a:gd name="T25" fmla="*/ 6 h 12"/>
                  <a:gd name="T26" fmla="*/ 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" name="Freeform 168"/>
              <p:cNvSpPr>
                <a:spLocks/>
              </p:cNvSpPr>
              <p:nvPr/>
            </p:nvSpPr>
            <p:spPr bwMode="auto">
              <a:xfrm>
                <a:off x="2903538" y="2584450"/>
                <a:ext cx="19050" cy="15875"/>
              </a:xfrm>
              <a:custGeom>
                <a:avLst/>
                <a:gdLst>
                  <a:gd name="T0" fmla="*/ 0 w 12"/>
                  <a:gd name="T1" fmla="*/ 4 h 10"/>
                  <a:gd name="T2" fmla="*/ 0 w 12"/>
                  <a:gd name="T3" fmla="*/ 4 h 10"/>
                  <a:gd name="T4" fmla="*/ 2 w 12"/>
                  <a:gd name="T5" fmla="*/ 8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8 h 10"/>
                  <a:gd name="T12" fmla="*/ 12 w 12"/>
                  <a:gd name="T13" fmla="*/ 4 h 10"/>
                  <a:gd name="T14" fmla="*/ 12 w 12"/>
                  <a:gd name="T15" fmla="*/ 4 h 10"/>
                  <a:gd name="T16" fmla="*/ 10 w 12"/>
                  <a:gd name="T17" fmla="*/ 0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0 h 10"/>
                  <a:gd name="T24" fmla="*/ 0 w 12"/>
                  <a:gd name="T25" fmla="*/ 4 h 10"/>
                  <a:gd name="T26" fmla="*/ 0 w 12"/>
                  <a:gd name="T2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0" y="4"/>
                    </a:move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2" name="Freeform 169"/>
              <p:cNvSpPr>
                <a:spLocks/>
              </p:cNvSpPr>
              <p:nvPr/>
            </p:nvSpPr>
            <p:spPr bwMode="auto">
              <a:xfrm>
                <a:off x="2938463" y="2578100"/>
                <a:ext cx="9525" cy="9525"/>
              </a:xfrm>
              <a:custGeom>
                <a:avLst/>
                <a:gdLst>
                  <a:gd name="T0" fmla="*/ 6 w 6"/>
                  <a:gd name="T1" fmla="*/ 4 h 6"/>
                  <a:gd name="T2" fmla="*/ 6 w 6"/>
                  <a:gd name="T3" fmla="*/ 4 h 6"/>
                  <a:gd name="T4" fmla="*/ 4 w 6"/>
                  <a:gd name="T5" fmla="*/ 0 h 6"/>
                  <a:gd name="T6" fmla="*/ 2 w 6"/>
                  <a:gd name="T7" fmla="*/ 0 h 6"/>
                  <a:gd name="T8" fmla="*/ 2 w 6"/>
                  <a:gd name="T9" fmla="*/ 0 h 6"/>
                  <a:gd name="T10" fmla="*/ 0 w 6"/>
                  <a:gd name="T11" fmla="*/ 0 h 6"/>
                  <a:gd name="T12" fmla="*/ 0 w 6"/>
                  <a:gd name="T13" fmla="*/ 4 h 6"/>
                  <a:gd name="T14" fmla="*/ 0 w 6"/>
                  <a:gd name="T15" fmla="*/ 4 h 6"/>
                  <a:gd name="T16" fmla="*/ 0 w 6"/>
                  <a:gd name="T17" fmla="*/ 6 h 6"/>
                  <a:gd name="T18" fmla="*/ 2 w 6"/>
                  <a:gd name="T19" fmla="*/ 6 h 6"/>
                  <a:gd name="T20" fmla="*/ 2 w 6"/>
                  <a:gd name="T21" fmla="*/ 6 h 6"/>
                  <a:gd name="T22" fmla="*/ 4 w 6"/>
                  <a:gd name="T23" fmla="*/ 6 h 6"/>
                  <a:gd name="T24" fmla="*/ 6 w 6"/>
                  <a:gd name="T25" fmla="*/ 4 h 6"/>
                  <a:gd name="T26" fmla="*/ 6 w 6"/>
                  <a:gd name="T2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6" y="4"/>
                    </a:moveTo>
                    <a:lnTo>
                      <a:pt x="6" y="4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3" name="Freeform 170"/>
              <p:cNvSpPr>
                <a:spLocks/>
              </p:cNvSpPr>
              <p:nvPr/>
            </p:nvSpPr>
            <p:spPr bwMode="auto">
              <a:xfrm>
                <a:off x="2884488" y="2473325"/>
                <a:ext cx="15875" cy="19050"/>
              </a:xfrm>
              <a:custGeom>
                <a:avLst/>
                <a:gdLst>
                  <a:gd name="T0" fmla="*/ 10 w 10"/>
                  <a:gd name="T1" fmla="*/ 6 h 12"/>
                  <a:gd name="T2" fmla="*/ 10 w 10"/>
                  <a:gd name="T3" fmla="*/ 6 h 12"/>
                  <a:gd name="T4" fmla="*/ 8 w 10"/>
                  <a:gd name="T5" fmla="*/ 2 h 12"/>
                  <a:gd name="T6" fmla="*/ 4 w 10"/>
                  <a:gd name="T7" fmla="*/ 0 h 12"/>
                  <a:gd name="T8" fmla="*/ 4 w 10"/>
                  <a:gd name="T9" fmla="*/ 0 h 12"/>
                  <a:gd name="T10" fmla="*/ 2 w 10"/>
                  <a:gd name="T11" fmla="*/ 2 h 12"/>
                  <a:gd name="T12" fmla="*/ 0 w 10"/>
                  <a:gd name="T13" fmla="*/ 6 h 12"/>
                  <a:gd name="T14" fmla="*/ 0 w 10"/>
                  <a:gd name="T15" fmla="*/ 6 h 12"/>
                  <a:gd name="T16" fmla="*/ 2 w 10"/>
                  <a:gd name="T17" fmla="*/ 10 h 12"/>
                  <a:gd name="T18" fmla="*/ 6 w 10"/>
                  <a:gd name="T19" fmla="*/ 12 h 12"/>
                  <a:gd name="T20" fmla="*/ 6 w 10"/>
                  <a:gd name="T21" fmla="*/ 12 h 12"/>
                  <a:gd name="T22" fmla="*/ 10 w 10"/>
                  <a:gd name="T23" fmla="*/ 10 h 12"/>
                  <a:gd name="T24" fmla="*/ 10 w 10"/>
                  <a:gd name="T25" fmla="*/ 6 h 12"/>
                  <a:gd name="T26" fmla="*/ 1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10" y="6"/>
                    </a:move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4" name="Freeform 171"/>
              <p:cNvSpPr>
                <a:spLocks/>
              </p:cNvSpPr>
              <p:nvPr/>
            </p:nvSpPr>
            <p:spPr bwMode="auto">
              <a:xfrm>
                <a:off x="2890838" y="2441575"/>
                <a:ext cx="19050" cy="15875"/>
              </a:xfrm>
              <a:custGeom>
                <a:avLst/>
                <a:gdLst>
                  <a:gd name="T0" fmla="*/ 12 w 12"/>
                  <a:gd name="T1" fmla="*/ 4 h 10"/>
                  <a:gd name="T2" fmla="*/ 12 w 12"/>
                  <a:gd name="T3" fmla="*/ 4 h 10"/>
                  <a:gd name="T4" fmla="*/ 10 w 12"/>
                  <a:gd name="T5" fmla="*/ 0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8 h 10"/>
                  <a:gd name="T24" fmla="*/ 12 w 12"/>
                  <a:gd name="T25" fmla="*/ 4 h 10"/>
                  <a:gd name="T26" fmla="*/ 12 w 12"/>
                  <a:gd name="T2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12" y="4"/>
                    </a:move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5" name="Freeform 172"/>
              <p:cNvSpPr>
                <a:spLocks/>
              </p:cNvSpPr>
              <p:nvPr/>
            </p:nvSpPr>
            <p:spPr bwMode="auto">
              <a:xfrm>
                <a:off x="2865438" y="2454275"/>
                <a:ext cx="9525" cy="9525"/>
              </a:xfrm>
              <a:custGeom>
                <a:avLst/>
                <a:gdLst>
                  <a:gd name="T0" fmla="*/ 0 w 6"/>
                  <a:gd name="T1" fmla="*/ 4 h 6"/>
                  <a:gd name="T2" fmla="*/ 0 w 6"/>
                  <a:gd name="T3" fmla="*/ 4 h 6"/>
                  <a:gd name="T4" fmla="*/ 0 w 6"/>
                  <a:gd name="T5" fmla="*/ 6 h 6"/>
                  <a:gd name="T6" fmla="*/ 4 w 6"/>
                  <a:gd name="T7" fmla="*/ 6 h 6"/>
                  <a:gd name="T8" fmla="*/ 4 w 6"/>
                  <a:gd name="T9" fmla="*/ 6 h 6"/>
                  <a:gd name="T10" fmla="*/ 6 w 6"/>
                  <a:gd name="T11" fmla="*/ 6 h 6"/>
                  <a:gd name="T12" fmla="*/ 6 w 6"/>
                  <a:gd name="T13" fmla="*/ 4 h 6"/>
                  <a:gd name="T14" fmla="*/ 6 w 6"/>
                  <a:gd name="T15" fmla="*/ 4 h 6"/>
                  <a:gd name="T16" fmla="*/ 6 w 6"/>
                  <a:gd name="T17" fmla="*/ 0 h 6"/>
                  <a:gd name="T18" fmla="*/ 2 w 6"/>
                  <a:gd name="T19" fmla="*/ 0 h 6"/>
                  <a:gd name="T20" fmla="*/ 2 w 6"/>
                  <a:gd name="T21" fmla="*/ 0 h 6"/>
                  <a:gd name="T22" fmla="*/ 0 w 6"/>
                  <a:gd name="T23" fmla="*/ 0 h 6"/>
                  <a:gd name="T24" fmla="*/ 0 w 6"/>
                  <a:gd name="T25" fmla="*/ 4 h 6"/>
                  <a:gd name="T26" fmla="*/ 0 w 6"/>
                  <a:gd name="T2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" name="Freeform 173"/>
              <p:cNvSpPr>
                <a:spLocks/>
              </p:cNvSpPr>
              <p:nvPr/>
            </p:nvSpPr>
            <p:spPr bwMode="auto">
              <a:xfrm>
                <a:off x="2846388" y="2517775"/>
                <a:ext cx="19050" cy="15875"/>
              </a:xfrm>
              <a:custGeom>
                <a:avLst/>
                <a:gdLst>
                  <a:gd name="T0" fmla="*/ 12 w 12"/>
                  <a:gd name="T1" fmla="*/ 4 h 10"/>
                  <a:gd name="T2" fmla="*/ 12 w 12"/>
                  <a:gd name="T3" fmla="*/ 4 h 10"/>
                  <a:gd name="T4" fmla="*/ 10 w 12"/>
                  <a:gd name="T5" fmla="*/ 0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8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8 h 10"/>
                  <a:gd name="T24" fmla="*/ 12 w 12"/>
                  <a:gd name="T25" fmla="*/ 4 h 10"/>
                  <a:gd name="T26" fmla="*/ 12 w 12"/>
                  <a:gd name="T2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12" y="4"/>
                    </a:move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" name="Freeform 174"/>
              <p:cNvSpPr>
                <a:spLocks/>
              </p:cNvSpPr>
              <p:nvPr/>
            </p:nvSpPr>
            <p:spPr bwMode="auto">
              <a:xfrm>
                <a:off x="2820988" y="2530475"/>
                <a:ext cx="9525" cy="9525"/>
              </a:xfrm>
              <a:custGeom>
                <a:avLst/>
                <a:gdLst>
                  <a:gd name="T0" fmla="*/ 0 w 6"/>
                  <a:gd name="T1" fmla="*/ 4 h 6"/>
                  <a:gd name="T2" fmla="*/ 0 w 6"/>
                  <a:gd name="T3" fmla="*/ 4 h 6"/>
                  <a:gd name="T4" fmla="*/ 0 w 6"/>
                  <a:gd name="T5" fmla="*/ 6 h 6"/>
                  <a:gd name="T6" fmla="*/ 2 w 6"/>
                  <a:gd name="T7" fmla="*/ 6 h 6"/>
                  <a:gd name="T8" fmla="*/ 2 w 6"/>
                  <a:gd name="T9" fmla="*/ 6 h 6"/>
                  <a:gd name="T10" fmla="*/ 6 w 6"/>
                  <a:gd name="T11" fmla="*/ 6 h 6"/>
                  <a:gd name="T12" fmla="*/ 6 w 6"/>
                  <a:gd name="T13" fmla="*/ 2 h 6"/>
                  <a:gd name="T14" fmla="*/ 6 w 6"/>
                  <a:gd name="T15" fmla="*/ 2 h 6"/>
                  <a:gd name="T16" fmla="*/ 6 w 6"/>
                  <a:gd name="T17" fmla="*/ 0 h 6"/>
                  <a:gd name="T18" fmla="*/ 2 w 6"/>
                  <a:gd name="T19" fmla="*/ 0 h 6"/>
                  <a:gd name="T20" fmla="*/ 2 w 6"/>
                  <a:gd name="T21" fmla="*/ 0 h 6"/>
                  <a:gd name="T22" fmla="*/ 0 w 6"/>
                  <a:gd name="T23" fmla="*/ 0 h 6"/>
                  <a:gd name="T24" fmla="*/ 0 w 6"/>
                  <a:gd name="T25" fmla="*/ 4 h 6"/>
                  <a:gd name="T26" fmla="*/ 0 w 6"/>
                  <a:gd name="T2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" name="Freeform 175"/>
              <p:cNvSpPr>
                <a:spLocks/>
              </p:cNvSpPr>
              <p:nvPr/>
            </p:nvSpPr>
            <p:spPr bwMode="auto">
              <a:xfrm>
                <a:off x="2871788" y="2530475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  <a:gd name="T26" fmla="*/ 0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" name="Freeform 176"/>
              <p:cNvSpPr>
                <a:spLocks/>
              </p:cNvSpPr>
              <p:nvPr/>
            </p:nvSpPr>
            <p:spPr bwMode="auto">
              <a:xfrm>
                <a:off x="2846388" y="2590800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  <a:gd name="T26" fmla="*/ 0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" name="Freeform 177"/>
              <p:cNvSpPr>
                <a:spLocks/>
              </p:cNvSpPr>
              <p:nvPr/>
            </p:nvSpPr>
            <p:spPr bwMode="auto">
              <a:xfrm>
                <a:off x="2881313" y="2587625"/>
                <a:ext cx="9525" cy="9525"/>
              </a:xfrm>
              <a:custGeom>
                <a:avLst/>
                <a:gdLst>
                  <a:gd name="T0" fmla="*/ 6 w 6"/>
                  <a:gd name="T1" fmla="*/ 2 h 6"/>
                  <a:gd name="T2" fmla="*/ 6 w 6"/>
                  <a:gd name="T3" fmla="*/ 2 h 6"/>
                  <a:gd name="T4" fmla="*/ 4 w 6"/>
                  <a:gd name="T5" fmla="*/ 0 h 6"/>
                  <a:gd name="T6" fmla="*/ 2 w 6"/>
                  <a:gd name="T7" fmla="*/ 0 h 6"/>
                  <a:gd name="T8" fmla="*/ 2 w 6"/>
                  <a:gd name="T9" fmla="*/ 0 h 6"/>
                  <a:gd name="T10" fmla="*/ 0 w 6"/>
                  <a:gd name="T11" fmla="*/ 0 h 6"/>
                  <a:gd name="T12" fmla="*/ 0 w 6"/>
                  <a:gd name="T13" fmla="*/ 2 h 6"/>
                  <a:gd name="T14" fmla="*/ 0 w 6"/>
                  <a:gd name="T15" fmla="*/ 2 h 6"/>
                  <a:gd name="T16" fmla="*/ 0 w 6"/>
                  <a:gd name="T17" fmla="*/ 4 h 6"/>
                  <a:gd name="T18" fmla="*/ 2 w 6"/>
                  <a:gd name="T19" fmla="*/ 6 h 6"/>
                  <a:gd name="T20" fmla="*/ 2 w 6"/>
                  <a:gd name="T21" fmla="*/ 6 h 6"/>
                  <a:gd name="T22" fmla="*/ 4 w 6"/>
                  <a:gd name="T23" fmla="*/ 4 h 6"/>
                  <a:gd name="T24" fmla="*/ 6 w 6"/>
                  <a:gd name="T25" fmla="*/ 2 h 6"/>
                  <a:gd name="T26" fmla="*/ 6 w 6"/>
                  <a:gd name="T2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lnTo>
                      <a:pt x="6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" name="Freeform 178"/>
              <p:cNvSpPr>
                <a:spLocks/>
              </p:cNvSpPr>
              <p:nvPr/>
            </p:nvSpPr>
            <p:spPr bwMode="auto">
              <a:xfrm>
                <a:off x="2903538" y="2482850"/>
                <a:ext cx="15875" cy="19050"/>
              </a:xfrm>
              <a:custGeom>
                <a:avLst/>
                <a:gdLst>
                  <a:gd name="T0" fmla="*/ 0 w 10"/>
                  <a:gd name="T1" fmla="*/ 6 h 12"/>
                  <a:gd name="T2" fmla="*/ 0 w 10"/>
                  <a:gd name="T3" fmla="*/ 6 h 12"/>
                  <a:gd name="T4" fmla="*/ 0 w 10"/>
                  <a:gd name="T5" fmla="*/ 10 h 12"/>
                  <a:gd name="T6" fmla="*/ 4 w 10"/>
                  <a:gd name="T7" fmla="*/ 12 h 12"/>
                  <a:gd name="T8" fmla="*/ 4 w 10"/>
                  <a:gd name="T9" fmla="*/ 12 h 12"/>
                  <a:gd name="T10" fmla="*/ 8 w 10"/>
                  <a:gd name="T11" fmla="*/ 10 h 12"/>
                  <a:gd name="T12" fmla="*/ 10 w 10"/>
                  <a:gd name="T13" fmla="*/ 6 h 12"/>
                  <a:gd name="T14" fmla="*/ 10 w 10"/>
                  <a:gd name="T15" fmla="*/ 6 h 12"/>
                  <a:gd name="T16" fmla="*/ 8 w 10"/>
                  <a:gd name="T17" fmla="*/ 2 h 12"/>
                  <a:gd name="T18" fmla="*/ 4 w 10"/>
                  <a:gd name="T19" fmla="*/ 0 h 12"/>
                  <a:gd name="T20" fmla="*/ 4 w 10"/>
                  <a:gd name="T21" fmla="*/ 0 h 12"/>
                  <a:gd name="T22" fmla="*/ 0 w 10"/>
                  <a:gd name="T23" fmla="*/ 2 h 12"/>
                  <a:gd name="T24" fmla="*/ 0 w 10"/>
                  <a:gd name="T25" fmla="*/ 6 h 12"/>
                  <a:gd name="T26" fmla="*/ 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" name="Freeform 179"/>
              <p:cNvSpPr>
                <a:spLocks/>
              </p:cNvSpPr>
              <p:nvPr/>
            </p:nvSpPr>
            <p:spPr bwMode="auto">
              <a:xfrm>
                <a:off x="2894013" y="2517775"/>
                <a:ext cx="15875" cy="15875"/>
              </a:xfrm>
              <a:custGeom>
                <a:avLst/>
                <a:gdLst>
                  <a:gd name="T0" fmla="*/ 0 w 10"/>
                  <a:gd name="T1" fmla="*/ 6 h 10"/>
                  <a:gd name="T2" fmla="*/ 0 w 10"/>
                  <a:gd name="T3" fmla="*/ 6 h 10"/>
                  <a:gd name="T4" fmla="*/ 2 w 10"/>
                  <a:gd name="T5" fmla="*/ 10 h 10"/>
                  <a:gd name="T6" fmla="*/ 6 w 10"/>
                  <a:gd name="T7" fmla="*/ 10 h 10"/>
                  <a:gd name="T8" fmla="*/ 6 w 10"/>
                  <a:gd name="T9" fmla="*/ 10 h 10"/>
                  <a:gd name="T10" fmla="*/ 10 w 10"/>
                  <a:gd name="T11" fmla="*/ 10 h 10"/>
                  <a:gd name="T12" fmla="*/ 10 w 10"/>
                  <a:gd name="T13" fmla="*/ 6 h 10"/>
                  <a:gd name="T14" fmla="*/ 10 w 10"/>
                  <a:gd name="T15" fmla="*/ 6 h 10"/>
                  <a:gd name="T16" fmla="*/ 10 w 10"/>
                  <a:gd name="T17" fmla="*/ 2 h 10"/>
                  <a:gd name="T18" fmla="*/ 6 w 10"/>
                  <a:gd name="T19" fmla="*/ 0 h 10"/>
                  <a:gd name="T20" fmla="*/ 6 w 10"/>
                  <a:gd name="T21" fmla="*/ 0 h 10"/>
                  <a:gd name="T22" fmla="*/ 2 w 10"/>
                  <a:gd name="T23" fmla="*/ 2 h 10"/>
                  <a:gd name="T24" fmla="*/ 0 w 10"/>
                  <a:gd name="T25" fmla="*/ 6 h 10"/>
                  <a:gd name="T26" fmla="*/ 0 w 10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" name="Freeform 180"/>
              <p:cNvSpPr>
                <a:spLocks/>
              </p:cNvSpPr>
              <p:nvPr/>
            </p:nvSpPr>
            <p:spPr bwMode="auto">
              <a:xfrm>
                <a:off x="2792413" y="2616200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" name="Freeform 181"/>
              <p:cNvSpPr>
                <a:spLocks/>
              </p:cNvSpPr>
              <p:nvPr/>
            </p:nvSpPr>
            <p:spPr bwMode="auto">
              <a:xfrm>
                <a:off x="2792413" y="2616200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" name="Freeform 182"/>
              <p:cNvSpPr>
                <a:spLocks/>
              </p:cNvSpPr>
              <p:nvPr/>
            </p:nvSpPr>
            <p:spPr bwMode="auto">
              <a:xfrm>
                <a:off x="2782888" y="2651125"/>
                <a:ext cx="19050" cy="15875"/>
              </a:xfrm>
              <a:custGeom>
                <a:avLst/>
                <a:gdLst>
                  <a:gd name="T0" fmla="*/ 0 w 12"/>
                  <a:gd name="T1" fmla="*/ 4 h 10"/>
                  <a:gd name="T2" fmla="*/ 0 w 12"/>
                  <a:gd name="T3" fmla="*/ 4 h 10"/>
                  <a:gd name="T4" fmla="*/ 2 w 12"/>
                  <a:gd name="T5" fmla="*/ 8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8 h 10"/>
                  <a:gd name="T12" fmla="*/ 12 w 12"/>
                  <a:gd name="T13" fmla="*/ 4 h 10"/>
                  <a:gd name="T14" fmla="*/ 12 w 12"/>
                  <a:gd name="T15" fmla="*/ 4 h 10"/>
                  <a:gd name="T16" fmla="*/ 10 w 12"/>
                  <a:gd name="T17" fmla="*/ 0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0 h 10"/>
                  <a:gd name="T24" fmla="*/ 0 w 12"/>
                  <a:gd name="T2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0" y="4"/>
                    </a:move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" name="Freeform 183"/>
              <p:cNvSpPr>
                <a:spLocks/>
              </p:cNvSpPr>
              <p:nvPr/>
            </p:nvSpPr>
            <p:spPr bwMode="auto">
              <a:xfrm>
                <a:off x="2782888" y="2651125"/>
                <a:ext cx="19050" cy="15875"/>
              </a:xfrm>
              <a:custGeom>
                <a:avLst/>
                <a:gdLst>
                  <a:gd name="T0" fmla="*/ 0 w 12"/>
                  <a:gd name="T1" fmla="*/ 4 h 10"/>
                  <a:gd name="T2" fmla="*/ 0 w 12"/>
                  <a:gd name="T3" fmla="*/ 4 h 10"/>
                  <a:gd name="T4" fmla="*/ 2 w 12"/>
                  <a:gd name="T5" fmla="*/ 8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8 h 10"/>
                  <a:gd name="T12" fmla="*/ 12 w 12"/>
                  <a:gd name="T13" fmla="*/ 4 h 10"/>
                  <a:gd name="T14" fmla="*/ 12 w 12"/>
                  <a:gd name="T15" fmla="*/ 4 h 10"/>
                  <a:gd name="T16" fmla="*/ 10 w 12"/>
                  <a:gd name="T17" fmla="*/ 0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0 h 10"/>
                  <a:gd name="T24" fmla="*/ 0 w 12"/>
                  <a:gd name="T2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0" y="4"/>
                    </a:move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" name="Freeform 184"/>
              <p:cNvSpPr>
                <a:spLocks/>
              </p:cNvSpPr>
              <p:nvPr/>
            </p:nvSpPr>
            <p:spPr bwMode="auto">
              <a:xfrm>
                <a:off x="2817813" y="2644775"/>
                <a:ext cx="9525" cy="9525"/>
              </a:xfrm>
              <a:custGeom>
                <a:avLst/>
                <a:gdLst>
                  <a:gd name="T0" fmla="*/ 6 w 6"/>
                  <a:gd name="T1" fmla="*/ 4 h 6"/>
                  <a:gd name="T2" fmla="*/ 6 w 6"/>
                  <a:gd name="T3" fmla="*/ 4 h 6"/>
                  <a:gd name="T4" fmla="*/ 6 w 6"/>
                  <a:gd name="T5" fmla="*/ 0 h 6"/>
                  <a:gd name="T6" fmla="*/ 4 w 6"/>
                  <a:gd name="T7" fmla="*/ 0 h 6"/>
                  <a:gd name="T8" fmla="*/ 4 w 6"/>
                  <a:gd name="T9" fmla="*/ 0 h 6"/>
                  <a:gd name="T10" fmla="*/ 2 w 6"/>
                  <a:gd name="T11" fmla="*/ 0 h 6"/>
                  <a:gd name="T12" fmla="*/ 0 w 6"/>
                  <a:gd name="T13" fmla="*/ 4 h 6"/>
                  <a:gd name="T14" fmla="*/ 0 w 6"/>
                  <a:gd name="T15" fmla="*/ 4 h 6"/>
                  <a:gd name="T16" fmla="*/ 2 w 6"/>
                  <a:gd name="T17" fmla="*/ 6 h 6"/>
                  <a:gd name="T18" fmla="*/ 4 w 6"/>
                  <a:gd name="T19" fmla="*/ 6 h 6"/>
                  <a:gd name="T20" fmla="*/ 4 w 6"/>
                  <a:gd name="T21" fmla="*/ 6 h 6"/>
                  <a:gd name="T22" fmla="*/ 6 w 6"/>
                  <a:gd name="T23" fmla="*/ 6 h 6"/>
                  <a:gd name="T24" fmla="*/ 6 w 6"/>
                  <a:gd name="T25" fmla="*/ 4 h 6"/>
                  <a:gd name="T26" fmla="*/ 6 w 6"/>
                  <a:gd name="T2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6" y="4"/>
                    </a:moveTo>
                    <a:lnTo>
                      <a:pt x="6" y="4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" name="Freeform 185"/>
              <p:cNvSpPr>
                <a:spLocks/>
              </p:cNvSpPr>
              <p:nvPr/>
            </p:nvSpPr>
            <p:spPr bwMode="auto">
              <a:xfrm>
                <a:off x="2840038" y="2543175"/>
                <a:ext cx="19050" cy="15875"/>
              </a:xfrm>
              <a:custGeom>
                <a:avLst/>
                <a:gdLst>
                  <a:gd name="T0" fmla="*/ 0 w 12"/>
                  <a:gd name="T1" fmla="*/ 4 h 10"/>
                  <a:gd name="T2" fmla="*/ 0 w 12"/>
                  <a:gd name="T3" fmla="*/ 4 h 10"/>
                  <a:gd name="T4" fmla="*/ 2 w 12"/>
                  <a:gd name="T5" fmla="*/ 8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8 h 10"/>
                  <a:gd name="T12" fmla="*/ 12 w 12"/>
                  <a:gd name="T13" fmla="*/ 4 h 10"/>
                  <a:gd name="T14" fmla="*/ 12 w 12"/>
                  <a:gd name="T15" fmla="*/ 4 h 10"/>
                  <a:gd name="T16" fmla="*/ 10 w 12"/>
                  <a:gd name="T17" fmla="*/ 0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0 h 10"/>
                  <a:gd name="T24" fmla="*/ 0 w 12"/>
                  <a:gd name="T25" fmla="*/ 4 h 10"/>
                  <a:gd name="T26" fmla="*/ 0 w 12"/>
                  <a:gd name="T2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0" y="4"/>
                    </a:move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" name="Freeform 186"/>
              <p:cNvSpPr>
                <a:spLocks/>
              </p:cNvSpPr>
              <p:nvPr/>
            </p:nvSpPr>
            <p:spPr bwMode="auto">
              <a:xfrm>
                <a:off x="2830513" y="2574925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  <a:gd name="T26" fmla="*/ 0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" name="Freeform 187"/>
              <p:cNvSpPr>
                <a:spLocks/>
              </p:cNvSpPr>
              <p:nvPr/>
            </p:nvSpPr>
            <p:spPr bwMode="auto">
              <a:xfrm>
                <a:off x="2767013" y="2543175"/>
                <a:ext cx="15875" cy="15875"/>
              </a:xfrm>
              <a:custGeom>
                <a:avLst/>
                <a:gdLst>
                  <a:gd name="T0" fmla="*/ 10 w 10"/>
                  <a:gd name="T1" fmla="*/ 4 h 10"/>
                  <a:gd name="T2" fmla="*/ 10 w 10"/>
                  <a:gd name="T3" fmla="*/ 4 h 10"/>
                  <a:gd name="T4" fmla="*/ 10 w 10"/>
                  <a:gd name="T5" fmla="*/ 0 h 10"/>
                  <a:gd name="T6" fmla="*/ 6 w 10"/>
                  <a:gd name="T7" fmla="*/ 0 h 10"/>
                  <a:gd name="T8" fmla="*/ 6 w 10"/>
                  <a:gd name="T9" fmla="*/ 0 h 10"/>
                  <a:gd name="T10" fmla="*/ 2 w 10"/>
                  <a:gd name="T11" fmla="*/ 2 h 10"/>
                  <a:gd name="T12" fmla="*/ 0 w 10"/>
                  <a:gd name="T13" fmla="*/ 6 h 10"/>
                  <a:gd name="T14" fmla="*/ 0 w 10"/>
                  <a:gd name="T15" fmla="*/ 6 h 10"/>
                  <a:gd name="T16" fmla="*/ 2 w 10"/>
                  <a:gd name="T17" fmla="*/ 10 h 10"/>
                  <a:gd name="T18" fmla="*/ 6 w 10"/>
                  <a:gd name="T19" fmla="*/ 10 h 10"/>
                  <a:gd name="T20" fmla="*/ 6 w 10"/>
                  <a:gd name="T21" fmla="*/ 10 h 10"/>
                  <a:gd name="T22" fmla="*/ 10 w 10"/>
                  <a:gd name="T23" fmla="*/ 8 h 10"/>
                  <a:gd name="T24" fmla="*/ 10 w 10"/>
                  <a:gd name="T2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10" y="4"/>
                    </a:moveTo>
                    <a:lnTo>
                      <a:pt x="10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" name="Freeform 188"/>
              <p:cNvSpPr>
                <a:spLocks/>
              </p:cNvSpPr>
              <p:nvPr/>
            </p:nvSpPr>
            <p:spPr bwMode="auto">
              <a:xfrm>
                <a:off x="2767013" y="2543175"/>
                <a:ext cx="15875" cy="15875"/>
              </a:xfrm>
              <a:custGeom>
                <a:avLst/>
                <a:gdLst>
                  <a:gd name="T0" fmla="*/ 10 w 10"/>
                  <a:gd name="T1" fmla="*/ 4 h 10"/>
                  <a:gd name="T2" fmla="*/ 10 w 10"/>
                  <a:gd name="T3" fmla="*/ 4 h 10"/>
                  <a:gd name="T4" fmla="*/ 10 w 10"/>
                  <a:gd name="T5" fmla="*/ 0 h 10"/>
                  <a:gd name="T6" fmla="*/ 6 w 10"/>
                  <a:gd name="T7" fmla="*/ 0 h 10"/>
                  <a:gd name="T8" fmla="*/ 6 w 10"/>
                  <a:gd name="T9" fmla="*/ 0 h 10"/>
                  <a:gd name="T10" fmla="*/ 2 w 10"/>
                  <a:gd name="T11" fmla="*/ 2 h 10"/>
                  <a:gd name="T12" fmla="*/ 0 w 10"/>
                  <a:gd name="T13" fmla="*/ 6 h 10"/>
                  <a:gd name="T14" fmla="*/ 0 w 10"/>
                  <a:gd name="T15" fmla="*/ 6 h 10"/>
                  <a:gd name="T16" fmla="*/ 2 w 10"/>
                  <a:gd name="T17" fmla="*/ 10 h 10"/>
                  <a:gd name="T18" fmla="*/ 6 w 10"/>
                  <a:gd name="T19" fmla="*/ 10 h 10"/>
                  <a:gd name="T20" fmla="*/ 6 w 10"/>
                  <a:gd name="T21" fmla="*/ 10 h 10"/>
                  <a:gd name="T22" fmla="*/ 10 w 10"/>
                  <a:gd name="T23" fmla="*/ 8 h 10"/>
                  <a:gd name="T24" fmla="*/ 10 w 10"/>
                  <a:gd name="T2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10" y="4"/>
                    </a:moveTo>
                    <a:lnTo>
                      <a:pt x="10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" name="Freeform 189"/>
              <p:cNvSpPr>
                <a:spLocks/>
              </p:cNvSpPr>
              <p:nvPr/>
            </p:nvSpPr>
            <p:spPr bwMode="auto">
              <a:xfrm>
                <a:off x="2773363" y="2508250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" name="Freeform 190"/>
              <p:cNvSpPr>
                <a:spLocks/>
              </p:cNvSpPr>
              <p:nvPr/>
            </p:nvSpPr>
            <p:spPr bwMode="auto">
              <a:xfrm>
                <a:off x="2773363" y="2508250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" name="Freeform 191"/>
              <p:cNvSpPr>
                <a:spLocks/>
              </p:cNvSpPr>
              <p:nvPr/>
            </p:nvSpPr>
            <p:spPr bwMode="auto">
              <a:xfrm>
                <a:off x="2798763" y="2524125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6 h 10"/>
                  <a:gd name="T4" fmla="*/ 2 w 12"/>
                  <a:gd name="T5" fmla="*/ 10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10 h 10"/>
                  <a:gd name="T12" fmla="*/ 12 w 12"/>
                  <a:gd name="T13" fmla="*/ 6 h 10"/>
                  <a:gd name="T14" fmla="*/ 12 w 12"/>
                  <a:gd name="T15" fmla="*/ 6 h 10"/>
                  <a:gd name="T16" fmla="*/ 10 w 12"/>
                  <a:gd name="T17" fmla="*/ 2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2 h 10"/>
                  <a:gd name="T24" fmla="*/ 0 w 1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" name="Freeform 192"/>
              <p:cNvSpPr>
                <a:spLocks/>
              </p:cNvSpPr>
              <p:nvPr/>
            </p:nvSpPr>
            <p:spPr bwMode="auto">
              <a:xfrm>
                <a:off x="2798763" y="2524125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6 h 10"/>
                  <a:gd name="T4" fmla="*/ 2 w 12"/>
                  <a:gd name="T5" fmla="*/ 10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10 h 10"/>
                  <a:gd name="T12" fmla="*/ 12 w 12"/>
                  <a:gd name="T13" fmla="*/ 6 h 10"/>
                  <a:gd name="T14" fmla="*/ 12 w 12"/>
                  <a:gd name="T15" fmla="*/ 6 h 10"/>
                  <a:gd name="T16" fmla="*/ 10 w 12"/>
                  <a:gd name="T17" fmla="*/ 2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2 h 10"/>
                  <a:gd name="T24" fmla="*/ 0 w 1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" name="Freeform 193"/>
              <p:cNvSpPr>
                <a:spLocks/>
              </p:cNvSpPr>
              <p:nvPr/>
            </p:nvSpPr>
            <p:spPr bwMode="auto">
              <a:xfrm>
                <a:off x="2773363" y="2584450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6 h 10"/>
                  <a:gd name="T4" fmla="*/ 2 w 12"/>
                  <a:gd name="T5" fmla="*/ 10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10 h 10"/>
                  <a:gd name="T12" fmla="*/ 12 w 12"/>
                  <a:gd name="T13" fmla="*/ 6 h 10"/>
                  <a:gd name="T14" fmla="*/ 12 w 12"/>
                  <a:gd name="T15" fmla="*/ 6 h 10"/>
                  <a:gd name="T16" fmla="*/ 10 w 12"/>
                  <a:gd name="T17" fmla="*/ 2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2 h 10"/>
                  <a:gd name="T24" fmla="*/ 0 w 1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" name="Freeform 194"/>
              <p:cNvSpPr>
                <a:spLocks/>
              </p:cNvSpPr>
              <p:nvPr/>
            </p:nvSpPr>
            <p:spPr bwMode="auto">
              <a:xfrm>
                <a:off x="2773363" y="2584450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6 h 10"/>
                  <a:gd name="T4" fmla="*/ 2 w 12"/>
                  <a:gd name="T5" fmla="*/ 10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10 h 10"/>
                  <a:gd name="T12" fmla="*/ 12 w 12"/>
                  <a:gd name="T13" fmla="*/ 6 h 10"/>
                  <a:gd name="T14" fmla="*/ 12 w 12"/>
                  <a:gd name="T15" fmla="*/ 6 h 10"/>
                  <a:gd name="T16" fmla="*/ 10 w 12"/>
                  <a:gd name="T17" fmla="*/ 2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2 h 10"/>
                  <a:gd name="T24" fmla="*/ 0 w 1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" name="Freeform 195"/>
              <p:cNvSpPr>
                <a:spLocks/>
              </p:cNvSpPr>
              <p:nvPr/>
            </p:nvSpPr>
            <p:spPr bwMode="auto">
              <a:xfrm>
                <a:off x="2808288" y="2578100"/>
                <a:ext cx="9525" cy="9525"/>
              </a:xfrm>
              <a:custGeom>
                <a:avLst/>
                <a:gdLst>
                  <a:gd name="T0" fmla="*/ 6 w 6"/>
                  <a:gd name="T1" fmla="*/ 4 h 6"/>
                  <a:gd name="T2" fmla="*/ 6 w 6"/>
                  <a:gd name="T3" fmla="*/ 4 h 6"/>
                  <a:gd name="T4" fmla="*/ 6 w 6"/>
                  <a:gd name="T5" fmla="*/ 2 h 6"/>
                  <a:gd name="T6" fmla="*/ 4 w 6"/>
                  <a:gd name="T7" fmla="*/ 0 h 6"/>
                  <a:gd name="T8" fmla="*/ 4 w 6"/>
                  <a:gd name="T9" fmla="*/ 0 h 6"/>
                  <a:gd name="T10" fmla="*/ 0 w 6"/>
                  <a:gd name="T11" fmla="*/ 2 h 6"/>
                  <a:gd name="T12" fmla="*/ 0 w 6"/>
                  <a:gd name="T13" fmla="*/ 4 h 6"/>
                  <a:gd name="T14" fmla="*/ 0 w 6"/>
                  <a:gd name="T15" fmla="*/ 4 h 6"/>
                  <a:gd name="T16" fmla="*/ 0 w 6"/>
                  <a:gd name="T17" fmla="*/ 6 h 6"/>
                  <a:gd name="T18" fmla="*/ 4 w 6"/>
                  <a:gd name="T19" fmla="*/ 6 h 6"/>
                  <a:gd name="T20" fmla="*/ 4 w 6"/>
                  <a:gd name="T21" fmla="*/ 6 h 6"/>
                  <a:gd name="T22" fmla="*/ 6 w 6"/>
                  <a:gd name="T23" fmla="*/ 6 h 6"/>
                  <a:gd name="T24" fmla="*/ 6 w 6"/>
                  <a:gd name="T2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6">
                    <a:moveTo>
                      <a:pt x="6" y="4"/>
                    </a:moveTo>
                    <a:lnTo>
                      <a:pt x="6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" name="Freeform 196"/>
              <p:cNvSpPr>
                <a:spLocks/>
              </p:cNvSpPr>
              <p:nvPr/>
            </p:nvSpPr>
            <p:spPr bwMode="auto">
              <a:xfrm>
                <a:off x="2808288" y="2578100"/>
                <a:ext cx="9525" cy="9525"/>
              </a:xfrm>
              <a:custGeom>
                <a:avLst/>
                <a:gdLst>
                  <a:gd name="T0" fmla="*/ 6 w 6"/>
                  <a:gd name="T1" fmla="*/ 4 h 6"/>
                  <a:gd name="T2" fmla="*/ 6 w 6"/>
                  <a:gd name="T3" fmla="*/ 4 h 6"/>
                  <a:gd name="T4" fmla="*/ 6 w 6"/>
                  <a:gd name="T5" fmla="*/ 2 h 6"/>
                  <a:gd name="T6" fmla="*/ 4 w 6"/>
                  <a:gd name="T7" fmla="*/ 0 h 6"/>
                  <a:gd name="T8" fmla="*/ 4 w 6"/>
                  <a:gd name="T9" fmla="*/ 0 h 6"/>
                  <a:gd name="T10" fmla="*/ 0 w 6"/>
                  <a:gd name="T11" fmla="*/ 2 h 6"/>
                  <a:gd name="T12" fmla="*/ 0 w 6"/>
                  <a:gd name="T13" fmla="*/ 4 h 6"/>
                  <a:gd name="T14" fmla="*/ 0 w 6"/>
                  <a:gd name="T15" fmla="*/ 4 h 6"/>
                  <a:gd name="T16" fmla="*/ 0 w 6"/>
                  <a:gd name="T17" fmla="*/ 6 h 6"/>
                  <a:gd name="T18" fmla="*/ 4 w 6"/>
                  <a:gd name="T19" fmla="*/ 6 h 6"/>
                  <a:gd name="T20" fmla="*/ 4 w 6"/>
                  <a:gd name="T21" fmla="*/ 6 h 6"/>
                  <a:gd name="T22" fmla="*/ 6 w 6"/>
                  <a:gd name="T23" fmla="*/ 6 h 6"/>
                  <a:gd name="T24" fmla="*/ 6 w 6"/>
                  <a:gd name="T2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6">
                    <a:moveTo>
                      <a:pt x="6" y="4"/>
                    </a:moveTo>
                    <a:lnTo>
                      <a:pt x="6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" name="Freeform 197"/>
              <p:cNvSpPr>
                <a:spLocks/>
              </p:cNvSpPr>
              <p:nvPr/>
            </p:nvSpPr>
            <p:spPr bwMode="auto">
              <a:xfrm>
                <a:off x="2820988" y="2508250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  <a:gd name="T26" fmla="*/ 0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" name="Freeform 198"/>
              <p:cNvSpPr>
                <a:spLocks/>
              </p:cNvSpPr>
              <p:nvPr/>
            </p:nvSpPr>
            <p:spPr bwMode="auto">
              <a:xfrm>
                <a:off x="2928938" y="2511425"/>
                <a:ext cx="9525" cy="9525"/>
              </a:xfrm>
              <a:custGeom>
                <a:avLst/>
                <a:gdLst>
                  <a:gd name="T0" fmla="*/ 6 w 6"/>
                  <a:gd name="T1" fmla="*/ 4 h 6"/>
                  <a:gd name="T2" fmla="*/ 6 w 6"/>
                  <a:gd name="T3" fmla="*/ 4 h 6"/>
                  <a:gd name="T4" fmla="*/ 4 w 6"/>
                  <a:gd name="T5" fmla="*/ 2 h 6"/>
                  <a:gd name="T6" fmla="*/ 2 w 6"/>
                  <a:gd name="T7" fmla="*/ 0 h 6"/>
                  <a:gd name="T8" fmla="*/ 2 w 6"/>
                  <a:gd name="T9" fmla="*/ 0 h 6"/>
                  <a:gd name="T10" fmla="*/ 0 w 6"/>
                  <a:gd name="T11" fmla="*/ 2 h 6"/>
                  <a:gd name="T12" fmla="*/ 0 w 6"/>
                  <a:gd name="T13" fmla="*/ 4 h 6"/>
                  <a:gd name="T14" fmla="*/ 0 w 6"/>
                  <a:gd name="T15" fmla="*/ 4 h 6"/>
                  <a:gd name="T16" fmla="*/ 0 w 6"/>
                  <a:gd name="T17" fmla="*/ 6 h 6"/>
                  <a:gd name="T18" fmla="*/ 2 w 6"/>
                  <a:gd name="T19" fmla="*/ 6 h 6"/>
                  <a:gd name="T20" fmla="*/ 2 w 6"/>
                  <a:gd name="T21" fmla="*/ 6 h 6"/>
                  <a:gd name="T22" fmla="*/ 4 w 6"/>
                  <a:gd name="T23" fmla="*/ 6 h 6"/>
                  <a:gd name="T24" fmla="*/ 6 w 6"/>
                  <a:gd name="T25" fmla="*/ 4 h 6"/>
                  <a:gd name="T26" fmla="*/ 6 w 6"/>
                  <a:gd name="T2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6" y="4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" name="Freeform 199"/>
              <p:cNvSpPr>
                <a:spLocks/>
              </p:cNvSpPr>
              <p:nvPr/>
            </p:nvSpPr>
            <p:spPr bwMode="auto">
              <a:xfrm>
                <a:off x="2874963" y="2406650"/>
                <a:ext cx="15875" cy="19050"/>
              </a:xfrm>
              <a:custGeom>
                <a:avLst/>
                <a:gdLst>
                  <a:gd name="T0" fmla="*/ 10 w 10"/>
                  <a:gd name="T1" fmla="*/ 6 h 12"/>
                  <a:gd name="T2" fmla="*/ 10 w 10"/>
                  <a:gd name="T3" fmla="*/ 6 h 12"/>
                  <a:gd name="T4" fmla="*/ 8 w 10"/>
                  <a:gd name="T5" fmla="*/ 2 h 12"/>
                  <a:gd name="T6" fmla="*/ 4 w 10"/>
                  <a:gd name="T7" fmla="*/ 0 h 12"/>
                  <a:gd name="T8" fmla="*/ 4 w 10"/>
                  <a:gd name="T9" fmla="*/ 0 h 12"/>
                  <a:gd name="T10" fmla="*/ 0 w 10"/>
                  <a:gd name="T11" fmla="*/ 2 h 12"/>
                  <a:gd name="T12" fmla="*/ 0 w 10"/>
                  <a:gd name="T13" fmla="*/ 6 h 12"/>
                  <a:gd name="T14" fmla="*/ 0 w 10"/>
                  <a:gd name="T15" fmla="*/ 6 h 12"/>
                  <a:gd name="T16" fmla="*/ 0 w 10"/>
                  <a:gd name="T17" fmla="*/ 10 h 12"/>
                  <a:gd name="T18" fmla="*/ 4 w 10"/>
                  <a:gd name="T19" fmla="*/ 12 h 12"/>
                  <a:gd name="T20" fmla="*/ 4 w 10"/>
                  <a:gd name="T21" fmla="*/ 12 h 12"/>
                  <a:gd name="T22" fmla="*/ 8 w 10"/>
                  <a:gd name="T23" fmla="*/ 10 h 12"/>
                  <a:gd name="T24" fmla="*/ 10 w 10"/>
                  <a:gd name="T25" fmla="*/ 6 h 12"/>
                  <a:gd name="T26" fmla="*/ 1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10" y="6"/>
                    </a:move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" name="Freeform 200"/>
              <p:cNvSpPr>
                <a:spLocks/>
              </p:cNvSpPr>
              <p:nvPr/>
            </p:nvSpPr>
            <p:spPr bwMode="auto">
              <a:xfrm>
                <a:off x="2881313" y="2374900"/>
                <a:ext cx="19050" cy="15875"/>
              </a:xfrm>
              <a:custGeom>
                <a:avLst/>
                <a:gdLst>
                  <a:gd name="T0" fmla="*/ 12 w 12"/>
                  <a:gd name="T1" fmla="*/ 6 h 10"/>
                  <a:gd name="T2" fmla="*/ 12 w 12"/>
                  <a:gd name="T3" fmla="*/ 6 h 10"/>
                  <a:gd name="T4" fmla="*/ 10 w 12"/>
                  <a:gd name="T5" fmla="*/ 2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10 h 10"/>
                  <a:gd name="T24" fmla="*/ 12 w 12"/>
                  <a:gd name="T25" fmla="*/ 6 h 10"/>
                  <a:gd name="T26" fmla="*/ 12 w 12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" name="Freeform 201"/>
              <p:cNvSpPr>
                <a:spLocks/>
              </p:cNvSpPr>
              <p:nvPr/>
            </p:nvSpPr>
            <p:spPr bwMode="auto">
              <a:xfrm>
                <a:off x="2919413" y="2416175"/>
                <a:ext cx="19050" cy="15875"/>
              </a:xfrm>
              <a:custGeom>
                <a:avLst/>
                <a:gdLst>
                  <a:gd name="T0" fmla="*/ 12 w 12"/>
                  <a:gd name="T1" fmla="*/ 4 h 10"/>
                  <a:gd name="T2" fmla="*/ 12 w 12"/>
                  <a:gd name="T3" fmla="*/ 4 h 10"/>
                  <a:gd name="T4" fmla="*/ 10 w 12"/>
                  <a:gd name="T5" fmla="*/ 0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0 h 10"/>
                  <a:gd name="T12" fmla="*/ 0 w 12"/>
                  <a:gd name="T13" fmla="*/ 4 h 10"/>
                  <a:gd name="T14" fmla="*/ 0 w 12"/>
                  <a:gd name="T15" fmla="*/ 4 h 10"/>
                  <a:gd name="T16" fmla="*/ 2 w 12"/>
                  <a:gd name="T17" fmla="*/ 8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8 h 10"/>
                  <a:gd name="T24" fmla="*/ 12 w 12"/>
                  <a:gd name="T25" fmla="*/ 4 h 10"/>
                  <a:gd name="T26" fmla="*/ 12 w 12"/>
                  <a:gd name="T2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12" y="4"/>
                    </a:move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" name="Freeform 202"/>
              <p:cNvSpPr>
                <a:spLocks/>
              </p:cNvSpPr>
              <p:nvPr/>
            </p:nvSpPr>
            <p:spPr bwMode="auto">
              <a:xfrm>
                <a:off x="2928938" y="2381250"/>
                <a:ext cx="15875" cy="19050"/>
              </a:xfrm>
              <a:custGeom>
                <a:avLst/>
                <a:gdLst>
                  <a:gd name="T0" fmla="*/ 10 w 10"/>
                  <a:gd name="T1" fmla="*/ 6 h 12"/>
                  <a:gd name="T2" fmla="*/ 10 w 10"/>
                  <a:gd name="T3" fmla="*/ 6 h 12"/>
                  <a:gd name="T4" fmla="*/ 8 w 10"/>
                  <a:gd name="T5" fmla="*/ 2 h 12"/>
                  <a:gd name="T6" fmla="*/ 4 w 10"/>
                  <a:gd name="T7" fmla="*/ 0 h 12"/>
                  <a:gd name="T8" fmla="*/ 4 w 10"/>
                  <a:gd name="T9" fmla="*/ 0 h 12"/>
                  <a:gd name="T10" fmla="*/ 2 w 10"/>
                  <a:gd name="T11" fmla="*/ 2 h 12"/>
                  <a:gd name="T12" fmla="*/ 0 w 10"/>
                  <a:gd name="T13" fmla="*/ 6 h 12"/>
                  <a:gd name="T14" fmla="*/ 0 w 10"/>
                  <a:gd name="T15" fmla="*/ 6 h 12"/>
                  <a:gd name="T16" fmla="*/ 2 w 10"/>
                  <a:gd name="T17" fmla="*/ 10 h 12"/>
                  <a:gd name="T18" fmla="*/ 6 w 10"/>
                  <a:gd name="T19" fmla="*/ 12 h 12"/>
                  <a:gd name="T20" fmla="*/ 6 w 10"/>
                  <a:gd name="T21" fmla="*/ 12 h 12"/>
                  <a:gd name="T22" fmla="*/ 10 w 10"/>
                  <a:gd name="T23" fmla="*/ 10 h 12"/>
                  <a:gd name="T24" fmla="*/ 10 w 10"/>
                  <a:gd name="T25" fmla="*/ 6 h 12"/>
                  <a:gd name="T26" fmla="*/ 1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10" y="6"/>
                    </a:move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" name="Freeform 203"/>
              <p:cNvSpPr>
                <a:spLocks/>
              </p:cNvSpPr>
              <p:nvPr/>
            </p:nvSpPr>
            <p:spPr bwMode="auto">
              <a:xfrm>
                <a:off x="2900363" y="2393950"/>
                <a:ext cx="12700" cy="9525"/>
              </a:xfrm>
              <a:custGeom>
                <a:avLst/>
                <a:gdLst>
                  <a:gd name="T0" fmla="*/ 0 w 8"/>
                  <a:gd name="T1" fmla="*/ 4 h 6"/>
                  <a:gd name="T2" fmla="*/ 0 w 8"/>
                  <a:gd name="T3" fmla="*/ 4 h 6"/>
                  <a:gd name="T4" fmla="*/ 2 w 8"/>
                  <a:gd name="T5" fmla="*/ 6 h 6"/>
                  <a:gd name="T6" fmla="*/ 4 w 8"/>
                  <a:gd name="T7" fmla="*/ 6 h 6"/>
                  <a:gd name="T8" fmla="*/ 4 w 8"/>
                  <a:gd name="T9" fmla="*/ 6 h 6"/>
                  <a:gd name="T10" fmla="*/ 6 w 8"/>
                  <a:gd name="T11" fmla="*/ 6 h 6"/>
                  <a:gd name="T12" fmla="*/ 8 w 8"/>
                  <a:gd name="T13" fmla="*/ 4 h 6"/>
                  <a:gd name="T14" fmla="*/ 8 w 8"/>
                  <a:gd name="T15" fmla="*/ 4 h 6"/>
                  <a:gd name="T16" fmla="*/ 6 w 8"/>
                  <a:gd name="T17" fmla="*/ 2 h 6"/>
                  <a:gd name="T18" fmla="*/ 4 w 8"/>
                  <a:gd name="T19" fmla="*/ 0 h 6"/>
                  <a:gd name="T20" fmla="*/ 4 w 8"/>
                  <a:gd name="T21" fmla="*/ 0 h 6"/>
                  <a:gd name="T22" fmla="*/ 2 w 8"/>
                  <a:gd name="T23" fmla="*/ 2 h 6"/>
                  <a:gd name="T24" fmla="*/ 0 w 8"/>
                  <a:gd name="T25" fmla="*/ 4 h 6"/>
                  <a:gd name="T26" fmla="*/ 0 w 8"/>
                  <a:gd name="T2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6">
                    <a:moveTo>
                      <a:pt x="0" y="4"/>
                    </a:moveTo>
                    <a:lnTo>
                      <a:pt x="0" y="4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" name="Freeform 204"/>
              <p:cNvSpPr>
                <a:spLocks/>
              </p:cNvSpPr>
              <p:nvPr/>
            </p:nvSpPr>
            <p:spPr bwMode="auto">
              <a:xfrm>
                <a:off x="2909888" y="2349500"/>
                <a:ext cx="19050" cy="15875"/>
              </a:xfrm>
              <a:custGeom>
                <a:avLst/>
                <a:gdLst>
                  <a:gd name="T0" fmla="*/ 12 w 12"/>
                  <a:gd name="T1" fmla="*/ 4 h 10"/>
                  <a:gd name="T2" fmla="*/ 12 w 12"/>
                  <a:gd name="T3" fmla="*/ 4 h 10"/>
                  <a:gd name="T4" fmla="*/ 10 w 12"/>
                  <a:gd name="T5" fmla="*/ 0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8 h 10"/>
                  <a:gd name="T24" fmla="*/ 12 w 12"/>
                  <a:gd name="T25" fmla="*/ 4 h 10"/>
                  <a:gd name="T26" fmla="*/ 12 w 12"/>
                  <a:gd name="T2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12" y="4"/>
                    </a:move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" name="Freeform 205"/>
              <p:cNvSpPr>
                <a:spLocks/>
              </p:cNvSpPr>
              <p:nvPr/>
            </p:nvSpPr>
            <p:spPr bwMode="auto">
              <a:xfrm>
                <a:off x="2919413" y="2314575"/>
                <a:ext cx="15875" cy="19050"/>
              </a:xfrm>
              <a:custGeom>
                <a:avLst/>
                <a:gdLst>
                  <a:gd name="T0" fmla="*/ 10 w 10"/>
                  <a:gd name="T1" fmla="*/ 6 h 12"/>
                  <a:gd name="T2" fmla="*/ 10 w 10"/>
                  <a:gd name="T3" fmla="*/ 6 h 12"/>
                  <a:gd name="T4" fmla="*/ 8 w 10"/>
                  <a:gd name="T5" fmla="*/ 2 h 12"/>
                  <a:gd name="T6" fmla="*/ 4 w 10"/>
                  <a:gd name="T7" fmla="*/ 0 h 12"/>
                  <a:gd name="T8" fmla="*/ 4 w 10"/>
                  <a:gd name="T9" fmla="*/ 0 h 12"/>
                  <a:gd name="T10" fmla="*/ 0 w 10"/>
                  <a:gd name="T11" fmla="*/ 2 h 12"/>
                  <a:gd name="T12" fmla="*/ 0 w 10"/>
                  <a:gd name="T13" fmla="*/ 6 h 12"/>
                  <a:gd name="T14" fmla="*/ 0 w 10"/>
                  <a:gd name="T15" fmla="*/ 6 h 12"/>
                  <a:gd name="T16" fmla="*/ 0 w 10"/>
                  <a:gd name="T17" fmla="*/ 10 h 12"/>
                  <a:gd name="T18" fmla="*/ 4 w 10"/>
                  <a:gd name="T19" fmla="*/ 12 h 12"/>
                  <a:gd name="T20" fmla="*/ 4 w 10"/>
                  <a:gd name="T21" fmla="*/ 12 h 12"/>
                  <a:gd name="T22" fmla="*/ 8 w 10"/>
                  <a:gd name="T23" fmla="*/ 10 h 12"/>
                  <a:gd name="T24" fmla="*/ 10 w 10"/>
                  <a:gd name="T25" fmla="*/ 6 h 12"/>
                  <a:gd name="T26" fmla="*/ 1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10" y="6"/>
                    </a:move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" name="Freeform 207"/>
              <p:cNvSpPr>
                <a:spLocks/>
              </p:cNvSpPr>
              <p:nvPr/>
            </p:nvSpPr>
            <p:spPr bwMode="auto">
              <a:xfrm>
                <a:off x="2830513" y="2482850"/>
                <a:ext cx="15875" cy="19050"/>
              </a:xfrm>
              <a:custGeom>
                <a:avLst/>
                <a:gdLst>
                  <a:gd name="T0" fmla="*/ 10 w 10"/>
                  <a:gd name="T1" fmla="*/ 6 h 12"/>
                  <a:gd name="T2" fmla="*/ 10 w 10"/>
                  <a:gd name="T3" fmla="*/ 6 h 12"/>
                  <a:gd name="T4" fmla="*/ 8 w 10"/>
                  <a:gd name="T5" fmla="*/ 2 h 12"/>
                  <a:gd name="T6" fmla="*/ 4 w 10"/>
                  <a:gd name="T7" fmla="*/ 0 h 12"/>
                  <a:gd name="T8" fmla="*/ 4 w 10"/>
                  <a:gd name="T9" fmla="*/ 0 h 12"/>
                  <a:gd name="T10" fmla="*/ 0 w 10"/>
                  <a:gd name="T11" fmla="*/ 2 h 12"/>
                  <a:gd name="T12" fmla="*/ 0 w 10"/>
                  <a:gd name="T13" fmla="*/ 6 h 12"/>
                  <a:gd name="T14" fmla="*/ 0 w 10"/>
                  <a:gd name="T15" fmla="*/ 6 h 12"/>
                  <a:gd name="T16" fmla="*/ 0 w 10"/>
                  <a:gd name="T17" fmla="*/ 10 h 12"/>
                  <a:gd name="T18" fmla="*/ 4 w 10"/>
                  <a:gd name="T19" fmla="*/ 12 h 12"/>
                  <a:gd name="T20" fmla="*/ 4 w 10"/>
                  <a:gd name="T21" fmla="*/ 12 h 12"/>
                  <a:gd name="T22" fmla="*/ 8 w 10"/>
                  <a:gd name="T23" fmla="*/ 10 h 12"/>
                  <a:gd name="T24" fmla="*/ 10 w 10"/>
                  <a:gd name="T25" fmla="*/ 6 h 12"/>
                  <a:gd name="T26" fmla="*/ 1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10" y="6"/>
                    </a:move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" name="Freeform 208"/>
              <p:cNvSpPr>
                <a:spLocks/>
              </p:cNvSpPr>
              <p:nvPr/>
            </p:nvSpPr>
            <p:spPr bwMode="auto">
              <a:xfrm>
                <a:off x="2836863" y="2451100"/>
                <a:ext cx="19050" cy="15875"/>
              </a:xfrm>
              <a:custGeom>
                <a:avLst/>
                <a:gdLst>
                  <a:gd name="T0" fmla="*/ 12 w 12"/>
                  <a:gd name="T1" fmla="*/ 6 h 10"/>
                  <a:gd name="T2" fmla="*/ 12 w 12"/>
                  <a:gd name="T3" fmla="*/ 6 h 10"/>
                  <a:gd name="T4" fmla="*/ 10 w 12"/>
                  <a:gd name="T5" fmla="*/ 2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10 h 10"/>
                  <a:gd name="T24" fmla="*/ 12 w 12"/>
                  <a:gd name="T25" fmla="*/ 6 h 10"/>
                  <a:gd name="T26" fmla="*/ 12 w 12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" name="Freeform 209"/>
              <p:cNvSpPr>
                <a:spLocks/>
              </p:cNvSpPr>
              <p:nvPr/>
            </p:nvSpPr>
            <p:spPr bwMode="auto">
              <a:xfrm>
                <a:off x="2811463" y="2463800"/>
                <a:ext cx="9525" cy="9525"/>
              </a:xfrm>
              <a:custGeom>
                <a:avLst/>
                <a:gdLst>
                  <a:gd name="T0" fmla="*/ 0 w 6"/>
                  <a:gd name="T1" fmla="*/ 4 h 6"/>
                  <a:gd name="T2" fmla="*/ 0 w 6"/>
                  <a:gd name="T3" fmla="*/ 4 h 6"/>
                  <a:gd name="T4" fmla="*/ 0 w 6"/>
                  <a:gd name="T5" fmla="*/ 6 h 6"/>
                  <a:gd name="T6" fmla="*/ 2 w 6"/>
                  <a:gd name="T7" fmla="*/ 6 h 6"/>
                  <a:gd name="T8" fmla="*/ 2 w 6"/>
                  <a:gd name="T9" fmla="*/ 6 h 6"/>
                  <a:gd name="T10" fmla="*/ 4 w 6"/>
                  <a:gd name="T11" fmla="*/ 6 h 6"/>
                  <a:gd name="T12" fmla="*/ 6 w 6"/>
                  <a:gd name="T13" fmla="*/ 4 h 6"/>
                  <a:gd name="T14" fmla="*/ 6 w 6"/>
                  <a:gd name="T15" fmla="*/ 4 h 6"/>
                  <a:gd name="T16" fmla="*/ 4 w 6"/>
                  <a:gd name="T17" fmla="*/ 2 h 6"/>
                  <a:gd name="T18" fmla="*/ 2 w 6"/>
                  <a:gd name="T19" fmla="*/ 0 h 6"/>
                  <a:gd name="T20" fmla="*/ 2 w 6"/>
                  <a:gd name="T21" fmla="*/ 0 h 6"/>
                  <a:gd name="T22" fmla="*/ 0 w 6"/>
                  <a:gd name="T23" fmla="*/ 2 h 6"/>
                  <a:gd name="T24" fmla="*/ 0 w 6"/>
                  <a:gd name="T25" fmla="*/ 4 h 6"/>
                  <a:gd name="T26" fmla="*/ 0 w 6"/>
                  <a:gd name="T2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" name="Freeform 210"/>
              <p:cNvSpPr>
                <a:spLocks/>
              </p:cNvSpPr>
              <p:nvPr/>
            </p:nvSpPr>
            <p:spPr bwMode="auto">
              <a:xfrm>
                <a:off x="2789238" y="2444750"/>
                <a:ext cx="15875" cy="19050"/>
              </a:xfrm>
              <a:custGeom>
                <a:avLst/>
                <a:gdLst>
                  <a:gd name="T0" fmla="*/ 10 w 10"/>
                  <a:gd name="T1" fmla="*/ 6 h 12"/>
                  <a:gd name="T2" fmla="*/ 10 w 10"/>
                  <a:gd name="T3" fmla="*/ 6 h 12"/>
                  <a:gd name="T4" fmla="*/ 8 w 10"/>
                  <a:gd name="T5" fmla="*/ 2 h 12"/>
                  <a:gd name="T6" fmla="*/ 4 w 10"/>
                  <a:gd name="T7" fmla="*/ 0 h 12"/>
                  <a:gd name="T8" fmla="*/ 4 w 10"/>
                  <a:gd name="T9" fmla="*/ 0 h 12"/>
                  <a:gd name="T10" fmla="*/ 0 w 10"/>
                  <a:gd name="T11" fmla="*/ 2 h 12"/>
                  <a:gd name="T12" fmla="*/ 0 w 10"/>
                  <a:gd name="T13" fmla="*/ 6 h 12"/>
                  <a:gd name="T14" fmla="*/ 0 w 10"/>
                  <a:gd name="T15" fmla="*/ 6 h 12"/>
                  <a:gd name="T16" fmla="*/ 2 w 10"/>
                  <a:gd name="T17" fmla="*/ 10 h 12"/>
                  <a:gd name="T18" fmla="*/ 6 w 10"/>
                  <a:gd name="T19" fmla="*/ 12 h 12"/>
                  <a:gd name="T20" fmla="*/ 6 w 10"/>
                  <a:gd name="T21" fmla="*/ 12 h 12"/>
                  <a:gd name="T22" fmla="*/ 8 w 10"/>
                  <a:gd name="T23" fmla="*/ 10 h 12"/>
                  <a:gd name="T24" fmla="*/ 10 w 10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2">
                    <a:moveTo>
                      <a:pt x="10" y="6"/>
                    </a:move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" name="Freeform 211"/>
              <p:cNvSpPr>
                <a:spLocks/>
              </p:cNvSpPr>
              <p:nvPr/>
            </p:nvSpPr>
            <p:spPr bwMode="auto">
              <a:xfrm>
                <a:off x="2789238" y="2444750"/>
                <a:ext cx="15875" cy="19050"/>
              </a:xfrm>
              <a:custGeom>
                <a:avLst/>
                <a:gdLst>
                  <a:gd name="T0" fmla="*/ 10 w 10"/>
                  <a:gd name="T1" fmla="*/ 6 h 12"/>
                  <a:gd name="T2" fmla="*/ 10 w 10"/>
                  <a:gd name="T3" fmla="*/ 6 h 12"/>
                  <a:gd name="T4" fmla="*/ 8 w 10"/>
                  <a:gd name="T5" fmla="*/ 2 h 12"/>
                  <a:gd name="T6" fmla="*/ 4 w 10"/>
                  <a:gd name="T7" fmla="*/ 0 h 12"/>
                  <a:gd name="T8" fmla="*/ 4 w 10"/>
                  <a:gd name="T9" fmla="*/ 0 h 12"/>
                  <a:gd name="T10" fmla="*/ 0 w 10"/>
                  <a:gd name="T11" fmla="*/ 2 h 12"/>
                  <a:gd name="T12" fmla="*/ 0 w 10"/>
                  <a:gd name="T13" fmla="*/ 6 h 12"/>
                  <a:gd name="T14" fmla="*/ 0 w 10"/>
                  <a:gd name="T15" fmla="*/ 6 h 12"/>
                  <a:gd name="T16" fmla="*/ 2 w 10"/>
                  <a:gd name="T17" fmla="*/ 10 h 12"/>
                  <a:gd name="T18" fmla="*/ 6 w 10"/>
                  <a:gd name="T19" fmla="*/ 12 h 12"/>
                  <a:gd name="T20" fmla="*/ 6 w 10"/>
                  <a:gd name="T21" fmla="*/ 12 h 12"/>
                  <a:gd name="T22" fmla="*/ 8 w 10"/>
                  <a:gd name="T23" fmla="*/ 10 h 12"/>
                  <a:gd name="T24" fmla="*/ 10 w 10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2">
                    <a:moveTo>
                      <a:pt x="10" y="6"/>
                    </a:move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" name="Freeform 212"/>
              <p:cNvSpPr>
                <a:spLocks/>
              </p:cNvSpPr>
              <p:nvPr/>
            </p:nvSpPr>
            <p:spPr bwMode="auto">
              <a:xfrm>
                <a:off x="2795588" y="2413000"/>
                <a:ext cx="19050" cy="15875"/>
              </a:xfrm>
              <a:custGeom>
                <a:avLst/>
                <a:gdLst>
                  <a:gd name="T0" fmla="*/ 12 w 12"/>
                  <a:gd name="T1" fmla="*/ 6 h 10"/>
                  <a:gd name="T2" fmla="*/ 12 w 12"/>
                  <a:gd name="T3" fmla="*/ 6 h 10"/>
                  <a:gd name="T4" fmla="*/ 10 w 12"/>
                  <a:gd name="T5" fmla="*/ 2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10 h 10"/>
                  <a:gd name="T24" fmla="*/ 12 w 1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" name="Freeform 213"/>
              <p:cNvSpPr>
                <a:spLocks/>
              </p:cNvSpPr>
              <p:nvPr/>
            </p:nvSpPr>
            <p:spPr bwMode="auto">
              <a:xfrm>
                <a:off x="2795588" y="2413000"/>
                <a:ext cx="19050" cy="15875"/>
              </a:xfrm>
              <a:custGeom>
                <a:avLst/>
                <a:gdLst>
                  <a:gd name="T0" fmla="*/ 12 w 12"/>
                  <a:gd name="T1" fmla="*/ 6 h 10"/>
                  <a:gd name="T2" fmla="*/ 12 w 12"/>
                  <a:gd name="T3" fmla="*/ 6 h 10"/>
                  <a:gd name="T4" fmla="*/ 10 w 12"/>
                  <a:gd name="T5" fmla="*/ 2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10 h 10"/>
                  <a:gd name="T24" fmla="*/ 12 w 1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" name="Freeform 214"/>
              <p:cNvSpPr>
                <a:spLocks/>
              </p:cNvSpPr>
              <p:nvPr/>
            </p:nvSpPr>
            <p:spPr bwMode="auto">
              <a:xfrm>
                <a:off x="2770188" y="2425700"/>
                <a:ext cx="9525" cy="9525"/>
              </a:xfrm>
              <a:custGeom>
                <a:avLst/>
                <a:gdLst>
                  <a:gd name="T0" fmla="*/ 0 w 6"/>
                  <a:gd name="T1" fmla="*/ 4 h 6"/>
                  <a:gd name="T2" fmla="*/ 0 w 6"/>
                  <a:gd name="T3" fmla="*/ 4 h 6"/>
                  <a:gd name="T4" fmla="*/ 0 w 6"/>
                  <a:gd name="T5" fmla="*/ 6 h 6"/>
                  <a:gd name="T6" fmla="*/ 2 w 6"/>
                  <a:gd name="T7" fmla="*/ 6 h 6"/>
                  <a:gd name="T8" fmla="*/ 2 w 6"/>
                  <a:gd name="T9" fmla="*/ 6 h 6"/>
                  <a:gd name="T10" fmla="*/ 6 w 6"/>
                  <a:gd name="T11" fmla="*/ 6 h 6"/>
                  <a:gd name="T12" fmla="*/ 6 w 6"/>
                  <a:gd name="T13" fmla="*/ 4 h 6"/>
                  <a:gd name="T14" fmla="*/ 6 w 6"/>
                  <a:gd name="T15" fmla="*/ 4 h 6"/>
                  <a:gd name="T16" fmla="*/ 4 w 6"/>
                  <a:gd name="T17" fmla="*/ 2 h 6"/>
                  <a:gd name="T18" fmla="*/ 2 w 6"/>
                  <a:gd name="T19" fmla="*/ 0 h 6"/>
                  <a:gd name="T20" fmla="*/ 2 w 6"/>
                  <a:gd name="T21" fmla="*/ 0 h 6"/>
                  <a:gd name="T22" fmla="*/ 0 w 6"/>
                  <a:gd name="T23" fmla="*/ 2 h 6"/>
                  <a:gd name="T24" fmla="*/ 0 w 6"/>
                  <a:gd name="T2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" name="Freeform 215"/>
              <p:cNvSpPr>
                <a:spLocks/>
              </p:cNvSpPr>
              <p:nvPr/>
            </p:nvSpPr>
            <p:spPr bwMode="auto">
              <a:xfrm>
                <a:off x="2770188" y="2425700"/>
                <a:ext cx="9525" cy="9525"/>
              </a:xfrm>
              <a:custGeom>
                <a:avLst/>
                <a:gdLst>
                  <a:gd name="T0" fmla="*/ 0 w 6"/>
                  <a:gd name="T1" fmla="*/ 4 h 6"/>
                  <a:gd name="T2" fmla="*/ 0 w 6"/>
                  <a:gd name="T3" fmla="*/ 4 h 6"/>
                  <a:gd name="T4" fmla="*/ 0 w 6"/>
                  <a:gd name="T5" fmla="*/ 6 h 6"/>
                  <a:gd name="T6" fmla="*/ 2 w 6"/>
                  <a:gd name="T7" fmla="*/ 6 h 6"/>
                  <a:gd name="T8" fmla="*/ 2 w 6"/>
                  <a:gd name="T9" fmla="*/ 6 h 6"/>
                  <a:gd name="T10" fmla="*/ 6 w 6"/>
                  <a:gd name="T11" fmla="*/ 6 h 6"/>
                  <a:gd name="T12" fmla="*/ 6 w 6"/>
                  <a:gd name="T13" fmla="*/ 4 h 6"/>
                  <a:gd name="T14" fmla="*/ 6 w 6"/>
                  <a:gd name="T15" fmla="*/ 4 h 6"/>
                  <a:gd name="T16" fmla="*/ 4 w 6"/>
                  <a:gd name="T17" fmla="*/ 2 h 6"/>
                  <a:gd name="T18" fmla="*/ 2 w 6"/>
                  <a:gd name="T19" fmla="*/ 0 h 6"/>
                  <a:gd name="T20" fmla="*/ 2 w 6"/>
                  <a:gd name="T21" fmla="*/ 0 h 6"/>
                  <a:gd name="T22" fmla="*/ 0 w 6"/>
                  <a:gd name="T23" fmla="*/ 2 h 6"/>
                  <a:gd name="T24" fmla="*/ 0 w 6"/>
                  <a:gd name="T2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" name="Freeform 216"/>
              <p:cNvSpPr>
                <a:spLocks/>
              </p:cNvSpPr>
              <p:nvPr/>
            </p:nvSpPr>
            <p:spPr bwMode="auto">
              <a:xfrm>
                <a:off x="2795588" y="2486025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" name="Freeform 217"/>
              <p:cNvSpPr>
                <a:spLocks/>
              </p:cNvSpPr>
              <p:nvPr/>
            </p:nvSpPr>
            <p:spPr bwMode="auto">
              <a:xfrm>
                <a:off x="2795588" y="2486025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" name="Freeform 218"/>
              <p:cNvSpPr>
                <a:spLocks/>
              </p:cNvSpPr>
              <p:nvPr/>
            </p:nvSpPr>
            <p:spPr bwMode="auto">
              <a:xfrm>
                <a:off x="2776538" y="2381250"/>
                <a:ext cx="19050" cy="15875"/>
              </a:xfrm>
              <a:custGeom>
                <a:avLst/>
                <a:gdLst>
                  <a:gd name="T0" fmla="*/ 12 w 12"/>
                  <a:gd name="T1" fmla="*/ 4 h 10"/>
                  <a:gd name="T2" fmla="*/ 12 w 12"/>
                  <a:gd name="T3" fmla="*/ 4 h 10"/>
                  <a:gd name="T4" fmla="*/ 10 w 12"/>
                  <a:gd name="T5" fmla="*/ 0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8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8 h 10"/>
                  <a:gd name="T24" fmla="*/ 12 w 12"/>
                  <a:gd name="T2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12" y="4"/>
                    </a:move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" name="Freeform 219"/>
              <p:cNvSpPr>
                <a:spLocks/>
              </p:cNvSpPr>
              <p:nvPr/>
            </p:nvSpPr>
            <p:spPr bwMode="auto">
              <a:xfrm>
                <a:off x="2776538" y="2381250"/>
                <a:ext cx="19050" cy="15875"/>
              </a:xfrm>
              <a:custGeom>
                <a:avLst/>
                <a:gdLst>
                  <a:gd name="T0" fmla="*/ 12 w 12"/>
                  <a:gd name="T1" fmla="*/ 4 h 10"/>
                  <a:gd name="T2" fmla="*/ 12 w 12"/>
                  <a:gd name="T3" fmla="*/ 4 h 10"/>
                  <a:gd name="T4" fmla="*/ 10 w 12"/>
                  <a:gd name="T5" fmla="*/ 0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8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8 h 10"/>
                  <a:gd name="T24" fmla="*/ 12 w 12"/>
                  <a:gd name="T2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12" y="4"/>
                    </a:move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" name="Freeform 220"/>
              <p:cNvSpPr>
                <a:spLocks/>
              </p:cNvSpPr>
              <p:nvPr/>
            </p:nvSpPr>
            <p:spPr bwMode="auto">
              <a:xfrm>
                <a:off x="2786063" y="2346325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" name="Freeform 221"/>
              <p:cNvSpPr>
                <a:spLocks/>
              </p:cNvSpPr>
              <p:nvPr/>
            </p:nvSpPr>
            <p:spPr bwMode="auto">
              <a:xfrm>
                <a:off x="2786063" y="2346325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" name="Freeform 222"/>
              <p:cNvSpPr>
                <a:spLocks/>
              </p:cNvSpPr>
              <p:nvPr/>
            </p:nvSpPr>
            <p:spPr bwMode="auto">
              <a:xfrm>
                <a:off x="2760663" y="2359025"/>
                <a:ext cx="9525" cy="12700"/>
              </a:xfrm>
              <a:custGeom>
                <a:avLst/>
                <a:gdLst>
                  <a:gd name="T0" fmla="*/ 0 w 6"/>
                  <a:gd name="T1" fmla="*/ 4 h 8"/>
                  <a:gd name="T2" fmla="*/ 0 w 6"/>
                  <a:gd name="T3" fmla="*/ 4 h 8"/>
                  <a:gd name="T4" fmla="*/ 0 w 6"/>
                  <a:gd name="T5" fmla="*/ 6 h 8"/>
                  <a:gd name="T6" fmla="*/ 2 w 6"/>
                  <a:gd name="T7" fmla="*/ 8 h 8"/>
                  <a:gd name="T8" fmla="*/ 2 w 6"/>
                  <a:gd name="T9" fmla="*/ 8 h 8"/>
                  <a:gd name="T10" fmla="*/ 4 w 6"/>
                  <a:gd name="T11" fmla="*/ 6 h 8"/>
                  <a:gd name="T12" fmla="*/ 6 w 6"/>
                  <a:gd name="T13" fmla="*/ 4 h 8"/>
                  <a:gd name="T14" fmla="*/ 6 w 6"/>
                  <a:gd name="T15" fmla="*/ 4 h 8"/>
                  <a:gd name="T16" fmla="*/ 4 w 6"/>
                  <a:gd name="T17" fmla="*/ 2 h 8"/>
                  <a:gd name="T18" fmla="*/ 2 w 6"/>
                  <a:gd name="T19" fmla="*/ 0 h 8"/>
                  <a:gd name="T20" fmla="*/ 2 w 6"/>
                  <a:gd name="T21" fmla="*/ 0 h 8"/>
                  <a:gd name="T22" fmla="*/ 0 w 6"/>
                  <a:gd name="T23" fmla="*/ 2 h 8"/>
                  <a:gd name="T24" fmla="*/ 0 w 6"/>
                  <a:gd name="T2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8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" name="Freeform 223"/>
              <p:cNvSpPr>
                <a:spLocks/>
              </p:cNvSpPr>
              <p:nvPr/>
            </p:nvSpPr>
            <p:spPr bwMode="auto">
              <a:xfrm>
                <a:off x="2760663" y="2359025"/>
                <a:ext cx="9525" cy="12700"/>
              </a:xfrm>
              <a:custGeom>
                <a:avLst/>
                <a:gdLst>
                  <a:gd name="T0" fmla="*/ 0 w 6"/>
                  <a:gd name="T1" fmla="*/ 4 h 8"/>
                  <a:gd name="T2" fmla="*/ 0 w 6"/>
                  <a:gd name="T3" fmla="*/ 4 h 8"/>
                  <a:gd name="T4" fmla="*/ 0 w 6"/>
                  <a:gd name="T5" fmla="*/ 6 h 8"/>
                  <a:gd name="T6" fmla="*/ 2 w 6"/>
                  <a:gd name="T7" fmla="*/ 8 h 8"/>
                  <a:gd name="T8" fmla="*/ 2 w 6"/>
                  <a:gd name="T9" fmla="*/ 8 h 8"/>
                  <a:gd name="T10" fmla="*/ 4 w 6"/>
                  <a:gd name="T11" fmla="*/ 6 h 8"/>
                  <a:gd name="T12" fmla="*/ 6 w 6"/>
                  <a:gd name="T13" fmla="*/ 4 h 8"/>
                  <a:gd name="T14" fmla="*/ 6 w 6"/>
                  <a:gd name="T15" fmla="*/ 4 h 8"/>
                  <a:gd name="T16" fmla="*/ 4 w 6"/>
                  <a:gd name="T17" fmla="*/ 2 h 8"/>
                  <a:gd name="T18" fmla="*/ 2 w 6"/>
                  <a:gd name="T19" fmla="*/ 0 h 8"/>
                  <a:gd name="T20" fmla="*/ 2 w 6"/>
                  <a:gd name="T21" fmla="*/ 0 h 8"/>
                  <a:gd name="T22" fmla="*/ 0 w 6"/>
                  <a:gd name="T23" fmla="*/ 2 h 8"/>
                  <a:gd name="T24" fmla="*/ 0 w 6"/>
                  <a:gd name="T2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8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" name="Freeform 224"/>
              <p:cNvSpPr>
                <a:spLocks/>
              </p:cNvSpPr>
              <p:nvPr/>
            </p:nvSpPr>
            <p:spPr bwMode="auto">
              <a:xfrm>
                <a:off x="2925763" y="2089150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  <a:gd name="T26" fmla="*/ 12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" name="Freeform 225"/>
              <p:cNvSpPr>
                <a:spLocks/>
              </p:cNvSpPr>
              <p:nvPr/>
            </p:nvSpPr>
            <p:spPr bwMode="auto">
              <a:xfrm>
                <a:off x="2938463" y="2143125"/>
                <a:ext cx="12700" cy="9525"/>
              </a:xfrm>
              <a:custGeom>
                <a:avLst/>
                <a:gdLst>
                  <a:gd name="T0" fmla="*/ 0 w 8"/>
                  <a:gd name="T1" fmla="*/ 4 h 6"/>
                  <a:gd name="T2" fmla="*/ 0 w 8"/>
                  <a:gd name="T3" fmla="*/ 4 h 6"/>
                  <a:gd name="T4" fmla="*/ 2 w 8"/>
                  <a:gd name="T5" fmla="*/ 6 h 6"/>
                  <a:gd name="T6" fmla="*/ 4 w 8"/>
                  <a:gd name="T7" fmla="*/ 6 h 6"/>
                  <a:gd name="T8" fmla="*/ 4 w 8"/>
                  <a:gd name="T9" fmla="*/ 6 h 6"/>
                  <a:gd name="T10" fmla="*/ 6 w 8"/>
                  <a:gd name="T11" fmla="*/ 6 h 6"/>
                  <a:gd name="T12" fmla="*/ 8 w 8"/>
                  <a:gd name="T13" fmla="*/ 4 h 6"/>
                  <a:gd name="T14" fmla="*/ 8 w 8"/>
                  <a:gd name="T15" fmla="*/ 4 h 6"/>
                  <a:gd name="T16" fmla="*/ 6 w 8"/>
                  <a:gd name="T17" fmla="*/ 2 h 6"/>
                  <a:gd name="T18" fmla="*/ 4 w 8"/>
                  <a:gd name="T19" fmla="*/ 0 h 6"/>
                  <a:gd name="T20" fmla="*/ 4 w 8"/>
                  <a:gd name="T21" fmla="*/ 0 h 6"/>
                  <a:gd name="T22" fmla="*/ 2 w 8"/>
                  <a:gd name="T23" fmla="*/ 2 h 6"/>
                  <a:gd name="T24" fmla="*/ 0 w 8"/>
                  <a:gd name="T25" fmla="*/ 4 h 6"/>
                  <a:gd name="T26" fmla="*/ 0 w 8"/>
                  <a:gd name="T2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6">
                    <a:moveTo>
                      <a:pt x="0" y="4"/>
                    </a:moveTo>
                    <a:lnTo>
                      <a:pt x="0" y="4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" name="Freeform 226"/>
              <p:cNvSpPr>
                <a:spLocks/>
              </p:cNvSpPr>
              <p:nvPr/>
            </p:nvSpPr>
            <p:spPr bwMode="auto">
              <a:xfrm>
                <a:off x="2824163" y="2092325"/>
                <a:ext cx="9525" cy="12700"/>
              </a:xfrm>
              <a:custGeom>
                <a:avLst/>
                <a:gdLst>
                  <a:gd name="T0" fmla="*/ 0 w 6"/>
                  <a:gd name="T1" fmla="*/ 4 h 8"/>
                  <a:gd name="T2" fmla="*/ 0 w 6"/>
                  <a:gd name="T3" fmla="*/ 4 h 8"/>
                  <a:gd name="T4" fmla="*/ 0 w 6"/>
                  <a:gd name="T5" fmla="*/ 6 h 8"/>
                  <a:gd name="T6" fmla="*/ 4 w 6"/>
                  <a:gd name="T7" fmla="*/ 8 h 8"/>
                  <a:gd name="T8" fmla="*/ 4 w 6"/>
                  <a:gd name="T9" fmla="*/ 8 h 8"/>
                  <a:gd name="T10" fmla="*/ 6 w 6"/>
                  <a:gd name="T11" fmla="*/ 6 h 8"/>
                  <a:gd name="T12" fmla="*/ 6 w 6"/>
                  <a:gd name="T13" fmla="*/ 4 h 8"/>
                  <a:gd name="T14" fmla="*/ 6 w 6"/>
                  <a:gd name="T15" fmla="*/ 4 h 8"/>
                  <a:gd name="T16" fmla="*/ 6 w 6"/>
                  <a:gd name="T17" fmla="*/ 2 h 8"/>
                  <a:gd name="T18" fmla="*/ 4 w 6"/>
                  <a:gd name="T19" fmla="*/ 0 h 8"/>
                  <a:gd name="T20" fmla="*/ 4 w 6"/>
                  <a:gd name="T21" fmla="*/ 0 h 8"/>
                  <a:gd name="T22" fmla="*/ 0 w 6"/>
                  <a:gd name="T23" fmla="*/ 2 h 8"/>
                  <a:gd name="T24" fmla="*/ 0 w 6"/>
                  <a:gd name="T25" fmla="*/ 4 h 8"/>
                  <a:gd name="T26" fmla="*/ 0 w 6"/>
                  <a:gd name="T2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8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" name="Freeform 227"/>
              <p:cNvSpPr>
                <a:spLocks/>
              </p:cNvSpPr>
              <p:nvPr/>
            </p:nvSpPr>
            <p:spPr bwMode="auto">
              <a:xfrm>
                <a:off x="2881313" y="2105025"/>
                <a:ext cx="15875" cy="19050"/>
              </a:xfrm>
              <a:custGeom>
                <a:avLst/>
                <a:gdLst>
                  <a:gd name="T0" fmla="*/ 0 w 10"/>
                  <a:gd name="T1" fmla="*/ 6 h 12"/>
                  <a:gd name="T2" fmla="*/ 0 w 10"/>
                  <a:gd name="T3" fmla="*/ 6 h 12"/>
                  <a:gd name="T4" fmla="*/ 2 w 10"/>
                  <a:gd name="T5" fmla="*/ 10 h 12"/>
                  <a:gd name="T6" fmla="*/ 6 w 10"/>
                  <a:gd name="T7" fmla="*/ 12 h 12"/>
                  <a:gd name="T8" fmla="*/ 6 w 10"/>
                  <a:gd name="T9" fmla="*/ 12 h 12"/>
                  <a:gd name="T10" fmla="*/ 10 w 10"/>
                  <a:gd name="T11" fmla="*/ 10 h 12"/>
                  <a:gd name="T12" fmla="*/ 10 w 10"/>
                  <a:gd name="T13" fmla="*/ 6 h 12"/>
                  <a:gd name="T14" fmla="*/ 10 w 10"/>
                  <a:gd name="T15" fmla="*/ 6 h 12"/>
                  <a:gd name="T16" fmla="*/ 10 w 10"/>
                  <a:gd name="T17" fmla="*/ 2 h 12"/>
                  <a:gd name="T18" fmla="*/ 6 w 10"/>
                  <a:gd name="T19" fmla="*/ 0 h 12"/>
                  <a:gd name="T20" fmla="*/ 6 w 10"/>
                  <a:gd name="T21" fmla="*/ 0 h 12"/>
                  <a:gd name="T22" fmla="*/ 2 w 10"/>
                  <a:gd name="T23" fmla="*/ 2 h 12"/>
                  <a:gd name="T24" fmla="*/ 0 w 10"/>
                  <a:gd name="T25" fmla="*/ 6 h 12"/>
                  <a:gd name="T26" fmla="*/ 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" name="Freeform 228"/>
              <p:cNvSpPr>
                <a:spLocks/>
              </p:cNvSpPr>
              <p:nvPr/>
            </p:nvSpPr>
            <p:spPr bwMode="auto">
              <a:xfrm>
                <a:off x="2865438" y="2098675"/>
                <a:ext cx="15875" cy="19050"/>
              </a:xfrm>
              <a:custGeom>
                <a:avLst/>
                <a:gdLst>
                  <a:gd name="T0" fmla="*/ 10 w 10"/>
                  <a:gd name="T1" fmla="*/ 6 h 12"/>
                  <a:gd name="T2" fmla="*/ 10 w 10"/>
                  <a:gd name="T3" fmla="*/ 6 h 12"/>
                  <a:gd name="T4" fmla="*/ 8 w 10"/>
                  <a:gd name="T5" fmla="*/ 2 h 12"/>
                  <a:gd name="T6" fmla="*/ 6 w 10"/>
                  <a:gd name="T7" fmla="*/ 0 h 12"/>
                  <a:gd name="T8" fmla="*/ 6 w 10"/>
                  <a:gd name="T9" fmla="*/ 0 h 12"/>
                  <a:gd name="T10" fmla="*/ 2 w 10"/>
                  <a:gd name="T11" fmla="*/ 2 h 12"/>
                  <a:gd name="T12" fmla="*/ 0 w 10"/>
                  <a:gd name="T13" fmla="*/ 6 h 12"/>
                  <a:gd name="T14" fmla="*/ 0 w 10"/>
                  <a:gd name="T15" fmla="*/ 6 h 12"/>
                  <a:gd name="T16" fmla="*/ 2 w 10"/>
                  <a:gd name="T17" fmla="*/ 10 h 12"/>
                  <a:gd name="T18" fmla="*/ 6 w 10"/>
                  <a:gd name="T19" fmla="*/ 12 h 12"/>
                  <a:gd name="T20" fmla="*/ 6 w 10"/>
                  <a:gd name="T21" fmla="*/ 12 h 12"/>
                  <a:gd name="T22" fmla="*/ 8 w 10"/>
                  <a:gd name="T23" fmla="*/ 10 h 12"/>
                  <a:gd name="T24" fmla="*/ 10 w 10"/>
                  <a:gd name="T25" fmla="*/ 6 h 12"/>
                  <a:gd name="T26" fmla="*/ 1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10" y="6"/>
                    </a:move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" name="Freeform 229"/>
              <p:cNvSpPr>
                <a:spLocks/>
              </p:cNvSpPr>
              <p:nvPr/>
            </p:nvSpPr>
            <p:spPr bwMode="auto">
              <a:xfrm>
                <a:off x="2874963" y="2063750"/>
                <a:ext cx="15875" cy="19050"/>
              </a:xfrm>
              <a:custGeom>
                <a:avLst/>
                <a:gdLst>
                  <a:gd name="T0" fmla="*/ 10 w 10"/>
                  <a:gd name="T1" fmla="*/ 6 h 12"/>
                  <a:gd name="T2" fmla="*/ 10 w 10"/>
                  <a:gd name="T3" fmla="*/ 6 h 12"/>
                  <a:gd name="T4" fmla="*/ 8 w 10"/>
                  <a:gd name="T5" fmla="*/ 2 h 12"/>
                  <a:gd name="T6" fmla="*/ 4 w 10"/>
                  <a:gd name="T7" fmla="*/ 0 h 12"/>
                  <a:gd name="T8" fmla="*/ 4 w 10"/>
                  <a:gd name="T9" fmla="*/ 0 h 12"/>
                  <a:gd name="T10" fmla="*/ 0 w 10"/>
                  <a:gd name="T11" fmla="*/ 2 h 12"/>
                  <a:gd name="T12" fmla="*/ 0 w 10"/>
                  <a:gd name="T13" fmla="*/ 6 h 12"/>
                  <a:gd name="T14" fmla="*/ 0 w 10"/>
                  <a:gd name="T15" fmla="*/ 6 h 12"/>
                  <a:gd name="T16" fmla="*/ 0 w 10"/>
                  <a:gd name="T17" fmla="*/ 10 h 12"/>
                  <a:gd name="T18" fmla="*/ 4 w 10"/>
                  <a:gd name="T19" fmla="*/ 12 h 12"/>
                  <a:gd name="T20" fmla="*/ 4 w 10"/>
                  <a:gd name="T21" fmla="*/ 12 h 12"/>
                  <a:gd name="T22" fmla="*/ 8 w 10"/>
                  <a:gd name="T23" fmla="*/ 10 h 12"/>
                  <a:gd name="T24" fmla="*/ 10 w 10"/>
                  <a:gd name="T25" fmla="*/ 6 h 12"/>
                  <a:gd name="T26" fmla="*/ 1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10" y="6"/>
                    </a:move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" name="Freeform 230"/>
              <p:cNvSpPr>
                <a:spLocks/>
              </p:cNvSpPr>
              <p:nvPr/>
            </p:nvSpPr>
            <p:spPr bwMode="auto">
              <a:xfrm>
                <a:off x="2776538" y="2136775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6 h 10"/>
                  <a:gd name="T4" fmla="*/ 2 w 12"/>
                  <a:gd name="T5" fmla="*/ 10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8 h 10"/>
                  <a:gd name="T12" fmla="*/ 12 w 12"/>
                  <a:gd name="T13" fmla="*/ 4 h 10"/>
                  <a:gd name="T14" fmla="*/ 12 w 12"/>
                  <a:gd name="T15" fmla="*/ 4 h 10"/>
                  <a:gd name="T16" fmla="*/ 10 w 12"/>
                  <a:gd name="T17" fmla="*/ 2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2 h 10"/>
                  <a:gd name="T24" fmla="*/ 0 w 1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" name="Freeform 231"/>
              <p:cNvSpPr>
                <a:spLocks/>
              </p:cNvSpPr>
              <p:nvPr/>
            </p:nvSpPr>
            <p:spPr bwMode="auto">
              <a:xfrm>
                <a:off x="2776538" y="2136775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6 h 10"/>
                  <a:gd name="T4" fmla="*/ 2 w 12"/>
                  <a:gd name="T5" fmla="*/ 10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8 h 10"/>
                  <a:gd name="T12" fmla="*/ 12 w 12"/>
                  <a:gd name="T13" fmla="*/ 4 h 10"/>
                  <a:gd name="T14" fmla="*/ 12 w 12"/>
                  <a:gd name="T15" fmla="*/ 4 h 10"/>
                  <a:gd name="T16" fmla="*/ 10 w 12"/>
                  <a:gd name="T17" fmla="*/ 2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2 h 10"/>
                  <a:gd name="T24" fmla="*/ 0 w 1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" name="Freeform 232"/>
              <p:cNvSpPr>
                <a:spLocks/>
              </p:cNvSpPr>
              <p:nvPr/>
            </p:nvSpPr>
            <p:spPr bwMode="auto">
              <a:xfrm>
                <a:off x="2760663" y="2127250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" name="Freeform 233"/>
              <p:cNvSpPr>
                <a:spLocks/>
              </p:cNvSpPr>
              <p:nvPr/>
            </p:nvSpPr>
            <p:spPr bwMode="auto">
              <a:xfrm>
                <a:off x="2760663" y="2127250"/>
                <a:ext cx="19050" cy="19050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10 w 12"/>
                  <a:gd name="T5" fmla="*/ 2 h 12"/>
                  <a:gd name="T6" fmla="*/ 6 w 12"/>
                  <a:gd name="T7" fmla="*/ 0 h 12"/>
                  <a:gd name="T8" fmla="*/ 6 w 12"/>
                  <a:gd name="T9" fmla="*/ 0 h 12"/>
                  <a:gd name="T10" fmla="*/ 2 w 12"/>
                  <a:gd name="T11" fmla="*/ 2 h 12"/>
                  <a:gd name="T12" fmla="*/ 0 w 12"/>
                  <a:gd name="T13" fmla="*/ 6 h 12"/>
                  <a:gd name="T14" fmla="*/ 0 w 12"/>
                  <a:gd name="T15" fmla="*/ 6 h 12"/>
                  <a:gd name="T16" fmla="*/ 2 w 12"/>
                  <a:gd name="T17" fmla="*/ 10 h 12"/>
                  <a:gd name="T18" fmla="*/ 6 w 12"/>
                  <a:gd name="T19" fmla="*/ 12 h 12"/>
                  <a:gd name="T20" fmla="*/ 6 w 12"/>
                  <a:gd name="T21" fmla="*/ 12 h 12"/>
                  <a:gd name="T22" fmla="*/ 10 w 12"/>
                  <a:gd name="T23" fmla="*/ 10 h 12"/>
                  <a:gd name="T24" fmla="*/ 12 w 12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" name="Freeform 234"/>
              <p:cNvSpPr>
                <a:spLocks/>
              </p:cNvSpPr>
              <p:nvPr/>
            </p:nvSpPr>
            <p:spPr bwMode="auto">
              <a:xfrm>
                <a:off x="2770188" y="2095500"/>
                <a:ext cx="19050" cy="15875"/>
              </a:xfrm>
              <a:custGeom>
                <a:avLst/>
                <a:gdLst>
                  <a:gd name="T0" fmla="*/ 12 w 12"/>
                  <a:gd name="T1" fmla="*/ 6 h 10"/>
                  <a:gd name="T2" fmla="*/ 12 w 12"/>
                  <a:gd name="T3" fmla="*/ 6 h 10"/>
                  <a:gd name="T4" fmla="*/ 10 w 12"/>
                  <a:gd name="T5" fmla="*/ 2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10 h 10"/>
                  <a:gd name="T24" fmla="*/ 12 w 1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7" name="Freeform 235"/>
              <p:cNvSpPr>
                <a:spLocks/>
              </p:cNvSpPr>
              <p:nvPr/>
            </p:nvSpPr>
            <p:spPr bwMode="auto">
              <a:xfrm>
                <a:off x="2770188" y="2095500"/>
                <a:ext cx="19050" cy="15875"/>
              </a:xfrm>
              <a:custGeom>
                <a:avLst/>
                <a:gdLst>
                  <a:gd name="T0" fmla="*/ 12 w 12"/>
                  <a:gd name="T1" fmla="*/ 6 h 10"/>
                  <a:gd name="T2" fmla="*/ 12 w 12"/>
                  <a:gd name="T3" fmla="*/ 6 h 10"/>
                  <a:gd name="T4" fmla="*/ 10 w 12"/>
                  <a:gd name="T5" fmla="*/ 2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10 h 10"/>
                  <a:gd name="T24" fmla="*/ 12 w 1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8" name="Freeform 236"/>
              <p:cNvSpPr>
                <a:spLocks/>
              </p:cNvSpPr>
              <p:nvPr/>
            </p:nvSpPr>
            <p:spPr bwMode="auto">
              <a:xfrm>
                <a:off x="2928938" y="2819400"/>
                <a:ext cx="19050" cy="15875"/>
              </a:xfrm>
              <a:custGeom>
                <a:avLst/>
                <a:gdLst>
                  <a:gd name="T0" fmla="*/ 0 w 12"/>
                  <a:gd name="T1" fmla="*/ 4 h 10"/>
                  <a:gd name="T2" fmla="*/ 0 w 12"/>
                  <a:gd name="T3" fmla="*/ 4 h 10"/>
                  <a:gd name="T4" fmla="*/ 2 w 12"/>
                  <a:gd name="T5" fmla="*/ 8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8 h 10"/>
                  <a:gd name="T12" fmla="*/ 12 w 12"/>
                  <a:gd name="T13" fmla="*/ 4 h 10"/>
                  <a:gd name="T14" fmla="*/ 12 w 12"/>
                  <a:gd name="T15" fmla="*/ 4 h 10"/>
                  <a:gd name="T16" fmla="*/ 10 w 12"/>
                  <a:gd name="T17" fmla="*/ 0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0 h 10"/>
                  <a:gd name="T24" fmla="*/ 0 w 12"/>
                  <a:gd name="T25" fmla="*/ 4 h 10"/>
                  <a:gd name="T26" fmla="*/ 0 w 12"/>
                  <a:gd name="T2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0" y="4"/>
                    </a:move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9" name="Freeform 237"/>
              <p:cNvSpPr>
                <a:spLocks/>
              </p:cNvSpPr>
              <p:nvPr/>
            </p:nvSpPr>
            <p:spPr bwMode="auto">
              <a:xfrm>
                <a:off x="2811463" y="2895600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  <a:gd name="T26" fmla="*/ 0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0" name="Freeform 238"/>
              <p:cNvSpPr>
                <a:spLocks/>
              </p:cNvSpPr>
              <p:nvPr/>
            </p:nvSpPr>
            <p:spPr bwMode="auto">
              <a:xfrm>
                <a:off x="2849563" y="2854325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  <a:gd name="T26" fmla="*/ 0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1" name="Freeform 239"/>
              <p:cNvSpPr>
                <a:spLocks/>
              </p:cNvSpPr>
              <p:nvPr/>
            </p:nvSpPr>
            <p:spPr bwMode="auto">
              <a:xfrm>
                <a:off x="2884488" y="2847975"/>
                <a:ext cx="9525" cy="9525"/>
              </a:xfrm>
              <a:custGeom>
                <a:avLst/>
                <a:gdLst>
                  <a:gd name="T0" fmla="*/ 6 w 6"/>
                  <a:gd name="T1" fmla="*/ 4 h 6"/>
                  <a:gd name="T2" fmla="*/ 6 w 6"/>
                  <a:gd name="T3" fmla="*/ 4 h 6"/>
                  <a:gd name="T4" fmla="*/ 4 w 6"/>
                  <a:gd name="T5" fmla="*/ 2 h 6"/>
                  <a:gd name="T6" fmla="*/ 2 w 6"/>
                  <a:gd name="T7" fmla="*/ 0 h 6"/>
                  <a:gd name="T8" fmla="*/ 2 w 6"/>
                  <a:gd name="T9" fmla="*/ 0 h 6"/>
                  <a:gd name="T10" fmla="*/ 0 w 6"/>
                  <a:gd name="T11" fmla="*/ 2 h 6"/>
                  <a:gd name="T12" fmla="*/ 0 w 6"/>
                  <a:gd name="T13" fmla="*/ 4 h 6"/>
                  <a:gd name="T14" fmla="*/ 0 w 6"/>
                  <a:gd name="T15" fmla="*/ 4 h 6"/>
                  <a:gd name="T16" fmla="*/ 0 w 6"/>
                  <a:gd name="T17" fmla="*/ 6 h 6"/>
                  <a:gd name="T18" fmla="*/ 2 w 6"/>
                  <a:gd name="T19" fmla="*/ 6 h 6"/>
                  <a:gd name="T20" fmla="*/ 2 w 6"/>
                  <a:gd name="T21" fmla="*/ 6 h 6"/>
                  <a:gd name="T22" fmla="*/ 6 w 6"/>
                  <a:gd name="T23" fmla="*/ 6 h 6"/>
                  <a:gd name="T24" fmla="*/ 6 w 6"/>
                  <a:gd name="T25" fmla="*/ 4 h 6"/>
                  <a:gd name="T26" fmla="*/ 6 w 6"/>
                  <a:gd name="T2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6" y="4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2" name="Freeform 240"/>
              <p:cNvSpPr>
                <a:spLocks/>
              </p:cNvSpPr>
              <p:nvPr/>
            </p:nvSpPr>
            <p:spPr bwMode="auto">
              <a:xfrm>
                <a:off x="2795588" y="2886075"/>
                <a:ext cx="15875" cy="19050"/>
              </a:xfrm>
              <a:custGeom>
                <a:avLst/>
                <a:gdLst>
                  <a:gd name="T0" fmla="*/ 10 w 10"/>
                  <a:gd name="T1" fmla="*/ 6 h 12"/>
                  <a:gd name="T2" fmla="*/ 10 w 10"/>
                  <a:gd name="T3" fmla="*/ 6 h 12"/>
                  <a:gd name="T4" fmla="*/ 8 w 10"/>
                  <a:gd name="T5" fmla="*/ 2 h 12"/>
                  <a:gd name="T6" fmla="*/ 4 w 10"/>
                  <a:gd name="T7" fmla="*/ 0 h 12"/>
                  <a:gd name="T8" fmla="*/ 4 w 10"/>
                  <a:gd name="T9" fmla="*/ 0 h 12"/>
                  <a:gd name="T10" fmla="*/ 0 w 10"/>
                  <a:gd name="T11" fmla="*/ 2 h 12"/>
                  <a:gd name="T12" fmla="*/ 0 w 10"/>
                  <a:gd name="T13" fmla="*/ 6 h 12"/>
                  <a:gd name="T14" fmla="*/ 0 w 10"/>
                  <a:gd name="T15" fmla="*/ 6 h 12"/>
                  <a:gd name="T16" fmla="*/ 0 w 10"/>
                  <a:gd name="T17" fmla="*/ 10 h 12"/>
                  <a:gd name="T18" fmla="*/ 4 w 10"/>
                  <a:gd name="T19" fmla="*/ 12 h 12"/>
                  <a:gd name="T20" fmla="*/ 4 w 10"/>
                  <a:gd name="T21" fmla="*/ 12 h 12"/>
                  <a:gd name="T22" fmla="*/ 8 w 10"/>
                  <a:gd name="T23" fmla="*/ 10 h 12"/>
                  <a:gd name="T24" fmla="*/ 10 w 10"/>
                  <a:gd name="T25" fmla="*/ 6 h 12"/>
                  <a:gd name="T26" fmla="*/ 1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10" y="6"/>
                    </a:move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3" name="Freeform 241"/>
              <p:cNvSpPr>
                <a:spLocks/>
              </p:cNvSpPr>
              <p:nvPr/>
            </p:nvSpPr>
            <p:spPr bwMode="auto">
              <a:xfrm>
                <a:off x="2801938" y="2854325"/>
                <a:ext cx="19050" cy="15875"/>
              </a:xfrm>
              <a:custGeom>
                <a:avLst/>
                <a:gdLst>
                  <a:gd name="T0" fmla="*/ 12 w 12"/>
                  <a:gd name="T1" fmla="*/ 6 h 10"/>
                  <a:gd name="T2" fmla="*/ 12 w 12"/>
                  <a:gd name="T3" fmla="*/ 6 h 10"/>
                  <a:gd name="T4" fmla="*/ 10 w 12"/>
                  <a:gd name="T5" fmla="*/ 2 h 10"/>
                  <a:gd name="T6" fmla="*/ 6 w 12"/>
                  <a:gd name="T7" fmla="*/ 0 h 10"/>
                  <a:gd name="T8" fmla="*/ 6 w 12"/>
                  <a:gd name="T9" fmla="*/ 0 h 10"/>
                  <a:gd name="T10" fmla="*/ 2 w 12"/>
                  <a:gd name="T11" fmla="*/ 2 h 10"/>
                  <a:gd name="T12" fmla="*/ 0 w 12"/>
                  <a:gd name="T13" fmla="*/ 6 h 10"/>
                  <a:gd name="T14" fmla="*/ 0 w 12"/>
                  <a:gd name="T15" fmla="*/ 6 h 10"/>
                  <a:gd name="T16" fmla="*/ 2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10 w 12"/>
                  <a:gd name="T23" fmla="*/ 10 h 10"/>
                  <a:gd name="T24" fmla="*/ 12 w 12"/>
                  <a:gd name="T25" fmla="*/ 6 h 10"/>
                  <a:gd name="T26" fmla="*/ 12 w 12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12" y="6"/>
                    </a:move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4" name="Freeform 242"/>
              <p:cNvSpPr>
                <a:spLocks/>
              </p:cNvSpPr>
              <p:nvPr/>
            </p:nvSpPr>
            <p:spPr bwMode="auto">
              <a:xfrm>
                <a:off x="2868613" y="2886075"/>
                <a:ext cx="15875" cy="19050"/>
              </a:xfrm>
              <a:custGeom>
                <a:avLst/>
                <a:gdLst>
                  <a:gd name="T0" fmla="*/ 0 w 10"/>
                  <a:gd name="T1" fmla="*/ 6 h 12"/>
                  <a:gd name="T2" fmla="*/ 0 w 10"/>
                  <a:gd name="T3" fmla="*/ 6 h 12"/>
                  <a:gd name="T4" fmla="*/ 2 w 10"/>
                  <a:gd name="T5" fmla="*/ 10 h 12"/>
                  <a:gd name="T6" fmla="*/ 6 w 10"/>
                  <a:gd name="T7" fmla="*/ 12 h 12"/>
                  <a:gd name="T8" fmla="*/ 6 w 10"/>
                  <a:gd name="T9" fmla="*/ 12 h 12"/>
                  <a:gd name="T10" fmla="*/ 10 w 10"/>
                  <a:gd name="T11" fmla="*/ 10 h 12"/>
                  <a:gd name="T12" fmla="*/ 10 w 10"/>
                  <a:gd name="T13" fmla="*/ 6 h 12"/>
                  <a:gd name="T14" fmla="*/ 10 w 10"/>
                  <a:gd name="T15" fmla="*/ 6 h 12"/>
                  <a:gd name="T16" fmla="*/ 8 w 10"/>
                  <a:gd name="T17" fmla="*/ 2 h 12"/>
                  <a:gd name="T18" fmla="*/ 4 w 10"/>
                  <a:gd name="T19" fmla="*/ 0 h 12"/>
                  <a:gd name="T20" fmla="*/ 4 w 10"/>
                  <a:gd name="T21" fmla="*/ 0 h 12"/>
                  <a:gd name="T22" fmla="*/ 2 w 10"/>
                  <a:gd name="T23" fmla="*/ 2 h 12"/>
                  <a:gd name="T24" fmla="*/ 0 w 10"/>
                  <a:gd name="T25" fmla="*/ 6 h 12"/>
                  <a:gd name="T26" fmla="*/ 0 w 10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5" name="Freeform 243"/>
              <p:cNvSpPr>
                <a:spLocks/>
              </p:cNvSpPr>
              <p:nvPr/>
            </p:nvSpPr>
            <p:spPr bwMode="auto">
              <a:xfrm>
                <a:off x="2906713" y="2857500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2 w 12"/>
                  <a:gd name="T5" fmla="*/ 10 h 12"/>
                  <a:gd name="T6" fmla="*/ 6 w 12"/>
                  <a:gd name="T7" fmla="*/ 12 h 12"/>
                  <a:gd name="T8" fmla="*/ 6 w 12"/>
                  <a:gd name="T9" fmla="*/ 12 h 12"/>
                  <a:gd name="T10" fmla="*/ 10 w 12"/>
                  <a:gd name="T11" fmla="*/ 10 h 12"/>
                  <a:gd name="T12" fmla="*/ 12 w 12"/>
                  <a:gd name="T13" fmla="*/ 6 h 12"/>
                  <a:gd name="T14" fmla="*/ 12 w 12"/>
                  <a:gd name="T15" fmla="*/ 6 h 12"/>
                  <a:gd name="T16" fmla="*/ 10 w 12"/>
                  <a:gd name="T17" fmla="*/ 2 h 12"/>
                  <a:gd name="T18" fmla="*/ 6 w 12"/>
                  <a:gd name="T19" fmla="*/ 0 h 12"/>
                  <a:gd name="T20" fmla="*/ 6 w 12"/>
                  <a:gd name="T21" fmla="*/ 0 h 12"/>
                  <a:gd name="T22" fmla="*/ 2 w 12"/>
                  <a:gd name="T23" fmla="*/ 2 h 12"/>
                  <a:gd name="T24" fmla="*/ 0 w 12"/>
                  <a:gd name="T25" fmla="*/ 6 h 12"/>
                  <a:gd name="T26" fmla="*/ 0 w 12"/>
                  <a:gd name="T2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6" name="Freeform 244"/>
              <p:cNvSpPr>
                <a:spLocks/>
              </p:cNvSpPr>
              <p:nvPr/>
            </p:nvSpPr>
            <p:spPr bwMode="auto">
              <a:xfrm>
                <a:off x="2763838" y="2222500"/>
                <a:ext cx="15875" cy="19050"/>
              </a:xfrm>
              <a:custGeom>
                <a:avLst/>
                <a:gdLst>
                  <a:gd name="T0" fmla="*/ 0 w 10"/>
                  <a:gd name="T1" fmla="*/ 6 h 12"/>
                  <a:gd name="T2" fmla="*/ 0 w 10"/>
                  <a:gd name="T3" fmla="*/ 6 h 12"/>
                  <a:gd name="T4" fmla="*/ 0 w 10"/>
                  <a:gd name="T5" fmla="*/ 10 h 12"/>
                  <a:gd name="T6" fmla="*/ 4 w 10"/>
                  <a:gd name="T7" fmla="*/ 12 h 12"/>
                  <a:gd name="T8" fmla="*/ 4 w 10"/>
                  <a:gd name="T9" fmla="*/ 12 h 12"/>
                  <a:gd name="T10" fmla="*/ 8 w 10"/>
                  <a:gd name="T11" fmla="*/ 10 h 12"/>
                  <a:gd name="T12" fmla="*/ 10 w 10"/>
                  <a:gd name="T13" fmla="*/ 6 h 12"/>
                  <a:gd name="T14" fmla="*/ 10 w 10"/>
                  <a:gd name="T15" fmla="*/ 6 h 12"/>
                  <a:gd name="T16" fmla="*/ 8 w 10"/>
                  <a:gd name="T17" fmla="*/ 2 h 12"/>
                  <a:gd name="T18" fmla="*/ 4 w 10"/>
                  <a:gd name="T19" fmla="*/ 0 h 12"/>
                  <a:gd name="T20" fmla="*/ 4 w 10"/>
                  <a:gd name="T21" fmla="*/ 0 h 12"/>
                  <a:gd name="T22" fmla="*/ 0 w 10"/>
                  <a:gd name="T23" fmla="*/ 2 h 12"/>
                  <a:gd name="T24" fmla="*/ 0 w 10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7" name="Freeform 245"/>
              <p:cNvSpPr>
                <a:spLocks/>
              </p:cNvSpPr>
              <p:nvPr/>
            </p:nvSpPr>
            <p:spPr bwMode="auto">
              <a:xfrm>
                <a:off x="2763838" y="2222500"/>
                <a:ext cx="15875" cy="19050"/>
              </a:xfrm>
              <a:custGeom>
                <a:avLst/>
                <a:gdLst>
                  <a:gd name="T0" fmla="*/ 0 w 10"/>
                  <a:gd name="T1" fmla="*/ 6 h 12"/>
                  <a:gd name="T2" fmla="*/ 0 w 10"/>
                  <a:gd name="T3" fmla="*/ 6 h 12"/>
                  <a:gd name="T4" fmla="*/ 0 w 10"/>
                  <a:gd name="T5" fmla="*/ 10 h 12"/>
                  <a:gd name="T6" fmla="*/ 4 w 10"/>
                  <a:gd name="T7" fmla="*/ 12 h 12"/>
                  <a:gd name="T8" fmla="*/ 4 w 10"/>
                  <a:gd name="T9" fmla="*/ 12 h 12"/>
                  <a:gd name="T10" fmla="*/ 8 w 10"/>
                  <a:gd name="T11" fmla="*/ 10 h 12"/>
                  <a:gd name="T12" fmla="*/ 10 w 10"/>
                  <a:gd name="T13" fmla="*/ 6 h 12"/>
                  <a:gd name="T14" fmla="*/ 10 w 10"/>
                  <a:gd name="T15" fmla="*/ 6 h 12"/>
                  <a:gd name="T16" fmla="*/ 8 w 10"/>
                  <a:gd name="T17" fmla="*/ 2 h 12"/>
                  <a:gd name="T18" fmla="*/ 4 w 10"/>
                  <a:gd name="T19" fmla="*/ 0 h 12"/>
                  <a:gd name="T20" fmla="*/ 4 w 10"/>
                  <a:gd name="T21" fmla="*/ 0 h 12"/>
                  <a:gd name="T22" fmla="*/ 0 w 10"/>
                  <a:gd name="T23" fmla="*/ 2 h 12"/>
                  <a:gd name="T24" fmla="*/ 0 w 10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8" name="Freeform 246"/>
              <p:cNvSpPr>
                <a:spLocks/>
              </p:cNvSpPr>
              <p:nvPr/>
            </p:nvSpPr>
            <p:spPr bwMode="auto">
              <a:xfrm>
                <a:off x="2754313" y="2257425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6 h 10"/>
                  <a:gd name="T4" fmla="*/ 2 w 12"/>
                  <a:gd name="T5" fmla="*/ 10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8 h 10"/>
                  <a:gd name="T12" fmla="*/ 12 w 12"/>
                  <a:gd name="T13" fmla="*/ 4 h 10"/>
                  <a:gd name="T14" fmla="*/ 12 w 12"/>
                  <a:gd name="T15" fmla="*/ 4 h 10"/>
                  <a:gd name="T16" fmla="*/ 10 w 12"/>
                  <a:gd name="T17" fmla="*/ 0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2 h 10"/>
                  <a:gd name="T24" fmla="*/ 0 w 1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9" name="Freeform 247"/>
              <p:cNvSpPr>
                <a:spLocks/>
              </p:cNvSpPr>
              <p:nvPr/>
            </p:nvSpPr>
            <p:spPr bwMode="auto">
              <a:xfrm>
                <a:off x="2754313" y="2257425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6 h 10"/>
                  <a:gd name="T4" fmla="*/ 2 w 12"/>
                  <a:gd name="T5" fmla="*/ 10 h 10"/>
                  <a:gd name="T6" fmla="*/ 6 w 12"/>
                  <a:gd name="T7" fmla="*/ 10 h 10"/>
                  <a:gd name="T8" fmla="*/ 6 w 12"/>
                  <a:gd name="T9" fmla="*/ 10 h 10"/>
                  <a:gd name="T10" fmla="*/ 10 w 12"/>
                  <a:gd name="T11" fmla="*/ 8 h 10"/>
                  <a:gd name="T12" fmla="*/ 12 w 12"/>
                  <a:gd name="T13" fmla="*/ 4 h 10"/>
                  <a:gd name="T14" fmla="*/ 12 w 12"/>
                  <a:gd name="T15" fmla="*/ 4 h 10"/>
                  <a:gd name="T16" fmla="*/ 10 w 12"/>
                  <a:gd name="T17" fmla="*/ 0 h 10"/>
                  <a:gd name="T18" fmla="*/ 6 w 12"/>
                  <a:gd name="T19" fmla="*/ 0 h 10"/>
                  <a:gd name="T20" fmla="*/ 6 w 12"/>
                  <a:gd name="T21" fmla="*/ 0 h 10"/>
                  <a:gd name="T22" fmla="*/ 2 w 12"/>
                  <a:gd name="T23" fmla="*/ 2 h 10"/>
                  <a:gd name="T24" fmla="*/ 0 w 12"/>
                  <a:gd name="T2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0" name="Freeform 248"/>
              <p:cNvSpPr>
                <a:spLocks/>
              </p:cNvSpPr>
              <p:nvPr/>
            </p:nvSpPr>
            <p:spPr bwMode="auto">
              <a:xfrm>
                <a:off x="2789238" y="2251075"/>
                <a:ext cx="9525" cy="9525"/>
              </a:xfrm>
              <a:custGeom>
                <a:avLst/>
                <a:gdLst>
                  <a:gd name="T0" fmla="*/ 6 w 6"/>
                  <a:gd name="T1" fmla="*/ 2 h 6"/>
                  <a:gd name="T2" fmla="*/ 6 w 6"/>
                  <a:gd name="T3" fmla="*/ 2 h 6"/>
                  <a:gd name="T4" fmla="*/ 4 w 6"/>
                  <a:gd name="T5" fmla="*/ 0 h 6"/>
                  <a:gd name="T6" fmla="*/ 2 w 6"/>
                  <a:gd name="T7" fmla="*/ 0 h 6"/>
                  <a:gd name="T8" fmla="*/ 2 w 6"/>
                  <a:gd name="T9" fmla="*/ 0 h 6"/>
                  <a:gd name="T10" fmla="*/ 0 w 6"/>
                  <a:gd name="T11" fmla="*/ 0 h 6"/>
                  <a:gd name="T12" fmla="*/ 0 w 6"/>
                  <a:gd name="T13" fmla="*/ 2 h 6"/>
                  <a:gd name="T14" fmla="*/ 0 w 6"/>
                  <a:gd name="T15" fmla="*/ 2 h 6"/>
                  <a:gd name="T16" fmla="*/ 0 w 6"/>
                  <a:gd name="T17" fmla="*/ 6 h 6"/>
                  <a:gd name="T18" fmla="*/ 2 w 6"/>
                  <a:gd name="T19" fmla="*/ 6 h 6"/>
                  <a:gd name="T20" fmla="*/ 2 w 6"/>
                  <a:gd name="T21" fmla="*/ 6 h 6"/>
                  <a:gd name="T22" fmla="*/ 4 w 6"/>
                  <a:gd name="T23" fmla="*/ 4 h 6"/>
                  <a:gd name="T24" fmla="*/ 6 w 6"/>
                  <a:gd name="T2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lnTo>
                      <a:pt x="6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1" name="Freeform 249"/>
              <p:cNvSpPr>
                <a:spLocks/>
              </p:cNvSpPr>
              <p:nvPr/>
            </p:nvSpPr>
            <p:spPr bwMode="auto">
              <a:xfrm>
                <a:off x="2789238" y="2251075"/>
                <a:ext cx="9525" cy="9525"/>
              </a:xfrm>
              <a:custGeom>
                <a:avLst/>
                <a:gdLst>
                  <a:gd name="T0" fmla="*/ 6 w 6"/>
                  <a:gd name="T1" fmla="*/ 2 h 6"/>
                  <a:gd name="T2" fmla="*/ 6 w 6"/>
                  <a:gd name="T3" fmla="*/ 2 h 6"/>
                  <a:gd name="T4" fmla="*/ 4 w 6"/>
                  <a:gd name="T5" fmla="*/ 0 h 6"/>
                  <a:gd name="T6" fmla="*/ 2 w 6"/>
                  <a:gd name="T7" fmla="*/ 0 h 6"/>
                  <a:gd name="T8" fmla="*/ 2 w 6"/>
                  <a:gd name="T9" fmla="*/ 0 h 6"/>
                  <a:gd name="T10" fmla="*/ 0 w 6"/>
                  <a:gd name="T11" fmla="*/ 0 h 6"/>
                  <a:gd name="T12" fmla="*/ 0 w 6"/>
                  <a:gd name="T13" fmla="*/ 2 h 6"/>
                  <a:gd name="T14" fmla="*/ 0 w 6"/>
                  <a:gd name="T15" fmla="*/ 2 h 6"/>
                  <a:gd name="T16" fmla="*/ 0 w 6"/>
                  <a:gd name="T17" fmla="*/ 6 h 6"/>
                  <a:gd name="T18" fmla="*/ 2 w 6"/>
                  <a:gd name="T19" fmla="*/ 6 h 6"/>
                  <a:gd name="T20" fmla="*/ 2 w 6"/>
                  <a:gd name="T21" fmla="*/ 6 h 6"/>
                  <a:gd name="T22" fmla="*/ 4 w 6"/>
                  <a:gd name="T23" fmla="*/ 4 h 6"/>
                  <a:gd name="T24" fmla="*/ 6 w 6"/>
                  <a:gd name="T2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lnTo>
                      <a:pt x="6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2" name="Freeform 250"/>
              <p:cNvSpPr>
                <a:spLocks/>
              </p:cNvSpPr>
              <p:nvPr/>
            </p:nvSpPr>
            <p:spPr bwMode="auto">
              <a:xfrm>
                <a:off x="2767013" y="2320925"/>
                <a:ext cx="15875" cy="15875"/>
              </a:xfrm>
              <a:custGeom>
                <a:avLst/>
                <a:gdLst>
                  <a:gd name="T0" fmla="*/ 10 w 10"/>
                  <a:gd name="T1" fmla="*/ 4 h 10"/>
                  <a:gd name="T2" fmla="*/ 10 w 10"/>
                  <a:gd name="T3" fmla="*/ 4 h 10"/>
                  <a:gd name="T4" fmla="*/ 8 w 10"/>
                  <a:gd name="T5" fmla="*/ 0 h 10"/>
                  <a:gd name="T6" fmla="*/ 4 w 10"/>
                  <a:gd name="T7" fmla="*/ 0 h 10"/>
                  <a:gd name="T8" fmla="*/ 4 w 10"/>
                  <a:gd name="T9" fmla="*/ 0 h 10"/>
                  <a:gd name="T10" fmla="*/ 0 w 10"/>
                  <a:gd name="T11" fmla="*/ 0 h 10"/>
                  <a:gd name="T12" fmla="*/ 0 w 10"/>
                  <a:gd name="T13" fmla="*/ 4 h 10"/>
                  <a:gd name="T14" fmla="*/ 0 w 10"/>
                  <a:gd name="T15" fmla="*/ 4 h 10"/>
                  <a:gd name="T16" fmla="*/ 0 w 10"/>
                  <a:gd name="T17" fmla="*/ 8 h 10"/>
                  <a:gd name="T18" fmla="*/ 4 w 10"/>
                  <a:gd name="T19" fmla="*/ 10 h 10"/>
                  <a:gd name="T20" fmla="*/ 4 w 10"/>
                  <a:gd name="T21" fmla="*/ 10 h 10"/>
                  <a:gd name="T22" fmla="*/ 8 w 10"/>
                  <a:gd name="T23" fmla="*/ 8 h 10"/>
                  <a:gd name="T24" fmla="*/ 10 w 10"/>
                  <a:gd name="T2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10" y="4"/>
                    </a:moveTo>
                    <a:lnTo>
                      <a:pt x="10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3" name="Freeform 251"/>
              <p:cNvSpPr>
                <a:spLocks/>
              </p:cNvSpPr>
              <p:nvPr/>
            </p:nvSpPr>
            <p:spPr bwMode="auto">
              <a:xfrm>
                <a:off x="2767013" y="2320925"/>
                <a:ext cx="15875" cy="15875"/>
              </a:xfrm>
              <a:custGeom>
                <a:avLst/>
                <a:gdLst>
                  <a:gd name="T0" fmla="*/ 10 w 10"/>
                  <a:gd name="T1" fmla="*/ 4 h 10"/>
                  <a:gd name="T2" fmla="*/ 10 w 10"/>
                  <a:gd name="T3" fmla="*/ 4 h 10"/>
                  <a:gd name="T4" fmla="*/ 8 w 10"/>
                  <a:gd name="T5" fmla="*/ 0 h 10"/>
                  <a:gd name="T6" fmla="*/ 4 w 10"/>
                  <a:gd name="T7" fmla="*/ 0 h 10"/>
                  <a:gd name="T8" fmla="*/ 4 w 10"/>
                  <a:gd name="T9" fmla="*/ 0 h 10"/>
                  <a:gd name="T10" fmla="*/ 0 w 10"/>
                  <a:gd name="T11" fmla="*/ 0 h 10"/>
                  <a:gd name="T12" fmla="*/ 0 w 10"/>
                  <a:gd name="T13" fmla="*/ 4 h 10"/>
                  <a:gd name="T14" fmla="*/ 0 w 10"/>
                  <a:gd name="T15" fmla="*/ 4 h 10"/>
                  <a:gd name="T16" fmla="*/ 0 w 10"/>
                  <a:gd name="T17" fmla="*/ 8 h 10"/>
                  <a:gd name="T18" fmla="*/ 4 w 10"/>
                  <a:gd name="T19" fmla="*/ 10 h 10"/>
                  <a:gd name="T20" fmla="*/ 4 w 10"/>
                  <a:gd name="T21" fmla="*/ 10 h 10"/>
                  <a:gd name="T22" fmla="*/ 8 w 10"/>
                  <a:gd name="T23" fmla="*/ 8 h 10"/>
                  <a:gd name="T24" fmla="*/ 10 w 10"/>
                  <a:gd name="T2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10" y="4"/>
                    </a:moveTo>
                    <a:lnTo>
                      <a:pt x="10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1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4" name="Freeform 252"/>
              <p:cNvSpPr>
                <a:spLocks/>
              </p:cNvSpPr>
              <p:nvPr/>
            </p:nvSpPr>
            <p:spPr bwMode="auto">
              <a:xfrm>
                <a:off x="2900363" y="1987550"/>
                <a:ext cx="12700" cy="9525"/>
              </a:xfrm>
              <a:custGeom>
                <a:avLst/>
                <a:gdLst>
                  <a:gd name="T0" fmla="*/ 0 w 8"/>
                  <a:gd name="T1" fmla="*/ 4 h 6"/>
                  <a:gd name="T2" fmla="*/ 0 w 8"/>
                  <a:gd name="T3" fmla="*/ 4 h 6"/>
                  <a:gd name="T4" fmla="*/ 2 w 8"/>
                  <a:gd name="T5" fmla="*/ 6 h 6"/>
                  <a:gd name="T6" fmla="*/ 4 w 8"/>
                  <a:gd name="T7" fmla="*/ 6 h 6"/>
                  <a:gd name="T8" fmla="*/ 4 w 8"/>
                  <a:gd name="T9" fmla="*/ 6 h 6"/>
                  <a:gd name="T10" fmla="*/ 6 w 8"/>
                  <a:gd name="T11" fmla="*/ 6 h 6"/>
                  <a:gd name="T12" fmla="*/ 8 w 8"/>
                  <a:gd name="T13" fmla="*/ 4 h 6"/>
                  <a:gd name="T14" fmla="*/ 8 w 8"/>
                  <a:gd name="T15" fmla="*/ 4 h 6"/>
                  <a:gd name="T16" fmla="*/ 6 w 8"/>
                  <a:gd name="T17" fmla="*/ 2 h 6"/>
                  <a:gd name="T18" fmla="*/ 4 w 8"/>
                  <a:gd name="T19" fmla="*/ 0 h 6"/>
                  <a:gd name="T20" fmla="*/ 4 w 8"/>
                  <a:gd name="T21" fmla="*/ 0 h 6"/>
                  <a:gd name="T22" fmla="*/ 2 w 8"/>
                  <a:gd name="T23" fmla="*/ 2 h 6"/>
                  <a:gd name="T24" fmla="*/ 0 w 8"/>
                  <a:gd name="T25" fmla="*/ 4 h 6"/>
                  <a:gd name="T26" fmla="*/ 0 w 8"/>
                  <a:gd name="T2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6">
                    <a:moveTo>
                      <a:pt x="0" y="4"/>
                    </a:moveTo>
                    <a:lnTo>
                      <a:pt x="0" y="4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5" name="Freeform 253"/>
              <p:cNvSpPr>
                <a:spLocks/>
              </p:cNvSpPr>
              <p:nvPr/>
            </p:nvSpPr>
            <p:spPr bwMode="auto">
              <a:xfrm>
                <a:off x="2846388" y="2006600"/>
                <a:ext cx="31750" cy="31750"/>
              </a:xfrm>
              <a:custGeom>
                <a:avLst/>
                <a:gdLst>
                  <a:gd name="T0" fmla="*/ 16 w 20"/>
                  <a:gd name="T1" fmla="*/ 2 h 20"/>
                  <a:gd name="T2" fmla="*/ 16 w 20"/>
                  <a:gd name="T3" fmla="*/ 2 h 20"/>
                  <a:gd name="T4" fmla="*/ 14 w 20"/>
                  <a:gd name="T5" fmla="*/ 0 h 20"/>
                  <a:gd name="T6" fmla="*/ 10 w 20"/>
                  <a:gd name="T7" fmla="*/ 0 h 20"/>
                  <a:gd name="T8" fmla="*/ 6 w 20"/>
                  <a:gd name="T9" fmla="*/ 0 h 20"/>
                  <a:gd name="T10" fmla="*/ 4 w 20"/>
                  <a:gd name="T11" fmla="*/ 2 h 20"/>
                  <a:gd name="T12" fmla="*/ 4 w 20"/>
                  <a:gd name="T13" fmla="*/ 2 h 20"/>
                  <a:gd name="T14" fmla="*/ 2 w 20"/>
                  <a:gd name="T15" fmla="*/ 6 h 20"/>
                  <a:gd name="T16" fmla="*/ 0 w 20"/>
                  <a:gd name="T17" fmla="*/ 10 h 20"/>
                  <a:gd name="T18" fmla="*/ 2 w 20"/>
                  <a:gd name="T19" fmla="*/ 14 h 20"/>
                  <a:gd name="T20" fmla="*/ 4 w 20"/>
                  <a:gd name="T21" fmla="*/ 16 h 20"/>
                  <a:gd name="T22" fmla="*/ 4 w 20"/>
                  <a:gd name="T23" fmla="*/ 16 h 20"/>
                  <a:gd name="T24" fmla="*/ 6 w 20"/>
                  <a:gd name="T25" fmla="*/ 18 h 20"/>
                  <a:gd name="T26" fmla="*/ 10 w 20"/>
                  <a:gd name="T27" fmla="*/ 20 h 20"/>
                  <a:gd name="T28" fmla="*/ 14 w 20"/>
                  <a:gd name="T29" fmla="*/ 18 h 20"/>
                  <a:gd name="T30" fmla="*/ 16 w 20"/>
                  <a:gd name="T31" fmla="*/ 16 h 20"/>
                  <a:gd name="T32" fmla="*/ 16 w 20"/>
                  <a:gd name="T33" fmla="*/ 16 h 20"/>
                  <a:gd name="T34" fmla="*/ 18 w 20"/>
                  <a:gd name="T35" fmla="*/ 14 h 20"/>
                  <a:gd name="T36" fmla="*/ 20 w 20"/>
                  <a:gd name="T37" fmla="*/ 10 h 20"/>
                  <a:gd name="T38" fmla="*/ 18 w 20"/>
                  <a:gd name="T39" fmla="*/ 6 h 20"/>
                  <a:gd name="T40" fmla="*/ 16 w 20"/>
                  <a:gd name="T41" fmla="*/ 2 h 20"/>
                  <a:gd name="T42" fmla="*/ 16 w 20"/>
                  <a:gd name="T4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0">
                    <a:moveTo>
                      <a:pt x="16" y="2"/>
                    </a:moveTo>
                    <a:lnTo>
                      <a:pt x="16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6" y="18"/>
                    </a:lnTo>
                    <a:lnTo>
                      <a:pt x="10" y="20"/>
                    </a:lnTo>
                    <a:lnTo>
                      <a:pt x="14" y="18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8" y="14"/>
                    </a:lnTo>
                    <a:lnTo>
                      <a:pt x="20" y="10"/>
                    </a:lnTo>
                    <a:lnTo>
                      <a:pt x="18" y="6"/>
                    </a:lnTo>
                    <a:lnTo>
                      <a:pt x="16" y="2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6" name="Freeform 254"/>
              <p:cNvSpPr>
                <a:spLocks/>
              </p:cNvSpPr>
              <p:nvPr/>
            </p:nvSpPr>
            <p:spPr bwMode="auto">
              <a:xfrm>
                <a:off x="2805113" y="2025650"/>
                <a:ext cx="50800" cy="50800"/>
              </a:xfrm>
              <a:custGeom>
                <a:avLst/>
                <a:gdLst>
                  <a:gd name="T0" fmla="*/ 28 w 32"/>
                  <a:gd name="T1" fmla="*/ 4 h 32"/>
                  <a:gd name="T2" fmla="*/ 28 w 32"/>
                  <a:gd name="T3" fmla="*/ 4 h 32"/>
                  <a:gd name="T4" fmla="*/ 22 w 32"/>
                  <a:gd name="T5" fmla="*/ 0 h 32"/>
                  <a:gd name="T6" fmla="*/ 16 w 32"/>
                  <a:gd name="T7" fmla="*/ 0 h 32"/>
                  <a:gd name="T8" fmla="*/ 10 w 32"/>
                  <a:gd name="T9" fmla="*/ 0 h 32"/>
                  <a:gd name="T10" fmla="*/ 4 w 32"/>
                  <a:gd name="T11" fmla="*/ 4 h 32"/>
                  <a:gd name="T12" fmla="*/ 4 w 32"/>
                  <a:gd name="T13" fmla="*/ 4 h 32"/>
                  <a:gd name="T14" fmla="*/ 2 w 32"/>
                  <a:gd name="T15" fmla="*/ 10 h 32"/>
                  <a:gd name="T16" fmla="*/ 0 w 32"/>
                  <a:gd name="T17" fmla="*/ 16 h 32"/>
                  <a:gd name="T18" fmla="*/ 2 w 32"/>
                  <a:gd name="T19" fmla="*/ 22 h 32"/>
                  <a:gd name="T20" fmla="*/ 4 w 32"/>
                  <a:gd name="T21" fmla="*/ 26 h 32"/>
                  <a:gd name="T22" fmla="*/ 4 w 32"/>
                  <a:gd name="T23" fmla="*/ 26 h 32"/>
                  <a:gd name="T24" fmla="*/ 10 w 32"/>
                  <a:gd name="T25" fmla="*/ 30 h 32"/>
                  <a:gd name="T26" fmla="*/ 16 w 32"/>
                  <a:gd name="T27" fmla="*/ 32 h 32"/>
                  <a:gd name="T28" fmla="*/ 22 w 32"/>
                  <a:gd name="T29" fmla="*/ 30 h 32"/>
                  <a:gd name="T30" fmla="*/ 28 w 32"/>
                  <a:gd name="T31" fmla="*/ 26 h 32"/>
                  <a:gd name="T32" fmla="*/ 28 w 32"/>
                  <a:gd name="T33" fmla="*/ 26 h 32"/>
                  <a:gd name="T34" fmla="*/ 30 w 32"/>
                  <a:gd name="T35" fmla="*/ 22 h 32"/>
                  <a:gd name="T36" fmla="*/ 32 w 32"/>
                  <a:gd name="T37" fmla="*/ 16 h 32"/>
                  <a:gd name="T38" fmla="*/ 30 w 32"/>
                  <a:gd name="T39" fmla="*/ 10 h 32"/>
                  <a:gd name="T40" fmla="*/ 28 w 32"/>
                  <a:gd name="T41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2">
                    <a:moveTo>
                      <a:pt x="28" y="4"/>
                    </a:moveTo>
                    <a:lnTo>
                      <a:pt x="28" y="4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2" y="30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30" y="22"/>
                    </a:lnTo>
                    <a:lnTo>
                      <a:pt x="32" y="16"/>
                    </a:lnTo>
                    <a:lnTo>
                      <a:pt x="30" y="10"/>
                    </a:lnTo>
                    <a:lnTo>
                      <a:pt x="28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7" name="Freeform 255"/>
              <p:cNvSpPr>
                <a:spLocks/>
              </p:cNvSpPr>
              <p:nvPr/>
            </p:nvSpPr>
            <p:spPr bwMode="auto">
              <a:xfrm>
                <a:off x="2805113" y="2025650"/>
                <a:ext cx="50800" cy="50800"/>
              </a:xfrm>
              <a:custGeom>
                <a:avLst/>
                <a:gdLst>
                  <a:gd name="T0" fmla="*/ 28 w 32"/>
                  <a:gd name="T1" fmla="*/ 4 h 32"/>
                  <a:gd name="T2" fmla="*/ 28 w 32"/>
                  <a:gd name="T3" fmla="*/ 4 h 32"/>
                  <a:gd name="T4" fmla="*/ 22 w 32"/>
                  <a:gd name="T5" fmla="*/ 0 h 32"/>
                  <a:gd name="T6" fmla="*/ 16 w 32"/>
                  <a:gd name="T7" fmla="*/ 0 h 32"/>
                  <a:gd name="T8" fmla="*/ 10 w 32"/>
                  <a:gd name="T9" fmla="*/ 0 h 32"/>
                  <a:gd name="T10" fmla="*/ 4 w 32"/>
                  <a:gd name="T11" fmla="*/ 4 h 32"/>
                  <a:gd name="T12" fmla="*/ 4 w 32"/>
                  <a:gd name="T13" fmla="*/ 4 h 32"/>
                  <a:gd name="T14" fmla="*/ 2 w 32"/>
                  <a:gd name="T15" fmla="*/ 10 h 32"/>
                  <a:gd name="T16" fmla="*/ 0 w 32"/>
                  <a:gd name="T17" fmla="*/ 16 h 32"/>
                  <a:gd name="T18" fmla="*/ 2 w 32"/>
                  <a:gd name="T19" fmla="*/ 22 h 32"/>
                  <a:gd name="T20" fmla="*/ 4 w 32"/>
                  <a:gd name="T21" fmla="*/ 26 h 32"/>
                  <a:gd name="T22" fmla="*/ 4 w 32"/>
                  <a:gd name="T23" fmla="*/ 26 h 32"/>
                  <a:gd name="T24" fmla="*/ 10 w 32"/>
                  <a:gd name="T25" fmla="*/ 30 h 32"/>
                  <a:gd name="T26" fmla="*/ 16 w 32"/>
                  <a:gd name="T27" fmla="*/ 32 h 32"/>
                  <a:gd name="T28" fmla="*/ 22 w 32"/>
                  <a:gd name="T29" fmla="*/ 30 h 32"/>
                  <a:gd name="T30" fmla="*/ 28 w 32"/>
                  <a:gd name="T31" fmla="*/ 26 h 32"/>
                  <a:gd name="T32" fmla="*/ 28 w 32"/>
                  <a:gd name="T33" fmla="*/ 26 h 32"/>
                  <a:gd name="T34" fmla="*/ 30 w 32"/>
                  <a:gd name="T35" fmla="*/ 22 h 32"/>
                  <a:gd name="T36" fmla="*/ 32 w 32"/>
                  <a:gd name="T37" fmla="*/ 16 h 32"/>
                  <a:gd name="T38" fmla="*/ 30 w 32"/>
                  <a:gd name="T39" fmla="*/ 10 h 32"/>
                  <a:gd name="T40" fmla="*/ 28 w 32"/>
                  <a:gd name="T41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2">
                    <a:moveTo>
                      <a:pt x="28" y="4"/>
                    </a:moveTo>
                    <a:lnTo>
                      <a:pt x="28" y="4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2" y="30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30" y="22"/>
                    </a:lnTo>
                    <a:lnTo>
                      <a:pt x="32" y="16"/>
                    </a:lnTo>
                    <a:lnTo>
                      <a:pt x="30" y="10"/>
                    </a:lnTo>
                    <a:lnTo>
                      <a:pt x="28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8" name="Freeform 256"/>
              <p:cNvSpPr>
                <a:spLocks/>
              </p:cNvSpPr>
              <p:nvPr/>
            </p:nvSpPr>
            <p:spPr bwMode="auto">
              <a:xfrm>
                <a:off x="2751138" y="2047875"/>
                <a:ext cx="28575" cy="31750"/>
              </a:xfrm>
              <a:custGeom>
                <a:avLst/>
                <a:gdLst>
                  <a:gd name="T0" fmla="*/ 16 w 18"/>
                  <a:gd name="T1" fmla="*/ 4 h 20"/>
                  <a:gd name="T2" fmla="*/ 16 w 18"/>
                  <a:gd name="T3" fmla="*/ 4 h 20"/>
                  <a:gd name="T4" fmla="*/ 12 w 18"/>
                  <a:gd name="T5" fmla="*/ 2 h 20"/>
                  <a:gd name="T6" fmla="*/ 10 w 18"/>
                  <a:gd name="T7" fmla="*/ 0 h 20"/>
                  <a:gd name="T8" fmla="*/ 6 w 18"/>
                  <a:gd name="T9" fmla="*/ 2 h 20"/>
                  <a:gd name="T10" fmla="*/ 2 w 18"/>
                  <a:gd name="T11" fmla="*/ 4 h 20"/>
                  <a:gd name="T12" fmla="*/ 2 w 18"/>
                  <a:gd name="T13" fmla="*/ 4 h 20"/>
                  <a:gd name="T14" fmla="*/ 0 w 18"/>
                  <a:gd name="T15" fmla="*/ 6 h 20"/>
                  <a:gd name="T16" fmla="*/ 0 w 18"/>
                  <a:gd name="T17" fmla="*/ 10 h 20"/>
                  <a:gd name="T18" fmla="*/ 0 w 18"/>
                  <a:gd name="T19" fmla="*/ 14 h 20"/>
                  <a:gd name="T20" fmla="*/ 2 w 18"/>
                  <a:gd name="T21" fmla="*/ 18 h 20"/>
                  <a:gd name="T22" fmla="*/ 2 w 18"/>
                  <a:gd name="T23" fmla="*/ 18 h 20"/>
                  <a:gd name="T24" fmla="*/ 6 w 18"/>
                  <a:gd name="T25" fmla="*/ 20 h 20"/>
                  <a:gd name="T26" fmla="*/ 10 w 18"/>
                  <a:gd name="T27" fmla="*/ 20 h 20"/>
                  <a:gd name="T28" fmla="*/ 12 w 18"/>
                  <a:gd name="T29" fmla="*/ 20 h 20"/>
                  <a:gd name="T30" fmla="*/ 16 w 18"/>
                  <a:gd name="T31" fmla="*/ 18 h 20"/>
                  <a:gd name="T32" fmla="*/ 16 w 18"/>
                  <a:gd name="T33" fmla="*/ 18 h 20"/>
                  <a:gd name="T34" fmla="*/ 18 w 18"/>
                  <a:gd name="T35" fmla="*/ 14 h 20"/>
                  <a:gd name="T36" fmla="*/ 18 w 18"/>
                  <a:gd name="T37" fmla="*/ 10 h 20"/>
                  <a:gd name="T38" fmla="*/ 18 w 18"/>
                  <a:gd name="T39" fmla="*/ 6 h 20"/>
                  <a:gd name="T40" fmla="*/ 16 w 18"/>
                  <a:gd name="T41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20">
                    <a:moveTo>
                      <a:pt x="16" y="4"/>
                    </a:moveTo>
                    <a:lnTo>
                      <a:pt x="16" y="4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6" y="20"/>
                    </a:lnTo>
                    <a:lnTo>
                      <a:pt x="10" y="20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8" y="14"/>
                    </a:lnTo>
                    <a:lnTo>
                      <a:pt x="18" y="10"/>
                    </a:lnTo>
                    <a:lnTo>
                      <a:pt x="18" y="6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9" name="Freeform 257"/>
              <p:cNvSpPr>
                <a:spLocks/>
              </p:cNvSpPr>
              <p:nvPr/>
            </p:nvSpPr>
            <p:spPr bwMode="auto">
              <a:xfrm>
                <a:off x="2751138" y="2047875"/>
                <a:ext cx="28575" cy="31750"/>
              </a:xfrm>
              <a:custGeom>
                <a:avLst/>
                <a:gdLst>
                  <a:gd name="T0" fmla="*/ 16 w 18"/>
                  <a:gd name="T1" fmla="*/ 4 h 20"/>
                  <a:gd name="T2" fmla="*/ 16 w 18"/>
                  <a:gd name="T3" fmla="*/ 4 h 20"/>
                  <a:gd name="T4" fmla="*/ 12 w 18"/>
                  <a:gd name="T5" fmla="*/ 2 h 20"/>
                  <a:gd name="T6" fmla="*/ 10 w 18"/>
                  <a:gd name="T7" fmla="*/ 0 h 20"/>
                  <a:gd name="T8" fmla="*/ 6 w 18"/>
                  <a:gd name="T9" fmla="*/ 2 h 20"/>
                  <a:gd name="T10" fmla="*/ 2 w 18"/>
                  <a:gd name="T11" fmla="*/ 4 h 20"/>
                  <a:gd name="T12" fmla="*/ 2 w 18"/>
                  <a:gd name="T13" fmla="*/ 4 h 20"/>
                  <a:gd name="T14" fmla="*/ 0 w 18"/>
                  <a:gd name="T15" fmla="*/ 6 h 20"/>
                  <a:gd name="T16" fmla="*/ 0 w 18"/>
                  <a:gd name="T17" fmla="*/ 10 h 20"/>
                  <a:gd name="T18" fmla="*/ 0 w 18"/>
                  <a:gd name="T19" fmla="*/ 14 h 20"/>
                  <a:gd name="T20" fmla="*/ 2 w 18"/>
                  <a:gd name="T21" fmla="*/ 18 h 20"/>
                  <a:gd name="T22" fmla="*/ 2 w 18"/>
                  <a:gd name="T23" fmla="*/ 18 h 20"/>
                  <a:gd name="T24" fmla="*/ 6 w 18"/>
                  <a:gd name="T25" fmla="*/ 20 h 20"/>
                  <a:gd name="T26" fmla="*/ 10 w 18"/>
                  <a:gd name="T27" fmla="*/ 20 h 20"/>
                  <a:gd name="T28" fmla="*/ 12 w 18"/>
                  <a:gd name="T29" fmla="*/ 20 h 20"/>
                  <a:gd name="T30" fmla="*/ 16 w 18"/>
                  <a:gd name="T31" fmla="*/ 18 h 20"/>
                  <a:gd name="T32" fmla="*/ 16 w 18"/>
                  <a:gd name="T33" fmla="*/ 18 h 20"/>
                  <a:gd name="T34" fmla="*/ 18 w 18"/>
                  <a:gd name="T35" fmla="*/ 14 h 20"/>
                  <a:gd name="T36" fmla="*/ 18 w 18"/>
                  <a:gd name="T37" fmla="*/ 10 h 20"/>
                  <a:gd name="T38" fmla="*/ 18 w 18"/>
                  <a:gd name="T39" fmla="*/ 6 h 20"/>
                  <a:gd name="T40" fmla="*/ 16 w 18"/>
                  <a:gd name="T41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20">
                    <a:moveTo>
                      <a:pt x="16" y="4"/>
                    </a:moveTo>
                    <a:lnTo>
                      <a:pt x="16" y="4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6" y="20"/>
                    </a:lnTo>
                    <a:lnTo>
                      <a:pt x="10" y="20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8" y="14"/>
                    </a:lnTo>
                    <a:lnTo>
                      <a:pt x="18" y="10"/>
                    </a:lnTo>
                    <a:lnTo>
                      <a:pt x="18" y="6"/>
                    </a:lnTo>
                    <a:lnTo>
                      <a:pt x="16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0" name="Freeform 258"/>
              <p:cNvSpPr>
                <a:spLocks/>
              </p:cNvSpPr>
              <p:nvPr/>
            </p:nvSpPr>
            <p:spPr bwMode="auto">
              <a:xfrm>
                <a:off x="2900363" y="1955800"/>
                <a:ext cx="31750" cy="28575"/>
              </a:xfrm>
              <a:custGeom>
                <a:avLst/>
                <a:gdLst>
                  <a:gd name="T0" fmla="*/ 16 w 20"/>
                  <a:gd name="T1" fmla="*/ 2 h 18"/>
                  <a:gd name="T2" fmla="*/ 16 w 20"/>
                  <a:gd name="T3" fmla="*/ 2 h 18"/>
                  <a:gd name="T4" fmla="*/ 14 w 20"/>
                  <a:gd name="T5" fmla="*/ 0 h 18"/>
                  <a:gd name="T6" fmla="*/ 10 w 20"/>
                  <a:gd name="T7" fmla="*/ 0 h 18"/>
                  <a:gd name="T8" fmla="*/ 6 w 20"/>
                  <a:gd name="T9" fmla="*/ 0 h 18"/>
                  <a:gd name="T10" fmla="*/ 4 w 20"/>
                  <a:gd name="T11" fmla="*/ 2 h 18"/>
                  <a:gd name="T12" fmla="*/ 4 w 20"/>
                  <a:gd name="T13" fmla="*/ 2 h 18"/>
                  <a:gd name="T14" fmla="*/ 2 w 20"/>
                  <a:gd name="T15" fmla="*/ 6 h 18"/>
                  <a:gd name="T16" fmla="*/ 0 w 20"/>
                  <a:gd name="T17" fmla="*/ 10 h 18"/>
                  <a:gd name="T18" fmla="*/ 2 w 20"/>
                  <a:gd name="T19" fmla="*/ 12 h 18"/>
                  <a:gd name="T20" fmla="*/ 4 w 20"/>
                  <a:gd name="T21" fmla="*/ 16 h 18"/>
                  <a:gd name="T22" fmla="*/ 4 w 20"/>
                  <a:gd name="T23" fmla="*/ 16 h 18"/>
                  <a:gd name="T24" fmla="*/ 6 w 20"/>
                  <a:gd name="T25" fmla="*/ 18 h 18"/>
                  <a:gd name="T26" fmla="*/ 10 w 20"/>
                  <a:gd name="T27" fmla="*/ 18 h 18"/>
                  <a:gd name="T28" fmla="*/ 14 w 20"/>
                  <a:gd name="T29" fmla="*/ 18 h 18"/>
                  <a:gd name="T30" fmla="*/ 16 w 20"/>
                  <a:gd name="T31" fmla="*/ 16 h 18"/>
                  <a:gd name="T32" fmla="*/ 16 w 20"/>
                  <a:gd name="T33" fmla="*/ 16 h 18"/>
                  <a:gd name="T34" fmla="*/ 18 w 20"/>
                  <a:gd name="T35" fmla="*/ 12 h 18"/>
                  <a:gd name="T36" fmla="*/ 20 w 20"/>
                  <a:gd name="T37" fmla="*/ 10 h 18"/>
                  <a:gd name="T38" fmla="*/ 18 w 20"/>
                  <a:gd name="T39" fmla="*/ 6 h 18"/>
                  <a:gd name="T40" fmla="*/ 16 w 20"/>
                  <a:gd name="T41" fmla="*/ 2 h 18"/>
                  <a:gd name="T42" fmla="*/ 16 w 20"/>
                  <a:gd name="T43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16" y="2"/>
                    </a:moveTo>
                    <a:lnTo>
                      <a:pt x="16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6" y="18"/>
                    </a:lnTo>
                    <a:lnTo>
                      <a:pt x="10" y="18"/>
                    </a:lnTo>
                    <a:lnTo>
                      <a:pt x="14" y="18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8" y="12"/>
                    </a:lnTo>
                    <a:lnTo>
                      <a:pt x="20" y="10"/>
                    </a:lnTo>
                    <a:lnTo>
                      <a:pt x="18" y="6"/>
                    </a:lnTo>
                    <a:lnTo>
                      <a:pt x="16" y="2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1" name="Freeform 259"/>
              <p:cNvSpPr>
                <a:spLocks/>
              </p:cNvSpPr>
              <p:nvPr/>
            </p:nvSpPr>
            <p:spPr bwMode="auto">
              <a:xfrm>
                <a:off x="2916238" y="1990725"/>
                <a:ext cx="31750" cy="31750"/>
              </a:xfrm>
              <a:custGeom>
                <a:avLst/>
                <a:gdLst>
                  <a:gd name="T0" fmla="*/ 18 w 20"/>
                  <a:gd name="T1" fmla="*/ 4 h 20"/>
                  <a:gd name="T2" fmla="*/ 18 w 20"/>
                  <a:gd name="T3" fmla="*/ 4 h 20"/>
                  <a:gd name="T4" fmla="*/ 14 w 20"/>
                  <a:gd name="T5" fmla="*/ 2 h 20"/>
                  <a:gd name="T6" fmla="*/ 10 w 20"/>
                  <a:gd name="T7" fmla="*/ 0 h 20"/>
                  <a:gd name="T8" fmla="*/ 6 w 20"/>
                  <a:gd name="T9" fmla="*/ 2 h 20"/>
                  <a:gd name="T10" fmla="*/ 4 w 20"/>
                  <a:gd name="T11" fmla="*/ 4 h 20"/>
                  <a:gd name="T12" fmla="*/ 4 w 20"/>
                  <a:gd name="T13" fmla="*/ 4 h 20"/>
                  <a:gd name="T14" fmla="*/ 2 w 20"/>
                  <a:gd name="T15" fmla="*/ 6 h 20"/>
                  <a:gd name="T16" fmla="*/ 0 w 20"/>
                  <a:gd name="T17" fmla="*/ 10 h 20"/>
                  <a:gd name="T18" fmla="*/ 2 w 20"/>
                  <a:gd name="T19" fmla="*/ 14 h 20"/>
                  <a:gd name="T20" fmla="*/ 4 w 20"/>
                  <a:gd name="T21" fmla="*/ 16 h 20"/>
                  <a:gd name="T22" fmla="*/ 4 w 20"/>
                  <a:gd name="T23" fmla="*/ 16 h 20"/>
                  <a:gd name="T24" fmla="*/ 6 w 20"/>
                  <a:gd name="T25" fmla="*/ 18 h 20"/>
                  <a:gd name="T26" fmla="*/ 10 w 20"/>
                  <a:gd name="T27" fmla="*/ 20 h 20"/>
                  <a:gd name="T28" fmla="*/ 14 w 20"/>
                  <a:gd name="T29" fmla="*/ 18 h 20"/>
                  <a:gd name="T30" fmla="*/ 18 w 20"/>
                  <a:gd name="T31" fmla="*/ 16 h 20"/>
                  <a:gd name="T32" fmla="*/ 18 w 20"/>
                  <a:gd name="T33" fmla="*/ 16 h 20"/>
                  <a:gd name="T34" fmla="*/ 20 w 20"/>
                  <a:gd name="T35" fmla="*/ 14 h 20"/>
                  <a:gd name="T36" fmla="*/ 20 w 20"/>
                  <a:gd name="T37" fmla="*/ 10 h 20"/>
                  <a:gd name="T38" fmla="*/ 20 w 20"/>
                  <a:gd name="T39" fmla="*/ 6 h 20"/>
                  <a:gd name="T40" fmla="*/ 18 w 20"/>
                  <a:gd name="T41" fmla="*/ 4 h 20"/>
                  <a:gd name="T42" fmla="*/ 18 w 20"/>
                  <a:gd name="T43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0">
                    <a:moveTo>
                      <a:pt x="18" y="4"/>
                    </a:moveTo>
                    <a:lnTo>
                      <a:pt x="18" y="4"/>
                    </a:lnTo>
                    <a:lnTo>
                      <a:pt x="14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6" y="18"/>
                    </a:lnTo>
                    <a:lnTo>
                      <a:pt x="10" y="20"/>
                    </a:lnTo>
                    <a:lnTo>
                      <a:pt x="14" y="18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20" y="14"/>
                    </a:lnTo>
                    <a:lnTo>
                      <a:pt x="20" y="10"/>
                    </a:lnTo>
                    <a:lnTo>
                      <a:pt x="20" y="6"/>
                    </a:lnTo>
                    <a:lnTo>
                      <a:pt x="18" y="4"/>
                    </a:lnTo>
                    <a:lnTo>
                      <a:pt x="18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2" name="Freeform 260"/>
              <p:cNvSpPr>
                <a:spLocks/>
              </p:cNvSpPr>
              <p:nvPr/>
            </p:nvSpPr>
            <p:spPr bwMode="auto">
              <a:xfrm>
                <a:off x="2868613" y="1965325"/>
                <a:ext cx="31750" cy="31750"/>
              </a:xfrm>
              <a:custGeom>
                <a:avLst/>
                <a:gdLst>
                  <a:gd name="T0" fmla="*/ 16 w 20"/>
                  <a:gd name="T1" fmla="*/ 2 h 20"/>
                  <a:gd name="T2" fmla="*/ 16 w 20"/>
                  <a:gd name="T3" fmla="*/ 2 h 20"/>
                  <a:gd name="T4" fmla="*/ 14 w 20"/>
                  <a:gd name="T5" fmla="*/ 0 h 20"/>
                  <a:gd name="T6" fmla="*/ 10 w 20"/>
                  <a:gd name="T7" fmla="*/ 0 h 20"/>
                  <a:gd name="T8" fmla="*/ 6 w 20"/>
                  <a:gd name="T9" fmla="*/ 0 h 20"/>
                  <a:gd name="T10" fmla="*/ 4 w 20"/>
                  <a:gd name="T11" fmla="*/ 2 h 20"/>
                  <a:gd name="T12" fmla="*/ 4 w 20"/>
                  <a:gd name="T13" fmla="*/ 2 h 20"/>
                  <a:gd name="T14" fmla="*/ 2 w 20"/>
                  <a:gd name="T15" fmla="*/ 6 h 20"/>
                  <a:gd name="T16" fmla="*/ 0 w 20"/>
                  <a:gd name="T17" fmla="*/ 10 h 20"/>
                  <a:gd name="T18" fmla="*/ 2 w 20"/>
                  <a:gd name="T19" fmla="*/ 14 h 20"/>
                  <a:gd name="T20" fmla="*/ 4 w 20"/>
                  <a:gd name="T21" fmla="*/ 16 h 20"/>
                  <a:gd name="T22" fmla="*/ 4 w 20"/>
                  <a:gd name="T23" fmla="*/ 16 h 20"/>
                  <a:gd name="T24" fmla="*/ 6 w 20"/>
                  <a:gd name="T25" fmla="*/ 18 h 20"/>
                  <a:gd name="T26" fmla="*/ 10 w 20"/>
                  <a:gd name="T27" fmla="*/ 20 h 20"/>
                  <a:gd name="T28" fmla="*/ 14 w 20"/>
                  <a:gd name="T29" fmla="*/ 18 h 20"/>
                  <a:gd name="T30" fmla="*/ 16 w 20"/>
                  <a:gd name="T31" fmla="*/ 16 h 20"/>
                  <a:gd name="T32" fmla="*/ 16 w 20"/>
                  <a:gd name="T33" fmla="*/ 16 h 20"/>
                  <a:gd name="T34" fmla="*/ 20 w 20"/>
                  <a:gd name="T35" fmla="*/ 14 h 20"/>
                  <a:gd name="T36" fmla="*/ 20 w 20"/>
                  <a:gd name="T37" fmla="*/ 10 h 20"/>
                  <a:gd name="T38" fmla="*/ 20 w 20"/>
                  <a:gd name="T39" fmla="*/ 6 h 20"/>
                  <a:gd name="T40" fmla="*/ 16 w 20"/>
                  <a:gd name="T41" fmla="*/ 2 h 20"/>
                  <a:gd name="T42" fmla="*/ 16 w 20"/>
                  <a:gd name="T4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0">
                    <a:moveTo>
                      <a:pt x="16" y="2"/>
                    </a:moveTo>
                    <a:lnTo>
                      <a:pt x="16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6" y="18"/>
                    </a:lnTo>
                    <a:lnTo>
                      <a:pt x="10" y="20"/>
                    </a:lnTo>
                    <a:lnTo>
                      <a:pt x="14" y="18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20" y="14"/>
                    </a:lnTo>
                    <a:lnTo>
                      <a:pt x="20" y="10"/>
                    </a:lnTo>
                    <a:lnTo>
                      <a:pt x="20" y="6"/>
                    </a:lnTo>
                    <a:lnTo>
                      <a:pt x="16" y="2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3" name="Freeform 261"/>
              <p:cNvSpPr>
                <a:spLocks/>
              </p:cNvSpPr>
              <p:nvPr/>
            </p:nvSpPr>
            <p:spPr bwMode="auto">
              <a:xfrm>
                <a:off x="2817813" y="1971675"/>
                <a:ext cx="28575" cy="31750"/>
              </a:xfrm>
              <a:custGeom>
                <a:avLst/>
                <a:gdLst>
                  <a:gd name="T0" fmla="*/ 16 w 18"/>
                  <a:gd name="T1" fmla="*/ 4 h 20"/>
                  <a:gd name="T2" fmla="*/ 16 w 18"/>
                  <a:gd name="T3" fmla="*/ 4 h 20"/>
                  <a:gd name="T4" fmla="*/ 12 w 18"/>
                  <a:gd name="T5" fmla="*/ 2 h 20"/>
                  <a:gd name="T6" fmla="*/ 10 w 18"/>
                  <a:gd name="T7" fmla="*/ 0 h 20"/>
                  <a:gd name="T8" fmla="*/ 6 w 18"/>
                  <a:gd name="T9" fmla="*/ 2 h 20"/>
                  <a:gd name="T10" fmla="*/ 2 w 18"/>
                  <a:gd name="T11" fmla="*/ 4 h 20"/>
                  <a:gd name="T12" fmla="*/ 2 w 18"/>
                  <a:gd name="T13" fmla="*/ 4 h 20"/>
                  <a:gd name="T14" fmla="*/ 0 w 18"/>
                  <a:gd name="T15" fmla="*/ 6 h 20"/>
                  <a:gd name="T16" fmla="*/ 0 w 18"/>
                  <a:gd name="T17" fmla="*/ 10 h 20"/>
                  <a:gd name="T18" fmla="*/ 0 w 18"/>
                  <a:gd name="T19" fmla="*/ 14 h 20"/>
                  <a:gd name="T20" fmla="*/ 2 w 18"/>
                  <a:gd name="T21" fmla="*/ 18 h 20"/>
                  <a:gd name="T22" fmla="*/ 2 w 18"/>
                  <a:gd name="T23" fmla="*/ 18 h 20"/>
                  <a:gd name="T24" fmla="*/ 6 w 18"/>
                  <a:gd name="T25" fmla="*/ 20 h 20"/>
                  <a:gd name="T26" fmla="*/ 10 w 18"/>
                  <a:gd name="T27" fmla="*/ 20 h 20"/>
                  <a:gd name="T28" fmla="*/ 12 w 18"/>
                  <a:gd name="T29" fmla="*/ 20 h 20"/>
                  <a:gd name="T30" fmla="*/ 16 w 18"/>
                  <a:gd name="T31" fmla="*/ 18 h 20"/>
                  <a:gd name="T32" fmla="*/ 16 w 18"/>
                  <a:gd name="T33" fmla="*/ 18 h 20"/>
                  <a:gd name="T34" fmla="*/ 18 w 18"/>
                  <a:gd name="T35" fmla="*/ 14 h 20"/>
                  <a:gd name="T36" fmla="*/ 18 w 18"/>
                  <a:gd name="T37" fmla="*/ 10 h 20"/>
                  <a:gd name="T38" fmla="*/ 18 w 18"/>
                  <a:gd name="T39" fmla="*/ 6 h 20"/>
                  <a:gd name="T40" fmla="*/ 16 w 18"/>
                  <a:gd name="T41" fmla="*/ 4 h 20"/>
                  <a:gd name="T42" fmla="*/ 16 w 18"/>
                  <a:gd name="T43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20">
                    <a:moveTo>
                      <a:pt x="16" y="4"/>
                    </a:moveTo>
                    <a:lnTo>
                      <a:pt x="16" y="4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6" y="20"/>
                    </a:lnTo>
                    <a:lnTo>
                      <a:pt x="10" y="20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8" y="14"/>
                    </a:lnTo>
                    <a:lnTo>
                      <a:pt x="18" y="10"/>
                    </a:lnTo>
                    <a:lnTo>
                      <a:pt x="18" y="6"/>
                    </a:lnTo>
                    <a:lnTo>
                      <a:pt x="16" y="4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4" name="Freeform 262"/>
              <p:cNvSpPr>
                <a:spLocks/>
              </p:cNvSpPr>
              <p:nvPr/>
            </p:nvSpPr>
            <p:spPr bwMode="auto">
              <a:xfrm>
                <a:off x="2855913" y="2041525"/>
                <a:ext cx="15875" cy="19050"/>
              </a:xfrm>
              <a:custGeom>
                <a:avLst/>
                <a:gdLst>
                  <a:gd name="T0" fmla="*/ 2 w 10"/>
                  <a:gd name="T1" fmla="*/ 10 h 12"/>
                  <a:gd name="T2" fmla="*/ 2 w 10"/>
                  <a:gd name="T3" fmla="*/ 10 h 12"/>
                  <a:gd name="T4" fmla="*/ 6 w 10"/>
                  <a:gd name="T5" fmla="*/ 12 h 12"/>
                  <a:gd name="T6" fmla="*/ 10 w 10"/>
                  <a:gd name="T7" fmla="*/ 10 h 12"/>
                  <a:gd name="T8" fmla="*/ 10 w 10"/>
                  <a:gd name="T9" fmla="*/ 10 h 12"/>
                  <a:gd name="T10" fmla="*/ 10 w 10"/>
                  <a:gd name="T11" fmla="*/ 6 h 12"/>
                  <a:gd name="T12" fmla="*/ 10 w 10"/>
                  <a:gd name="T13" fmla="*/ 2 h 12"/>
                  <a:gd name="T14" fmla="*/ 10 w 10"/>
                  <a:gd name="T15" fmla="*/ 2 h 12"/>
                  <a:gd name="T16" fmla="*/ 6 w 10"/>
                  <a:gd name="T17" fmla="*/ 0 h 12"/>
                  <a:gd name="T18" fmla="*/ 2 w 10"/>
                  <a:gd name="T19" fmla="*/ 2 h 12"/>
                  <a:gd name="T20" fmla="*/ 2 w 10"/>
                  <a:gd name="T21" fmla="*/ 2 h 12"/>
                  <a:gd name="T22" fmla="*/ 0 w 10"/>
                  <a:gd name="T23" fmla="*/ 6 h 12"/>
                  <a:gd name="T24" fmla="*/ 2 w 10"/>
                  <a:gd name="T25" fmla="*/ 10 h 12"/>
                  <a:gd name="T26" fmla="*/ 2 w 10"/>
                  <a:gd name="T27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2" y="10"/>
                    </a:move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5" name="Freeform 263"/>
              <p:cNvSpPr>
                <a:spLocks/>
              </p:cNvSpPr>
              <p:nvPr/>
            </p:nvSpPr>
            <p:spPr bwMode="auto">
              <a:xfrm>
                <a:off x="2878138" y="2000250"/>
                <a:ext cx="19050" cy="19050"/>
              </a:xfrm>
              <a:custGeom>
                <a:avLst/>
                <a:gdLst>
                  <a:gd name="T0" fmla="*/ 2 w 12"/>
                  <a:gd name="T1" fmla="*/ 10 h 12"/>
                  <a:gd name="T2" fmla="*/ 2 w 12"/>
                  <a:gd name="T3" fmla="*/ 10 h 12"/>
                  <a:gd name="T4" fmla="*/ 6 w 12"/>
                  <a:gd name="T5" fmla="*/ 12 h 12"/>
                  <a:gd name="T6" fmla="*/ 10 w 12"/>
                  <a:gd name="T7" fmla="*/ 10 h 12"/>
                  <a:gd name="T8" fmla="*/ 10 w 12"/>
                  <a:gd name="T9" fmla="*/ 10 h 12"/>
                  <a:gd name="T10" fmla="*/ 12 w 12"/>
                  <a:gd name="T11" fmla="*/ 6 h 12"/>
                  <a:gd name="T12" fmla="*/ 10 w 12"/>
                  <a:gd name="T13" fmla="*/ 2 h 12"/>
                  <a:gd name="T14" fmla="*/ 10 w 12"/>
                  <a:gd name="T15" fmla="*/ 2 h 12"/>
                  <a:gd name="T16" fmla="*/ 6 w 12"/>
                  <a:gd name="T17" fmla="*/ 0 h 12"/>
                  <a:gd name="T18" fmla="*/ 2 w 12"/>
                  <a:gd name="T19" fmla="*/ 2 h 12"/>
                  <a:gd name="T20" fmla="*/ 2 w 12"/>
                  <a:gd name="T21" fmla="*/ 2 h 12"/>
                  <a:gd name="T22" fmla="*/ 0 w 12"/>
                  <a:gd name="T23" fmla="*/ 6 h 12"/>
                  <a:gd name="T24" fmla="*/ 2 w 12"/>
                  <a:gd name="T25" fmla="*/ 10 h 12"/>
                  <a:gd name="T26" fmla="*/ 2 w 12"/>
                  <a:gd name="T27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2" y="10"/>
                    </a:move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6" name="Freeform 264"/>
              <p:cNvSpPr>
                <a:spLocks/>
              </p:cNvSpPr>
              <p:nvPr/>
            </p:nvSpPr>
            <p:spPr bwMode="auto">
              <a:xfrm>
                <a:off x="2824163" y="2012950"/>
                <a:ext cx="15875" cy="15875"/>
              </a:xfrm>
              <a:custGeom>
                <a:avLst/>
                <a:gdLst>
                  <a:gd name="T0" fmla="*/ 2 w 10"/>
                  <a:gd name="T1" fmla="*/ 2 h 10"/>
                  <a:gd name="T2" fmla="*/ 2 w 10"/>
                  <a:gd name="T3" fmla="*/ 2 h 10"/>
                  <a:gd name="T4" fmla="*/ 0 w 10"/>
                  <a:gd name="T5" fmla="*/ 4 h 10"/>
                  <a:gd name="T6" fmla="*/ 2 w 10"/>
                  <a:gd name="T7" fmla="*/ 8 h 10"/>
                  <a:gd name="T8" fmla="*/ 2 w 10"/>
                  <a:gd name="T9" fmla="*/ 8 h 10"/>
                  <a:gd name="T10" fmla="*/ 6 w 10"/>
                  <a:gd name="T11" fmla="*/ 10 h 10"/>
                  <a:gd name="T12" fmla="*/ 8 w 10"/>
                  <a:gd name="T13" fmla="*/ 8 h 10"/>
                  <a:gd name="T14" fmla="*/ 8 w 10"/>
                  <a:gd name="T15" fmla="*/ 8 h 10"/>
                  <a:gd name="T16" fmla="*/ 10 w 10"/>
                  <a:gd name="T17" fmla="*/ 4 h 10"/>
                  <a:gd name="T18" fmla="*/ 8 w 10"/>
                  <a:gd name="T19" fmla="*/ 2 h 10"/>
                  <a:gd name="T20" fmla="*/ 8 w 10"/>
                  <a:gd name="T21" fmla="*/ 2 h 10"/>
                  <a:gd name="T22" fmla="*/ 6 w 10"/>
                  <a:gd name="T23" fmla="*/ 0 h 10"/>
                  <a:gd name="T24" fmla="*/ 2 w 10"/>
                  <a:gd name="T25" fmla="*/ 2 h 10"/>
                  <a:gd name="T26" fmla="*/ 2 w 10"/>
                  <a:gd name="T27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2" y="2"/>
                    </a:moveTo>
                    <a:lnTo>
                      <a:pt x="2" y="2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7" name="Freeform 265"/>
              <p:cNvSpPr>
                <a:spLocks/>
              </p:cNvSpPr>
              <p:nvPr/>
            </p:nvSpPr>
            <p:spPr bwMode="auto">
              <a:xfrm>
                <a:off x="2833688" y="2047875"/>
                <a:ext cx="9525" cy="9525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4 w 6"/>
                  <a:gd name="T5" fmla="*/ 0 h 6"/>
                  <a:gd name="T6" fmla="*/ 0 w 6"/>
                  <a:gd name="T7" fmla="*/ 0 h 6"/>
                  <a:gd name="T8" fmla="*/ 0 w 6"/>
                  <a:gd name="T9" fmla="*/ 0 h 6"/>
                  <a:gd name="T10" fmla="*/ 0 w 6"/>
                  <a:gd name="T11" fmla="*/ 4 h 6"/>
                  <a:gd name="T12" fmla="*/ 0 w 6"/>
                  <a:gd name="T13" fmla="*/ 6 h 6"/>
                  <a:gd name="T14" fmla="*/ 0 w 6"/>
                  <a:gd name="T15" fmla="*/ 6 h 6"/>
                  <a:gd name="T16" fmla="*/ 4 w 6"/>
                  <a:gd name="T17" fmla="*/ 6 h 6"/>
                  <a:gd name="T18" fmla="*/ 6 w 6"/>
                  <a:gd name="T19" fmla="*/ 6 h 6"/>
                  <a:gd name="T20" fmla="*/ 6 w 6"/>
                  <a:gd name="T21" fmla="*/ 6 h 6"/>
                  <a:gd name="T22" fmla="*/ 6 w 6"/>
                  <a:gd name="T23" fmla="*/ 4 h 6"/>
                  <a:gd name="T24" fmla="*/ 6 w 6"/>
                  <a:gd name="T25" fmla="*/ 0 h 6"/>
                  <a:gd name="T26" fmla="*/ 6 w 6"/>
                  <a:gd name="T2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8" name="Freeform 266"/>
              <p:cNvSpPr>
                <a:spLocks/>
              </p:cNvSpPr>
              <p:nvPr/>
            </p:nvSpPr>
            <p:spPr bwMode="auto">
              <a:xfrm>
                <a:off x="2944813" y="1984375"/>
                <a:ext cx="9525" cy="9525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4 w 6"/>
                  <a:gd name="T5" fmla="*/ 0 h 6"/>
                  <a:gd name="T6" fmla="*/ 2 w 6"/>
                  <a:gd name="T7" fmla="*/ 0 h 6"/>
                  <a:gd name="T8" fmla="*/ 2 w 6"/>
                  <a:gd name="T9" fmla="*/ 0 h 6"/>
                  <a:gd name="T10" fmla="*/ 0 w 6"/>
                  <a:gd name="T11" fmla="*/ 2 h 6"/>
                  <a:gd name="T12" fmla="*/ 2 w 6"/>
                  <a:gd name="T13" fmla="*/ 4 h 6"/>
                  <a:gd name="T14" fmla="*/ 2 w 6"/>
                  <a:gd name="T15" fmla="*/ 4 h 6"/>
                  <a:gd name="T16" fmla="*/ 4 w 6"/>
                  <a:gd name="T17" fmla="*/ 6 h 6"/>
                  <a:gd name="T18" fmla="*/ 6 w 6"/>
                  <a:gd name="T19" fmla="*/ 4 h 6"/>
                  <a:gd name="T20" fmla="*/ 6 w 6"/>
                  <a:gd name="T21" fmla="*/ 4 h 6"/>
                  <a:gd name="T22" fmla="*/ 6 w 6"/>
                  <a:gd name="T23" fmla="*/ 2 h 6"/>
                  <a:gd name="T24" fmla="*/ 6 w 6"/>
                  <a:gd name="T25" fmla="*/ 0 h 6"/>
                  <a:gd name="T26" fmla="*/ 6 w 6"/>
                  <a:gd name="T2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9" name="Rectangle 267"/>
              <p:cNvSpPr>
                <a:spLocks noChangeArrowheads="1"/>
              </p:cNvSpPr>
              <p:nvPr/>
            </p:nvSpPr>
            <p:spPr bwMode="auto">
              <a:xfrm>
                <a:off x="2744788" y="1952625"/>
                <a:ext cx="219075" cy="25400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0" name="Freeform 268"/>
              <p:cNvSpPr>
                <a:spLocks noEditPoints="1"/>
              </p:cNvSpPr>
              <p:nvPr/>
            </p:nvSpPr>
            <p:spPr bwMode="auto">
              <a:xfrm>
                <a:off x="2763838" y="2000250"/>
                <a:ext cx="34925" cy="825500"/>
              </a:xfrm>
              <a:custGeom>
                <a:avLst/>
                <a:gdLst>
                  <a:gd name="T0" fmla="*/ 12 w 22"/>
                  <a:gd name="T1" fmla="*/ 484 h 520"/>
                  <a:gd name="T2" fmla="*/ 12 w 22"/>
                  <a:gd name="T3" fmla="*/ 378 h 520"/>
                  <a:gd name="T4" fmla="*/ 12 w 22"/>
                  <a:gd name="T5" fmla="*/ 368 h 520"/>
                  <a:gd name="T6" fmla="*/ 8 w 22"/>
                  <a:gd name="T7" fmla="*/ 352 h 520"/>
                  <a:gd name="T8" fmla="*/ 8 w 22"/>
                  <a:gd name="T9" fmla="*/ 342 h 520"/>
                  <a:gd name="T10" fmla="*/ 8 w 22"/>
                  <a:gd name="T11" fmla="*/ 352 h 520"/>
                  <a:gd name="T12" fmla="*/ 8 w 22"/>
                  <a:gd name="T13" fmla="*/ 322 h 520"/>
                  <a:gd name="T14" fmla="*/ 18 w 22"/>
                  <a:gd name="T15" fmla="*/ 326 h 520"/>
                  <a:gd name="T16" fmla="*/ 4 w 22"/>
                  <a:gd name="T17" fmla="*/ 274 h 520"/>
                  <a:gd name="T18" fmla="*/ 6 w 22"/>
                  <a:gd name="T19" fmla="*/ 268 h 520"/>
                  <a:gd name="T20" fmla="*/ 6 w 22"/>
                  <a:gd name="T21" fmla="*/ 274 h 520"/>
                  <a:gd name="T22" fmla="*/ 14 w 22"/>
                  <a:gd name="T23" fmla="*/ 240 h 520"/>
                  <a:gd name="T24" fmla="*/ 18 w 22"/>
                  <a:gd name="T25" fmla="*/ 248 h 520"/>
                  <a:gd name="T26" fmla="*/ 2 w 22"/>
                  <a:gd name="T27" fmla="*/ 206 h 520"/>
                  <a:gd name="T28" fmla="*/ 10 w 22"/>
                  <a:gd name="T29" fmla="*/ 202 h 520"/>
                  <a:gd name="T30" fmla="*/ 12 w 22"/>
                  <a:gd name="T31" fmla="*/ 170 h 520"/>
                  <a:gd name="T32" fmla="*/ 12 w 22"/>
                  <a:gd name="T33" fmla="*/ 164 h 520"/>
                  <a:gd name="T34" fmla="*/ 4 w 22"/>
                  <a:gd name="T35" fmla="*/ 128 h 520"/>
                  <a:gd name="T36" fmla="*/ 8 w 22"/>
                  <a:gd name="T37" fmla="*/ 122 h 520"/>
                  <a:gd name="T38" fmla="*/ 10 w 22"/>
                  <a:gd name="T39" fmla="*/ 96 h 520"/>
                  <a:gd name="T40" fmla="*/ 14 w 22"/>
                  <a:gd name="T41" fmla="*/ 86 h 520"/>
                  <a:gd name="T42" fmla="*/ 14 w 22"/>
                  <a:gd name="T43" fmla="*/ 96 h 520"/>
                  <a:gd name="T44" fmla="*/ 10 w 22"/>
                  <a:gd name="T45" fmla="*/ 60 h 520"/>
                  <a:gd name="T46" fmla="*/ 10 w 22"/>
                  <a:gd name="T47" fmla="*/ 0 h 520"/>
                  <a:gd name="T48" fmla="*/ 8 w 22"/>
                  <a:gd name="T49" fmla="*/ 4 h 520"/>
                  <a:gd name="T50" fmla="*/ 10 w 22"/>
                  <a:gd name="T51" fmla="*/ 20 h 520"/>
                  <a:gd name="T52" fmla="*/ 2 w 22"/>
                  <a:gd name="T53" fmla="*/ 28 h 520"/>
                  <a:gd name="T54" fmla="*/ 10 w 22"/>
                  <a:gd name="T55" fmla="*/ 36 h 520"/>
                  <a:gd name="T56" fmla="*/ 4 w 22"/>
                  <a:gd name="T57" fmla="*/ 50 h 520"/>
                  <a:gd name="T58" fmla="*/ 4 w 22"/>
                  <a:gd name="T59" fmla="*/ 80 h 520"/>
                  <a:gd name="T60" fmla="*/ 0 w 22"/>
                  <a:gd name="T61" fmla="*/ 90 h 520"/>
                  <a:gd name="T62" fmla="*/ 4 w 22"/>
                  <a:gd name="T63" fmla="*/ 140 h 520"/>
                  <a:gd name="T64" fmla="*/ 4 w 22"/>
                  <a:gd name="T65" fmla="*/ 152 h 520"/>
                  <a:gd name="T66" fmla="*/ 6 w 22"/>
                  <a:gd name="T67" fmla="*/ 166 h 520"/>
                  <a:gd name="T68" fmla="*/ 0 w 22"/>
                  <a:gd name="T69" fmla="*/ 226 h 520"/>
                  <a:gd name="T70" fmla="*/ 0 w 22"/>
                  <a:gd name="T71" fmla="*/ 234 h 520"/>
                  <a:gd name="T72" fmla="*/ 0 w 22"/>
                  <a:gd name="T73" fmla="*/ 514 h 520"/>
                  <a:gd name="T74" fmla="*/ 20 w 22"/>
                  <a:gd name="T75" fmla="*/ 514 h 520"/>
                  <a:gd name="T76" fmla="*/ 20 w 22"/>
                  <a:gd name="T77" fmla="*/ 500 h 520"/>
                  <a:gd name="T78" fmla="*/ 12 w 22"/>
                  <a:gd name="T79" fmla="*/ 462 h 520"/>
                  <a:gd name="T80" fmla="*/ 22 w 22"/>
                  <a:gd name="T81" fmla="*/ 446 h 520"/>
                  <a:gd name="T82" fmla="*/ 22 w 22"/>
                  <a:gd name="T83" fmla="*/ 418 h 520"/>
                  <a:gd name="T84" fmla="*/ 18 w 22"/>
                  <a:gd name="T85" fmla="*/ 410 h 520"/>
                  <a:gd name="T86" fmla="*/ 18 w 22"/>
                  <a:gd name="T87" fmla="*/ 394 h 520"/>
                  <a:gd name="T88" fmla="*/ 22 w 22"/>
                  <a:gd name="T89" fmla="*/ 308 h 520"/>
                  <a:gd name="T90" fmla="*/ 16 w 22"/>
                  <a:gd name="T91" fmla="*/ 290 h 520"/>
                  <a:gd name="T92" fmla="*/ 20 w 22"/>
                  <a:gd name="T93" fmla="*/ 280 h 520"/>
                  <a:gd name="T94" fmla="*/ 22 w 22"/>
                  <a:gd name="T95" fmla="*/ 228 h 520"/>
                  <a:gd name="T96" fmla="*/ 14 w 22"/>
                  <a:gd name="T97" fmla="*/ 224 h 520"/>
                  <a:gd name="T98" fmla="*/ 22 w 22"/>
                  <a:gd name="T99" fmla="*/ 218 h 520"/>
                  <a:gd name="T100" fmla="*/ 22 w 22"/>
                  <a:gd name="T101" fmla="*/ 178 h 520"/>
                  <a:gd name="T102" fmla="*/ 18 w 22"/>
                  <a:gd name="T103" fmla="*/ 164 h 520"/>
                  <a:gd name="T104" fmla="*/ 18 w 22"/>
                  <a:gd name="T105" fmla="*/ 158 h 520"/>
                  <a:gd name="T106" fmla="*/ 18 w 22"/>
                  <a:gd name="T107" fmla="*/ 146 h 520"/>
                  <a:gd name="T108" fmla="*/ 22 w 22"/>
                  <a:gd name="T109" fmla="*/ 136 h 520"/>
                  <a:gd name="T110" fmla="*/ 22 w 22"/>
                  <a:gd name="T111" fmla="*/ 114 h 520"/>
                  <a:gd name="T112" fmla="*/ 12 w 22"/>
                  <a:gd name="T113" fmla="*/ 30 h 520"/>
                  <a:gd name="T114" fmla="*/ 22 w 22"/>
                  <a:gd name="T115" fmla="*/ 16 h 520"/>
                  <a:gd name="T116" fmla="*/ 20 w 22"/>
                  <a:gd name="T117" fmla="*/ 4 h 520"/>
                  <a:gd name="T118" fmla="*/ 14 w 22"/>
                  <a:gd name="T119" fmla="*/ 0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" h="520">
                    <a:moveTo>
                      <a:pt x="12" y="492"/>
                    </a:moveTo>
                    <a:lnTo>
                      <a:pt x="12" y="492"/>
                    </a:lnTo>
                    <a:lnTo>
                      <a:pt x="8" y="490"/>
                    </a:lnTo>
                    <a:lnTo>
                      <a:pt x="8" y="488"/>
                    </a:lnTo>
                    <a:lnTo>
                      <a:pt x="8" y="488"/>
                    </a:lnTo>
                    <a:lnTo>
                      <a:pt x="8" y="486"/>
                    </a:lnTo>
                    <a:lnTo>
                      <a:pt x="12" y="484"/>
                    </a:lnTo>
                    <a:lnTo>
                      <a:pt x="12" y="484"/>
                    </a:lnTo>
                    <a:lnTo>
                      <a:pt x="14" y="486"/>
                    </a:lnTo>
                    <a:lnTo>
                      <a:pt x="14" y="488"/>
                    </a:lnTo>
                    <a:lnTo>
                      <a:pt x="14" y="488"/>
                    </a:lnTo>
                    <a:lnTo>
                      <a:pt x="14" y="490"/>
                    </a:lnTo>
                    <a:lnTo>
                      <a:pt x="12" y="492"/>
                    </a:lnTo>
                    <a:close/>
                    <a:moveTo>
                      <a:pt x="12" y="378"/>
                    </a:moveTo>
                    <a:lnTo>
                      <a:pt x="12" y="378"/>
                    </a:lnTo>
                    <a:lnTo>
                      <a:pt x="8" y="378"/>
                    </a:lnTo>
                    <a:lnTo>
                      <a:pt x="6" y="374"/>
                    </a:lnTo>
                    <a:lnTo>
                      <a:pt x="6" y="374"/>
                    </a:lnTo>
                    <a:lnTo>
                      <a:pt x="8" y="370"/>
                    </a:lnTo>
                    <a:lnTo>
                      <a:pt x="12" y="368"/>
                    </a:lnTo>
                    <a:lnTo>
                      <a:pt x="12" y="368"/>
                    </a:lnTo>
                    <a:lnTo>
                      <a:pt x="16" y="370"/>
                    </a:lnTo>
                    <a:lnTo>
                      <a:pt x="18" y="374"/>
                    </a:lnTo>
                    <a:lnTo>
                      <a:pt x="18" y="374"/>
                    </a:lnTo>
                    <a:lnTo>
                      <a:pt x="16" y="378"/>
                    </a:lnTo>
                    <a:lnTo>
                      <a:pt x="12" y="378"/>
                    </a:lnTo>
                    <a:close/>
                    <a:moveTo>
                      <a:pt x="8" y="352"/>
                    </a:moveTo>
                    <a:lnTo>
                      <a:pt x="8" y="352"/>
                    </a:lnTo>
                    <a:lnTo>
                      <a:pt x="4" y="352"/>
                    </a:lnTo>
                    <a:lnTo>
                      <a:pt x="2" y="348"/>
                    </a:lnTo>
                    <a:lnTo>
                      <a:pt x="2" y="348"/>
                    </a:lnTo>
                    <a:lnTo>
                      <a:pt x="4" y="344"/>
                    </a:lnTo>
                    <a:lnTo>
                      <a:pt x="8" y="342"/>
                    </a:lnTo>
                    <a:lnTo>
                      <a:pt x="8" y="342"/>
                    </a:lnTo>
                    <a:lnTo>
                      <a:pt x="8" y="342"/>
                    </a:lnTo>
                    <a:lnTo>
                      <a:pt x="8" y="342"/>
                    </a:lnTo>
                    <a:lnTo>
                      <a:pt x="12" y="344"/>
                    </a:lnTo>
                    <a:lnTo>
                      <a:pt x="12" y="346"/>
                    </a:lnTo>
                    <a:lnTo>
                      <a:pt x="12" y="346"/>
                    </a:lnTo>
                    <a:lnTo>
                      <a:pt x="12" y="350"/>
                    </a:lnTo>
                    <a:lnTo>
                      <a:pt x="8" y="352"/>
                    </a:lnTo>
                    <a:lnTo>
                      <a:pt x="8" y="352"/>
                    </a:lnTo>
                    <a:lnTo>
                      <a:pt x="8" y="352"/>
                    </a:lnTo>
                    <a:close/>
                    <a:moveTo>
                      <a:pt x="12" y="332"/>
                    </a:moveTo>
                    <a:lnTo>
                      <a:pt x="12" y="332"/>
                    </a:lnTo>
                    <a:lnTo>
                      <a:pt x="8" y="330"/>
                    </a:lnTo>
                    <a:lnTo>
                      <a:pt x="6" y="326"/>
                    </a:lnTo>
                    <a:lnTo>
                      <a:pt x="6" y="326"/>
                    </a:lnTo>
                    <a:lnTo>
                      <a:pt x="8" y="322"/>
                    </a:lnTo>
                    <a:lnTo>
                      <a:pt x="12" y="320"/>
                    </a:lnTo>
                    <a:lnTo>
                      <a:pt x="12" y="320"/>
                    </a:lnTo>
                    <a:lnTo>
                      <a:pt x="12" y="320"/>
                    </a:lnTo>
                    <a:lnTo>
                      <a:pt x="12" y="320"/>
                    </a:lnTo>
                    <a:lnTo>
                      <a:pt x="16" y="322"/>
                    </a:lnTo>
                    <a:lnTo>
                      <a:pt x="18" y="326"/>
                    </a:lnTo>
                    <a:lnTo>
                      <a:pt x="18" y="326"/>
                    </a:lnTo>
                    <a:lnTo>
                      <a:pt x="16" y="330"/>
                    </a:lnTo>
                    <a:lnTo>
                      <a:pt x="12" y="332"/>
                    </a:lnTo>
                    <a:lnTo>
                      <a:pt x="12" y="332"/>
                    </a:lnTo>
                    <a:lnTo>
                      <a:pt x="12" y="332"/>
                    </a:lnTo>
                    <a:close/>
                    <a:moveTo>
                      <a:pt x="6" y="274"/>
                    </a:moveTo>
                    <a:lnTo>
                      <a:pt x="6" y="274"/>
                    </a:lnTo>
                    <a:lnTo>
                      <a:pt x="4" y="274"/>
                    </a:lnTo>
                    <a:lnTo>
                      <a:pt x="4" y="272"/>
                    </a:lnTo>
                    <a:lnTo>
                      <a:pt x="4" y="272"/>
                    </a:lnTo>
                    <a:lnTo>
                      <a:pt x="4" y="270"/>
                    </a:lnTo>
                    <a:lnTo>
                      <a:pt x="6" y="268"/>
                    </a:lnTo>
                    <a:lnTo>
                      <a:pt x="6" y="268"/>
                    </a:lnTo>
                    <a:lnTo>
                      <a:pt x="6" y="268"/>
                    </a:lnTo>
                    <a:lnTo>
                      <a:pt x="6" y="268"/>
                    </a:lnTo>
                    <a:lnTo>
                      <a:pt x="8" y="270"/>
                    </a:lnTo>
                    <a:lnTo>
                      <a:pt x="10" y="272"/>
                    </a:lnTo>
                    <a:lnTo>
                      <a:pt x="10" y="272"/>
                    </a:lnTo>
                    <a:lnTo>
                      <a:pt x="10" y="274"/>
                    </a:lnTo>
                    <a:lnTo>
                      <a:pt x="6" y="274"/>
                    </a:lnTo>
                    <a:lnTo>
                      <a:pt x="6" y="274"/>
                    </a:lnTo>
                    <a:lnTo>
                      <a:pt x="6" y="274"/>
                    </a:lnTo>
                    <a:close/>
                    <a:moveTo>
                      <a:pt x="14" y="250"/>
                    </a:moveTo>
                    <a:lnTo>
                      <a:pt x="14" y="250"/>
                    </a:lnTo>
                    <a:lnTo>
                      <a:pt x="10" y="248"/>
                    </a:lnTo>
                    <a:lnTo>
                      <a:pt x="8" y="246"/>
                    </a:lnTo>
                    <a:lnTo>
                      <a:pt x="8" y="246"/>
                    </a:lnTo>
                    <a:lnTo>
                      <a:pt x="10" y="242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18" y="240"/>
                    </a:lnTo>
                    <a:lnTo>
                      <a:pt x="20" y="244"/>
                    </a:lnTo>
                    <a:lnTo>
                      <a:pt x="20" y="244"/>
                    </a:lnTo>
                    <a:lnTo>
                      <a:pt x="18" y="248"/>
                    </a:lnTo>
                    <a:lnTo>
                      <a:pt x="14" y="250"/>
                    </a:lnTo>
                    <a:lnTo>
                      <a:pt x="14" y="250"/>
                    </a:lnTo>
                    <a:lnTo>
                      <a:pt x="14" y="250"/>
                    </a:lnTo>
                    <a:close/>
                    <a:moveTo>
                      <a:pt x="6" y="212"/>
                    </a:moveTo>
                    <a:lnTo>
                      <a:pt x="6" y="212"/>
                    </a:lnTo>
                    <a:lnTo>
                      <a:pt x="2" y="210"/>
                    </a:lnTo>
                    <a:lnTo>
                      <a:pt x="2" y="206"/>
                    </a:lnTo>
                    <a:lnTo>
                      <a:pt x="2" y="206"/>
                    </a:lnTo>
                    <a:lnTo>
                      <a:pt x="2" y="202"/>
                    </a:lnTo>
                    <a:lnTo>
                      <a:pt x="6" y="202"/>
                    </a:lnTo>
                    <a:lnTo>
                      <a:pt x="6" y="202"/>
                    </a:lnTo>
                    <a:lnTo>
                      <a:pt x="6" y="202"/>
                    </a:lnTo>
                    <a:lnTo>
                      <a:pt x="6" y="202"/>
                    </a:lnTo>
                    <a:lnTo>
                      <a:pt x="10" y="202"/>
                    </a:lnTo>
                    <a:lnTo>
                      <a:pt x="12" y="206"/>
                    </a:lnTo>
                    <a:lnTo>
                      <a:pt x="12" y="206"/>
                    </a:lnTo>
                    <a:lnTo>
                      <a:pt x="10" y="210"/>
                    </a:lnTo>
                    <a:lnTo>
                      <a:pt x="6" y="212"/>
                    </a:lnTo>
                    <a:lnTo>
                      <a:pt x="6" y="212"/>
                    </a:lnTo>
                    <a:lnTo>
                      <a:pt x="6" y="212"/>
                    </a:lnTo>
                    <a:close/>
                    <a:moveTo>
                      <a:pt x="12" y="170"/>
                    </a:moveTo>
                    <a:lnTo>
                      <a:pt x="12" y="170"/>
                    </a:lnTo>
                    <a:lnTo>
                      <a:pt x="8" y="168"/>
                    </a:lnTo>
                    <a:lnTo>
                      <a:pt x="8" y="166"/>
                    </a:lnTo>
                    <a:lnTo>
                      <a:pt x="8" y="166"/>
                    </a:lnTo>
                    <a:lnTo>
                      <a:pt x="8" y="164"/>
                    </a:lnTo>
                    <a:lnTo>
                      <a:pt x="12" y="164"/>
                    </a:lnTo>
                    <a:lnTo>
                      <a:pt x="12" y="164"/>
                    </a:lnTo>
                    <a:lnTo>
                      <a:pt x="14" y="164"/>
                    </a:lnTo>
                    <a:lnTo>
                      <a:pt x="14" y="166"/>
                    </a:lnTo>
                    <a:lnTo>
                      <a:pt x="14" y="166"/>
                    </a:lnTo>
                    <a:lnTo>
                      <a:pt x="14" y="168"/>
                    </a:lnTo>
                    <a:lnTo>
                      <a:pt x="12" y="170"/>
                    </a:lnTo>
                    <a:close/>
                    <a:moveTo>
                      <a:pt x="4" y="128"/>
                    </a:moveTo>
                    <a:lnTo>
                      <a:pt x="4" y="128"/>
                    </a:lnTo>
                    <a:lnTo>
                      <a:pt x="2" y="128"/>
                    </a:lnTo>
                    <a:lnTo>
                      <a:pt x="2" y="126"/>
                    </a:lnTo>
                    <a:lnTo>
                      <a:pt x="2" y="126"/>
                    </a:lnTo>
                    <a:lnTo>
                      <a:pt x="2" y="122"/>
                    </a:lnTo>
                    <a:lnTo>
                      <a:pt x="4" y="122"/>
                    </a:lnTo>
                    <a:lnTo>
                      <a:pt x="4" y="122"/>
                    </a:lnTo>
                    <a:lnTo>
                      <a:pt x="8" y="122"/>
                    </a:lnTo>
                    <a:lnTo>
                      <a:pt x="8" y="126"/>
                    </a:lnTo>
                    <a:lnTo>
                      <a:pt x="8" y="126"/>
                    </a:lnTo>
                    <a:lnTo>
                      <a:pt x="8" y="128"/>
                    </a:lnTo>
                    <a:lnTo>
                      <a:pt x="4" y="128"/>
                    </a:lnTo>
                    <a:close/>
                    <a:moveTo>
                      <a:pt x="14" y="96"/>
                    </a:moveTo>
                    <a:lnTo>
                      <a:pt x="14" y="96"/>
                    </a:lnTo>
                    <a:lnTo>
                      <a:pt x="10" y="96"/>
                    </a:lnTo>
                    <a:lnTo>
                      <a:pt x="8" y="92"/>
                    </a:lnTo>
                    <a:lnTo>
                      <a:pt x="8" y="92"/>
                    </a:lnTo>
                    <a:lnTo>
                      <a:pt x="10" y="88"/>
                    </a:lnTo>
                    <a:lnTo>
                      <a:pt x="14" y="86"/>
                    </a:lnTo>
                    <a:lnTo>
                      <a:pt x="14" y="86"/>
                    </a:lnTo>
                    <a:lnTo>
                      <a:pt x="14" y="86"/>
                    </a:lnTo>
                    <a:lnTo>
                      <a:pt x="14" y="86"/>
                    </a:lnTo>
                    <a:lnTo>
                      <a:pt x="18" y="88"/>
                    </a:lnTo>
                    <a:lnTo>
                      <a:pt x="20" y="90"/>
                    </a:lnTo>
                    <a:lnTo>
                      <a:pt x="20" y="90"/>
                    </a:lnTo>
                    <a:lnTo>
                      <a:pt x="18" y="94"/>
                    </a:lnTo>
                    <a:lnTo>
                      <a:pt x="14" y="96"/>
                    </a:lnTo>
                    <a:lnTo>
                      <a:pt x="14" y="96"/>
                    </a:lnTo>
                    <a:lnTo>
                      <a:pt x="14" y="96"/>
                    </a:lnTo>
                    <a:close/>
                    <a:moveTo>
                      <a:pt x="10" y="70"/>
                    </a:moveTo>
                    <a:lnTo>
                      <a:pt x="10" y="70"/>
                    </a:lnTo>
                    <a:lnTo>
                      <a:pt x="6" y="70"/>
                    </a:lnTo>
                    <a:lnTo>
                      <a:pt x="4" y="66"/>
                    </a:lnTo>
                    <a:lnTo>
                      <a:pt x="4" y="66"/>
                    </a:lnTo>
                    <a:lnTo>
                      <a:pt x="6" y="62"/>
                    </a:lnTo>
                    <a:lnTo>
                      <a:pt x="10" y="60"/>
                    </a:lnTo>
                    <a:lnTo>
                      <a:pt x="10" y="60"/>
                    </a:lnTo>
                    <a:lnTo>
                      <a:pt x="14" y="62"/>
                    </a:lnTo>
                    <a:lnTo>
                      <a:pt x="16" y="66"/>
                    </a:lnTo>
                    <a:lnTo>
                      <a:pt x="16" y="66"/>
                    </a:lnTo>
                    <a:lnTo>
                      <a:pt x="14" y="70"/>
                    </a:lnTo>
                    <a:lnTo>
                      <a:pt x="10" y="70"/>
                    </a:lnTo>
                    <a:close/>
                    <a:moveTo>
                      <a:pt x="10" y="0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4" y="10"/>
                    </a:lnTo>
                    <a:lnTo>
                      <a:pt x="14" y="14"/>
                    </a:lnTo>
                    <a:lnTo>
                      <a:pt x="14" y="18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8" y="22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12" y="32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42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4" y="50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0" y="50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8" y="82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8" y="90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0" y="90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0"/>
                    </a:lnTo>
                    <a:lnTo>
                      <a:pt x="4" y="140"/>
                    </a:lnTo>
                    <a:lnTo>
                      <a:pt x="4" y="140"/>
                    </a:lnTo>
                    <a:lnTo>
                      <a:pt x="4" y="140"/>
                    </a:lnTo>
                    <a:lnTo>
                      <a:pt x="4" y="140"/>
                    </a:lnTo>
                    <a:lnTo>
                      <a:pt x="8" y="142"/>
                    </a:lnTo>
                    <a:lnTo>
                      <a:pt x="10" y="146"/>
                    </a:lnTo>
                    <a:lnTo>
                      <a:pt x="10" y="146"/>
                    </a:lnTo>
                    <a:lnTo>
                      <a:pt x="8" y="150"/>
                    </a:lnTo>
                    <a:lnTo>
                      <a:pt x="4" y="152"/>
                    </a:lnTo>
                    <a:lnTo>
                      <a:pt x="4" y="152"/>
                    </a:lnTo>
                    <a:lnTo>
                      <a:pt x="4" y="152"/>
                    </a:lnTo>
                    <a:lnTo>
                      <a:pt x="4" y="152"/>
                    </a:lnTo>
                    <a:lnTo>
                      <a:pt x="2" y="150"/>
                    </a:lnTo>
                    <a:lnTo>
                      <a:pt x="0" y="148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4" y="164"/>
                    </a:lnTo>
                    <a:lnTo>
                      <a:pt x="6" y="166"/>
                    </a:lnTo>
                    <a:lnTo>
                      <a:pt x="6" y="166"/>
                    </a:lnTo>
                    <a:lnTo>
                      <a:pt x="4" y="170"/>
                    </a:lnTo>
                    <a:lnTo>
                      <a:pt x="0" y="172"/>
                    </a:lnTo>
                    <a:lnTo>
                      <a:pt x="0" y="226"/>
                    </a:lnTo>
                    <a:lnTo>
                      <a:pt x="0" y="226"/>
                    </a:lnTo>
                    <a:lnTo>
                      <a:pt x="0" y="226"/>
                    </a:lnTo>
                    <a:lnTo>
                      <a:pt x="0" y="226"/>
                    </a:lnTo>
                    <a:lnTo>
                      <a:pt x="0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4" y="230"/>
                    </a:lnTo>
                    <a:lnTo>
                      <a:pt x="4" y="230"/>
                    </a:lnTo>
                    <a:lnTo>
                      <a:pt x="2" y="232"/>
                    </a:lnTo>
                    <a:lnTo>
                      <a:pt x="0" y="234"/>
                    </a:lnTo>
                    <a:lnTo>
                      <a:pt x="0" y="234"/>
                    </a:lnTo>
                    <a:lnTo>
                      <a:pt x="0" y="234"/>
                    </a:lnTo>
                    <a:lnTo>
                      <a:pt x="0" y="234"/>
                    </a:lnTo>
                    <a:lnTo>
                      <a:pt x="0" y="234"/>
                    </a:lnTo>
                    <a:lnTo>
                      <a:pt x="0" y="510"/>
                    </a:lnTo>
                    <a:lnTo>
                      <a:pt x="0" y="510"/>
                    </a:lnTo>
                    <a:lnTo>
                      <a:pt x="0" y="514"/>
                    </a:lnTo>
                    <a:lnTo>
                      <a:pt x="4" y="518"/>
                    </a:lnTo>
                    <a:lnTo>
                      <a:pt x="6" y="520"/>
                    </a:lnTo>
                    <a:lnTo>
                      <a:pt x="10" y="520"/>
                    </a:lnTo>
                    <a:lnTo>
                      <a:pt x="10" y="520"/>
                    </a:lnTo>
                    <a:lnTo>
                      <a:pt x="16" y="520"/>
                    </a:lnTo>
                    <a:lnTo>
                      <a:pt x="18" y="518"/>
                    </a:lnTo>
                    <a:lnTo>
                      <a:pt x="20" y="514"/>
                    </a:lnTo>
                    <a:lnTo>
                      <a:pt x="22" y="510"/>
                    </a:lnTo>
                    <a:lnTo>
                      <a:pt x="22" y="508"/>
                    </a:lnTo>
                    <a:lnTo>
                      <a:pt x="22" y="508"/>
                    </a:lnTo>
                    <a:lnTo>
                      <a:pt x="20" y="506"/>
                    </a:lnTo>
                    <a:lnTo>
                      <a:pt x="20" y="504"/>
                    </a:lnTo>
                    <a:lnTo>
                      <a:pt x="20" y="504"/>
                    </a:lnTo>
                    <a:lnTo>
                      <a:pt x="20" y="500"/>
                    </a:lnTo>
                    <a:lnTo>
                      <a:pt x="22" y="498"/>
                    </a:lnTo>
                    <a:lnTo>
                      <a:pt x="22" y="466"/>
                    </a:lnTo>
                    <a:lnTo>
                      <a:pt x="22" y="466"/>
                    </a:lnTo>
                    <a:lnTo>
                      <a:pt x="18" y="468"/>
                    </a:lnTo>
                    <a:lnTo>
                      <a:pt x="18" y="468"/>
                    </a:lnTo>
                    <a:lnTo>
                      <a:pt x="14" y="466"/>
                    </a:lnTo>
                    <a:lnTo>
                      <a:pt x="12" y="462"/>
                    </a:lnTo>
                    <a:lnTo>
                      <a:pt x="12" y="462"/>
                    </a:lnTo>
                    <a:lnTo>
                      <a:pt x="14" y="458"/>
                    </a:lnTo>
                    <a:lnTo>
                      <a:pt x="18" y="456"/>
                    </a:lnTo>
                    <a:lnTo>
                      <a:pt x="18" y="456"/>
                    </a:lnTo>
                    <a:lnTo>
                      <a:pt x="22" y="458"/>
                    </a:lnTo>
                    <a:lnTo>
                      <a:pt x="22" y="446"/>
                    </a:lnTo>
                    <a:lnTo>
                      <a:pt x="22" y="446"/>
                    </a:lnTo>
                    <a:lnTo>
                      <a:pt x="20" y="444"/>
                    </a:lnTo>
                    <a:lnTo>
                      <a:pt x="18" y="440"/>
                    </a:lnTo>
                    <a:lnTo>
                      <a:pt x="18" y="440"/>
                    </a:lnTo>
                    <a:lnTo>
                      <a:pt x="20" y="438"/>
                    </a:lnTo>
                    <a:lnTo>
                      <a:pt x="22" y="436"/>
                    </a:lnTo>
                    <a:lnTo>
                      <a:pt x="22" y="418"/>
                    </a:lnTo>
                    <a:lnTo>
                      <a:pt x="22" y="418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4" y="418"/>
                    </a:lnTo>
                    <a:lnTo>
                      <a:pt x="12" y="414"/>
                    </a:lnTo>
                    <a:lnTo>
                      <a:pt x="12" y="414"/>
                    </a:lnTo>
                    <a:lnTo>
                      <a:pt x="14" y="410"/>
                    </a:lnTo>
                    <a:lnTo>
                      <a:pt x="18" y="410"/>
                    </a:lnTo>
                    <a:lnTo>
                      <a:pt x="18" y="410"/>
                    </a:lnTo>
                    <a:lnTo>
                      <a:pt x="22" y="410"/>
                    </a:lnTo>
                    <a:lnTo>
                      <a:pt x="22" y="398"/>
                    </a:lnTo>
                    <a:lnTo>
                      <a:pt x="22" y="398"/>
                    </a:lnTo>
                    <a:lnTo>
                      <a:pt x="20" y="396"/>
                    </a:lnTo>
                    <a:lnTo>
                      <a:pt x="18" y="394"/>
                    </a:lnTo>
                    <a:lnTo>
                      <a:pt x="18" y="394"/>
                    </a:lnTo>
                    <a:lnTo>
                      <a:pt x="20" y="390"/>
                    </a:lnTo>
                    <a:lnTo>
                      <a:pt x="22" y="388"/>
                    </a:lnTo>
                    <a:lnTo>
                      <a:pt x="22" y="316"/>
                    </a:lnTo>
                    <a:lnTo>
                      <a:pt x="22" y="316"/>
                    </a:lnTo>
                    <a:lnTo>
                      <a:pt x="20" y="312"/>
                    </a:lnTo>
                    <a:lnTo>
                      <a:pt x="20" y="312"/>
                    </a:lnTo>
                    <a:lnTo>
                      <a:pt x="22" y="308"/>
                    </a:lnTo>
                    <a:lnTo>
                      <a:pt x="22" y="292"/>
                    </a:lnTo>
                    <a:lnTo>
                      <a:pt x="22" y="292"/>
                    </a:lnTo>
                    <a:lnTo>
                      <a:pt x="22" y="292"/>
                    </a:lnTo>
                    <a:lnTo>
                      <a:pt x="22" y="292"/>
                    </a:lnTo>
                    <a:lnTo>
                      <a:pt x="20" y="292"/>
                    </a:lnTo>
                    <a:lnTo>
                      <a:pt x="20" y="292"/>
                    </a:lnTo>
                    <a:lnTo>
                      <a:pt x="16" y="290"/>
                    </a:lnTo>
                    <a:lnTo>
                      <a:pt x="16" y="286"/>
                    </a:lnTo>
                    <a:lnTo>
                      <a:pt x="16" y="286"/>
                    </a:lnTo>
                    <a:lnTo>
                      <a:pt x="16" y="282"/>
                    </a:lnTo>
                    <a:lnTo>
                      <a:pt x="20" y="280"/>
                    </a:lnTo>
                    <a:lnTo>
                      <a:pt x="20" y="280"/>
                    </a:lnTo>
                    <a:lnTo>
                      <a:pt x="20" y="280"/>
                    </a:lnTo>
                    <a:lnTo>
                      <a:pt x="20" y="280"/>
                    </a:lnTo>
                    <a:lnTo>
                      <a:pt x="22" y="280"/>
                    </a:lnTo>
                    <a:lnTo>
                      <a:pt x="22" y="270"/>
                    </a:lnTo>
                    <a:lnTo>
                      <a:pt x="22" y="270"/>
                    </a:lnTo>
                    <a:lnTo>
                      <a:pt x="20" y="266"/>
                    </a:lnTo>
                    <a:lnTo>
                      <a:pt x="20" y="266"/>
                    </a:lnTo>
                    <a:lnTo>
                      <a:pt x="22" y="262"/>
                    </a:lnTo>
                    <a:lnTo>
                      <a:pt x="22" y="228"/>
                    </a:lnTo>
                    <a:lnTo>
                      <a:pt x="22" y="228"/>
                    </a:lnTo>
                    <a:lnTo>
                      <a:pt x="20" y="230"/>
                    </a:lnTo>
                    <a:lnTo>
                      <a:pt x="20" y="230"/>
                    </a:lnTo>
                    <a:lnTo>
                      <a:pt x="20" y="230"/>
                    </a:lnTo>
                    <a:lnTo>
                      <a:pt x="20" y="230"/>
                    </a:lnTo>
                    <a:lnTo>
                      <a:pt x="16" y="228"/>
                    </a:lnTo>
                    <a:lnTo>
                      <a:pt x="14" y="224"/>
                    </a:lnTo>
                    <a:lnTo>
                      <a:pt x="14" y="224"/>
                    </a:lnTo>
                    <a:lnTo>
                      <a:pt x="16" y="220"/>
                    </a:lnTo>
                    <a:lnTo>
                      <a:pt x="20" y="218"/>
                    </a:lnTo>
                    <a:lnTo>
                      <a:pt x="20" y="218"/>
                    </a:lnTo>
                    <a:lnTo>
                      <a:pt x="20" y="218"/>
                    </a:lnTo>
                    <a:lnTo>
                      <a:pt x="20" y="218"/>
                    </a:lnTo>
                    <a:lnTo>
                      <a:pt x="22" y="218"/>
                    </a:lnTo>
                    <a:lnTo>
                      <a:pt x="22" y="186"/>
                    </a:lnTo>
                    <a:lnTo>
                      <a:pt x="22" y="186"/>
                    </a:lnTo>
                    <a:lnTo>
                      <a:pt x="20" y="184"/>
                    </a:lnTo>
                    <a:lnTo>
                      <a:pt x="20" y="182"/>
                    </a:lnTo>
                    <a:lnTo>
                      <a:pt x="20" y="182"/>
                    </a:lnTo>
                    <a:lnTo>
                      <a:pt x="20" y="180"/>
                    </a:lnTo>
                    <a:lnTo>
                      <a:pt x="22" y="178"/>
                    </a:lnTo>
                    <a:lnTo>
                      <a:pt x="22" y="162"/>
                    </a:lnTo>
                    <a:lnTo>
                      <a:pt x="22" y="162"/>
                    </a:lnTo>
                    <a:lnTo>
                      <a:pt x="20" y="164"/>
                    </a:lnTo>
                    <a:lnTo>
                      <a:pt x="18" y="164"/>
                    </a:lnTo>
                    <a:lnTo>
                      <a:pt x="18" y="164"/>
                    </a:lnTo>
                    <a:lnTo>
                      <a:pt x="18" y="164"/>
                    </a:lnTo>
                    <a:lnTo>
                      <a:pt x="18" y="164"/>
                    </a:lnTo>
                    <a:lnTo>
                      <a:pt x="16" y="164"/>
                    </a:lnTo>
                    <a:lnTo>
                      <a:pt x="16" y="160"/>
                    </a:lnTo>
                    <a:lnTo>
                      <a:pt x="16" y="160"/>
                    </a:lnTo>
                    <a:lnTo>
                      <a:pt x="16" y="158"/>
                    </a:lnTo>
                    <a:lnTo>
                      <a:pt x="18" y="158"/>
                    </a:lnTo>
                    <a:lnTo>
                      <a:pt x="18" y="158"/>
                    </a:lnTo>
                    <a:lnTo>
                      <a:pt x="18" y="158"/>
                    </a:lnTo>
                    <a:lnTo>
                      <a:pt x="18" y="158"/>
                    </a:lnTo>
                    <a:lnTo>
                      <a:pt x="20" y="158"/>
                    </a:lnTo>
                    <a:lnTo>
                      <a:pt x="22" y="160"/>
                    </a:lnTo>
                    <a:lnTo>
                      <a:pt x="22" y="146"/>
                    </a:lnTo>
                    <a:lnTo>
                      <a:pt x="22" y="146"/>
                    </a:lnTo>
                    <a:lnTo>
                      <a:pt x="18" y="146"/>
                    </a:lnTo>
                    <a:lnTo>
                      <a:pt x="18" y="146"/>
                    </a:lnTo>
                    <a:lnTo>
                      <a:pt x="14" y="144"/>
                    </a:lnTo>
                    <a:lnTo>
                      <a:pt x="12" y="140"/>
                    </a:lnTo>
                    <a:lnTo>
                      <a:pt x="12" y="140"/>
                    </a:lnTo>
                    <a:lnTo>
                      <a:pt x="14" y="136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2" y="136"/>
                    </a:lnTo>
                    <a:lnTo>
                      <a:pt x="22" y="124"/>
                    </a:lnTo>
                    <a:lnTo>
                      <a:pt x="22" y="124"/>
                    </a:lnTo>
                    <a:lnTo>
                      <a:pt x="20" y="122"/>
                    </a:lnTo>
                    <a:lnTo>
                      <a:pt x="18" y="120"/>
                    </a:lnTo>
                    <a:lnTo>
                      <a:pt x="18" y="120"/>
                    </a:lnTo>
                    <a:lnTo>
                      <a:pt x="20" y="116"/>
                    </a:lnTo>
                    <a:lnTo>
                      <a:pt x="22" y="114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18" y="36"/>
                    </a:lnTo>
                    <a:lnTo>
                      <a:pt x="14" y="34"/>
                    </a:lnTo>
                    <a:lnTo>
                      <a:pt x="12" y="30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2"/>
                    </a:lnTo>
                    <a:lnTo>
                      <a:pt x="14" y="20"/>
                    </a:lnTo>
                    <a:lnTo>
                      <a:pt x="18" y="18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18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F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1" name="Freeform 269"/>
              <p:cNvSpPr>
                <a:spLocks/>
              </p:cNvSpPr>
              <p:nvPr/>
            </p:nvSpPr>
            <p:spPr bwMode="auto">
              <a:xfrm>
                <a:off x="2776538" y="2768600"/>
                <a:ext cx="9525" cy="12700"/>
              </a:xfrm>
              <a:custGeom>
                <a:avLst/>
                <a:gdLst>
                  <a:gd name="T0" fmla="*/ 4 w 6"/>
                  <a:gd name="T1" fmla="*/ 8 h 8"/>
                  <a:gd name="T2" fmla="*/ 4 w 6"/>
                  <a:gd name="T3" fmla="*/ 8 h 8"/>
                  <a:gd name="T4" fmla="*/ 0 w 6"/>
                  <a:gd name="T5" fmla="*/ 6 h 8"/>
                  <a:gd name="T6" fmla="*/ 0 w 6"/>
                  <a:gd name="T7" fmla="*/ 4 h 8"/>
                  <a:gd name="T8" fmla="*/ 0 w 6"/>
                  <a:gd name="T9" fmla="*/ 4 h 8"/>
                  <a:gd name="T10" fmla="*/ 0 w 6"/>
                  <a:gd name="T11" fmla="*/ 2 h 8"/>
                  <a:gd name="T12" fmla="*/ 4 w 6"/>
                  <a:gd name="T13" fmla="*/ 0 h 8"/>
                  <a:gd name="T14" fmla="*/ 4 w 6"/>
                  <a:gd name="T15" fmla="*/ 0 h 8"/>
                  <a:gd name="T16" fmla="*/ 6 w 6"/>
                  <a:gd name="T17" fmla="*/ 2 h 8"/>
                  <a:gd name="T18" fmla="*/ 6 w 6"/>
                  <a:gd name="T19" fmla="*/ 4 h 8"/>
                  <a:gd name="T20" fmla="*/ 6 w 6"/>
                  <a:gd name="T21" fmla="*/ 4 h 8"/>
                  <a:gd name="T22" fmla="*/ 6 w 6"/>
                  <a:gd name="T23" fmla="*/ 6 h 8"/>
                  <a:gd name="T24" fmla="*/ 4 w 6"/>
                  <a:gd name="T2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8">
                    <a:moveTo>
                      <a:pt x="4" y="8"/>
                    </a:moveTo>
                    <a:lnTo>
                      <a:pt x="4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4" y="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2" name="Freeform 270"/>
              <p:cNvSpPr>
                <a:spLocks/>
              </p:cNvSpPr>
              <p:nvPr/>
            </p:nvSpPr>
            <p:spPr bwMode="auto">
              <a:xfrm>
                <a:off x="2773363" y="2584450"/>
                <a:ext cx="19050" cy="1587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10 h 10"/>
                  <a:gd name="T4" fmla="*/ 2 w 12"/>
                  <a:gd name="T5" fmla="*/ 10 h 10"/>
                  <a:gd name="T6" fmla="*/ 0 w 12"/>
                  <a:gd name="T7" fmla="*/ 6 h 10"/>
                  <a:gd name="T8" fmla="*/ 0 w 12"/>
                  <a:gd name="T9" fmla="*/ 6 h 10"/>
                  <a:gd name="T10" fmla="*/ 2 w 12"/>
                  <a:gd name="T11" fmla="*/ 2 h 10"/>
                  <a:gd name="T12" fmla="*/ 6 w 12"/>
                  <a:gd name="T13" fmla="*/ 0 h 10"/>
                  <a:gd name="T14" fmla="*/ 6 w 12"/>
                  <a:gd name="T15" fmla="*/ 0 h 10"/>
                  <a:gd name="T16" fmla="*/ 10 w 12"/>
                  <a:gd name="T17" fmla="*/ 2 h 10"/>
                  <a:gd name="T18" fmla="*/ 12 w 12"/>
                  <a:gd name="T19" fmla="*/ 6 h 10"/>
                  <a:gd name="T20" fmla="*/ 12 w 12"/>
                  <a:gd name="T21" fmla="*/ 6 h 10"/>
                  <a:gd name="T22" fmla="*/ 10 w 12"/>
                  <a:gd name="T23" fmla="*/ 10 h 10"/>
                  <a:gd name="T24" fmla="*/ 6 w 12"/>
                  <a:gd name="T2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lnTo>
                      <a:pt x="6" y="10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0" y="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10"/>
                    </a:lnTo>
                    <a:lnTo>
                      <a:pt x="6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3" name="Freeform 271"/>
              <p:cNvSpPr>
                <a:spLocks/>
              </p:cNvSpPr>
              <p:nvPr/>
            </p:nvSpPr>
            <p:spPr bwMode="auto">
              <a:xfrm>
                <a:off x="2767013" y="2543175"/>
                <a:ext cx="15875" cy="15875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2 w 10"/>
                  <a:gd name="T5" fmla="*/ 10 h 10"/>
                  <a:gd name="T6" fmla="*/ 0 w 10"/>
                  <a:gd name="T7" fmla="*/ 6 h 10"/>
                  <a:gd name="T8" fmla="*/ 0 w 10"/>
                  <a:gd name="T9" fmla="*/ 6 h 10"/>
                  <a:gd name="T10" fmla="*/ 2 w 10"/>
                  <a:gd name="T11" fmla="*/ 2 h 10"/>
                  <a:gd name="T12" fmla="*/ 6 w 10"/>
                  <a:gd name="T13" fmla="*/ 0 h 10"/>
                  <a:gd name="T14" fmla="*/ 6 w 10"/>
                  <a:gd name="T15" fmla="*/ 0 h 10"/>
                  <a:gd name="T16" fmla="*/ 6 w 10"/>
                  <a:gd name="T17" fmla="*/ 0 h 10"/>
                  <a:gd name="T18" fmla="*/ 6 w 10"/>
                  <a:gd name="T19" fmla="*/ 0 h 10"/>
                  <a:gd name="T20" fmla="*/ 10 w 10"/>
                  <a:gd name="T21" fmla="*/ 2 h 10"/>
                  <a:gd name="T22" fmla="*/ 10 w 10"/>
                  <a:gd name="T23" fmla="*/ 4 h 10"/>
                  <a:gd name="T24" fmla="*/ 10 w 10"/>
                  <a:gd name="T25" fmla="*/ 4 h 10"/>
                  <a:gd name="T26" fmla="*/ 10 w 10"/>
                  <a:gd name="T27" fmla="*/ 8 h 10"/>
                  <a:gd name="T28" fmla="*/ 6 w 10"/>
                  <a:gd name="T29" fmla="*/ 10 h 10"/>
                  <a:gd name="T30" fmla="*/ 6 w 10"/>
                  <a:gd name="T31" fmla="*/ 10 h 10"/>
                  <a:gd name="T32" fmla="*/ 6 w 10"/>
                  <a:gd name="T3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4" name="Freeform 272"/>
              <p:cNvSpPr>
                <a:spLocks/>
              </p:cNvSpPr>
              <p:nvPr/>
            </p:nvSpPr>
            <p:spPr bwMode="auto">
              <a:xfrm>
                <a:off x="2773363" y="2508250"/>
                <a:ext cx="19050" cy="19050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12 h 12"/>
                  <a:gd name="T4" fmla="*/ 2 w 12"/>
                  <a:gd name="T5" fmla="*/ 10 h 12"/>
                  <a:gd name="T6" fmla="*/ 0 w 12"/>
                  <a:gd name="T7" fmla="*/ 6 h 12"/>
                  <a:gd name="T8" fmla="*/ 0 w 12"/>
                  <a:gd name="T9" fmla="*/ 6 h 12"/>
                  <a:gd name="T10" fmla="*/ 2 w 12"/>
                  <a:gd name="T11" fmla="*/ 2 h 12"/>
                  <a:gd name="T12" fmla="*/ 6 w 12"/>
                  <a:gd name="T13" fmla="*/ 0 h 12"/>
                  <a:gd name="T14" fmla="*/ 6 w 12"/>
                  <a:gd name="T15" fmla="*/ 0 h 12"/>
                  <a:gd name="T16" fmla="*/ 6 w 12"/>
                  <a:gd name="T17" fmla="*/ 0 h 12"/>
                  <a:gd name="T18" fmla="*/ 6 w 12"/>
                  <a:gd name="T19" fmla="*/ 0 h 12"/>
                  <a:gd name="T20" fmla="*/ 10 w 12"/>
                  <a:gd name="T21" fmla="*/ 2 h 12"/>
                  <a:gd name="T22" fmla="*/ 12 w 12"/>
                  <a:gd name="T23" fmla="*/ 6 h 12"/>
                  <a:gd name="T24" fmla="*/ 12 w 12"/>
                  <a:gd name="T25" fmla="*/ 6 h 12"/>
                  <a:gd name="T26" fmla="*/ 10 w 12"/>
                  <a:gd name="T27" fmla="*/ 10 h 12"/>
                  <a:gd name="T28" fmla="*/ 6 w 12"/>
                  <a:gd name="T29" fmla="*/ 12 h 12"/>
                  <a:gd name="T30" fmla="*/ 6 w 12"/>
                  <a:gd name="T31" fmla="*/ 12 h 12"/>
                  <a:gd name="T32" fmla="*/ 6 w 12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12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0" y="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5" name="Freeform 273"/>
              <p:cNvSpPr>
                <a:spLocks/>
              </p:cNvSpPr>
              <p:nvPr/>
            </p:nvSpPr>
            <p:spPr bwMode="auto">
              <a:xfrm>
                <a:off x="2770188" y="2425700"/>
                <a:ext cx="9525" cy="9525"/>
              </a:xfrm>
              <a:custGeom>
                <a:avLst/>
                <a:gdLst>
                  <a:gd name="T0" fmla="*/ 2 w 6"/>
                  <a:gd name="T1" fmla="*/ 6 h 6"/>
                  <a:gd name="T2" fmla="*/ 2 w 6"/>
                  <a:gd name="T3" fmla="*/ 6 h 6"/>
                  <a:gd name="T4" fmla="*/ 0 w 6"/>
                  <a:gd name="T5" fmla="*/ 6 h 6"/>
                  <a:gd name="T6" fmla="*/ 0 w 6"/>
                  <a:gd name="T7" fmla="*/ 4 h 6"/>
                  <a:gd name="T8" fmla="*/ 0 w 6"/>
                  <a:gd name="T9" fmla="*/ 4 h 6"/>
                  <a:gd name="T10" fmla="*/ 0 w 6"/>
                  <a:gd name="T11" fmla="*/ 2 h 6"/>
                  <a:gd name="T12" fmla="*/ 2 w 6"/>
                  <a:gd name="T13" fmla="*/ 0 h 6"/>
                  <a:gd name="T14" fmla="*/ 2 w 6"/>
                  <a:gd name="T15" fmla="*/ 0 h 6"/>
                  <a:gd name="T16" fmla="*/ 2 w 6"/>
                  <a:gd name="T17" fmla="*/ 0 h 6"/>
                  <a:gd name="T18" fmla="*/ 2 w 6"/>
                  <a:gd name="T19" fmla="*/ 0 h 6"/>
                  <a:gd name="T20" fmla="*/ 4 w 6"/>
                  <a:gd name="T21" fmla="*/ 2 h 6"/>
                  <a:gd name="T22" fmla="*/ 6 w 6"/>
                  <a:gd name="T23" fmla="*/ 4 h 6"/>
                  <a:gd name="T24" fmla="*/ 6 w 6"/>
                  <a:gd name="T25" fmla="*/ 4 h 6"/>
                  <a:gd name="T26" fmla="*/ 6 w 6"/>
                  <a:gd name="T27" fmla="*/ 6 h 6"/>
                  <a:gd name="T28" fmla="*/ 2 w 6"/>
                  <a:gd name="T29" fmla="*/ 6 h 6"/>
                  <a:gd name="T30" fmla="*/ 2 w 6"/>
                  <a:gd name="T31" fmla="*/ 6 h 6"/>
                  <a:gd name="T32" fmla="*/ 2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2" y="6"/>
                    </a:move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6" name="Freeform 274"/>
              <p:cNvSpPr>
                <a:spLocks/>
              </p:cNvSpPr>
              <p:nvPr/>
            </p:nvSpPr>
            <p:spPr bwMode="auto">
              <a:xfrm>
                <a:off x="2776538" y="2381250"/>
                <a:ext cx="19050" cy="1587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10 h 10"/>
                  <a:gd name="T4" fmla="*/ 2 w 12"/>
                  <a:gd name="T5" fmla="*/ 8 h 10"/>
                  <a:gd name="T6" fmla="*/ 0 w 12"/>
                  <a:gd name="T7" fmla="*/ 6 h 10"/>
                  <a:gd name="T8" fmla="*/ 0 w 12"/>
                  <a:gd name="T9" fmla="*/ 6 h 10"/>
                  <a:gd name="T10" fmla="*/ 2 w 12"/>
                  <a:gd name="T11" fmla="*/ 2 h 10"/>
                  <a:gd name="T12" fmla="*/ 6 w 12"/>
                  <a:gd name="T13" fmla="*/ 0 h 10"/>
                  <a:gd name="T14" fmla="*/ 6 w 12"/>
                  <a:gd name="T15" fmla="*/ 0 h 10"/>
                  <a:gd name="T16" fmla="*/ 6 w 12"/>
                  <a:gd name="T17" fmla="*/ 0 h 10"/>
                  <a:gd name="T18" fmla="*/ 6 w 12"/>
                  <a:gd name="T19" fmla="*/ 0 h 10"/>
                  <a:gd name="T20" fmla="*/ 10 w 12"/>
                  <a:gd name="T21" fmla="*/ 0 h 10"/>
                  <a:gd name="T22" fmla="*/ 12 w 12"/>
                  <a:gd name="T23" fmla="*/ 4 h 10"/>
                  <a:gd name="T24" fmla="*/ 12 w 12"/>
                  <a:gd name="T25" fmla="*/ 4 h 10"/>
                  <a:gd name="T26" fmla="*/ 10 w 12"/>
                  <a:gd name="T27" fmla="*/ 8 h 10"/>
                  <a:gd name="T28" fmla="*/ 6 w 12"/>
                  <a:gd name="T29" fmla="*/ 10 h 10"/>
                  <a:gd name="T30" fmla="*/ 6 w 12"/>
                  <a:gd name="T31" fmla="*/ 10 h 10"/>
                  <a:gd name="T32" fmla="*/ 6 w 12"/>
                  <a:gd name="T3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lnTo>
                      <a:pt x="6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7" name="Freeform 275"/>
              <p:cNvSpPr>
                <a:spLocks/>
              </p:cNvSpPr>
              <p:nvPr/>
            </p:nvSpPr>
            <p:spPr bwMode="auto">
              <a:xfrm>
                <a:off x="2767013" y="2320925"/>
                <a:ext cx="15875" cy="15875"/>
              </a:xfrm>
              <a:custGeom>
                <a:avLst/>
                <a:gdLst>
                  <a:gd name="T0" fmla="*/ 4 w 10"/>
                  <a:gd name="T1" fmla="*/ 10 h 10"/>
                  <a:gd name="T2" fmla="*/ 4 w 10"/>
                  <a:gd name="T3" fmla="*/ 10 h 10"/>
                  <a:gd name="T4" fmla="*/ 0 w 10"/>
                  <a:gd name="T5" fmla="*/ 8 h 10"/>
                  <a:gd name="T6" fmla="*/ 0 w 10"/>
                  <a:gd name="T7" fmla="*/ 4 h 10"/>
                  <a:gd name="T8" fmla="*/ 0 w 10"/>
                  <a:gd name="T9" fmla="*/ 4 h 10"/>
                  <a:gd name="T10" fmla="*/ 0 w 10"/>
                  <a:gd name="T11" fmla="*/ 0 h 10"/>
                  <a:gd name="T12" fmla="*/ 4 w 10"/>
                  <a:gd name="T13" fmla="*/ 0 h 10"/>
                  <a:gd name="T14" fmla="*/ 4 w 10"/>
                  <a:gd name="T15" fmla="*/ 0 h 10"/>
                  <a:gd name="T16" fmla="*/ 4 w 10"/>
                  <a:gd name="T17" fmla="*/ 0 h 10"/>
                  <a:gd name="T18" fmla="*/ 4 w 10"/>
                  <a:gd name="T19" fmla="*/ 0 h 10"/>
                  <a:gd name="T20" fmla="*/ 8 w 10"/>
                  <a:gd name="T21" fmla="*/ 0 h 10"/>
                  <a:gd name="T22" fmla="*/ 10 w 10"/>
                  <a:gd name="T23" fmla="*/ 4 h 10"/>
                  <a:gd name="T24" fmla="*/ 10 w 10"/>
                  <a:gd name="T25" fmla="*/ 4 h 10"/>
                  <a:gd name="T26" fmla="*/ 8 w 10"/>
                  <a:gd name="T27" fmla="*/ 8 h 10"/>
                  <a:gd name="T28" fmla="*/ 4 w 10"/>
                  <a:gd name="T29" fmla="*/ 10 h 10"/>
                  <a:gd name="T30" fmla="*/ 4 w 10"/>
                  <a:gd name="T31" fmla="*/ 10 h 10"/>
                  <a:gd name="T32" fmla="*/ 4 w 10"/>
                  <a:gd name="T3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0">
                    <a:moveTo>
                      <a:pt x="4" y="10"/>
                    </a:moveTo>
                    <a:lnTo>
                      <a:pt x="4" y="10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8" name="Freeform 276"/>
              <p:cNvSpPr>
                <a:spLocks/>
              </p:cNvSpPr>
              <p:nvPr/>
            </p:nvSpPr>
            <p:spPr bwMode="auto">
              <a:xfrm>
                <a:off x="2776538" y="2260600"/>
                <a:ext cx="9525" cy="9525"/>
              </a:xfrm>
              <a:custGeom>
                <a:avLst/>
                <a:gdLst>
                  <a:gd name="T0" fmla="*/ 4 w 6"/>
                  <a:gd name="T1" fmla="*/ 6 h 6"/>
                  <a:gd name="T2" fmla="*/ 4 w 6"/>
                  <a:gd name="T3" fmla="*/ 6 h 6"/>
                  <a:gd name="T4" fmla="*/ 0 w 6"/>
                  <a:gd name="T5" fmla="*/ 4 h 6"/>
                  <a:gd name="T6" fmla="*/ 0 w 6"/>
                  <a:gd name="T7" fmla="*/ 2 h 6"/>
                  <a:gd name="T8" fmla="*/ 0 w 6"/>
                  <a:gd name="T9" fmla="*/ 2 h 6"/>
                  <a:gd name="T10" fmla="*/ 0 w 6"/>
                  <a:gd name="T11" fmla="*/ 0 h 6"/>
                  <a:gd name="T12" fmla="*/ 4 w 6"/>
                  <a:gd name="T13" fmla="*/ 0 h 6"/>
                  <a:gd name="T14" fmla="*/ 4 w 6"/>
                  <a:gd name="T15" fmla="*/ 0 h 6"/>
                  <a:gd name="T16" fmla="*/ 6 w 6"/>
                  <a:gd name="T17" fmla="*/ 0 h 6"/>
                  <a:gd name="T18" fmla="*/ 6 w 6"/>
                  <a:gd name="T19" fmla="*/ 2 h 6"/>
                  <a:gd name="T20" fmla="*/ 6 w 6"/>
                  <a:gd name="T21" fmla="*/ 2 h 6"/>
                  <a:gd name="T22" fmla="*/ 6 w 6"/>
                  <a:gd name="T23" fmla="*/ 4 h 6"/>
                  <a:gd name="T24" fmla="*/ 4 w 6"/>
                  <a:gd name="T2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6">
                    <a:moveTo>
                      <a:pt x="4" y="6"/>
                    </a:moveTo>
                    <a:lnTo>
                      <a:pt x="4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4"/>
                    </a:lnTo>
                    <a:lnTo>
                      <a:pt x="4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9" name="Freeform 277"/>
              <p:cNvSpPr>
                <a:spLocks/>
              </p:cNvSpPr>
              <p:nvPr/>
            </p:nvSpPr>
            <p:spPr bwMode="auto">
              <a:xfrm>
                <a:off x="2767013" y="2193925"/>
                <a:ext cx="9525" cy="9525"/>
              </a:xfrm>
              <a:custGeom>
                <a:avLst/>
                <a:gdLst>
                  <a:gd name="T0" fmla="*/ 2 w 6"/>
                  <a:gd name="T1" fmla="*/ 6 h 6"/>
                  <a:gd name="T2" fmla="*/ 2 w 6"/>
                  <a:gd name="T3" fmla="*/ 6 h 6"/>
                  <a:gd name="T4" fmla="*/ 0 w 6"/>
                  <a:gd name="T5" fmla="*/ 6 h 6"/>
                  <a:gd name="T6" fmla="*/ 0 w 6"/>
                  <a:gd name="T7" fmla="*/ 4 h 6"/>
                  <a:gd name="T8" fmla="*/ 0 w 6"/>
                  <a:gd name="T9" fmla="*/ 4 h 6"/>
                  <a:gd name="T10" fmla="*/ 0 w 6"/>
                  <a:gd name="T11" fmla="*/ 0 h 6"/>
                  <a:gd name="T12" fmla="*/ 2 w 6"/>
                  <a:gd name="T13" fmla="*/ 0 h 6"/>
                  <a:gd name="T14" fmla="*/ 2 w 6"/>
                  <a:gd name="T15" fmla="*/ 0 h 6"/>
                  <a:gd name="T16" fmla="*/ 6 w 6"/>
                  <a:gd name="T17" fmla="*/ 0 h 6"/>
                  <a:gd name="T18" fmla="*/ 6 w 6"/>
                  <a:gd name="T19" fmla="*/ 4 h 6"/>
                  <a:gd name="T20" fmla="*/ 6 w 6"/>
                  <a:gd name="T21" fmla="*/ 4 h 6"/>
                  <a:gd name="T22" fmla="*/ 6 w 6"/>
                  <a:gd name="T23" fmla="*/ 6 h 6"/>
                  <a:gd name="T24" fmla="*/ 2 w 6"/>
                  <a:gd name="T2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6">
                    <a:moveTo>
                      <a:pt x="2" y="6"/>
                    </a:move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2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0" name="Freeform 278"/>
              <p:cNvSpPr>
                <a:spLocks/>
              </p:cNvSpPr>
              <p:nvPr/>
            </p:nvSpPr>
            <p:spPr bwMode="auto">
              <a:xfrm>
                <a:off x="2776538" y="2136775"/>
                <a:ext cx="19050" cy="1587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10 h 10"/>
                  <a:gd name="T4" fmla="*/ 2 w 12"/>
                  <a:gd name="T5" fmla="*/ 10 h 10"/>
                  <a:gd name="T6" fmla="*/ 0 w 12"/>
                  <a:gd name="T7" fmla="*/ 6 h 10"/>
                  <a:gd name="T8" fmla="*/ 0 w 12"/>
                  <a:gd name="T9" fmla="*/ 6 h 10"/>
                  <a:gd name="T10" fmla="*/ 2 w 12"/>
                  <a:gd name="T11" fmla="*/ 2 h 10"/>
                  <a:gd name="T12" fmla="*/ 6 w 12"/>
                  <a:gd name="T13" fmla="*/ 0 h 10"/>
                  <a:gd name="T14" fmla="*/ 6 w 12"/>
                  <a:gd name="T15" fmla="*/ 0 h 10"/>
                  <a:gd name="T16" fmla="*/ 6 w 12"/>
                  <a:gd name="T17" fmla="*/ 0 h 10"/>
                  <a:gd name="T18" fmla="*/ 6 w 12"/>
                  <a:gd name="T19" fmla="*/ 0 h 10"/>
                  <a:gd name="T20" fmla="*/ 10 w 12"/>
                  <a:gd name="T21" fmla="*/ 2 h 10"/>
                  <a:gd name="T22" fmla="*/ 12 w 12"/>
                  <a:gd name="T23" fmla="*/ 4 h 10"/>
                  <a:gd name="T24" fmla="*/ 12 w 12"/>
                  <a:gd name="T25" fmla="*/ 4 h 10"/>
                  <a:gd name="T26" fmla="*/ 10 w 12"/>
                  <a:gd name="T27" fmla="*/ 8 h 10"/>
                  <a:gd name="T28" fmla="*/ 6 w 12"/>
                  <a:gd name="T29" fmla="*/ 10 h 10"/>
                  <a:gd name="T30" fmla="*/ 6 w 12"/>
                  <a:gd name="T31" fmla="*/ 10 h 10"/>
                  <a:gd name="T32" fmla="*/ 6 w 12"/>
                  <a:gd name="T3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lnTo>
                      <a:pt x="6" y="10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0" y="2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1" name="Freeform 279"/>
              <p:cNvSpPr>
                <a:spLocks/>
              </p:cNvSpPr>
              <p:nvPr/>
            </p:nvSpPr>
            <p:spPr bwMode="auto">
              <a:xfrm>
                <a:off x="2770188" y="2095500"/>
                <a:ext cx="19050" cy="1587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10 h 10"/>
                  <a:gd name="T4" fmla="*/ 2 w 12"/>
                  <a:gd name="T5" fmla="*/ 10 h 10"/>
                  <a:gd name="T6" fmla="*/ 0 w 12"/>
                  <a:gd name="T7" fmla="*/ 6 h 10"/>
                  <a:gd name="T8" fmla="*/ 0 w 12"/>
                  <a:gd name="T9" fmla="*/ 6 h 10"/>
                  <a:gd name="T10" fmla="*/ 2 w 12"/>
                  <a:gd name="T11" fmla="*/ 2 h 10"/>
                  <a:gd name="T12" fmla="*/ 6 w 12"/>
                  <a:gd name="T13" fmla="*/ 0 h 10"/>
                  <a:gd name="T14" fmla="*/ 6 w 12"/>
                  <a:gd name="T15" fmla="*/ 0 h 10"/>
                  <a:gd name="T16" fmla="*/ 10 w 12"/>
                  <a:gd name="T17" fmla="*/ 2 h 10"/>
                  <a:gd name="T18" fmla="*/ 12 w 12"/>
                  <a:gd name="T19" fmla="*/ 6 h 10"/>
                  <a:gd name="T20" fmla="*/ 12 w 12"/>
                  <a:gd name="T21" fmla="*/ 6 h 10"/>
                  <a:gd name="T22" fmla="*/ 10 w 12"/>
                  <a:gd name="T23" fmla="*/ 10 h 10"/>
                  <a:gd name="T24" fmla="*/ 6 w 12"/>
                  <a:gd name="T2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lnTo>
                      <a:pt x="6" y="10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0" y="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10"/>
                    </a:lnTo>
                    <a:lnTo>
                      <a:pt x="6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2" name="Freeform 280"/>
              <p:cNvSpPr>
                <a:spLocks/>
              </p:cNvSpPr>
              <p:nvPr/>
            </p:nvSpPr>
            <p:spPr bwMode="auto">
              <a:xfrm>
                <a:off x="2763838" y="2000250"/>
                <a:ext cx="34925" cy="825500"/>
              </a:xfrm>
              <a:custGeom>
                <a:avLst/>
                <a:gdLst>
                  <a:gd name="T0" fmla="*/ 2 w 22"/>
                  <a:gd name="T1" fmla="*/ 4 h 520"/>
                  <a:gd name="T2" fmla="*/ 8 w 22"/>
                  <a:gd name="T3" fmla="*/ 4 h 520"/>
                  <a:gd name="T4" fmla="*/ 14 w 22"/>
                  <a:gd name="T5" fmla="*/ 14 h 520"/>
                  <a:gd name="T6" fmla="*/ 8 w 22"/>
                  <a:gd name="T7" fmla="*/ 22 h 520"/>
                  <a:gd name="T8" fmla="*/ 0 w 22"/>
                  <a:gd name="T9" fmla="*/ 30 h 520"/>
                  <a:gd name="T10" fmla="*/ 6 w 22"/>
                  <a:gd name="T11" fmla="*/ 26 h 520"/>
                  <a:gd name="T12" fmla="*/ 12 w 22"/>
                  <a:gd name="T13" fmla="*/ 32 h 520"/>
                  <a:gd name="T14" fmla="*/ 10 w 22"/>
                  <a:gd name="T15" fmla="*/ 36 h 520"/>
                  <a:gd name="T16" fmla="*/ 4 w 22"/>
                  <a:gd name="T17" fmla="*/ 50 h 520"/>
                  <a:gd name="T18" fmla="*/ 0 w 22"/>
                  <a:gd name="T19" fmla="*/ 82 h 520"/>
                  <a:gd name="T20" fmla="*/ 8 w 22"/>
                  <a:gd name="T21" fmla="*/ 82 h 520"/>
                  <a:gd name="T22" fmla="*/ 4 w 22"/>
                  <a:gd name="T23" fmla="*/ 92 h 520"/>
                  <a:gd name="T24" fmla="*/ 0 w 22"/>
                  <a:gd name="T25" fmla="*/ 142 h 520"/>
                  <a:gd name="T26" fmla="*/ 4 w 22"/>
                  <a:gd name="T27" fmla="*/ 140 h 520"/>
                  <a:gd name="T28" fmla="*/ 10 w 22"/>
                  <a:gd name="T29" fmla="*/ 146 h 520"/>
                  <a:gd name="T30" fmla="*/ 4 w 22"/>
                  <a:gd name="T31" fmla="*/ 152 h 520"/>
                  <a:gd name="T32" fmla="*/ 0 w 22"/>
                  <a:gd name="T33" fmla="*/ 162 h 520"/>
                  <a:gd name="T34" fmla="*/ 6 w 22"/>
                  <a:gd name="T35" fmla="*/ 166 h 520"/>
                  <a:gd name="T36" fmla="*/ 0 w 22"/>
                  <a:gd name="T37" fmla="*/ 226 h 520"/>
                  <a:gd name="T38" fmla="*/ 0 w 22"/>
                  <a:gd name="T39" fmla="*/ 226 h 520"/>
                  <a:gd name="T40" fmla="*/ 2 w 22"/>
                  <a:gd name="T41" fmla="*/ 232 h 520"/>
                  <a:gd name="T42" fmla="*/ 0 w 22"/>
                  <a:gd name="T43" fmla="*/ 234 h 520"/>
                  <a:gd name="T44" fmla="*/ 0 w 22"/>
                  <a:gd name="T45" fmla="*/ 514 h 520"/>
                  <a:gd name="T46" fmla="*/ 10 w 22"/>
                  <a:gd name="T47" fmla="*/ 520 h 520"/>
                  <a:gd name="T48" fmla="*/ 22 w 22"/>
                  <a:gd name="T49" fmla="*/ 510 h 520"/>
                  <a:gd name="T50" fmla="*/ 20 w 22"/>
                  <a:gd name="T51" fmla="*/ 504 h 520"/>
                  <a:gd name="T52" fmla="*/ 22 w 22"/>
                  <a:gd name="T53" fmla="*/ 466 h 520"/>
                  <a:gd name="T54" fmla="*/ 14 w 22"/>
                  <a:gd name="T55" fmla="*/ 466 h 520"/>
                  <a:gd name="T56" fmla="*/ 18 w 22"/>
                  <a:gd name="T57" fmla="*/ 456 h 520"/>
                  <a:gd name="T58" fmla="*/ 22 w 22"/>
                  <a:gd name="T59" fmla="*/ 446 h 520"/>
                  <a:gd name="T60" fmla="*/ 20 w 22"/>
                  <a:gd name="T61" fmla="*/ 438 h 520"/>
                  <a:gd name="T62" fmla="*/ 18 w 22"/>
                  <a:gd name="T63" fmla="*/ 420 h 520"/>
                  <a:gd name="T64" fmla="*/ 12 w 22"/>
                  <a:gd name="T65" fmla="*/ 414 h 520"/>
                  <a:gd name="T66" fmla="*/ 22 w 22"/>
                  <a:gd name="T67" fmla="*/ 410 h 520"/>
                  <a:gd name="T68" fmla="*/ 18 w 22"/>
                  <a:gd name="T69" fmla="*/ 394 h 520"/>
                  <a:gd name="T70" fmla="*/ 22 w 22"/>
                  <a:gd name="T71" fmla="*/ 316 h 520"/>
                  <a:gd name="T72" fmla="*/ 22 w 22"/>
                  <a:gd name="T73" fmla="*/ 308 h 520"/>
                  <a:gd name="T74" fmla="*/ 22 w 22"/>
                  <a:gd name="T75" fmla="*/ 292 h 520"/>
                  <a:gd name="T76" fmla="*/ 16 w 22"/>
                  <a:gd name="T77" fmla="*/ 286 h 520"/>
                  <a:gd name="T78" fmla="*/ 20 w 22"/>
                  <a:gd name="T79" fmla="*/ 280 h 520"/>
                  <a:gd name="T80" fmla="*/ 22 w 22"/>
                  <a:gd name="T81" fmla="*/ 270 h 520"/>
                  <a:gd name="T82" fmla="*/ 22 w 22"/>
                  <a:gd name="T83" fmla="*/ 262 h 520"/>
                  <a:gd name="T84" fmla="*/ 20 w 22"/>
                  <a:gd name="T85" fmla="*/ 230 h 520"/>
                  <a:gd name="T86" fmla="*/ 14 w 22"/>
                  <a:gd name="T87" fmla="*/ 224 h 520"/>
                  <a:gd name="T88" fmla="*/ 20 w 22"/>
                  <a:gd name="T89" fmla="*/ 218 h 520"/>
                  <a:gd name="T90" fmla="*/ 22 w 22"/>
                  <a:gd name="T91" fmla="*/ 186 h 520"/>
                  <a:gd name="T92" fmla="*/ 20 w 22"/>
                  <a:gd name="T93" fmla="*/ 182 h 520"/>
                  <a:gd name="T94" fmla="*/ 22 w 22"/>
                  <a:gd name="T95" fmla="*/ 162 h 520"/>
                  <a:gd name="T96" fmla="*/ 18 w 22"/>
                  <a:gd name="T97" fmla="*/ 164 h 520"/>
                  <a:gd name="T98" fmla="*/ 16 w 22"/>
                  <a:gd name="T99" fmla="*/ 160 h 520"/>
                  <a:gd name="T100" fmla="*/ 18 w 22"/>
                  <a:gd name="T101" fmla="*/ 158 h 520"/>
                  <a:gd name="T102" fmla="*/ 22 w 22"/>
                  <a:gd name="T103" fmla="*/ 146 h 520"/>
                  <a:gd name="T104" fmla="*/ 14 w 22"/>
                  <a:gd name="T105" fmla="*/ 144 h 520"/>
                  <a:gd name="T106" fmla="*/ 18 w 22"/>
                  <a:gd name="T107" fmla="*/ 134 h 520"/>
                  <a:gd name="T108" fmla="*/ 22 w 22"/>
                  <a:gd name="T109" fmla="*/ 124 h 520"/>
                  <a:gd name="T110" fmla="*/ 20 w 22"/>
                  <a:gd name="T111" fmla="*/ 116 h 520"/>
                  <a:gd name="T112" fmla="*/ 22 w 22"/>
                  <a:gd name="T113" fmla="*/ 36 h 520"/>
                  <a:gd name="T114" fmla="*/ 12 w 22"/>
                  <a:gd name="T115" fmla="*/ 30 h 520"/>
                  <a:gd name="T116" fmla="*/ 14 w 22"/>
                  <a:gd name="T117" fmla="*/ 20 h 520"/>
                  <a:gd name="T118" fmla="*/ 22 w 22"/>
                  <a:gd name="T119" fmla="*/ 16 h 520"/>
                  <a:gd name="T120" fmla="*/ 20 w 22"/>
                  <a:gd name="T121" fmla="*/ 12 h 520"/>
                  <a:gd name="T122" fmla="*/ 20 w 22"/>
                  <a:gd name="T123" fmla="*/ 4 h 520"/>
                  <a:gd name="T124" fmla="*/ 14 w 22"/>
                  <a:gd name="T125" fmla="*/ 0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" h="520">
                    <a:moveTo>
                      <a:pt x="10" y="0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4" y="10"/>
                    </a:lnTo>
                    <a:lnTo>
                      <a:pt x="14" y="14"/>
                    </a:lnTo>
                    <a:lnTo>
                      <a:pt x="14" y="18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8" y="22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12" y="32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42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4" y="50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0" y="50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8" y="82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8" y="90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0" y="90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0"/>
                    </a:lnTo>
                    <a:lnTo>
                      <a:pt x="4" y="140"/>
                    </a:lnTo>
                    <a:lnTo>
                      <a:pt x="4" y="140"/>
                    </a:lnTo>
                    <a:lnTo>
                      <a:pt x="4" y="140"/>
                    </a:lnTo>
                    <a:lnTo>
                      <a:pt x="4" y="140"/>
                    </a:lnTo>
                    <a:lnTo>
                      <a:pt x="8" y="142"/>
                    </a:lnTo>
                    <a:lnTo>
                      <a:pt x="10" y="146"/>
                    </a:lnTo>
                    <a:lnTo>
                      <a:pt x="10" y="146"/>
                    </a:lnTo>
                    <a:lnTo>
                      <a:pt x="8" y="150"/>
                    </a:lnTo>
                    <a:lnTo>
                      <a:pt x="4" y="152"/>
                    </a:lnTo>
                    <a:lnTo>
                      <a:pt x="4" y="152"/>
                    </a:lnTo>
                    <a:lnTo>
                      <a:pt x="4" y="152"/>
                    </a:lnTo>
                    <a:lnTo>
                      <a:pt x="4" y="152"/>
                    </a:lnTo>
                    <a:lnTo>
                      <a:pt x="2" y="150"/>
                    </a:lnTo>
                    <a:lnTo>
                      <a:pt x="0" y="148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4" y="164"/>
                    </a:lnTo>
                    <a:lnTo>
                      <a:pt x="6" y="166"/>
                    </a:lnTo>
                    <a:lnTo>
                      <a:pt x="6" y="166"/>
                    </a:lnTo>
                    <a:lnTo>
                      <a:pt x="4" y="170"/>
                    </a:lnTo>
                    <a:lnTo>
                      <a:pt x="0" y="172"/>
                    </a:lnTo>
                    <a:lnTo>
                      <a:pt x="0" y="226"/>
                    </a:lnTo>
                    <a:lnTo>
                      <a:pt x="0" y="226"/>
                    </a:lnTo>
                    <a:lnTo>
                      <a:pt x="0" y="226"/>
                    </a:lnTo>
                    <a:lnTo>
                      <a:pt x="0" y="226"/>
                    </a:lnTo>
                    <a:lnTo>
                      <a:pt x="0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4" y="230"/>
                    </a:lnTo>
                    <a:lnTo>
                      <a:pt x="4" y="230"/>
                    </a:lnTo>
                    <a:lnTo>
                      <a:pt x="2" y="232"/>
                    </a:lnTo>
                    <a:lnTo>
                      <a:pt x="0" y="234"/>
                    </a:lnTo>
                    <a:lnTo>
                      <a:pt x="0" y="234"/>
                    </a:lnTo>
                    <a:lnTo>
                      <a:pt x="0" y="234"/>
                    </a:lnTo>
                    <a:lnTo>
                      <a:pt x="0" y="234"/>
                    </a:lnTo>
                    <a:lnTo>
                      <a:pt x="0" y="234"/>
                    </a:lnTo>
                    <a:lnTo>
                      <a:pt x="0" y="510"/>
                    </a:lnTo>
                    <a:lnTo>
                      <a:pt x="0" y="510"/>
                    </a:lnTo>
                    <a:lnTo>
                      <a:pt x="0" y="514"/>
                    </a:lnTo>
                    <a:lnTo>
                      <a:pt x="4" y="518"/>
                    </a:lnTo>
                    <a:lnTo>
                      <a:pt x="6" y="520"/>
                    </a:lnTo>
                    <a:lnTo>
                      <a:pt x="10" y="520"/>
                    </a:lnTo>
                    <a:lnTo>
                      <a:pt x="10" y="520"/>
                    </a:lnTo>
                    <a:lnTo>
                      <a:pt x="16" y="520"/>
                    </a:lnTo>
                    <a:lnTo>
                      <a:pt x="18" y="518"/>
                    </a:lnTo>
                    <a:lnTo>
                      <a:pt x="20" y="514"/>
                    </a:lnTo>
                    <a:lnTo>
                      <a:pt x="22" y="510"/>
                    </a:lnTo>
                    <a:lnTo>
                      <a:pt x="22" y="508"/>
                    </a:lnTo>
                    <a:lnTo>
                      <a:pt x="22" y="508"/>
                    </a:lnTo>
                    <a:lnTo>
                      <a:pt x="20" y="506"/>
                    </a:lnTo>
                    <a:lnTo>
                      <a:pt x="20" y="504"/>
                    </a:lnTo>
                    <a:lnTo>
                      <a:pt x="20" y="504"/>
                    </a:lnTo>
                    <a:lnTo>
                      <a:pt x="20" y="500"/>
                    </a:lnTo>
                    <a:lnTo>
                      <a:pt x="22" y="498"/>
                    </a:lnTo>
                    <a:lnTo>
                      <a:pt x="22" y="466"/>
                    </a:lnTo>
                    <a:lnTo>
                      <a:pt x="22" y="466"/>
                    </a:lnTo>
                    <a:lnTo>
                      <a:pt x="18" y="468"/>
                    </a:lnTo>
                    <a:lnTo>
                      <a:pt x="18" y="468"/>
                    </a:lnTo>
                    <a:lnTo>
                      <a:pt x="14" y="466"/>
                    </a:lnTo>
                    <a:lnTo>
                      <a:pt x="12" y="462"/>
                    </a:lnTo>
                    <a:lnTo>
                      <a:pt x="12" y="462"/>
                    </a:lnTo>
                    <a:lnTo>
                      <a:pt x="14" y="458"/>
                    </a:lnTo>
                    <a:lnTo>
                      <a:pt x="18" y="456"/>
                    </a:lnTo>
                    <a:lnTo>
                      <a:pt x="18" y="456"/>
                    </a:lnTo>
                    <a:lnTo>
                      <a:pt x="22" y="458"/>
                    </a:lnTo>
                    <a:lnTo>
                      <a:pt x="22" y="446"/>
                    </a:lnTo>
                    <a:lnTo>
                      <a:pt x="22" y="446"/>
                    </a:lnTo>
                    <a:lnTo>
                      <a:pt x="20" y="444"/>
                    </a:lnTo>
                    <a:lnTo>
                      <a:pt x="18" y="440"/>
                    </a:lnTo>
                    <a:lnTo>
                      <a:pt x="18" y="440"/>
                    </a:lnTo>
                    <a:lnTo>
                      <a:pt x="20" y="438"/>
                    </a:lnTo>
                    <a:lnTo>
                      <a:pt x="22" y="436"/>
                    </a:lnTo>
                    <a:lnTo>
                      <a:pt x="22" y="418"/>
                    </a:lnTo>
                    <a:lnTo>
                      <a:pt x="22" y="418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4" y="418"/>
                    </a:lnTo>
                    <a:lnTo>
                      <a:pt x="12" y="414"/>
                    </a:lnTo>
                    <a:lnTo>
                      <a:pt x="12" y="414"/>
                    </a:lnTo>
                    <a:lnTo>
                      <a:pt x="14" y="410"/>
                    </a:lnTo>
                    <a:lnTo>
                      <a:pt x="18" y="410"/>
                    </a:lnTo>
                    <a:lnTo>
                      <a:pt x="18" y="410"/>
                    </a:lnTo>
                    <a:lnTo>
                      <a:pt x="22" y="410"/>
                    </a:lnTo>
                    <a:lnTo>
                      <a:pt x="22" y="398"/>
                    </a:lnTo>
                    <a:lnTo>
                      <a:pt x="22" y="398"/>
                    </a:lnTo>
                    <a:lnTo>
                      <a:pt x="20" y="396"/>
                    </a:lnTo>
                    <a:lnTo>
                      <a:pt x="18" y="394"/>
                    </a:lnTo>
                    <a:lnTo>
                      <a:pt x="18" y="394"/>
                    </a:lnTo>
                    <a:lnTo>
                      <a:pt x="20" y="390"/>
                    </a:lnTo>
                    <a:lnTo>
                      <a:pt x="22" y="388"/>
                    </a:lnTo>
                    <a:lnTo>
                      <a:pt x="22" y="316"/>
                    </a:lnTo>
                    <a:lnTo>
                      <a:pt x="22" y="316"/>
                    </a:lnTo>
                    <a:lnTo>
                      <a:pt x="20" y="312"/>
                    </a:lnTo>
                    <a:lnTo>
                      <a:pt x="20" y="312"/>
                    </a:lnTo>
                    <a:lnTo>
                      <a:pt x="22" y="308"/>
                    </a:lnTo>
                    <a:lnTo>
                      <a:pt x="22" y="292"/>
                    </a:lnTo>
                    <a:lnTo>
                      <a:pt x="22" y="292"/>
                    </a:lnTo>
                    <a:lnTo>
                      <a:pt x="22" y="292"/>
                    </a:lnTo>
                    <a:lnTo>
                      <a:pt x="22" y="292"/>
                    </a:lnTo>
                    <a:lnTo>
                      <a:pt x="20" y="292"/>
                    </a:lnTo>
                    <a:lnTo>
                      <a:pt x="20" y="292"/>
                    </a:lnTo>
                    <a:lnTo>
                      <a:pt x="16" y="290"/>
                    </a:lnTo>
                    <a:lnTo>
                      <a:pt x="16" y="286"/>
                    </a:lnTo>
                    <a:lnTo>
                      <a:pt x="16" y="286"/>
                    </a:lnTo>
                    <a:lnTo>
                      <a:pt x="16" y="282"/>
                    </a:lnTo>
                    <a:lnTo>
                      <a:pt x="20" y="280"/>
                    </a:lnTo>
                    <a:lnTo>
                      <a:pt x="20" y="280"/>
                    </a:lnTo>
                    <a:lnTo>
                      <a:pt x="20" y="280"/>
                    </a:lnTo>
                    <a:lnTo>
                      <a:pt x="20" y="280"/>
                    </a:lnTo>
                    <a:lnTo>
                      <a:pt x="22" y="280"/>
                    </a:lnTo>
                    <a:lnTo>
                      <a:pt x="22" y="270"/>
                    </a:lnTo>
                    <a:lnTo>
                      <a:pt x="22" y="270"/>
                    </a:lnTo>
                    <a:lnTo>
                      <a:pt x="20" y="266"/>
                    </a:lnTo>
                    <a:lnTo>
                      <a:pt x="20" y="266"/>
                    </a:lnTo>
                    <a:lnTo>
                      <a:pt x="22" y="262"/>
                    </a:lnTo>
                    <a:lnTo>
                      <a:pt x="22" y="228"/>
                    </a:lnTo>
                    <a:lnTo>
                      <a:pt x="22" y="228"/>
                    </a:lnTo>
                    <a:lnTo>
                      <a:pt x="20" y="230"/>
                    </a:lnTo>
                    <a:lnTo>
                      <a:pt x="20" y="230"/>
                    </a:lnTo>
                    <a:lnTo>
                      <a:pt x="20" y="230"/>
                    </a:lnTo>
                    <a:lnTo>
                      <a:pt x="20" y="230"/>
                    </a:lnTo>
                    <a:lnTo>
                      <a:pt x="16" y="228"/>
                    </a:lnTo>
                    <a:lnTo>
                      <a:pt x="14" y="224"/>
                    </a:lnTo>
                    <a:lnTo>
                      <a:pt x="14" y="224"/>
                    </a:lnTo>
                    <a:lnTo>
                      <a:pt x="16" y="220"/>
                    </a:lnTo>
                    <a:lnTo>
                      <a:pt x="20" y="218"/>
                    </a:lnTo>
                    <a:lnTo>
                      <a:pt x="20" y="218"/>
                    </a:lnTo>
                    <a:lnTo>
                      <a:pt x="20" y="218"/>
                    </a:lnTo>
                    <a:lnTo>
                      <a:pt x="20" y="218"/>
                    </a:lnTo>
                    <a:lnTo>
                      <a:pt x="22" y="218"/>
                    </a:lnTo>
                    <a:lnTo>
                      <a:pt x="22" y="186"/>
                    </a:lnTo>
                    <a:lnTo>
                      <a:pt x="22" y="186"/>
                    </a:lnTo>
                    <a:lnTo>
                      <a:pt x="20" y="184"/>
                    </a:lnTo>
                    <a:lnTo>
                      <a:pt x="20" y="182"/>
                    </a:lnTo>
                    <a:lnTo>
                      <a:pt x="20" y="182"/>
                    </a:lnTo>
                    <a:lnTo>
                      <a:pt x="20" y="180"/>
                    </a:lnTo>
                    <a:lnTo>
                      <a:pt x="22" y="178"/>
                    </a:lnTo>
                    <a:lnTo>
                      <a:pt x="22" y="162"/>
                    </a:lnTo>
                    <a:lnTo>
                      <a:pt x="22" y="162"/>
                    </a:lnTo>
                    <a:lnTo>
                      <a:pt x="20" y="164"/>
                    </a:lnTo>
                    <a:lnTo>
                      <a:pt x="18" y="164"/>
                    </a:lnTo>
                    <a:lnTo>
                      <a:pt x="18" y="164"/>
                    </a:lnTo>
                    <a:lnTo>
                      <a:pt x="18" y="164"/>
                    </a:lnTo>
                    <a:lnTo>
                      <a:pt x="18" y="164"/>
                    </a:lnTo>
                    <a:lnTo>
                      <a:pt x="16" y="164"/>
                    </a:lnTo>
                    <a:lnTo>
                      <a:pt x="16" y="160"/>
                    </a:lnTo>
                    <a:lnTo>
                      <a:pt x="16" y="160"/>
                    </a:lnTo>
                    <a:lnTo>
                      <a:pt x="16" y="158"/>
                    </a:lnTo>
                    <a:lnTo>
                      <a:pt x="18" y="158"/>
                    </a:lnTo>
                    <a:lnTo>
                      <a:pt x="18" y="158"/>
                    </a:lnTo>
                    <a:lnTo>
                      <a:pt x="18" y="158"/>
                    </a:lnTo>
                    <a:lnTo>
                      <a:pt x="18" y="158"/>
                    </a:lnTo>
                    <a:lnTo>
                      <a:pt x="20" y="158"/>
                    </a:lnTo>
                    <a:lnTo>
                      <a:pt x="22" y="160"/>
                    </a:lnTo>
                    <a:lnTo>
                      <a:pt x="22" y="146"/>
                    </a:lnTo>
                    <a:lnTo>
                      <a:pt x="22" y="146"/>
                    </a:lnTo>
                    <a:lnTo>
                      <a:pt x="18" y="146"/>
                    </a:lnTo>
                    <a:lnTo>
                      <a:pt x="18" y="146"/>
                    </a:lnTo>
                    <a:lnTo>
                      <a:pt x="14" y="144"/>
                    </a:lnTo>
                    <a:lnTo>
                      <a:pt x="12" y="140"/>
                    </a:lnTo>
                    <a:lnTo>
                      <a:pt x="12" y="140"/>
                    </a:lnTo>
                    <a:lnTo>
                      <a:pt x="14" y="136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2" y="136"/>
                    </a:lnTo>
                    <a:lnTo>
                      <a:pt x="22" y="124"/>
                    </a:lnTo>
                    <a:lnTo>
                      <a:pt x="22" y="124"/>
                    </a:lnTo>
                    <a:lnTo>
                      <a:pt x="20" y="122"/>
                    </a:lnTo>
                    <a:lnTo>
                      <a:pt x="18" y="120"/>
                    </a:lnTo>
                    <a:lnTo>
                      <a:pt x="18" y="120"/>
                    </a:lnTo>
                    <a:lnTo>
                      <a:pt x="20" y="116"/>
                    </a:lnTo>
                    <a:lnTo>
                      <a:pt x="22" y="114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18" y="36"/>
                    </a:lnTo>
                    <a:lnTo>
                      <a:pt x="14" y="34"/>
                    </a:lnTo>
                    <a:lnTo>
                      <a:pt x="12" y="30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2"/>
                    </a:lnTo>
                    <a:lnTo>
                      <a:pt x="14" y="20"/>
                    </a:lnTo>
                    <a:lnTo>
                      <a:pt x="18" y="18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18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3" name="Freeform 281"/>
              <p:cNvSpPr>
                <a:spLocks/>
              </p:cNvSpPr>
              <p:nvPr/>
            </p:nvSpPr>
            <p:spPr bwMode="auto">
              <a:xfrm>
                <a:off x="2782888" y="2025650"/>
                <a:ext cx="15875" cy="31750"/>
              </a:xfrm>
              <a:custGeom>
                <a:avLst/>
                <a:gdLst>
                  <a:gd name="T0" fmla="*/ 10 w 10"/>
                  <a:gd name="T1" fmla="*/ 0 h 20"/>
                  <a:gd name="T2" fmla="*/ 10 w 10"/>
                  <a:gd name="T3" fmla="*/ 0 h 20"/>
                  <a:gd name="T4" fmla="*/ 6 w 10"/>
                  <a:gd name="T5" fmla="*/ 2 h 20"/>
                  <a:gd name="T6" fmla="*/ 2 w 10"/>
                  <a:gd name="T7" fmla="*/ 4 h 20"/>
                  <a:gd name="T8" fmla="*/ 0 w 10"/>
                  <a:gd name="T9" fmla="*/ 6 h 20"/>
                  <a:gd name="T10" fmla="*/ 0 w 10"/>
                  <a:gd name="T11" fmla="*/ 10 h 20"/>
                  <a:gd name="T12" fmla="*/ 0 w 10"/>
                  <a:gd name="T13" fmla="*/ 10 h 20"/>
                  <a:gd name="T14" fmla="*/ 0 w 10"/>
                  <a:gd name="T15" fmla="*/ 14 h 20"/>
                  <a:gd name="T16" fmla="*/ 2 w 10"/>
                  <a:gd name="T17" fmla="*/ 18 h 20"/>
                  <a:gd name="T18" fmla="*/ 6 w 10"/>
                  <a:gd name="T19" fmla="*/ 20 h 20"/>
                  <a:gd name="T20" fmla="*/ 10 w 10"/>
                  <a:gd name="T21" fmla="*/ 20 h 20"/>
                  <a:gd name="T22" fmla="*/ 10 w 10"/>
                  <a:gd name="T23" fmla="*/ 20 h 20"/>
                  <a:gd name="T24" fmla="*/ 10 w 10"/>
                  <a:gd name="T25" fmla="*/ 20 h 20"/>
                  <a:gd name="T26" fmla="*/ 10 w 10"/>
                  <a:gd name="T27" fmla="*/ 0 h 20"/>
                  <a:gd name="T28" fmla="*/ 10 w 10"/>
                  <a:gd name="T29" fmla="*/ 0 h 20"/>
                  <a:gd name="T30" fmla="*/ 10 w 10"/>
                  <a:gd name="T3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20">
                    <a:moveTo>
                      <a:pt x="10" y="0"/>
                    </a:move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0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4" name="Freeform 282"/>
              <p:cNvSpPr>
                <a:spLocks/>
              </p:cNvSpPr>
              <p:nvPr/>
            </p:nvSpPr>
            <p:spPr bwMode="auto">
              <a:xfrm>
                <a:off x="2782888" y="2025650"/>
                <a:ext cx="15875" cy="31750"/>
              </a:xfrm>
              <a:custGeom>
                <a:avLst/>
                <a:gdLst>
                  <a:gd name="T0" fmla="*/ 10 w 10"/>
                  <a:gd name="T1" fmla="*/ 0 h 20"/>
                  <a:gd name="T2" fmla="*/ 10 w 10"/>
                  <a:gd name="T3" fmla="*/ 0 h 20"/>
                  <a:gd name="T4" fmla="*/ 6 w 10"/>
                  <a:gd name="T5" fmla="*/ 2 h 20"/>
                  <a:gd name="T6" fmla="*/ 2 w 10"/>
                  <a:gd name="T7" fmla="*/ 4 h 20"/>
                  <a:gd name="T8" fmla="*/ 0 w 10"/>
                  <a:gd name="T9" fmla="*/ 6 h 20"/>
                  <a:gd name="T10" fmla="*/ 0 w 10"/>
                  <a:gd name="T11" fmla="*/ 10 h 20"/>
                  <a:gd name="T12" fmla="*/ 0 w 10"/>
                  <a:gd name="T13" fmla="*/ 10 h 20"/>
                  <a:gd name="T14" fmla="*/ 0 w 10"/>
                  <a:gd name="T15" fmla="*/ 14 h 20"/>
                  <a:gd name="T16" fmla="*/ 2 w 10"/>
                  <a:gd name="T17" fmla="*/ 18 h 20"/>
                  <a:gd name="T18" fmla="*/ 6 w 10"/>
                  <a:gd name="T19" fmla="*/ 20 h 20"/>
                  <a:gd name="T20" fmla="*/ 10 w 10"/>
                  <a:gd name="T21" fmla="*/ 20 h 20"/>
                  <a:gd name="T22" fmla="*/ 10 w 10"/>
                  <a:gd name="T23" fmla="*/ 20 h 20"/>
                  <a:gd name="T24" fmla="*/ 10 w 10"/>
                  <a:gd name="T25" fmla="*/ 20 h 20"/>
                  <a:gd name="T26" fmla="*/ 10 w 10"/>
                  <a:gd name="T27" fmla="*/ 0 h 20"/>
                  <a:gd name="T28" fmla="*/ 10 w 10"/>
                  <a:gd name="T29" fmla="*/ 0 h 20"/>
                  <a:gd name="T30" fmla="*/ 10 w 10"/>
                  <a:gd name="T3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20">
                    <a:moveTo>
                      <a:pt x="10" y="0"/>
                    </a:move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0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5" name="Freeform 283"/>
              <p:cNvSpPr>
                <a:spLocks/>
              </p:cNvSpPr>
              <p:nvPr/>
            </p:nvSpPr>
            <p:spPr bwMode="auto">
              <a:xfrm>
                <a:off x="2786063" y="2000250"/>
                <a:ext cx="6350" cy="317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2 h 2"/>
                  <a:gd name="T6" fmla="*/ 4 w 4"/>
                  <a:gd name="T7" fmla="*/ 2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6" name="Freeform 284"/>
              <p:cNvSpPr>
                <a:spLocks/>
              </p:cNvSpPr>
              <p:nvPr/>
            </p:nvSpPr>
            <p:spPr bwMode="auto">
              <a:xfrm>
                <a:off x="2786063" y="2000250"/>
                <a:ext cx="6350" cy="317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2 h 2"/>
                  <a:gd name="T6" fmla="*/ 4 w 4"/>
                  <a:gd name="T7" fmla="*/ 2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7" name="Freeform 285"/>
              <p:cNvSpPr>
                <a:spLocks/>
              </p:cNvSpPr>
              <p:nvPr/>
            </p:nvSpPr>
            <p:spPr bwMode="auto">
              <a:xfrm>
                <a:off x="2763838" y="2006600"/>
                <a:ext cx="22225" cy="31750"/>
              </a:xfrm>
              <a:custGeom>
                <a:avLst/>
                <a:gdLst>
                  <a:gd name="T0" fmla="*/ 4 w 14"/>
                  <a:gd name="T1" fmla="*/ 0 h 20"/>
                  <a:gd name="T2" fmla="*/ 4 w 14"/>
                  <a:gd name="T3" fmla="*/ 0 h 20"/>
                  <a:gd name="T4" fmla="*/ 2 w 14"/>
                  <a:gd name="T5" fmla="*/ 0 h 20"/>
                  <a:gd name="T6" fmla="*/ 2 w 14"/>
                  <a:gd name="T7" fmla="*/ 0 h 20"/>
                  <a:gd name="T8" fmla="*/ 0 w 14"/>
                  <a:gd name="T9" fmla="*/ 6 h 20"/>
                  <a:gd name="T10" fmla="*/ 0 w 14"/>
                  <a:gd name="T11" fmla="*/ 18 h 20"/>
                  <a:gd name="T12" fmla="*/ 0 w 14"/>
                  <a:gd name="T13" fmla="*/ 18 h 20"/>
                  <a:gd name="T14" fmla="*/ 4 w 14"/>
                  <a:gd name="T15" fmla="*/ 20 h 20"/>
                  <a:gd name="T16" fmla="*/ 4 w 14"/>
                  <a:gd name="T17" fmla="*/ 20 h 20"/>
                  <a:gd name="T18" fmla="*/ 8 w 14"/>
                  <a:gd name="T19" fmla="*/ 18 h 20"/>
                  <a:gd name="T20" fmla="*/ 10 w 14"/>
                  <a:gd name="T21" fmla="*/ 16 h 20"/>
                  <a:gd name="T22" fmla="*/ 10 w 14"/>
                  <a:gd name="T23" fmla="*/ 16 h 20"/>
                  <a:gd name="T24" fmla="*/ 14 w 14"/>
                  <a:gd name="T25" fmla="*/ 14 h 20"/>
                  <a:gd name="T26" fmla="*/ 14 w 14"/>
                  <a:gd name="T27" fmla="*/ 10 h 20"/>
                  <a:gd name="T28" fmla="*/ 14 w 14"/>
                  <a:gd name="T29" fmla="*/ 6 h 20"/>
                  <a:gd name="T30" fmla="*/ 10 w 14"/>
                  <a:gd name="T31" fmla="*/ 2 h 20"/>
                  <a:gd name="T32" fmla="*/ 10 w 14"/>
                  <a:gd name="T33" fmla="*/ 2 h 20"/>
                  <a:gd name="T34" fmla="*/ 8 w 14"/>
                  <a:gd name="T35" fmla="*/ 0 h 20"/>
                  <a:gd name="T36" fmla="*/ 4 w 14"/>
                  <a:gd name="T3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" h="20">
                    <a:moveTo>
                      <a:pt x="4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18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4" y="6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8" name="Freeform 286"/>
              <p:cNvSpPr>
                <a:spLocks/>
              </p:cNvSpPr>
              <p:nvPr/>
            </p:nvSpPr>
            <p:spPr bwMode="auto">
              <a:xfrm>
                <a:off x="2763838" y="2006600"/>
                <a:ext cx="22225" cy="31750"/>
              </a:xfrm>
              <a:custGeom>
                <a:avLst/>
                <a:gdLst>
                  <a:gd name="T0" fmla="*/ 4 w 14"/>
                  <a:gd name="T1" fmla="*/ 0 h 20"/>
                  <a:gd name="T2" fmla="*/ 4 w 14"/>
                  <a:gd name="T3" fmla="*/ 0 h 20"/>
                  <a:gd name="T4" fmla="*/ 2 w 14"/>
                  <a:gd name="T5" fmla="*/ 0 h 20"/>
                  <a:gd name="T6" fmla="*/ 2 w 14"/>
                  <a:gd name="T7" fmla="*/ 0 h 20"/>
                  <a:gd name="T8" fmla="*/ 0 w 14"/>
                  <a:gd name="T9" fmla="*/ 6 h 20"/>
                  <a:gd name="T10" fmla="*/ 0 w 14"/>
                  <a:gd name="T11" fmla="*/ 18 h 20"/>
                  <a:gd name="T12" fmla="*/ 0 w 14"/>
                  <a:gd name="T13" fmla="*/ 18 h 20"/>
                  <a:gd name="T14" fmla="*/ 4 w 14"/>
                  <a:gd name="T15" fmla="*/ 20 h 20"/>
                  <a:gd name="T16" fmla="*/ 4 w 14"/>
                  <a:gd name="T17" fmla="*/ 20 h 20"/>
                  <a:gd name="T18" fmla="*/ 8 w 14"/>
                  <a:gd name="T19" fmla="*/ 18 h 20"/>
                  <a:gd name="T20" fmla="*/ 10 w 14"/>
                  <a:gd name="T21" fmla="*/ 16 h 20"/>
                  <a:gd name="T22" fmla="*/ 10 w 14"/>
                  <a:gd name="T23" fmla="*/ 16 h 20"/>
                  <a:gd name="T24" fmla="*/ 14 w 14"/>
                  <a:gd name="T25" fmla="*/ 14 h 20"/>
                  <a:gd name="T26" fmla="*/ 14 w 14"/>
                  <a:gd name="T27" fmla="*/ 10 h 20"/>
                  <a:gd name="T28" fmla="*/ 14 w 14"/>
                  <a:gd name="T29" fmla="*/ 6 h 20"/>
                  <a:gd name="T30" fmla="*/ 10 w 14"/>
                  <a:gd name="T31" fmla="*/ 2 h 20"/>
                  <a:gd name="T32" fmla="*/ 10 w 14"/>
                  <a:gd name="T33" fmla="*/ 2 h 20"/>
                  <a:gd name="T34" fmla="*/ 8 w 14"/>
                  <a:gd name="T35" fmla="*/ 0 h 20"/>
                  <a:gd name="T36" fmla="*/ 4 w 14"/>
                  <a:gd name="T3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" h="20">
                    <a:moveTo>
                      <a:pt x="4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18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4" y="6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9" name="Freeform 287"/>
              <p:cNvSpPr>
                <a:spLocks/>
              </p:cNvSpPr>
              <p:nvPr/>
            </p:nvSpPr>
            <p:spPr bwMode="auto">
              <a:xfrm>
                <a:off x="2763838" y="2041525"/>
                <a:ext cx="19050" cy="15875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0 h 10"/>
                  <a:gd name="T4" fmla="*/ 2 w 12"/>
                  <a:gd name="T5" fmla="*/ 2 h 10"/>
                  <a:gd name="T6" fmla="*/ 2 w 12"/>
                  <a:gd name="T7" fmla="*/ 2 h 10"/>
                  <a:gd name="T8" fmla="*/ 0 w 12"/>
                  <a:gd name="T9" fmla="*/ 4 h 10"/>
                  <a:gd name="T10" fmla="*/ 0 w 12"/>
                  <a:gd name="T11" fmla="*/ 6 h 10"/>
                  <a:gd name="T12" fmla="*/ 0 w 12"/>
                  <a:gd name="T13" fmla="*/ 6 h 10"/>
                  <a:gd name="T14" fmla="*/ 2 w 12"/>
                  <a:gd name="T15" fmla="*/ 6 h 10"/>
                  <a:gd name="T16" fmla="*/ 2 w 12"/>
                  <a:gd name="T17" fmla="*/ 6 h 10"/>
                  <a:gd name="T18" fmla="*/ 4 w 12"/>
                  <a:gd name="T19" fmla="*/ 6 h 10"/>
                  <a:gd name="T20" fmla="*/ 8 w 12"/>
                  <a:gd name="T21" fmla="*/ 8 h 10"/>
                  <a:gd name="T22" fmla="*/ 8 w 12"/>
                  <a:gd name="T23" fmla="*/ 8 h 10"/>
                  <a:gd name="T24" fmla="*/ 10 w 12"/>
                  <a:gd name="T25" fmla="*/ 10 h 10"/>
                  <a:gd name="T26" fmla="*/ 10 w 12"/>
                  <a:gd name="T27" fmla="*/ 10 h 10"/>
                  <a:gd name="T28" fmla="*/ 10 w 12"/>
                  <a:gd name="T29" fmla="*/ 10 h 10"/>
                  <a:gd name="T30" fmla="*/ 10 w 12"/>
                  <a:gd name="T31" fmla="*/ 10 h 10"/>
                  <a:gd name="T32" fmla="*/ 12 w 12"/>
                  <a:gd name="T33" fmla="*/ 6 h 10"/>
                  <a:gd name="T34" fmla="*/ 10 w 12"/>
                  <a:gd name="T35" fmla="*/ 2 h 10"/>
                  <a:gd name="T36" fmla="*/ 10 w 12"/>
                  <a:gd name="T37" fmla="*/ 2 h 10"/>
                  <a:gd name="T38" fmla="*/ 6 w 12"/>
                  <a:gd name="T3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0" name="Freeform 288"/>
              <p:cNvSpPr>
                <a:spLocks/>
              </p:cNvSpPr>
              <p:nvPr/>
            </p:nvSpPr>
            <p:spPr bwMode="auto">
              <a:xfrm>
                <a:off x="2763838" y="2041525"/>
                <a:ext cx="19050" cy="15875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0 h 10"/>
                  <a:gd name="T4" fmla="*/ 2 w 12"/>
                  <a:gd name="T5" fmla="*/ 2 h 10"/>
                  <a:gd name="T6" fmla="*/ 2 w 12"/>
                  <a:gd name="T7" fmla="*/ 2 h 10"/>
                  <a:gd name="T8" fmla="*/ 0 w 12"/>
                  <a:gd name="T9" fmla="*/ 4 h 10"/>
                  <a:gd name="T10" fmla="*/ 0 w 12"/>
                  <a:gd name="T11" fmla="*/ 6 h 10"/>
                  <a:gd name="T12" fmla="*/ 0 w 12"/>
                  <a:gd name="T13" fmla="*/ 6 h 10"/>
                  <a:gd name="T14" fmla="*/ 2 w 12"/>
                  <a:gd name="T15" fmla="*/ 6 h 10"/>
                  <a:gd name="T16" fmla="*/ 2 w 12"/>
                  <a:gd name="T17" fmla="*/ 6 h 10"/>
                  <a:gd name="T18" fmla="*/ 4 w 12"/>
                  <a:gd name="T19" fmla="*/ 6 h 10"/>
                  <a:gd name="T20" fmla="*/ 8 w 12"/>
                  <a:gd name="T21" fmla="*/ 8 h 10"/>
                  <a:gd name="T22" fmla="*/ 8 w 12"/>
                  <a:gd name="T23" fmla="*/ 8 h 10"/>
                  <a:gd name="T24" fmla="*/ 10 w 12"/>
                  <a:gd name="T25" fmla="*/ 10 h 10"/>
                  <a:gd name="T26" fmla="*/ 10 w 12"/>
                  <a:gd name="T27" fmla="*/ 10 h 10"/>
                  <a:gd name="T28" fmla="*/ 10 w 12"/>
                  <a:gd name="T29" fmla="*/ 10 h 10"/>
                  <a:gd name="T30" fmla="*/ 10 w 12"/>
                  <a:gd name="T31" fmla="*/ 10 h 10"/>
                  <a:gd name="T32" fmla="*/ 12 w 12"/>
                  <a:gd name="T33" fmla="*/ 6 h 10"/>
                  <a:gd name="T34" fmla="*/ 10 w 12"/>
                  <a:gd name="T35" fmla="*/ 2 h 10"/>
                  <a:gd name="T36" fmla="*/ 10 w 12"/>
                  <a:gd name="T37" fmla="*/ 2 h 10"/>
                  <a:gd name="T38" fmla="*/ 6 w 12"/>
                  <a:gd name="T3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1" name="Freeform 289"/>
              <p:cNvSpPr>
                <a:spLocks/>
              </p:cNvSpPr>
              <p:nvPr/>
            </p:nvSpPr>
            <p:spPr bwMode="auto">
              <a:xfrm>
                <a:off x="2792413" y="2006600"/>
                <a:ext cx="6350" cy="15875"/>
              </a:xfrm>
              <a:custGeom>
                <a:avLst/>
                <a:gdLst>
                  <a:gd name="T0" fmla="*/ 2 w 4"/>
                  <a:gd name="T1" fmla="*/ 0 h 10"/>
                  <a:gd name="T2" fmla="*/ 2 w 4"/>
                  <a:gd name="T3" fmla="*/ 0 h 10"/>
                  <a:gd name="T4" fmla="*/ 2 w 4"/>
                  <a:gd name="T5" fmla="*/ 0 h 10"/>
                  <a:gd name="T6" fmla="*/ 2 w 4"/>
                  <a:gd name="T7" fmla="*/ 0 h 10"/>
                  <a:gd name="T8" fmla="*/ 0 w 4"/>
                  <a:gd name="T9" fmla="*/ 4 h 10"/>
                  <a:gd name="T10" fmla="*/ 2 w 4"/>
                  <a:gd name="T11" fmla="*/ 8 h 10"/>
                  <a:gd name="T12" fmla="*/ 2 w 4"/>
                  <a:gd name="T13" fmla="*/ 8 h 10"/>
                  <a:gd name="T14" fmla="*/ 4 w 4"/>
                  <a:gd name="T15" fmla="*/ 10 h 10"/>
                  <a:gd name="T16" fmla="*/ 4 w 4"/>
                  <a:gd name="T17" fmla="*/ 6 h 10"/>
                  <a:gd name="T18" fmla="*/ 4 w 4"/>
                  <a:gd name="T19" fmla="*/ 6 h 10"/>
                  <a:gd name="T20" fmla="*/ 2 w 4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0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2" name="Freeform 290"/>
              <p:cNvSpPr>
                <a:spLocks/>
              </p:cNvSpPr>
              <p:nvPr/>
            </p:nvSpPr>
            <p:spPr bwMode="auto">
              <a:xfrm>
                <a:off x="2792413" y="2006600"/>
                <a:ext cx="6350" cy="15875"/>
              </a:xfrm>
              <a:custGeom>
                <a:avLst/>
                <a:gdLst>
                  <a:gd name="T0" fmla="*/ 2 w 4"/>
                  <a:gd name="T1" fmla="*/ 0 h 10"/>
                  <a:gd name="T2" fmla="*/ 2 w 4"/>
                  <a:gd name="T3" fmla="*/ 0 h 10"/>
                  <a:gd name="T4" fmla="*/ 2 w 4"/>
                  <a:gd name="T5" fmla="*/ 0 h 10"/>
                  <a:gd name="T6" fmla="*/ 2 w 4"/>
                  <a:gd name="T7" fmla="*/ 0 h 10"/>
                  <a:gd name="T8" fmla="*/ 0 w 4"/>
                  <a:gd name="T9" fmla="*/ 4 h 10"/>
                  <a:gd name="T10" fmla="*/ 2 w 4"/>
                  <a:gd name="T11" fmla="*/ 8 h 10"/>
                  <a:gd name="T12" fmla="*/ 2 w 4"/>
                  <a:gd name="T13" fmla="*/ 8 h 10"/>
                  <a:gd name="T14" fmla="*/ 4 w 4"/>
                  <a:gd name="T15" fmla="*/ 10 h 10"/>
                  <a:gd name="T16" fmla="*/ 4 w 4"/>
                  <a:gd name="T17" fmla="*/ 6 h 10"/>
                  <a:gd name="T18" fmla="*/ 4 w 4"/>
                  <a:gd name="T19" fmla="*/ 6 h 10"/>
                  <a:gd name="T20" fmla="*/ 2 w 4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0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3" name="Freeform 291"/>
              <p:cNvSpPr>
                <a:spLocks/>
              </p:cNvSpPr>
              <p:nvPr/>
            </p:nvSpPr>
            <p:spPr bwMode="auto">
              <a:xfrm>
                <a:off x="2782888" y="2212975"/>
                <a:ext cx="15875" cy="19050"/>
              </a:xfrm>
              <a:custGeom>
                <a:avLst/>
                <a:gdLst>
                  <a:gd name="T0" fmla="*/ 6 w 10"/>
                  <a:gd name="T1" fmla="*/ 0 h 12"/>
                  <a:gd name="T2" fmla="*/ 6 w 10"/>
                  <a:gd name="T3" fmla="*/ 0 h 12"/>
                  <a:gd name="T4" fmla="*/ 2 w 10"/>
                  <a:gd name="T5" fmla="*/ 2 h 12"/>
                  <a:gd name="T6" fmla="*/ 0 w 10"/>
                  <a:gd name="T7" fmla="*/ 6 h 12"/>
                  <a:gd name="T8" fmla="*/ 0 w 10"/>
                  <a:gd name="T9" fmla="*/ 6 h 12"/>
                  <a:gd name="T10" fmla="*/ 2 w 10"/>
                  <a:gd name="T11" fmla="*/ 10 h 12"/>
                  <a:gd name="T12" fmla="*/ 6 w 10"/>
                  <a:gd name="T13" fmla="*/ 12 h 12"/>
                  <a:gd name="T14" fmla="*/ 6 w 10"/>
                  <a:gd name="T15" fmla="*/ 12 h 12"/>
                  <a:gd name="T16" fmla="*/ 10 w 10"/>
                  <a:gd name="T17" fmla="*/ 12 h 12"/>
                  <a:gd name="T18" fmla="*/ 10 w 10"/>
                  <a:gd name="T19" fmla="*/ 2 h 12"/>
                  <a:gd name="T20" fmla="*/ 10 w 10"/>
                  <a:gd name="T21" fmla="*/ 2 h 12"/>
                  <a:gd name="T22" fmla="*/ 6 w 10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2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4" name="Freeform 292"/>
              <p:cNvSpPr>
                <a:spLocks/>
              </p:cNvSpPr>
              <p:nvPr/>
            </p:nvSpPr>
            <p:spPr bwMode="auto">
              <a:xfrm>
                <a:off x="2782888" y="2212975"/>
                <a:ext cx="15875" cy="19050"/>
              </a:xfrm>
              <a:custGeom>
                <a:avLst/>
                <a:gdLst>
                  <a:gd name="T0" fmla="*/ 6 w 10"/>
                  <a:gd name="T1" fmla="*/ 0 h 12"/>
                  <a:gd name="T2" fmla="*/ 6 w 10"/>
                  <a:gd name="T3" fmla="*/ 0 h 12"/>
                  <a:gd name="T4" fmla="*/ 2 w 10"/>
                  <a:gd name="T5" fmla="*/ 2 h 12"/>
                  <a:gd name="T6" fmla="*/ 0 w 10"/>
                  <a:gd name="T7" fmla="*/ 6 h 12"/>
                  <a:gd name="T8" fmla="*/ 0 w 10"/>
                  <a:gd name="T9" fmla="*/ 6 h 12"/>
                  <a:gd name="T10" fmla="*/ 2 w 10"/>
                  <a:gd name="T11" fmla="*/ 10 h 12"/>
                  <a:gd name="T12" fmla="*/ 6 w 10"/>
                  <a:gd name="T13" fmla="*/ 12 h 12"/>
                  <a:gd name="T14" fmla="*/ 6 w 10"/>
                  <a:gd name="T15" fmla="*/ 12 h 12"/>
                  <a:gd name="T16" fmla="*/ 10 w 10"/>
                  <a:gd name="T17" fmla="*/ 12 h 12"/>
                  <a:gd name="T18" fmla="*/ 10 w 10"/>
                  <a:gd name="T19" fmla="*/ 2 h 12"/>
                  <a:gd name="T20" fmla="*/ 10 w 10"/>
                  <a:gd name="T21" fmla="*/ 2 h 12"/>
                  <a:gd name="T22" fmla="*/ 6 w 10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2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5" name="Freeform 293"/>
              <p:cNvSpPr>
                <a:spLocks/>
              </p:cNvSpPr>
              <p:nvPr/>
            </p:nvSpPr>
            <p:spPr bwMode="auto">
              <a:xfrm>
                <a:off x="2792413" y="2181225"/>
                <a:ext cx="6350" cy="15875"/>
              </a:xfrm>
              <a:custGeom>
                <a:avLst/>
                <a:gdLst>
                  <a:gd name="T0" fmla="*/ 4 w 4"/>
                  <a:gd name="T1" fmla="*/ 0 h 10"/>
                  <a:gd name="T2" fmla="*/ 4 w 4"/>
                  <a:gd name="T3" fmla="*/ 0 h 10"/>
                  <a:gd name="T4" fmla="*/ 2 w 4"/>
                  <a:gd name="T5" fmla="*/ 2 h 10"/>
                  <a:gd name="T6" fmla="*/ 0 w 4"/>
                  <a:gd name="T7" fmla="*/ 6 h 10"/>
                  <a:gd name="T8" fmla="*/ 0 w 4"/>
                  <a:gd name="T9" fmla="*/ 6 h 10"/>
                  <a:gd name="T10" fmla="*/ 2 w 4"/>
                  <a:gd name="T11" fmla="*/ 8 h 10"/>
                  <a:gd name="T12" fmla="*/ 4 w 4"/>
                  <a:gd name="T13" fmla="*/ 10 h 10"/>
                  <a:gd name="T14" fmla="*/ 4 w 4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6" name="Freeform 294"/>
              <p:cNvSpPr>
                <a:spLocks/>
              </p:cNvSpPr>
              <p:nvPr/>
            </p:nvSpPr>
            <p:spPr bwMode="auto">
              <a:xfrm>
                <a:off x="2792413" y="2181225"/>
                <a:ext cx="6350" cy="15875"/>
              </a:xfrm>
              <a:custGeom>
                <a:avLst/>
                <a:gdLst>
                  <a:gd name="T0" fmla="*/ 4 w 4"/>
                  <a:gd name="T1" fmla="*/ 0 h 10"/>
                  <a:gd name="T2" fmla="*/ 4 w 4"/>
                  <a:gd name="T3" fmla="*/ 0 h 10"/>
                  <a:gd name="T4" fmla="*/ 2 w 4"/>
                  <a:gd name="T5" fmla="*/ 2 h 10"/>
                  <a:gd name="T6" fmla="*/ 0 w 4"/>
                  <a:gd name="T7" fmla="*/ 6 h 10"/>
                  <a:gd name="T8" fmla="*/ 0 w 4"/>
                  <a:gd name="T9" fmla="*/ 6 h 10"/>
                  <a:gd name="T10" fmla="*/ 2 w 4"/>
                  <a:gd name="T11" fmla="*/ 8 h 10"/>
                  <a:gd name="T12" fmla="*/ 4 w 4"/>
                  <a:gd name="T13" fmla="*/ 10 h 10"/>
                  <a:gd name="T14" fmla="*/ 4 w 4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7" name="Freeform 295"/>
              <p:cNvSpPr>
                <a:spLocks/>
              </p:cNvSpPr>
              <p:nvPr/>
            </p:nvSpPr>
            <p:spPr bwMode="auto">
              <a:xfrm>
                <a:off x="2767013" y="2193925"/>
                <a:ext cx="9525" cy="9525"/>
              </a:xfrm>
              <a:custGeom>
                <a:avLst/>
                <a:gdLst>
                  <a:gd name="T0" fmla="*/ 2 w 6"/>
                  <a:gd name="T1" fmla="*/ 0 h 6"/>
                  <a:gd name="T2" fmla="*/ 2 w 6"/>
                  <a:gd name="T3" fmla="*/ 0 h 6"/>
                  <a:gd name="T4" fmla="*/ 0 w 6"/>
                  <a:gd name="T5" fmla="*/ 0 h 6"/>
                  <a:gd name="T6" fmla="*/ 0 w 6"/>
                  <a:gd name="T7" fmla="*/ 4 h 6"/>
                  <a:gd name="T8" fmla="*/ 0 w 6"/>
                  <a:gd name="T9" fmla="*/ 4 h 6"/>
                  <a:gd name="T10" fmla="*/ 0 w 6"/>
                  <a:gd name="T11" fmla="*/ 6 h 6"/>
                  <a:gd name="T12" fmla="*/ 2 w 6"/>
                  <a:gd name="T13" fmla="*/ 6 h 6"/>
                  <a:gd name="T14" fmla="*/ 2 w 6"/>
                  <a:gd name="T15" fmla="*/ 6 h 6"/>
                  <a:gd name="T16" fmla="*/ 6 w 6"/>
                  <a:gd name="T17" fmla="*/ 6 h 6"/>
                  <a:gd name="T18" fmla="*/ 6 w 6"/>
                  <a:gd name="T19" fmla="*/ 4 h 6"/>
                  <a:gd name="T20" fmla="*/ 6 w 6"/>
                  <a:gd name="T21" fmla="*/ 4 h 6"/>
                  <a:gd name="T22" fmla="*/ 6 w 6"/>
                  <a:gd name="T23" fmla="*/ 0 h 6"/>
                  <a:gd name="T24" fmla="*/ 2 w 6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8" name="Freeform 296"/>
              <p:cNvSpPr>
                <a:spLocks/>
              </p:cNvSpPr>
              <p:nvPr/>
            </p:nvSpPr>
            <p:spPr bwMode="auto">
              <a:xfrm>
                <a:off x="2767013" y="2193925"/>
                <a:ext cx="9525" cy="9525"/>
              </a:xfrm>
              <a:custGeom>
                <a:avLst/>
                <a:gdLst>
                  <a:gd name="T0" fmla="*/ 2 w 6"/>
                  <a:gd name="T1" fmla="*/ 0 h 6"/>
                  <a:gd name="T2" fmla="*/ 2 w 6"/>
                  <a:gd name="T3" fmla="*/ 0 h 6"/>
                  <a:gd name="T4" fmla="*/ 0 w 6"/>
                  <a:gd name="T5" fmla="*/ 0 h 6"/>
                  <a:gd name="T6" fmla="*/ 0 w 6"/>
                  <a:gd name="T7" fmla="*/ 4 h 6"/>
                  <a:gd name="T8" fmla="*/ 0 w 6"/>
                  <a:gd name="T9" fmla="*/ 4 h 6"/>
                  <a:gd name="T10" fmla="*/ 0 w 6"/>
                  <a:gd name="T11" fmla="*/ 6 h 6"/>
                  <a:gd name="T12" fmla="*/ 2 w 6"/>
                  <a:gd name="T13" fmla="*/ 6 h 6"/>
                  <a:gd name="T14" fmla="*/ 2 w 6"/>
                  <a:gd name="T15" fmla="*/ 6 h 6"/>
                  <a:gd name="T16" fmla="*/ 6 w 6"/>
                  <a:gd name="T17" fmla="*/ 6 h 6"/>
                  <a:gd name="T18" fmla="*/ 6 w 6"/>
                  <a:gd name="T19" fmla="*/ 4 h 6"/>
                  <a:gd name="T20" fmla="*/ 6 w 6"/>
                  <a:gd name="T21" fmla="*/ 4 h 6"/>
                  <a:gd name="T22" fmla="*/ 6 w 6"/>
                  <a:gd name="T23" fmla="*/ 0 h 6"/>
                  <a:gd name="T24" fmla="*/ 2 w 6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9" name="Freeform 297"/>
              <p:cNvSpPr>
                <a:spLocks/>
              </p:cNvSpPr>
              <p:nvPr/>
            </p:nvSpPr>
            <p:spPr bwMode="auto">
              <a:xfrm>
                <a:off x="2795588" y="2282825"/>
                <a:ext cx="3175" cy="12700"/>
              </a:xfrm>
              <a:custGeom>
                <a:avLst/>
                <a:gdLst>
                  <a:gd name="T0" fmla="*/ 2 w 2"/>
                  <a:gd name="T1" fmla="*/ 0 h 8"/>
                  <a:gd name="T2" fmla="*/ 2 w 2"/>
                  <a:gd name="T3" fmla="*/ 0 h 8"/>
                  <a:gd name="T4" fmla="*/ 0 w 2"/>
                  <a:gd name="T5" fmla="*/ 2 h 8"/>
                  <a:gd name="T6" fmla="*/ 0 w 2"/>
                  <a:gd name="T7" fmla="*/ 4 h 8"/>
                  <a:gd name="T8" fmla="*/ 0 w 2"/>
                  <a:gd name="T9" fmla="*/ 4 h 8"/>
                  <a:gd name="T10" fmla="*/ 0 w 2"/>
                  <a:gd name="T11" fmla="*/ 6 h 8"/>
                  <a:gd name="T12" fmla="*/ 2 w 2"/>
                  <a:gd name="T13" fmla="*/ 8 h 8"/>
                  <a:gd name="T14" fmla="*/ 2 w 2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0" name="Freeform 298"/>
              <p:cNvSpPr>
                <a:spLocks/>
              </p:cNvSpPr>
              <p:nvPr/>
            </p:nvSpPr>
            <p:spPr bwMode="auto">
              <a:xfrm>
                <a:off x="2795588" y="2282825"/>
                <a:ext cx="3175" cy="12700"/>
              </a:xfrm>
              <a:custGeom>
                <a:avLst/>
                <a:gdLst>
                  <a:gd name="T0" fmla="*/ 2 w 2"/>
                  <a:gd name="T1" fmla="*/ 0 h 8"/>
                  <a:gd name="T2" fmla="*/ 2 w 2"/>
                  <a:gd name="T3" fmla="*/ 0 h 8"/>
                  <a:gd name="T4" fmla="*/ 0 w 2"/>
                  <a:gd name="T5" fmla="*/ 2 h 8"/>
                  <a:gd name="T6" fmla="*/ 0 w 2"/>
                  <a:gd name="T7" fmla="*/ 4 h 8"/>
                  <a:gd name="T8" fmla="*/ 0 w 2"/>
                  <a:gd name="T9" fmla="*/ 4 h 8"/>
                  <a:gd name="T10" fmla="*/ 0 w 2"/>
                  <a:gd name="T11" fmla="*/ 6 h 8"/>
                  <a:gd name="T12" fmla="*/ 2 w 2"/>
                  <a:gd name="T13" fmla="*/ 8 h 8"/>
                  <a:gd name="T14" fmla="*/ 2 w 2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1" name="Freeform 299"/>
              <p:cNvSpPr>
                <a:spLocks/>
              </p:cNvSpPr>
              <p:nvPr/>
            </p:nvSpPr>
            <p:spPr bwMode="auto">
              <a:xfrm>
                <a:off x="2776538" y="2260600"/>
                <a:ext cx="9525" cy="9525"/>
              </a:xfrm>
              <a:custGeom>
                <a:avLst/>
                <a:gdLst>
                  <a:gd name="T0" fmla="*/ 4 w 6"/>
                  <a:gd name="T1" fmla="*/ 0 h 6"/>
                  <a:gd name="T2" fmla="*/ 4 w 6"/>
                  <a:gd name="T3" fmla="*/ 0 h 6"/>
                  <a:gd name="T4" fmla="*/ 0 w 6"/>
                  <a:gd name="T5" fmla="*/ 0 h 6"/>
                  <a:gd name="T6" fmla="*/ 0 w 6"/>
                  <a:gd name="T7" fmla="*/ 2 h 6"/>
                  <a:gd name="T8" fmla="*/ 0 w 6"/>
                  <a:gd name="T9" fmla="*/ 2 h 6"/>
                  <a:gd name="T10" fmla="*/ 0 w 6"/>
                  <a:gd name="T11" fmla="*/ 4 h 6"/>
                  <a:gd name="T12" fmla="*/ 4 w 6"/>
                  <a:gd name="T13" fmla="*/ 6 h 6"/>
                  <a:gd name="T14" fmla="*/ 4 w 6"/>
                  <a:gd name="T15" fmla="*/ 6 h 6"/>
                  <a:gd name="T16" fmla="*/ 6 w 6"/>
                  <a:gd name="T17" fmla="*/ 4 h 6"/>
                  <a:gd name="T18" fmla="*/ 6 w 6"/>
                  <a:gd name="T19" fmla="*/ 2 h 6"/>
                  <a:gd name="T20" fmla="*/ 6 w 6"/>
                  <a:gd name="T21" fmla="*/ 2 h 6"/>
                  <a:gd name="T22" fmla="*/ 6 w 6"/>
                  <a:gd name="T23" fmla="*/ 0 h 6"/>
                  <a:gd name="T24" fmla="*/ 4 w 6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2" name="Freeform 300"/>
              <p:cNvSpPr>
                <a:spLocks/>
              </p:cNvSpPr>
              <p:nvPr/>
            </p:nvSpPr>
            <p:spPr bwMode="auto">
              <a:xfrm>
                <a:off x="2776538" y="2260600"/>
                <a:ext cx="9525" cy="9525"/>
              </a:xfrm>
              <a:custGeom>
                <a:avLst/>
                <a:gdLst>
                  <a:gd name="T0" fmla="*/ 4 w 6"/>
                  <a:gd name="T1" fmla="*/ 0 h 6"/>
                  <a:gd name="T2" fmla="*/ 4 w 6"/>
                  <a:gd name="T3" fmla="*/ 0 h 6"/>
                  <a:gd name="T4" fmla="*/ 0 w 6"/>
                  <a:gd name="T5" fmla="*/ 0 h 6"/>
                  <a:gd name="T6" fmla="*/ 0 w 6"/>
                  <a:gd name="T7" fmla="*/ 2 h 6"/>
                  <a:gd name="T8" fmla="*/ 0 w 6"/>
                  <a:gd name="T9" fmla="*/ 2 h 6"/>
                  <a:gd name="T10" fmla="*/ 0 w 6"/>
                  <a:gd name="T11" fmla="*/ 4 h 6"/>
                  <a:gd name="T12" fmla="*/ 4 w 6"/>
                  <a:gd name="T13" fmla="*/ 6 h 6"/>
                  <a:gd name="T14" fmla="*/ 4 w 6"/>
                  <a:gd name="T15" fmla="*/ 6 h 6"/>
                  <a:gd name="T16" fmla="*/ 6 w 6"/>
                  <a:gd name="T17" fmla="*/ 4 h 6"/>
                  <a:gd name="T18" fmla="*/ 6 w 6"/>
                  <a:gd name="T19" fmla="*/ 2 h 6"/>
                  <a:gd name="T20" fmla="*/ 6 w 6"/>
                  <a:gd name="T21" fmla="*/ 2 h 6"/>
                  <a:gd name="T22" fmla="*/ 6 w 6"/>
                  <a:gd name="T23" fmla="*/ 0 h 6"/>
                  <a:gd name="T24" fmla="*/ 4 w 6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3" name="Freeform 301"/>
              <p:cNvSpPr>
                <a:spLocks/>
              </p:cNvSpPr>
              <p:nvPr/>
            </p:nvSpPr>
            <p:spPr bwMode="auto">
              <a:xfrm>
                <a:off x="2782888" y="2724150"/>
                <a:ext cx="15875" cy="19050"/>
              </a:xfrm>
              <a:custGeom>
                <a:avLst/>
                <a:gdLst>
                  <a:gd name="T0" fmla="*/ 6 w 10"/>
                  <a:gd name="T1" fmla="*/ 0 h 12"/>
                  <a:gd name="T2" fmla="*/ 6 w 10"/>
                  <a:gd name="T3" fmla="*/ 0 h 12"/>
                  <a:gd name="T4" fmla="*/ 2 w 10"/>
                  <a:gd name="T5" fmla="*/ 2 h 12"/>
                  <a:gd name="T6" fmla="*/ 0 w 10"/>
                  <a:gd name="T7" fmla="*/ 6 h 12"/>
                  <a:gd name="T8" fmla="*/ 0 w 10"/>
                  <a:gd name="T9" fmla="*/ 6 h 12"/>
                  <a:gd name="T10" fmla="*/ 2 w 10"/>
                  <a:gd name="T11" fmla="*/ 10 h 12"/>
                  <a:gd name="T12" fmla="*/ 6 w 10"/>
                  <a:gd name="T13" fmla="*/ 12 h 12"/>
                  <a:gd name="T14" fmla="*/ 6 w 10"/>
                  <a:gd name="T15" fmla="*/ 12 h 12"/>
                  <a:gd name="T16" fmla="*/ 10 w 10"/>
                  <a:gd name="T17" fmla="*/ 10 h 12"/>
                  <a:gd name="T18" fmla="*/ 10 w 10"/>
                  <a:gd name="T19" fmla="*/ 2 h 12"/>
                  <a:gd name="T20" fmla="*/ 10 w 10"/>
                  <a:gd name="T21" fmla="*/ 2 h 12"/>
                  <a:gd name="T22" fmla="*/ 6 w 10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2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4" name="Freeform 302"/>
              <p:cNvSpPr>
                <a:spLocks/>
              </p:cNvSpPr>
              <p:nvPr/>
            </p:nvSpPr>
            <p:spPr bwMode="auto">
              <a:xfrm>
                <a:off x="2782888" y="2724150"/>
                <a:ext cx="15875" cy="19050"/>
              </a:xfrm>
              <a:custGeom>
                <a:avLst/>
                <a:gdLst>
                  <a:gd name="T0" fmla="*/ 6 w 10"/>
                  <a:gd name="T1" fmla="*/ 0 h 12"/>
                  <a:gd name="T2" fmla="*/ 6 w 10"/>
                  <a:gd name="T3" fmla="*/ 0 h 12"/>
                  <a:gd name="T4" fmla="*/ 2 w 10"/>
                  <a:gd name="T5" fmla="*/ 2 h 12"/>
                  <a:gd name="T6" fmla="*/ 0 w 10"/>
                  <a:gd name="T7" fmla="*/ 6 h 12"/>
                  <a:gd name="T8" fmla="*/ 0 w 10"/>
                  <a:gd name="T9" fmla="*/ 6 h 12"/>
                  <a:gd name="T10" fmla="*/ 2 w 10"/>
                  <a:gd name="T11" fmla="*/ 10 h 12"/>
                  <a:gd name="T12" fmla="*/ 6 w 10"/>
                  <a:gd name="T13" fmla="*/ 12 h 12"/>
                  <a:gd name="T14" fmla="*/ 6 w 10"/>
                  <a:gd name="T15" fmla="*/ 12 h 12"/>
                  <a:gd name="T16" fmla="*/ 10 w 10"/>
                  <a:gd name="T17" fmla="*/ 10 h 12"/>
                  <a:gd name="T18" fmla="*/ 10 w 10"/>
                  <a:gd name="T19" fmla="*/ 2 h 12"/>
                  <a:gd name="T20" fmla="*/ 10 w 10"/>
                  <a:gd name="T21" fmla="*/ 2 h 12"/>
                  <a:gd name="T22" fmla="*/ 6 w 10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2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5" name="Freeform 303"/>
              <p:cNvSpPr>
                <a:spLocks/>
              </p:cNvSpPr>
              <p:nvPr/>
            </p:nvSpPr>
            <p:spPr bwMode="auto">
              <a:xfrm>
                <a:off x="2792413" y="2692400"/>
                <a:ext cx="6350" cy="15875"/>
              </a:xfrm>
              <a:custGeom>
                <a:avLst/>
                <a:gdLst>
                  <a:gd name="T0" fmla="*/ 4 w 4"/>
                  <a:gd name="T1" fmla="*/ 0 h 10"/>
                  <a:gd name="T2" fmla="*/ 4 w 4"/>
                  <a:gd name="T3" fmla="*/ 0 h 10"/>
                  <a:gd name="T4" fmla="*/ 2 w 4"/>
                  <a:gd name="T5" fmla="*/ 2 h 10"/>
                  <a:gd name="T6" fmla="*/ 0 w 4"/>
                  <a:gd name="T7" fmla="*/ 4 h 10"/>
                  <a:gd name="T8" fmla="*/ 0 w 4"/>
                  <a:gd name="T9" fmla="*/ 4 h 10"/>
                  <a:gd name="T10" fmla="*/ 2 w 4"/>
                  <a:gd name="T11" fmla="*/ 8 h 10"/>
                  <a:gd name="T12" fmla="*/ 4 w 4"/>
                  <a:gd name="T13" fmla="*/ 10 h 10"/>
                  <a:gd name="T14" fmla="*/ 4 w 4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6" name="Freeform 304"/>
              <p:cNvSpPr>
                <a:spLocks/>
              </p:cNvSpPr>
              <p:nvPr/>
            </p:nvSpPr>
            <p:spPr bwMode="auto">
              <a:xfrm>
                <a:off x="2792413" y="2692400"/>
                <a:ext cx="6350" cy="15875"/>
              </a:xfrm>
              <a:custGeom>
                <a:avLst/>
                <a:gdLst>
                  <a:gd name="T0" fmla="*/ 4 w 4"/>
                  <a:gd name="T1" fmla="*/ 0 h 10"/>
                  <a:gd name="T2" fmla="*/ 4 w 4"/>
                  <a:gd name="T3" fmla="*/ 0 h 10"/>
                  <a:gd name="T4" fmla="*/ 2 w 4"/>
                  <a:gd name="T5" fmla="*/ 2 h 10"/>
                  <a:gd name="T6" fmla="*/ 0 w 4"/>
                  <a:gd name="T7" fmla="*/ 4 h 10"/>
                  <a:gd name="T8" fmla="*/ 0 w 4"/>
                  <a:gd name="T9" fmla="*/ 4 h 10"/>
                  <a:gd name="T10" fmla="*/ 2 w 4"/>
                  <a:gd name="T11" fmla="*/ 8 h 10"/>
                  <a:gd name="T12" fmla="*/ 4 w 4"/>
                  <a:gd name="T13" fmla="*/ 10 h 10"/>
                  <a:gd name="T14" fmla="*/ 4 w 4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7" name="Freeform 305"/>
              <p:cNvSpPr>
                <a:spLocks/>
              </p:cNvSpPr>
              <p:nvPr/>
            </p:nvSpPr>
            <p:spPr bwMode="auto">
              <a:xfrm>
                <a:off x="2795588" y="2790825"/>
                <a:ext cx="3175" cy="15875"/>
              </a:xfrm>
              <a:custGeom>
                <a:avLst/>
                <a:gdLst>
                  <a:gd name="T0" fmla="*/ 2 w 2"/>
                  <a:gd name="T1" fmla="*/ 0 h 10"/>
                  <a:gd name="T2" fmla="*/ 2 w 2"/>
                  <a:gd name="T3" fmla="*/ 0 h 10"/>
                  <a:gd name="T4" fmla="*/ 0 w 2"/>
                  <a:gd name="T5" fmla="*/ 2 h 10"/>
                  <a:gd name="T6" fmla="*/ 0 w 2"/>
                  <a:gd name="T7" fmla="*/ 6 h 10"/>
                  <a:gd name="T8" fmla="*/ 0 w 2"/>
                  <a:gd name="T9" fmla="*/ 6 h 10"/>
                  <a:gd name="T10" fmla="*/ 0 w 2"/>
                  <a:gd name="T11" fmla="*/ 8 h 10"/>
                  <a:gd name="T12" fmla="*/ 2 w 2"/>
                  <a:gd name="T13" fmla="*/ 10 h 10"/>
                  <a:gd name="T14" fmla="*/ 2 w 2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8" name="Freeform 306"/>
              <p:cNvSpPr>
                <a:spLocks/>
              </p:cNvSpPr>
              <p:nvPr/>
            </p:nvSpPr>
            <p:spPr bwMode="auto">
              <a:xfrm>
                <a:off x="2795588" y="2790825"/>
                <a:ext cx="3175" cy="15875"/>
              </a:xfrm>
              <a:custGeom>
                <a:avLst/>
                <a:gdLst>
                  <a:gd name="T0" fmla="*/ 2 w 2"/>
                  <a:gd name="T1" fmla="*/ 0 h 10"/>
                  <a:gd name="T2" fmla="*/ 2 w 2"/>
                  <a:gd name="T3" fmla="*/ 0 h 10"/>
                  <a:gd name="T4" fmla="*/ 0 w 2"/>
                  <a:gd name="T5" fmla="*/ 2 h 10"/>
                  <a:gd name="T6" fmla="*/ 0 w 2"/>
                  <a:gd name="T7" fmla="*/ 6 h 10"/>
                  <a:gd name="T8" fmla="*/ 0 w 2"/>
                  <a:gd name="T9" fmla="*/ 6 h 10"/>
                  <a:gd name="T10" fmla="*/ 0 w 2"/>
                  <a:gd name="T11" fmla="*/ 8 h 10"/>
                  <a:gd name="T12" fmla="*/ 2 w 2"/>
                  <a:gd name="T13" fmla="*/ 10 h 10"/>
                  <a:gd name="T14" fmla="*/ 2 w 2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9" name="Freeform 307"/>
              <p:cNvSpPr>
                <a:spLocks/>
              </p:cNvSpPr>
              <p:nvPr/>
            </p:nvSpPr>
            <p:spPr bwMode="auto">
              <a:xfrm>
                <a:off x="2776538" y="2768600"/>
                <a:ext cx="9525" cy="12700"/>
              </a:xfrm>
              <a:custGeom>
                <a:avLst/>
                <a:gdLst>
                  <a:gd name="T0" fmla="*/ 4 w 6"/>
                  <a:gd name="T1" fmla="*/ 0 h 8"/>
                  <a:gd name="T2" fmla="*/ 4 w 6"/>
                  <a:gd name="T3" fmla="*/ 0 h 8"/>
                  <a:gd name="T4" fmla="*/ 0 w 6"/>
                  <a:gd name="T5" fmla="*/ 2 h 8"/>
                  <a:gd name="T6" fmla="*/ 0 w 6"/>
                  <a:gd name="T7" fmla="*/ 4 h 8"/>
                  <a:gd name="T8" fmla="*/ 0 w 6"/>
                  <a:gd name="T9" fmla="*/ 4 h 8"/>
                  <a:gd name="T10" fmla="*/ 0 w 6"/>
                  <a:gd name="T11" fmla="*/ 6 h 8"/>
                  <a:gd name="T12" fmla="*/ 4 w 6"/>
                  <a:gd name="T13" fmla="*/ 8 h 8"/>
                  <a:gd name="T14" fmla="*/ 4 w 6"/>
                  <a:gd name="T15" fmla="*/ 8 h 8"/>
                  <a:gd name="T16" fmla="*/ 6 w 6"/>
                  <a:gd name="T17" fmla="*/ 6 h 8"/>
                  <a:gd name="T18" fmla="*/ 6 w 6"/>
                  <a:gd name="T19" fmla="*/ 4 h 8"/>
                  <a:gd name="T20" fmla="*/ 6 w 6"/>
                  <a:gd name="T21" fmla="*/ 4 h 8"/>
                  <a:gd name="T22" fmla="*/ 6 w 6"/>
                  <a:gd name="T23" fmla="*/ 2 h 8"/>
                  <a:gd name="T24" fmla="*/ 4 w 6"/>
                  <a:gd name="T2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8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0" name="Freeform 308"/>
              <p:cNvSpPr>
                <a:spLocks/>
              </p:cNvSpPr>
              <p:nvPr/>
            </p:nvSpPr>
            <p:spPr bwMode="auto">
              <a:xfrm>
                <a:off x="2776538" y="2768600"/>
                <a:ext cx="9525" cy="12700"/>
              </a:xfrm>
              <a:custGeom>
                <a:avLst/>
                <a:gdLst>
                  <a:gd name="T0" fmla="*/ 4 w 6"/>
                  <a:gd name="T1" fmla="*/ 0 h 8"/>
                  <a:gd name="T2" fmla="*/ 4 w 6"/>
                  <a:gd name="T3" fmla="*/ 0 h 8"/>
                  <a:gd name="T4" fmla="*/ 0 w 6"/>
                  <a:gd name="T5" fmla="*/ 2 h 8"/>
                  <a:gd name="T6" fmla="*/ 0 w 6"/>
                  <a:gd name="T7" fmla="*/ 4 h 8"/>
                  <a:gd name="T8" fmla="*/ 0 w 6"/>
                  <a:gd name="T9" fmla="*/ 4 h 8"/>
                  <a:gd name="T10" fmla="*/ 0 w 6"/>
                  <a:gd name="T11" fmla="*/ 6 h 8"/>
                  <a:gd name="T12" fmla="*/ 4 w 6"/>
                  <a:gd name="T13" fmla="*/ 8 h 8"/>
                  <a:gd name="T14" fmla="*/ 4 w 6"/>
                  <a:gd name="T15" fmla="*/ 8 h 8"/>
                  <a:gd name="T16" fmla="*/ 6 w 6"/>
                  <a:gd name="T17" fmla="*/ 6 h 8"/>
                  <a:gd name="T18" fmla="*/ 6 w 6"/>
                  <a:gd name="T19" fmla="*/ 4 h 8"/>
                  <a:gd name="T20" fmla="*/ 6 w 6"/>
                  <a:gd name="T21" fmla="*/ 4 h 8"/>
                  <a:gd name="T22" fmla="*/ 6 w 6"/>
                  <a:gd name="T23" fmla="*/ 2 h 8"/>
                  <a:gd name="T24" fmla="*/ 4 w 6"/>
                  <a:gd name="T2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8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1" name="Freeform 309"/>
              <p:cNvSpPr>
                <a:spLocks/>
              </p:cNvSpPr>
              <p:nvPr/>
            </p:nvSpPr>
            <p:spPr bwMode="auto">
              <a:xfrm>
                <a:off x="2792413" y="2616200"/>
                <a:ext cx="6350" cy="15875"/>
              </a:xfrm>
              <a:custGeom>
                <a:avLst/>
                <a:gdLst>
                  <a:gd name="T0" fmla="*/ 4 w 4"/>
                  <a:gd name="T1" fmla="*/ 0 h 10"/>
                  <a:gd name="T2" fmla="*/ 4 w 4"/>
                  <a:gd name="T3" fmla="*/ 0 h 10"/>
                  <a:gd name="T4" fmla="*/ 2 w 4"/>
                  <a:gd name="T5" fmla="*/ 2 h 10"/>
                  <a:gd name="T6" fmla="*/ 0 w 4"/>
                  <a:gd name="T7" fmla="*/ 6 h 10"/>
                  <a:gd name="T8" fmla="*/ 0 w 4"/>
                  <a:gd name="T9" fmla="*/ 6 h 10"/>
                  <a:gd name="T10" fmla="*/ 2 w 4"/>
                  <a:gd name="T11" fmla="*/ 8 h 10"/>
                  <a:gd name="T12" fmla="*/ 4 w 4"/>
                  <a:gd name="T13" fmla="*/ 10 h 10"/>
                  <a:gd name="T14" fmla="*/ 4 w 4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2" name="Freeform 310"/>
              <p:cNvSpPr>
                <a:spLocks/>
              </p:cNvSpPr>
              <p:nvPr/>
            </p:nvSpPr>
            <p:spPr bwMode="auto">
              <a:xfrm>
                <a:off x="2792413" y="2616200"/>
                <a:ext cx="6350" cy="15875"/>
              </a:xfrm>
              <a:custGeom>
                <a:avLst/>
                <a:gdLst>
                  <a:gd name="T0" fmla="*/ 4 w 4"/>
                  <a:gd name="T1" fmla="*/ 0 h 10"/>
                  <a:gd name="T2" fmla="*/ 4 w 4"/>
                  <a:gd name="T3" fmla="*/ 0 h 10"/>
                  <a:gd name="T4" fmla="*/ 2 w 4"/>
                  <a:gd name="T5" fmla="*/ 2 h 10"/>
                  <a:gd name="T6" fmla="*/ 0 w 4"/>
                  <a:gd name="T7" fmla="*/ 6 h 10"/>
                  <a:gd name="T8" fmla="*/ 0 w 4"/>
                  <a:gd name="T9" fmla="*/ 6 h 10"/>
                  <a:gd name="T10" fmla="*/ 2 w 4"/>
                  <a:gd name="T11" fmla="*/ 8 h 10"/>
                  <a:gd name="T12" fmla="*/ 4 w 4"/>
                  <a:gd name="T13" fmla="*/ 10 h 10"/>
                  <a:gd name="T14" fmla="*/ 4 w 4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3" name="Freeform 311"/>
              <p:cNvSpPr>
                <a:spLocks/>
              </p:cNvSpPr>
              <p:nvPr/>
            </p:nvSpPr>
            <p:spPr bwMode="auto">
              <a:xfrm>
                <a:off x="2782888" y="2651125"/>
                <a:ext cx="15875" cy="15875"/>
              </a:xfrm>
              <a:custGeom>
                <a:avLst/>
                <a:gdLst>
                  <a:gd name="T0" fmla="*/ 6 w 10"/>
                  <a:gd name="T1" fmla="*/ 0 h 10"/>
                  <a:gd name="T2" fmla="*/ 6 w 10"/>
                  <a:gd name="T3" fmla="*/ 0 h 10"/>
                  <a:gd name="T4" fmla="*/ 2 w 10"/>
                  <a:gd name="T5" fmla="*/ 0 h 10"/>
                  <a:gd name="T6" fmla="*/ 0 w 10"/>
                  <a:gd name="T7" fmla="*/ 4 h 10"/>
                  <a:gd name="T8" fmla="*/ 0 w 10"/>
                  <a:gd name="T9" fmla="*/ 4 h 10"/>
                  <a:gd name="T10" fmla="*/ 2 w 10"/>
                  <a:gd name="T11" fmla="*/ 8 h 10"/>
                  <a:gd name="T12" fmla="*/ 6 w 10"/>
                  <a:gd name="T13" fmla="*/ 10 h 10"/>
                  <a:gd name="T14" fmla="*/ 6 w 10"/>
                  <a:gd name="T15" fmla="*/ 10 h 10"/>
                  <a:gd name="T16" fmla="*/ 10 w 10"/>
                  <a:gd name="T17" fmla="*/ 8 h 10"/>
                  <a:gd name="T18" fmla="*/ 10 w 10"/>
                  <a:gd name="T19" fmla="*/ 0 h 10"/>
                  <a:gd name="T20" fmla="*/ 10 w 10"/>
                  <a:gd name="T21" fmla="*/ 0 h 10"/>
                  <a:gd name="T22" fmla="*/ 6 w 10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4" name="Freeform 312"/>
              <p:cNvSpPr>
                <a:spLocks/>
              </p:cNvSpPr>
              <p:nvPr/>
            </p:nvSpPr>
            <p:spPr bwMode="auto">
              <a:xfrm>
                <a:off x="2782888" y="2651125"/>
                <a:ext cx="15875" cy="15875"/>
              </a:xfrm>
              <a:custGeom>
                <a:avLst/>
                <a:gdLst>
                  <a:gd name="T0" fmla="*/ 6 w 10"/>
                  <a:gd name="T1" fmla="*/ 0 h 10"/>
                  <a:gd name="T2" fmla="*/ 6 w 10"/>
                  <a:gd name="T3" fmla="*/ 0 h 10"/>
                  <a:gd name="T4" fmla="*/ 2 w 10"/>
                  <a:gd name="T5" fmla="*/ 0 h 10"/>
                  <a:gd name="T6" fmla="*/ 0 w 10"/>
                  <a:gd name="T7" fmla="*/ 4 h 10"/>
                  <a:gd name="T8" fmla="*/ 0 w 10"/>
                  <a:gd name="T9" fmla="*/ 4 h 10"/>
                  <a:gd name="T10" fmla="*/ 2 w 10"/>
                  <a:gd name="T11" fmla="*/ 8 h 10"/>
                  <a:gd name="T12" fmla="*/ 6 w 10"/>
                  <a:gd name="T13" fmla="*/ 10 h 10"/>
                  <a:gd name="T14" fmla="*/ 6 w 10"/>
                  <a:gd name="T15" fmla="*/ 10 h 10"/>
                  <a:gd name="T16" fmla="*/ 10 w 10"/>
                  <a:gd name="T17" fmla="*/ 8 h 10"/>
                  <a:gd name="T18" fmla="*/ 10 w 10"/>
                  <a:gd name="T19" fmla="*/ 0 h 10"/>
                  <a:gd name="T20" fmla="*/ 10 w 10"/>
                  <a:gd name="T21" fmla="*/ 0 h 10"/>
                  <a:gd name="T22" fmla="*/ 6 w 10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5" name="Freeform 313"/>
              <p:cNvSpPr>
                <a:spLocks/>
              </p:cNvSpPr>
              <p:nvPr/>
            </p:nvSpPr>
            <p:spPr bwMode="auto">
              <a:xfrm>
                <a:off x="2767013" y="2543175"/>
                <a:ext cx="15875" cy="15875"/>
              </a:xfrm>
              <a:custGeom>
                <a:avLst/>
                <a:gdLst>
                  <a:gd name="T0" fmla="*/ 6 w 10"/>
                  <a:gd name="T1" fmla="*/ 0 h 10"/>
                  <a:gd name="T2" fmla="*/ 6 w 10"/>
                  <a:gd name="T3" fmla="*/ 0 h 10"/>
                  <a:gd name="T4" fmla="*/ 6 w 10"/>
                  <a:gd name="T5" fmla="*/ 0 h 10"/>
                  <a:gd name="T6" fmla="*/ 6 w 10"/>
                  <a:gd name="T7" fmla="*/ 0 h 10"/>
                  <a:gd name="T8" fmla="*/ 2 w 10"/>
                  <a:gd name="T9" fmla="*/ 2 h 10"/>
                  <a:gd name="T10" fmla="*/ 0 w 10"/>
                  <a:gd name="T11" fmla="*/ 6 h 10"/>
                  <a:gd name="T12" fmla="*/ 0 w 10"/>
                  <a:gd name="T13" fmla="*/ 6 h 10"/>
                  <a:gd name="T14" fmla="*/ 2 w 10"/>
                  <a:gd name="T15" fmla="*/ 10 h 10"/>
                  <a:gd name="T16" fmla="*/ 6 w 10"/>
                  <a:gd name="T17" fmla="*/ 10 h 10"/>
                  <a:gd name="T18" fmla="*/ 6 w 10"/>
                  <a:gd name="T19" fmla="*/ 10 h 10"/>
                  <a:gd name="T20" fmla="*/ 6 w 10"/>
                  <a:gd name="T21" fmla="*/ 10 h 10"/>
                  <a:gd name="T22" fmla="*/ 6 w 10"/>
                  <a:gd name="T23" fmla="*/ 10 h 10"/>
                  <a:gd name="T24" fmla="*/ 10 w 10"/>
                  <a:gd name="T25" fmla="*/ 8 h 10"/>
                  <a:gd name="T26" fmla="*/ 10 w 10"/>
                  <a:gd name="T27" fmla="*/ 4 h 10"/>
                  <a:gd name="T28" fmla="*/ 10 w 10"/>
                  <a:gd name="T29" fmla="*/ 4 h 10"/>
                  <a:gd name="T30" fmla="*/ 10 w 10"/>
                  <a:gd name="T31" fmla="*/ 2 h 10"/>
                  <a:gd name="T32" fmla="*/ 6 w 10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6" name="Freeform 314"/>
              <p:cNvSpPr>
                <a:spLocks/>
              </p:cNvSpPr>
              <p:nvPr/>
            </p:nvSpPr>
            <p:spPr bwMode="auto">
              <a:xfrm>
                <a:off x="2767013" y="2543175"/>
                <a:ext cx="15875" cy="15875"/>
              </a:xfrm>
              <a:custGeom>
                <a:avLst/>
                <a:gdLst>
                  <a:gd name="T0" fmla="*/ 6 w 10"/>
                  <a:gd name="T1" fmla="*/ 0 h 10"/>
                  <a:gd name="T2" fmla="*/ 6 w 10"/>
                  <a:gd name="T3" fmla="*/ 0 h 10"/>
                  <a:gd name="T4" fmla="*/ 6 w 10"/>
                  <a:gd name="T5" fmla="*/ 0 h 10"/>
                  <a:gd name="T6" fmla="*/ 6 w 10"/>
                  <a:gd name="T7" fmla="*/ 0 h 10"/>
                  <a:gd name="T8" fmla="*/ 2 w 10"/>
                  <a:gd name="T9" fmla="*/ 2 h 10"/>
                  <a:gd name="T10" fmla="*/ 0 w 10"/>
                  <a:gd name="T11" fmla="*/ 6 h 10"/>
                  <a:gd name="T12" fmla="*/ 0 w 10"/>
                  <a:gd name="T13" fmla="*/ 6 h 10"/>
                  <a:gd name="T14" fmla="*/ 2 w 10"/>
                  <a:gd name="T15" fmla="*/ 10 h 10"/>
                  <a:gd name="T16" fmla="*/ 6 w 10"/>
                  <a:gd name="T17" fmla="*/ 10 h 10"/>
                  <a:gd name="T18" fmla="*/ 6 w 10"/>
                  <a:gd name="T19" fmla="*/ 10 h 10"/>
                  <a:gd name="T20" fmla="*/ 6 w 10"/>
                  <a:gd name="T21" fmla="*/ 10 h 10"/>
                  <a:gd name="T22" fmla="*/ 6 w 10"/>
                  <a:gd name="T23" fmla="*/ 10 h 10"/>
                  <a:gd name="T24" fmla="*/ 10 w 10"/>
                  <a:gd name="T25" fmla="*/ 8 h 10"/>
                  <a:gd name="T26" fmla="*/ 10 w 10"/>
                  <a:gd name="T27" fmla="*/ 4 h 10"/>
                  <a:gd name="T28" fmla="*/ 10 w 10"/>
                  <a:gd name="T29" fmla="*/ 4 h 10"/>
                  <a:gd name="T30" fmla="*/ 10 w 10"/>
                  <a:gd name="T31" fmla="*/ 2 h 10"/>
                  <a:gd name="T32" fmla="*/ 6 w 10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7" name="Freeform 315"/>
              <p:cNvSpPr>
                <a:spLocks/>
              </p:cNvSpPr>
              <p:nvPr/>
            </p:nvSpPr>
            <p:spPr bwMode="auto">
              <a:xfrm>
                <a:off x="2773363" y="2508250"/>
                <a:ext cx="19050" cy="19050"/>
              </a:xfrm>
              <a:custGeom>
                <a:avLst/>
                <a:gdLst>
                  <a:gd name="T0" fmla="*/ 6 w 12"/>
                  <a:gd name="T1" fmla="*/ 0 h 12"/>
                  <a:gd name="T2" fmla="*/ 6 w 12"/>
                  <a:gd name="T3" fmla="*/ 0 h 12"/>
                  <a:gd name="T4" fmla="*/ 6 w 12"/>
                  <a:gd name="T5" fmla="*/ 0 h 12"/>
                  <a:gd name="T6" fmla="*/ 6 w 12"/>
                  <a:gd name="T7" fmla="*/ 0 h 12"/>
                  <a:gd name="T8" fmla="*/ 2 w 12"/>
                  <a:gd name="T9" fmla="*/ 2 h 12"/>
                  <a:gd name="T10" fmla="*/ 0 w 12"/>
                  <a:gd name="T11" fmla="*/ 6 h 12"/>
                  <a:gd name="T12" fmla="*/ 0 w 12"/>
                  <a:gd name="T13" fmla="*/ 6 h 12"/>
                  <a:gd name="T14" fmla="*/ 2 w 12"/>
                  <a:gd name="T15" fmla="*/ 10 h 12"/>
                  <a:gd name="T16" fmla="*/ 6 w 12"/>
                  <a:gd name="T17" fmla="*/ 12 h 12"/>
                  <a:gd name="T18" fmla="*/ 6 w 12"/>
                  <a:gd name="T19" fmla="*/ 12 h 12"/>
                  <a:gd name="T20" fmla="*/ 6 w 12"/>
                  <a:gd name="T21" fmla="*/ 12 h 12"/>
                  <a:gd name="T22" fmla="*/ 6 w 12"/>
                  <a:gd name="T23" fmla="*/ 12 h 12"/>
                  <a:gd name="T24" fmla="*/ 10 w 12"/>
                  <a:gd name="T25" fmla="*/ 10 h 12"/>
                  <a:gd name="T26" fmla="*/ 12 w 12"/>
                  <a:gd name="T27" fmla="*/ 6 h 12"/>
                  <a:gd name="T28" fmla="*/ 12 w 12"/>
                  <a:gd name="T29" fmla="*/ 6 h 12"/>
                  <a:gd name="T30" fmla="*/ 10 w 12"/>
                  <a:gd name="T31" fmla="*/ 2 h 12"/>
                  <a:gd name="T32" fmla="*/ 6 w 12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8" name="Freeform 316"/>
              <p:cNvSpPr>
                <a:spLocks/>
              </p:cNvSpPr>
              <p:nvPr/>
            </p:nvSpPr>
            <p:spPr bwMode="auto">
              <a:xfrm>
                <a:off x="2773363" y="2508250"/>
                <a:ext cx="19050" cy="19050"/>
              </a:xfrm>
              <a:custGeom>
                <a:avLst/>
                <a:gdLst>
                  <a:gd name="T0" fmla="*/ 6 w 12"/>
                  <a:gd name="T1" fmla="*/ 0 h 12"/>
                  <a:gd name="T2" fmla="*/ 6 w 12"/>
                  <a:gd name="T3" fmla="*/ 0 h 12"/>
                  <a:gd name="T4" fmla="*/ 6 w 12"/>
                  <a:gd name="T5" fmla="*/ 0 h 12"/>
                  <a:gd name="T6" fmla="*/ 6 w 12"/>
                  <a:gd name="T7" fmla="*/ 0 h 12"/>
                  <a:gd name="T8" fmla="*/ 2 w 12"/>
                  <a:gd name="T9" fmla="*/ 2 h 12"/>
                  <a:gd name="T10" fmla="*/ 0 w 12"/>
                  <a:gd name="T11" fmla="*/ 6 h 12"/>
                  <a:gd name="T12" fmla="*/ 0 w 12"/>
                  <a:gd name="T13" fmla="*/ 6 h 12"/>
                  <a:gd name="T14" fmla="*/ 2 w 12"/>
                  <a:gd name="T15" fmla="*/ 10 h 12"/>
                  <a:gd name="T16" fmla="*/ 6 w 12"/>
                  <a:gd name="T17" fmla="*/ 12 h 12"/>
                  <a:gd name="T18" fmla="*/ 6 w 12"/>
                  <a:gd name="T19" fmla="*/ 12 h 12"/>
                  <a:gd name="T20" fmla="*/ 6 w 12"/>
                  <a:gd name="T21" fmla="*/ 12 h 12"/>
                  <a:gd name="T22" fmla="*/ 6 w 12"/>
                  <a:gd name="T23" fmla="*/ 12 h 12"/>
                  <a:gd name="T24" fmla="*/ 10 w 12"/>
                  <a:gd name="T25" fmla="*/ 10 h 12"/>
                  <a:gd name="T26" fmla="*/ 12 w 12"/>
                  <a:gd name="T27" fmla="*/ 6 h 12"/>
                  <a:gd name="T28" fmla="*/ 12 w 12"/>
                  <a:gd name="T29" fmla="*/ 6 h 12"/>
                  <a:gd name="T30" fmla="*/ 10 w 12"/>
                  <a:gd name="T31" fmla="*/ 2 h 12"/>
                  <a:gd name="T32" fmla="*/ 6 w 12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9" name="Freeform 317"/>
              <p:cNvSpPr>
                <a:spLocks/>
              </p:cNvSpPr>
              <p:nvPr/>
            </p:nvSpPr>
            <p:spPr bwMode="auto">
              <a:xfrm>
                <a:off x="2773363" y="2584450"/>
                <a:ext cx="19050" cy="15875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0 h 10"/>
                  <a:gd name="T4" fmla="*/ 2 w 12"/>
                  <a:gd name="T5" fmla="*/ 2 h 10"/>
                  <a:gd name="T6" fmla="*/ 0 w 12"/>
                  <a:gd name="T7" fmla="*/ 6 h 10"/>
                  <a:gd name="T8" fmla="*/ 0 w 12"/>
                  <a:gd name="T9" fmla="*/ 6 h 10"/>
                  <a:gd name="T10" fmla="*/ 2 w 12"/>
                  <a:gd name="T11" fmla="*/ 10 h 10"/>
                  <a:gd name="T12" fmla="*/ 6 w 12"/>
                  <a:gd name="T13" fmla="*/ 10 h 10"/>
                  <a:gd name="T14" fmla="*/ 6 w 12"/>
                  <a:gd name="T15" fmla="*/ 10 h 10"/>
                  <a:gd name="T16" fmla="*/ 10 w 12"/>
                  <a:gd name="T17" fmla="*/ 10 h 10"/>
                  <a:gd name="T18" fmla="*/ 12 w 12"/>
                  <a:gd name="T19" fmla="*/ 6 h 10"/>
                  <a:gd name="T20" fmla="*/ 12 w 12"/>
                  <a:gd name="T21" fmla="*/ 6 h 10"/>
                  <a:gd name="T22" fmla="*/ 10 w 12"/>
                  <a:gd name="T23" fmla="*/ 2 h 10"/>
                  <a:gd name="T24" fmla="*/ 6 w 12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0" name="Freeform 318"/>
              <p:cNvSpPr>
                <a:spLocks/>
              </p:cNvSpPr>
              <p:nvPr/>
            </p:nvSpPr>
            <p:spPr bwMode="auto">
              <a:xfrm>
                <a:off x="2773363" y="2584450"/>
                <a:ext cx="19050" cy="15875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0 h 10"/>
                  <a:gd name="T4" fmla="*/ 2 w 12"/>
                  <a:gd name="T5" fmla="*/ 2 h 10"/>
                  <a:gd name="T6" fmla="*/ 0 w 12"/>
                  <a:gd name="T7" fmla="*/ 6 h 10"/>
                  <a:gd name="T8" fmla="*/ 0 w 12"/>
                  <a:gd name="T9" fmla="*/ 6 h 10"/>
                  <a:gd name="T10" fmla="*/ 2 w 12"/>
                  <a:gd name="T11" fmla="*/ 10 h 10"/>
                  <a:gd name="T12" fmla="*/ 6 w 12"/>
                  <a:gd name="T13" fmla="*/ 10 h 10"/>
                  <a:gd name="T14" fmla="*/ 6 w 12"/>
                  <a:gd name="T15" fmla="*/ 10 h 10"/>
                  <a:gd name="T16" fmla="*/ 10 w 12"/>
                  <a:gd name="T17" fmla="*/ 10 h 10"/>
                  <a:gd name="T18" fmla="*/ 12 w 12"/>
                  <a:gd name="T19" fmla="*/ 6 h 10"/>
                  <a:gd name="T20" fmla="*/ 12 w 12"/>
                  <a:gd name="T21" fmla="*/ 6 h 10"/>
                  <a:gd name="T22" fmla="*/ 10 w 12"/>
                  <a:gd name="T23" fmla="*/ 2 h 10"/>
                  <a:gd name="T24" fmla="*/ 6 w 12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1" name="Freeform 319"/>
              <p:cNvSpPr>
                <a:spLocks/>
              </p:cNvSpPr>
              <p:nvPr/>
            </p:nvSpPr>
            <p:spPr bwMode="auto">
              <a:xfrm>
                <a:off x="2789238" y="2444750"/>
                <a:ext cx="9525" cy="19050"/>
              </a:xfrm>
              <a:custGeom>
                <a:avLst/>
                <a:gdLst>
                  <a:gd name="T0" fmla="*/ 4 w 6"/>
                  <a:gd name="T1" fmla="*/ 0 h 12"/>
                  <a:gd name="T2" fmla="*/ 4 w 6"/>
                  <a:gd name="T3" fmla="*/ 0 h 12"/>
                  <a:gd name="T4" fmla="*/ 4 w 6"/>
                  <a:gd name="T5" fmla="*/ 0 h 12"/>
                  <a:gd name="T6" fmla="*/ 4 w 6"/>
                  <a:gd name="T7" fmla="*/ 0 h 12"/>
                  <a:gd name="T8" fmla="*/ 0 w 6"/>
                  <a:gd name="T9" fmla="*/ 2 h 12"/>
                  <a:gd name="T10" fmla="*/ 0 w 6"/>
                  <a:gd name="T11" fmla="*/ 6 h 12"/>
                  <a:gd name="T12" fmla="*/ 0 w 6"/>
                  <a:gd name="T13" fmla="*/ 6 h 12"/>
                  <a:gd name="T14" fmla="*/ 0 w 6"/>
                  <a:gd name="T15" fmla="*/ 10 h 12"/>
                  <a:gd name="T16" fmla="*/ 4 w 6"/>
                  <a:gd name="T17" fmla="*/ 12 h 12"/>
                  <a:gd name="T18" fmla="*/ 4 w 6"/>
                  <a:gd name="T19" fmla="*/ 12 h 12"/>
                  <a:gd name="T20" fmla="*/ 6 w 6"/>
                  <a:gd name="T21" fmla="*/ 12 h 12"/>
                  <a:gd name="T22" fmla="*/ 6 w 6"/>
                  <a:gd name="T23" fmla="*/ 12 h 12"/>
                  <a:gd name="T24" fmla="*/ 6 w 6"/>
                  <a:gd name="T25" fmla="*/ 12 h 12"/>
                  <a:gd name="T26" fmla="*/ 6 w 6"/>
                  <a:gd name="T27" fmla="*/ 0 h 12"/>
                  <a:gd name="T28" fmla="*/ 6 w 6"/>
                  <a:gd name="T29" fmla="*/ 0 h 12"/>
                  <a:gd name="T30" fmla="*/ 4 w 6"/>
                  <a:gd name="T3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12">
                    <a:moveTo>
                      <a:pt x="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2" name="Freeform 320"/>
              <p:cNvSpPr>
                <a:spLocks/>
              </p:cNvSpPr>
              <p:nvPr/>
            </p:nvSpPr>
            <p:spPr bwMode="auto">
              <a:xfrm>
                <a:off x="2789238" y="2444750"/>
                <a:ext cx="9525" cy="19050"/>
              </a:xfrm>
              <a:custGeom>
                <a:avLst/>
                <a:gdLst>
                  <a:gd name="T0" fmla="*/ 4 w 6"/>
                  <a:gd name="T1" fmla="*/ 0 h 12"/>
                  <a:gd name="T2" fmla="*/ 4 w 6"/>
                  <a:gd name="T3" fmla="*/ 0 h 12"/>
                  <a:gd name="T4" fmla="*/ 4 w 6"/>
                  <a:gd name="T5" fmla="*/ 0 h 12"/>
                  <a:gd name="T6" fmla="*/ 4 w 6"/>
                  <a:gd name="T7" fmla="*/ 0 h 12"/>
                  <a:gd name="T8" fmla="*/ 0 w 6"/>
                  <a:gd name="T9" fmla="*/ 2 h 12"/>
                  <a:gd name="T10" fmla="*/ 0 w 6"/>
                  <a:gd name="T11" fmla="*/ 6 h 12"/>
                  <a:gd name="T12" fmla="*/ 0 w 6"/>
                  <a:gd name="T13" fmla="*/ 6 h 12"/>
                  <a:gd name="T14" fmla="*/ 0 w 6"/>
                  <a:gd name="T15" fmla="*/ 10 h 12"/>
                  <a:gd name="T16" fmla="*/ 4 w 6"/>
                  <a:gd name="T17" fmla="*/ 12 h 12"/>
                  <a:gd name="T18" fmla="*/ 4 w 6"/>
                  <a:gd name="T19" fmla="*/ 12 h 12"/>
                  <a:gd name="T20" fmla="*/ 6 w 6"/>
                  <a:gd name="T21" fmla="*/ 12 h 12"/>
                  <a:gd name="T22" fmla="*/ 6 w 6"/>
                  <a:gd name="T23" fmla="*/ 12 h 12"/>
                  <a:gd name="T24" fmla="*/ 6 w 6"/>
                  <a:gd name="T25" fmla="*/ 12 h 12"/>
                  <a:gd name="T26" fmla="*/ 6 w 6"/>
                  <a:gd name="T27" fmla="*/ 0 h 12"/>
                  <a:gd name="T28" fmla="*/ 6 w 6"/>
                  <a:gd name="T29" fmla="*/ 0 h 12"/>
                  <a:gd name="T30" fmla="*/ 4 w 6"/>
                  <a:gd name="T3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12">
                    <a:moveTo>
                      <a:pt x="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3" name="Freeform 321"/>
              <p:cNvSpPr>
                <a:spLocks/>
              </p:cNvSpPr>
              <p:nvPr/>
            </p:nvSpPr>
            <p:spPr bwMode="auto">
              <a:xfrm>
                <a:off x="2795588" y="2416175"/>
                <a:ext cx="3175" cy="12700"/>
              </a:xfrm>
              <a:custGeom>
                <a:avLst/>
                <a:gdLst>
                  <a:gd name="T0" fmla="*/ 2 w 2"/>
                  <a:gd name="T1" fmla="*/ 0 h 8"/>
                  <a:gd name="T2" fmla="*/ 2 w 2"/>
                  <a:gd name="T3" fmla="*/ 0 h 8"/>
                  <a:gd name="T4" fmla="*/ 0 w 2"/>
                  <a:gd name="T5" fmla="*/ 4 h 8"/>
                  <a:gd name="T6" fmla="*/ 0 w 2"/>
                  <a:gd name="T7" fmla="*/ 4 h 8"/>
                  <a:gd name="T8" fmla="*/ 2 w 2"/>
                  <a:gd name="T9" fmla="*/ 8 h 8"/>
                  <a:gd name="T10" fmla="*/ 2 w 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4" name="Freeform 322"/>
              <p:cNvSpPr>
                <a:spLocks/>
              </p:cNvSpPr>
              <p:nvPr/>
            </p:nvSpPr>
            <p:spPr bwMode="auto">
              <a:xfrm>
                <a:off x="2795588" y="2416175"/>
                <a:ext cx="3175" cy="12700"/>
              </a:xfrm>
              <a:custGeom>
                <a:avLst/>
                <a:gdLst>
                  <a:gd name="T0" fmla="*/ 2 w 2"/>
                  <a:gd name="T1" fmla="*/ 0 h 8"/>
                  <a:gd name="T2" fmla="*/ 2 w 2"/>
                  <a:gd name="T3" fmla="*/ 0 h 8"/>
                  <a:gd name="T4" fmla="*/ 0 w 2"/>
                  <a:gd name="T5" fmla="*/ 4 h 8"/>
                  <a:gd name="T6" fmla="*/ 0 w 2"/>
                  <a:gd name="T7" fmla="*/ 4 h 8"/>
                  <a:gd name="T8" fmla="*/ 2 w 2"/>
                  <a:gd name="T9" fmla="*/ 8 h 8"/>
                  <a:gd name="T10" fmla="*/ 2 w 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5" name="Freeform 323"/>
              <p:cNvSpPr>
                <a:spLocks/>
              </p:cNvSpPr>
              <p:nvPr/>
            </p:nvSpPr>
            <p:spPr bwMode="auto">
              <a:xfrm>
                <a:off x="2770188" y="2425700"/>
                <a:ext cx="9525" cy="9525"/>
              </a:xfrm>
              <a:custGeom>
                <a:avLst/>
                <a:gdLst>
                  <a:gd name="T0" fmla="*/ 2 w 6"/>
                  <a:gd name="T1" fmla="*/ 0 h 6"/>
                  <a:gd name="T2" fmla="*/ 2 w 6"/>
                  <a:gd name="T3" fmla="*/ 0 h 6"/>
                  <a:gd name="T4" fmla="*/ 2 w 6"/>
                  <a:gd name="T5" fmla="*/ 0 h 6"/>
                  <a:gd name="T6" fmla="*/ 2 w 6"/>
                  <a:gd name="T7" fmla="*/ 0 h 6"/>
                  <a:gd name="T8" fmla="*/ 0 w 6"/>
                  <a:gd name="T9" fmla="*/ 2 h 6"/>
                  <a:gd name="T10" fmla="*/ 0 w 6"/>
                  <a:gd name="T11" fmla="*/ 4 h 6"/>
                  <a:gd name="T12" fmla="*/ 0 w 6"/>
                  <a:gd name="T13" fmla="*/ 4 h 6"/>
                  <a:gd name="T14" fmla="*/ 0 w 6"/>
                  <a:gd name="T15" fmla="*/ 6 h 6"/>
                  <a:gd name="T16" fmla="*/ 2 w 6"/>
                  <a:gd name="T17" fmla="*/ 6 h 6"/>
                  <a:gd name="T18" fmla="*/ 2 w 6"/>
                  <a:gd name="T19" fmla="*/ 6 h 6"/>
                  <a:gd name="T20" fmla="*/ 2 w 6"/>
                  <a:gd name="T21" fmla="*/ 6 h 6"/>
                  <a:gd name="T22" fmla="*/ 2 w 6"/>
                  <a:gd name="T23" fmla="*/ 6 h 6"/>
                  <a:gd name="T24" fmla="*/ 6 w 6"/>
                  <a:gd name="T25" fmla="*/ 6 h 6"/>
                  <a:gd name="T26" fmla="*/ 6 w 6"/>
                  <a:gd name="T27" fmla="*/ 4 h 6"/>
                  <a:gd name="T28" fmla="*/ 6 w 6"/>
                  <a:gd name="T29" fmla="*/ 4 h 6"/>
                  <a:gd name="T30" fmla="*/ 4 w 6"/>
                  <a:gd name="T31" fmla="*/ 2 h 6"/>
                  <a:gd name="T32" fmla="*/ 2 w 6"/>
                  <a:gd name="T3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6" name="Freeform 324"/>
              <p:cNvSpPr>
                <a:spLocks/>
              </p:cNvSpPr>
              <p:nvPr/>
            </p:nvSpPr>
            <p:spPr bwMode="auto">
              <a:xfrm>
                <a:off x="2770188" y="2425700"/>
                <a:ext cx="9525" cy="9525"/>
              </a:xfrm>
              <a:custGeom>
                <a:avLst/>
                <a:gdLst>
                  <a:gd name="T0" fmla="*/ 2 w 6"/>
                  <a:gd name="T1" fmla="*/ 0 h 6"/>
                  <a:gd name="T2" fmla="*/ 2 w 6"/>
                  <a:gd name="T3" fmla="*/ 0 h 6"/>
                  <a:gd name="T4" fmla="*/ 2 w 6"/>
                  <a:gd name="T5" fmla="*/ 0 h 6"/>
                  <a:gd name="T6" fmla="*/ 2 w 6"/>
                  <a:gd name="T7" fmla="*/ 0 h 6"/>
                  <a:gd name="T8" fmla="*/ 0 w 6"/>
                  <a:gd name="T9" fmla="*/ 2 h 6"/>
                  <a:gd name="T10" fmla="*/ 0 w 6"/>
                  <a:gd name="T11" fmla="*/ 4 h 6"/>
                  <a:gd name="T12" fmla="*/ 0 w 6"/>
                  <a:gd name="T13" fmla="*/ 4 h 6"/>
                  <a:gd name="T14" fmla="*/ 0 w 6"/>
                  <a:gd name="T15" fmla="*/ 6 h 6"/>
                  <a:gd name="T16" fmla="*/ 2 w 6"/>
                  <a:gd name="T17" fmla="*/ 6 h 6"/>
                  <a:gd name="T18" fmla="*/ 2 w 6"/>
                  <a:gd name="T19" fmla="*/ 6 h 6"/>
                  <a:gd name="T20" fmla="*/ 2 w 6"/>
                  <a:gd name="T21" fmla="*/ 6 h 6"/>
                  <a:gd name="T22" fmla="*/ 2 w 6"/>
                  <a:gd name="T23" fmla="*/ 6 h 6"/>
                  <a:gd name="T24" fmla="*/ 6 w 6"/>
                  <a:gd name="T25" fmla="*/ 6 h 6"/>
                  <a:gd name="T26" fmla="*/ 6 w 6"/>
                  <a:gd name="T27" fmla="*/ 4 h 6"/>
                  <a:gd name="T28" fmla="*/ 6 w 6"/>
                  <a:gd name="T29" fmla="*/ 4 h 6"/>
                  <a:gd name="T30" fmla="*/ 4 w 6"/>
                  <a:gd name="T31" fmla="*/ 2 h 6"/>
                  <a:gd name="T32" fmla="*/ 2 w 6"/>
                  <a:gd name="T3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7" name="Freeform 325"/>
              <p:cNvSpPr>
                <a:spLocks/>
              </p:cNvSpPr>
              <p:nvPr/>
            </p:nvSpPr>
            <p:spPr bwMode="auto">
              <a:xfrm>
                <a:off x="2795588" y="2489200"/>
                <a:ext cx="3175" cy="12700"/>
              </a:xfrm>
              <a:custGeom>
                <a:avLst/>
                <a:gdLst>
                  <a:gd name="T0" fmla="*/ 2 w 2"/>
                  <a:gd name="T1" fmla="*/ 0 h 8"/>
                  <a:gd name="T2" fmla="*/ 2 w 2"/>
                  <a:gd name="T3" fmla="*/ 0 h 8"/>
                  <a:gd name="T4" fmla="*/ 0 w 2"/>
                  <a:gd name="T5" fmla="*/ 4 h 8"/>
                  <a:gd name="T6" fmla="*/ 0 w 2"/>
                  <a:gd name="T7" fmla="*/ 4 h 8"/>
                  <a:gd name="T8" fmla="*/ 2 w 2"/>
                  <a:gd name="T9" fmla="*/ 8 h 8"/>
                  <a:gd name="T10" fmla="*/ 2 w 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8" name="Freeform 326"/>
              <p:cNvSpPr>
                <a:spLocks/>
              </p:cNvSpPr>
              <p:nvPr/>
            </p:nvSpPr>
            <p:spPr bwMode="auto">
              <a:xfrm>
                <a:off x="2795588" y="2489200"/>
                <a:ext cx="3175" cy="12700"/>
              </a:xfrm>
              <a:custGeom>
                <a:avLst/>
                <a:gdLst>
                  <a:gd name="T0" fmla="*/ 2 w 2"/>
                  <a:gd name="T1" fmla="*/ 0 h 8"/>
                  <a:gd name="T2" fmla="*/ 2 w 2"/>
                  <a:gd name="T3" fmla="*/ 0 h 8"/>
                  <a:gd name="T4" fmla="*/ 0 w 2"/>
                  <a:gd name="T5" fmla="*/ 4 h 8"/>
                  <a:gd name="T6" fmla="*/ 0 w 2"/>
                  <a:gd name="T7" fmla="*/ 4 h 8"/>
                  <a:gd name="T8" fmla="*/ 2 w 2"/>
                  <a:gd name="T9" fmla="*/ 8 h 8"/>
                  <a:gd name="T10" fmla="*/ 2 w 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9" name="Freeform 327"/>
              <p:cNvSpPr>
                <a:spLocks/>
              </p:cNvSpPr>
              <p:nvPr/>
            </p:nvSpPr>
            <p:spPr bwMode="auto">
              <a:xfrm>
                <a:off x="2776538" y="2381250"/>
                <a:ext cx="19050" cy="15875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0 h 10"/>
                  <a:gd name="T4" fmla="*/ 6 w 12"/>
                  <a:gd name="T5" fmla="*/ 0 h 10"/>
                  <a:gd name="T6" fmla="*/ 6 w 12"/>
                  <a:gd name="T7" fmla="*/ 0 h 10"/>
                  <a:gd name="T8" fmla="*/ 2 w 12"/>
                  <a:gd name="T9" fmla="*/ 2 h 10"/>
                  <a:gd name="T10" fmla="*/ 0 w 12"/>
                  <a:gd name="T11" fmla="*/ 6 h 10"/>
                  <a:gd name="T12" fmla="*/ 0 w 12"/>
                  <a:gd name="T13" fmla="*/ 6 h 10"/>
                  <a:gd name="T14" fmla="*/ 2 w 12"/>
                  <a:gd name="T15" fmla="*/ 8 h 10"/>
                  <a:gd name="T16" fmla="*/ 6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6 w 12"/>
                  <a:gd name="T23" fmla="*/ 10 h 10"/>
                  <a:gd name="T24" fmla="*/ 10 w 12"/>
                  <a:gd name="T25" fmla="*/ 8 h 10"/>
                  <a:gd name="T26" fmla="*/ 12 w 12"/>
                  <a:gd name="T27" fmla="*/ 4 h 10"/>
                  <a:gd name="T28" fmla="*/ 12 w 12"/>
                  <a:gd name="T29" fmla="*/ 4 h 10"/>
                  <a:gd name="T30" fmla="*/ 10 w 12"/>
                  <a:gd name="T31" fmla="*/ 0 h 10"/>
                  <a:gd name="T32" fmla="*/ 6 w 12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0" name="Freeform 328"/>
              <p:cNvSpPr>
                <a:spLocks/>
              </p:cNvSpPr>
              <p:nvPr/>
            </p:nvSpPr>
            <p:spPr bwMode="auto">
              <a:xfrm>
                <a:off x="2776538" y="2381250"/>
                <a:ext cx="19050" cy="15875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0 h 10"/>
                  <a:gd name="T4" fmla="*/ 6 w 12"/>
                  <a:gd name="T5" fmla="*/ 0 h 10"/>
                  <a:gd name="T6" fmla="*/ 6 w 12"/>
                  <a:gd name="T7" fmla="*/ 0 h 10"/>
                  <a:gd name="T8" fmla="*/ 2 w 12"/>
                  <a:gd name="T9" fmla="*/ 2 h 10"/>
                  <a:gd name="T10" fmla="*/ 0 w 12"/>
                  <a:gd name="T11" fmla="*/ 6 h 10"/>
                  <a:gd name="T12" fmla="*/ 0 w 12"/>
                  <a:gd name="T13" fmla="*/ 6 h 10"/>
                  <a:gd name="T14" fmla="*/ 2 w 12"/>
                  <a:gd name="T15" fmla="*/ 8 h 10"/>
                  <a:gd name="T16" fmla="*/ 6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6 w 12"/>
                  <a:gd name="T23" fmla="*/ 10 h 10"/>
                  <a:gd name="T24" fmla="*/ 10 w 12"/>
                  <a:gd name="T25" fmla="*/ 8 h 10"/>
                  <a:gd name="T26" fmla="*/ 12 w 12"/>
                  <a:gd name="T27" fmla="*/ 4 h 10"/>
                  <a:gd name="T28" fmla="*/ 12 w 12"/>
                  <a:gd name="T29" fmla="*/ 4 h 10"/>
                  <a:gd name="T30" fmla="*/ 10 w 12"/>
                  <a:gd name="T31" fmla="*/ 0 h 10"/>
                  <a:gd name="T32" fmla="*/ 6 w 12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1" name="Freeform 329"/>
              <p:cNvSpPr>
                <a:spLocks/>
              </p:cNvSpPr>
              <p:nvPr/>
            </p:nvSpPr>
            <p:spPr bwMode="auto">
              <a:xfrm>
                <a:off x="2786063" y="2346325"/>
                <a:ext cx="12700" cy="19050"/>
              </a:xfrm>
              <a:custGeom>
                <a:avLst/>
                <a:gdLst>
                  <a:gd name="T0" fmla="*/ 6 w 8"/>
                  <a:gd name="T1" fmla="*/ 0 h 12"/>
                  <a:gd name="T2" fmla="*/ 6 w 8"/>
                  <a:gd name="T3" fmla="*/ 0 h 12"/>
                  <a:gd name="T4" fmla="*/ 6 w 8"/>
                  <a:gd name="T5" fmla="*/ 0 h 12"/>
                  <a:gd name="T6" fmla="*/ 6 w 8"/>
                  <a:gd name="T7" fmla="*/ 0 h 12"/>
                  <a:gd name="T8" fmla="*/ 2 w 8"/>
                  <a:gd name="T9" fmla="*/ 2 h 12"/>
                  <a:gd name="T10" fmla="*/ 0 w 8"/>
                  <a:gd name="T11" fmla="*/ 6 h 12"/>
                  <a:gd name="T12" fmla="*/ 0 w 8"/>
                  <a:gd name="T13" fmla="*/ 6 h 12"/>
                  <a:gd name="T14" fmla="*/ 2 w 8"/>
                  <a:gd name="T15" fmla="*/ 10 h 12"/>
                  <a:gd name="T16" fmla="*/ 6 w 8"/>
                  <a:gd name="T17" fmla="*/ 12 h 12"/>
                  <a:gd name="T18" fmla="*/ 6 w 8"/>
                  <a:gd name="T19" fmla="*/ 12 h 12"/>
                  <a:gd name="T20" fmla="*/ 6 w 8"/>
                  <a:gd name="T21" fmla="*/ 12 h 12"/>
                  <a:gd name="T22" fmla="*/ 6 w 8"/>
                  <a:gd name="T23" fmla="*/ 12 h 12"/>
                  <a:gd name="T24" fmla="*/ 8 w 8"/>
                  <a:gd name="T25" fmla="*/ 10 h 12"/>
                  <a:gd name="T26" fmla="*/ 8 w 8"/>
                  <a:gd name="T27" fmla="*/ 0 h 12"/>
                  <a:gd name="T28" fmla="*/ 8 w 8"/>
                  <a:gd name="T29" fmla="*/ 0 h 12"/>
                  <a:gd name="T30" fmla="*/ 6 w 8"/>
                  <a:gd name="T3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2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2" name="Freeform 330"/>
              <p:cNvSpPr>
                <a:spLocks/>
              </p:cNvSpPr>
              <p:nvPr/>
            </p:nvSpPr>
            <p:spPr bwMode="auto">
              <a:xfrm>
                <a:off x="2786063" y="2346325"/>
                <a:ext cx="12700" cy="19050"/>
              </a:xfrm>
              <a:custGeom>
                <a:avLst/>
                <a:gdLst>
                  <a:gd name="T0" fmla="*/ 6 w 8"/>
                  <a:gd name="T1" fmla="*/ 0 h 12"/>
                  <a:gd name="T2" fmla="*/ 6 w 8"/>
                  <a:gd name="T3" fmla="*/ 0 h 12"/>
                  <a:gd name="T4" fmla="*/ 6 w 8"/>
                  <a:gd name="T5" fmla="*/ 0 h 12"/>
                  <a:gd name="T6" fmla="*/ 6 w 8"/>
                  <a:gd name="T7" fmla="*/ 0 h 12"/>
                  <a:gd name="T8" fmla="*/ 2 w 8"/>
                  <a:gd name="T9" fmla="*/ 2 h 12"/>
                  <a:gd name="T10" fmla="*/ 0 w 8"/>
                  <a:gd name="T11" fmla="*/ 6 h 12"/>
                  <a:gd name="T12" fmla="*/ 0 w 8"/>
                  <a:gd name="T13" fmla="*/ 6 h 12"/>
                  <a:gd name="T14" fmla="*/ 2 w 8"/>
                  <a:gd name="T15" fmla="*/ 10 h 12"/>
                  <a:gd name="T16" fmla="*/ 6 w 8"/>
                  <a:gd name="T17" fmla="*/ 12 h 12"/>
                  <a:gd name="T18" fmla="*/ 6 w 8"/>
                  <a:gd name="T19" fmla="*/ 12 h 12"/>
                  <a:gd name="T20" fmla="*/ 6 w 8"/>
                  <a:gd name="T21" fmla="*/ 12 h 12"/>
                  <a:gd name="T22" fmla="*/ 6 w 8"/>
                  <a:gd name="T23" fmla="*/ 12 h 12"/>
                  <a:gd name="T24" fmla="*/ 8 w 8"/>
                  <a:gd name="T25" fmla="*/ 10 h 12"/>
                  <a:gd name="T26" fmla="*/ 8 w 8"/>
                  <a:gd name="T27" fmla="*/ 0 h 12"/>
                  <a:gd name="T28" fmla="*/ 8 w 8"/>
                  <a:gd name="T29" fmla="*/ 0 h 12"/>
                  <a:gd name="T30" fmla="*/ 6 w 8"/>
                  <a:gd name="T3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2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3" name="Freeform 331"/>
              <p:cNvSpPr>
                <a:spLocks/>
              </p:cNvSpPr>
              <p:nvPr/>
            </p:nvSpPr>
            <p:spPr bwMode="auto">
              <a:xfrm>
                <a:off x="2763838" y="2359025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0 w 4"/>
                  <a:gd name="T5" fmla="*/ 0 h 8"/>
                  <a:gd name="T6" fmla="*/ 0 w 4"/>
                  <a:gd name="T7" fmla="*/ 0 h 8"/>
                  <a:gd name="T8" fmla="*/ 0 w 4"/>
                  <a:gd name="T9" fmla="*/ 0 h 8"/>
                  <a:gd name="T10" fmla="*/ 0 w 4"/>
                  <a:gd name="T11" fmla="*/ 8 h 8"/>
                  <a:gd name="T12" fmla="*/ 0 w 4"/>
                  <a:gd name="T13" fmla="*/ 8 h 8"/>
                  <a:gd name="T14" fmla="*/ 0 w 4"/>
                  <a:gd name="T15" fmla="*/ 8 h 8"/>
                  <a:gd name="T16" fmla="*/ 0 w 4"/>
                  <a:gd name="T17" fmla="*/ 8 h 8"/>
                  <a:gd name="T18" fmla="*/ 0 w 4"/>
                  <a:gd name="T19" fmla="*/ 8 h 8"/>
                  <a:gd name="T20" fmla="*/ 0 w 4"/>
                  <a:gd name="T21" fmla="*/ 8 h 8"/>
                  <a:gd name="T22" fmla="*/ 2 w 4"/>
                  <a:gd name="T23" fmla="*/ 6 h 8"/>
                  <a:gd name="T24" fmla="*/ 4 w 4"/>
                  <a:gd name="T25" fmla="*/ 4 h 8"/>
                  <a:gd name="T26" fmla="*/ 4 w 4"/>
                  <a:gd name="T27" fmla="*/ 4 h 8"/>
                  <a:gd name="T28" fmla="*/ 2 w 4"/>
                  <a:gd name="T29" fmla="*/ 2 h 8"/>
                  <a:gd name="T30" fmla="*/ 0 w 4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4" name="Freeform 332"/>
              <p:cNvSpPr>
                <a:spLocks/>
              </p:cNvSpPr>
              <p:nvPr/>
            </p:nvSpPr>
            <p:spPr bwMode="auto">
              <a:xfrm>
                <a:off x="2763838" y="2359025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0 w 4"/>
                  <a:gd name="T5" fmla="*/ 0 h 8"/>
                  <a:gd name="T6" fmla="*/ 0 w 4"/>
                  <a:gd name="T7" fmla="*/ 0 h 8"/>
                  <a:gd name="T8" fmla="*/ 0 w 4"/>
                  <a:gd name="T9" fmla="*/ 0 h 8"/>
                  <a:gd name="T10" fmla="*/ 0 w 4"/>
                  <a:gd name="T11" fmla="*/ 8 h 8"/>
                  <a:gd name="T12" fmla="*/ 0 w 4"/>
                  <a:gd name="T13" fmla="*/ 8 h 8"/>
                  <a:gd name="T14" fmla="*/ 0 w 4"/>
                  <a:gd name="T15" fmla="*/ 8 h 8"/>
                  <a:gd name="T16" fmla="*/ 0 w 4"/>
                  <a:gd name="T17" fmla="*/ 8 h 8"/>
                  <a:gd name="T18" fmla="*/ 0 w 4"/>
                  <a:gd name="T19" fmla="*/ 8 h 8"/>
                  <a:gd name="T20" fmla="*/ 0 w 4"/>
                  <a:gd name="T21" fmla="*/ 8 h 8"/>
                  <a:gd name="T22" fmla="*/ 2 w 4"/>
                  <a:gd name="T23" fmla="*/ 6 h 8"/>
                  <a:gd name="T24" fmla="*/ 4 w 4"/>
                  <a:gd name="T25" fmla="*/ 4 h 8"/>
                  <a:gd name="T26" fmla="*/ 4 w 4"/>
                  <a:gd name="T27" fmla="*/ 4 h 8"/>
                  <a:gd name="T28" fmla="*/ 2 w 4"/>
                  <a:gd name="T29" fmla="*/ 2 h 8"/>
                  <a:gd name="T30" fmla="*/ 0 w 4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5" name="Freeform 333"/>
              <p:cNvSpPr>
                <a:spLocks/>
              </p:cNvSpPr>
              <p:nvPr/>
            </p:nvSpPr>
            <p:spPr bwMode="auto">
              <a:xfrm>
                <a:off x="2776538" y="2136775"/>
                <a:ext cx="19050" cy="15875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0 h 10"/>
                  <a:gd name="T4" fmla="*/ 6 w 12"/>
                  <a:gd name="T5" fmla="*/ 0 h 10"/>
                  <a:gd name="T6" fmla="*/ 6 w 12"/>
                  <a:gd name="T7" fmla="*/ 0 h 10"/>
                  <a:gd name="T8" fmla="*/ 2 w 12"/>
                  <a:gd name="T9" fmla="*/ 2 h 10"/>
                  <a:gd name="T10" fmla="*/ 0 w 12"/>
                  <a:gd name="T11" fmla="*/ 6 h 10"/>
                  <a:gd name="T12" fmla="*/ 0 w 12"/>
                  <a:gd name="T13" fmla="*/ 6 h 10"/>
                  <a:gd name="T14" fmla="*/ 2 w 12"/>
                  <a:gd name="T15" fmla="*/ 10 h 10"/>
                  <a:gd name="T16" fmla="*/ 6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6 w 12"/>
                  <a:gd name="T23" fmla="*/ 10 h 10"/>
                  <a:gd name="T24" fmla="*/ 10 w 12"/>
                  <a:gd name="T25" fmla="*/ 8 h 10"/>
                  <a:gd name="T26" fmla="*/ 12 w 12"/>
                  <a:gd name="T27" fmla="*/ 4 h 10"/>
                  <a:gd name="T28" fmla="*/ 12 w 12"/>
                  <a:gd name="T29" fmla="*/ 4 h 10"/>
                  <a:gd name="T30" fmla="*/ 10 w 12"/>
                  <a:gd name="T31" fmla="*/ 2 h 10"/>
                  <a:gd name="T32" fmla="*/ 6 w 12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6" name="Freeform 334"/>
              <p:cNvSpPr>
                <a:spLocks/>
              </p:cNvSpPr>
              <p:nvPr/>
            </p:nvSpPr>
            <p:spPr bwMode="auto">
              <a:xfrm>
                <a:off x="2776538" y="2136775"/>
                <a:ext cx="19050" cy="15875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0 h 10"/>
                  <a:gd name="T4" fmla="*/ 6 w 12"/>
                  <a:gd name="T5" fmla="*/ 0 h 10"/>
                  <a:gd name="T6" fmla="*/ 6 w 12"/>
                  <a:gd name="T7" fmla="*/ 0 h 10"/>
                  <a:gd name="T8" fmla="*/ 2 w 12"/>
                  <a:gd name="T9" fmla="*/ 2 h 10"/>
                  <a:gd name="T10" fmla="*/ 0 w 12"/>
                  <a:gd name="T11" fmla="*/ 6 h 10"/>
                  <a:gd name="T12" fmla="*/ 0 w 12"/>
                  <a:gd name="T13" fmla="*/ 6 h 10"/>
                  <a:gd name="T14" fmla="*/ 2 w 12"/>
                  <a:gd name="T15" fmla="*/ 10 h 10"/>
                  <a:gd name="T16" fmla="*/ 6 w 12"/>
                  <a:gd name="T17" fmla="*/ 10 h 10"/>
                  <a:gd name="T18" fmla="*/ 6 w 12"/>
                  <a:gd name="T19" fmla="*/ 10 h 10"/>
                  <a:gd name="T20" fmla="*/ 6 w 12"/>
                  <a:gd name="T21" fmla="*/ 10 h 10"/>
                  <a:gd name="T22" fmla="*/ 6 w 12"/>
                  <a:gd name="T23" fmla="*/ 10 h 10"/>
                  <a:gd name="T24" fmla="*/ 10 w 12"/>
                  <a:gd name="T25" fmla="*/ 8 h 10"/>
                  <a:gd name="T26" fmla="*/ 12 w 12"/>
                  <a:gd name="T27" fmla="*/ 4 h 10"/>
                  <a:gd name="T28" fmla="*/ 12 w 12"/>
                  <a:gd name="T29" fmla="*/ 4 h 10"/>
                  <a:gd name="T30" fmla="*/ 10 w 12"/>
                  <a:gd name="T31" fmla="*/ 2 h 10"/>
                  <a:gd name="T32" fmla="*/ 6 w 12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7" name="Freeform 335"/>
              <p:cNvSpPr>
                <a:spLocks/>
              </p:cNvSpPr>
              <p:nvPr/>
            </p:nvSpPr>
            <p:spPr bwMode="auto">
              <a:xfrm>
                <a:off x="2763838" y="2127250"/>
                <a:ext cx="15875" cy="19050"/>
              </a:xfrm>
              <a:custGeom>
                <a:avLst/>
                <a:gdLst>
                  <a:gd name="T0" fmla="*/ 4 w 10"/>
                  <a:gd name="T1" fmla="*/ 0 h 12"/>
                  <a:gd name="T2" fmla="*/ 4 w 10"/>
                  <a:gd name="T3" fmla="*/ 0 h 12"/>
                  <a:gd name="T4" fmla="*/ 0 w 10"/>
                  <a:gd name="T5" fmla="*/ 2 h 12"/>
                  <a:gd name="T6" fmla="*/ 0 w 10"/>
                  <a:gd name="T7" fmla="*/ 10 h 12"/>
                  <a:gd name="T8" fmla="*/ 0 w 10"/>
                  <a:gd name="T9" fmla="*/ 10 h 12"/>
                  <a:gd name="T10" fmla="*/ 4 w 10"/>
                  <a:gd name="T11" fmla="*/ 12 h 12"/>
                  <a:gd name="T12" fmla="*/ 4 w 10"/>
                  <a:gd name="T13" fmla="*/ 12 h 12"/>
                  <a:gd name="T14" fmla="*/ 8 w 10"/>
                  <a:gd name="T15" fmla="*/ 10 h 12"/>
                  <a:gd name="T16" fmla="*/ 10 w 10"/>
                  <a:gd name="T17" fmla="*/ 6 h 12"/>
                  <a:gd name="T18" fmla="*/ 10 w 10"/>
                  <a:gd name="T19" fmla="*/ 6 h 12"/>
                  <a:gd name="T20" fmla="*/ 8 w 10"/>
                  <a:gd name="T21" fmla="*/ 2 h 12"/>
                  <a:gd name="T22" fmla="*/ 4 w 10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2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8" name="Freeform 336"/>
              <p:cNvSpPr>
                <a:spLocks/>
              </p:cNvSpPr>
              <p:nvPr/>
            </p:nvSpPr>
            <p:spPr bwMode="auto">
              <a:xfrm>
                <a:off x="2763838" y="2127250"/>
                <a:ext cx="15875" cy="19050"/>
              </a:xfrm>
              <a:custGeom>
                <a:avLst/>
                <a:gdLst>
                  <a:gd name="T0" fmla="*/ 4 w 10"/>
                  <a:gd name="T1" fmla="*/ 0 h 12"/>
                  <a:gd name="T2" fmla="*/ 4 w 10"/>
                  <a:gd name="T3" fmla="*/ 0 h 12"/>
                  <a:gd name="T4" fmla="*/ 0 w 10"/>
                  <a:gd name="T5" fmla="*/ 2 h 12"/>
                  <a:gd name="T6" fmla="*/ 0 w 10"/>
                  <a:gd name="T7" fmla="*/ 10 h 12"/>
                  <a:gd name="T8" fmla="*/ 0 w 10"/>
                  <a:gd name="T9" fmla="*/ 10 h 12"/>
                  <a:gd name="T10" fmla="*/ 4 w 10"/>
                  <a:gd name="T11" fmla="*/ 12 h 12"/>
                  <a:gd name="T12" fmla="*/ 4 w 10"/>
                  <a:gd name="T13" fmla="*/ 12 h 12"/>
                  <a:gd name="T14" fmla="*/ 8 w 10"/>
                  <a:gd name="T15" fmla="*/ 10 h 12"/>
                  <a:gd name="T16" fmla="*/ 10 w 10"/>
                  <a:gd name="T17" fmla="*/ 6 h 12"/>
                  <a:gd name="T18" fmla="*/ 10 w 10"/>
                  <a:gd name="T19" fmla="*/ 6 h 12"/>
                  <a:gd name="T20" fmla="*/ 8 w 10"/>
                  <a:gd name="T21" fmla="*/ 2 h 12"/>
                  <a:gd name="T22" fmla="*/ 4 w 10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2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9" name="Freeform 337"/>
              <p:cNvSpPr>
                <a:spLocks/>
              </p:cNvSpPr>
              <p:nvPr/>
            </p:nvSpPr>
            <p:spPr bwMode="auto">
              <a:xfrm>
                <a:off x="2770188" y="2095500"/>
                <a:ext cx="19050" cy="15875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0 h 10"/>
                  <a:gd name="T4" fmla="*/ 2 w 12"/>
                  <a:gd name="T5" fmla="*/ 2 h 10"/>
                  <a:gd name="T6" fmla="*/ 0 w 12"/>
                  <a:gd name="T7" fmla="*/ 6 h 10"/>
                  <a:gd name="T8" fmla="*/ 0 w 12"/>
                  <a:gd name="T9" fmla="*/ 6 h 10"/>
                  <a:gd name="T10" fmla="*/ 2 w 12"/>
                  <a:gd name="T11" fmla="*/ 10 h 10"/>
                  <a:gd name="T12" fmla="*/ 6 w 12"/>
                  <a:gd name="T13" fmla="*/ 10 h 10"/>
                  <a:gd name="T14" fmla="*/ 6 w 12"/>
                  <a:gd name="T15" fmla="*/ 10 h 10"/>
                  <a:gd name="T16" fmla="*/ 10 w 12"/>
                  <a:gd name="T17" fmla="*/ 10 h 10"/>
                  <a:gd name="T18" fmla="*/ 12 w 12"/>
                  <a:gd name="T19" fmla="*/ 6 h 10"/>
                  <a:gd name="T20" fmla="*/ 12 w 12"/>
                  <a:gd name="T21" fmla="*/ 6 h 10"/>
                  <a:gd name="T22" fmla="*/ 10 w 12"/>
                  <a:gd name="T23" fmla="*/ 2 h 10"/>
                  <a:gd name="T24" fmla="*/ 6 w 12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0" name="Freeform 338"/>
              <p:cNvSpPr>
                <a:spLocks/>
              </p:cNvSpPr>
              <p:nvPr/>
            </p:nvSpPr>
            <p:spPr bwMode="auto">
              <a:xfrm>
                <a:off x="2770188" y="2095500"/>
                <a:ext cx="19050" cy="15875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0 h 10"/>
                  <a:gd name="T4" fmla="*/ 2 w 12"/>
                  <a:gd name="T5" fmla="*/ 2 h 10"/>
                  <a:gd name="T6" fmla="*/ 0 w 12"/>
                  <a:gd name="T7" fmla="*/ 6 h 10"/>
                  <a:gd name="T8" fmla="*/ 0 w 12"/>
                  <a:gd name="T9" fmla="*/ 6 h 10"/>
                  <a:gd name="T10" fmla="*/ 2 w 12"/>
                  <a:gd name="T11" fmla="*/ 10 h 10"/>
                  <a:gd name="T12" fmla="*/ 6 w 12"/>
                  <a:gd name="T13" fmla="*/ 10 h 10"/>
                  <a:gd name="T14" fmla="*/ 6 w 12"/>
                  <a:gd name="T15" fmla="*/ 10 h 10"/>
                  <a:gd name="T16" fmla="*/ 10 w 12"/>
                  <a:gd name="T17" fmla="*/ 10 h 10"/>
                  <a:gd name="T18" fmla="*/ 12 w 12"/>
                  <a:gd name="T19" fmla="*/ 6 h 10"/>
                  <a:gd name="T20" fmla="*/ 12 w 12"/>
                  <a:gd name="T21" fmla="*/ 6 h 10"/>
                  <a:gd name="T22" fmla="*/ 10 w 12"/>
                  <a:gd name="T23" fmla="*/ 2 h 10"/>
                  <a:gd name="T24" fmla="*/ 6 w 12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2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1" name="Freeform 339"/>
              <p:cNvSpPr>
                <a:spLocks/>
              </p:cNvSpPr>
              <p:nvPr/>
            </p:nvSpPr>
            <p:spPr bwMode="auto">
              <a:xfrm>
                <a:off x="2763838" y="2222500"/>
                <a:ext cx="15875" cy="19050"/>
              </a:xfrm>
              <a:custGeom>
                <a:avLst/>
                <a:gdLst>
                  <a:gd name="T0" fmla="*/ 4 w 10"/>
                  <a:gd name="T1" fmla="*/ 0 h 12"/>
                  <a:gd name="T2" fmla="*/ 4 w 10"/>
                  <a:gd name="T3" fmla="*/ 0 h 12"/>
                  <a:gd name="T4" fmla="*/ 4 w 10"/>
                  <a:gd name="T5" fmla="*/ 0 h 12"/>
                  <a:gd name="T6" fmla="*/ 4 w 10"/>
                  <a:gd name="T7" fmla="*/ 0 h 12"/>
                  <a:gd name="T8" fmla="*/ 2 w 10"/>
                  <a:gd name="T9" fmla="*/ 0 h 12"/>
                  <a:gd name="T10" fmla="*/ 0 w 10"/>
                  <a:gd name="T11" fmla="*/ 2 h 12"/>
                  <a:gd name="T12" fmla="*/ 0 w 10"/>
                  <a:gd name="T13" fmla="*/ 8 h 12"/>
                  <a:gd name="T14" fmla="*/ 0 w 10"/>
                  <a:gd name="T15" fmla="*/ 8 h 12"/>
                  <a:gd name="T16" fmla="*/ 2 w 10"/>
                  <a:gd name="T17" fmla="*/ 10 h 12"/>
                  <a:gd name="T18" fmla="*/ 4 w 10"/>
                  <a:gd name="T19" fmla="*/ 12 h 12"/>
                  <a:gd name="T20" fmla="*/ 4 w 10"/>
                  <a:gd name="T21" fmla="*/ 12 h 12"/>
                  <a:gd name="T22" fmla="*/ 4 w 10"/>
                  <a:gd name="T23" fmla="*/ 12 h 12"/>
                  <a:gd name="T24" fmla="*/ 4 w 10"/>
                  <a:gd name="T25" fmla="*/ 12 h 12"/>
                  <a:gd name="T26" fmla="*/ 8 w 10"/>
                  <a:gd name="T27" fmla="*/ 10 h 12"/>
                  <a:gd name="T28" fmla="*/ 10 w 10"/>
                  <a:gd name="T29" fmla="*/ 6 h 12"/>
                  <a:gd name="T30" fmla="*/ 10 w 10"/>
                  <a:gd name="T31" fmla="*/ 6 h 12"/>
                  <a:gd name="T32" fmla="*/ 8 w 10"/>
                  <a:gd name="T33" fmla="*/ 2 h 12"/>
                  <a:gd name="T34" fmla="*/ 4 w 10"/>
                  <a:gd name="T3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12">
                    <a:moveTo>
                      <a:pt x="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2" name="Freeform 340"/>
              <p:cNvSpPr>
                <a:spLocks/>
              </p:cNvSpPr>
              <p:nvPr/>
            </p:nvSpPr>
            <p:spPr bwMode="auto">
              <a:xfrm>
                <a:off x="2763838" y="2222500"/>
                <a:ext cx="15875" cy="19050"/>
              </a:xfrm>
              <a:custGeom>
                <a:avLst/>
                <a:gdLst>
                  <a:gd name="T0" fmla="*/ 4 w 10"/>
                  <a:gd name="T1" fmla="*/ 0 h 12"/>
                  <a:gd name="T2" fmla="*/ 4 w 10"/>
                  <a:gd name="T3" fmla="*/ 0 h 12"/>
                  <a:gd name="T4" fmla="*/ 4 w 10"/>
                  <a:gd name="T5" fmla="*/ 0 h 12"/>
                  <a:gd name="T6" fmla="*/ 4 w 10"/>
                  <a:gd name="T7" fmla="*/ 0 h 12"/>
                  <a:gd name="T8" fmla="*/ 2 w 10"/>
                  <a:gd name="T9" fmla="*/ 0 h 12"/>
                  <a:gd name="T10" fmla="*/ 0 w 10"/>
                  <a:gd name="T11" fmla="*/ 2 h 12"/>
                  <a:gd name="T12" fmla="*/ 0 w 10"/>
                  <a:gd name="T13" fmla="*/ 8 h 12"/>
                  <a:gd name="T14" fmla="*/ 0 w 10"/>
                  <a:gd name="T15" fmla="*/ 8 h 12"/>
                  <a:gd name="T16" fmla="*/ 2 w 10"/>
                  <a:gd name="T17" fmla="*/ 10 h 12"/>
                  <a:gd name="T18" fmla="*/ 4 w 10"/>
                  <a:gd name="T19" fmla="*/ 12 h 12"/>
                  <a:gd name="T20" fmla="*/ 4 w 10"/>
                  <a:gd name="T21" fmla="*/ 12 h 12"/>
                  <a:gd name="T22" fmla="*/ 4 w 10"/>
                  <a:gd name="T23" fmla="*/ 12 h 12"/>
                  <a:gd name="T24" fmla="*/ 4 w 10"/>
                  <a:gd name="T25" fmla="*/ 12 h 12"/>
                  <a:gd name="T26" fmla="*/ 8 w 10"/>
                  <a:gd name="T27" fmla="*/ 10 h 12"/>
                  <a:gd name="T28" fmla="*/ 10 w 10"/>
                  <a:gd name="T29" fmla="*/ 6 h 12"/>
                  <a:gd name="T30" fmla="*/ 10 w 10"/>
                  <a:gd name="T31" fmla="*/ 6 h 12"/>
                  <a:gd name="T32" fmla="*/ 8 w 10"/>
                  <a:gd name="T33" fmla="*/ 2 h 12"/>
                  <a:gd name="T34" fmla="*/ 4 w 10"/>
                  <a:gd name="T3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12">
                    <a:moveTo>
                      <a:pt x="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3" name="Freeform 341"/>
              <p:cNvSpPr>
                <a:spLocks/>
              </p:cNvSpPr>
              <p:nvPr/>
            </p:nvSpPr>
            <p:spPr bwMode="auto">
              <a:xfrm>
                <a:off x="2763838" y="2257425"/>
                <a:ext cx="9525" cy="15875"/>
              </a:xfrm>
              <a:custGeom>
                <a:avLst/>
                <a:gdLst>
                  <a:gd name="T0" fmla="*/ 0 w 6"/>
                  <a:gd name="T1" fmla="*/ 0 h 10"/>
                  <a:gd name="T2" fmla="*/ 0 w 6"/>
                  <a:gd name="T3" fmla="*/ 10 h 10"/>
                  <a:gd name="T4" fmla="*/ 0 w 6"/>
                  <a:gd name="T5" fmla="*/ 10 h 10"/>
                  <a:gd name="T6" fmla="*/ 4 w 6"/>
                  <a:gd name="T7" fmla="*/ 8 h 10"/>
                  <a:gd name="T8" fmla="*/ 6 w 6"/>
                  <a:gd name="T9" fmla="*/ 4 h 10"/>
                  <a:gd name="T10" fmla="*/ 6 w 6"/>
                  <a:gd name="T11" fmla="*/ 4 h 10"/>
                  <a:gd name="T12" fmla="*/ 4 w 6"/>
                  <a:gd name="T13" fmla="*/ 2 h 10"/>
                  <a:gd name="T14" fmla="*/ 0 w 6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4" name="Freeform 342"/>
              <p:cNvSpPr>
                <a:spLocks/>
              </p:cNvSpPr>
              <p:nvPr/>
            </p:nvSpPr>
            <p:spPr bwMode="auto">
              <a:xfrm>
                <a:off x="2763838" y="2257425"/>
                <a:ext cx="9525" cy="15875"/>
              </a:xfrm>
              <a:custGeom>
                <a:avLst/>
                <a:gdLst>
                  <a:gd name="T0" fmla="*/ 0 w 6"/>
                  <a:gd name="T1" fmla="*/ 0 h 10"/>
                  <a:gd name="T2" fmla="*/ 0 w 6"/>
                  <a:gd name="T3" fmla="*/ 10 h 10"/>
                  <a:gd name="T4" fmla="*/ 0 w 6"/>
                  <a:gd name="T5" fmla="*/ 10 h 10"/>
                  <a:gd name="T6" fmla="*/ 4 w 6"/>
                  <a:gd name="T7" fmla="*/ 8 h 10"/>
                  <a:gd name="T8" fmla="*/ 6 w 6"/>
                  <a:gd name="T9" fmla="*/ 4 h 10"/>
                  <a:gd name="T10" fmla="*/ 6 w 6"/>
                  <a:gd name="T11" fmla="*/ 4 h 10"/>
                  <a:gd name="T12" fmla="*/ 4 w 6"/>
                  <a:gd name="T13" fmla="*/ 2 h 10"/>
                  <a:gd name="T14" fmla="*/ 0 w 6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5" name="Freeform 343"/>
              <p:cNvSpPr>
                <a:spLocks/>
              </p:cNvSpPr>
              <p:nvPr/>
            </p:nvSpPr>
            <p:spPr bwMode="auto">
              <a:xfrm>
                <a:off x="2789238" y="2251075"/>
                <a:ext cx="9525" cy="9525"/>
              </a:xfrm>
              <a:custGeom>
                <a:avLst/>
                <a:gdLst>
                  <a:gd name="T0" fmla="*/ 2 w 6"/>
                  <a:gd name="T1" fmla="*/ 0 h 6"/>
                  <a:gd name="T2" fmla="*/ 2 w 6"/>
                  <a:gd name="T3" fmla="*/ 0 h 6"/>
                  <a:gd name="T4" fmla="*/ 2 w 6"/>
                  <a:gd name="T5" fmla="*/ 0 h 6"/>
                  <a:gd name="T6" fmla="*/ 2 w 6"/>
                  <a:gd name="T7" fmla="*/ 0 h 6"/>
                  <a:gd name="T8" fmla="*/ 0 w 6"/>
                  <a:gd name="T9" fmla="*/ 0 h 6"/>
                  <a:gd name="T10" fmla="*/ 0 w 6"/>
                  <a:gd name="T11" fmla="*/ 2 h 6"/>
                  <a:gd name="T12" fmla="*/ 0 w 6"/>
                  <a:gd name="T13" fmla="*/ 2 h 6"/>
                  <a:gd name="T14" fmla="*/ 0 w 6"/>
                  <a:gd name="T15" fmla="*/ 6 h 6"/>
                  <a:gd name="T16" fmla="*/ 2 w 6"/>
                  <a:gd name="T17" fmla="*/ 6 h 6"/>
                  <a:gd name="T18" fmla="*/ 2 w 6"/>
                  <a:gd name="T19" fmla="*/ 6 h 6"/>
                  <a:gd name="T20" fmla="*/ 2 w 6"/>
                  <a:gd name="T21" fmla="*/ 6 h 6"/>
                  <a:gd name="T22" fmla="*/ 2 w 6"/>
                  <a:gd name="T23" fmla="*/ 6 h 6"/>
                  <a:gd name="T24" fmla="*/ 4 w 6"/>
                  <a:gd name="T25" fmla="*/ 6 h 6"/>
                  <a:gd name="T26" fmla="*/ 6 w 6"/>
                  <a:gd name="T27" fmla="*/ 4 h 6"/>
                  <a:gd name="T28" fmla="*/ 6 w 6"/>
                  <a:gd name="T29" fmla="*/ 2 h 6"/>
                  <a:gd name="T30" fmla="*/ 6 w 6"/>
                  <a:gd name="T31" fmla="*/ 2 h 6"/>
                  <a:gd name="T32" fmla="*/ 4 w 6"/>
                  <a:gd name="T33" fmla="*/ 0 h 6"/>
                  <a:gd name="T34" fmla="*/ 2 w 6"/>
                  <a:gd name="T3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6" name="Freeform 344"/>
              <p:cNvSpPr>
                <a:spLocks/>
              </p:cNvSpPr>
              <p:nvPr/>
            </p:nvSpPr>
            <p:spPr bwMode="auto">
              <a:xfrm>
                <a:off x="2789238" y="2251075"/>
                <a:ext cx="9525" cy="9525"/>
              </a:xfrm>
              <a:custGeom>
                <a:avLst/>
                <a:gdLst>
                  <a:gd name="T0" fmla="*/ 2 w 6"/>
                  <a:gd name="T1" fmla="*/ 0 h 6"/>
                  <a:gd name="T2" fmla="*/ 2 w 6"/>
                  <a:gd name="T3" fmla="*/ 0 h 6"/>
                  <a:gd name="T4" fmla="*/ 2 w 6"/>
                  <a:gd name="T5" fmla="*/ 0 h 6"/>
                  <a:gd name="T6" fmla="*/ 2 w 6"/>
                  <a:gd name="T7" fmla="*/ 0 h 6"/>
                  <a:gd name="T8" fmla="*/ 0 w 6"/>
                  <a:gd name="T9" fmla="*/ 0 h 6"/>
                  <a:gd name="T10" fmla="*/ 0 w 6"/>
                  <a:gd name="T11" fmla="*/ 2 h 6"/>
                  <a:gd name="T12" fmla="*/ 0 w 6"/>
                  <a:gd name="T13" fmla="*/ 2 h 6"/>
                  <a:gd name="T14" fmla="*/ 0 w 6"/>
                  <a:gd name="T15" fmla="*/ 6 h 6"/>
                  <a:gd name="T16" fmla="*/ 2 w 6"/>
                  <a:gd name="T17" fmla="*/ 6 h 6"/>
                  <a:gd name="T18" fmla="*/ 2 w 6"/>
                  <a:gd name="T19" fmla="*/ 6 h 6"/>
                  <a:gd name="T20" fmla="*/ 2 w 6"/>
                  <a:gd name="T21" fmla="*/ 6 h 6"/>
                  <a:gd name="T22" fmla="*/ 2 w 6"/>
                  <a:gd name="T23" fmla="*/ 6 h 6"/>
                  <a:gd name="T24" fmla="*/ 4 w 6"/>
                  <a:gd name="T25" fmla="*/ 6 h 6"/>
                  <a:gd name="T26" fmla="*/ 6 w 6"/>
                  <a:gd name="T27" fmla="*/ 4 h 6"/>
                  <a:gd name="T28" fmla="*/ 6 w 6"/>
                  <a:gd name="T29" fmla="*/ 2 h 6"/>
                  <a:gd name="T30" fmla="*/ 6 w 6"/>
                  <a:gd name="T31" fmla="*/ 2 h 6"/>
                  <a:gd name="T32" fmla="*/ 4 w 6"/>
                  <a:gd name="T33" fmla="*/ 0 h 6"/>
                  <a:gd name="T34" fmla="*/ 2 w 6"/>
                  <a:gd name="T3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7" name="Freeform 345"/>
              <p:cNvSpPr>
                <a:spLocks/>
              </p:cNvSpPr>
              <p:nvPr/>
            </p:nvSpPr>
            <p:spPr bwMode="auto">
              <a:xfrm>
                <a:off x="2767013" y="2320925"/>
                <a:ext cx="15875" cy="15875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4 w 10"/>
                  <a:gd name="T5" fmla="*/ 0 h 10"/>
                  <a:gd name="T6" fmla="*/ 4 w 10"/>
                  <a:gd name="T7" fmla="*/ 0 h 10"/>
                  <a:gd name="T8" fmla="*/ 0 w 10"/>
                  <a:gd name="T9" fmla="*/ 0 h 10"/>
                  <a:gd name="T10" fmla="*/ 0 w 10"/>
                  <a:gd name="T11" fmla="*/ 4 h 10"/>
                  <a:gd name="T12" fmla="*/ 0 w 10"/>
                  <a:gd name="T13" fmla="*/ 4 h 10"/>
                  <a:gd name="T14" fmla="*/ 0 w 10"/>
                  <a:gd name="T15" fmla="*/ 8 h 10"/>
                  <a:gd name="T16" fmla="*/ 4 w 10"/>
                  <a:gd name="T17" fmla="*/ 10 h 10"/>
                  <a:gd name="T18" fmla="*/ 4 w 10"/>
                  <a:gd name="T19" fmla="*/ 10 h 10"/>
                  <a:gd name="T20" fmla="*/ 4 w 10"/>
                  <a:gd name="T21" fmla="*/ 10 h 10"/>
                  <a:gd name="T22" fmla="*/ 4 w 10"/>
                  <a:gd name="T23" fmla="*/ 10 h 10"/>
                  <a:gd name="T24" fmla="*/ 8 w 10"/>
                  <a:gd name="T25" fmla="*/ 8 h 10"/>
                  <a:gd name="T26" fmla="*/ 10 w 10"/>
                  <a:gd name="T27" fmla="*/ 4 h 10"/>
                  <a:gd name="T28" fmla="*/ 10 w 10"/>
                  <a:gd name="T29" fmla="*/ 4 h 10"/>
                  <a:gd name="T30" fmla="*/ 8 w 10"/>
                  <a:gd name="T31" fmla="*/ 0 h 10"/>
                  <a:gd name="T32" fmla="*/ 4 w 10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8" name="Freeform 346"/>
              <p:cNvSpPr>
                <a:spLocks/>
              </p:cNvSpPr>
              <p:nvPr/>
            </p:nvSpPr>
            <p:spPr bwMode="auto">
              <a:xfrm>
                <a:off x="2767013" y="2320925"/>
                <a:ext cx="15875" cy="15875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4 w 10"/>
                  <a:gd name="T5" fmla="*/ 0 h 10"/>
                  <a:gd name="T6" fmla="*/ 4 w 10"/>
                  <a:gd name="T7" fmla="*/ 0 h 10"/>
                  <a:gd name="T8" fmla="*/ 0 w 10"/>
                  <a:gd name="T9" fmla="*/ 0 h 10"/>
                  <a:gd name="T10" fmla="*/ 0 w 10"/>
                  <a:gd name="T11" fmla="*/ 4 h 10"/>
                  <a:gd name="T12" fmla="*/ 0 w 10"/>
                  <a:gd name="T13" fmla="*/ 4 h 10"/>
                  <a:gd name="T14" fmla="*/ 0 w 10"/>
                  <a:gd name="T15" fmla="*/ 8 h 10"/>
                  <a:gd name="T16" fmla="*/ 4 w 10"/>
                  <a:gd name="T17" fmla="*/ 10 h 10"/>
                  <a:gd name="T18" fmla="*/ 4 w 10"/>
                  <a:gd name="T19" fmla="*/ 10 h 10"/>
                  <a:gd name="T20" fmla="*/ 4 w 10"/>
                  <a:gd name="T21" fmla="*/ 10 h 10"/>
                  <a:gd name="T22" fmla="*/ 4 w 10"/>
                  <a:gd name="T23" fmla="*/ 10 h 10"/>
                  <a:gd name="T24" fmla="*/ 8 w 10"/>
                  <a:gd name="T25" fmla="*/ 8 h 10"/>
                  <a:gd name="T26" fmla="*/ 10 w 10"/>
                  <a:gd name="T27" fmla="*/ 4 h 10"/>
                  <a:gd name="T28" fmla="*/ 10 w 10"/>
                  <a:gd name="T29" fmla="*/ 4 h 10"/>
                  <a:gd name="T30" fmla="*/ 8 w 10"/>
                  <a:gd name="T31" fmla="*/ 0 h 10"/>
                  <a:gd name="T32" fmla="*/ 4 w 10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0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9" name="Freeform 347"/>
              <p:cNvSpPr>
                <a:spLocks/>
              </p:cNvSpPr>
              <p:nvPr/>
            </p:nvSpPr>
            <p:spPr bwMode="auto">
              <a:xfrm>
                <a:off x="2763838" y="2051050"/>
                <a:ext cx="15875" cy="28575"/>
              </a:xfrm>
              <a:custGeom>
                <a:avLst/>
                <a:gdLst>
                  <a:gd name="T0" fmla="*/ 2 w 10"/>
                  <a:gd name="T1" fmla="*/ 0 h 18"/>
                  <a:gd name="T2" fmla="*/ 2 w 10"/>
                  <a:gd name="T3" fmla="*/ 0 h 18"/>
                  <a:gd name="T4" fmla="*/ 0 w 10"/>
                  <a:gd name="T5" fmla="*/ 0 h 18"/>
                  <a:gd name="T6" fmla="*/ 0 w 10"/>
                  <a:gd name="T7" fmla="*/ 18 h 18"/>
                  <a:gd name="T8" fmla="*/ 0 w 10"/>
                  <a:gd name="T9" fmla="*/ 18 h 18"/>
                  <a:gd name="T10" fmla="*/ 2 w 10"/>
                  <a:gd name="T11" fmla="*/ 18 h 18"/>
                  <a:gd name="T12" fmla="*/ 2 w 10"/>
                  <a:gd name="T13" fmla="*/ 18 h 18"/>
                  <a:gd name="T14" fmla="*/ 4 w 10"/>
                  <a:gd name="T15" fmla="*/ 18 h 18"/>
                  <a:gd name="T16" fmla="*/ 8 w 10"/>
                  <a:gd name="T17" fmla="*/ 16 h 18"/>
                  <a:gd name="T18" fmla="*/ 8 w 10"/>
                  <a:gd name="T19" fmla="*/ 16 h 18"/>
                  <a:gd name="T20" fmla="*/ 10 w 10"/>
                  <a:gd name="T21" fmla="*/ 10 h 18"/>
                  <a:gd name="T22" fmla="*/ 10 w 10"/>
                  <a:gd name="T23" fmla="*/ 4 h 18"/>
                  <a:gd name="T24" fmla="*/ 10 w 10"/>
                  <a:gd name="T25" fmla="*/ 4 h 18"/>
                  <a:gd name="T26" fmla="*/ 8 w 10"/>
                  <a:gd name="T27" fmla="*/ 2 h 18"/>
                  <a:gd name="T28" fmla="*/ 8 w 10"/>
                  <a:gd name="T29" fmla="*/ 2 h 18"/>
                  <a:gd name="T30" fmla="*/ 4 w 10"/>
                  <a:gd name="T31" fmla="*/ 0 h 18"/>
                  <a:gd name="T32" fmla="*/ 2 w 10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8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4" y="18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0" name="Freeform 348"/>
              <p:cNvSpPr>
                <a:spLocks/>
              </p:cNvSpPr>
              <p:nvPr/>
            </p:nvSpPr>
            <p:spPr bwMode="auto">
              <a:xfrm>
                <a:off x="2763838" y="2051050"/>
                <a:ext cx="15875" cy="28575"/>
              </a:xfrm>
              <a:custGeom>
                <a:avLst/>
                <a:gdLst>
                  <a:gd name="T0" fmla="*/ 2 w 10"/>
                  <a:gd name="T1" fmla="*/ 0 h 18"/>
                  <a:gd name="T2" fmla="*/ 2 w 10"/>
                  <a:gd name="T3" fmla="*/ 0 h 18"/>
                  <a:gd name="T4" fmla="*/ 0 w 10"/>
                  <a:gd name="T5" fmla="*/ 0 h 18"/>
                  <a:gd name="T6" fmla="*/ 0 w 10"/>
                  <a:gd name="T7" fmla="*/ 18 h 18"/>
                  <a:gd name="T8" fmla="*/ 0 w 10"/>
                  <a:gd name="T9" fmla="*/ 18 h 18"/>
                  <a:gd name="T10" fmla="*/ 2 w 10"/>
                  <a:gd name="T11" fmla="*/ 18 h 18"/>
                  <a:gd name="T12" fmla="*/ 2 w 10"/>
                  <a:gd name="T13" fmla="*/ 18 h 18"/>
                  <a:gd name="T14" fmla="*/ 4 w 10"/>
                  <a:gd name="T15" fmla="*/ 18 h 18"/>
                  <a:gd name="T16" fmla="*/ 8 w 10"/>
                  <a:gd name="T17" fmla="*/ 16 h 18"/>
                  <a:gd name="T18" fmla="*/ 8 w 10"/>
                  <a:gd name="T19" fmla="*/ 16 h 18"/>
                  <a:gd name="T20" fmla="*/ 10 w 10"/>
                  <a:gd name="T21" fmla="*/ 10 h 18"/>
                  <a:gd name="T22" fmla="*/ 10 w 10"/>
                  <a:gd name="T23" fmla="*/ 4 h 18"/>
                  <a:gd name="T24" fmla="*/ 10 w 10"/>
                  <a:gd name="T25" fmla="*/ 4 h 18"/>
                  <a:gd name="T26" fmla="*/ 8 w 10"/>
                  <a:gd name="T27" fmla="*/ 2 h 18"/>
                  <a:gd name="T28" fmla="*/ 8 w 10"/>
                  <a:gd name="T29" fmla="*/ 2 h 18"/>
                  <a:gd name="T30" fmla="*/ 4 w 10"/>
                  <a:gd name="T31" fmla="*/ 0 h 18"/>
                  <a:gd name="T32" fmla="*/ 2 w 10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8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4" y="18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776538" y="1901825"/>
              <a:ext cx="152400" cy="34925"/>
            </a:xfrm>
            <a:custGeom>
              <a:avLst/>
              <a:gdLst>
                <a:gd name="T0" fmla="*/ 0 w 96"/>
                <a:gd name="T1" fmla="*/ 0 h 22"/>
                <a:gd name="T2" fmla="*/ 0 w 96"/>
                <a:gd name="T3" fmla="*/ 10 h 22"/>
                <a:gd name="T4" fmla="*/ 0 w 96"/>
                <a:gd name="T5" fmla="*/ 10 h 22"/>
                <a:gd name="T6" fmla="*/ 2 w 96"/>
                <a:gd name="T7" fmla="*/ 14 h 22"/>
                <a:gd name="T8" fmla="*/ 4 w 96"/>
                <a:gd name="T9" fmla="*/ 18 h 22"/>
                <a:gd name="T10" fmla="*/ 8 w 96"/>
                <a:gd name="T11" fmla="*/ 20 h 22"/>
                <a:gd name="T12" fmla="*/ 12 w 96"/>
                <a:gd name="T13" fmla="*/ 22 h 22"/>
                <a:gd name="T14" fmla="*/ 84 w 96"/>
                <a:gd name="T15" fmla="*/ 22 h 22"/>
                <a:gd name="T16" fmla="*/ 84 w 96"/>
                <a:gd name="T17" fmla="*/ 22 h 22"/>
                <a:gd name="T18" fmla="*/ 88 w 96"/>
                <a:gd name="T19" fmla="*/ 20 h 22"/>
                <a:gd name="T20" fmla="*/ 92 w 96"/>
                <a:gd name="T21" fmla="*/ 18 h 22"/>
                <a:gd name="T22" fmla="*/ 94 w 96"/>
                <a:gd name="T23" fmla="*/ 14 h 22"/>
                <a:gd name="T24" fmla="*/ 96 w 96"/>
                <a:gd name="T25" fmla="*/ 10 h 22"/>
                <a:gd name="T26" fmla="*/ 96 w 96"/>
                <a:gd name="T27" fmla="*/ 0 h 22"/>
                <a:gd name="T28" fmla="*/ 0 w 96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22">
                  <a:moveTo>
                    <a:pt x="0" y="0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4" y="18"/>
                  </a:lnTo>
                  <a:lnTo>
                    <a:pt x="8" y="20"/>
                  </a:lnTo>
                  <a:lnTo>
                    <a:pt x="12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8" y="20"/>
                  </a:lnTo>
                  <a:lnTo>
                    <a:pt x="92" y="18"/>
                  </a:lnTo>
                  <a:lnTo>
                    <a:pt x="94" y="14"/>
                  </a:lnTo>
                  <a:lnTo>
                    <a:pt x="96" y="10"/>
                  </a:lnTo>
                  <a:lnTo>
                    <a:pt x="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4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351" name="组合 350"/>
          <p:cNvGrpSpPr/>
          <p:nvPr/>
        </p:nvGrpSpPr>
        <p:grpSpPr>
          <a:xfrm>
            <a:off x="2449637" y="4106054"/>
            <a:ext cx="285750" cy="1092200"/>
            <a:chOff x="3525838" y="1844675"/>
            <a:chExt cx="285750" cy="1092200"/>
          </a:xfrm>
        </p:grpSpPr>
        <p:sp>
          <p:nvSpPr>
            <p:cNvPr id="352" name="Freeform 349"/>
            <p:cNvSpPr>
              <a:spLocks/>
            </p:cNvSpPr>
            <p:nvPr/>
          </p:nvSpPr>
          <p:spPr bwMode="auto">
            <a:xfrm>
              <a:off x="3554413" y="1952625"/>
              <a:ext cx="225425" cy="981075"/>
            </a:xfrm>
            <a:custGeom>
              <a:avLst/>
              <a:gdLst>
                <a:gd name="T0" fmla="*/ 0 w 142"/>
                <a:gd name="T1" fmla="*/ 0 h 618"/>
                <a:gd name="T2" fmla="*/ 0 w 142"/>
                <a:gd name="T3" fmla="*/ 548 h 618"/>
                <a:gd name="T4" fmla="*/ 0 w 142"/>
                <a:gd name="T5" fmla="*/ 548 h 618"/>
                <a:gd name="T6" fmla="*/ 2 w 142"/>
                <a:gd name="T7" fmla="*/ 562 h 618"/>
                <a:gd name="T8" fmla="*/ 6 w 142"/>
                <a:gd name="T9" fmla="*/ 576 h 618"/>
                <a:gd name="T10" fmla="*/ 12 w 142"/>
                <a:gd name="T11" fmla="*/ 588 h 618"/>
                <a:gd name="T12" fmla="*/ 22 w 142"/>
                <a:gd name="T13" fmla="*/ 598 h 618"/>
                <a:gd name="T14" fmla="*/ 32 w 142"/>
                <a:gd name="T15" fmla="*/ 606 h 618"/>
                <a:gd name="T16" fmla="*/ 44 w 142"/>
                <a:gd name="T17" fmla="*/ 614 h 618"/>
                <a:gd name="T18" fmla="*/ 56 w 142"/>
                <a:gd name="T19" fmla="*/ 618 h 618"/>
                <a:gd name="T20" fmla="*/ 72 w 142"/>
                <a:gd name="T21" fmla="*/ 618 h 618"/>
                <a:gd name="T22" fmla="*/ 72 w 142"/>
                <a:gd name="T23" fmla="*/ 618 h 618"/>
                <a:gd name="T24" fmla="*/ 86 w 142"/>
                <a:gd name="T25" fmla="*/ 618 h 618"/>
                <a:gd name="T26" fmla="*/ 98 w 142"/>
                <a:gd name="T27" fmla="*/ 614 h 618"/>
                <a:gd name="T28" fmla="*/ 110 w 142"/>
                <a:gd name="T29" fmla="*/ 606 h 618"/>
                <a:gd name="T30" fmla="*/ 122 w 142"/>
                <a:gd name="T31" fmla="*/ 598 h 618"/>
                <a:gd name="T32" fmla="*/ 130 w 142"/>
                <a:gd name="T33" fmla="*/ 588 h 618"/>
                <a:gd name="T34" fmla="*/ 136 w 142"/>
                <a:gd name="T35" fmla="*/ 576 h 618"/>
                <a:gd name="T36" fmla="*/ 140 w 142"/>
                <a:gd name="T37" fmla="*/ 562 h 618"/>
                <a:gd name="T38" fmla="*/ 142 w 142"/>
                <a:gd name="T39" fmla="*/ 548 h 618"/>
                <a:gd name="T40" fmla="*/ 142 w 142"/>
                <a:gd name="T41" fmla="*/ 0 h 618"/>
                <a:gd name="T42" fmla="*/ 0 w 142"/>
                <a:gd name="T4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2" h="618">
                  <a:moveTo>
                    <a:pt x="0" y="0"/>
                  </a:moveTo>
                  <a:lnTo>
                    <a:pt x="0" y="548"/>
                  </a:lnTo>
                  <a:lnTo>
                    <a:pt x="0" y="548"/>
                  </a:lnTo>
                  <a:lnTo>
                    <a:pt x="2" y="562"/>
                  </a:lnTo>
                  <a:lnTo>
                    <a:pt x="6" y="576"/>
                  </a:lnTo>
                  <a:lnTo>
                    <a:pt x="12" y="588"/>
                  </a:lnTo>
                  <a:lnTo>
                    <a:pt x="22" y="598"/>
                  </a:lnTo>
                  <a:lnTo>
                    <a:pt x="32" y="606"/>
                  </a:lnTo>
                  <a:lnTo>
                    <a:pt x="44" y="614"/>
                  </a:lnTo>
                  <a:lnTo>
                    <a:pt x="56" y="618"/>
                  </a:lnTo>
                  <a:lnTo>
                    <a:pt x="72" y="618"/>
                  </a:lnTo>
                  <a:lnTo>
                    <a:pt x="72" y="618"/>
                  </a:lnTo>
                  <a:lnTo>
                    <a:pt x="86" y="618"/>
                  </a:lnTo>
                  <a:lnTo>
                    <a:pt x="98" y="614"/>
                  </a:lnTo>
                  <a:lnTo>
                    <a:pt x="110" y="606"/>
                  </a:lnTo>
                  <a:lnTo>
                    <a:pt x="122" y="598"/>
                  </a:lnTo>
                  <a:lnTo>
                    <a:pt x="130" y="588"/>
                  </a:lnTo>
                  <a:lnTo>
                    <a:pt x="136" y="576"/>
                  </a:lnTo>
                  <a:lnTo>
                    <a:pt x="140" y="562"/>
                  </a:lnTo>
                  <a:lnTo>
                    <a:pt x="142" y="548"/>
                  </a:lnTo>
                  <a:lnTo>
                    <a:pt x="1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3" name="Freeform 350"/>
            <p:cNvSpPr>
              <a:spLocks/>
            </p:cNvSpPr>
            <p:nvPr/>
          </p:nvSpPr>
          <p:spPr bwMode="auto">
            <a:xfrm>
              <a:off x="3554413" y="1952625"/>
              <a:ext cx="225425" cy="981075"/>
            </a:xfrm>
            <a:custGeom>
              <a:avLst/>
              <a:gdLst>
                <a:gd name="T0" fmla="*/ 0 w 142"/>
                <a:gd name="T1" fmla="*/ 0 h 618"/>
                <a:gd name="T2" fmla="*/ 0 w 142"/>
                <a:gd name="T3" fmla="*/ 548 h 618"/>
                <a:gd name="T4" fmla="*/ 0 w 142"/>
                <a:gd name="T5" fmla="*/ 548 h 618"/>
                <a:gd name="T6" fmla="*/ 2 w 142"/>
                <a:gd name="T7" fmla="*/ 562 h 618"/>
                <a:gd name="T8" fmla="*/ 6 w 142"/>
                <a:gd name="T9" fmla="*/ 576 h 618"/>
                <a:gd name="T10" fmla="*/ 12 w 142"/>
                <a:gd name="T11" fmla="*/ 588 h 618"/>
                <a:gd name="T12" fmla="*/ 22 w 142"/>
                <a:gd name="T13" fmla="*/ 598 h 618"/>
                <a:gd name="T14" fmla="*/ 32 w 142"/>
                <a:gd name="T15" fmla="*/ 606 h 618"/>
                <a:gd name="T16" fmla="*/ 44 w 142"/>
                <a:gd name="T17" fmla="*/ 614 h 618"/>
                <a:gd name="T18" fmla="*/ 56 w 142"/>
                <a:gd name="T19" fmla="*/ 618 h 618"/>
                <a:gd name="T20" fmla="*/ 72 w 142"/>
                <a:gd name="T21" fmla="*/ 618 h 618"/>
                <a:gd name="T22" fmla="*/ 72 w 142"/>
                <a:gd name="T23" fmla="*/ 618 h 618"/>
                <a:gd name="T24" fmla="*/ 86 w 142"/>
                <a:gd name="T25" fmla="*/ 618 h 618"/>
                <a:gd name="T26" fmla="*/ 98 w 142"/>
                <a:gd name="T27" fmla="*/ 614 h 618"/>
                <a:gd name="T28" fmla="*/ 110 w 142"/>
                <a:gd name="T29" fmla="*/ 606 h 618"/>
                <a:gd name="T30" fmla="*/ 122 w 142"/>
                <a:gd name="T31" fmla="*/ 598 h 618"/>
                <a:gd name="T32" fmla="*/ 130 w 142"/>
                <a:gd name="T33" fmla="*/ 588 h 618"/>
                <a:gd name="T34" fmla="*/ 136 w 142"/>
                <a:gd name="T35" fmla="*/ 576 h 618"/>
                <a:gd name="T36" fmla="*/ 140 w 142"/>
                <a:gd name="T37" fmla="*/ 562 h 618"/>
                <a:gd name="T38" fmla="*/ 142 w 142"/>
                <a:gd name="T39" fmla="*/ 548 h 618"/>
                <a:gd name="T40" fmla="*/ 142 w 142"/>
                <a:gd name="T41" fmla="*/ 0 h 618"/>
                <a:gd name="T42" fmla="*/ 0 w 142"/>
                <a:gd name="T4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2" h="618">
                  <a:moveTo>
                    <a:pt x="0" y="0"/>
                  </a:moveTo>
                  <a:lnTo>
                    <a:pt x="0" y="548"/>
                  </a:lnTo>
                  <a:lnTo>
                    <a:pt x="0" y="548"/>
                  </a:lnTo>
                  <a:lnTo>
                    <a:pt x="2" y="562"/>
                  </a:lnTo>
                  <a:lnTo>
                    <a:pt x="6" y="576"/>
                  </a:lnTo>
                  <a:lnTo>
                    <a:pt x="12" y="588"/>
                  </a:lnTo>
                  <a:lnTo>
                    <a:pt x="22" y="598"/>
                  </a:lnTo>
                  <a:lnTo>
                    <a:pt x="32" y="606"/>
                  </a:lnTo>
                  <a:lnTo>
                    <a:pt x="44" y="614"/>
                  </a:lnTo>
                  <a:lnTo>
                    <a:pt x="56" y="618"/>
                  </a:lnTo>
                  <a:lnTo>
                    <a:pt x="72" y="618"/>
                  </a:lnTo>
                  <a:lnTo>
                    <a:pt x="72" y="618"/>
                  </a:lnTo>
                  <a:lnTo>
                    <a:pt x="86" y="618"/>
                  </a:lnTo>
                  <a:lnTo>
                    <a:pt x="98" y="614"/>
                  </a:lnTo>
                  <a:lnTo>
                    <a:pt x="110" y="606"/>
                  </a:lnTo>
                  <a:lnTo>
                    <a:pt x="122" y="598"/>
                  </a:lnTo>
                  <a:lnTo>
                    <a:pt x="130" y="588"/>
                  </a:lnTo>
                  <a:lnTo>
                    <a:pt x="136" y="576"/>
                  </a:lnTo>
                  <a:lnTo>
                    <a:pt x="140" y="562"/>
                  </a:lnTo>
                  <a:lnTo>
                    <a:pt x="142" y="548"/>
                  </a:lnTo>
                  <a:lnTo>
                    <a:pt x="14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4" name="Freeform 351"/>
            <p:cNvSpPr>
              <a:spLocks/>
            </p:cNvSpPr>
            <p:nvPr/>
          </p:nvSpPr>
          <p:spPr bwMode="auto">
            <a:xfrm>
              <a:off x="3551238" y="1949450"/>
              <a:ext cx="231775" cy="987425"/>
            </a:xfrm>
            <a:custGeom>
              <a:avLst/>
              <a:gdLst>
                <a:gd name="T0" fmla="*/ 2 w 146"/>
                <a:gd name="T1" fmla="*/ 2 h 622"/>
                <a:gd name="T2" fmla="*/ 0 w 146"/>
                <a:gd name="T3" fmla="*/ 2 h 622"/>
                <a:gd name="T4" fmla="*/ 0 w 146"/>
                <a:gd name="T5" fmla="*/ 550 h 622"/>
                <a:gd name="T6" fmla="*/ 0 w 146"/>
                <a:gd name="T7" fmla="*/ 550 h 622"/>
                <a:gd name="T8" fmla="*/ 2 w 146"/>
                <a:gd name="T9" fmla="*/ 564 h 622"/>
                <a:gd name="T10" fmla="*/ 6 w 146"/>
                <a:gd name="T11" fmla="*/ 578 h 622"/>
                <a:gd name="T12" fmla="*/ 12 w 146"/>
                <a:gd name="T13" fmla="*/ 590 h 622"/>
                <a:gd name="T14" fmla="*/ 22 w 146"/>
                <a:gd name="T15" fmla="*/ 602 h 622"/>
                <a:gd name="T16" fmla="*/ 32 w 146"/>
                <a:gd name="T17" fmla="*/ 610 h 622"/>
                <a:gd name="T18" fmla="*/ 44 w 146"/>
                <a:gd name="T19" fmla="*/ 618 h 622"/>
                <a:gd name="T20" fmla="*/ 58 w 146"/>
                <a:gd name="T21" fmla="*/ 622 h 622"/>
                <a:gd name="T22" fmla="*/ 74 w 146"/>
                <a:gd name="T23" fmla="*/ 622 h 622"/>
                <a:gd name="T24" fmla="*/ 74 w 146"/>
                <a:gd name="T25" fmla="*/ 622 h 622"/>
                <a:gd name="T26" fmla="*/ 88 w 146"/>
                <a:gd name="T27" fmla="*/ 622 h 622"/>
                <a:gd name="T28" fmla="*/ 102 w 146"/>
                <a:gd name="T29" fmla="*/ 618 h 622"/>
                <a:gd name="T30" fmla="*/ 114 w 146"/>
                <a:gd name="T31" fmla="*/ 610 h 622"/>
                <a:gd name="T32" fmla="*/ 124 w 146"/>
                <a:gd name="T33" fmla="*/ 602 h 622"/>
                <a:gd name="T34" fmla="*/ 134 w 146"/>
                <a:gd name="T35" fmla="*/ 590 h 622"/>
                <a:gd name="T36" fmla="*/ 140 w 146"/>
                <a:gd name="T37" fmla="*/ 578 h 622"/>
                <a:gd name="T38" fmla="*/ 144 w 146"/>
                <a:gd name="T39" fmla="*/ 564 h 622"/>
                <a:gd name="T40" fmla="*/ 146 w 146"/>
                <a:gd name="T41" fmla="*/ 550 h 622"/>
                <a:gd name="T42" fmla="*/ 146 w 146"/>
                <a:gd name="T43" fmla="*/ 0 h 622"/>
                <a:gd name="T44" fmla="*/ 0 w 146"/>
                <a:gd name="T45" fmla="*/ 0 h 622"/>
                <a:gd name="T46" fmla="*/ 0 w 146"/>
                <a:gd name="T47" fmla="*/ 2 h 622"/>
                <a:gd name="T48" fmla="*/ 2 w 146"/>
                <a:gd name="T49" fmla="*/ 2 h 622"/>
                <a:gd name="T50" fmla="*/ 2 w 146"/>
                <a:gd name="T51" fmla="*/ 4 h 622"/>
                <a:gd name="T52" fmla="*/ 142 w 146"/>
                <a:gd name="T53" fmla="*/ 4 h 622"/>
                <a:gd name="T54" fmla="*/ 142 w 146"/>
                <a:gd name="T55" fmla="*/ 550 h 622"/>
                <a:gd name="T56" fmla="*/ 142 w 146"/>
                <a:gd name="T57" fmla="*/ 550 h 622"/>
                <a:gd name="T58" fmla="*/ 140 w 146"/>
                <a:gd name="T59" fmla="*/ 564 h 622"/>
                <a:gd name="T60" fmla="*/ 136 w 146"/>
                <a:gd name="T61" fmla="*/ 576 h 622"/>
                <a:gd name="T62" fmla="*/ 130 w 146"/>
                <a:gd name="T63" fmla="*/ 588 h 622"/>
                <a:gd name="T64" fmla="*/ 122 w 146"/>
                <a:gd name="T65" fmla="*/ 598 h 622"/>
                <a:gd name="T66" fmla="*/ 122 w 146"/>
                <a:gd name="T67" fmla="*/ 598 h 622"/>
                <a:gd name="T68" fmla="*/ 112 w 146"/>
                <a:gd name="T69" fmla="*/ 608 h 622"/>
                <a:gd name="T70" fmla="*/ 100 w 146"/>
                <a:gd name="T71" fmla="*/ 614 h 622"/>
                <a:gd name="T72" fmla="*/ 88 w 146"/>
                <a:gd name="T73" fmla="*/ 618 h 622"/>
                <a:gd name="T74" fmla="*/ 74 w 146"/>
                <a:gd name="T75" fmla="*/ 618 h 622"/>
                <a:gd name="T76" fmla="*/ 74 w 146"/>
                <a:gd name="T77" fmla="*/ 618 h 622"/>
                <a:gd name="T78" fmla="*/ 60 w 146"/>
                <a:gd name="T79" fmla="*/ 618 h 622"/>
                <a:gd name="T80" fmla="*/ 46 w 146"/>
                <a:gd name="T81" fmla="*/ 614 h 622"/>
                <a:gd name="T82" fmla="*/ 34 w 146"/>
                <a:gd name="T83" fmla="*/ 608 h 622"/>
                <a:gd name="T84" fmla="*/ 24 w 146"/>
                <a:gd name="T85" fmla="*/ 598 h 622"/>
                <a:gd name="T86" fmla="*/ 24 w 146"/>
                <a:gd name="T87" fmla="*/ 598 h 622"/>
                <a:gd name="T88" fmla="*/ 16 w 146"/>
                <a:gd name="T89" fmla="*/ 588 h 622"/>
                <a:gd name="T90" fmla="*/ 10 w 146"/>
                <a:gd name="T91" fmla="*/ 576 h 622"/>
                <a:gd name="T92" fmla="*/ 6 w 146"/>
                <a:gd name="T93" fmla="*/ 564 h 622"/>
                <a:gd name="T94" fmla="*/ 4 w 146"/>
                <a:gd name="T95" fmla="*/ 550 h 622"/>
                <a:gd name="T96" fmla="*/ 4 w 146"/>
                <a:gd name="T97" fmla="*/ 2 h 622"/>
                <a:gd name="T98" fmla="*/ 2 w 146"/>
                <a:gd name="T99" fmla="*/ 2 h 622"/>
                <a:gd name="T100" fmla="*/ 2 w 146"/>
                <a:gd name="T101" fmla="*/ 4 h 622"/>
                <a:gd name="T102" fmla="*/ 2 w 146"/>
                <a:gd name="T103" fmla="*/ 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622">
                  <a:moveTo>
                    <a:pt x="2" y="2"/>
                  </a:moveTo>
                  <a:lnTo>
                    <a:pt x="0" y="2"/>
                  </a:lnTo>
                  <a:lnTo>
                    <a:pt x="0" y="550"/>
                  </a:lnTo>
                  <a:lnTo>
                    <a:pt x="0" y="550"/>
                  </a:lnTo>
                  <a:lnTo>
                    <a:pt x="2" y="564"/>
                  </a:lnTo>
                  <a:lnTo>
                    <a:pt x="6" y="578"/>
                  </a:lnTo>
                  <a:lnTo>
                    <a:pt x="12" y="590"/>
                  </a:lnTo>
                  <a:lnTo>
                    <a:pt x="22" y="602"/>
                  </a:lnTo>
                  <a:lnTo>
                    <a:pt x="32" y="610"/>
                  </a:lnTo>
                  <a:lnTo>
                    <a:pt x="44" y="618"/>
                  </a:lnTo>
                  <a:lnTo>
                    <a:pt x="58" y="622"/>
                  </a:lnTo>
                  <a:lnTo>
                    <a:pt x="74" y="622"/>
                  </a:lnTo>
                  <a:lnTo>
                    <a:pt x="74" y="622"/>
                  </a:lnTo>
                  <a:lnTo>
                    <a:pt x="88" y="622"/>
                  </a:lnTo>
                  <a:lnTo>
                    <a:pt x="102" y="618"/>
                  </a:lnTo>
                  <a:lnTo>
                    <a:pt x="114" y="610"/>
                  </a:lnTo>
                  <a:lnTo>
                    <a:pt x="124" y="602"/>
                  </a:lnTo>
                  <a:lnTo>
                    <a:pt x="134" y="590"/>
                  </a:lnTo>
                  <a:lnTo>
                    <a:pt x="140" y="578"/>
                  </a:lnTo>
                  <a:lnTo>
                    <a:pt x="144" y="564"/>
                  </a:lnTo>
                  <a:lnTo>
                    <a:pt x="146" y="550"/>
                  </a:lnTo>
                  <a:lnTo>
                    <a:pt x="146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142" y="4"/>
                  </a:lnTo>
                  <a:lnTo>
                    <a:pt x="142" y="550"/>
                  </a:lnTo>
                  <a:lnTo>
                    <a:pt x="142" y="550"/>
                  </a:lnTo>
                  <a:lnTo>
                    <a:pt x="140" y="564"/>
                  </a:lnTo>
                  <a:lnTo>
                    <a:pt x="136" y="576"/>
                  </a:lnTo>
                  <a:lnTo>
                    <a:pt x="130" y="588"/>
                  </a:lnTo>
                  <a:lnTo>
                    <a:pt x="122" y="598"/>
                  </a:lnTo>
                  <a:lnTo>
                    <a:pt x="122" y="598"/>
                  </a:lnTo>
                  <a:lnTo>
                    <a:pt x="112" y="608"/>
                  </a:lnTo>
                  <a:lnTo>
                    <a:pt x="100" y="614"/>
                  </a:lnTo>
                  <a:lnTo>
                    <a:pt x="88" y="618"/>
                  </a:lnTo>
                  <a:lnTo>
                    <a:pt x="74" y="618"/>
                  </a:lnTo>
                  <a:lnTo>
                    <a:pt x="74" y="618"/>
                  </a:lnTo>
                  <a:lnTo>
                    <a:pt x="60" y="618"/>
                  </a:lnTo>
                  <a:lnTo>
                    <a:pt x="46" y="614"/>
                  </a:lnTo>
                  <a:lnTo>
                    <a:pt x="34" y="608"/>
                  </a:lnTo>
                  <a:lnTo>
                    <a:pt x="24" y="598"/>
                  </a:lnTo>
                  <a:lnTo>
                    <a:pt x="24" y="598"/>
                  </a:lnTo>
                  <a:lnTo>
                    <a:pt x="16" y="588"/>
                  </a:lnTo>
                  <a:lnTo>
                    <a:pt x="10" y="576"/>
                  </a:lnTo>
                  <a:lnTo>
                    <a:pt x="6" y="564"/>
                  </a:lnTo>
                  <a:lnTo>
                    <a:pt x="4" y="55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72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5" name="Freeform 352"/>
            <p:cNvSpPr>
              <a:spLocks/>
            </p:cNvSpPr>
            <p:nvPr/>
          </p:nvSpPr>
          <p:spPr bwMode="auto">
            <a:xfrm>
              <a:off x="3551238" y="1949450"/>
              <a:ext cx="231775" cy="987425"/>
            </a:xfrm>
            <a:custGeom>
              <a:avLst/>
              <a:gdLst>
                <a:gd name="T0" fmla="*/ 2 w 146"/>
                <a:gd name="T1" fmla="*/ 2 h 622"/>
                <a:gd name="T2" fmla="*/ 0 w 146"/>
                <a:gd name="T3" fmla="*/ 2 h 622"/>
                <a:gd name="T4" fmla="*/ 0 w 146"/>
                <a:gd name="T5" fmla="*/ 550 h 622"/>
                <a:gd name="T6" fmla="*/ 0 w 146"/>
                <a:gd name="T7" fmla="*/ 550 h 622"/>
                <a:gd name="T8" fmla="*/ 2 w 146"/>
                <a:gd name="T9" fmla="*/ 564 h 622"/>
                <a:gd name="T10" fmla="*/ 6 w 146"/>
                <a:gd name="T11" fmla="*/ 578 h 622"/>
                <a:gd name="T12" fmla="*/ 12 w 146"/>
                <a:gd name="T13" fmla="*/ 590 h 622"/>
                <a:gd name="T14" fmla="*/ 22 w 146"/>
                <a:gd name="T15" fmla="*/ 602 h 622"/>
                <a:gd name="T16" fmla="*/ 32 w 146"/>
                <a:gd name="T17" fmla="*/ 610 h 622"/>
                <a:gd name="T18" fmla="*/ 44 w 146"/>
                <a:gd name="T19" fmla="*/ 618 h 622"/>
                <a:gd name="T20" fmla="*/ 58 w 146"/>
                <a:gd name="T21" fmla="*/ 622 h 622"/>
                <a:gd name="T22" fmla="*/ 74 w 146"/>
                <a:gd name="T23" fmla="*/ 622 h 622"/>
                <a:gd name="T24" fmla="*/ 74 w 146"/>
                <a:gd name="T25" fmla="*/ 622 h 622"/>
                <a:gd name="T26" fmla="*/ 88 w 146"/>
                <a:gd name="T27" fmla="*/ 622 h 622"/>
                <a:gd name="T28" fmla="*/ 102 w 146"/>
                <a:gd name="T29" fmla="*/ 618 h 622"/>
                <a:gd name="T30" fmla="*/ 114 w 146"/>
                <a:gd name="T31" fmla="*/ 610 h 622"/>
                <a:gd name="T32" fmla="*/ 124 w 146"/>
                <a:gd name="T33" fmla="*/ 602 h 622"/>
                <a:gd name="T34" fmla="*/ 134 w 146"/>
                <a:gd name="T35" fmla="*/ 590 h 622"/>
                <a:gd name="T36" fmla="*/ 140 w 146"/>
                <a:gd name="T37" fmla="*/ 578 h 622"/>
                <a:gd name="T38" fmla="*/ 144 w 146"/>
                <a:gd name="T39" fmla="*/ 564 h 622"/>
                <a:gd name="T40" fmla="*/ 146 w 146"/>
                <a:gd name="T41" fmla="*/ 550 h 622"/>
                <a:gd name="T42" fmla="*/ 146 w 146"/>
                <a:gd name="T43" fmla="*/ 0 h 622"/>
                <a:gd name="T44" fmla="*/ 0 w 146"/>
                <a:gd name="T45" fmla="*/ 0 h 622"/>
                <a:gd name="T46" fmla="*/ 0 w 146"/>
                <a:gd name="T47" fmla="*/ 2 h 622"/>
                <a:gd name="T48" fmla="*/ 2 w 146"/>
                <a:gd name="T49" fmla="*/ 2 h 622"/>
                <a:gd name="T50" fmla="*/ 2 w 146"/>
                <a:gd name="T51" fmla="*/ 4 h 622"/>
                <a:gd name="T52" fmla="*/ 142 w 146"/>
                <a:gd name="T53" fmla="*/ 4 h 622"/>
                <a:gd name="T54" fmla="*/ 142 w 146"/>
                <a:gd name="T55" fmla="*/ 550 h 622"/>
                <a:gd name="T56" fmla="*/ 142 w 146"/>
                <a:gd name="T57" fmla="*/ 550 h 622"/>
                <a:gd name="T58" fmla="*/ 140 w 146"/>
                <a:gd name="T59" fmla="*/ 564 h 622"/>
                <a:gd name="T60" fmla="*/ 136 w 146"/>
                <a:gd name="T61" fmla="*/ 576 h 622"/>
                <a:gd name="T62" fmla="*/ 130 w 146"/>
                <a:gd name="T63" fmla="*/ 588 h 622"/>
                <a:gd name="T64" fmla="*/ 122 w 146"/>
                <a:gd name="T65" fmla="*/ 598 h 622"/>
                <a:gd name="T66" fmla="*/ 122 w 146"/>
                <a:gd name="T67" fmla="*/ 598 h 622"/>
                <a:gd name="T68" fmla="*/ 112 w 146"/>
                <a:gd name="T69" fmla="*/ 608 h 622"/>
                <a:gd name="T70" fmla="*/ 100 w 146"/>
                <a:gd name="T71" fmla="*/ 614 h 622"/>
                <a:gd name="T72" fmla="*/ 88 w 146"/>
                <a:gd name="T73" fmla="*/ 618 h 622"/>
                <a:gd name="T74" fmla="*/ 74 w 146"/>
                <a:gd name="T75" fmla="*/ 618 h 622"/>
                <a:gd name="T76" fmla="*/ 74 w 146"/>
                <a:gd name="T77" fmla="*/ 618 h 622"/>
                <a:gd name="T78" fmla="*/ 60 w 146"/>
                <a:gd name="T79" fmla="*/ 618 h 622"/>
                <a:gd name="T80" fmla="*/ 46 w 146"/>
                <a:gd name="T81" fmla="*/ 614 h 622"/>
                <a:gd name="T82" fmla="*/ 34 w 146"/>
                <a:gd name="T83" fmla="*/ 608 h 622"/>
                <a:gd name="T84" fmla="*/ 24 w 146"/>
                <a:gd name="T85" fmla="*/ 598 h 622"/>
                <a:gd name="T86" fmla="*/ 24 w 146"/>
                <a:gd name="T87" fmla="*/ 598 h 622"/>
                <a:gd name="T88" fmla="*/ 16 w 146"/>
                <a:gd name="T89" fmla="*/ 588 h 622"/>
                <a:gd name="T90" fmla="*/ 10 w 146"/>
                <a:gd name="T91" fmla="*/ 576 h 622"/>
                <a:gd name="T92" fmla="*/ 6 w 146"/>
                <a:gd name="T93" fmla="*/ 564 h 622"/>
                <a:gd name="T94" fmla="*/ 4 w 146"/>
                <a:gd name="T95" fmla="*/ 550 h 622"/>
                <a:gd name="T96" fmla="*/ 4 w 146"/>
                <a:gd name="T97" fmla="*/ 2 h 622"/>
                <a:gd name="T98" fmla="*/ 2 w 146"/>
                <a:gd name="T99" fmla="*/ 2 h 622"/>
                <a:gd name="T100" fmla="*/ 2 w 146"/>
                <a:gd name="T101" fmla="*/ 4 h 622"/>
                <a:gd name="T102" fmla="*/ 2 w 146"/>
                <a:gd name="T103" fmla="*/ 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622">
                  <a:moveTo>
                    <a:pt x="2" y="2"/>
                  </a:moveTo>
                  <a:lnTo>
                    <a:pt x="0" y="2"/>
                  </a:lnTo>
                  <a:lnTo>
                    <a:pt x="0" y="550"/>
                  </a:lnTo>
                  <a:lnTo>
                    <a:pt x="0" y="550"/>
                  </a:lnTo>
                  <a:lnTo>
                    <a:pt x="2" y="564"/>
                  </a:lnTo>
                  <a:lnTo>
                    <a:pt x="6" y="578"/>
                  </a:lnTo>
                  <a:lnTo>
                    <a:pt x="12" y="590"/>
                  </a:lnTo>
                  <a:lnTo>
                    <a:pt x="22" y="602"/>
                  </a:lnTo>
                  <a:lnTo>
                    <a:pt x="32" y="610"/>
                  </a:lnTo>
                  <a:lnTo>
                    <a:pt x="44" y="618"/>
                  </a:lnTo>
                  <a:lnTo>
                    <a:pt x="58" y="622"/>
                  </a:lnTo>
                  <a:lnTo>
                    <a:pt x="74" y="622"/>
                  </a:lnTo>
                  <a:lnTo>
                    <a:pt x="74" y="622"/>
                  </a:lnTo>
                  <a:lnTo>
                    <a:pt x="88" y="622"/>
                  </a:lnTo>
                  <a:lnTo>
                    <a:pt x="102" y="618"/>
                  </a:lnTo>
                  <a:lnTo>
                    <a:pt x="114" y="610"/>
                  </a:lnTo>
                  <a:lnTo>
                    <a:pt x="124" y="602"/>
                  </a:lnTo>
                  <a:lnTo>
                    <a:pt x="134" y="590"/>
                  </a:lnTo>
                  <a:lnTo>
                    <a:pt x="140" y="578"/>
                  </a:lnTo>
                  <a:lnTo>
                    <a:pt x="144" y="564"/>
                  </a:lnTo>
                  <a:lnTo>
                    <a:pt x="146" y="550"/>
                  </a:lnTo>
                  <a:lnTo>
                    <a:pt x="146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142" y="4"/>
                  </a:lnTo>
                  <a:lnTo>
                    <a:pt x="142" y="550"/>
                  </a:lnTo>
                  <a:lnTo>
                    <a:pt x="142" y="550"/>
                  </a:lnTo>
                  <a:lnTo>
                    <a:pt x="140" y="564"/>
                  </a:lnTo>
                  <a:lnTo>
                    <a:pt x="136" y="576"/>
                  </a:lnTo>
                  <a:lnTo>
                    <a:pt x="130" y="588"/>
                  </a:lnTo>
                  <a:lnTo>
                    <a:pt x="122" y="598"/>
                  </a:lnTo>
                  <a:lnTo>
                    <a:pt x="122" y="598"/>
                  </a:lnTo>
                  <a:lnTo>
                    <a:pt x="112" y="608"/>
                  </a:lnTo>
                  <a:lnTo>
                    <a:pt x="100" y="614"/>
                  </a:lnTo>
                  <a:lnTo>
                    <a:pt x="88" y="618"/>
                  </a:lnTo>
                  <a:lnTo>
                    <a:pt x="74" y="618"/>
                  </a:lnTo>
                  <a:lnTo>
                    <a:pt x="74" y="618"/>
                  </a:lnTo>
                  <a:lnTo>
                    <a:pt x="60" y="618"/>
                  </a:lnTo>
                  <a:lnTo>
                    <a:pt x="46" y="614"/>
                  </a:lnTo>
                  <a:lnTo>
                    <a:pt x="34" y="608"/>
                  </a:lnTo>
                  <a:lnTo>
                    <a:pt x="24" y="598"/>
                  </a:lnTo>
                  <a:lnTo>
                    <a:pt x="24" y="598"/>
                  </a:lnTo>
                  <a:lnTo>
                    <a:pt x="16" y="588"/>
                  </a:lnTo>
                  <a:lnTo>
                    <a:pt x="10" y="576"/>
                  </a:lnTo>
                  <a:lnTo>
                    <a:pt x="6" y="564"/>
                  </a:lnTo>
                  <a:lnTo>
                    <a:pt x="4" y="55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6" name="Freeform 353"/>
            <p:cNvSpPr>
              <a:spLocks/>
            </p:cNvSpPr>
            <p:nvPr/>
          </p:nvSpPr>
          <p:spPr bwMode="auto">
            <a:xfrm>
              <a:off x="3525838" y="1901825"/>
              <a:ext cx="285750" cy="50800"/>
            </a:xfrm>
            <a:custGeom>
              <a:avLst/>
              <a:gdLst>
                <a:gd name="T0" fmla="*/ 168 w 180"/>
                <a:gd name="T1" fmla="*/ 0 h 32"/>
                <a:gd name="T2" fmla="*/ 12 w 180"/>
                <a:gd name="T3" fmla="*/ 0 h 32"/>
                <a:gd name="T4" fmla="*/ 12 w 180"/>
                <a:gd name="T5" fmla="*/ 0 h 32"/>
                <a:gd name="T6" fmla="*/ 8 w 180"/>
                <a:gd name="T7" fmla="*/ 0 h 32"/>
                <a:gd name="T8" fmla="*/ 4 w 180"/>
                <a:gd name="T9" fmla="*/ 4 h 32"/>
                <a:gd name="T10" fmla="*/ 2 w 180"/>
                <a:gd name="T11" fmla="*/ 6 h 32"/>
                <a:gd name="T12" fmla="*/ 0 w 180"/>
                <a:gd name="T13" fmla="*/ 12 h 32"/>
                <a:gd name="T14" fmla="*/ 0 w 180"/>
                <a:gd name="T15" fmla="*/ 20 h 32"/>
                <a:gd name="T16" fmla="*/ 0 w 180"/>
                <a:gd name="T17" fmla="*/ 20 h 32"/>
                <a:gd name="T18" fmla="*/ 2 w 180"/>
                <a:gd name="T19" fmla="*/ 26 h 32"/>
                <a:gd name="T20" fmla="*/ 4 w 180"/>
                <a:gd name="T21" fmla="*/ 28 h 32"/>
                <a:gd name="T22" fmla="*/ 8 w 180"/>
                <a:gd name="T23" fmla="*/ 32 h 32"/>
                <a:gd name="T24" fmla="*/ 12 w 180"/>
                <a:gd name="T25" fmla="*/ 32 h 32"/>
                <a:gd name="T26" fmla="*/ 168 w 180"/>
                <a:gd name="T27" fmla="*/ 32 h 32"/>
                <a:gd name="T28" fmla="*/ 168 w 180"/>
                <a:gd name="T29" fmla="*/ 32 h 32"/>
                <a:gd name="T30" fmla="*/ 172 w 180"/>
                <a:gd name="T31" fmla="*/ 32 h 32"/>
                <a:gd name="T32" fmla="*/ 176 w 180"/>
                <a:gd name="T33" fmla="*/ 28 h 32"/>
                <a:gd name="T34" fmla="*/ 178 w 180"/>
                <a:gd name="T35" fmla="*/ 26 h 32"/>
                <a:gd name="T36" fmla="*/ 180 w 180"/>
                <a:gd name="T37" fmla="*/ 20 h 32"/>
                <a:gd name="T38" fmla="*/ 180 w 180"/>
                <a:gd name="T39" fmla="*/ 12 h 32"/>
                <a:gd name="T40" fmla="*/ 180 w 180"/>
                <a:gd name="T41" fmla="*/ 12 h 32"/>
                <a:gd name="T42" fmla="*/ 178 w 180"/>
                <a:gd name="T43" fmla="*/ 6 h 32"/>
                <a:gd name="T44" fmla="*/ 176 w 180"/>
                <a:gd name="T45" fmla="*/ 4 h 32"/>
                <a:gd name="T46" fmla="*/ 172 w 180"/>
                <a:gd name="T47" fmla="*/ 0 h 32"/>
                <a:gd name="T48" fmla="*/ 168 w 180"/>
                <a:gd name="T49" fmla="*/ 0 h 32"/>
                <a:gd name="T50" fmla="*/ 168 w 180"/>
                <a:gd name="T5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0" h="32">
                  <a:moveTo>
                    <a:pt x="168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72" y="32"/>
                  </a:lnTo>
                  <a:lnTo>
                    <a:pt x="176" y="28"/>
                  </a:lnTo>
                  <a:lnTo>
                    <a:pt x="178" y="26"/>
                  </a:lnTo>
                  <a:lnTo>
                    <a:pt x="180" y="20"/>
                  </a:lnTo>
                  <a:lnTo>
                    <a:pt x="180" y="12"/>
                  </a:lnTo>
                  <a:lnTo>
                    <a:pt x="180" y="12"/>
                  </a:lnTo>
                  <a:lnTo>
                    <a:pt x="178" y="6"/>
                  </a:lnTo>
                  <a:lnTo>
                    <a:pt x="176" y="4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E0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7" name="Freeform 354"/>
            <p:cNvSpPr>
              <a:spLocks/>
            </p:cNvSpPr>
            <p:nvPr/>
          </p:nvSpPr>
          <p:spPr bwMode="auto">
            <a:xfrm>
              <a:off x="3538538" y="1844675"/>
              <a:ext cx="257175" cy="57150"/>
            </a:xfrm>
            <a:custGeom>
              <a:avLst/>
              <a:gdLst>
                <a:gd name="T0" fmla="*/ 152 w 162"/>
                <a:gd name="T1" fmla="*/ 0 h 36"/>
                <a:gd name="T2" fmla="*/ 12 w 162"/>
                <a:gd name="T3" fmla="*/ 0 h 36"/>
                <a:gd name="T4" fmla="*/ 12 w 162"/>
                <a:gd name="T5" fmla="*/ 0 h 36"/>
                <a:gd name="T6" fmla="*/ 8 w 162"/>
                <a:gd name="T7" fmla="*/ 0 h 36"/>
                <a:gd name="T8" fmla="*/ 4 w 162"/>
                <a:gd name="T9" fmla="*/ 4 h 36"/>
                <a:gd name="T10" fmla="*/ 2 w 162"/>
                <a:gd name="T11" fmla="*/ 6 h 36"/>
                <a:gd name="T12" fmla="*/ 0 w 162"/>
                <a:gd name="T13" fmla="*/ 12 h 36"/>
                <a:gd name="T14" fmla="*/ 0 w 162"/>
                <a:gd name="T15" fmla="*/ 24 h 36"/>
                <a:gd name="T16" fmla="*/ 0 w 162"/>
                <a:gd name="T17" fmla="*/ 24 h 36"/>
                <a:gd name="T18" fmla="*/ 2 w 162"/>
                <a:gd name="T19" fmla="*/ 28 h 36"/>
                <a:gd name="T20" fmla="*/ 4 w 162"/>
                <a:gd name="T21" fmla="*/ 32 h 36"/>
                <a:gd name="T22" fmla="*/ 8 w 162"/>
                <a:gd name="T23" fmla="*/ 34 h 36"/>
                <a:gd name="T24" fmla="*/ 12 w 162"/>
                <a:gd name="T25" fmla="*/ 36 h 36"/>
                <a:gd name="T26" fmla="*/ 152 w 162"/>
                <a:gd name="T27" fmla="*/ 36 h 36"/>
                <a:gd name="T28" fmla="*/ 152 w 162"/>
                <a:gd name="T29" fmla="*/ 36 h 36"/>
                <a:gd name="T30" fmla="*/ 156 w 162"/>
                <a:gd name="T31" fmla="*/ 34 h 36"/>
                <a:gd name="T32" fmla="*/ 160 w 162"/>
                <a:gd name="T33" fmla="*/ 32 h 36"/>
                <a:gd name="T34" fmla="*/ 162 w 162"/>
                <a:gd name="T35" fmla="*/ 28 h 36"/>
                <a:gd name="T36" fmla="*/ 162 w 162"/>
                <a:gd name="T37" fmla="*/ 24 h 36"/>
                <a:gd name="T38" fmla="*/ 162 w 162"/>
                <a:gd name="T39" fmla="*/ 12 h 36"/>
                <a:gd name="T40" fmla="*/ 162 w 162"/>
                <a:gd name="T41" fmla="*/ 12 h 36"/>
                <a:gd name="T42" fmla="*/ 162 w 162"/>
                <a:gd name="T43" fmla="*/ 6 h 36"/>
                <a:gd name="T44" fmla="*/ 160 w 162"/>
                <a:gd name="T45" fmla="*/ 4 h 36"/>
                <a:gd name="T46" fmla="*/ 156 w 162"/>
                <a:gd name="T47" fmla="*/ 0 h 36"/>
                <a:gd name="T48" fmla="*/ 152 w 162"/>
                <a:gd name="T49" fmla="*/ 0 h 36"/>
                <a:gd name="T50" fmla="*/ 152 w 162"/>
                <a:gd name="T5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36">
                  <a:moveTo>
                    <a:pt x="15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12" y="36"/>
                  </a:lnTo>
                  <a:lnTo>
                    <a:pt x="152" y="36"/>
                  </a:lnTo>
                  <a:lnTo>
                    <a:pt x="152" y="36"/>
                  </a:lnTo>
                  <a:lnTo>
                    <a:pt x="156" y="34"/>
                  </a:lnTo>
                  <a:lnTo>
                    <a:pt x="160" y="32"/>
                  </a:lnTo>
                  <a:lnTo>
                    <a:pt x="162" y="28"/>
                  </a:lnTo>
                  <a:lnTo>
                    <a:pt x="162" y="24"/>
                  </a:lnTo>
                  <a:lnTo>
                    <a:pt x="162" y="12"/>
                  </a:lnTo>
                  <a:lnTo>
                    <a:pt x="162" y="12"/>
                  </a:lnTo>
                  <a:lnTo>
                    <a:pt x="162" y="6"/>
                  </a:lnTo>
                  <a:lnTo>
                    <a:pt x="160" y="4"/>
                  </a:lnTo>
                  <a:lnTo>
                    <a:pt x="156" y="0"/>
                  </a:lnTo>
                  <a:lnTo>
                    <a:pt x="152" y="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8" name="Freeform 355"/>
            <p:cNvSpPr>
              <a:spLocks/>
            </p:cNvSpPr>
            <p:nvPr/>
          </p:nvSpPr>
          <p:spPr bwMode="auto">
            <a:xfrm>
              <a:off x="3592513" y="1901825"/>
              <a:ext cx="149225" cy="34925"/>
            </a:xfrm>
            <a:custGeom>
              <a:avLst/>
              <a:gdLst>
                <a:gd name="T0" fmla="*/ 0 w 94"/>
                <a:gd name="T1" fmla="*/ 0 h 22"/>
                <a:gd name="T2" fmla="*/ 0 w 94"/>
                <a:gd name="T3" fmla="*/ 10 h 22"/>
                <a:gd name="T4" fmla="*/ 0 w 94"/>
                <a:gd name="T5" fmla="*/ 10 h 22"/>
                <a:gd name="T6" fmla="*/ 0 w 94"/>
                <a:gd name="T7" fmla="*/ 14 h 22"/>
                <a:gd name="T8" fmla="*/ 2 w 94"/>
                <a:gd name="T9" fmla="*/ 18 h 22"/>
                <a:gd name="T10" fmla="*/ 6 w 94"/>
                <a:gd name="T11" fmla="*/ 20 h 22"/>
                <a:gd name="T12" fmla="*/ 10 w 94"/>
                <a:gd name="T13" fmla="*/ 22 h 22"/>
                <a:gd name="T14" fmla="*/ 84 w 94"/>
                <a:gd name="T15" fmla="*/ 22 h 22"/>
                <a:gd name="T16" fmla="*/ 84 w 94"/>
                <a:gd name="T17" fmla="*/ 22 h 22"/>
                <a:gd name="T18" fmla="*/ 88 w 94"/>
                <a:gd name="T19" fmla="*/ 20 h 22"/>
                <a:gd name="T20" fmla="*/ 92 w 94"/>
                <a:gd name="T21" fmla="*/ 18 h 22"/>
                <a:gd name="T22" fmla="*/ 94 w 94"/>
                <a:gd name="T23" fmla="*/ 14 h 22"/>
                <a:gd name="T24" fmla="*/ 94 w 94"/>
                <a:gd name="T25" fmla="*/ 10 h 22"/>
                <a:gd name="T26" fmla="*/ 94 w 94"/>
                <a:gd name="T27" fmla="*/ 0 h 22"/>
                <a:gd name="T28" fmla="*/ 0 w 94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22">
                  <a:moveTo>
                    <a:pt x="0" y="0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6" y="20"/>
                  </a:lnTo>
                  <a:lnTo>
                    <a:pt x="10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8" y="20"/>
                  </a:lnTo>
                  <a:lnTo>
                    <a:pt x="92" y="18"/>
                  </a:lnTo>
                  <a:lnTo>
                    <a:pt x="94" y="14"/>
                  </a:lnTo>
                  <a:lnTo>
                    <a:pt x="94" y="10"/>
                  </a:lnTo>
                  <a:lnTo>
                    <a:pt x="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4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9" name="Freeform 356"/>
            <p:cNvSpPr>
              <a:spLocks/>
            </p:cNvSpPr>
            <p:nvPr/>
          </p:nvSpPr>
          <p:spPr bwMode="auto">
            <a:xfrm>
              <a:off x="3624263" y="2057400"/>
              <a:ext cx="15875" cy="15875"/>
            </a:xfrm>
            <a:custGeom>
              <a:avLst/>
              <a:gdLst>
                <a:gd name="T0" fmla="*/ 4 w 10"/>
                <a:gd name="T1" fmla="*/ 10 h 10"/>
                <a:gd name="T2" fmla="*/ 4 w 10"/>
                <a:gd name="T3" fmla="*/ 10 h 10"/>
                <a:gd name="T4" fmla="*/ 8 w 10"/>
                <a:gd name="T5" fmla="*/ 8 h 10"/>
                <a:gd name="T6" fmla="*/ 10 w 10"/>
                <a:gd name="T7" fmla="*/ 4 h 10"/>
                <a:gd name="T8" fmla="*/ 10 w 10"/>
                <a:gd name="T9" fmla="*/ 4 h 10"/>
                <a:gd name="T10" fmla="*/ 8 w 10"/>
                <a:gd name="T11" fmla="*/ 2 h 10"/>
                <a:gd name="T12" fmla="*/ 4 w 10"/>
                <a:gd name="T13" fmla="*/ 0 h 10"/>
                <a:gd name="T14" fmla="*/ 4 w 10"/>
                <a:gd name="T15" fmla="*/ 0 h 10"/>
                <a:gd name="T16" fmla="*/ 2 w 10"/>
                <a:gd name="T17" fmla="*/ 2 h 10"/>
                <a:gd name="T18" fmla="*/ 0 w 10"/>
                <a:gd name="T19" fmla="*/ 4 h 10"/>
                <a:gd name="T20" fmla="*/ 0 w 10"/>
                <a:gd name="T21" fmla="*/ 4 h 10"/>
                <a:gd name="T22" fmla="*/ 2 w 10"/>
                <a:gd name="T23" fmla="*/ 8 h 10"/>
                <a:gd name="T24" fmla="*/ 4 w 10"/>
                <a:gd name="T25" fmla="*/ 10 h 10"/>
                <a:gd name="T26" fmla="*/ 4 w 10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4" y="10"/>
                  </a:moveTo>
                  <a:lnTo>
                    <a:pt x="4" y="10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0" name="Freeform 357"/>
            <p:cNvSpPr>
              <a:spLocks/>
            </p:cNvSpPr>
            <p:nvPr/>
          </p:nvSpPr>
          <p:spPr bwMode="auto">
            <a:xfrm>
              <a:off x="3586163" y="1981200"/>
              <a:ext cx="12700" cy="15875"/>
            </a:xfrm>
            <a:custGeom>
              <a:avLst/>
              <a:gdLst>
                <a:gd name="T0" fmla="*/ 4 w 8"/>
                <a:gd name="T1" fmla="*/ 10 h 10"/>
                <a:gd name="T2" fmla="*/ 4 w 8"/>
                <a:gd name="T3" fmla="*/ 10 h 10"/>
                <a:gd name="T4" fmla="*/ 8 w 8"/>
                <a:gd name="T5" fmla="*/ 8 h 10"/>
                <a:gd name="T6" fmla="*/ 8 w 8"/>
                <a:gd name="T7" fmla="*/ 4 h 10"/>
                <a:gd name="T8" fmla="*/ 8 w 8"/>
                <a:gd name="T9" fmla="*/ 4 h 10"/>
                <a:gd name="T10" fmla="*/ 8 w 8"/>
                <a:gd name="T11" fmla="*/ 2 h 10"/>
                <a:gd name="T12" fmla="*/ 4 w 8"/>
                <a:gd name="T13" fmla="*/ 0 h 10"/>
                <a:gd name="T14" fmla="*/ 4 w 8"/>
                <a:gd name="T15" fmla="*/ 0 h 10"/>
                <a:gd name="T16" fmla="*/ 0 w 8"/>
                <a:gd name="T17" fmla="*/ 2 h 10"/>
                <a:gd name="T18" fmla="*/ 0 w 8"/>
                <a:gd name="T19" fmla="*/ 4 h 10"/>
                <a:gd name="T20" fmla="*/ 0 w 8"/>
                <a:gd name="T21" fmla="*/ 4 h 10"/>
                <a:gd name="T22" fmla="*/ 0 w 8"/>
                <a:gd name="T23" fmla="*/ 8 h 10"/>
                <a:gd name="T24" fmla="*/ 4 w 8"/>
                <a:gd name="T25" fmla="*/ 10 h 10"/>
                <a:gd name="T26" fmla="*/ 4 w 8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lnTo>
                    <a:pt x="4" y="10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1" name="Freeform 358"/>
            <p:cNvSpPr>
              <a:spLocks/>
            </p:cNvSpPr>
            <p:nvPr/>
          </p:nvSpPr>
          <p:spPr bwMode="auto">
            <a:xfrm>
              <a:off x="3646488" y="2032000"/>
              <a:ext cx="9525" cy="9525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4 h 6"/>
                <a:gd name="T4" fmla="*/ 0 w 6"/>
                <a:gd name="T5" fmla="*/ 6 h 6"/>
                <a:gd name="T6" fmla="*/ 2 w 6"/>
                <a:gd name="T7" fmla="*/ 6 h 6"/>
                <a:gd name="T8" fmla="*/ 2 w 6"/>
                <a:gd name="T9" fmla="*/ 6 h 6"/>
                <a:gd name="T10" fmla="*/ 4 w 6"/>
                <a:gd name="T11" fmla="*/ 6 h 6"/>
                <a:gd name="T12" fmla="*/ 6 w 6"/>
                <a:gd name="T13" fmla="*/ 4 h 6"/>
                <a:gd name="T14" fmla="*/ 6 w 6"/>
                <a:gd name="T15" fmla="*/ 4 h 6"/>
                <a:gd name="T16" fmla="*/ 4 w 6"/>
                <a:gd name="T17" fmla="*/ 0 h 6"/>
                <a:gd name="T18" fmla="*/ 2 w 6"/>
                <a:gd name="T19" fmla="*/ 0 h 6"/>
                <a:gd name="T20" fmla="*/ 2 w 6"/>
                <a:gd name="T21" fmla="*/ 0 h 6"/>
                <a:gd name="T22" fmla="*/ 0 w 6"/>
                <a:gd name="T23" fmla="*/ 0 h 6"/>
                <a:gd name="T24" fmla="*/ 0 w 6"/>
                <a:gd name="T25" fmla="*/ 4 h 6"/>
                <a:gd name="T26" fmla="*/ 0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2" name="Freeform 359"/>
            <p:cNvSpPr>
              <a:spLocks/>
            </p:cNvSpPr>
            <p:nvPr/>
          </p:nvSpPr>
          <p:spPr bwMode="auto">
            <a:xfrm>
              <a:off x="3614738" y="1981200"/>
              <a:ext cx="9525" cy="9525"/>
            </a:xfrm>
            <a:custGeom>
              <a:avLst/>
              <a:gdLst>
                <a:gd name="T0" fmla="*/ 0 w 6"/>
                <a:gd name="T1" fmla="*/ 2 h 6"/>
                <a:gd name="T2" fmla="*/ 0 w 6"/>
                <a:gd name="T3" fmla="*/ 2 h 6"/>
                <a:gd name="T4" fmla="*/ 2 w 6"/>
                <a:gd name="T5" fmla="*/ 4 h 6"/>
                <a:gd name="T6" fmla="*/ 4 w 6"/>
                <a:gd name="T7" fmla="*/ 6 h 6"/>
                <a:gd name="T8" fmla="*/ 4 w 6"/>
                <a:gd name="T9" fmla="*/ 6 h 6"/>
                <a:gd name="T10" fmla="*/ 6 w 6"/>
                <a:gd name="T11" fmla="*/ 4 h 6"/>
                <a:gd name="T12" fmla="*/ 6 w 6"/>
                <a:gd name="T13" fmla="*/ 2 h 6"/>
                <a:gd name="T14" fmla="*/ 6 w 6"/>
                <a:gd name="T15" fmla="*/ 2 h 6"/>
                <a:gd name="T16" fmla="*/ 6 w 6"/>
                <a:gd name="T17" fmla="*/ 0 h 6"/>
                <a:gd name="T18" fmla="*/ 4 w 6"/>
                <a:gd name="T19" fmla="*/ 0 h 6"/>
                <a:gd name="T20" fmla="*/ 4 w 6"/>
                <a:gd name="T21" fmla="*/ 0 h 6"/>
                <a:gd name="T22" fmla="*/ 2 w 6"/>
                <a:gd name="T23" fmla="*/ 0 h 6"/>
                <a:gd name="T24" fmla="*/ 0 w 6"/>
                <a:gd name="T25" fmla="*/ 2 h 6"/>
                <a:gd name="T26" fmla="*/ 0 w 6"/>
                <a:gd name="T2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3" name="Freeform 360"/>
            <p:cNvSpPr>
              <a:spLocks/>
            </p:cNvSpPr>
            <p:nvPr/>
          </p:nvSpPr>
          <p:spPr bwMode="auto">
            <a:xfrm>
              <a:off x="3576638" y="2041525"/>
              <a:ext cx="19050" cy="19050"/>
            </a:xfrm>
            <a:custGeom>
              <a:avLst/>
              <a:gdLst>
                <a:gd name="T0" fmla="*/ 2 w 12"/>
                <a:gd name="T1" fmla="*/ 10 h 12"/>
                <a:gd name="T2" fmla="*/ 2 w 12"/>
                <a:gd name="T3" fmla="*/ 10 h 12"/>
                <a:gd name="T4" fmla="*/ 6 w 12"/>
                <a:gd name="T5" fmla="*/ 12 h 12"/>
                <a:gd name="T6" fmla="*/ 10 w 12"/>
                <a:gd name="T7" fmla="*/ 10 h 12"/>
                <a:gd name="T8" fmla="*/ 10 w 12"/>
                <a:gd name="T9" fmla="*/ 10 h 12"/>
                <a:gd name="T10" fmla="*/ 12 w 12"/>
                <a:gd name="T11" fmla="*/ 6 h 12"/>
                <a:gd name="T12" fmla="*/ 10 w 12"/>
                <a:gd name="T13" fmla="*/ 2 h 12"/>
                <a:gd name="T14" fmla="*/ 10 w 12"/>
                <a:gd name="T15" fmla="*/ 2 h 12"/>
                <a:gd name="T16" fmla="*/ 6 w 12"/>
                <a:gd name="T17" fmla="*/ 0 h 12"/>
                <a:gd name="T18" fmla="*/ 2 w 12"/>
                <a:gd name="T19" fmla="*/ 2 h 12"/>
                <a:gd name="T20" fmla="*/ 2 w 12"/>
                <a:gd name="T21" fmla="*/ 2 h 12"/>
                <a:gd name="T22" fmla="*/ 0 w 12"/>
                <a:gd name="T23" fmla="*/ 6 h 12"/>
                <a:gd name="T24" fmla="*/ 2 w 12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2" y="10"/>
                  </a:moveTo>
                  <a:lnTo>
                    <a:pt x="2" y="10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4" name="Freeform 361"/>
            <p:cNvSpPr>
              <a:spLocks/>
            </p:cNvSpPr>
            <p:nvPr/>
          </p:nvSpPr>
          <p:spPr bwMode="auto">
            <a:xfrm>
              <a:off x="3576638" y="2041525"/>
              <a:ext cx="19050" cy="19050"/>
            </a:xfrm>
            <a:custGeom>
              <a:avLst/>
              <a:gdLst>
                <a:gd name="T0" fmla="*/ 2 w 12"/>
                <a:gd name="T1" fmla="*/ 10 h 12"/>
                <a:gd name="T2" fmla="*/ 2 w 12"/>
                <a:gd name="T3" fmla="*/ 10 h 12"/>
                <a:gd name="T4" fmla="*/ 6 w 12"/>
                <a:gd name="T5" fmla="*/ 12 h 12"/>
                <a:gd name="T6" fmla="*/ 10 w 12"/>
                <a:gd name="T7" fmla="*/ 10 h 12"/>
                <a:gd name="T8" fmla="*/ 10 w 12"/>
                <a:gd name="T9" fmla="*/ 10 h 12"/>
                <a:gd name="T10" fmla="*/ 12 w 12"/>
                <a:gd name="T11" fmla="*/ 6 h 12"/>
                <a:gd name="T12" fmla="*/ 10 w 12"/>
                <a:gd name="T13" fmla="*/ 2 h 12"/>
                <a:gd name="T14" fmla="*/ 10 w 12"/>
                <a:gd name="T15" fmla="*/ 2 h 12"/>
                <a:gd name="T16" fmla="*/ 6 w 12"/>
                <a:gd name="T17" fmla="*/ 0 h 12"/>
                <a:gd name="T18" fmla="*/ 2 w 12"/>
                <a:gd name="T19" fmla="*/ 2 h 12"/>
                <a:gd name="T20" fmla="*/ 2 w 12"/>
                <a:gd name="T21" fmla="*/ 2 h 12"/>
                <a:gd name="T22" fmla="*/ 0 w 12"/>
                <a:gd name="T23" fmla="*/ 6 h 12"/>
                <a:gd name="T24" fmla="*/ 2 w 12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2" y="10"/>
                  </a:moveTo>
                  <a:lnTo>
                    <a:pt x="2" y="10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5" name="Freeform 362"/>
            <p:cNvSpPr>
              <a:spLocks/>
            </p:cNvSpPr>
            <p:nvPr/>
          </p:nvSpPr>
          <p:spPr bwMode="auto">
            <a:xfrm>
              <a:off x="3605213" y="2003425"/>
              <a:ext cx="19050" cy="19050"/>
            </a:xfrm>
            <a:custGeom>
              <a:avLst/>
              <a:gdLst>
                <a:gd name="T0" fmla="*/ 2 w 12"/>
                <a:gd name="T1" fmla="*/ 10 h 12"/>
                <a:gd name="T2" fmla="*/ 2 w 12"/>
                <a:gd name="T3" fmla="*/ 10 h 12"/>
                <a:gd name="T4" fmla="*/ 6 w 12"/>
                <a:gd name="T5" fmla="*/ 12 h 12"/>
                <a:gd name="T6" fmla="*/ 10 w 12"/>
                <a:gd name="T7" fmla="*/ 10 h 12"/>
                <a:gd name="T8" fmla="*/ 10 w 12"/>
                <a:gd name="T9" fmla="*/ 10 h 12"/>
                <a:gd name="T10" fmla="*/ 12 w 12"/>
                <a:gd name="T11" fmla="*/ 6 h 12"/>
                <a:gd name="T12" fmla="*/ 10 w 12"/>
                <a:gd name="T13" fmla="*/ 2 h 12"/>
                <a:gd name="T14" fmla="*/ 10 w 12"/>
                <a:gd name="T15" fmla="*/ 2 h 12"/>
                <a:gd name="T16" fmla="*/ 6 w 12"/>
                <a:gd name="T17" fmla="*/ 0 h 12"/>
                <a:gd name="T18" fmla="*/ 2 w 12"/>
                <a:gd name="T19" fmla="*/ 2 h 12"/>
                <a:gd name="T20" fmla="*/ 2 w 12"/>
                <a:gd name="T21" fmla="*/ 2 h 12"/>
                <a:gd name="T22" fmla="*/ 0 w 12"/>
                <a:gd name="T23" fmla="*/ 6 h 12"/>
                <a:gd name="T24" fmla="*/ 2 w 12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2" y="10"/>
                  </a:moveTo>
                  <a:lnTo>
                    <a:pt x="2" y="10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6" name="Freeform 363"/>
            <p:cNvSpPr>
              <a:spLocks/>
            </p:cNvSpPr>
            <p:nvPr/>
          </p:nvSpPr>
          <p:spPr bwMode="auto">
            <a:xfrm>
              <a:off x="3605213" y="2003425"/>
              <a:ext cx="19050" cy="19050"/>
            </a:xfrm>
            <a:custGeom>
              <a:avLst/>
              <a:gdLst>
                <a:gd name="T0" fmla="*/ 2 w 12"/>
                <a:gd name="T1" fmla="*/ 10 h 12"/>
                <a:gd name="T2" fmla="*/ 2 w 12"/>
                <a:gd name="T3" fmla="*/ 10 h 12"/>
                <a:gd name="T4" fmla="*/ 6 w 12"/>
                <a:gd name="T5" fmla="*/ 12 h 12"/>
                <a:gd name="T6" fmla="*/ 10 w 12"/>
                <a:gd name="T7" fmla="*/ 10 h 12"/>
                <a:gd name="T8" fmla="*/ 10 w 12"/>
                <a:gd name="T9" fmla="*/ 10 h 12"/>
                <a:gd name="T10" fmla="*/ 12 w 12"/>
                <a:gd name="T11" fmla="*/ 6 h 12"/>
                <a:gd name="T12" fmla="*/ 10 w 12"/>
                <a:gd name="T13" fmla="*/ 2 h 12"/>
                <a:gd name="T14" fmla="*/ 10 w 12"/>
                <a:gd name="T15" fmla="*/ 2 h 12"/>
                <a:gd name="T16" fmla="*/ 6 w 12"/>
                <a:gd name="T17" fmla="*/ 0 h 12"/>
                <a:gd name="T18" fmla="*/ 2 w 12"/>
                <a:gd name="T19" fmla="*/ 2 h 12"/>
                <a:gd name="T20" fmla="*/ 2 w 12"/>
                <a:gd name="T21" fmla="*/ 2 h 12"/>
                <a:gd name="T22" fmla="*/ 0 w 12"/>
                <a:gd name="T23" fmla="*/ 6 h 12"/>
                <a:gd name="T24" fmla="*/ 2 w 12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2" y="10"/>
                  </a:moveTo>
                  <a:lnTo>
                    <a:pt x="2" y="10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7" name="Freeform 364"/>
            <p:cNvSpPr>
              <a:spLocks/>
            </p:cNvSpPr>
            <p:nvPr/>
          </p:nvSpPr>
          <p:spPr bwMode="auto">
            <a:xfrm>
              <a:off x="3563938" y="1987550"/>
              <a:ext cx="12700" cy="15875"/>
            </a:xfrm>
            <a:custGeom>
              <a:avLst/>
              <a:gdLst>
                <a:gd name="T0" fmla="*/ 0 w 8"/>
                <a:gd name="T1" fmla="*/ 2 h 10"/>
                <a:gd name="T2" fmla="*/ 0 w 8"/>
                <a:gd name="T3" fmla="*/ 2 h 10"/>
                <a:gd name="T4" fmla="*/ 0 w 8"/>
                <a:gd name="T5" fmla="*/ 6 h 10"/>
                <a:gd name="T6" fmla="*/ 0 w 8"/>
                <a:gd name="T7" fmla="*/ 8 h 10"/>
                <a:gd name="T8" fmla="*/ 0 w 8"/>
                <a:gd name="T9" fmla="*/ 8 h 10"/>
                <a:gd name="T10" fmla="*/ 4 w 8"/>
                <a:gd name="T11" fmla="*/ 10 h 10"/>
                <a:gd name="T12" fmla="*/ 8 w 8"/>
                <a:gd name="T13" fmla="*/ 8 h 10"/>
                <a:gd name="T14" fmla="*/ 8 w 8"/>
                <a:gd name="T15" fmla="*/ 8 h 10"/>
                <a:gd name="T16" fmla="*/ 8 w 8"/>
                <a:gd name="T17" fmla="*/ 6 h 10"/>
                <a:gd name="T18" fmla="*/ 8 w 8"/>
                <a:gd name="T19" fmla="*/ 2 h 10"/>
                <a:gd name="T20" fmla="*/ 8 w 8"/>
                <a:gd name="T21" fmla="*/ 2 h 10"/>
                <a:gd name="T22" fmla="*/ 4 w 8"/>
                <a:gd name="T23" fmla="*/ 0 h 10"/>
                <a:gd name="T24" fmla="*/ 0 w 8"/>
                <a:gd name="T2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0" y="2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0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8" name="Freeform 365"/>
            <p:cNvSpPr>
              <a:spLocks/>
            </p:cNvSpPr>
            <p:nvPr/>
          </p:nvSpPr>
          <p:spPr bwMode="auto">
            <a:xfrm>
              <a:off x="3563938" y="1987550"/>
              <a:ext cx="12700" cy="15875"/>
            </a:xfrm>
            <a:custGeom>
              <a:avLst/>
              <a:gdLst>
                <a:gd name="T0" fmla="*/ 0 w 8"/>
                <a:gd name="T1" fmla="*/ 2 h 10"/>
                <a:gd name="T2" fmla="*/ 0 w 8"/>
                <a:gd name="T3" fmla="*/ 2 h 10"/>
                <a:gd name="T4" fmla="*/ 0 w 8"/>
                <a:gd name="T5" fmla="*/ 6 h 10"/>
                <a:gd name="T6" fmla="*/ 0 w 8"/>
                <a:gd name="T7" fmla="*/ 8 h 10"/>
                <a:gd name="T8" fmla="*/ 0 w 8"/>
                <a:gd name="T9" fmla="*/ 8 h 10"/>
                <a:gd name="T10" fmla="*/ 4 w 8"/>
                <a:gd name="T11" fmla="*/ 10 h 10"/>
                <a:gd name="T12" fmla="*/ 8 w 8"/>
                <a:gd name="T13" fmla="*/ 8 h 10"/>
                <a:gd name="T14" fmla="*/ 8 w 8"/>
                <a:gd name="T15" fmla="*/ 8 h 10"/>
                <a:gd name="T16" fmla="*/ 8 w 8"/>
                <a:gd name="T17" fmla="*/ 6 h 10"/>
                <a:gd name="T18" fmla="*/ 8 w 8"/>
                <a:gd name="T19" fmla="*/ 2 h 10"/>
                <a:gd name="T20" fmla="*/ 8 w 8"/>
                <a:gd name="T21" fmla="*/ 2 h 10"/>
                <a:gd name="T22" fmla="*/ 4 w 8"/>
                <a:gd name="T23" fmla="*/ 0 h 10"/>
                <a:gd name="T24" fmla="*/ 0 w 8"/>
                <a:gd name="T2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0" y="2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0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9" name="Freeform 366"/>
            <p:cNvSpPr>
              <a:spLocks/>
            </p:cNvSpPr>
            <p:nvPr/>
          </p:nvSpPr>
          <p:spPr bwMode="auto">
            <a:xfrm>
              <a:off x="3563938" y="2028825"/>
              <a:ext cx="9525" cy="12700"/>
            </a:xfrm>
            <a:custGeom>
              <a:avLst/>
              <a:gdLst>
                <a:gd name="T0" fmla="*/ 6 w 6"/>
                <a:gd name="T1" fmla="*/ 2 h 8"/>
                <a:gd name="T2" fmla="*/ 6 w 6"/>
                <a:gd name="T3" fmla="*/ 2 h 8"/>
                <a:gd name="T4" fmla="*/ 4 w 6"/>
                <a:gd name="T5" fmla="*/ 0 h 8"/>
                <a:gd name="T6" fmla="*/ 2 w 6"/>
                <a:gd name="T7" fmla="*/ 2 h 8"/>
                <a:gd name="T8" fmla="*/ 2 w 6"/>
                <a:gd name="T9" fmla="*/ 2 h 8"/>
                <a:gd name="T10" fmla="*/ 0 w 6"/>
                <a:gd name="T11" fmla="*/ 4 h 8"/>
                <a:gd name="T12" fmla="*/ 2 w 6"/>
                <a:gd name="T13" fmla="*/ 6 h 8"/>
                <a:gd name="T14" fmla="*/ 2 w 6"/>
                <a:gd name="T15" fmla="*/ 6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6 h 8"/>
                <a:gd name="T22" fmla="*/ 6 w 6"/>
                <a:gd name="T23" fmla="*/ 4 h 8"/>
                <a:gd name="T24" fmla="*/ 6 w 6"/>
                <a:gd name="T2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0" name="Freeform 367"/>
            <p:cNvSpPr>
              <a:spLocks/>
            </p:cNvSpPr>
            <p:nvPr/>
          </p:nvSpPr>
          <p:spPr bwMode="auto">
            <a:xfrm>
              <a:off x="3563938" y="2028825"/>
              <a:ext cx="9525" cy="12700"/>
            </a:xfrm>
            <a:custGeom>
              <a:avLst/>
              <a:gdLst>
                <a:gd name="T0" fmla="*/ 6 w 6"/>
                <a:gd name="T1" fmla="*/ 2 h 8"/>
                <a:gd name="T2" fmla="*/ 6 w 6"/>
                <a:gd name="T3" fmla="*/ 2 h 8"/>
                <a:gd name="T4" fmla="*/ 4 w 6"/>
                <a:gd name="T5" fmla="*/ 0 h 8"/>
                <a:gd name="T6" fmla="*/ 2 w 6"/>
                <a:gd name="T7" fmla="*/ 2 h 8"/>
                <a:gd name="T8" fmla="*/ 2 w 6"/>
                <a:gd name="T9" fmla="*/ 2 h 8"/>
                <a:gd name="T10" fmla="*/ 0 w 6"/>
                <a:gd name="T11" fmla="*/ 4 h 8"/>
                <a:gd name="T12" fmla="*/ 2 w 6"/>
                <a:gd name="T13" fmla="*/ 6 h 8"/>
                <a:gd name="T14" fmla="*/ 2 w 6"/>
                <a:gd name="T15" fmla="*/ 6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6 h 8"/>
                <a:gd name="T22" fmla="*/ 6 w 6"/>
                <a:gd name="T23" fmla="*/ 4 h 8"/>
                <a:gd name="T24" fmla="*/ 6 w 6"/>
                <a:gd name="T2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1" name="Freeform 368"/>
            <p:cNvSpPr>
              <a:spLocks/>
            </p:cNvSpPr>
            <p:nvPr/>
          </p:nvSpPr>
          <p:spPr bwMode="auto">
            <a:xfrm>
              <a:off x="3706813" y="2028825"/>
              <a:ext cx="19050" cy="15875"/>
            </a:xfrm>
            <a:custGeom>
              <a:avLst/>
              <a:gdLst>
                <a:gd name="T0" fmla="*/ 12 w 12"/>
                <a:gd name="T1" fmla="*/ 6 h 10"/>
                <a:gd name="T2" fmla="*/ 12 w 12"/>
                <a:gd name="T3" fmla="*/ 6 h 10"/>
                <a:gd name="T4" fmla="*/ 10 w 12"/>
                <a:gd name="T5" fmla="*/ 2 h 10"/>
                <a:gd name="T6" fmla="*/ 6 w 12"/>
                <a:gd name="T7" fmla="*/ 0 h 10"/>
                <a:gd name="T8" fmla="*/ 6 w 12"/>
                <a:gd name="T9" fmla="*/ 0 h 10"/>
                <a:gd name="T10" fmla="*/ 2 w 12"/>
                <a:gd name="T11" fmla="*/ 2 h 10"/>
                <a:gd name="T12" fmla="*/ 0 w 12"/>
                <a:gd name="T13" fmla="*/ 6 h 10"/>
                <a:gd name="T14" fmla="*/ 0 w 12"/>
                <a:gd name="T15" fmla="*/ 6 h 10"/>
                <a:gd name="T16" fmla="*/ 2 w 12"/>
                <a:gd name="T17" fmla="*/ 8 h 10"/>
                <a:gd name="T18" fmla="*/ 6 w 12"/>
                <a:gd name="T19" fmla="*/ 10 h 10"/>
                <a:gd name="T20" fmla="*/ 6 w 12"/>
                <a:gd name="T21" fmla="*/ 10 h 10"/>
                <a:gd name="T22" fmla="*/ 10 w 12"/>
                <a:gd name="T23" fmla="*/ 8 h 10"/>
                <a:gd name="T24" fmla="*/ 12 w 12"/>
                <a:gd name="T25" fmla="*/ 6 h 10"/>
                <a:gd name="T26" fmla="*/ 12 w 12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2" name="Freeform 369"/>
            <p:cNvSpPr>
              <a:spLocks/>
            </p:cNvSpPr>
            <p:nvPr/>
          </p:nvSpPr>
          <p:spPr bwMode="auto">
            <a:xfrm>
              <a:off x="3748088" y="2044700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  <a:gd name="T26" fmla="*/ 12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3" name="Freeform 370"/>
            <p:cNvSpPr>
              <a:spLocks/>
            </p:cNvSpPr>
            <p:nvPr/>
          </p:nvSpPr>
          <p:spPr bwMode="auto">
            <a:xfrm>
              <a:off x="3646488" y="2139950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8 w 10"/>
                <a:gd name="T5" fmla="*/ 2 h 12"/>
                <a:gd name="T6" fmla="*/ 6 w 10"/>
                <a:gd name="T7" fmla="*/ 0 h 12"/>
                <a:gd name="T8" fmla="*/ 6 w 10"/>
                <a:gd name="T9" fmla="*/ 0 h 12"/>
                <a:gd name="T10" fmla="*/ 2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2 w 10"/>
                <a:gd name="T17" fmla="*/ 10 h 12"/>
                <a:gd name="T18" fmla="*/ 6 w 10"/>
                <a:gd name="T19" fmla="*/ 12 h 12"/>
                <a:gd name="T20" fmla="*/ 6 w 10"/>
                <a:gd name="T21" fmla="*/ 12 h 12"/>
                <a:gd name="T22" fmla="*/ 8 w 10"/>
                <a:gd name="T23" fmla="*/ 10 h 12"/>
                <a:gd name="T24" fmla="*/ 10 w 10"/>
                <a:gd name="T25" fmla="*/ 6 h 12"/>
                <a:gd name="T26" fmla="*/ 10 w 10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8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4" name="Freeform 371"/>
            <p:cNvSpPr>
              <a:spLocks/>
            </p:cNvSpPr>
            <p:nvPr/>
          </p:nvSpPr>
          <p:spPr bwMode="auto">
            <a:xfrm>
              <a:off x="3754438" y="2022475"/>
              <a:ext cx="15875" cy="15875"/>
            </a:xfrm>
            <a:custGeom>
              <a:avLst/>
              <a:gdLst>
                <a:gd name="T0" fmla="*/ 10 w 10"/>
                <a:gd name="T1" fmla="*/ 4 h 10"/>
                <a:gd name="T2" fmla="*/ 10 w 10"/>
                <a:gd name="T3" fmla="*/ 4 h 10"/>
                <a:gd name="T4" fmla="*/ 8 w 10"/>
                <a:gd name="T5" fmla="*/ 0 h 10"/>
                <a:gd name="T6" fmla="*/ 4 w 10"/>
                <a:gd name="T7" fmla="*/ 0 h 10"/>
                <a:gd name="T8" fmla="*/ 4 w 10"/>
                <a:gd name="T9" fmla="*/ 0 h 10"/>
                <a:gd name="T10" fmla="*/ 0 w 10"/>
                <a:gd name="T11" fmla="*/ 0 h 10"/>
                <a:gd name="T12" fmla="*/ 0 w 10"/>
                <a:gd name="T13" fmla="*/ 4 h 10"/>
                <a:gd name="T14" fmla="*/ 0 w 10"/>
                <a:gd name="T15" fmla="*/ 4 h 10"/>
                <a:gd name="T16" fmla="*/ 0 w 10"/>
                <a:gd name="T17" fmla="*/ 8 h 10"/>
                <a:gd name="T18" fmla="*/ 4 w 10"/>
                <a:gd name="T19" fmla="*/ 10 h 10"/>
                <a:gd name="T20" fmla="*/ 4 w 10"/>
                <a:gd name="T21" fmla="*/ 10 h 10"/>
                <a:gd name="T22" fmla="*/ 8 w 10"/>
                <a:gd name="T23" fmla="*/ 8 h 10"/>
                <a:gd name="T24" fmla="*/ 10 w 10"/>
                <a:gd name="T25" fmla="*/ 4 h 10"/>
                <a:gd name="T26" fmla="*/ 10 w 10"/>
                <a:gd name="T2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10" y="4"/>
                  </a:moveTo>
                  <a:lnTo>
                    <a:pt x="10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5" name="Freeform 372"/>
            <p:cNvSpPr>
              <a:spLocks/>
            </p:cNvSpPr>
            <p:nvPr/>
          </p:nvSpPr>
          <p:spPr bwMode="auto">
            <a:xfrm>
              <a:off x="3656013" y="2105025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8 w 10"/>
                <a:gd name="T5" fmla="*/ 2 h 12"/>
                <a:gd name="T6" fmla="*/ 4 w 10"/>
                <a:gd name="T7" fmla="*/ 0 h 12"/>
                <a:gd name="T8" fmla="*/ 4 w 10"/>
                <a:gd name="T9" fmla="*/ 0 h 12"/>
                <a:gd name="T10" fmla="*/ 0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0 w 10"/>
                <a:gd name="T17" fmla="*/ 10 h 12"/>
                <a:gd name="T18" fmla="*/ 4 w 10"/>
                <a:gd name="T19" fmla="*/ 12 h 12"/>
                <a:gd name="T20" fmla="*/ 4 w 10"/>
                <a:gd name="T21" fmla="*/ 12 h 12"/>
                <a:gd name="T22" fmla="*/ 8 w 10"/>
                <a:gd name="T23" fmla="*/ 10 h 12"/>
                <a:gd name="T24" fmla="*/ 10 w 10"/>
                <a:gd name="T25" fmla="*/ 6 h 12"/>
                <a:gd name="T26" fmla="*/ 10 w 10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6" name="Freeform 373"/>
            <p:cNvSpPr>
              <a:spLocks/>
            </p:cNvSpPr>
            <p:nvPr/>
          </p:nvSpPr>
          <p:spPr bwMode="auto">
            <a:xfrm>
              <a:off x="3725863" y="2038350"/>
              <a:ext cx="15875" cy="15875"/>
            </a:xfrm>
            <a:custGeom>
              <a:avLst/>
              <a:gdLst>
                <a:gd name="T0" fmla="*/ 4 w 10"/>
                <a:gd name="T1" fmla="*/ 10 h 10"/>
                <a:gd name="T2" fmla="*/ 4 w 10"/>
                <a:gd name="T3" fmla="*/ 10 h 10"/>
                <a:gd name="T4" fmla="*/ 8 w 10"/>
                <a:gd name="T5" fmla="*/ 8 h 10"/>
                <a:gd name="T6" fmla="*/ 10 w 10"/>
                <a:gd name="T7" fmla="*/ 6 h 10"/>
                <a:gd name="T8" fmla="*/ 10 w 10"/>
                <a:gd name="T9" fmla="*/ 6 h 10"/>
                <a:gd name="T10" fmla="*/ 8 w 10"/>
                <a:gd name="T11" fmla="*/ 2 h 10"/>
                <a:gd name="T12" fmla="*/ 4 w 10"/>
                <a:gd name="T13" fmla="*/ 0 h 10"/>
                <a:gd name="T14" fmla="*/ 4 w 10"/>
                <a:gd name="T15" fmla="*/ 0 h 10"/>
                <a:gd name="T16" fmla="*/ 2 w 10"/>
                <a:gd name="T17" fmla="*/ 2 h 10"/>
                <a:gd name="T18" fmla="*/ 0 w 10"/>
                <a:gd name="T19" fmla="*/ 6 h 10"/>
                <a:gd name="T20" fmla="*/ 0 w 10"/>
                <a:gd name="T21" fmla="*/ 6 h 10"/>
                <a:gd name="T22" fmla="*/ 2 w 10"/>
                <a:gd name="T23" fmla="*/ 8 h 10"/>
                <a:gd name="T24" fmla="*/ 4 w 10"/>
                <a:gd name="T25" fmla="*/ 10 h 10"/>
                <a:gd name="T26" fmla="*/ 4 w 10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4" y="10"/>
                  </a:moveTo>
                  <a:lnTo>
                    <a:pt x="4" y="10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7" name="Freeform 374"/>
            <p:cNvSpPr>
              <a:spLocks/>
            </p:cNvSpPr>
            <p:nvPr/>
          </p:nvSpPr>
          <p:spPr bwMode="auto">
            <a:xfrm>
              <a:off x="3732213" y="1984375"/>
              <a:ext cx="15875" cy="15875"/>
            </a:xfrm>
            <a:custGeom>
              <a:avLst/>
              <a:gdLst>
                <a:gd name="T0" fmla="*/ 6 w 10"/>
                <a:gd name="T1" fmla="*/ 10 h 10"/>
                <a:gd name="T2" fmla="*/ 6 w 10"/>
                <a:gd name="T3" fmla="*/ 10 h 10"/>
                <a:gd name="T4" fmla="*/ 8 w 10"/>
                <a:gd name="T5" fmla="*/ 8 h 10"/>
                <a:gd name="T6" fmla="*/ 10 w 10"/>
                <a:gd name="T7" fmla="*/ 6 h 10"/>
                <a:gd name="T8" fmla="*/ 10 w 10"/>
                <a:gd name="T9" fmla="*/ 6 h 10"/>
                <a:gd name="T10" fmla="*/ 8 w 10"/>
                <a:gd name="T11" fmla="*/ 2 h 10"/>
                <a:gd name="T12" fmla="*/ 6 w 10"/>
                <a:gd name="T13" fmla="*/ 0 h 10"/>
                <a:gd name="T14" fmla="*/ 6 w 10"/>
                <a:gd name="T15" fmla="*/ 0 h 10"/>
                <a:gd name="T16" fmla="*/ 2 w 10"/>
                <a:gd name="T17" fmla="*/ 2 h 10"/>
                <a:gd name="T18" fmla="*/ 0 w 10"/>
                <a:gd name="T19" fmla="*/ 6 h 10"/>
                <a:gd name="T20" fmla="*/ 0 w 10"/>
                <a:gd name="T21" fmla="*/ 6 h 10"/>
                <a:gd name="T22" fmla="*/ 2 w 10"/>
                <a:gd name="T23" fmla="*/ 8 h 10"/>
                <a:gd name="T24" fmla="*/ 6 w 10"/>
                <a:gd name="T25" fmla="*/ 10 h 10"/>
                <a:gd name="T26" fmla="*/ 6 w 10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6" y="10"/>
                  </a:moveTo>
                  <a:lnTo>
                    <a:pt x="6" y="10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8" name="Freeform 375"/>
            <p:cNvSpPr>
              <a:spLocks/>
            </p:cNvSpPr>
            <p:nvPr/>
          </p:nvSpPr>
          <p:spPr bwMode="auto">
            <a:xfrm>
              <a:off x="3738563" y="2025650"/>
              <a:ext cx="9525" cy="12700"/>
            </a:xfrm>
            <a:custGeom>
              <a:avLst/>
              <a:gdLst>
                <a:gd name="T0" fmla="*/ 0 w 6"/>
                <a:gd name="T1" fmla="*/ 4 h 8"/>
                <a:gd name="T2" fmla="*/ 0 w 6"/>
                <a:gd name="T3" fmla="*/ 4 h 8"/>
                <a:gd name="T4" fmla="*/ 2 w 6"/>
                <a:gd name="T5" fmla="*/ 6 h 8"/>
                <a:gd name="T6" fmla="*/ 4 w 6"/>
                <a:gd name="T7" fmla="*/ 8 h 8"/>
                <a:gd name="T8" fmla="*/ 4 w 6"/>
                <a:gd name="T9" fmla="*/ 8 h 8"/>
                <a:gd name="T10" fmla="*/ 6 w 6"/>
                <a:gd name="T11" fmla="*/ 6 h 8"/>
                <a:gd name="T12" fmla="*/ 6 w 6"/>
                <a:gd name="T13" fmla="*/ 4 h 8"/>
                <a:gd name="T14" fmla="*/ 6 w 6"/>
                <a:gd name="T15" fmla="*/ 4 h 8"/>
                <a:gd name="T16" fmla="*/ 6 w 6"/>
                <a:gd name="T17" fmla="*/ 2 h 8"/>
                <a:gd name="T18" fmla="*/ 4 w 6"/>
                <a:gd name="T19" fmla="*/ 0 h 8"/>
                <a:gd name="T20" fmla="*/ 4 w 6"/>
                <a:gd name="T21" fmla="*/ 0 h 8"/>
                <a:gd name="T22" fmla="*/ 2 w 6"/>
                <a:gd name="T23" fmla="*/ 2 h 8"/>
                <a:gd name="T24" fmla="*/ 0 w 6"/>
                <a:gd name="T25" fmla="*/ 4 h 8"/>
                <a:gd name="T26" fmla="*/ 0 w 6"/>
                <a:gd name="T2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9" name="Freeform 376"/>
            <p:cNvSpPr>
              <a:spLocks/>
            </p:cNvSpPr>
            <p:nvPr/>
          </p:nvSpPr>
          <p:spPr bwMode="auto">
            <a:xfrm>
              <a:off x="3627438" y="2117725"/>
              <a:ext cx="9525" cy="12700"/>
            </a:xfrm>
            <a:custGeom>
              <a:avLst/>
              <a:gdLst>
                <a:gd name="T0" fmla="*/ 0 w 6"/>
                <a:gd name="T1" fmla="*/ 4 h 8"/>
                <a:gd name="T2" fmla="*/ 0 w 6"/>
                <a:gd name="T3" fmla="*/ 4 h 8"/>
                <a:gd name="T4" fmla="*/ 2 w 6"/>
                <a:gd name="T5" fmla="*/ 6 h 8"/>
                <a:gd name="T6" fmla="*/ 4 w 6"/>
                <a:gd name="T7" fmla="*/ 8 h 8"/>
                <a:gd name="T8" fmla="*/ 4 w 6"/>
                <a:gd name="T9" fmla="*/ 8 h 8"/>
                <a:gd name="T10" fmla="*/ 6 w 6"/>
                <a:gd name="T11" fmla="*/ 6 h 8"/>
                <a:gd name="T12" fmla="*/ 6 w 6"/>
                <a:gd name="T13" fmla="*/ 4 h 8"/>
                <a:gd name="T14" fmla="*/ 6 w 6"/>
                <a:gd name="T15" fmla="*/ 4 h 8"/>
                <a:gd name="T16" fmla="*/ 6 w 6"/>
                <a:gd name="T17" fmla="*/ 2 h 8"/>
                <a:gd name="T18" fmla="*/ 4 w 6"/>
                <a:gd name="T19" fmla="*/ 0 h 8"/>
                <a:gd name="T20" fmla="*/ 4 w 6"/>
                <a:gd name="T21" fmla="*/ 0 h 8"/>
                <a:gd name="T22" fmla="*/ 2 w 6"/>
                <a:gd name="T23" fmla="*/ 2 h 8"/>
                <a:gd name="T24" fmla="*/ 0 w 6"/>
                <a:gd name="T25" fmla="*/ 4 h 8"/>
                <a:gd name="T26" fmla="*/ 0 w 6"/>
                <a:gd name="T2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0" name="Freeform 377"/>
            <p:cNvSpPr>
              <a:spLocks/>
            </p:cNvSpPr>
            <p:nvPr/>
          </p:nvSpPr>
          <p:spPr bwMode="auto">
            <a:xfrm>
              <a:off x="3598863" y="2212975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10 w 10"/>
                <a:gd name="T5" fmla="*/ 2 h 12"/>
                <a:gd name="T6" fmla="*/ 6 w 10"/>
                <a:gd name="T7" fmla="*/ 0 h 12"/>
                <a:gd name="T8" fmla="*/ 6 w 10"/>
                <a:gd name="T9" fmla="*/ 0 h 12"/>
                <a:gd name="T10" fmla="*/ 2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2 w 10"/>
                <a:gd name="T17" fmla="*/ 10 h 12"/>
                <a:gd name="T18" fmla="*/ 6 w 10"/>
                <a:gd name="T19" fmla="*/ 12 h 12"/>
                <a:gd name="T20" fmla="*/ 6 w 10"/>
                <a:gd name="T21" fmla="*/ 12 h 12"/>
                <a:gd name="T22" fmla="*/ 10 w 10"/>
                <a:gd name="T23" fmla="*/ 10 h 12"/>
                <a:gd name="T24" fmla="*/ 10 w 10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1" name="Freeform 378"/>
            <p:cNvSpPr>
              <a:spLocks/>
            </p:cNvSpPr>
            <p:nvPr/>
          </p:nvSpPr>
          <p:spPr bwMode="auto">
            <a:xfrm>
              <a:off x="3598863" y="2212975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10 w 10"/>
                <a:gd name="T5" fmla="*/ 2 h 12"/>
                <a:gd name="T6" fmla="*/ 6 w 10"/>
                <a:gd name="T7" fmla="*/ 0 h 12"/>
                <a:gd name="T8" fmla="*/ 6 w 10"/>
                <a:gd name="T9" fmla="*/ 0 h 12"/>
                <a:gd name="T10" fmla="*/ 2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2 w 10"/>
                <a:gd name="T17" fmla="*/ 10 h 12"/>
                <a:gd name="T18" fmla="*/ 6 w 10"/>
                <a:gd name="T19" fmla="*/ 12 h 12"/>
                <a:gd name="T20" fmla="*/ 6 w 10"/>
                <a:gd name="T21" fmla="*/ 12 h 12"/>
                <a:gd name="T22" fmla="*/ 10 w 10"/>
                <a:gd name="T23" fmla="*/ 10 h 12"/>
                <a:gd name="T24" fmla="*/ 10 w 10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2" name="Freeform 379"/>
            <p:cNvSpPr>
              <a:spLocks/>
            </p:cNvSpPr>
            <p:nvPr/>
          </p:nvSpPr>
          <p:spPr bwMode="auto">
            <a:xfrm>
              <a:off x="3608388" y="2181225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8 w 10"/>
                <a:gd name="T5" fmla="*/ 2 h 12"/>
                <a:gd name="T6" fmla="*/ 4 w 10"/>
                <a:gd name="T7" fmla="*/ 0 h 12"/>
                <a:gd name="T8" fmla="*/ 4 w 10"/>
                <a:gd name="T9" fmla="*/ 0 h 12"/>
                <a:gd name="T10" fmla="*/ 2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2 w 10"/>
                <a:gd name="T17" fmla="*/ 10 h 12"/>
                <a:gd name="T18" fmla="*/ 4 w 10"/>
                <a:gd name="T19" fmla="*/ 12 h 12"/>
                <a:gd name="T20" fmla="*/ 4 w 10"/>
                <a:gd name="T21" fmla="*/ 12 h 12"/>
                <a:gd name="T22" fmla="*/ 8 w 10"/>
                <a:gd name="T23" fmla="*/ 10 h 12"/>
                <a:gd name="T24" fmla="*/ 10 w 10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3" name="Freeform 380"/>
            <p:cNvSpPr>
              <a:spLocks/>
            </p:cNvSpPr>
            <p:nvPr/>
          </p:nvSpPr>
          <p:spPr bwMode="auto">
            <a:xfrm>
              <a:off x="3608388" y="2181225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8 w 10"/>
                <a:gd name="T5" fmla="*/ 2 h 12"/>
                <a:gd name="T6" fmla="*/ 4 w 10"/>
                <a:gd name="T7" fmla="*/ 0 h 12"/>
                <a:gd name="T8" fmla="*/ 4 w 10"/>
                <a:gd name="T9" fmla="*/ 0 h 12"/>
                <a:gd name="T10" fmla="*/ 2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2 w 10"/>
                <a:gd name="T17" fmla="*/ 10 h 12"/>
                <a:gd name="T18" fmla="*/ 4 w 10"/>
                <a:gd name="T19" fmla="*/ 12 h 12"/>
                <a:gd name="T20" fmla="*/ 4 w 10"/>
                <a:gd name="T21" fmla="*/ 12 h 12"/>
                <a:gd name="T22" fmla="*/ 8 w 10"/>
                <a:gd name="T23" fmla="*/ 10 h 12"/>
                <a:gd name="T24" fmla="*/ 10 w 10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4" name="Freeform 381"/>
            <p:cNvSpPr>
              <a:spLocks/>
            </p:cNvSpPr>
            <p:nvPr/>
          </p:nvSpPr>
          <p:spPr bwMode="auto">
            <a:xfrm>
              <a:off x="3579813" y="2193925"/>
              <a:ext cx="9525" cy="9525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4 h 6"/>
                <a:gd name="T4" fmla="*/ 2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6 w 6"/>
                <a:gd name="T11" fmla="*/ 6 h 6"/>
                <a:gd name="T12" fmla="*/ 6 w 6"/>
                <a:gd name="T13" fmla="*/ 4 h 6"/>
                <a:gd name="T14" fmla="*/ 6 w 6"/>
                <a:gd name="T15" fmla="*/ 4 h 6"/>
                <a:gd name="T16" fmla="*/ 6 w 6"/>
                <a:gd name="T17" fmla="*/ 0 h 6"/>
                <a:gd name="T18" fmla="*/ 4 w 6"/>
                <a:gd name="T19" fmla="*/ 0 h 6"/>
                <a:gd name="T20" fmla="*/ 4 w 6"/>
                <a:gd name="T21" fmla="*/ 0 h 6"/>
                <a:gd name="T22" fmla="*/ 2 w 6"/>
                <a:gd name="T23" fmla="*/ 0 h 6"/>
                <a:gd name="T24" fmla="*/ 0 w 6"/>
                <a:gd name="T2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5" name="Freeform 382"/>
            <p:cNvSpPr>
              <a:spLocks/>
            </p:cNvSpPr>
            <p:nvPr/>
          </p:nvSpPr>
          <p:spPr bwMode="auto">
            <a:xfrm>
              <a:off x="3579813" y="2193925"/>
              <a:ext cx="9525" cy="9525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4 h 6"/>
                <a:gd name="T4" fmla="*/ 2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6 w 6"/>
                <a:gd name="T11" fmla="*/ 6 h 6"/>
                <a:gd name="T12" fmla="*/ 6 w 6"/>
                <a:gd name="T13" fmla="*/ 4 h 6"/>
                <a:gd name="T14" fmla="*/ 6 w 6"/>
                <a:gd name="T15" fmla="*/ 4 h 6"/>
                <a:gd name="T16" fmla="*/ 6 w 6"/>
                <a:gd name="T17" fmla="*/ 0 h 6"/>
                <a:gd name="T18" fmla="*/ 4 w 6"/>
                <a:gd name="T19" fmla="*/ 0 h 6"/>
                <a:gd name="T20" fmla="*/ 4 w 6"/>
                <a:gd name="T21" fmla="*/ 0 h 6"/>
                <a:gd name="T22" fmla="*/ 2 w 6"/>
                <a:gd name="T23" fmla="*/ 0 h 6"/>
                <a:gd name="T24" fmla="*/ 0 w 6"/>
                <a:gd name="T2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6" name="Freeform 383"/>
            <p:cNvSpPr>
              <a:spLocks/>
            </p:cNvSpPr>
            <p:nvPr/>
          </p:nvSpPr>
          <p:spPr bwMode="auto">
            <a:xfrm>
              <a:off x="3627438" y="2289175"/>
              <a:ext cx="15875" cy="19050"/>
            </a:xfrm>
            <a:custGeom>
              <a:avLst/>
              <a:gdLst>
                <a:gd name="T0" fmla="*/ 0 w 10"/>
                <a:gd name="T1" fmla="*/ 6 h 12"/>
                <a:gd name="T2" fmla="*/ 0 w 10"/>
                <a:gd name="T3" fmla="*/ 6 h 12"/>
                <a:gd name="T4" fmla="*/ 2 w 10"/>
                <a:gd name="T5" fmla="*/ 10 h 12"/>
                <a:gd name="T6" fmla="*/ 6 w 10"/>
                <a:gd name="T7" fmla="*/ 12 h 12"/>
                <a:gd name="T8" fmla="*/ 6 w 10"/>
                <a:gd name="T9" fmla="*/ 12 h 12"/>
                <a:gd name="T10" fmla="*/ 10 w 10"/>
                <a:gd name="T11" fmla="*/ 10 h 12"/>
                <a:gd name="T12" fmla="*/ 10 w 10"/>
                <a:gd name="T13" fmla="*/ 6 h 12"/>
                <a:gd name="T14" fmla="*/ 10 w 10"/>
                <a:gd name="T15" fmla="*/ 6 h 12"/>
                <a:gd name="T16" fmla="*/ 10 w 10"/>
                <a:gd name="T17" fmla="*/ 2 h 12"/>
                <a:gd name="T18" fmla="*/ 6 w 10"/>
                <a:gd name="T19" fmla="*/ 0 h 12"/>
                <a:gd name="T20" fmla="*/ 6 w 10"/>
                <a:gd name="T21" fmla="*/ 0 h 12"/>
                <a:gd name="T22" fmla="*/ 2 w 10"/>
                <a:gd name="T23" fmla="*/ 2 h 12"/>
                <a:gd name="T24" fmla="*/ 0 w 10"/>
                <a:gd name="T25" fmla="*/ 6 h 12"/>
                <a:gd name="T26" fmla="*/ 0 w 10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7" name="Freeform 384"/>
            <p:cNvSpPr>
              <a:spLocks/>
            </p:cNvSpPr>
            <p:nvPr/>
          </p:nvSpPr>
          <p:spPr bwMode="auto">
            <a:xfrm>
              <a:off x="3617913" y="2324100"/>
              <a:ext cx="19050" cy="15875"/>
            </a:xfrm>
            <a:custGeom>
              <a:avLst/>
              <a:gdLst>
                <a:gd name="T0" fmla="*/ 0 w 12"/>
                <a:gd name="T1" fmla="*/ 6 h 10"/>
                <a:gd name="T2" fmla="*/ 0 w 12"/>
                <a:gd name="T3" fmla="*/ 6 h 10"/>
                <a:gd name="T4" fmla="*/ 2 w 12"/>
                <a:gd name="T5" fmla="*/ 10 h 10"/>
                <a:gd name="T6" fmla="*/ 6 w 12"/>
                <a:gd name="T7" fmla="*/ 10 h 10"/>
                <a:gd name="T8" fmla="*/ 6 w 12"/>
                <a:gd name="T9" fmla="*/ 10 h 10"/>
                <a:gd name="T10" fmla="*/ 10 w 12"/>
                <a:gd name="T11" fmla="*/ 10 h 10"/>
                <a:gd name="T12" fmla="*/ 12 w 12"/>
                <a:gd name="T13" fmla="*/ 6 h 10"/>
                <a:gd name="T14" fmla="*/ 12 w 12"/>
                <a:gd name="T15" fmla="*/ 6 h 10"/>
                <a:gd name="T16" fmla="*/ 10 w 12"/>
                <a:gd name="T17" fmla="*/ 2 h 10"/>
                <a:gd name="T18" fmla="*/ 6 w 12"/>
                <a:gd name="T19" fmla="*/ 0 h 10"/>
                <a:gd name="T20" fmla="*/ 6 w 12"/>
                <a:gd name="T21" fmla="*/ 0 h 10"/>
                <a:gd name="T22" fmla="*/ 2 w 12"/>
                <a:gd name="T23" fmla="*/ 2 h 10"/>
                <a:gd name="T24" fmla="*/ 0 w 12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0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8" name="Freeform 385"/>
            <p:cNvSpPr>
              <a:spLocks/>
            </p:cNvSpPr>
            <p:nvPr/>
          </p:nvSpPr>
          <p:spPr bwMode="auto">
            <a:xfrm>
              <a:off x="3617913" y="2324100"/>
              <a:ext cx="19050" cy="15875"/>
            </a:xfrm>
            <a:custGeom>
              <a:avLst/>
              <a:gdLst>
                <a:gd name="T0" fmla="*/ 0 w 12"/>
                <a:gd name="T1" fmla="*/ 6 h 10"/>
                <a:gd name="T2" fmla="*/ 0 w 12"/>
                <a:gd name="T3" fmla="*/ 6 h 10"/>
                <a:gd name="T4" fmla="*/ 2 w 12"/>
                <a:gd name="T5" fmla="*/ 10 h 10"/>
                <a:gd name="T6" fmla="*/ 6 w 12"/>
                <a:gd name="T7" fmla="*/ 10 h 10"/>
                <a:gd name="T8" fmla="*/ 6 w 12"/>
                <a:gd name="T9" fmla="*/ 10 h 10"/>
                <a:gd name="T10" fmla="*/ 10 w 12"/>
                <a:gd name="T11" fmla="*/ 10 h 10"/>
                <a:gd name="T12" fmla="*/ 12 w 12"/>
                <a:gd name="T13" fmla="*/ 6 h 10"/>
                <a:gd name="T14" fmla="*/ 12 w 12"/>
                <a:gd name="T15" fmla="*/ 6 h 10"/>
                <a:gd name="T16" fmla="*/ 10 w 12"/>
                <a:gd name="T17" fmla="*/ 2 h 10"/>
                <a:gd name="T18" fmla="*/ 6 w 12"/>
                <a:gd name="T19" fmla="*/ 0 h 10"/>
                <a:gd name="T20" fmla="*/ 6 w 12"/>
                <a:gd name="T21" fmla="*/ 0 h 10"/>
                <a:gd name="T22" fmla="*/ 2 w 12"/>
                <a:gd name="T23" fmla="*/ 2 h 10"/>
                <a:gd name="T24" fmla="*/ 0 w 12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0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9" name="Freeform 386"/>
            <p:cNvSpPr>
              <a:spLocks/>
            </p:cNvSpPr>
            <p:nvPr/>
          </p:nvSpPr>
          <p:spPr bwMode="auto">
            <a:xfrm>
              <a:off x="3652838" y="2317750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6 w 6"/>
                <a:gd name="T5" fmla="*/ 0 h 6"/>
                <a:gd name="T6" fmla="*/ 4 w 6"/>
                <a:gd name="T7" fmla="*/ 0 h 6"/>
                <a:gd name="T8" fmla="*/ 4 w 6"/>
                <a:gd name="T9" fmla="*/ 0 h 6"/>
                <a:gd name="T10" fmla="*/ 2 w 6"/>
                <a:gd name="T11" fmla="*/ 0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4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0" name="Freeform 387"/>
            <p:cNvSpPr>
              <a:spLocks/>
            </p:cNvSpPr>
            <p:nvPr/>
          </p:nvSpPr>
          <p:spPr bwMode="auto">
            <a:xfrm>
              <a:off x="3671888" y="2212975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  <a:gd name="T26" fmla="*/ 0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1" name="Freeform 388"/>
            <p:cNvSpPr>
              <a:spLocks/>
            </p:cNvSpPr>
            <p:nvPr/>
          </p:nvSpPr>
          <p:spPr bwMode="auto">
            <a:xfrm>
              <a:off x="3665538" y="2247900"/>
              <a:ext cx="15875" cy="15875"/>
            </a:xfrm>
            <a:custGeom>
              <a:avLst/>
              <a:gdLst>
                <a:gd name="T0" fmla="*/ 0 w 10"/>
                <a:gd name="T1" fmla="*/ 6 h 10"/>
                <a:gd name="T2" fmla="*/ 0 w 10"/>
                <a:gd name="T3" fmla="*/ 6 h 10"/>
                <a:gd name="T4" fmla="*/ 0 w 10"/>
                <a:gd name="T5" fmla="*/ 10 h 10"/>
                <a:gd name="T6" fmla="*/ 4 w 10"/>
                <a:gd name="T7" fmla="*/ 10 h 10"/>
                <a:gd name="T8" fmla="*/ 4 w 10"/>
                <a:gd name="T9" fmla="*/ 10 h 10"/>
                <a:gd name="T10" fmla="*/ 8 w 10"/>
                <a:gd name="T11" fmla="*/ 10 h 10"/>
                <a:gd name="T12" fmla="*/ 10 w 10"/>
                <a:gd name="T13" fmla="*/ 6 h 10"/>
                <a:gd name="T14" fmla="*/ 10 w 10"/>
                <a:gd name="T15" fmla="*/ 6 h 10"/>
                <a:gd name="T16" fmla="*/ 8 w 10"/>
                <a:gd name="T17" fmla="*/ 2 h 10"/>
                <a:gd name="T18" fmla="*/ 4 w 10"/>
                <a:gd name="T19" fmla="*/ 0 h 10"/>
                <a:gd name="T20" fmla="*/ 4 w 10"/>
                <a:gd name="T21" fmla="*/ 0 h 10"/>
                <a:gd name="T22" fmla="*/ 0 w 10"/>
                <a:gd name="T23" fmla="*/ 2 h 10"/>
                <a:gd name="T24" fmla="*/ 0 w 10"/>
                <a:gd name="T25" fmla="*/ 6 h 10"/>
                <a:gd name="T26" fmla="*/ 0 w 10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0" y="6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2" name="Freeform 389"/>
            <p:cNvSpPr>
              <a:spLocks/>
            </p:cNvSpPr>
            <p:nvPr/>
          </p:nvSpPr>
          <p:spPr bwMode="auto">
            <a:xfrm>
              <a:off x="3697288" y="2241550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6 w 6"/>
                <a:gd name="T5" fmla="*/ 0 h 6"/>
                <a:gd name="T6" fmla="*/ 4 w 6"/>
                <a:gd name="T7" fmla="*/ 0 h 6"/>
                <a:gd name="T8" fmla="*/ 4 w 6"/>
                <a:gd name="T9" fmla="*/ 0 h 6"/>
                <a:gd name="T10" fmla="*/ 2 w 6"/>
                <a:gd name="T11" fmla="*/ 2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4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3" name="Freeform 390"/>
            <p:cNvSpPr>
              <a:spLocks/>
            </p:cNvSpPr>
            <p:nvPr/>
          </p:nvSpPr>
          <p:spPr bwMode="auto">
            <a:xfrm>
              <a:off x="3656013" y="2206625"/>
              <a:ext cx="15875" cy="15875"/>
            </a:xfrm>
            <a:custGeom>
              <a:avLst/>
              <a:gdLst>
                <a:gd name="T0" fmla="*/ 10 w 10"/>
                <a:gd name="T1" fmla="*/ 6 h 10"/>
                <a:gd name="T2" fmla="*/ 10 w 10"/>
                <a:gd name="T3" fmla="*/ 6 h 10"/>
                <a:gd name="T4" fmla="*/ 10 w 10"/>
                <a:gd name="T5" fmla="*/ 2 h 10"/>
                <a:gd name="T6" fmla="*/ 6 w 10"/>
                <a:gd name="T7" fmla="*/ 0 h 10"/>
                <a:gd name="T8" fmla="*/ 6 w 10"/>
                <a:gd name="T9" fmla="*/ 0 h 10"/>
                <a:gd name="T10" fmla="*/ 2 w 10"/>
                <a:gd name="T11" fmla="*/ 2 h 10"/>
                <a:gd name="T12" fmla="*/ 0 w 10"/>
                <a:gd name="T13" fmla="*/ 6 h 10"/>
                <a:gd name="T14" fmla="*/ 0 w 10"/>
                <a:gd name="T15" fmla="*/ 6 h 10"/>
                <a:gd name="T16" fmla="*/ 2 w 10"/>
                <a:gd name="T17" fmla="*/ 10 h 10"/>
                <a:gd name="T18" fmla="*/ 6 w 10"/>
                <a:gd name="T19" fmla="*/ 10 h 10"/>
                <a:gd name="T20" fmla="*/ 6 w 10"/>
                <a:gd name="T21" fmla="*/ 10 h 10"/>
                <a:gd name="T22" fmla="*/ 10 w 10"/>
                <a:gd name="T23" fmla="*/ 10 h 10"/>
                <a:gd name="T24" fmla="*/ 10 w 10"/>
                <a:gd name="T25" fmla="*/ 6 h 10"/>
                <a:gd name="T26" fmla="*/ 10 w 10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10" y="6"/>
                  </a:moveTo>
                  <a:lnTo>
                    <a:pt x="10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4" name="Freeform 391"/>
            <p:cNvSpPr>
              <a:spLocks/>
            </p:cNvSpPr>
            <p:nvPr/>
          </p:nvSpPr>
          <p:spPr bwMode="auto">
            <a:xfrm>
              <a:off x="3665538" y="2171700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8 w 10"/>
                <a:gd name="T5" fmla="*/ 2 h 12"/>
                <a:gd name="T6" fmla="*/ 4 w 10"/>
                <a:gd name="T7" fmla="*/ 0 h 12"/>
                <a:gd name="T8" fmla="*/ 4 w 10"/>
                <a:gd name="T9" fmla="*/ 0 h 12"/>
                <a:gd name="T10" fmla="*/ 0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0 w 10"/>
                <a:gd name="T17" fmla="*/ 10 h 12"/>
                <a:gd name="T18" fmla="*/ 4 w 10"/>
                <a:gd name="T19" fmla="*/ 12 h 12"/>
                <a:gd name="T20" fmla="*/ 4 w 10"/>
                <a:gd name="T21" fmla="*/ 12 h 12"/>
                <a:gd name="T22" fmla="*/ 8 w 10"/>
                <a:gd name="T23" fmla="*/ 10 h 12"/>
                <a:gd name="T24" fmla="*/ 10 w 10"/>
                <a:gd name="T25" fmla="*/ 6 h 12"/>
                <a:gd name="T26" fmla="*/ 10 w 10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5" name="Freeform 392"/>
            <p:cNvSpPr>
              <a:spLocks/>
            </p:cNvSpPr>
            <p:nvPr/>
          </p:nvSpPr>
          <p:spPr bwMode="auto">
            <a:xfrm>
              <a:off x="3636963" y="2184400"/>
              <a:ext cx="9525" cy="9525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4 h 6"/>
                <a:gd name="T4" fmla="*/ 2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6 w 6"/>
                <a:gd name="T11" fmla="*/ 6 h 6"/>
                <a:gd name="T12" fmla="*/ 6 w 6"/>
                <a:gd name="T13" fmla="*/ 4 h 6"/>
                <a:gd name="T14" fmla="*/ 6 w 6"/>
                <a:gd name="T15" fmla="*/ 4 h 6"/>
                <a:gd name="T16" fmla="*/ 6 w 6"/>
                <a:gd name="T17" fmla="*/ 2 h 6"/>
                <a:gd name="T18" fmla="*/ 4 w 6"/>
                <a:gd name="T19" fmla="*/ 0 h 6"/>
                <a:gd name="T20" fmla="*/ 4 w 6"/>
                <a:gd name="T21" fmla="*/ 0 h 6"/>
                <a:gd name="T22" fmla="*/ 2 w 6"/>
                <a:gd name="T23" fmla="*/ 2 h 6"/>
                <a:gd name="T24" fmla="*/ 0 w 6"/>
                <a:gd name="T25" fmla="*/ 4 h 6"/>
                <a:gd name="T26" fmla="*/ 0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6" name="Freeform 393"/>
            <p:cNvSpPr>
              <a:spLocks/>
            </p:cNvSpPr>
            <p:nvPr/>
          </p:nvSpPr>
          <p:spPr bwMode="auto">
            <a:xfrm>
              <a:off x="3608388" y="2279650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7" name="Freeform 394"/>
            <p:cNvSpPr>
              <a:spLocks/>
            </p:cNvSpPr>
            <p:nvPr/>
          </p:nvSpPr>
          <p:spPr bwMode="auto">
            <a:xfrm>
              <a:off x="3608388" y="2279650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8" name="Freeform 395"/>
            <p:cNvSpPr>
              <a:spLocks/>
            </p:cNvSpPr>
            <p:nvPr/>
          </p:nvSpPr>
          <p:spPr bwMode="auto">
            <a:xfrm>
              <a:off x="3617913" y="2247900"/>
              <a:ext cx="15875" cy="15875"/>
            </a:xfrm>
            <a:custGeom>
              <a:avLst/>
              <a:gdLst>
                <a:gd name="T0" fmla="*/ 10 w 10"/>
                <a:gd name="T1" fmla="*/ 6 h 10"/>
                <a:gd name="T2" fmla="*/ 10 w 10"/>
                <a:gd name="T3" fmla="*/ 6 h 10"/>
                <a:gd name="T4" fmla="*/ 10 w 10"/>
                <a:gd name="T5" fmla="*/ 2 h 10"/>
                <a:gd name="T6" fmla="*/ 6 w 10"/>
                <a:gd name="T7" fmla="*/ 0 h 10"/>
                <a:gd name="T8" fmla="*/ 6 w 10"/>
                <a:gd name="T9" fmla="*/ 0 h 10"/>
                <a:gd name="T10" fmla="*/ 2 w 10"/>
                <a:gd name="T11" fmla="*/ 2 h 10"/>
                <a:gd name="T12" fmla="*/ 0 w 10"/>
                <a:gd name="T13" fmla="*/ 6 h 10"/>
                <a:gd name="T14" fmla="*/ 0 w 10"/>
                <a:gd name="T15" fmla="*/ 6 h 10"/>
                <a:gd name="T16" fmla="*/ 2 w 10"/>
                <a:gd name="T17" fmla="*/ 10 h 10"/>
                <a:gd name="T18" fmla="*/ 6 w 10"/>
                <a:gd name="T19" fmla="*/ 10 h 10"/>
                <a:gd name="T20" fmla="*/ 6 w 10"/>
                <a:gd name="T21" fmla="*/ 10 h 10"/>
                <a:gd name="T22" fmla="*/ 10 w 10"/>
                <a:gd name="T23" fmla="*/ 10 h 10"/>
                <a:gd name="T24" fmla="*/ 10 w 10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0" y="6"/>
                  </a:moveTo>
                  <a:lnTo>
                    <a:pt x="10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9" name="Freeform 396"/>
            <p:cNvSpPr>
              <a:spLocks/>
            </p:cNvSpPr>
            <p:nvPr/>
          </p:nvSpPr>
          <p:spPr bwMode="auto">
            <a:xfrm>
              <a:off x="3617913" y="2247900"/>
              <a:ext cx="15875" cy="15875"/>
            </a:xfrm>
            <a:custGeom>
              <a:avLst/>
              <a:gdLst>
                <a:gd name="T0" fmla="*/ 10 w 10"/>
                <a:gd name="T1" fmla="*/ 6 h 10"/>
                <a:gd name="T2" fmla="*/ 10 w 10"/>
                <a:gd name="T3" fmla="*/ 6 h 10"/>
                <a:gd name="T4" fmla="*/ 10 w 10"/>
                <a:gd name="T5" fmla="*/ 2 h 10"/>
                <a:gd name="T6" fmla="*/ 6 w 10"/>
                <a:gd name="T7" fmla="*/ 0 h 10"/>
                <a:gd name="T8" fmla="*/ 6 w 10"/>
                <a:gd name="T9" fmla="*/ 0 h 10"/>
                <a:gd name="T10" fmla="*/ 2 w 10"/>
                <a:gd name="T11" fmla="*/ 2 h 10"/>
                <a:gd name="T12" fmla="*/ 0 w 10"/>
                <a:gd name="T13" fmla="*/ 6 h 10"/>
                <a:gd name="T14" fmla="*/ 0 w 10"/>
                <a:gd name="T15" fmla="*/ 6 h 10"/>
                <a:gd name="T16" fmla="*/ 2 w 10"/>
                <a:gd name="T17" fmla="*/ 10 h 10"/>
                <a:gd name="T18" fmla="*/ 6 w 10"/>
                <a:gd name="T19" fmla="*/ 10 h 10"/>
                <a:gd name="T20" fmla="*/ 6 w 10"/>
                <a:gd name="T21" fmla="*/ 10 h 10"/>
                <a:gd name="T22" fmla="*/ 10 w 10"/>
                <a:gd name="T23" fmla="*/ 10 h 10"/>
                <a:gd name="T24" fmla="*/ 10 w 10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0" y="6"/>
                  </a:moveTo>
                  <a:lnTo>
                    <a:pt x="10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0" name="Freeform 397"/>
            <p:cNvSpPr>
              <a:spLocks/>
            </p:cNvSpPr>
            <p:nvPr/>
          </p:nvSpPr>
          <p:spPr bwMode="auto">
            <a:xfrm>
              <a:off x="3589338" y="2260600"/>
              <a:ext cx="12700" cy="9525"/>
            </a:xfrm>
            <a:custGeom>
              <a:avLst/>
              <a:gdLst>
                <a:gd name="T0" fmla="*/ 0 w 8"/>
                <a:gd name="T1" fmla="*/ 2 h 6"/>
                <a:gd name="T2" fmla="*/ 0 w 8"/>
                <a:gd name="T3" fmla="*/ 2 h 6"/>
                <a:gd name="T4" fmla="*/ 2 w 8"/>
                <a:gd name="T5" fmla="*/ 4 h 6"/>
                <a:gd name="T6" fmla="*/ 4 w 8"/>
                <a:gd name="T7" fmla="*/ 6 h 6"/>
                <a:gd name="T8" fmla="*/ 4 w 8"/>
                <a:gd name="T9" fmla="*/ 6 h 6"/>
                <a:gd name="T10" fmla="*/ 6 w 8"/>
                <a:gd name="T11" fmla="*/ 4 h 6"/>
                <a:gd name="T12" fmla="*/ 8 w 8"/>
                <a:gd name="T13" fmla="*/ 2 h 6"/>
                <a:gd name="T14" fmla="*/ 8 w 8"/>
                <a:gd name="T15" fmla="*/ 2 h 6"/>
                <a:gd name="T16" fmla="*/ 6 w 8"/>
                <a:gd name="T17" fmla="*/ 0 h 6"/>
                <a:gd name="T18" fmla="*/ 4 w 8"/>
                <a:gd name="T19" fmla="*/ 0 h 6"/>
                <a:gd name="T20" fmla="*/ 4 w 8"/>
                <a:gd name="T21" fmla="*/ 0 h 6"/>
                <a:gd name="T22" fmla="*/ 2 w 8"/>
                <a:gd name="T23" fmla="*/ 0 h 6"/>
                <a:gd name="T24" fmla="*/ 0 w 8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1" name="Freeform 398"/>
            <p:cNvSpPr>
              <a:spLocks/>
            </p:cNvSpPr>
            <p:nvPr/>
          </p:nvSpPr>
          <p:spPr bwMode="auto">
            <a:xfrm>
              <a:off x="3589338" y="2260600"/>
              <a:ext cx="12700" cy="9525"/>
            </a:xfrm>
            <a:custGeom>
              <a:avLst/>
              <a:gdLst>
                <a:gd name="T0" fmla="*/ 0 w 8"/>
                <a:gd name="T1" fmla="*/ 2 h 6"/>
                <a:gd name="T2" fmla="*/ 0 w 8"/>
                <a:gd name="T3" fmla="*/ 2 h 6"/>
                <a:gd name="T4" fmla="*/ 2 w 8"/>
                <a:gd name="T5" fmla="*/ 4 h 6"/>
                <a:gd name="T6" fmla="*/ 4 w 8"/>
                <a:gd name="T7" fmla="*/ 6 h 6"/>
                <a:gd name="T8" fmla="*/ 4 w 8"/>
                <a:gd name="T9" fmla="*/ 6 h 6"/>
                <a:gd name="T10" fmla="*/ 6 w 8"/>
                <a:gd name="T11" fmla="*/ 4 h 6"/>
                <a:gd name="T12" fmla="*/ 8 w 8"/>
                <a:gd name="T13" fmla="*/ 2 h 6"/>
                <a:gd name="T14" fmla="*/ 8 w 8"/>
                <a:gd name="T15" fmla="*/ 2 h 6"/>
                <a:gd name="T16" fmla="*/ 6 w 8"/>
                <a:gd name="T17" fmla="*/ 0 h 6"/>
                <a:gd name="T18" fmla="*/ 4 w 8"/>
                <a:gd name="T19" fmla="*/ 0 h 6"/>
                <a:gd name="T20" fmla="*/ 4 w 8"/>
                <a:gd name="T21" fmla="*/ 0 h 6"/>
                <a:gd name="T22" fmla="*/ 2 w 8"/>
                <a:gd name="T23" fmla="*/ 0 h 6"/>
                <a:gd name="T24" fmla="*/ 0 w 8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2" name="Freeform 399"/>
            <p:cNvSpPr>
              <a:spLocks/>
            </p:cNvSpPr>
            <p:nvPr/>
          </p:nvSpPr>
          <p:spPr bwMode="auto">
            <a:xfrm>
              <a:off x="3636963" y="2355850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  <a:gd name="T26" fmla="*/ 0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3" name="Freeform 400"/>
            <p:cNvSpPr>
              <a:spLocks/>
            </p:cNvSpPr>
            <p:nvPr/>
          </p:nvSpPr>
          <p:spPr bwMode="auto">
            <a:xfrm>
              <a:off x="3630613" y="2390775"/>
              <a:ext cx="15875" cy="15875"/>
            </a:xfrm>
            <a:custGeom>
              <a:avLst/>
              <a:gdLst>
                <a:gd name="T0" fmla="*/ 0 w 10"/>
                <a:gd name="T1" fmla="*/ 6 h 10"/>
                <a:gd name="T2" fmla="*/ 0 w 10"/>
                <a:gd name="T3" fmla="*/ 6 h 10"/>
                <a:gd name="T4" fmla="*/ 0 w 10"/>
                <a:gd name="T5" fmla="*/ 8 h 10"/>
                <a:gd name="T6" fmla="*/ 4 w 10"/>
                <a:gd name="T7" fmla="*/ 10 h 10"/>
                <a:gd name="T8" fmla="*/ 4 w 10"/>
                <a:gd name="T9" fmla="*/ 10 h 10"/>
                <a:gd name="T10" fmla="*/ 8 w 10"/>
                <a:gd name="T11" fmla="*/ 8 h 10"/>
                <a:gd name="T12" fmla="*/ 10 w 10"/>
                <a:gd name="T13" fmla="*/ 4 h 10"/>
                <a:gd name="T14" fmla="*/ 10 w 10"/>
                <a:gd name="T15" fmla="*/ 4 h 10"/>
                <a:gd name="T16" fmla="*/ 8 w 10"/>
                <a:gd name="T17" fmla="*/ 0 h 10"/>
                <a:gd name="T18" fmla="*/ 4 w 10"/>
                <a:gd name="T19" fmla="*/ 0 h 10"/>
                <a:gd name="T20" fmla="*/ 4 w 10"/>
                <a:gd name="T21" fmla="*/ 0 h 10"/>
                <a:gd name="T22" fmla="*/ 0 w 10"/>
                <a:gd name="T23" fmla="*/ 2 h 10"/>
                <a:gd name="T24" fmla="*/ 0 w 10"/>
                <a:gd name="T25" fmla="*/ 6 h 10"/>
                <a:gd name="T26" fmla="*/ 0 w 10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0" y="6"/>
                  </a:moveTo>
                  <a:lnTo>
                    <a:pt x="0" y="6"/>
                  </a:lnTo>
                  <a:lnTo>
                    <a:pt x="0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4" name="Freeform 401"/>
            <p:cNvSpPr>
              <a:spLocks/>
            </p:cNvSpPr>
            <p:nvPr/>
          </p:nvSpPr>
          <p:spPr bwMode="auto">
            <a:xfrm>
              <a:off x="3662363" y="2384425"/>
              <a:ext cx="9525" cy="9525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2 h 6"/>
                <a:gd name="T4" fmla="*/ 6 w 6"/>
                <a:gd name="T5" fmla="*/ 0 h 6"/>
                <a:gd name="T6" fmla="*/ 4 w 6"/>
                <a:gd name="T7" fmla="*/ 0 h 6"/>
                <a:gd name="T8" fmla="*/ 4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2 w 6"/>
                <a:gd name="T17" fmla="*/ 6 h 6"/>
                <a:gd name="T18" fmla="*/ 4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2 h 6"/>
                <a:gd name="T26" fmla="*/ 6 w 6"/>
                <a:gd name="T2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5" name="Freeform 402"/>
            <p:cNvSpPr>
              <a:spLocks/>
            </p:cNvSpPr>
            <p:nvPr/>
          </p:nvSpPr>
          <p:spPr bwMode="auto">
            <a:xfrm>
              <a:off x="3681413" y="2279650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  <a:gd name="T26" fmla="*/ 0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6" name="Freeform 403"/>
            <p:cNvSpPr>
              <a:spLocks/>
            </p:cNvSpPr>
            <p:nvPr/>
          </p:nvSpPr>
          <p:spPr bwMode="auto">
            <a:xfrm>
              <a:off x="3675063" y="2314575"/>
              <a:ext cx="15875" cy="15875"/>
            </a:xfrm>
            <a:custGeom>
              <a:avLst/>
              <a:gdLst>
                <a:gd name="T0" fmla="*/ 0 w 10"/>
                <a:gd name="T1" fmla="*/ 6 h 10"/>
                <a:gd name="T2" fmla="*/ 0 w 10"/>
                <a:gd name="T3" fmla="*/ 6 h 10"/>
                <a:gd name="T4" fmla="*/ 2 w 10"/>
                <a:gd name="T5" fmla="*/ 10 h 10"/>
                <a:gd name="T6" fmla="*/ 6 w 10"/>
                <a:gd name="T7" fmla="*/ 10 h 10"/>
                <a:gd name="T8" fmla="*/ 6 w 10"/>
                <a:gd name="T9" fmla="*/ 10 h 10"/>
                <a:gd name="T10" fmla="*/ 10 w 10"/>
                <a:gd name="T11" fmla="*/ 8 h 10"/>
                <a:gd name="T12" fmla="*/ 10 w 10"/>
                <a:gd name="T13" fmla="*/ 4 h 10"/>
                <a:gd name="T14" fmla="*/ 10 w 10"/>
                <a:gd name="T15" fmla="*/ 4 h 10"/>
                <a:gd name="T16" fmla="*/ 8 w 10"/>
                <a:gd name="T17" fmla="*/ 0 h 10"/>
                <a:gd name="T18" fmla="*/ 4 w 10"/>
                <a:gd name="T19" fmla="*/ 0 h 10"/>
                <a:gd name="T20" fmla="*/ 4 w 10"/>
                <a:gd name="T21" fmla="*/ 0 h 10"/>
                <a:gd name="T22" fmla="*/ 0 w 10"/>
                <a:gd name="T23" fmla="*/ 2 h 10"/>
                <a:gd name="T24" fmla="*/ 0 w 10"/>
                <a:gd name="T25" fmla="*/ 6 h 10"/>
                <a:gd name="T26" fmla="*/ 0 w 10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7" name="Freeform 404"/>
            <p:cNvSpPr>
              <a:spLocks/>
            </p:cNvSpPr>
            <p:nvPr/>
          </p:nvSpPr>
          <p:spPr bwMode="auto">
            <a:xfrm>
              <a:off x="3706813" y="2308225"/>
              <a:ext cx="12700" cy="9525"/>
            </a:xfrm>
            <a:custGeom>
              <a:avLst/>
              <a:gdLst>
                <a:gd name="T0" fmla="*/ 8 w 8"/>
                <a:gd name="T1" fmla="*/ 2 h 6"/>
                <a:gd name="T2" fmla="*/ 8 w 8"/>
                <a:gd name="T3" fmla="*/ 2 h 6"/>
                <a:gd name="T4" fmla="*/ 6 w 8"/>
                <a:gd name="T5" fmla="*/ 0 h 6"/>
                <a:gd name="T6" fmla="*/ 4 w 8"/>
                <a:gd name="T7" fmla="*/ 0 h 6"/>
                <a:gd name="T8" fmla="*/ 4 w 8"/>
                <a:gd name="T9" fmla="*/ 0 h 6"/>
                <a:gd name="T10" fmla="*/ 2 w 8"/>
                <a:gd name="T11" fmla="*/ 0 h 6"/>
                <a:gd name="T12" fmla="*/ 0 w 8"/>
                <a:gd name="T13" fmla="*/ 2 h 6"/>
                <a:gd name="T14" fmla="*/ 0 w 8"/>
                <a:gd name="T15" fmla="*/ 2 h 6"/>
                <a:gd name="T16" fmla="*/ 2 w 8"/>
                <a:gd name="T17" fmla="*/ 6 h 6"/>
                <a:gd name="T18" fmla="*/ 4 w 8"/>
                <a:gd name="T19" fmla="*/ 6 h 6"/>
                <a:gd name="T20" fmla="*/ 4 w 8"/>
                <a:gd name="T21" fmla="*/ 6 h 6"/>
                <a:gd name="T22" fmla="*/ 6 w 8"/>
                <a:gd name="T23" fmla="*/ 4 h 6"/>
                <a:gd name="T24" fmla="*/ 8 w 8"/>
                <a:gd name="T25" fmla="*/ 2 h 6"/>
                <a:gd name="T26" fmla="*/ 8 w 8"/>
                <a:gd name="T2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6">
                  <a:moveTo>
                    <a:pt x="8" y="2"/>
                  </a:moveTo>
                  <a:lnTo>
                    <a:pt x="8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8" name="Freeform 405"/>
            <p:cNvSpPr>
              <a:spLocks/>
            </p:cNvSpPr>
            <p:nvPr/>
          </p:nvSpPr>
          <p:spPr bwMode="auto">
            <a:xfrm>
              <a:off x="3719513" y="2152650"/>
              <a:ext cx="19050" cy="15875"/>
            </a:xfrm>
            <a:custGeom>
              <a:avLst/>
              <a:gdLst>
                <a:gd name="T0" fmla="*/ 0 w 12"/>
                <a:gd name="T1" fmla="*/ 6 h 10"/>
                <a:gd name="T2" fmla="*/ 0 w 12"/>
                <a:gd name="T3" fmla="*/ 6 h 10"/>
                <a:gd name="T4" fmla="*/ 2 w 12"/>
                <a:gd name="T5" fmla="*/ 10 h 10"/>
                <a:gd name="T6" fmla="*/ 6 w 12"/>
                <a:gd name="T7" fmla="*/ 10 h 10"/>
                <a:gd name="T8" fmla="*/ 6 w 12"/>
                <a:gd name="T9" fmla="*/ 10 h 10"/>
                <a:gd name="T10" fmla="*/ 10 w 12"/>
                <a:gd name="T11" fmla="*/ 10 h 10"/>
                <a:gd name="T12" fmla="*/ 12 w 12"/>
                <a:gd name="T13" fmla="*/ 6 h 10"/>
                <a:gd name="T14" fmla="*/ 12 w 12"/>
                <a:gd name="T15" fmla="*/ 6 h 10"/>
                <a:gd name="T16" fmla="*/ 10 w 12"/>
                <a:gd name="T17" fmla="*/ 2 h 10"/>
                <a:gd name="T18" fmla="*/ 6 w 12"/>
                <a:gd name="T19" fmla="*/ 0 h 10"/>
                <a:gd name="T20" fmla="*/ 6 w 12"/>
                <a:gd name="T21" fmla="*/ 0 h 10"/>
                <a:gd name="T22" fmla="*/ 2 w 12"/>
                <a:gd name="T23" fmla="*/ 2 h 10"/>
                <a:gd name="T24" fmla="*/ 0 w 12"/>
                <a:gd name="T25" fmla="*/ 6 h 10"/>
                <a:gd name="T26" fmla="*/ 0 w 12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9" name="Freeform 406"/>
            <p:cNvSpPr>
              <a:spLocks/>
            </p:cNvSpPr>
            <p:nvPr/>
          </p:nvSpPr>
          <p:spPr bwMode="auto">
            <a:xfrm>
              <a:off x="3709988" y="2184400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  <a:gd name="T26" fmla="*/ 0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0" name="Freeform 408"/>
            <p:cNvSpPr>
              <a:spLocks/>
            </p:cNvSpPr>
            <p:nvPr/>
          </p:nvSpPr>
          <p:spPr bwMode="auto">
            <a:xfrm>
              <a:off x="3744913" y="2181225"/>
              <a:ext cx="9525" cy="9525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2 h 6"/>
                <a:gd name="T4" fmla="*/ 6 w 6"/>
                <a:gd name="T5" fmla="*/ 0 h 6"/>
                <a:gd name="T6" fmla="*/ 4 w 6"/>
                <a:gd name="T7" fmla="*/ 0 h 6"/>
                <a:gd name="T8" fmla="*/ 4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2 w 6"/>
                <a:gd name="T17" fmla="*/ 4 h 6"/>
                <a:gd name="T18" fmla="*/ 4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2 h 6"/>
                <a:gd name="T26" fmla="*/ 6 w 6"/>
                <a:gd name="T2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1" name="Freeform 409"/>
            <p:cNvSpPr>
              <a:spLocks/>
            </p:cNvSpPr>
            <p:nvPr/>
          </p:nvSpPr>
          <p:spPr bwMode="auto">
            <a:xfrm>
              <a:off x="3703638" y="2143125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10 w 10"/>
                <a:gd name="T5" fmla="*/ 2 h 12"/>
                <a:gd name="T6" fmla="*/ 6 w 10"/>
                <a:gd name="T7" fmla="*/ 0 h 12"/>
                <a:gd name="T8" fmla="*/ 6 w 10"/>
                <a:gd name="T9" fmla="*/ 0 h 12"/>
                <a:gd name="T10" fmla="*/ 2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2 w 10"/>
                <a:gd name="T17" fmla="*/ 10 h 12"/>
                <a:gd name="T18" fmla="*/ 6 w 10"/>
                <a:gd name="T19" fmla="*/ 12 h 12"/>
                <a:gd name="T20" fmla="*/ 6 w 10"/>
                <a:gd name="T21" fmla="*/ 12 h 12"/>
                <a:gd name="T22" fmla="*/ 10 w 10"/>
                <a:gd name="T23" fmla="*/ 10 h 12"/>
                <a:gd name="T24" fmla="*/ 10 w 10"/>
                <a:gd name="T25" fmla="*/ 6 h 12"/>
                <a:gd name="T26" fmla="*/ 10 w 10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2" name="Freeform 410"/>
            <p:cNvSpPr>
              <a:spLocks/>
            </p:cNvSpPr>
            <p:nvPr/>
          </p:nvSpPr>
          <p:spPr bwMode="auto">
            <a:xfrm>
              <a:off x="3713163" y="2111375"/>
              <a:ext cx="15875" cy="15875"/>
            </a:xfrm>
            <a:custGeom>
              <a:avLst/>
              <a:gdLst>
                <a:gd name="T0" fmla="*/ 10 w 10"/>
                <a:gd name="T1" fmla="*/ 6 h 10"/>
                <a:gd name="T2" fmla="*/ 10 w 10"/>
                <a:gd name="T3" fmla="*/ 6 h 10"/>
                <a:gd name="T4" fmla="*/ 8 w 10"/>
                <a:gd name="T5" fmla="*/ 2 h 10"/>
                <a:gd name="T6" fmla="*/ 4 w 10"/>
                <a:gd name="T7" fmla="*/ 0 h 10"/>
                <a:gd name="T8" fmla="*/ 4 w 10"/>
                <a:gd name="T9" fmla="*/ 0 h 10"/>
                <a:gd name="T10" fmla="*/ 0 w 10"/>
                <a:gd name="T11" fmla="*/ 2 h 10"/>
                <a:gd name="T12" fmla="*/ 0 w 10"/>
                <a:gd name="T13" fmla="*/ 6 h 10"/>
                <a:gd name="T14" fmla="*/ 0 w 10"/>
                <a:gd name="T15" fmla="*/ 6 h 10"/>
                <a:gd name="T16" fmla="*/ 0 w 10"/>
                <a:gd name="T17" fmla="*/ 10 h 10"/>
                <a:gd name="T18" fmla="*/ 4 w 10"/>
                <a:gd name="T19" fmla="*/ 10 h 10"/>
                <a:gd name="T20" fmla="*/ 4 w 10"/>
                <a:gd name="T21" fmla="*/ 10 h 10"/>
                <a:gd name="T22" fmla="*/ 8 w 10"/>
                <a:gd name="T23" fmla="*/ 10 h 10"/>
                <a:gd name="T24" fmla="*/ 10 w 10"/>
                <a:gd name="T25" fmla="*/ 6 h 10"/>
                <a:gd name="T26" fmla="*/ 10 w 10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10" y="6"/>
                  </a:move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3" name="Freeform 411"/>
            <p:cNvSpPr>
              <a:spLocks/>
            </p:cNvSpPr>
            <p:nvPr/>
          </p:nvSpPr>
          <p:spPr bwMode="auto">
            <a:xfrm>
              <a:off x="3729038" y="2219325"/>
              <a:ext cx="19050" cy="15875"/>
            </a:xfrm>
            <a:custGeom>
              <a:avLst/>
              <a:gdLst>
                <a:gd name="T0" fmla="*/ 0 w 12"/>
                <a:gd name="T1" fmla="*/ 6 h 10"/>
                <a:gd name="T2" fmla="*/ 0 w 12"/>
                <a:gd name="T3" fmla="*/ 6 h 10"/>
                <a:gd name="T4" fmla="*/ 2 w 12"/>
                <a:gd name="T5" fmla="*/ 10 h 10"/>
                <a:gd name="T6" fmla="*/ 6 w 12"/>
                <a:gd name="T7" fmla="*/ 10 h 10"/>
                <a:gd name="T8" fmla="*/ 6 w 12"/>
                <a:gd name="T9" fmla="*/ 10 h 10"/>
                <a:gd name="T10" fmla="*/ 10 w 12"/>
                <a:gd name="T11" fmla="*/ 8 h 10"/>
                <a:gd name="T12" fmla="*/ 12 w 12"/>
                <a:gd name="T13" fmla="*/ 4 h 10"/>
                <a:gd name="T14" fmla="*/ 12 w 12"/>
                <a:gd name="T15" fmla="*/ 4 h 10"/>
                <a:gd name="T16" fmla="*/ 10 w 12"/>
                <a:gd name="T17" fmla="*/ 0 h 10"/>
                <a:gd name="T18" fmla="*/ 6 w 12"/>
                <a:gd name="T19" fmla="*/ 0 h 10"/>
                <a:gd name="T20" fmla="*/ 6 w 12"/>
                <a:gd name="T21" fmla="*/ 0 h 10"/>
                <a:gd name="T22" fmla="*/ 2 w 12"/>
                <a:gd name="T23" fmla="*/ 2 h 10"/>
                <a:gd name="T24" fmla="*/ 0 w 12"/>
                <a:gd name="T25" fmla="*/ 6 h 10"/>
                <a:gd name="T26" fmla="*/ 0 w 12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4" name="Freeform 412"/>
            <p:cNvSpPr>
              <a:spLocks/>
            </p:cNvSpPr>
            <p:nvPr/>
          </p:nvSpPr>
          <p:spPr bwMode="auto">
            <a:xfrm>
              <a:off x="3722688" y="2251075"/>
              <a:ext cx="15875" cy="19050"/>
            </a:xfrm>
            <a:custGeom>
              <a:avLst/>
              <a:gdLst>
                <a:gd name="T0" fmla="*/ 0 w 10"/>
                <a:gd name="T1" fmla="*/ 6 h 12"/>
                <a:gd name="T2" fmla="*/ 0 w 10"/>
                <a:gd name="T3" fmla="*/ 6 h 12"/>
                <a:gd name="T4" fmla="*/ 2 w 10"/>
                <a:gd name="T5" fmla="*/ 10 h 12"/>
                <a:gd name="T6" fmla="*/ 6 w 10"/>
                <a:gd name="T7" fmla="*/ 12 h 12"/>
                <a:gd name="T8" fmla="*/ 6 w 10"/>
                <a:gd name="T9" fmla="*/ 12 h 12"/>
                <a:gd name="T10" fmla="*/ 8 w 10"/>
                <a:gd name="T11" fmla="*/ 10 h 12"/>
                <a:gd name="T12" fmla="*/ 10 w 10"/>
                <a:gd name="T13" fmla="*/ 6 h 12"/>
                <a:gd name="T14" fmla="*/ 10 w 10"/>
                <a:gd name="T15" fmla="*/ 6 h 12"/>
                <a:gd name="T16" fmla="*/ 8 w 10"/>
                <a:gd name="T17" fmla="*/ 2 h 12"/>
                <a:gd name="T18" fmla="*/ 4 w 10"/>
                <a:gd name="T19" fmla="*/ 0 h 12"/>
                <a:gd name="T20" fmla="*/ 4 w 10"/>
                <a:gd name="T21" fmla="*/ 0 h 12"/>
                <a:gd name="T22" fmla="*/ 0 w 10"/>
                <a:gd name="T23" fmla="*/ 2 h 12"/>
                <a:gd name="T24" fmla="*/ 0 w 10"/>
                <a:gd name="T25" fmla="*/ 6 h 12"/>
                <a:gd name="T26" fmla="*/ 0 w 10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5" name="Freeform 413"/>
            <p:cNvSpPr>
              <a:spLocks/>
            </p:cNvSpPr>
            <p:nvPr/>
          </p:nvSpPr>
          <p:spPr bwMode="auto">
            <a:xfrm>
              <a:off x="3646488" y="2651125"/>
              <a:ext cx="15875" cy="15875"/>
            </a:xfrm>
            <a:custGeom>
              <a:avLst/>
              <a:gdLst>
                <a:gd name="T0" fmla="*/ 10 w 10"/>
                <a:gd name="T1" fmla="*/ 4 h 10"/>
                <a:gd name="T2" fmla="*/ 10 w 10"/>
                <a:gd name="T3" fmla="*/ 4 h 10"/>
                <a:gd name="T4" fmla="*/ 8 w 10"/>
                <a:gd name="T5" fmla="*/ 0 h 10"/>
                <a:gd name="T6" fmla="*/ 6 w 10"/>
                <a:gd name="T7" fmla="*/ 0 h 10"/>
                <a:gd name="T8" fmla="*/ 6 w 10"/>
                <a:gd name="T9" fmla="*/ 0 h 10"/>
                <a:gd name="T10" fmla="*/ 2 w 10"/>
                <a:gd name="T11" fmla="*/ 0 h 10"/>
                <a:gd name="T12" fmla="*/ 0 w 10"/>
                <a:gd name="T13" fmla="*/ 4 h 10"/>
                <a:gd name="T14" fmla="*/ 0 w 10"/>
                <a:gd name="T15" fmla="*/ 4 h 10"/>
                <a:gd name="T16" fmla="*/ 2 w 10"/>
                <a:gd name="T17" fmla="*/ 8 h 10"/>
                <a:gd name="T18" fmla="*/ 6 w 10"/>
                <a:gd name="T19" fmla="*/ 10 h 10"/>
                <a:gd name="T20" fmla="*/ 6 w 10"/>
                <a:gd name="T21" fmla="*/ 10 h 10"/>
                <a:gd name="T22" fmla="*/ 8 w 10"/>
                <a:gd name="T23" fmla="*/ 8 h 10"/>
                <a:gd name="T24" fmla="*/ 10 w 10"/>
                <a:gd name="T25" fmla="*/ 4 h 10"/>
                <a:gd name="T26" fmla="*/ 10 w 10"/>
                <a:gd name="T2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10" y="4"/>
                  </a:moveTo>
                  <a:lnTo>
                    <a:pt x="10" y="4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6" name="Freeform 414"/>
            <p:cNvSpPr>
              <a:spLocks/>
            </p:cNvSpPr>
            <p:nvPr/>
          </p:nvSpPr>
          <p:spPr bwMode="auto">
            <a:xfrm>
              <a:off x="3656013" y="2616200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8 w 10"/>
                <a:gd name="T5" fmla="*/ 2 h 12"/>
                <a:gd name="T6" fmla="*/ 4 w 10"/>
                <a:gd name="T7" fmla="*/ 0 h 12"/>
                <a:gd name="T8" fmla="*/ 4 w 10"/>
                <a:gd name="T9" fmla="*/ 0 h 12"/>
                <a:gd name="T10" fmla="*/ 0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0 w 10"/>
                <a:gd name="T17" fmla="*/ 10 h 12"/>
                <a:gd name="T18" fmla="*/ 4 w 10"/>
                <a:gd name="T19" fmla="*/ 12 h 12"/>
                <a:gd name="T20" fmla="*/ 4 w 10"/>
                <a:gd name="T21" fmla="*/ 12 h 12"/>
                <a:gd name="T22" fmla="*/ 8 w 10"/>
                <a:gd name="T23" fmla="*/ 10 h 12"/>
                <a:gd name="T24" fmla="*/ 10 w 10"/>
                <a:gd name="T25" fmla="*/ 6 h 12"/>
                <a:gd name="T26" fmla="*/ 10 w 10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7" name="Freeform 415"/>
            <p:cNvSpPr>
              <a:spLocks/>
            </p:cNvSpPr>
            <p:nvPr/>
          </p:nvSpPr>
          <p:spPr bwMode="auto">
            <a:xfrm>
              <a:off x="3627438" y="2628900"/>
              <a:ext cx="9525" cy="9525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4 h 6"/>
                <a:gd name="T4" fmla="*/ 2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6 w 6"/>
                <a:gd name="T11" fmla="*/ 6 h 6"/>
                <a:gd name="T12" fmla="*/ 6 w 6"/>
                <a:gd name="T13" fmla="*/ 4 h 6"/>
                <a:gd name="T14" fmla="*/ 6 w 6"/>
                <a:gd name="T15" fmla="*/ 4 h 6"/>
                <a:gd name="T16" fmla="*/ 6 w 6"/>
                <a:gd name="T17" fmla="*/ 2 h 6"/>
                <a:gd name="T18" fmla="*/ 4 w 6"/>
                <a:gd name="T19" fmla="*/ 0 h 6"/>
                <a:gd name="T20" fmla="*/ 4 w 6"/>
                <a:gd name="T21" fmla="*/ 0 h 6"/>
                <a:gd name="T22" fmla="*/ 2 w 6"/>
                <a:gd name="T23" fmla="*/ 2 h 6"/>
                <a:gd name="T24" fmla="*/ 0 w 6"/>
                <a:gd name="T25" fmla="*/ 4 h 6"/>
                <a:gd name="T26" fmla="*/ 0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8" name="Freeform 416"/>
            <p:cNvSpPr>
              <a:spLocks/>
            </p:cNvSpPr>
            <p:nvPr/>
          </p:nvSpPr>
          <p:spPr bwMode="auto">
            <a:xfrm>
              <a:off x="3598863" y="2724150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10 w 10"/>
                <a:gd name="T5" fmla="*/ 2 h 12"/>
                <a:gd name="T6" fmla="*/ 6 w 10"/>
                <a:gd name="T7" fmla="*/ 0 h 12"/>
                <a:gd name="T8" fmla="*/ 6 w 10"/>
                <a:gd name="T9" fmla="*/ 0 h 12"/>
                <a:gd name="T10" fmla="*/ 2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2 w 10"/>
                <a:gd name="T17" fmla="*/ 10 h 12"/>
                <a:gd name="T18" fmla="*/ 6 w 10"/>
                <a:gd name="T19" fmla="*/ 12 h 12"/>
                <a:gd name="T20" fmla="*/ 6 w 10"/>
                <a:gd name="T21" fmla="*/ 12 h 12"/>
                <a:gd name="T22" fmla="*/ 10 w 10"/>
                <a:gd name="T23" fmla="*/ 10 h 12"/>
                <a:gd name="T24" fmla="*/ 10 w 10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9" name="Freeform 417"/>
            <p:cNvSpPr>
              <a:spLocks/>
            </p:cNvSpPr>
            <p:nvPr/>
          </p:nvSpPr>
          <p:spPr bwMode="auto">
            <a:xfrm>
              <a:off x="3598863" y="2724150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10 w 10"/>
                <a:gd name="T5" fmla="*/ 2 h 12"/>
                <a:gd name="T6" fmla="*/ 6 w 10"/>
                <a:gd name="T7" fmla="*/ 0 h 12"/>
                <a:gd name="T8" fmla="*/ 6 w 10"/>
                <a:gd name="T9" fmla="*/ 0 h 12"/>
                <a:gd name="T10" fmla="*/ 2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2 w 10"/>
                <a:gd name="T17" fmla="*/ 10 h 12"/>
                <a:gd name="T18" fmla="*/ 6 w 10"/>
                <a:gd name="T19" fmla="*/ 12 h 12"/>
                <a:gd name="T20" fmla="*/ 6 w 10"/>
                <a:gd name="T21" fmla="*/ 12 h 12"/>
                <a:gd name="T22" fmla="*/ 10 w 10"/>
                <a:gd name="T23" fmla="*/ 10 h 12"/>
                <a:gd name="T24" fmla="*/ 10 w 10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0" name="Freeform 418"/>
            <p:cNvSpPr>
              <a:spLocks/>
            </p:cNvSpPr>
            <p:nvPr/>
          </p:nvSpPr>
          <p:spPr bwMode="auto">
            <a:xfrm>
              <a:off x="3608388" y="2692400"/>
              <a:ext cx="15875" cy="15875"/>
            </a:xfrm>
            <a:custGeom>
              <a:avLst/>
              <a:gdLst>
                <a:gd name="T0" fmla="*/ 10 w 10"/>
                <a:gd name="T1" fmla="*/ 4 h 10"/>
                <a:gd name="T2" fmla="*/ 10 w 10"/>
                <a:gd name="T3" fmla="*/ 4 h 10"/>
                <a:gd name="T4" fmla="*/ 8 w 10"/>
                <a:gd name="T5" fmla="*/ 0 h 10"/>
                <a:gd name="T6" fmla="*/ 4 w 10"/>
                <a:gd name="T7" fmla="*/ 0 h 10"/>
                <a:gd name="T8" fmla="*/ 4 w 10"/>
                <a:gd name="T9" fmla="*/ 0 h 10"/>
                <a:gd name="T10" fmla="*/ 2 w 10"/>
                <a:gd name="T11" fmla="*/ 0 h 10"/>
                <a:gd name="T12" fmla="*/ 0 w 10"/>
                <a:gd name="T13" fmla="*/ 4 h 10"/>
                <a:gd name="T14" fmla="*/ 0 w 10"/>
                <a:gd name="T15" fmla="*/ 4 h 10"/>
                <a:gd name="T16" fmla="*/ 2 w 10"/>
                <a:gd name="T17" fmla="*/ 8 h 10"/>
                <a:gd name="T18" fmla="*/ 4 w 10"/>
                <a:gd name="T19" fmla="*/ 10 h 10"/>
                <a:gd name="T20" fmla="*/ 4 w 10"/>
                <a:gd name="T21" fmla="*/ 10 h 10"/>
                <a:gd name="T22" fmla="*/ 8 w 10"/>
                <a:gd name="T23" fmla="*/ 8 h 10"/>
                <a:gd name="T24" fmla="*/ 10 w 10"/>
                <a:gd name="T2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0" y="4"/>
                  </a:moveTo>
                  <a:lnTo>
                    <a:pt x="10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8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1" name="Freeform 419"/>
            <p:cNvSpPr>
              <a:spLocks/>
            </p:cNvSpPr>
            <p:nvPr/>
          </p:nvSpPr>
          <p:spPr bwMode="auto">
            <a:xfrm>
              <a:off x="3608388" y="2692400"/>
              <a:ext cx="15875" cy="15875"/>
            </a:xfrm>
            <a:custGeom>
              <a:avLst/>
              <a:gdLst>
                <a:gd name="T0" fmla="*/ 10 w 10"/>
                <a:gd name="T1" fmla="*/ 4 h 10"/>
                <a:gd name="T2" fmla="*/ 10 w 10"/>
                <a:gd name="T3" fmla="*/ 4 h 10"/>
                <a:gd name="T4" fmla="*/ 8 w 10"/>
                <a:gd name="T5" fmla="*/ 0 h 10"/>
                <a:gd name="T6" fmla="*/ 4 w 10"/>
                <a:gd name="T7" fmla="*/ 0 h 10"/>
                <a:gd name="T8" fmla="*/ 4 w 10"/>
                <a:gd name="T9" fmla="*/ 0 h 10"/>
                <a:gd name="T10" fmla="*/ 2 w 10"/>
                <a:gd name="T11" fmla="*/ 0 h 10"/>
                <a:gd name="T12" fmla="*/ 0 w 10"/>
                <a:gd name="T13" fmla="*/ 4 h 10"/>
                <a:gd name="T14" fmla="*/ 0 w 10"/>
                <a:gd name="T15" fmla="*/ 4 h 10"/>
                <a:gd name="T16" fmla="*/ 2 w 10"/>
                <a:gd name="T17" fmla="*/ 8 h 10"/>
                <a:gd name="T18" fmla="*/ 4 w 10"/>
                <a:gd name="T19" fmla="*/ 10 h 10"/>
                <a:gd name="T20" fmla="*/ 4 w 10"/>
                <a:gd name="T21" fmla="*/ 10 h 10"/>
                <a:gd name="T22" fmla="*/ 8 w 10"/>
                <a:gd name="T23" fmla="*/ 8 h 10"/>
                <a:gd name="T24" fmla="*/ 10 w 10"/>
                <a:gd name="T2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0" y="4"/>
                  </a:moveTo>
                  <a:lnTo>
                    <a:pt x="10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8"/>
                  </a:lnTo>
                  <a:lnTo>
                    <a:pt x="1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2" name="Freeform 420"/>
            <p:cNvSpPr>
              <a:spLocks/>
            </p:cNvSpPr>
            <p:nvPr/>
          </p:nvSpPr>
          <p:spPr bwMode="auto">
            <a:xfrm>
              <a:off x="3627438" y="2800350"/>
              <a:ext cx="15875" cy="15875"/>
            </a:xfrm>
            <a:custGeom>
              <a:avLst/>
              <a:gdLst>
                <a:gd name="T0" fmla="*/ 0 w 10"/>
                <a:gd name="T1" fmla="*/ 6 h 10"/>
                <a:gd name="T2" fmla="*/ 0 w 10"/>
                <a:gd name="T3" fmla="*/ 6 h 10"/>
                <a:gd name="T4" fmla="*/ 2 w 10"/>
                <a:gd name="T5" fmla="*/ 10 h 10"/>
                <a:gd name="T6" fmla="*/ 6 w 10"/>
                <a:gd name="T7" fmla="*/ 10 h 10"/>
                <a:gd name="T8" fmla="*/ 6 w 10"/>
                <a:gd name="T9" fmla="*/ 10 h 10"/>
                <a:gd name="T10" fmla="*/ 10 w 10"/>
                <a:gd name="T11" fmla="*/ 10 h 10"/>
                <a:gd name="T12" fmla="*/ 10 w 10"/>
                <a:gd name="T13" fmla="*/ 6 h 10"/>
                <a:gd name="T14" fmla="*/ 10 w 10"/>
                <a:gd name="T15" fmla="*/ 6 h 10"/>
                <a:gd name="T16" fmla="*/ 10 w 10"/>
                <a:gd name="T17" fmla="*/ 2 h 10"/>
                <a:gd name="T18" fmla="*/ 6 w 10"/>
                <a:gd name="T19" fmla="*/ 0 h 10"/>
                <a:gd name="T20" fmla="*/ 6 w 10"/>
                <a:gd name="T21" fmla="*/ 0 h 10"/>
                <a:gd name="T22" fmla="*/ 2 w 10"/>
                <a:gd name="T23" fmla="*/ 2 h 10"/>
                <a:gd name="T24" fmla="*/ 0 w 10"/>
                <a:gd name="T25" fmla="*/ 6 h 10"/>
                <a:gd name="T26" fmla="*/ 0 w 10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3" name="Freeform 421"/>
            <p:cNvSpPr>
              <a:spLocks/>
            </p:cNvSpPr>
            <p:nvPr/>
          </p:nvSpPr>
          <p:spPr bwMode="auto">
            <a:xfrm>
              <a:off x="3671888" y="2724150"/>
              <a:ext cx="19050" cy="15875"/>
            </a:xfrm>
            <a:custGeom>
              <a:avLst/>
              <a:gdLst>
                <a:gd name="T0" fmla="*/ 0 w 12"/>
                <a:gd name="T1" fmla="*/ 6 h 10"/>
                <a:gd name="T2" fmla="*/ 0 w 12"/>
                <a:gd name="T3" fmla="*/ 6 h 10"/>
                <a:gd name="T4" fmla="*/ 2 w 12"/>
                <a:gd name="T5" fmla="*/ 10 h 10"/>
                <a:gd name="T6" fmla="*/ 6 w 12"/>
                <a:gd name="T7" fmla="*/ 10 h 10"/>
                <a:gd name="T8" fmla="*/ 6 w 12"/>
                <a:gd name="T9" fmla="*/ 10 h 10"/>
                <a:gd name="T10" fmla="*/ 10 w 12"/>
                <a:gd name="T11" fmla="*/ 10 h 10"/>
                <a:gd name="T12" fmla="*/ 12 w 12"/>
                <a:gd name="T13" fmla="*/ 6 h 10"/>
                <a:gd name="T14" fmla="*/ 12 w 12"/>
                <a:gd name="T15" fmla="*/ 6 h 10"/>
                <a:gd name="T16" fmla="*/ 10 w 12"/>
                <a:gd name="T17" fmla="*/ 2 h 10"/>
                <a:gd name="T18" fmla="*/ 6 w 12"/>
                <a:gd name="T19" fmla="*/ 0 h 10"/>
                <a:gd name="T20" fmla="*/ 6 w 12"/>
                <a:gd name="T21" fmla="*/ 0 h 10"/>
                <a:gd name="T22" fmla="*/ 2 w 12"/>
                <a:gd name="T23" fmla="*/ 2 h 10"/>
                <a:gd name="T24" fmla="*/ 0 w 12"/>
                <a:gd name="T25" fmla="*/ 6 h 10"/>
                <a:gd name="T26" fmla="*/ 0 w 12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4" name="Freeform 422"/>
            <p:cNvSpPr>
              <a:spLocks/>
            </p:cNvSpPr>
            <p:nvPr/>
          </p:nvSpPr>
          <p:spPr bwMode="auto">
            <a:xfrm>
              <a:off x="3665538" y="2755900"/>
              <a:ext cx="15875" cy="19050"/>
            </a:xfrm>
            <a:custGeom>
              <a:avLst/>
              <a:gdLst>
                <a:gd name="T0" fmla="*/ 0 w 10"/>
                <a:gd name="T1" fmla="*/ 6 h 12"/>
                <a:gd name="T2" fmla="*/ 0 w 10"/>
                <a:gd name="T3" fmla="*/ 6 h 12"/>
                <a:gd name="T4" fmla="*/ 0 w 10"/>
                <a:gd name="T5" fmla="*/ 10 h 12"/>
                <a:gd name="T6" fmla="*/ 4 w 10"/>
                <a:gd name="T7" fmla="*/ 12 h 12"/>
                <a:gd name="T8" fmla="*/ 4 w 10"/>
                <a:gd name="T9" fmla="*/ 12 h 12"/>
                <a:gd name="T10" fmla="*/ 8 w 10"/>
                <a:gd name="T11" fmla="*/ 10 h 12"/>
                <a:gd name="T12" fmla="*/ 10 w 10"/>
                <a:gd name="T13" fmla="*/ 6 h 12"/>
                <a:gd name="T14" fmla="*/ 10 w 10"/>
                <a:gd name="T15" fmla="*/ 6 h 12"/>
                <a:gd name="T16" fmla="*/ 8 w 10"/>
                <a:gd name="T17" fmla="*/ 2 h 12"/>
                <a:gd name="T18" fmla="*/ 4 w 10"/>
                <a:gd name="T19" fmla="*/ 0 h 12"/>
                <a:gd name="T20" fmla="*/ 4 w 10"/>
                <a:gd name="T21" fmla="*/ 0 h 12"/>
                <a:gd name="T22" fmla="*/ 0 w 10"/>
                <a:gd name="T23" fmla="*/ 2 h 12"/>
                <a:gd name="T24" fmla="*/ 0 w 10"/>
                <a:gd name="T25" fmla="*/ 6 h 12"/>
                <a:gd name="T26" fmla="*/ 0 w 10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0" y="6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5" name="Freeform 423"/>
            <p:cNvSpPr>
              <a:spLocks/>
            </p:cNvSpPr>
            <p:nvPr/>
          </p:nvSpPr>
          <p:spPr bwMode="auto">
            <a:xfrm>
              <a:off x="3697288" y="2752725"/>
              <a:ext cx="9525" cy="9525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2 h 6"/>
                <a:gd name="T4" fmla="*/ 6 w 6"/>
                <a:gd name="T5" fmla="*/ 0 h 6"/>
                <a:gd name="T6" fmla="*/ 4 w 6"/>
                <a:gd name="T7" fmla="*/ 0 h 6"/>
                <a:gd name="T8" fmla="*/ 4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2 w 6"/>
                <a:gd name="T17" fmla="*/ 4 h 6"/>
                <a:gd name="T18" fmla="*/ 4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2 h 6"/>
                <a:gd name="T26" fmla="*/ 6 w 6"/>
                <a:gd name="T2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6" name="Freeform 424"/>
            <p:cNvSpPr>
              <a:spLocks/>
            </p:cNvSpPr>
            <p:nvPr/>
          </p:nvSpPr>
          <p:spPr bwMode="auto">
            <a:xfrm>
              <a:off x="3656013" y="2714625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10 w 10"/>
                <a:gd name="T5" fmla="*/ 2 h 12"/>
                <a:gd name="T6" fmla="*/ 6 w 10"/>
                <a:gd name="T7" fmla="*/ 0 h 12"/>
                <a:gd name="T8" fmla="*/ 6 w 10"/>
                <a:gd name="T9" fmla="*/ 0 h 12"/>
                <a:gd name="T10" fmla="*/ 2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2 w 10"/>
                <a:gd name="T17" fmla="*/ 10 h 12"/>
                <a:gd name="T18" fmla="*/ 6 w 10"/>
                <a:gd name="T19" fmla="*/ 12 h 12"/>
                <a:gd name="T20" fmla="*/ 6 w 10"/>
                <a:gd name="T21" fmla="*/ 12 h 12"/>
                <a:gd name="T22" fmla="*/ 10 w 10"/>
                <a:gd name="T23" fmla="*/ 10 h 12"/>
                <a:gd name="T24" fmla="*/ 10 w 10"/>
                <a:gd name="T25" fmla="*/ 6 h 12"/>
                <a:gd name="T26" fmla="*/ 10 w 10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7" name="Freeform 425"/>
            <p:cNvSpPr>
              <a:spLocks/>
            </p:cNvSpPr>
            <p:nvPr/>
          </p:nvSpPr>
          <p:spPr bwMode="auto">
            <a:xfrm>
              <a:off x="3665538" y="2682875"/>
              <a:ext cx="15875" cy="15875"/>
            </a:xfrm>
            <a:custGeom>
              <a:avLst/>
              <a:gdLst>
                <a:gd name="T0" fmla="*/ 10 w 10"/>
                <a:gd name="T1" fmla="*/ 6 h 10"/>
                <a:gd name="T2" fmla="*/ 10 w 10"/>
                <a:gd name="T3" fmla="*/ 6 h 10"/>
                <a:gd name="T4" fmla="*/ 8 w 10"/>
                <a:gd name="T5" fmla="*/ 2 h 10"/>
                <a:gd name="T6" fmla="*/ 4 w 10"/>
                <a:gd name="T7" fmla="*/ 0 h 10"/>
                <a:gd name="T8" fmla="*/ 4 w 10"/>
                <a:gd name="T9" fmla="*/ 0 h 10"/>
                <a:gd name="T10" fmla="*/ 0 w 10"/>
                <a:gd name="T11" fmla="*/ 2 h 10"/>
                <a:gd name="T12" fmla="*/ 0 w 10"/>
                <a:gd name="T13" fmla="*/ 6 h 10"/>
                <a:gd name="T14" fmla="*/ 0 w 10"/>
                <a:gd name="T15" fmla="*/ 6 h 10"/>
                <a:gd name="T16" fmla="*/ 0 w 10"/>
                <a:gd name="T17" fmla="*/ 10 h 10"/>
                <a:gd name="T18" fmla="*/ 4 w 10"/>
                <a:gd name="T19" fmla="*/ 10 h 10"/>
                <a:gd name="T20" fmla="*/ 4 w 10"/>
                <a:gd name="T21" fmla="*/ 10 h 10"/>
                <a:gd name="T22" fmla="*/ 8 w 10"/>
                <a:gd name="T23" fmla="*/ 10 h 10"/>
                <a:gd name="T24" fmla="*/ 10 w 10"/>
                <a:gd name="T25" fmla="*/ 6 h 10"/>
                <a:gd name="T26" fmla="*/ 10 w 10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10" y="6"/>
                  </a:move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8" name="Freeform 426"/>
            <p:cNvSpPr>
              <a:spLocks/>
            </p:cNvSpPr>
            <p:nvPr/>
          </p:nvSpPr>
          <p:spPr bwMode="auto">
            <a:xfrm>
              <a:off x="3636963" y="2695575"/>
              <a:ext cx="9525" cy="9525"/>
            </a:xfrm>
            <a:custGeom>
              <a:avLst/>
              <a:gdLst>
                <a:gd name="T0" fmla="*/ 0 w 6"/>
                <a:gd name="T1" fmla="*/ 2 h 6"/>
                <a:gd name="T2" fmla="*/ 0 w 6"/>
                <a:gd name="T3" fmla="*/ 2 h 6"/>
                <a:gd name="T4" fmla="*/ 2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6 w 6"/>
                <a:gd name="T11" fmla="*/ 6 h 6"/>
                <a:gd name="T12" fmla="*/ 6 w 6"/>
                <a:gd name="T13" fmla="*/ 2 h 6"/>
                <a:gd name="T14" fmla="*/ 6 w 6"/>
                <a:gd name="T15" fmla="*/ 2 h 6"/>
                <a:gd name="T16" fmla="*/ 6 w 6"/>
                <a:gd name="T17" fmla="*/ 0 h 6"/>
                <a:gd name="T18" fmla="*/ 4 w 6"/>
                <a:gd name="T19" fmla="*/ 0 h 6"/>
                <a:gd name="T20" fmla="*/ 4 w 6"/>
                <a:gd name="T21" fmla="*/ 0 h 6"/>
                <a:gd name="T22" fmla="*/ 2 w 6"/>
                <a:gd name="T23" fmla="*/ 0 h 6"/>
                <a:gd name="T24" fmla="*/ 0 w 6"/>
                <a:gd name="T25" fmla="*/ 2 h 6"/>
                <a:gd name="T26" fmla="*/ 0 w 6"/>
                <a:gd name="T2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lnTo>
                    <a:pt x="0" y="2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9" name="Freeform 427"/>
            <p:cNvSpPr>
              <a:spLocks/>
            </p:cNvSpPr>
            <p:nvPr/>
          </p:nvSpPr>
          <p:spPr bwMode="auto">
            <a:xfrm>
              <a:off x="3608388" y="2790825"/>
              <a:ext cx="19050" cy="15875"/>
            </a:xfrm>
            <a:custGeom>
              <a:avLst/>
              <a:gdLst>
                <a:gd name="T0" fmla="*/ 12 w 12"/>
                <a:gd name="T1" fmla="*/ 6 h 10"/>
                <a:gd name="T2" fmla="*/ 12 w 12"/>
                <a:gd name="T3" fmla="*/ 6 h 10"/>
                <a:gd name="T4" fmla="*/ 10 w 12"/>
                <a:gd name="T5" fmla="*/ 2 h 10"/>
                <a:gd name="T6" fmla="*/ 6 w 12"/>
                <a:gd name="T7" fmla="*/ 0 h 10"/>
                <a:gd name="T8" fmla="*/ 6 w 12"/>
                <a:gd name="T9" fmla="*/ 0 h 10"/>
                <a:gd name="T10" fmla="*/ 2 w 12"/>
                <a:gd name="T11" fmla="*/ 2 h 10"/>
                <a:gd name="T12" fmla="*/ 0 w 12"/>
                <a:gd name="T13" fmla="*/ 6 h 10"/>
                <a:gd name="T14" fmla="*/ 0 w 12"/>
                <a:gd name="T15" fmla="*/ 6 h 10"/>
                <a:gd name="T16" fmla="*/ 2 w 12"/>
                <a:gd name="T17" fmla="*/ 10 h 10"/>
                <a:gd name="T18" fmla="*/ 6 w 12"/>
                <a:gd name="T19" fmla="*/ 10 h 10"/>
                <a:gd name="T20" fmla="*/ 6 w 12"/>
                <a:gd name="T21" fmla="*/ 10 h 10"/>
                <a:gd name="T22" fmla="*/ 10 w 12"/>
                <a:gd name="T23" fmla="*/ 10 h 10"/>
                <a:gd name="T24" fmla="*/ 12 w 12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0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0" name="Freeform 428"/>
            <p:cNvSpPr>
              <a:spLocks/>
            </p:cNvSpPr>
            <p:nvPr/>
          </p:nvSpPr>
          <p:spPr bwMode="auto">
            <a:xfrm>
              <a:off x="3608388" y="2790825"/>
              <a:ext cx="19050" cy="15875"/>
            </a:xfrm>
            <a:custGeom>
              <a:avLst/>
              <a:gdLst>
                <a:gd name="T0" fmla="*/ 12 w 12"/>
                <a:gd name="T1" fmla="*/ 6 h 10"/>
                <a:gd name="T2" fmla="*/ 12 w 12"/>
                <a:gd name="T3" fmla="*/ 6 h 10"/>
                <a:gd name="T4" fmla="*/ 10 w 12"/>
                <a:gd name="T5" fmla="*/ 2 h 10"/>
                <a:gd name="T6" fmla="*/ 6 w 12"/>
                <a:gd name="T7" fmla="*/ 0 h 10"/>
                <a:gd name="T8" fmla="*/ 6 w 12"/>
                <a:gd name="T9" fmla="*/ 0 h 10"/>
                <a:gd name="T10" fmla="*/ 2 w 12"/>
                <a:gd name="T11" fmla="*/ 2 h 10"/>
                <a:gd name="T12" fmla="*/ 0 w 12"/>
                <a:gd name="T13" fmla="*/ 6 h 10"/>
                <a:gd name="T14" fmla="*/ 0 w 12"/>
                <a:gd name="T15" fmla="*/ 6 h 10"/>
                <a:gd name="T16" fmla="*/ 2 w 12"/>
                <a:gd name="T17" fmla="*/ 10 h 10"/>
                <a:gd name="T18" fmla="*/ 6 w 12"/>
                <a:gd name="T19" fmla="*/ 10 h 10"/>
                <a:gd name="T20" fmla="*/ 6 w 12"/>
                <a:gd name="T21" fmla="*/ 10 h 10"/>
                <a:gd name="T22" fmla="*/ 10 w 12"/>
                <a:gd name="T23" fmla="*/ 10 h 10"/>
                <a:gd name="T24" fmla="*/ 12 w 12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0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2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1" name="Freeform 429"/>
            <p:cNvSpPr>
              <a:spLocks/>
            </p:cNvSpPr>
            <p:nvPr/>
          </p:nvSpPr>
          <p:spPr bwMode="auto">
            <a:xfrm>
              <a:off x="3617913" y="2755900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10 w 10"/>
                <a:gd name="T5" fmla="*/ 2 h 12"/>
                <a:gd name="T6" fmla="*/ 6 w 10"/>
                <a:gd name="T7" fmla="*/ 0 h 12"/>
                <a:gd name="T8" fmla="*/ 6 w 10"/>
                <a:gd name="T9" fmla="*/ 0 h 12"/>
                <a:gd name="T10" fmla="*/ 2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2 w 10"/>
                <a:gd name="T17" fmla="*/ 10 h 12"/>
                <a:gd name="T18" fmla="*/ 6 w 10"/>
                <a:gd name="T19" fmla="*/ 12 h 12"/>
                <a:gd name="T20" fmla="*/ 6 w 10"/>
                <a:gd name="T21" fmla="*/ 12 h 12"/>
                <a:gd name="T22" fmla="*/ 10 w 10"/>
                <a:gd name="T23" fmla="*/ 10 h 12"/>
                <a:gd name="T24" fmla="*/ 10 w 10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2" name="Freeform 430"/>
            <p:cNvSpPr>
              <a:spLocks/>
            </p:cNvSpPr>
            <p:nvPr/>
          </p:nvSpPr>
          <p:spPr bwMode="auto">
            <a:xfrm>
              <a:off x="3617913" y="2755900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10 w 10"/>
                <a:gd name="T5" fmla="*/ 2 h 12"/>
                <a:gd name="T6" fmla="*/ 6 w 10"/>
                <a:gd name="T7" fmla="*/ 0 h 12"/>
                <a:gd name="T8" fmla="*/ 6 w 10"/>
                <a:gd name="T9" fmla="*/ 0 h 12"/>
                <a:gd name="T10" fmla="*/ 2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2 w 10"/>
                <a:gd name="T17" fmla="*/ 10 h 12"/>
                <a:gd name="T18" fmla="*/ 6 w 10"/>
                <a:gd name="T19" fmla="*/ 12 h 12"/>
                <a:gd name="T20" fmla="*/ 6 w 10"/>
                <a:gd name="T21" fmla="*/ 12 h 12"/>
                <a:gd name="T22" fmla="*/ 10 w 10"/>
                <a:gd name="T23" fmla="*/ 10 h 12"/>
                <a:gd name="T24" fmla="*/ 10 w 10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3" name="Freeform 431"/>
            <p:cNvSpPr>
              <a:spLocks/>
            </p:cNvSpPr>
            <p:nvPr/>
          </p:nvSpPr>
          <p:spPr bwMode="auto">
            <a:xfrm>
              <a:off x="3589338" y="2768600"/>
              <a:ext cx="12700" cy="12700"/>
            </a:xfrm>
            <a:custGeom>
              <a:avLst/>
              <a:gdLst>
                <a:gd name="T0" fmla="*/ 0 w 8"/>
                <a:gd name="T1" fmla="*/ 4 h 8"/>
                <a:gd name="T2" fmla="*/ 0 w 8"/>
                <a:gd name="T3" fmla="*/ 4 h 8"/>
                <a:gd name="T4" fmla="*/ 2 w 8"/>
                <a:gd name="T5" fmla="*/ 6 h 8"/>
                <a:gd name="T6" fmla="*/ 4 w 8"/>
                <a:gd name="T7" fmla="*/ 8 h 8"/>
                <a:gd name="T8" fmla="*/ 4 w 8"/>
                <a:gd name="T9" fmla="*/ 8 h 8"/>
                <a:gd name="T10" fmla="*/ 6 w 8"/>
                <a:gd name="T11" fmla="*/ 6 h 8"/>
                <a:gd name="T12" fmla="*/ 8 w 8"/>
                <a:gd name="T13" fmla="*/ 4 h 8"/>
                <a:gd name="T14" fmla="*/ 8 w 8"/>
                <a:gd name="T15" fmla="*/ 4 h 8"/>
                <a:gd name="T16" fmla="*/ 6 w 8"/>
                <a:gd name="T17" fmla="*/ 2 h 8"/>
                <a:gd name="T18" fmla="*/ 4 w 8"/>
                <a:gd name="T19" fmla="*/ 0 h 8"/>
                <a:gd name="T20" fmla="*/ 4 w 8"/>
                <a:gd name="T21" fmla="*/ 0 h 8"/>
                <a:gd name="T22" fmla="*/ 2 w 8"/>
                <a:gd name="T23" fmla="*/ 2 h 8"/>
                <a:gd name="T24" fmla="*/ 0 w 8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4" name="Freeform 432"/>
            <p:cNvSpPr>
              <a:spLocks/>
            </p:cNvSpPr>
            <p:nvPr/>
          </p:nvSpPr>
          <p:spPr bwMode="auto">
            <a:xfrm>
              <a:off x="3589338" y="2768600"/>
              <a:ext cx="12700" cy="12700"/>
            </a:xfrm>
            <a:custGeom>
              <a:avLst/>
              <a:gdLst>
                <a:gd name="T0" fmla="*/ 0 w 8"/>
                <a:gd name="T1" fmla="*/ 4 h 8"/>
                <a:gd name="T2" fmla="*/ 0 w 8"/>
                <a:gd name="T3" fmla="*/ 4 h 8"/>
                <a:gd name="T4" fmla="*/ 2 w 8"/>
                <a:gd name="T5" fmla="*/ 6 h 8"/>
                <a:gd name="T6" fmla="*/ 4 w 8"/>
                <a:gd name="T7" fmla="*/ 8 h 8"/>
                <a:gd name="T8" fmla="*/ 4 w 8"/>
                <a:gd name="T9" fmla="*/ 8 h 8"/>
                <a:gd name="T10" fmla="*/ 6 w 8"/>
                <a:gd name="T11" fmla="*/ 6 h 8"/>
                <a:gd name="T12" fmla="*/ 8 w 8"/>
                <a:gd name="T13" fmla="*/ 4 h 8"/>
                <a:gd name="T14" fmla="*/ 8 w 8"/>
                <a:gd name="T15" fmla="*/ 4 h 8"/>
                <a:gd name="T16" fmla="*/ 6 w 8"/>
                <a:gd name="T17" fmla="*/ 2 h 8"/>
                <a:gd name="T18" fmla="*/ 4 w 8"/>
                <a:gd name="T19" fmla="*/ 0 h 8"/>
                <a:gd name="T20" fmla="*/ 4 w 8"/>
                <a:gd name="T21" fmla="*/ 0 h 8"/>
                <a:gd name="T22" fmla="*/ 2 w 8"/>
                <a:gd name="T23" fmla="*/ 2 h 8"/>
                <a:gd name="T24" fmla="*/ 0 w 8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5" name="Freeform 433"/>
            <p:cNvSpPr>
              <a:spLocks/>
            </p:cNvSpPr>
            <p:nvPr/>
          </p:nvSpPr>
          <p:spPr bwMode="auto">
            <a:xfrm>
              <a:off x="3681413" y="2790825"/>
              <a:ext cx="19050" cy="15875"/>
            </a:xfrm>
            <a:custGeom>
              <a:avLst/>
              <a:gdLst>
                <a:gd name="T0" fmla="*/ 0 w 12"/>
                <a:gd name="T1" fmla="*/ 6 h 10"/>
                <a:gd name="T2" fmla="*/ 0 w 12"/>
                <a:gd name="T3" fmla="*/ 6 h 10"/>
                <a:gd name="T4" fmla="*/ 2 w 12"/>
                <a:gd name="T5" fmla="*/ 8 h 10"/>
                <a:gd name="T6" fmla="*/ 6 w 12"/>
                <a:gd name="T7" fmla="*/ 10 h 10"/>
                <a:gd name="T8" fmla="*/ 6 w 12"/>
                <a:gd name="T9" fmla="*/ 10 h 10"/>
                <a:gd name="T10" fmla="*/ 10 w 12"/>
                <a:gd name="T11" fmla="*/ 8 h 10"/>
                <a:gd name="T12" fmla="*/ 12 w 12"/>
                <a:gd name="T13" fmla="*/ 4 h 10"/>
                <a:gd name="T14" fmla="*/ 12 w 12"/>
                <a:gd name="T15" fmla="*/ 4 h 10"/>
                <a:gd name="T16" fmla="*/ 10 w 12"/>
                <a:gd name="T17" fmla="*/ 0 h 10"/>
                <a:gd name="T18" fmla="*/ 6 w 12"/>
                <a:gd name="T19" fmla="*/ 0 h 10"/>
                <a:gd name="T20" fmla="*/ 6 w 12"/>
                <a:gd name="T21" fmla="*/ 0 h 10"/>
                <a:gd name="T22" fmla="*/ 2 w 12"/>
                <a:gd name="T23" fmla="*/ 2 h 10"/>
                <a:gd name="T24" fmla="*/ 0 w 12"/>
                <a:gd name="T25" fmla="*/ 6 h 10"/>
                <a:gd name="T26" fmla="*/ 0 w 12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0" y="6"/>
                  </a:moveTo>
                  <a:lnTo>
                    <a:pt x="0" y="6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6" name="Freeform 434"/>
            <p:cNvSpPr>
              <a:spLocks/>
            </p:cNvSpPr>
            <p:nvPr/>
          </p:nvSpPr>
          <p:spPr bwMode="auto">
            <a:xfrm>
              <a:off x="3719513" y="2660650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  <a:gd name="T26" fmla="*/ 0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7" name="Freeform 435"/>
            <p:cNvSpPr>
              <a:spLocks/>
            </p:cNvSpPr>
            <p:nvPr/>
          </p:nvSpPr>
          <p:spPr bwMode="auto">
            <a:xfrm>
              <a:off x="3709988" y="2695575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  <a:gd name="T26" fmla="*/ 0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8" name="Freeform 436"/>
            <p:cNvSpPr>
              <a:spLocks/>
            </p:cNvSpPr>
            <p:nvPr/>
          </p:nvSpPr>
          <p:spPr bwMode="auto">
            <a:xfrm>
              <a:off x="3703638" y="2654300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10 w 10"/>
                <a:gd name="T5" fmla="*/ 2 h 12"/>
                <a:gd name="T6" fmla="*/ 6 w 10"/>
                <a:gd name="T7" fmla="*/ 0 h 12"/>
                <a:gd name="T8" fmla="*/ 6 w 10"/>
                <a:gd name="T9" fmla="*/ 0 h 12"/>
                <a:gd name="T10" fmla="*/ 2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2 w 10"/>
                <a:gd name="T17" fmla="*/ 10 h 12"/>
                <a:gd name="T18" fmla="*/ 6 w 10"/>
                <a:gd name="T19" fmla="*/ 12 h 12"/>
                <a:gd name="T20" fmla="*/ 6 w 10"/>
                <a:gd name="T21" fmla="*/ 12 h 12"/>
                <a:gd name="T22" fmla="*/ 10 w 10"/>
                <a:gd name="T23" fmla="*/ 10 h 12"/>
                <a:gd name="T24" fmla="*/ 10 w 10"/>
                <a:gd name="T25" fmla="*/ 6 h 12"/>
                <a:gd name="T26" fmla="*/ 10 w 10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9" name="Freeform 437"/>
            <p:cNvSpPr>
              <a:spLocks/>
            </p:cNvSpPr>
            <p:nvPr/>
          </p:nvSpPr>
          <p:spPr bwMode="auto">
            <a:xfrm>
              <a:off x="3713163" y="2619375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8 w 10"/>
                <a:gd name="T5" fmla="*/ 2 h 12"/>
                <a:gd name="T6" fmla="*/ 4 w 10"/>
                <a:gd name="T7" fmla="*/ 0 h 12"/>
                <a:gd name="T8" fmla="*/ 4 w 10"/>
                <a:gd name="T9" fmla="*/ 0 h 12"/>
                <a:gd name="T10" fmla="*/ 0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0 w 10"/>
                <a:gd name="T17" fmla="*/ 10 h 12"/>
                <a:gd name="T18" fmla="*/ 4 w 10"/>
                <a:gd name="T19" fmla="*/ 12 h 12"/>
                <a:gd name="T20" fmla="*/ 4 w 10"/>
                <a:gd name="T21" fmla="*/ 12 h 12"/>
                <a:gd name="T22" fmla="*/ 8 w 10"/>
                <a:gd name="T23" fmla="*/ 10 h 12"/>
                <a:gd name="T24" fmla="*/ 10 w 10"/>
                <a:gd name="T25" fmla="*/ 6 h 12"/>
                <a:gd name="T26" fmla="*/ 10 w 10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0" name="Freeform 438"/>
            <p:cNvSpPr>
              <a:spLocks/>
            </p:cNvSpPr>
            <p:nvPr/>
          </p:nvSpPr>
          <p:spPr bwMode="auto">
            <a:xfrm>
              <a:off x="3729038" y="2727325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  <a:gd name="T26" fmla="*/ 0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1" name="Freeform 439"/>
            <p:cNvSpPr>
              <a:spLocks/>
            </p:cNvSpPr>
            <p:nvPr/>
          </p:nvSpPr>
          <p:spPr bwMode="auto">
            <a:xfrm>
              <a:off x="3722688" y="2762250"/>
              <a:ext cx="15875" cy="15875"/>
            </a:xfrm>
            <a:custGeom>
              <a:avLst/>
              <a:gdLst>
                <a:gd name="T0" fmla="*/ 0 w 10"/>
                <a:gd name="T1" fmla="*/ 6 h 10"/>
                <a:gd name="T2" fmla="*/ 0 w 10"/>
                <a:gd name="T3" fmla="*/ 6 h 10"/>
                <a:gd name="T4" fmla="*/ 2 w 10"/>
                <a:gd name="T5" fmla="*/ 10 h 10"/>
                <a:gd name="T6" fmla="*/ 6 w 10"/>
                <a:gd name="T7" fmla="*/ 10 h 10"/>
                <a:gd name="T8" fmla="*/ 6 w 10"/>
                <a:gd name="T9" fmla="*/ 10 h 10"/>
                <a:gd name="T10" fmla="*/ 8 w 10"/>
                <a:gd name="T11" fmla="*/ 10 h 10"/>
                <a:gd name="T12" fmla="*/ 10 w 10"/>
                <a:gd name="T13" fmla="*/ 6 h 10"/>
                <a:gd name="T14" fmla="*/ 10 w 10"/>
                <a:gd name="T15" fmla="*/ 6 h 10"/>
                <a:gd name="T16" fmla="*/ 8 w 10"/>
                <a:gd name="T17" fmla="*/ 2 h 10"/>
                <a:gd name="T18" fmla="*/ 4 w 10"/>
                <a:gd name="T19" fmla="*/ 0 h 10"/>
                <a:gd name="T20" fmla="*/ 4 w 10"/>
                <a:gd name="T21" fmla="*/ 0 h 10"/>
                <a:gd name="T22" fmla="*/ 0 w 10"/>
                <a:gd name="T23" fmla="*/ 2 h 10"/>
                <a:gd name="T24" fmla="*/ 0 w 10"/>
                <a:gd name="T25" fmla="*/ 6 h 10"/>
                <a:gd name="T26" fmla="*/ 0 w 10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2" name="Freeform 440"/>
            <p:cNvSpPr>
              <a:spLocks/>
            </p:cNvSpPr>
            <p:nvPr/>
          </p:nvSpPr>
          <p:spPr bwMode="auto">
            <a:xfrm>
              <a:off x="3754438" y="2244725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4 h 8"/>
                <a:gd name="T4" fmla="*/ 6 w 8"/>
                <a:gd name="T5" fmla="*/ 2 h 8"/>
                <a:gd name="T6" fmla="*/ 4 w 8"/>
                <a:gd name="T7" fmla="*/ 0 h 8"/>
                <a:gd name="T8" fmla="*/ 4 w 8"/>
                <a:gd name="T9" fmla="*/ 0 h 8"/>
                <a:gd name="T10" fmla="*/ 2 w 8"/>
                <a:gd name="T11" fmla="*/ 2 h 8"/>
                <a:gd name="T12" fmla="*/ 0 w 8"/>
                <a:gd name="T13" fmla="*/ 4 h 8"/>
                <a:gd name="T14" fmla="*/ 0 w 8"/>
                <a:gd name="T15" fmla="*/ 4 h 8"/>
                <a:gd name="T16" fmla="*/ 2 w 8"/>
                <a:gd name="T17" fmla="*/ 6 h 8"/>
                <a:gd name="T18" fmla="*/ 4 w 8"/>
                <a:gd name="T19" fmla="*/ 8 h 8"/>
                <a:gd name="T20" fmla="*/ 4 w 8"/>
                <a:gd name="T21" fmla="*/ 8 h 8"/>
                <a:gd name="T22" fmla="*/ 6 w 8"/>
                <a:gd name="T23" fmla="*/ 6 h 8"/>
                <a:gd name="T24" fmla="*/ 8 w 8"/>
                <a:gd name="T25" fmla="*/ 4 h 8"/>
                <a:gd name="T26" fmla="*/ 8 w 8"/>
                <a:gd name="T2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3" name="Freeform 441"/>
            <p:cNvSpPr>
              <a:spLocks/>
            </p:cNvSpPr>
            <p:nvPr/>
          </p:nvSpPr>
          <p:spPr bwMode="auto">
            <a:xfrm>
              <a:off x="3678238" y="2625725"/>
              <a:ext cx="19050" cy="15875"/>
            </a:xfrm>
            <a:custGeom>
              <a:avLst/>
              <a:gdLst>
                <a:gd name="T0" fmla="*/ 0 w 12"/>
                <a:gd name="T1" fmla="*/ 4 h 10"/>
                <a:gd name="T2" fmla="*/ 0 w 12"/>
                <a:gd name="T3" fmla="*/ 4 h 10"/>
                <a:gd name="T4" fmla="*/ 2 w 12"/>
                <a:gd name="T5" fmla="*/ 8 h 10"/>
                <a:gd name="T6" fmla="*/ 6 w 12"/>
                <a:gd name="T7" fmla="*/ 10 h 10"/>
                <a:gd name="T8" fmla="*/ 6 w 12"/>
                <a:gd name="T9" fmla="*/ 10 h 10"/>
                <a:gd name="T10" fmla="*/ 10 w 12"/>
                <a:gd name="T11" fmla="*/ 8 h 10"/>
                <a:gd name="T12" fmla="*/ 12 w 12"/>
                <a:gd name="T13" fmla="*/ 4 h 10"/>
                <a:gd name="T14" fmla="*/ 12 w 12"/>
                <a:gd name="T15" fmla="*/ 4 h 10"/>
                <a:gd name="T16" fmla="*/ 10 w 12"/>
                <a:gd name="T17" fmla="*/ 0 h 10"/>
                <a:gd name="T18" fmla="*/ 6 w 12"/>
                <a:gd name="T19" fmla="*/ 0 h 10"/>
                <a:gd name="T20" fmla="*/ 6 w 12"/>
                <a:gd name="T21" fmla="*/ 0 h 10"/>
                <a:gd name="T22" fmla="*/ 2 w 12"/>
                <a:gd name="T23" fmla="*/ 0 h 10"/>
                <a:gd name="T24" fmla="*/ 0 w 12"/>
                <a:gd name="T25" fmla="*/ 4 h 10"/>
                <a:gd name="T26" fmla="*/ 0 w 12"/>
                <a:gd name="T2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0" y="4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4" name="Freeform 442"/>
            <p:cNvSpPr>
              <a:spLocks/>
            </p:cNvSpPr>
            <p:nvPr/>
          </p:nvSpPr>
          <p:spPr bwMode="auto">
            <a:xfrm>
              <a:off x="3671888" y="2657475"/>
              <a:ext cx="15875" cy="19050"/>
            </a:xfrm>
            <a:custGeom>
              <a:avLst/>
              <a:gdLst>
                <a:gd name="T0" fmla="*/ 0 w 10"/>
                <a:gd name="T1" fmla="*/ 6 h 12"/>
                <a:gd name="T2" fmla="*/ 0 w 10"/>
                <a:gd name="T3" fmla="*/ 6 h 12"/>
                <a:gd name="T4" fmla="*/ 0 w 10"/>
                <a:gd name="T5" fmla="*/ 10 h 12"/>
                <a:gd name="T6" fmla="*/ 4 w 10"/>
                <a:gd name="T7" fmla="*/ 12 h 12"/>
                <a:gd name="T8" fmla="*/ 4 w 10"/>
                <a:gd name="T9" fmla="*/ 12 h 12"/>
                <a:gd name="T10" fmla="*/ 8 w 10"/>
                <a:gd name="T11" fmla="*/ 10 h 12"/>
                <a:gd name="T12" fmla="*/ 10 w 10"/>
                <a:gd name="T13" fmla="*/ 6 h 12"/>
                <a:gd name="T14" fmla="*/ 10 w 10"/>
                <a:gd name="T15" fmla="*/ 6 h 12"/>
                <a:gd name="T16" fmla="*/ 8 w 10"/>
                <a:gd name="T17" fmla="*/ 2 h 12"/>
                <a:gd name="T18" fmla="*/ 4 w 10"/>
                <a:gd name="T19" fmla="*/ 0 h 12"/>
                <a:gd name="T20" fmla="*/ 4 w 10"/>
                <a:gd name="T21" fmla="*/ 0 h 12"/>
                <a:gd name="T22" fmla="*/ 0 w 10"/>
                <a:gd name="T23" fmla="*/ 2 h 12"/>
                <a:gd name="T24" fmla="*/ 0 w 10"/>
                <a:gd name="T25" fmla="*/ 6 h 12"/>
                <a:gd name="T26" fmla="*/ 0 w 10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0" y="6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5" name="Freeform 443"/>
            <p:cNvSpPr>
              <a:spLocks/>
            </p:cNvSpPr>
            <p:nvPr/>
          </p:nvSpPr>
          <p:spPr bwMode="auto">
            <a:xfrm>
              <a:off x="3703638" y="2651125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4 h 8"/>
                <a:gd name="T4" fmla="*/ 6 w 8"/>
                <a:gd name="T5" fmla="*/ 2 h 8"/>
                <a:gd name="T6" fmla="*/ 4 w 8"/>
                <a:gd name="T7" fmla="*/ 0 h 8"/>
                <a:gd name="T8" fmla="*/ 4 w 8"/>
                <a:gd name="T9" fmla="*/ 0 h 8"/>
                <a:gd name="T10" fmla="*/ 2 w 8"/>
                <a:gd name="T11" fmla="*/ 2 h 8"/>
                <a:gd name="T12" fmla="*/ 0 w 8"/>
                <a:gd name="T13" fmla="*/ 4 h 8"/>
                <a:gd name="T14" fmla="*/ 0 w 8"/>
                <a:gd name="T15" fmla="*/ 4 h 8"/>
                <a:gd name="T16" fmla="*/ 2 w 8"/>
                <a:gd name="T17" fmla="*/ 6 h 8"/>
                <a:gd name="T18" fmla="*/ 4 w 8"/>
                <a:gd name="T19" fmla="*/ 8 h 8"/>
                <a:gd name="T20" fmla="*/ 4 w 8"/>
                <a:gd name="T21" fmla="*/ 8 h 8"/>
                <a:gd name="T22" fmla="*/ 6 w 8"/>
                <a:gd name="T23" fmla="*/ 6 h 8"/>
                <a:gd name="T24" fmla="*/ 8 w 8"/>
                <a:gd name="T25" fmla="*/ 4 h 8"/>
                <a:gd name="T26" fmla="*/ 8 w 8"/>
                <a:gd name="T2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6" name="Freeform 444"/>
            <p:cNvSpPr>
              <a:spLocks/>
            </p:cNvSpPr>
            <p:nvPr/>
          </p:nvSpPr>
          <p:spPr bwMode="auto">
            <a:xfrm>
              <a:off x="3725863" y="2549525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  <a:gd name="T26" fmla="*/ 0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7" name="Freeform 445"/>
            <p:cNvSpPr>
              <a:spLocks/>
            </p:cNvSpPr>
            <p:nvPr/>
          </p:nvSpPr>
          <p:spPr bwMode="auto">
            <a:xfrm>
              <a:off x="3716338" y="2584450"/>
              <a:ext cx="19050" cy="15875"/>
            </a:xfrm>
            <a:custGeom>
              <a:avLst/>
              <a:gdLst>
                <a:gd name="T0" fmla="*/ 0 w 12"/>
                <a:gd name="T1" fmla="*/ 4 h 10"/>
                <a:gd name="T2" fmla="*/ 0 w 12"/>
                <a:gd name="T3" fmla="*/ 4 h 10"/>
                <a:gd name="T4" fmla="*/ 2 w 12"/>
                <a:gd name="T5" fmla="*/ 8 h 10"/>
                <a:gd name="T6" fmla="*/ 6 w 12"/>
                <a:gd name="T7" fmla="*/ 10 h 10"/>
                <a:gd name="T8" fmla="*/ 6 w 12"/>
                <a:gd name="T9" fmla="*/ 10 h 10"/>
                <a:gd name="T10" fmla="*/ 10 w 12"/>
                <a:gd name="T11" fmla="*/ 8 h 10"/>
                <a:gd name="T12" fmla="*/ 12 w 12"/>
                <a:gd name="T13" fmla="*/ 4 h 10"/>
                <a:gd name="T14" fmla="*/ 12 w 12"/>
                <a:gd name="T15" fmla="*/ 4 h 10"/>
                <a:gd name="T16" fmla="*/ 10 w 12"/>
                <a:gd name="T17" fmla="*/ 0 h 10"/>
                <a:gd name="T18" fmla="*/ 6 w 12"/>
                <a:gd name="T19" fmla="*/ 0 h 10"/>
                <a:gd name="T20" fmla="*/ 6 w 12"/>
                <a:gd name="T21" fmla="*/ 0 h 10"/>
                <a:gd name="T22" fmla="*/ 2 w 12"/>
                <a:gd name="T23" fmla="*/ 0 h 10"/>
                <a:gd name="T24" fmla="*/ 0 w 12"/>
                <a:gd name="T25" fmla="*/ 4 h 10"/>
                <a:gd name="T26" fmla="*/ 0 w 12"/>
                <a:gd name="T2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0" y="4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8" name="Freeform 446"/>
            <p:cNvSpPr>
              <a:spLocks/>
            </p:cNvSpPr>
            <p:nvPr/>
          </p:nvSpPr>
          <p:spPr bwMode="auto">
            <a:xfrm>
              <a:off x="3751263" y="2578100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6 w 6"/>
                <a:gd name="T5" fmla="*/ 0 h 6"/>
                <a:gd name="T6" fmla="*/ 4 w 6"/>
                <a:gd name="T7" fmla="*/ 0 h 6"/>
                <a:gd name="T8" fmla="*/ 4 w 6"/>
                <a:gd name="T9" fmla="*/ 0 h 6"/>
                <a:gd name="T10" fmla="*/ 2 w 6"/>
                <a:gd name="T11" fmla="*/ 0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4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9" name="Freeform 447"/>
            <p:cNvSpPr>
              <a:spLocks/>
            </p:cNvSpPr>
            <p:nvPr/>
          </p:nvSpPr>
          <p:spPr bwMode="auto">
            <a:xfrm>
              <a:off x="3697288" y="2473325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  <a:gd name="T26" fmla="*/ 12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0" name="Freeform 448"/>
            <p:cNvSpPr>
              <a:spLocks/>
            </p:cNvSpPr>
            <p:nvPr/>
          </p:nvSpPr>
          <p:spPr bwMode="auto">
            <a:xfrm>
              <a:off x="3706813" y="2441575"/>
              <a:ext cx="15875" cy="15875"/>
            </a:xfrm>
            <a:custGeom>
              <a:avLst/>
              <a:gdLst>
                <a:gd name="T0" fmla="*/ 10 w 10"/>
                <a:gd name="T1" fmla="*/ 4 h 10"/>
                <a:gd name="T2" fmla="*/ 10 w 10"/>
                <a:gd name="T3" fmla="*/ 4 h 10"/>
                <a:gd name="T4" fmla="*/ 8 w 10"/>
                <a:gd name="T5" fmla="*/ 0 h 10"/>
                <a:gd name="T6" fmla="*/ 4 w 10"/>
                <a:gd name="T7" fmla="*/ 0 h 10"/>
                <a:gd name="T8" fmla="*/ 4 w 10"/>
                <a:gd name="T9" fmla="*/ 0 h 10"/>
                <a:gd name="T10" fmla="*/ 0 w 10"/>
                <a:gd name="T11" fmla="*/ 2 h 10"/>
                <a:gd name="T12" fmla="*/ 0 w 10"/>
                <a:gd name="T13" fmla="*/ 6 h 10"/>
                <a:gd name="T14" fmla="*/ 0 w 10"/>
                <a:gd name="T15" fmla="*/ 6 h 10"/>
                <a:gd name="T16" fmla="*/ 2 w 10"/>
                <a:gd name="T17" fmla="*/ 10 h 10"/>
                <a:gd name="T18" fmla="*/ 6 w 10"/>
                <a:gd name="T19" fmla="*/ 10 h 10"/>
                <a:gd name="T20" fmla="*/ 6 w 10"/>
                <a:gd name="T21" fmla="*/ 10 h 10"/>
                <a:gd name="T22" fmla="*/ 10 w 10"/>
                <a:gd name="T23" fmla="*/ 8 h 10"/>
                <a:gd name="T24" fmla="*/ 10 w 10"/>
                <a:gd name="T25" fmla="*/ 4 h 10"/>
                <a:gd name="T26" fmla="*/ 10 w 10"/>
                <a:gd name="T2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10" y="4"/>
                  </a:moveTo>
                  <a:lnTo>
                    <a:pt x="10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1" name="Freeform 449"/>
            <p:cNvSpPr>
              <a:spLocks/>
            </p:cNvSpPr>
            <p:nvPr/>
          </p:nvSpPr>
          <p:spPr bwMode="auto">
            <a:xfrm>
              <a:off x="3678238" y="2454275"/>
              <a:ext cx="12700" cy="9525"/>
            </a:xfrm>
            <a:custGeom>
              <a:avLst/>
              <a:gdLst>
                <a:gd name="T0" fmla="*/ 0 w 8"/>
                <a:gd name="T1" fmla="*/ 4 h 6"/>
                <a:gd name="T2" fmla="*/ 0 w 8"/>
                <a:gd name="T3" fmla="*/ 4 h 6"/>
                <a:gd name="T4" fmla="*/ 2 w 8"/>
                <a:gd name="T5" fmla="*/ 6 h 6"/>
                <a:gd name="T6" fmla="*/ 4 w 8"/>
                <a:gd name="T7" fmla="*/ 6 h 6"/>
                <a:gd name="T8" fmla="*/ 4 w 8"/>
                <a:gd name="T9" fmla="*/ 6 h 6"/>
                <a:gd name="T10" fmla="*/ 6 w 8"/>
                <a:gd name="T11" fmla="*/ 6 h 6"/>
                <a:gd name="T12" fmla="*/ 8 w 8"/>
                <a:gd name="T13" fmla="*/ 4 h 6"/>
                <a:gd name="T14" fmla="*/ 8 w 8"/>
                <a:gd name="T15" fmla="*/ 4 h 6"/>
                <a:gd name="T16" fmla="*/ 6 w 8"/>
                <a:gd name="T17" fmla="*/ 0 h 6"/>
                <a:gd name="T18" fmla="*/ 4 w 8"/>
                <a:gd name="T19" fmla="*/ 0 h 6"/>
                <a:gd name="T20" fmla="*/ 4 w 8"/>
                <a:gd name="T21" fmla="*/ 0 h 6"/>
                <a:gd name="T22" fmla="*/ 2 w 8"/>
                <a:gd name="T23" fmla="*/ 0 h 6"/>
                <a:gd name="T24" fmla="*/ 0 w 8"/>
                <a:gd name="T25" fmla="*/ 4 h 6"/>
                <a:gd name="T26" fmla="*/ 0 w 8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6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2" name="Freeform 450"/>
            <p:cNvSpPr>
              <a:spLocks/>
            </p:cNvSpPr>
            <p:nvPr/>
          </p:nvSpPr>
          <p:spPr bwMode="auto">
            <a:xfrm>
              <a:off x="3662363" y="2517775"/>
              <a:ext cx="15875" cy="15875"/>
            </a:xfrm>
            <a:custGeom>
              <a:avLst/>
              <a:gdLst>
                <a:gd name="T0" fmla="*/ 10 w 10"/>
                <a:gd name="T1" fmla="*/ 4 h 10"/>
                <a:gd name="T2" fmla="*/ 10 w 10"/>
                <a:gd name="T3" fmla="*/ 4 h 10"/>
                <a:gd name="T4" fmla="*/ 8 w 10"/>
                <a:gd name="T5" fmla="*/ 0 h 10"/>
                <a:gd name="T6" fmla="*/ 4 w 10"/>
                <a:gd name="T7" fmla="*/ 0 h 10"/>
                <a:gd name="T8" fmla="*/ 4 w 10"/>
                <a:gd name="T9" fmla="*/ 0 h 10"/>
                <a:gd name="T10" fmla="*/ 0 w 10"/>
                <a:gd name="T11" fmla="*/ 2 h 10"/>
                <a:gd name="T12" fmla="*/ 0 w 10"/>
                <a:gd name="T13" fmla="*/ 6 h 10"/>
                <a:gd name="T14" fmla="*/ 0 w 10"/>
                <a:gd name="T15" fmla="*/ 6 h 10"/>
                <a:gd name="T16" fmla="*/ 0 w 10"/>
                <a:gd name="T17" fmla="*/ 8 h 10"/>
                <a:gd name="T18" fmla="*/ 4 w 10"/>
                <a:gd name="T19" fmla="*/ 10 h 10"/>
                <a:gd name="T20" fmla="*/ 4 w 10"/>
                <a:gd name="T21" fmla="*/ 10 h 10"/>
                <a:gd name="T22" fmla="*/ 8 w 10"/>
                <a:gd name="T23" fmla="*/ 8 h 10"/>
                <a:gd name="T24" fmla="*/ 10 w 10"/>
                <a:gd name="T25" fmla="*/ 4 h 10"/>
                <a:gd name="T26" fmla="*/ 10 w 10"/>
                <a:gd name="T2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10" y="4"/>
                  </a:moveTo>
                  <a:lnTo>
                    <a:pt x="10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3" name="Freeform 451"/>
            <p:cNvSpPr>
              <a:spLocks/>
            </p:cNvSpPr>
            <p:nvPr/>
          </p:nvSpPr>
          <p:spPr bwMode="auto">
            <a:xfrm>
              <a:off x="3633788" y="2530475"/>
              <a:ext cx="9525" cy="9525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4 h 6"/>
                <a:gd name="T4" fmla="*/ 2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6 w 6"/>
                <a:gd name="T11" fmla="*/ 6 h 6"/>
                <a:gd name="T12" fmla="*/ 6 w 6"/>
                <a:gd name="T13" fmla="*/ 2 h 6"/>
                <a:gd name="T14" fmla="*/ 6 w 6"/>
                <a:gd name="T15" fmla="*/ 2 h 6"/>
                <a:gd name="T16" fmla="*/ 6 w 6"/>
                <a:gd name="T17" fmla="*/ 0 h 6"/>
                <a:gd name="T18" fmla="*/ 4 w 6"/>
                <a:gd name="T19" fmla="*/ 0 h 6"/>
                <a:gd name="T20" fmla="*/ 4 w 6"/>
                <a:gd name="T21" fmla="*/ 0 h 6"/>
                <a:gd name="T22" fmla="*/ 2 w 6"/>
                <a:gd name="T23" fmla="*/ 0 h 6"/>
                <a:gd name="T24" fmla="*/ 0 w 6"/>
                <a:gd name="T25" fmla="*/ 4 h 6"/>
                <a:gd name="T26" fmla="*/ 0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4" name="Freeform 452"/>
            <p:cNvSpPr>
              <a:spLocks/>
            </p:cNvSpPr>
            <p:nvPr/>
          </p:nvSpPr>
          <p:spPr bwMode="auto">
            <a:xfrm>
              <a:off x="3684588" y="2530475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  <a:gd name="T26" fmla="*/ 0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5" name="Freeform 453"/>
            <p:cNvSpPr>
              <a:spLocks/>
            </p:cNvSpPr>
            <p:nvPr/>
          </p:nvSpPr>
          <p:spPr bwMode="auto">
            <a:xfrm>
              <a:off x="3659188" y="2590800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  <a:gd name="T26" fmla="*/ 0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6" name="Freeform 454"/>
            <p:cNvSpPr>
              <a:spLocks/>
            </p:cNvSpPr>
            <p:nvPr/>
          </p:nvSpPr>
          <p:spPr bwMode="auto">
            <a:xfrm>
              <a:off x="3694113" y="2587625"/>
              <a:ext cx="9525" cy="9525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2 h 6"/>
                <a:gd name="T4" fmla="*/ 6 w 6"/>
                <a:gd name="T5" fmla="*/ 0 h 6"/>
                <a:gd name="T6" fmla="*/ 4 w 6"/>
                <a:gd name="T7" fmla="*/ 0 h 6"/>
                <a:gd name="T8" fmla="*/ 4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2 w 6"/>
                <a:gd name="T17" fmla="*/ 4 h 6"/>
                <a:gd name="T18" fmla="*/ 4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2 h 6"/>
                <a:gd name="T26" fmla="*/ 6 w 6"/>
                <a:gd name="T2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7" name="Freeform 455"/>
            <p:cNvSpPr>
              <a:spLocks/>
            </p:cNvSpPr>
            <p:nvPr/>
          </p:nvSpPr>
          <p:spPr bwMode="auto">
            <a:xfrm>
              <a:off x="3716338" y="2482850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  <a:gd name="T26" fmla="*/ 0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8" name="Freeform 456"/>
            <p:cNvSpPr>
              <a:spLocks/>
            </p:cNvSpPr>
            <p:nvPr/>
          </p:nvSpPr>
          <p:spPr bwMode="auto">
            <a:xfrm>
              <a:off x="3706813" y="2517775"/>
              <a:ext cx="19050" cy="15875"/>
            </a:xfrm>
            <a:custGeom>
              <a:avLst/>
              <a:gdLst>
                <a:gd name="T0" fmla="*/ 0 w 12"/>
                <a:gd name="T1" fmla="*/ 6 h 10"/>
                <a:gd name="T2" fmla="*/ 0 w 12"/>
                <a:gd name="T3" fmla="*/ 6 h 10"/>
                <a:gd name="T4" fmla="*/ 2 w 12"/>
                <a:gd name="T5" fmla="*/ 10 h 10"/>
                <a:gd name="T6" fmla="*/ 6 w 12"/>
                <a:gd name="T7" fmla="*/ 10 h 10"/>
                <a:gd name="T8" fmla="*/ 6 w 12"/>
                <a:gd name="T9" fmla="*/ 10 h 10"/>
                <a:gd name="T10" fmla="*/ 10 w 12"/>
                <a:gd name="T11" fmla="*/ 10 h 10"/>
                <a:gd name="T12" fmla="*/ 12 w 12"/>
                <a:gd name="T13" fmla="*/ 6 h 10"/>
                <a:gd name="T14" fmla="*/ 12 w 12"/>
                <a:gd name="T15" fmla="*/ 6 h 10"/>
                <a:gd name="T16" fmla="*/ 10 w 12"/>
                <a:gd name="T17" fmla="*/ 2 h 10"/>
                <a:gd name="T18" fmla="*/ 6 w 12"/>
                <a:gd name="T19" fmla="*/ 0 h 10"/>
                <a:gd name="T20" fmla="*/ 6 w 12"/>
                <a:gd name="T21" fmla="*/ 0 h 10"/>
                <a:gd name="T22" fmla="*/ 2 w 12"/>
                <a:gd name="T23" fmla="*/ 2 h 10"/>
                <a:gd name="T24" fmla="*/ 0 w 12"/>
                <a:gd name="T25" fmla="*/ 6 h 10"/>
                <a:gd name="T26" fmla="*/ 0 w 12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9" name="Freeform 457"/>
            <p:cNvSpPr>
              <a:spLocks/>
            </p:cNvSpPr>
            <p:nvPr/>
          </p:nvSpPr>
          <p:spPr bwMode="auto">
            <a:xfrm>
              <a:off x="3608388" y="2616200"/>
              <a:ext cx="15875" cy="19050"/>
            </a:xfrm>
            <a:custGeom>
              <a:avLst/>
              <a:gdLst>
                <a:gd name="T0" fmla="*/ 0 w 10"/>
                <a:gd name="T1" fmla="*/ 6 h 12"/>
                <a:gd name="T2" fmla="*/ 0 w 10"/>
                <a:gd name="T3" fmla="*/ 6 h 12"/>
                <a:gd name="T4" fmla="*/ 0 w 10"/>
                <a:gd name="T5" fmla="*/ 10 h 12"/>
                <a:gd name="T6" fmla="*/ 4 w 10"/>
                <a:gd name="T7" fmla="*/ 12 h 12"/>
                <a:gd name="T8" fmla="*/ 4 w 10"/>
                <a:gd name="T9" fmla="*/ 12 h 12"/>
                <a:gd name="T10" fmla="*/ 8 w 10"/>
                <a:gd name="T11" fmla="*/ 10 h 12"/>
                <a:gd name="T12" fmla="*/ 10 w 10"/>
                <a:gd name="T13" fmla="*/ 6 h 12"/>
                <a:gd name="T14" fmla="*/ 10 w 10"/>
                <a:gd name="T15" fmla="*/ 6 h 12"/>
                <a:gd name="T16" fmla="*/ 8 w 10"/>
                <a:gd name="T17" fmla="*/ 2 h 12"/>
                <a:gd name="T18" fmla="*/ 4 w 10"/>
                <a:gd name="T19" fmla="*/ 0 h 12"/>
                <a:gd name="T20" fmla="*/ 4 w 10"/>
                <a:gd name="T21" fmla="*/ 0 h 12"/>
                <a:gd name="T22" fmla="*/ 0 w 10"/>
                <a:gd name="T23" fmla="*/ 2 h 12"/>
                <a:gd name="T24" fmla="*/ 0 w 10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0" y="6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0" name="Freeform 458"/>
            <p:cNvSpPr>
              <a:spLocks/>
            </p:cNvSpPr>
            <p:nvPr/>
          </p:nvSpPr>
          <p:spPr bwMode="auto">
            <a:xfrm>
              <a:off x="3608388" y="2616200"/>
              <a:ext cx="15875" cy="19050"/>
            </a:xfrm>
            <a:custGeom>
              <a:avLst/>
              <a:gdLst>
                <a:gd name="T0" fmla="*/ 0 w 10"/>
                <a:gd name="T1" fmla="*/ 6 h 12"/>
                <a:gd name="T2" fmla="*/ 0 w 10"/>
                <a:gd name="T3" fmla="*/ 6 h 12"/>
                <a:gd name="T4" fmla="*/ 0 w 10"/>
                <a:gd name="T5" fmla="*/ 10 h 12"/>
                <a:gd name="T6" fmla="*/ 4 w 10"/>
                <a:gd name="T7" fmla="*/ 12 h 12"/>
                <a:gd name="T8" fmla="*/ 4 w 10"/>
                <a:gd name="T9" fmla="*/ 12 h 12"/>
                <a:gd name="T10" fmla="*/ 8 w 10"/>
                <a:gd name="T11" fmla="*/ 10 h 12"/>
                <a:gd name="T12" fmla="*/ 10 w 10"/>
                <a:gd name="T13" fmla="*/ 6 h 12"/>
                <a:gd name="T14" fmla="*/ 10 w 10"/>
                <a:gd name="T15" fmla="*/ 6 h 12"/>
                <a:gd name="T16" fmla="*/ 8 w 10"/>
                <a:gd name="T17" fmla="*/ 2 h 12"/>
                <a:gd name="T18" fmla="*/ 4 w 10"/>
                <a:gd name="T19" fmla="*/ 0 h 12"/>
                <a:gd name="T20" fmla="*/ 4 w 10"/>
                <a:gd name="T21" fmla="*/ 0 h 12"/>
                <a:gd name="T22" fmla="*/ 0 w 10"/>
                <a:gd name="T23" fmla="*/ 2 h 12"/>
                <a:gd name="T24" fmla="*/ 0 w 10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0" y="6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1" name="Freeform 459"/>
            <p:cNvSpPr>
              <a:spLocks/>
            </p:cNvSpPr>
            <p:nvPr/>
          </p:nvSpPr>
          <p:spPr bwMode="auto">
            <a:xfrm>
              <a:off x="3598863" y="2651125"/>
              <a:ext cx="15875" cy="15875"/>
            </a:xfrm>
            <a:custGeom>
              <a:avLst/>
              <a:gdLst>
                <a:gd name="T0" fmla="*/ 0 w 10"/>
                <a:gd name="T1" fmla="*/ 4 h 10"/>
                <a:gd name="T2" fmla="*/ 0 w 10"/>
                <a:gd name="T3" fmla="*/ 4 h 10"/>
                <a:gd name="T4" fmla="*/ 2 w 10"/>
                <a:gd name="T5" fmla="*/ 8 h 10"/>
                <a:gd name="T6" fmla="*/ 6 w 10"/>
                <a:gd name="T7" fmla="*/ 10 h 10"/>
                <a:gd name="T8" fmla="*/ 6 w 10"/>
                <a:gd name="T9" fmla="*/ 10 h 10"/>
                <a:gd name="T10" fmla="*/ 10 w 10"/>
                <a:gd name="T11" fmla="*/ 8 h 10"/>
                <a:gd name="T12" fmla="*/ 10 w 10"/>
                <a:gd name="T13" fmla="*/ 4 h 10"/>
                <a:gd name="T14" fmla="*/ 10 w 10"/>
                <a:gd name="T15" fmla="*/ 4 h 10"/>
                <a:gd name="T16" fmla="*/ 10 w 10"/>
                <a:gd name="T17" fmla="*/ 0 h 10"/>
                <a:gd name="T18" fmla="*/ 6 w 10"/>
                <a:gd name="T19" fmla="*/ 0 h 10"/>
                <a:gd name="T20" fmla="*/ 6 w 10"/>
                <a:gd name="T21" fmla="*/ 0 h 10"/>
                <a:gd name="T22" fmla="*/ 2 w 10"/>
                <a:gd name="T23" fmla="*/ 0 h 10"/>
                <a:gd name="T24" fmla="*/ 0 w 10"/>
                <a:gd name="T2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0" y="4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2" name="Freeform 460"/>
            <p:cNvSpPr>
              <a:spLocks/>
            </p:cNvSpPr>
            <p:nvPr/>
          </p:nvSpPr>
          <p:spPr bwMode="auto">
            <a:xfrm>
              <a:off x="3598863" y="2651125"/>
              <a:ext cx="15875" cy="15875"/>
            </a:xfrm>
            <a:custGeom>
              <a:avLst/>
              <a:gdLst>
                <a:gd name="T0" fmla="*/ 0 w 10"/>
                <a:gd name="T1" fmla="*/ 4 h 10"/>
                <a:gd name="T2" fmla="*/ 0 w 10"/>
                <a:gd name="T3" fmla="*/ 4 h 10"/>
                <a:gd name="T4" fmla="*/ 2 w 10"/>
                <a:gd name="T5" fmla="*/ 8 h 10"/>
                <a:gd name="T6" fmla="*/ 6 w 10"/>
                <a:gd name="T7" fmla="*/ 10 h 10"/>
                <a:gd name="T8" fmla="*/ 6 w 10"/>
                <a:gd name="T9" fmla="*/ 10 h 10"/>
                <a:gd name="T10" fmla="*/ 10 w 10"/>
                <a:gd name="T11" fmla="*/ 8 h 10"/>
                <a:gd name="T12" fmla="*/ 10 w 10"/>
                <a:gd name="T13" fmla="*/ 4 h 10"/>
                <a:gd name="T14" fmla="*/ 10 w 10"/>
                <a:gd name="T15" fmla="*/ 4 h 10"/>
                <a:gd name="T16" fmla="*/ 10 w 10"/>
                <a:gd name="T17" fmla="*/ 0 h 10"/>
                <a:gd name="T18" fmla="*/ 6 w 10"/>
                <a:gd name="T19" fmla="*/ 0 h 10"/>
                <a:gd name="T20" fmla="*/ 6 w 10"/>
                <a:gd name="T21" fmla="*/ 0 h 10"/>
                <a:gd name="T22" fmla="*/ 2 w 10"/>
                <a:gd name="T23" fmla="*/ 0 h 10"/>
                <a:gd name="T24" fmla="*/ 0 w 10"/>
                <a:gd name="T2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0" y="4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3" name="Freeform 461"/>
            <p:cNvSpPr>
              <a:spLocks/>
            </p:cNvSpPr>
            <p:nvPr/>
          </p:nvSpPr>
          <p:spPr bwMode="auto">
            <a:xfrm>
              <a:off x="3633788" y="2644775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4 w 6"/>
                <a:gd name="T5" fmla="*/ 0 h 6"/>
                <a:gd name="T6" fmla="*/ 2 w 6"/>
                <a:gd name="T7" fmla="*/ 0 h 6"/>
                <a:gd name="T8" fmla="*/ 2 w 6"/>
                <a:gd name="T9" fmla="*/ 0 h 6"/>
                <a:gd name="T10" fmla="*/ 0 w 6"/>
                <a:gd name="T11" fmla="*/ 0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2 w 6"/>
                <a:gd name="T21" fmla="*/ 6 h 6"/>
                <a:gd name="T22" fmla="*/ 4 w 6"/>
                <a:gd name="T23" fmla="*/ 6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4" name="Freeform 462"/>
            <p:cNvSpPr>
              <a:spLocks/>
            </p:cNvSpPr>
            <p:nvPr/>
          </p:nvSpPr>
          <p:spPr bwMode="auto">
            <a:xfrm>
              <a:off x="3652838" y="2543175"/>
              <a:ext cx="19050" cy="15875"/>
            </a:xfrm>
            <a:custGeom>
              <a:avLst/>
              <a:gdLst>
                <a:gd name="T0" fmla="*/ 0 w 12"/>
                <a:gd name="T1" fmla="*/ 4 h 10"/>
                <a:gd name="T2" fmla="*/ 0 w 12"/>
                <a:gd name="T3" fmla="*/ 4 h 10"/>
                <a:gd name="T4" fmla="*/ 2 w 12"/>
                <a:gd name="T5" fmla="*/ 8 h 10"/>
                <a:gd name="T6" fmla="*/ 6 w 12"/>
                <a:gd name="T7" fmla="*/ 10 h 10"/>
                <a:gd name="T8" fmla="*/ 6 w 12"/>
                <a:gd name="T9" fmla="*/ 10 h 10"/>
                <a:gd name="T10" fmla="*/ 10 w 12"/>
                <a:gd name="T11" fmla="*/ 8 h 10"/>
                <a:gd name="T12" fmla="*/ 12 w 12"/>
                <a:gd name="T13" fmla="*/ 4 h 10"/>
                <a:gd name="T14" fmla="*/ 12 w 12"/>
                <a:gd name="T15" fmla="*/ 4 h 10"/>
                <a:gd name="T16" fmla="*/ 10 w 12"/>
                <a:gd name="T17" fmla="*/ 0 h 10"/>
                <a:gd name="T18" fmla="*/ 6 w 12"/>
                <a:gd name="T19" fmla="*/ 0 h 10"/>
                <a:gd name="T20" fmla="*/ 6 w 12"/>
                <a:gd name="T21" fmla="*/ 0 h 10"/>
                <a:gd name="T22" fmla="*/ 2 w 12"/>
                <a:gd name="T23" fmla="*/ 0 h 10"/>
                <a:gd name="T24" fmla="*/ 0 w 12"/>
                <a:gd name="T25" fmla="*/ 4 h 10"/>
                <a:gd name="T26" fmla="*/ 0 w 12"/>
                <a:gd name="T2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0" y="4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5" name="Freeform 463"/>
            <p:cNvSpPr>
              <a:spLocks/>
            </p:cNvSpPr>
            <p:nvPr/>
          </p:nvSpPr>
          <p:spPr bwMode="auto">
            <a:xfrm>
              <a:off x="3646488" y="2574925"/>
              <a:ext cx="15875" cy="19050"/>
            </a:xfrm>
            <a:custGeom>
              <a:avLst/>
              <a:gdLst>
                <a:gd name="T0" fmla="*/ 0 w 10"/>
                <a:gd name="T1" fmla="*/ 6 h 12"/>
                <a:gd name="T2" fmla="*/ 0 w 10"/>
                <a:gd name="T3" fmla="*/ 6 h 12"/>
                <a:gd name="T4" fmla="*/ 0 w 10"/>
                <a:gd name="T5" fmla="*/ 10 h 12"/>
                <a:gd name="T6" fmla="*/ 4 w 10"/>
                <a:gd name="T7" fmla="*/ 12 h 12"/>
                <a:gd name="T8" fmla="*/ 4 w 10"/>
                <a:gd name="T9" fmla="*/ 12 h 12"/>
                <a:gd name="T10" fmla="*/ 8 w 10"/>
                <a:gd name="T11" fmla="*/ 10 h 12"/>
                <a:gd name="T12" fmla="*/ 10 w 10"/>
                <a:gd name="T13" fmla="*/ 6 h 12"/>
                <a:gd name="T14" fmla="*/ 10 w 10"/>
                <a:gd name="T15" fmla="*/ 6 h 12"/>
                <a:gd name="T16" fmla="*/ 8 w 10"/>
                <a:gd name="T17" fmla="*/ 2 h 12"/>
                <a:gd name="T18" fmla="*/ 4 w 10"/>
                <a:gd name="T19" fmla="*/ 0 h 12"/>
                <a:gd name="T20" fmla="*/ 4 w 10"/>
                <a:gd name="T21" fmla="*/ 0 h 12"/>
                <a:gd name="T22" fmla="*/ 0 w 10"/>
                <a:gd name="T23" fmla="*/ 2 h 12"/>
                <a:gd name="T24" fmla="*/ 0 w 10"/>
                <a:gd name="T25" fmla="*/ 6 h 12"/>
                <a:gd name="T26" fmla="*/ 0 w 10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0" y="6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6" name="Freeform 464"/>
            <p:cNvSpPr>
              <a:spLocks/>
            </p:cNvSpPr>
            <p:nvPr/>
          </p:nvSpPr>
          <p:spPr bwMode="auto">
            <a:xfrm>
              <a:off x="3579813" y="2543175"/>
              <a:ext cx="19050" cy="15875"/>
            </a:xfrm>
            <a:custGeom>
              <a:avLst/>
              <a:gdLst>
                <a:gd name="T0" fmla="*/ 12 w 12"/>
                <a:gd name="T1" fmla="*/ 4 h 10"/>
                <a:gd name="T2" fmla="*/ 12 w 12"/>
                <a:gd name="T3" fmla="*/ 4 h 10"/>
                <a:gd name="T4" fmla="*/ 10 w 12"/>
                <a:gd name="T5" fmla="*/ 0 h 10"/>
                <a:gd name="T6" fmla="*/ 6 w 12"/>
                <a:gd name="T7" fmla="*/ 0 h 10"/>
                <a:gd name="T8" fmla="*/ 6 w 12"/>
                <a:gd name="T9" fmla="*/ 0 h 10"/>
                <a:gd name="T10" fmla="*/ 2 w 12"/>
                <a:gd name="T11" fmla="*/ 2 h 10"/>
                <a:gd name="T12" fmla="*/ 0 w 12"/>
                <a:gd name="T13" fmla="*/ 6 h 10"/>
                <a:gd name="T14" fmla="*/ 0 w 12"/>
                <a:gd name="T15" fmla="*/ 6 h 10"/>
                <a:gd name="T16" fmla="*/ 2 w 12"/>
                <a:gd name="T17" fmla="*/ 10 h 10"/>
                <a:gd name="T18" fmla="*/ 6 w 12"/>
                <a:gd name="T19" fmla="*/ 10 h 10"/>
                <a:gd name="T20" fmla="*/ 6 w 12"/>
                <a:gd name="T21" fmla="*/ 10 h 10"/>
                <a:gd name="T22" fmla="*/ 10 w 12"/>
                <a:gd name="T23" fmla="*/ 8 h 10"/>
                <a:gd name="T24" fmla="*/ 12 w 12"/>
                <a:gd name="T2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0">
                  <a:moveTo>
                    <a:pt x="12" y="4"/>
                  </a:move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7" name="Freeform 465"/>
            <p:cNvSpPr>
              <a:spLocks/>
            </p:cNvSpPr>
            <p:nvPr/>
          </p:nvSpPr>
          <p:spPr bwMode="auto">
            <a:xfrm>
              <a:off x="3579813" y="2543175"/>
              <a:ext cx="19050" cy="15875"/>
            </a:xfrm>
            <a:custGeom>
              <a:avLst/>
              <a:gdLst>
                <a:gd name="T0" fmla="*/ 12 w 12"/>
                <a:gd name="T1" fmla="*/ 4 h 10"/>
                <a:gd name="T2" fmla="*/ 12 w 12"/>
                <a:gd name="T3" fmla="*/ 4 h 10"/>
                <a:gd name="T4" fmla="*/ 10 w 12"/>
                <a:gd name="T5" fmla="*/ 0 h 10"/>
                <a:gd name="T6" fmla="*/ 6 w 12"/>
                <a:gd name="T7" fmla="*/ 0 h 10"/>
                <a:gd name="T8" fmla="*/ 6 w 12"/>
                <a:gd name="T9" fmla="*/ 0 h 10"/>
                <a:gd name="T10" fmla="*/ 2 w 12"/>
                <a:gd name="T11" fmla="*/ 2 h 10"/>
                <a:gd name="T12" fmla="*/ 0 w 12"/>
                <a:gd name="T13" fmla="*/ 6 h 10"/>
                <a:gd name="T14" fmla="*/ 0 w 12"/>
                <a:gd name="T15" fmla="*/ 6 h 10"/>
                <a:gd name="T16" fmla="*/ 2 w 12"/>
                <a:gd name="T17" fmla="*/ 10 h 10"/>
                <a:gd name="T18" fmla="*/ 6 w 12"/>
                <a:gd name="T19" fmla="*/ 10 h 10"/>
                <a:gd name="T20" fmla="*/ 6 w 12"/>
                <a:gd name="T21" fmla="*/ 10 h 10"/>
                <a:gd name="T22" fmla="*/ 10 w 12"/>
                <a:gd name="T23" fmla="*/ 8 h 10"/>
                <a:gd name="T24" fmla="*/ 12 w 12"/>
                <a:gd name="T2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0">
                  <a:moveTo>
                    <a:pt x="12" y="4"/>
                  </a:move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8" name="Freeform 466"/>
            <p:cNvSpPr>
              <a:spLocks/>
            </p:cNvSpPr>
            <p:nvPr/>
          </p:nvSpPr>
          <p:spPr bwMode="auto">
            <a:xfrm>
              <a:off x="3589338" y="2508250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8 w 10"/>
                <a:gd name="T5" fmla="*/ 2 h 12"/>
                <a:gd name="T6" fmla="*/ 4 w 10"/>
                <a:gd name="T7" fmla="*/ 0 h 12"/>
                <a:gd name="T8" fmla="*/ 4 w 10"/>
                <a:gd name="T9" fmla="*/ 0 h 12"/>
                <a:gd name="T10" fmla="*/ 2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2 w 10"/>
                <a:gd name="T17" fmla="*/ 10 h 12"/>
                <a:gd name="T18" fmla="*/ 6 w 10"/>
                <a:gd name="T19" fmla="*/ 12 h 12"/>
                <a:gd name="T20" fmla="*/ 6 w 10"/>
                <a:gd name="T21" fmla="*/ 12 h 12"/>
                <a:gd name="T22" fmla="*/ 10 w 10"/>
                <a:gd name="T23" fmla="*/ 10 h 12"/>
                <a:gd name="T24" fmla="*/ 10 w 10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9" name="Freeform 467"/>
            <p:cNvSpPr>
              <a:spLocks/>
            </p:cNvSpPr>
            <p:nvPr/>
          </p:nvSpPr>
          <p:spPr bwMode="auto">
            <a:xfrm>
              <a:off x="3589338" y="2508250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8 w 10"/>
                <a:gd name="T5" fmla="*/ 2 h 12"/>
                <a:gd name="T6" fmla="*/ 4 w 10"/>
                <a:gd name="T7" fmla="*/ 0 h 12"/>
                <a:gd name="T8" fmla="*/ 4 w 10"/>
                <a:gd name="T9" fmla="*/ 0 h 12"/>
                <a:gd name="T10" fmla="*/ 2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2 w 10"/>
                <a:gd name="T17" fmla="*/ 10 h 12"/>
                <a:gd name="T18" fmla="*/ 6 w 10"/>
                <a:gd name="T19" fmla="*/ 12 h 12"/>
                <a:gd name="T20" fmla="*/ 6 w 10"/>
                <a:gd name="T21" fmla="*/ 12 h 12"/>
                <a:gd name="T22" fmla="*/ 10 w 10"/>
                <a:gd name="T23" fmla="*/ 10 h 12"/>
                <a:gd name="T24" fmla="*/ 10 w 10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0" name="Freeform 468"/>
            <p:cNvSpPr>
              <a:spLocks/>
            </p:cNvSpPr>
            <p:nvPr/>
          </p:nvSpPr>
          <p:spPr bwMode="auto">
            <a:xfrm>
              <a:off x="3614738" y="2524125"/>
              <a:ext cx="15875" cy="15875"/>
            </a:xfrm>
            <a:custGeom>
              <a:avLst/>
              <a:gdLst>
                <a:gd name="T0" fmla="*/ 0 w 10"/>
                <a:gd name="T1" fmla="*/ 6 h 10"/>
                <a:gd name="T2" fmla="*/ 0 w 10"/>
                <a:gd name="T3" fmla="*/ 6 h 10"/>
                <a:gd name="T4" fmla="*/ 0 w 10"/>
                <a:gd name="T5" fmla="*/ 10 h 10"/>
                <a:gd name="T6" fmla="*/ 4 w 10"/>
                <a:gd name="T7" fmla="*/ 10 h 10"/>
                <a:gd name="T8" fmla="*/ 4 w 10"/>
                <a:gd name="T9" fmla="*/ 10 h 10"/>
                <a:gd name="T10" fmla="*/ 8 w 10"/>
                <a:gd name="T11" fmla="*/ 10 h 10"/>
                <a:gd name="T12" fmla="*/ 10 w 10"/>
                <a:gd name="T13" fmla="*/ 6 h 10"/>
                <a:gd name="T14" fmla="*/ 10 w 10"/>
                <a:gd name="T15" fmla="*/ 6 h 10"/>
                <a:gd name="T16" fmla="*/ 8 w 10"/>
                <a:gd name="T17" fmla="*/ 2 h 10"/>
                <a:gd name="T18" fmla="*/ 4 w 10"/>
                <a:gd name="T19" fmla="*/ 0 h 10"/>
                <a:gd name="T20" fmla="*/ 4 w 10"/>
                <a:gd name="T21" fmla="*/ 0 h 10"/>
                <a:gd name="T22" fmla="*/ 0 w 10"/>
                <a:gd name="T23" fmla="*/ 2 h 10"/>
                <a:gd name="T24" fmla="*/ 0 w 10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0" y="6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1" name="Freeform 469"/>
            <p:cNvSpPr>
              <a:spLocks/>
            </p:cNvSpPr>
            <p:nvPr/>
          </p:nvSpPr>
          <p:spPr bwMode="auto">
            <a:xfrm>
              <a:off x="3614738" y="2524125"/>
              <a:ext cx="15875" cy="15875"/>
            </a:xfrm>
            <a:custGeom>
              <a:avLst/>
              <a:gdLst>
                <a:gd name="T0" fmla="*/ 0 w 10"/>
                <a:gd name="T1" fmla="*/ 6 h 10"/>
                <a:gd name="T2" fmla="*/ 0 w 10"/>
                <a:gd name="T3" fmla="*/ 6 h 10"/>
                <a:gd name="T4" fmla="*/ 0 w 10"/>
                <a:gd name="T5" fmla="*/ 10 h 10"/>
                <a:gd name="T6" fmla="*/ 4 w 10"/>
                <a:gd name="T7" fmla="*/ 10 h 10"/>
                <a:gd name="T8" fmla="*/ 4 w 10"/>
                <a:gd name="T9" fmla="*/ 10 h 10"/>
                <a:gd name="T10" fmla="*/ 8 w 10"/>
                <a:gd name="T11" fmla="*/ 10 h 10"/>
                <a:gd name="T12" fmla="*/ 10 w 10"/>
                <a:gd name="T13" fmla="*/ 6 h 10"/>
                <a:gd name="T14" fmla="*/ 10 w 10"/>
                <a:gd name="T15" fmla="*/ 6 h 10"/>
                <a:gd name="T16" fmla="*/ 8 w 10"/>
                <a:gd name="T17" fmla="*/ 2 h 10"/>
                <a:gd name="T18" fmla="*/ 4 w 10"/>
                <a:gd name="T19" fmla="*/ 0 h 10"/>
                <a:gd name="T20" fmla="*/ 4 w 10"/>
                <a:gd name="T21" fmla="*/ 0 h 10"/>
                <a:gd name="T22" fmla="*/ 0 w 10"/>
                <a:gd name="T23" fmla="*/ 2 h 10"/>
                <a:gd name="T24" fmla="*/ 0 w 10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0" y="6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2" name="Freeform 470"/>
            <p:cNvSpPr>
              <a:spLocks/>
            </p:cNvSpPr>
            <p:nvPr/>
          </p:nvSpPr>
          <p:spPr bwMode="auto">
            <a:xfrm>
              <a:off x="3589338" y="2584450"/>
              <a:ext cx="15875" cy="15875"/>
            </a:xfrm>
            <a:custGeom>
              <a:avLst/>
              <a:gdLst>
                <a:gd name="T0" fmla="*/ 0 w 10"/>
                <a:gd name="T1" fmla="*/ 6 h 10"/>
                <a:gd name="T2" fmla="*/ 0 w 10"/>
                <a:gd name="T3" fmla="*/ 6 h 10"/>
                <a:gd name="T4" fmla="*/ 0 w 10"/>
                <a:gd name="T5" fmla="*/ 10 h 10"/>
                <a:gd name="T6" fmla="*/ 4 w 10"/>
                <a:gd name="T7" fmla="*/ 10 h 10"/>
                <a:gd name="T8" fmla="*/ 4 w 10"/>
                <a:gd name="T9" fmla="*/ 10 h 10"/>
                <a:gd name="T10" fmla="*/ 8 w 10"/>
                <a:gd name="T11" fmla="*/ 10 h 10"/>
                <a:gd name="T12" fmla="*/ 10 w 10"/>
                <a:gd name="T13" fmla="*/ 6 h 10"/>
                <a:gd name="T14" fmla="*/ 10 w 10"/>
                <a:gd name="T15" fmla="*/ 6 h 10"/>
                <a:gd name="T16" fmla="*/ 8 w 10"/>
                <a:gd name="T17" fmla="*/ 2 h 10"/>
                <a:gd name="T18" fmla="*/ 4 w 10"/>
                <a:gd name="T19" fmla="*/ 0 h 10"/>
                <a:gd name="T20" fmla="*/ 4 w 10"/>
                <a:gd name="T21" fmla="*/ 0 h 10"/>
                <a:gd name="T22" fmla="*/ 0 w 10"/>
                <a:gd name="T23" fmla="*/ 2 h 10"/>
                <a:gd name="T24" fmla="*/ 0 w 10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0" y="6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3" name="Freeform 471"/>
            <p:cNvSpPr>
              <a:spLocks/>
            </p:cNvSpPr>
            <p:nvPr/>
          </p:nvSpPr>
          <p:spPr bwMode="auto">
            <a:xfrm>
              <a:off x="3589338" y="2584450"/>
              <a:ext cx="15875" cy="15875"/>
            </a:xfrm>
            <a:custGeom>
              <a:avLst/>
              <a:gdLst>
                <a:gd name="T0" fmla="*/ 0 w 10"/>
                <a:gd name="T1" fmla="*/ 6 h 10"/>
                <a:gd name="T2" fmla="*/ 0 w 10"/>
                <a:gd name="T3" fmla="*/ 6 h 10"/>
                <a:gd name="T4" fmla="*/ 0 w 10"/>
                <a:gd name="T5" fmla="*/ 10 h 10"/>
                <a:gd name="T6" fmla="*/ 4 w 10"/>
                <a:gd name="T7" fmla="*/ 10 h 10"/>
                <a:gd name="T8" fmla="*/ 4 w 10"/>
                <a:gd name="T9" fmla="*/ 10 h 10"/>
                <a:gd name="T10" fmla="*/ 8 w 10"/>
                <a:gd name="T11" fmla="*/ 10 h 10"/>
                <a:gd name="T12" fmla="*/ 10 w 10"/>
                <a:gd name="T13" fmla="*/ 6 h 10"/>
                <a:gd name="T14" fmla="*/ 10 w 10"/>
                <a:gd name="T15" fmla="*/ 6 h 10"/>
                <a:gd name="T16" fmla="*/ 8 w 10"/>
                <a:gd name="T17" fmla="*/ 2 h 10"/>
                <a:gd name="T18" fmla="*/ 4 w 10"/>
                <a:gd name="T19" fmla="*/ 0 h 10"/>
                <a:gd name="T20" fmla="*/ 4 w 10"/>
                <a:gd name="T21" fmla="*/ 0 h 10"/>
                <a:gd name="T22" fmla="*/ 0 w 10"/>
                <a:gd name="T23" fmla="*/ 2 h 10"/>
                <a:gd name="T24" fmla="*/ 0 w 10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0" y="6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4" name="Freeform 472"/>
            <p:cNvSpPr>
              <a:spLocks/>
            </p:cNvSpPr>
            <p:nvPr/>
          </p:nvSpPr>
          <p:spPr bwMode="auto">
            <a:xfrm>
              <a:off x="3621088" y="2578100"/>
              <a:ext cx="12700" cy="9525"/>
            </a:xfrm>
            <a:custGeom>
              <a:avLst/>
              <a:gdLst>
                <a:gd name="T0" fmla="*/ 8 w 8"/>
                <a:gd name="T1" fmla="*/ 4 h 6"/>
                <a:gd name="T2" fmla="*/ 8 w 8"/>
                <a:gd name="T3" fmla="*/ 4 h 6"/>
                <a:gd name="T4" fmla="*/ 6 w 8"/>
                <a:gd name="T5" fmla="*/ 2 h 6"/>
                <a:gd name="T6" fmla="*/ 4 w 8"/>
                <a:gd name="T7" fmla="*/ 0 h 6"/>
                <a:gd name="T8" fmla="*/ 4 w 8"/>
                <a:gd name="T9" fmla="*/ 0 h 6"/>
                <a:gd name="T10" fmla="*/ 2 w 8"/>
                <a:gd name="T11" fmla="*/ 2 h 6"/>
                <a:gd name="T12" fmla="*/ 0 w 8"/>
                <a:gd name="T13" fmla="*/ 4 h 6"/>
                <a:gd name="T14" fmla="*/ 0 w 8"/>
                <a:gd name="T15" fmla="*/ 4 h 6"/>
                <a:gd name="T16" fmla="*/ 2 w 8"/>
                <a:gd name="T17" fmla="*/ 6 h 6"/>
                <a:gd name="T18" fmla="*/ 4 w 8"/>
                <a:gd name="T19" fmla="*/ 6 h 6"/>
                <a:gd name="T20" fmla="*/ 4 w 8"/>
                <a:gd name="T21" fmla="*/ 6 h 6"/>
                <a:gd name="T22" fmla="*/ 6 w 8"/>
                <a:gd name="T23" fmla="*/ 6 h 6"/>
                <a:gd name="T24" fmla="*/ 8 w 8"/>
                <a:gd name="T25" fmla="*/ 4 h 6"/>
                <a:gd name="T26" fmla="*/ 8 w 8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6">
                  <a:moveTo>
                    <a:pt x="8" y="4"/>
                  </a:move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5" name="Freeform 473"/>
            <p:cNvSpPr>
              <a:spLocks/>
            </p:cNvSpPr>
            <p:nvPr/>
          </p:nvSpPr>
          <p:spPr bwMode="auto">
            <a:xfrm>
              <a:off x="3633788" y="2508250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  <a:gd name="T26" fmla="*/ 0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6" name="Freeform 474"/>
            <p:cNvSpPr>
              <a:spLocks/>
            </p:cNvSpPr>
            <p:nvPr/>
          </p:nvSpPr>
          <p:spPr bwMode="auto">
            <a:xfrm>
              <a:off x="3741738" y="2511425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6 w 6"/>
                <a:gd name="T5" fmla="*/ 2 h 6"/>
                <a:gd name="T6" fmla="*/ 4 w 6"/>
                <a:gd name="T7" fmla="*/ 0 h 6"/>
                <a:gd name="T8" fmla="*/ 4 w 6"/>
                <a:gd name="T9" fmla="*/ 0 h 6"/>
                <a:gd name="T10" fmla="*/ 2 w 6"/>
                <a:gd name="T11" fmla="*/ 2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4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7" name="Freeform 475"/>
            <p:cNvSpPr>
              <a:spLocks/>
            </p:cNvSpPr>
            <p:nvPr/>
          </p:nvSpPr>
          <p:spPr bwMode="auto">
            <a:xfrm>
              <a:off x="3687763" y="2406650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  <a:gd name="T26" fmla="*/ 12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8" name="Freeform 476"/>
            <p:cNvSpPr>
              <a:spLocks/>
            </p:cNvSpPr>
            <p:nvPr/>
          </p:nvSpPr>
          <p:spPr bwMode="auto">
            <a:xfrm>
              <a:off x="3697288" y="2374900"/>
              <a:ext cx="15875" cy="15875"/>
            </a:xfrm>
            <a:custGeom>
              <a:avLst/>
              <a:gdLst>
                <a:gd name="T0" fmla="*/ 10 w 10"/>
                <a:gd name="T1" fmla="*/ 6 h 10"/>
                <a:gd name="T2" fmla="*/ 10 w 10"/>
                <a:gd name="T3" fmla="*/ 6 h 10"/>
                <a:gd name="T4" fmla="*/ 8 w 10"/>
                <a:gd name="T5" fmla="*/ 2 h 10"/>
                <a:gd name="T6" fmla="*/ 4 w 10"/>
                <a:gd name="T7" fmla="*/ 0 h 10"/>
                <a:gd name="T8" fmla="*/ 4 w 10"/>
                <a:gd name="T9" fmla="*/ 0 h 10"/>
                <a:gd name="T10" fmla="*/ 0 w 10"/>
                <a:gd name="T11" fmla="*/ 2 h 10"/>
                <a:gd name="T12" fmla="*/ 0 w 10"/>
                <a:gd name="T13" fmla="*/ 6 h 10"/>
                <a:gd name="T14" fmla="*/ 0 w 10"/>
                <a:gd name="T15" fmla="*/ 6 h 10"/>
                <a:gd name="T16" fmla="*/ 0 w 10"/>
                <a:gd name="T17" fmla="*/ 10 h 10"/>
                <a:gd name="T18" fmla="*/ 4 w 10"/>
                <a:gd name="T19" fmla="*/ 10 h 10"/>
                <a:gd name="T20" fmla="*/ 4 w 10"/>
                <a:gd name="T21" fmla="*/ 10 h 10"/>
                <a:gd name="T22" fmla="*/ 8 w 10"/>
                <a:gd name="T23" fmla="*/ 10 h 10"/>
                <a:gd name="T24" fmla="*/ 10 w 10"/>
                <a:gd name="T25" fmla="*/ 6 h 10"/>
                <a:gd name="T26" fmla="*/ 10 w 10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10" y="6"/>
                  </a:move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9" name="Freeform 477"/>
            <p:cNvSpPr>
              <a:spLocks/>
            </p:cNvSpPr>
            <p:nvPr/>
          </p:nvSpPr>
          <p:spPr bwMode="auto">
            <a:xfrm>
              <a:off x="3735388" y="2416175"/>
              <a:ext cx="15875" cy="15875"/>
            </a:xfrm>
            <a:custGeom>
              <a:avLst/>
              <a:gdLst>
                <a:gd name="T0" fmla="*/ 10 w 10"/>
                <a:gd name="T1" fmla="*/ 4 h 10"/>
                <a:gd name="T2" fmla="*/ 10 w 10"/>
                <a:gd name="T3" fmla="*/ 4 h 10"/>
                <a:gd name="T4" fmla="*/ 8 w 10"/>
                <a:gd name="T5" fmla="*/ 0 h 10"/>
                <a:gd name="T6" fmla="*/ 4 w 10"/>
                <a:gd name="T7" fmla="*/ 0 h 10"/>
                <a:gd name="T8" fmla="*/ 4 w 10"/>
                <a:gd name="T9" fmla="*/ 0 h 10"/>
                <a:gd name="T10" fmla="*/ 2 w 10"/>
                <a:gd name="T11" fmla="*/ 0 h 10"/>
                <a:gd name="T12" fmla="*/ 0 w 10"/>
                <a:gd name="T13" fmla="*/ 4 h 10"/>
                <a:gd name="T14" fmla="*/ 0 w 10"/>
                <a:gd name="T15" fmla="*/ 4 h 10"/>
                <a:gd name="T16" fmla="*/ 2 w 10"/>
                <a:gd name="T17" fmla="*/ 8 h 10"/>
                <a:gd name="T18" fmla="*/ 6 w 10"/>
                <a:gd name="T19" fmla="*/ 10 h 10"/>
                <a:gd name="T20" fmla="*/ 6 w 10"/>
                <a:gd name="T21" fmla="*/ 10 h 10"/>
                <a:gd name="T22" fmla="*/ 10 w 10"/>
                <a:gd name="T23" fmla="*/ 8 h 10"/>
                <a:gd name="T24" fmla="*/ 10 w 10"/>
                <a:gd name="T25" fmla="*/ 4 h 10"/>
                <a:gd name="T26" fmla="*/ 10 w 10"/>
                <a:gd name="T2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10" y="4"/>
                  </a:moveTo>
                  <a:lnTo>
                    <a:pt x="10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0" name="Freeform 478"/>
            <p:cNvSpPr>
              <a:spLocks/>
            </p:cNvSpPr>
            <p:nvPr/>
          </p:nvSpPr>
          <p:spPr bwMode="auto">
            <a:xfrm>
              <a:off x="3741738" y="2381250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  <a:gd name="T26" fmla="*/ 12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1" name="Freeform 479"/>
            <p:cNvSpPr>
              <a:spLocks/>
            </p:cNvSpPr>
            <p:nvPr/>
          </p:nvSpPr>
          <p:spPr bwMode="auto">
            <a:xfrm>
              <a:off x="3716338" y="2393950"/>
              <a:ext cx="9525" cy="9525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4 h 6"/>
                <a:gd name="T4" fmla="*/ 0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6 w 6"/>
                <a:gd name="T11" fmla="*/ 6 h 6"/>
                <a:gd name="T12" fmla="*/ 6 w 6"/>
                <a:gd name="T13" fmla="*/ 4 h 6"/>
                <a:gd name="T14" fmla="*/ 6 w 6"/>
                <a:gd name="T15" fmla="*/ 4 h 6"/>
                <a:gd name="T16" fmla="*/ 6 w 6"/>
                <a:gd name="T17" fmla="*/ 2 h 6"/>
                <a:gd name="T18" fmla="*/ 2 w 6"/>
                <a:gd name="T19" fmla="*/ 0 h 6"/>
                <a:gd name="T20" fmla="*/ 2 w 6"/>
                <a:gd name="T21" fmla="*/ 0 h 6"/>
                <a:gd name="T22" fmla="*/ 0 w 6"/>
                <a:gd name="T23" fmla="*/ 2 h 6"/>
                <a:gd name="T24" fmla="*/ 0 w 6"/>
                <a:gd name="T25" fmla="*/ 4 h 6"/>
                <a:gd name="T26" fmla="*/ 0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2" name="Freeform 480"/>
            <p:cNvSpPr>
              <a:spLocks/>
            </p:cNvSpPr>
            <p:nvPr/>
          </p:nvSpPr>
          <p:spPr bwMode="auto">
            <a:xfrm>
              <a:off x="3725863" y="2349500"/>
              <a:ext cx="15875" cy="15875"/>
            </a:xfrm>
            <a:custGeom>
              <a:avLst/>
              <a:gdLst>
                <a:gd name="T0" fmla="*/ 10 w 10"/>
                <a:gd name="T1" fmla="*/ 4 h 10"/>
                <a:gd name="T2" fmla="*/ 10 w 10"/>
                <a:gd name="T3" fmla="*/ 4 h 10"/>
                <a:gd name="T4" fmla="*/ 8 w 10"/>
                <a:gd name="T5" fmla="*/ 0 h 10"/>
                <a:gd name="T6" fmla="*/ 4 w 10"/>
                <a:gd name="T7" fmla="*/ 0 h 10"/>
                <a:gd name="T8" fmla="*/ 4 w 10"/>
                <a:gd name="T9" fmla="*/ 0 h 10"/>
                <a:gd name="T10" fmla="*/ 0 w 10"/>
                <a:gd name="T11" fmla="*/ 2 h 10"/>
                <a:gd name="T12" fmla="*/ 0 w 10"/>
                <a:gd name="T13" fmla="*/ 6 h 10"/>
                <a:gd name="T14" fmla="*/ 0 w 10"/>
                <a:gd name="T15" fmla="*/ 6 h 10"/>
                <a:gd name="T16" fmla="*/ 0 w 10"/>
                <a:gd name="T17" fmla="*/ 10 h 10"/>
                <a:gd name="T18" fmla="*/ 4 w 10"/>
                <a:gd name="T19" fmla="*/ 10 h 10"/>
                <a:gd name="T20" fmla="*/ 4 w 10"/>
                <a:gd name="T21" fmla="*/ 10 h 10"/>
                <a:gd name="T22" fmla="*/ 8 w 10"/>
                <a:gd name="T23" fmla="*/ 8 h 10"/>
                <a:gd name="T24" fmla="*/ 10 w 10"/>
                <a:gd name="T25" fmla="*/ 4 h 10"/>
                <a:gd name="T26" fmla="*/ 10 w 10"/>
                <a:gd name="T2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10" y="4"/>
                  </a:moveTo>
                  <a:lnTo>
                    <a:pt x="10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3" name="Freeform 481"/>
            <p:cNvSpPr>
              <a:spLocks/>
            </p:cNvSpPr>
            <p:nvPr/>
          </p:nvSpPr>
          <p:spPr bwMode="auto">
            <a:xfrm>
              <a:off x="3732213" y="2314575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  <a:gd name="T26" fmla="*/ 12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4" name="Freeform 482"/>
            <p:cNvSpPr>
              <a:spLocks/>
            </p:cNvSpPr>
            <p:nvPr/>
          </p:nvSpPr>
          <p:spPr bwMode="auto">
            <a:xfrm>
              <a:off x="3643313" y="2482850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  <a:gd name="T26" fmla="*/ 12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5" name="Freeform 483"/>
            <p:cNvSpPr>
              <a:spLocks/>
            </p:cNvSpPr>
            <p:nvPr/>
          </p:nvSpPr>
          <p:spPr bwMode="auto">
            <a:xfrm>
              <a:off x="3649663" y="2451100"/>
              <a:ext cx="19050" cy="15875"/>
            </a:xfrm>
            <a:custGeom>
              <a:avLst/>
              <a:gdLst>
                <a:gd name="T0" fmla="*/ 12 w 12"/>
                <a:gd name="T1" fmla="*/ 6 h 10"/>
                <a:gd name="T2" fmla="*/ 12 w 12"/>
                <a:gd name="T3" fmla="*/ 6 h 10"/>
                <a:gd name="T4" fmla="*/ 10 w 12"/>
                <a:gd name="T5" fmla="*/ 2 h 10"/>
                <a:gd name="T6" fmla="*/ 6 w 12"/>
                <a:gd name="T7" fmla="*/ 0 h 10"/>
                <a:gd name="T8" fmla="*/ 6 w 12"/>
                <a:gd name="T9" fmla="*/ 0 h 10"/>
                <a:gd name="T10" fmla="*/ 2 w 12"/>
                <a:gd name="T11" fmla="*/ 2 h 10"/>
                <a:gd name="T12" fmla="*/ 0 w 12"/>
                <a:gd name="T13" fmla="*/ 6 h 10"/>
                <a:gd name="T14" fmla="*/ 0 w 12"/>
                <a:gd name="T15" fmla="*/ 6 h 10"/>
                <a:gd name="T16" fmla="*/ 2 w 12"/>
                <a:gd name="T17" fmla="*/ 10 h 10"/>
                <a:gd name="T18" fmla="*/ 6 w 12"/>
                <a:gd name="T19" fmla="*/ 10 h 10"/>
                <a:gd name="T20" fmla="*/ 6 w 12"/>
                <a:gd name="T21" fmla="*/ 10 h 10"/>
                <a:gd name="T22" fmla="*/ 10 w 12"/>
                <a:gd name="T23" fmla="*/ 10 h 10"/>
                <a:gd name="T24" fmla="*/ 12 w 12"/>
                <a:gd name="T25" fmla="*/ 6 h 10"/>
                <a:gd name="T26" fmla="*/ 12 w 12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6" name="Freeform 484"/>
            <p:cNvSpPr>
              <a:spLocks/>
            </p:cNvSpPr>
            <p:nvPr/>
          </p:nvSpPr>
          <p:spPr bwMode="auto">
            <a:xfrm>
              <a:off x="3624263" y="2463800"/>
              <a:ext cx="9525" cy="9525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4 h 6"/>
                <a:gd name="T4" fmla="*/ 2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6 w 6"/>
                <a:gd name="T11" fmla="*/ 6 h 6"/>
                <a:gd name="T12" fmla="*/ 6 w 6"/>
                <a:gd name="T13" fmla="*/ 4 h 6"/>
                <a:gd name="T14" fmla="*/ 6 w 6"/>
                <a:gd name="T15" fmla="*/ 4 h 6"/>
                <a:gd name="T16" fmla="*/ 6 w 6"/>
                <a:gd name="T17" fmla="*/ 2 h 6"/>
                <a:gd name="T18" fmla="*/ 4 w 6"/>
                <a:gd name="T19" fmla="*/ 0 h 6"/>
                <a:gd name="T20" fmla="*/ 4 w 6"/>
                <a:gd name="T21" fmla="*/ 0 h 6"/>
                <a:gd name="T22" fmla="*/ 2 w 6"/>
                <a:gd name="T23" fmla="*/ 2 h 6"/>
                <a:gd name="T24" fmla="*/ 0 w 6"/>
                <a:gd name="T25" fmla="*/ 4 h 6"/>
                <a:gd name="T26" fmla="*/ 0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7" name="Freeform 485"/>
            <p:cNvSpPr>
              <a:spLocks/>
            </p:cNvSpPr>
            <p:nvPr/>
          </p:nvSpPr>
          <p:spPr bwMode="auto">
            <a:xfrm>
              <a:off x="3602038" y="2444750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8" name="Freeform 486"/>
            <p:cNvSpPr>
              <a:spLocks/>
            </p:cNvSpPr>
            <p:nvPr/>
          </p:nvSpPr>
          <p:spPr bwMode="auto">
            <a:xfrm>
              <a:off x="3602038" y="2444750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9" name="Freeform 487"/>
            <p:cNvSpPr>
              <a:spLocks/>
            </p:cNvSpPr>
            <p:nvPr/>
          </p:nvSpPr>
          <p:spPr bwMode="auto">
            <a:xfrm>
              <a:off x="3611563" y="2413000"/>
              <a:ext cx="15875" cy="15875"/>
            </a:xfrm>
            <a:custGeom>
              <a:avLst/>
              <a:gdLst>
                <a:gd name="T0" fmla="*/ 10 w 10"/>
                <a:gd name="T1" fmla="*/ 6 h 10"/>
                <a:gd name="T2" fmla="*/ 10 w 10"/>
                <a:gd name="T3" fmla="*/ 6 h 10"/>
                <a:gd name="T4" fmla="*/ 8 w 10"/>
                <a:gd name="T5" fmla="*/ 2 h 10"/>
                <a:gd name="T6" fmla="*/ 4 w 10"/>
                <a:gd name="T7" fmla="*/ 0 h 10"/>
                <a:gd name="T8" fmla="*/ 4 w 10"/>
                <a:gd name="T9" fmla="*/ 0 h 10"/>
                <a:gd name="T10" fmla="*/ 0 w 10"/>
                <a:gd name="T11" fmla="*/ 2 h 10"/>
                <a:gd name="T12" fmla="*/ 0 w 10"/>
                <a:gd name="T13" fmla="*/ 6 h 10"/>
                <a:gd name="T14" fmla="*/ 0 w 10"/>
                <a:gd name="T15" fmla="*/ 6 h 10"/>
                <a:gd name="T16" fmla="*/ 0 w 10"/>
                <a:gd name="T17" fmla="*/ 10 h 10"/>
                <a:gd name="T18" fmla="*/ 4 w 10"/>
                <a:gd name="T19" fmla="*/ 10 h 10"/>
                <a:gd name="T20" fmla="*/ 4 w 10"/>
                <a:gd name="T21" fmla="*/ 10 h 10"/>
                <a:gd name="T22" fmla="*/ 8 w 10"/>
                <a:gd name="T23" fmla="*/ 10 h 10"/>
                <a:gd name="T24" fmla="*/ 10 w 10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0" y="6"/>
                  </a:move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0" name="Freeform 488"/>
            <p:cNvSpPr>
              <a:spLocks/>
            </p:cNvSpPr>
            <p:nvPr/>
          </p:nvSpPr>
          <p:spPr bwMode="auto">
            <a:xfrm>
              <a:off x="3611563" y="2413000"/>
              <a:ext cx="15875" cy="15875"/>
            </a:xfrm>
            <a:custGeom>
              <a:avLst/>
              <a:gdLst>
                <a:gd name="T0" fmla="*/ 10 w 10"/>
                <a:gd name="T1" fmla="*/ 6 h 10"/>
                <a:gd name="T2" fmla="*/ 10 w 10"/>
                <a:gd name="T3" fmla="*/ 6 h 10"/>
                <a:gd name="T4" fmla="*/ 8 w 10"/>
                <a:gd name="T5" fmla="*/ 2 h 10"/>
                <a:gd name="T6" fmla="*/ 4 w 10"/>
                <a:gd name="T7" fmla="*/ 0 h 10"/>
                <a:gd name="T8" fmla="*/ 4 w 10"/>
                <a:gd name="T9" fmla="*/ 0 h 10"/>
                <a:gd name="T10" fmla="*/ 0 w 10"/>
                <a:gd name="T11" fmla="*/ 2 h 10"/>
                <a:gd name="T12" fmla="*/ 0 w 10"/>
                <a:gd name="T13" fmla="*/ 6 h 10"/>
                <a:gd name="T14" fmla="*/ 0 w 10"/>
                <a:gd name="T15" fmla="*/ 6 h 10"/>
                <a:gd name="T16" fmla="*/ 0 w 10"/>
                <a:gd name="T17" fmla="*/ 10 h 10"/>
                <a:gd name="T18" fmla="*/ 4 w 10"/>
                <a:gd name="T19" fmla="*/ 10 h 10"/>
                <a:gd name="T20" fmla="*/ 4 w 10"/>
                <a:gd name="T21" fmla="*/ 10 h 10"/>
                <a:gd name="T22" fmla="*/ 8 w 10"/>
                <a:gd name="T23" fmla="*/ 10 h 10"/>
                <a:gd name="T24" fmla="*/ 10 w 10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0" y="6"/>
                  </a:move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1" name="Freeform 489"/>
            <p:cNvSpPr>
              <a:spLocks/>
            </p:cNvSpPr>
            <p:nvPr/>
          </p:nvSpPr>
          <p:spPr bwMode="auto">
            <a:xfrm>
              <a:off x="3582988" y="2425700"/>
              <a:ext cx="9525" cy="9525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4 h 6"/>
                <a:gd name="T4" fmla="*/ 2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6 w 6"/>
                <a:gd name="T11" fmla="*/ 6 h 6"/>
                <a:gd name="T12" fmla="*/ 6 w 6"/>
                <a:gd name="T13" fmla="*/ 4 h 6"/>
                <a:gd name="T14" fmla="*/ 6 w 6"/>
                <a:gd name="T15" fmla="*/ 4 h 6"/>
                <a:gd name="T16" fmla="*/ 6 w 6"/>
                <a:gd name="T17" fmla="*/ 2 h 6"/>
                <a:gd name="T18" fmla="*/ 4 w 6"/>
                <a:gd name="T19" fmla="*/ 0 h 6"/>
                <a:gd name="T20" fmla="*/ 4 w 6"/>
                <a:gd name="T21" fmla="*/ 0 h 6"/>
                <a:gd name="T22" fmla="*/ 2 w 6"/>
                <a:gd name="T23" fmla="*/ 2 h 6"/>
                <a:gd name="T24" fmla="*/ 0 w 6"/>
                <a:gd name="T2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2" name="Freeform 490"/>
            <p:cNvSpPr>
              <a:spLocks/>
            </p:cNvSpPr>
            <p:nvPr/>
          </p:nvSpPr>
          <p:spPr bwMode="auto">
            <a:xfrm>
              <a:off x="3582988" y="2425700"/>
              <a:ext cx="9525" cy="9525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4 h 6"/>
                <a:gd name="T4" fmla="*/ 2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6 w 6"/>
                <a:gd name="T11" fmla="*/ 6 h 6"/>
                <a:gd name="T12" fmla="*/ 6 w 6"/>
                <a:gd name="T13" fmla="*/ 4 h 6"/>
                <a:gd name="T14" fmla="*/ 6 w 6"/>
                <a:gd name="T15" fmla="*/ 4 h 6"/>
                <a:gd name="T16" fmla="*/ 6 w 6"/>
                <a:gd name="T17" fmla="*/ 2 h 6"/>
                <a:gd name="T18" fmla="*/ 4 w 6"/>
                <a:gd name="T19" fmla="*/ 0 h 6"/>
                <a:gd name="T20" fmla="*/ 4 w 6"/>
                <a:gd name="T21" fmla="*/ 0 h 6"/>
                <a:gd name="T22" fmla="*/ 2 w 6"/>
                <a:gd name="T23" fmla="*/ 2 h 6"/>
                <a:gd name="T24" fmla="*/ 0 w 6"/>
                <a:gd name="T2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3" name="Freeform 491"/>
            <p:cNvSpPr>
              <a:spLocks/>
            </p:cNvSpPr>
            <p:nvPr/>
          </p:nvSpPr>
          <p:spPr bwMode="auto">
            <a:xfrm>
              <a:off x="3608388" y="2486025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4" name="Freeform 492"/>
            <p:cNvSpPr>
              <a:spLocks/>
            </p:cNvSpPr>
            <p:nvPr/>
          </p:nvSpPr>
          <p:spPr bwMode="auto">
            <a:xfrm>
              <a:off x="3608388" y="2486025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5" name="Freeform 493"/>
            <p:cNvSpPr>
              <a:spLocks/>
            </p:cNvSpPr>
            <p:nvPr/>
          </p:nvSpPr>
          <p:spPr bwMode="auto">
            <a:xfrm>
              <a:off x="3592513" y="2381250"/>
              <a:ext cx="19050" cy="15875"/>
            </a:xfrm>
            <a:custGeom>
              <a:avLst/>
              <a:gdLst>
                <a:gd name="T0" fmla="*/ 12 w 12"/>
                <a:gd name="T1" fmla="*/ 4 h 10"/>
                <a:gd name="T2" fmla="*/ 12 w 12"/>
                <a:gd name="T3" fmla="*/ 4 h 10"/>
                <a:gd name="T4" fmla="*/ 10 w 12"/>
                <a:gd name="T5" fmla="*/ 0 h 10"/>
                <a:gd name="T6" fmla="*/ 6 w 12"/>
                <a:gd name="T7" fmla="*/ 0 h 10"/>
                <a:gd name="T8" fmla="*/ 6 w 12"/>
                <a:gd name="T9" fmla="*/ 0 h 10"/>
                <a:gd name="T10" fmla="*/ 2 w 12"/>
                <a:gd name="T11" fmla="*/ 2 h 10"/>
                <a:gd name="T12" fmla="*/ 0 w 12"/>
                <a:gd name="T13" fmla="*/ 6 h 10"/>
                <a:gd name="T14" fmla="*/ 0 w 12"/>
                <a:gd name="T15" fmla="*/ 6 h 10"/>
                <a:gd name="T16" fmla="*/ 2 w 12"/>
                <a:gd name="T17" fmla="*/ 8 h 10"/>
                <a:gd name="T18" fmla="*/ 6 w 12"/>
                <a:gd name="T19" fmla="*/ 10 h 10"/>
                <a:gd name="T20" fmla="*/ 6 w 12"/>
                <a:gd name="T21" fmla="*/ 10 h 10"/>
                <a:gd name="T22" fmla="*/ 10 w 12"/>
                <a:gd name="T23" fmla="*/ 8 h 10"/>
                <a:gd name="T24" fmla="*/ 12 w 12"/>
                <a:gd name="T2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0">
                  <a:moveTo>
                    <a:pt x="12" y="4"/>
                  </a:move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6" name="Freeform 494"/>
            <p:cNvSpPr>
              <a:spLocks/>
            </p:cNvSpPr>
            <p:nvPr/>
          </p:nvSpPr>
          <p:spPr bwMode="auto">
            <a:xfrm>
              <a:off x="3592513" y="2381250"/>
              <a:ext cx="19050" cy="15875"/>
            </a:xfrm>
            <a:custGeom>
              <a:avLst/>
              <a:gdLst>
                <a:gd name="T0" fmla="*/ 12 w 12"/>
                <a:gd name="T1" fmla="*/ 4 h 10"/>
                <a:gd name="T2" fmla="*/ 12 w 12"/>
                <a:gd name="T3" fmla="*/ 4 h 10"/>
                <a:gd name="T4" fmla="*/ 10 w 12"/>
                <a:gd name="T5" fmla="*/ 0 h 10"/>
                <a:gd name="T6" fmla="*/ 6 w 12"/>
                <a:gd name="T7" fmla="*/ 0 h 10"/>
                <a:gd name="T8" fmla="*/ 6 w 12"/>
                <a:gd name="T9" fmla="*/ 0 h 10"/>
                <a:gd name="T10" fmla="*/ 2 w 12"/>
                <a:gd name="T11" fmla="*/ 2 h 10"/>
                <a:gd name="T12" fmla="*/ 0 w 12"/>
                <a:gd name="T13" fmla="*/ 6 h 10"/>
                <a:gd name="T14" fmla="*/ 0 w 12"/>
                <a:gd name="T15" fmla="*/ 6 h 10"/>
                <a:gd name="T16" fmla="*/ 2 w 12"/>
                <a:gd name="T17" fmla="*/ 8 h 10"/>
                <a:gd name="T18" fmla="*/ 6 w 12"/>
                <a:gd name="T19" fmla="*/ 10 h 10"/>
                <a:gd name="T20" fmla="*/ 6 w 12"/>
                <a:gd name="T21" fmla="*/ 10 h 10"/>
                <a:gd name="T22" fmla="*/ 10 w 12"/>
                <a:gd name="T23" fmla="*/ 8 h 10"/>
                <a:gd name="T24" fmla="*/ 12 w 12"/>
                <a:gd name="T2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0">
                  <a:moveTo>
                    <a:pt x="12" y="4"/>
                  </a:move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7" name="Freeform 495"/>
            <p:cNvSpPr>
              <a:spLocks/>
            </p:cNvSpPr>
            <p:nvPr/>
          </p:nvSpPr>
          <p:spPr bwMode="auto">
            <a:xfrm>
              <a:off x="3598863" y="2346325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8" name="Freeform 496"/>
            <p:cNvSpPr>
              <a:spLocks/>
            </p:cNvSpPr>
            <p:nvPr/>
          </p:nvSpPr>
          <p:spPr bwMode="auto">
            <a:xfrm>
              <a:off x="3598863" y="2346325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9" name="Freeform 497"/>
            <p:cNvSpPr>
              <a:spLocks/>
            </p:cNvSpPr>
            <p:nvPr/>
          </p:nvSpPr>
          <p:spPr bwMode="auto">
            <a:xfrm>
              <a:off x="3573463" y="2359025"/>
              <a:ext cx="9525" cy="12700"/>
            </a:xfrm>
            <a:custGeom>
              <a:avLst/>
              <a:gdLst>
                <a:gd name="T0" fmla="*/ 0 w 6"/>
                <a:gd name="T1" fmla="*/ 4 h 8"/>
                <a:gd name="T2" fmla="*/ 0 w 6"/>
                <a:gd name="T3" fmla="*/ 4 h 8"/>
                <a:gd name="T4" fmla="*/ 2 w 6"/>
                <a:gd name="T5" fmla="*/ 6 h 8"/>
                <a:gd name="T6" fmla="*/ 4 w 6"/>
                <a:gd name="T7" fmla="*/ 8 h 8"/>
                <a:gd name="T8" fmla="*/ 4 w 6"/>
                <a:gd name="T9" fmla="*/ 8 h 8"/>
                <a:gd name="T10" fmla="*/ 6 w 6"/>
                <a:gd name="T11" fmla="*/ 6 h 8"/>
                <a:gd name="T12" fmla="*/ 6 w 6"/>
                <a:gd name="T13" fmla="*/ 4 h 8"/>
                <a:gd name="T14" fmla="*/ 6 w 6"/>
                <a:gd name="T15" fmla="*/ 4 h 8"/>
                <a:gd name="T16" fmla="*/ 6 w 6"/>
                <a:gd name="T17" fmla="*/ 2 h 8"/>
                <a:gd name="T18" fmla="*/ 4 w 6"/>
                <a:gd name="T19" fmla="*/ 0 h 8"/>
                <a:gd name="T20" fmla="*/ 4 w 6"/>
                <a:gd name="T21" fmla="*/ 0 h 8"/>
                <a:gd name="T22" fmla="*/ 2 w 6"/>
                <a:gd name="T23" fmla="*/ 2 h 8"/>
                <a:gd name="T24" fmla="*/ 0 w 6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0" name="Freeform 498"/>
            <p:cNvSpPr>
              <a:spLocks/>
            </p:cNvSpPr>
            <p:nvPr/>
          </p:nvSpPr>
          <p:spPr bwMode="auto">
            <a:xfrm>
              <a:off x="3573463" y="2359025"/>
              <a:ext cx="9525" cy="12700"/>
            </a:xfrm>
            <a:custGeom>
              <a:avLst/>
              <a:gdLst>
                <a:gd name="T0" fmla="*/ 0 w 6"/>
                <a:gd name="T1" fmla="*/ 4 h 8"/>
                <a:gd name="T2" fmla="*/ 0 w 6"/>
                <a:gd name="T3" fmla="*/ 4 h 8"/>
                <a:gd name="T4" fmla="*/ 2 w 6"/>
                <a:gd name="T5" fmla="*/ 6 h 8"/>
                <a:gd name="T6" fmla="*/ 4 w 6"/>
                <a:gd name="T7" fmla="*/ 8 h 8"/>
                <a:gd name="T8" fmla="*/ 4 w 6"/>
                <a:gd name="T9" fmla="*/ 8 h 8"/>
                <a:gd name="T10" fmla="*/ 6 w 6"/>
                <a:gd name="T11" fmla="*/ 6 h 8"/>
                <a:gd name="T12" fmla="*/ 6 w 6"/>
                <a:gd name="T13" fmla="*/ 4 h 8"/>
                <a:gd name="T14" fmla="*/ 6 w 6"/>
                <a:gd name="T15" fmla="*/ 4 h 8"/>
                <a:gd name="T16" fmla="*/ 6 w 6"/>
                <a:gd name="T17" fmla="*/ 2 h 8"/>
                <a:gd name="T18" fmla="*/ 4 w 6"/>
                <a:gd name="T19" fmla="*/ 0 h 8"/>
                <a:gd name="T20" fmla="*/ 4 w 6"/>
                <a:gd name="T21" fmla="*/ 0 h 8"/>
                <a:gd name="T22" fmla="*/ 2 w 6"/>
                <a:gd name="T23" fmla="*/ 2 h 8"/>
                <a:gd name="T24" fmla="*/ 0 w 6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1" name="Freeform 499"/>
            <p:cNvSpPr>
              <a:spLocks/>
            </p:cNvSpPr>
            <p:nvPr/>
          </p:nvSpPr>
          <p:spPr bwMode="auto">
            <a:xfrm>
              <a:off x="3741738" y="2089150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  <a:gd name="T26" fmla="*/ 12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2" name="Freeform 500"/>
            <p:cNvSpPr>
              <a:spLocks/>
            </p:cNvSpPr>
            <p:nvPr/>
          </p:nvSpPr>
          <p:spPr bwMode="auto">
            <a:xfrm>
              <a:off x="3754438" y="2143125"/>
              <a:ext cx="9525" cy="9525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4 h 6"/>
                <a:gd name="T4" fmla="*/ 0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6 w 6"/>
                <a:gd name="T11" fmla="*/ 6 h 6"/>
                <a:gd name="T12" fmla="*/ 6 w 6"/>
                <a:gd name="T13" fmla="*/ 4 h 6"/>
                <a:gd name="T14" fmla="*/ 6 w 6"/>
                <a:gd name="T15" fmla="*/ 4 h 6"/>
                <a:gd name="T16" fmla="*/ 6 w 6"/>
                <a:gd name="T17" fmla="*/ 2 h 6"/>
                <a:gd name="T18" fmla="*/ 4 w 6"/>
                <a:gd name="T19" fmla="*/ 0 h 6"/>
                <a:gd name="T20" fmla="*/ 4 w 6"/>
                <a:gd name="T21" fmla="*/ 0 h 6"/>
                <a:gd name="T22" fmla="*/ 0 w 6"/>
                <a:gd name="T23" fmla="*/ 2 h 6"/>
                <a:gd name="T24" fmla="*/ 0 w 6"/>
                <a:gd name="T25" fmla="*/ 4 h 6"/>
                <a:gd name="T26" fmla="*/ 0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3" name="Freeform 501"/>
            <p:cNvSpPr>
              <a:spLocks/>
            </p:cNvSpPr>
            <p:nvPr/>
          </p:nvSpPr>
          <p:spPr bwMode="auto">
            <a:xfrm>
              <a:off x="3636963" y="2092325"/>
              <a:ext cx="12700" cy="12700"/>
            </a:xfrm>
            <a:custGeom>
              <a:avLst/>
              <a:gdLst>
                <a:gd name="T0" fmla="*/ 0 w 8"/>
                <a:gd name="T1" fmla="*/ 4 h 8"/>
                <a:gd name="T2" fmla="*/ 0 w 8"/>
                <a:gd name="T3" fmla="*/ 4 h 8"/>
                <a:gd name="T4" fmla="*/ 2 w 8"/>
                <a:gd name="T5" fmla="*/ 6 h 8"/>
                <a:gd name="T6" fmla="*/ 4 w 8"/>
                <a:gd name="T7" fmla="*/ 8 h 8"/>
                <a:gd name="T8" fmla="*/ 4 w 8"/>
                <a:gd name="T9" fmla="*/ 8 h 8"/>
                <a:gd name="T10" fmla="*/ 6 w 8"/>
                <a:gd name="T11" fmla="*/ 6 h 8"/>
                <a:gd name="T12" fmla="*/ 8 w 8"/>
                <a:gd name="T13" fmla="*/ 4 h 8"/>
                <a:gd name="T14" fmla="*/ 8 w 8"/>
                <a:gd name="T15" fmla="*/ 4 h 8"/>
                <a:gd name="T16" fmla="*/ 6 w 8"/>
                <a:gd name="T17" fmla="*/ 2 h 8"/>
                <a:gd name="T18" fmla="*/ 4 w 8"/>
                <a:gd name="T19" fmla="*/ 0 h 8"/>
                <a:gd name="T20" fmla="*/ 4 w 8"/>
                <a:gd name="T21" fmla="*/ 0 h 8"/>
                <a:gd name="T22" fmla="*/ 2 w 8"/>
                <a:gd name="T23" fmla="*/ 2 h 8"/>
                <a:gd name="T24" fmla="*/ 0 w 8"/>
                <a:gd name="T25" fmla="*/ 4 h 8"/>
                <a:gd name="T26" fmla="*/ 0 w 8"/>
                <a:gd name="T2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4" name="Freeform 502"/>
            <p:cNvSpPr>
              <a:spLocks/>
            </p:cNvSpPr>
            <p:nvPr/>
          </p:nvSpPr>
          <p:spPr bwMode="auto">
            <a:xfrm>
              <a:off x="3694113" y="2105025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  <a:gd name="T26" fmla="*/ 0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5" name="Freeform 503"/>
            <p:cNvSpPr>
              <a:spLocks/>
            </p:cNvSpPr>
            <p:nvPr/>
          </p:nvSpPr>
          <p:spPr bwMode="auto">
            <a:xfrm>
              <a:off x="3678238" y="2098675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  <a:gd name="T26" fmla="*/ 12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6" name="Freeform 504"/>
            <p:cNvSpPr>
              <a:spLocks/>
            </p:cNvSpPr>
            <p:nvPr/>
          </p:nvSpPr>
          <p:spPr bwMode="auto">
            <a:xfrm>
              <a:off x="3687763" y="2063750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  <a:gd name="T26" fmla="*/ 12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7" name="Freeform 505"/>
            <p:cNvSpPr>
              <a:spLocks/>
            </p:cNvSpPr>
            <p:nvPr/>
          </p:nvSpPr>
          <p:spPr bwMode="auto">
            <a:xfrm>
              <a:off x="3592513" y="2136775"/>
              <a:ext cx="15875" cy="15875"/>
            </a:xfrm>
            <a:custGeom>
              <a:avLst/>
              <a:gdLst>
                <a:gd name="T0" fmla="*/ 0 w 10"/>
                <a:gd name="T1" fmla="*/ 6 h 10"/>
                <a:gd name="T2" fmla="*/ 0 w 10"/>
                <a:gd name="T3" fmla="*/ 6 h 10"/>
                <a:gd name="T4" fmla="*/ 2 w 10"/>
                <a:gd name="T5" fmla="*/ 10 h 10"/>
                <a:gd name="T6" fmla="*/ 6 w 10"/>
                <a:gd name="T7" fmla="*/ 10 h 10"/>
                <a:gd name="T8" fmla="*/ 6 w 10"/>
                <a:gd name="T9" fmla="*/ 10 h 10"/>
                <a:gd name="T10" fmla="*/ 10 w 10"/>
                <a:gd name="T11" fmla="*/ 8 h 10"/>
                <a:gd name="T12" fmla="*/ 10 w 10"/>
                <a:gd name="T13" fmla="*/ 4 h 10"/>
                <a:gd name="T14" fmla="*/ 10 w 10"/>
                <a:gd name="T15" fmla="*/ 4 h 10"/>
                <a:gd name="T16" fmla="*/ 8 w 10"/>
                <a:gd name="T17" fmla="*/ 2 h 10"/>
                <a:gd name="T18" fmla="*/ 4 w 10"/>
                <a:gd name="T19" fmla="*/ 0 h 10"/>
                <a:gd name="T20" fmla="*/ 4 w 10"/>
                <a:gd name="T21" fmla="*/ 0 h 10"/>
                <a:gd name="T22" fmla="*/ 2 w 10"/>
                <a:gd name="T23" fmla="*/ 2 h 10"/>
                <a:gd name="T24" fmla="*/ 0 w 10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8" name="Freeform 506"/>
            <p:cNvSpPr>
              <a:spLocks/>
            </p:cNvSpPr>
            <p:nvPr/>
          </p:nvSpPr>
          <p:spPr bwMode="auto">
            <a:xfrm>
              <a:off x="3592513" y="2136775"/>
              <a:ext cx="15875" cy="15875"/>
            </a:xfrm>
            <a:custGeom>
              <a:avLst/>
              <a:gdLst>
                <a:gd name="T0" fmla="*/ 0 w 10"/>
                <a:gd name="T1" fmla="*/ 6 h 10"/>
                <a:gd name="T2" fmla="*/ 0 w 10"/>
                <a:gd name="T3" fmla="*/ 6 h 10"/>
                <a:gd name="T4" fmla="*/ 2 w 10"/>
                <a:gd name="T5" fmla="*/ 10 h 10"/>
                <a:gd name="T6" fmla="*/ 6 w 10"/>
                <a:gd name="T7" fmla="*/ 10 h 10"/>
                <a:gd name="T8" fmla="*/ 6 w 10"/>
                <a:gd name="T9" fmla="*/ 10 h 10"/>
                <a:gd name="T10" fmla="*/ 10 w 10"/>
                <a:gd name="T11" fmla="*/ 8 h 10"/>
                <a:gd name="T12" fmla="*/ 10 w 10"/>
                <a:gd name="T13" fmla="*/ 4 h 10"/>
                <a:gd name="T14" fmla="*/ 10 w 10"/>
                <a:gd name="T15" fmla="*/ 4 h 10"/>
                <a:gd name="T16" fmla="*/ 8 w 10"/>
                <a:gd name="T17" fmla="*/ 2 h 10"/>
                <a:gd name="T18" fmla="*/ 4 w 10"/>
                <a:gd name="T19" fmla="*/ 0 h 10"/>
                <a:gd name="T20" fmla="*/ 4 w 10"/>
                <a:gd name="T21" fmla="*/ 0 h 10"/>
                <a:gd name="T22" fmla="*/ 2 w 10"/>
                <a:gd name="T23" fmla="*/ 2 h 10"/>
                <a:gd name="T24" fmla="*/ 0 w 10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9" name="Freeform 507"/>
            <p:cNvSpPr>
              <a:spLocks/>
            </p:cNvSpPr>
            <p:nvPr/>
          </p:nvSpPr>
          <p:spPr bwMode="auto">
            <a:xfrm>
              <a:off x="3576638" y="2127250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8 w 10"/>
                <a:gd name="T5" fmla="*/ 2 h 12"/>
                <a:gd name="T6" fmla="*/ 4 w 10"/>
                <a:gd name="T7" fmla="*/ 0 h 12"/>
                <a:gd name="T8" fmla="*/ 4 w 10"/>
                <a:gd name="T9" fmla="*/ 0 h 12"/>
                <a:gd name="T10" fmla="*/ 0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0 w 10"/>
                <a:gd name="T17" fmla="*/ 10 h 12"/>
                <a:gd name="T18" fmla="*/ 4 w 10"/>
                <a:gd name="T19" fmla="*/ 12 h 12"/>
                <a:gd name="T20" fmla="*/ 4 w 10"/>
                <a:gd name="T21" fmla="*/ 12 h 12"/>
                <a:gd name="T22" fmla="*/ 8 w 10"/>
                <a:gd name="T23" fmla="*/ 10 h 12"/>
                <a:gd name="T24" fmla="*/ 10 w 10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0" name="Freeform 508"/>
            <p:cNvSpPr>
              <a:spLocks/>
            </p:cNvSpPr>
            <p:nvPr/>
          </p:nvSpPr>
          <p:spPr bwMode="auto">
            <a:xfrm>
              <a:off x="3576638" y="2127250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8 w 10"/>
                <a:gd name="T5" fmla="*/ 2 h 12"/>
                <a:gd name="T6" fmla="*/ 4 w 10"/>
                <a:gd name="T7" fmla="*/ 0 h 12"/>
                <a:gd name="T8" fmla="*/ 4 w 10"/>
                <a:gd name="T9" fmla="*/ 0 h 12"/>
                <a:gd name="T10" fmla="*/ 0 w 10"/>
                <a:gd name="T11" fmla="*/ 2 h 12"/>
                <a:gd name="T12" fmla="*/ 0 w 10"/>
                <a:gd name="T13" fmla="*/ 6 h 12"/>
                <a:gd name="T14" fmla="*/ 0 w 10"/>
                <a:gd name="T15" fmla="*/ 6 h 12"/>
                <a:gd name="T16" fmla="*/ 0 w 10"/>
                <a:gd name="T17" fmla="*/ 10 h 12"/>
                <a:gd name="T18" fmla="*/ 4 w 10"/>
                <a:gd name="T19" fmla="*/ 12 h 12"/>
                <a:gd name="T20" fmla="*/ 4 w 10"/>
                <a:gd name="T21" fmla="*/ 12 h 12"/>
                <a:gd name="T22" fmla="*/ 8 w 10"/>
                <a:gd name="T23" fmla="*/ 10 h 12"/>
                <a:gd name="T24" fmla="*/ 10 w 10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1" name="Freeform 509"/>
            <p:cNvSpPr>
              <a:spLocks/>
            </p:cNvSpPr>
            <p:nvPr/>
          </p:nvSpPr>
          <p:spPr bwMode="auto">
            <a:xfrm>
              <a:off x="3582988" y="2095500"/>
              <a:ext cx="19050" cy="15875"/>
            </a:xfrm>
            <a:custGeom>
              <a:avLst/>
              <a:gdLst>
                <a:gd name="T0" fmla="*/ 12 w 12"/>
                <a:gd name="T1" fmla="*/ 6 h 10"/>
                <a:gd name="T2" fmla="*/ 12 w 12"/>
                <a:gd name="T3" fmla="*/ 6 h 10"/>
                <a:gd name="T4" fmla="*/ 10 w 12"/>
                <a:gd name="T5" fmla="*/ 2 h 10"/>
                <a:gd name="T6" fmla="*/ 6 w 12"/>
                <a:gd name="T7" fmla="*/ 0 h 10"/>
                <a:gd name="T8" fmla="*/ 6 w 12"/>
                <a:gd name="T9" fmla="*/ 0 h 10"/>
                <a:gd name="T10" fmla="*/ 2 w 12"/>
                <a:gd name="T11" fmla="*/ 2 h 10"/>
                <a:gd name="T12" fmla="*/ 0 w 12"/>
                <a:gd name="T13" fmla="*/ 6 h 10"/>
                <a:gd name="T14" fmla="*/ 0 w 12"/>
                <a:gd name="T15" fmla="*/ 6 h 10"/>
                <a:gd name="T16" fmla="*/ 2 w 12"/>
                <a:gd name="T17" fmla="*/ 10 h 10"/>
                <a:gd name="T18" fmla="*/ 6 w 12"/>
                <a:gd name="T19" fmla="*/ 10 h 10"/>
                <a:gd name="T20" fmla="*/ 6 w 12"/>
                <a:gd name="T21" fmla="*/ 10 h 10"/>
                <a:gd name="T22" fmla="*/ 10 w 12"/>
                <a:gd name="T23" fmla="*/ 10 h 10"/>
                <a:gd name="T24" fmla="*/ 12 w 12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0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2" name="Freeform 510"/>
            <p:cNvSpPr>
              <a:spLocks/>
            </p:cNvSpPr>
            <p:nvPr/>
          </p:nvSpPr>
          <p:spPr bwMode="auto">
            <a:xfrm>
              <a:off x="3582988" y="2095500"/>
              <a:ext cx="19050" cy="15875"/>
            </a:xfrm>
            <a:custGeom>
              <a:avLst/>
              <a:gdLst>
                <a:gd name="T0" fmla="*/ 12 w 12"/>
                <a:gd name="T1" fmla="*/ 6 h 10"/>
                <a:gd name="T2" fmla="*/ 12 w 12"/>
                <a:gd name="T3" fmla="*/ 6 h 10"/>
                <a:gd name="T4" fmla="*/ 10 w 12"/>
                <a:gd name="T5" fmla="*/ 2 h 10"/>
                <a:gd name="T6" fmla="*/ 6 w 12"/>
                <a:gd name="T7" fmla="*/ 0 h 10"/>
                <a:gd name="T8" fmla="*/ 6 w 12"/>
                <a:gd name="T9" fmla="*/ 0 h 10"/>
                <a:gd name="T10" fmla="*/ 2 w 12"/>
                <a:gd name="T11" fmla="*/ 2 h 10"/>
                <a:gd name="T12" fmla="*/ 0 w 12"/>
                <a:gd name="T13" fmla="*/ 6 h 10"/>
                <a:gd name="T14" fmla="*/ 0 w 12"/>
                <a:gd name="T15" fmla="*/ 6 h 10"/>
                <a:gd name="T16" fmla="*/ 2 w 12"/>
                <a:gd name="T17" fmla="*/ 10 h 10"/>
                <a:gd name="T18" fmla="*/ 6 w 12"/>
                <a:gd name="T19" fmla="*/ 10 h 10"/>
                <a:gd name="T20" fmla="*/ 6 w 12"/>
                <a:gd name="T21" fmla="*/ 10 h 10"/>
                <a:gd name="T22" fmla="*/ 10 w 12"/>
                <a:gd name="T23" fmla="*/ 10 h 10"/>
                <a:gd name="T24" fmla="*/ 12 w 12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0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2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3" name="Freeform 511"/>
            <p:cNvSpPr>
              <a:spLocks/>
            </p:cNvSpPr>
            <p:nvPr/>
          </p:nvSpPr>
          <p:spPr bwMode="auto">
            <a:xfrm>
              <a:off x="3741738" y="2819400"/>
              <a:ext cx="19050" cy="15875"/>
            </a:xfrm>
            <a:custGeom>
              <a:avLst/>
              <a:gdLst>
                <a:gd name="T0" fmla="*/ 0 w 12"/>
                <a:gd name="T1" fmla="*/ 4 h 10"/>
                <a:gd name="T2" fmla="*/ 0 w 12"/>
                <a:gd name="T3" fmla="*/ 4 h 10"/>
                <a:gd name="T4" fmla="*/ 2 w 12"/>
                <a:gd name="T5" fmla="*/ 8 h 10"/>
                <a:gd name="T6" fmla="*/ 6 w 12"/>
                <a:gd name="T7" fmla="*/ 10 h 10"/>
                <a:gd name="T8" fmla="*/ 6 w 12"/>
                <a:gd name="T9" fmla="*/ 10 h 10"/>
                <a:gd name="T10" fmla="*/ 10 w 12"/>
                <a:gd name="T11" fmla="*/ 8 h 10"/>
                <a:gd name="T12" fmla="*/ 12 w 12"/>
                <a:gd name="T13" fmla="*/ 4 h 10"/>
                <a:gd name="T14" fmla="*/ 12 w 12"/>
                <a:gd name="T15" fmla="*/ 4 h 10"/>
                <a:gd name="T16" fmla="*/ 10 w 12"/>
                <a:gd name="T17" fmla="*/ 0 h 10"/>
                <a:gd name="T18" fmla="*/ 6 w 12"/>
                <a:gd name="T19" fmla="*/ 0 h 10"/>
                <a:gd name="T20" fmla="*/ 6 w 12"/>
                <a:gd name="T21" fmla="*/ 0 h 10"/>
                <a:gd name="T22" fmla="*/ 2 w 12"/>
                <a:gd name="T23" fmla="*/ 0 h 10"/>
                <a:gd name="T24" fmla="*/ 0 w 12"/>
                <a:gd name="T25" fmla="*/ 4 h 10"/>
                <a:gd name="T26" fmla="*/ 0 w 12"/>
                <a:gd name="T2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0" y="4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4" name="Freeform 512"/>
            <p:cNvSpPr>
              <a:spLocks/>
            </p:cNvSpPr>
            <p:nvPr/>
          </p:nvSpPr>
          <p:spPr bwMode="auto">
            <a:xfrm>
              <a:off x="3627438" y="2895600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  <a:gd name="T26" fmla="*/ 0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5" name="Freeform 513"/>
            <p:cNvSpPr>
              <a:spLocks/>
            </p:cNvSpPr>
            <p:nvPr/>
          </p:nvSpPr>
          <p:spPr bwMode="auto">
            <a:xfrm>
              <a:off x="3665538" y="2854325"/>
              <a:ext cx="15875" cy="19050"/>
            </a:xfrm>
            <a:custGeom>
              <a:avLst/>
              <a:gdLst>
                <a:gd name="T0" fmla="*/ 0 w 10"/>
                <a:gd name="T1" fmla="*/ 6 h 12"/>
                <a:gd name="T2" fmla="*/ 0 w 10"/>
                <a:gd name="T3" fmla="*/ 6 h 12"/>
                <a:gd name="T4" fmla="*/ 0 w 10"/>
                <a:gd name="T5" fmla="*/ 10 h 12"/>
                <a:gd name="T6" fmla="*/ 4 w 10"/>
                <a:gd name="T7" fmla="*/ 12 h 12"/>
                <a:gd name="T8" fmla="*/ 4 w 10"/>
                <a:gd name="T9" fmla="*/ 12 h 12"/>
                <a:gd name="T10" fmla="*/ 8 w 10"/>
                <a:gd name="T11" fmla="*/ 10 h 12"/>
                <a:gd name="T12" fmla="*/ 10 w 10"/>
                <a:gd name="T13" fmla="*/ 6 h 12"/>
                <a:gd name="T14" fmla="*/ 10 w 10"/>
                <a:gd name="T15" fmla="*/ 6 h 12"/>
                <a:gd name="T16" fmla="*/ 8 w 10"/>
                <a:gd name="T17" fmla="*/ 2 h 12"/>
                <a:gd name="T18" fmla="*/ 4 w 10"/>
                <a:gd name="T19" fmla="*/ 0 h 12"/>
                <a:gd name="T20" fmla="*/ 4 w 10"/>
                <a:gd name="T21" fmla="*/ 0 h 12"/>
                <a:gd name="T22" fmla="*/ 0 w 10"/>
                <a:gd name="T23" fmla="*/ 2 h 12"/>
                <a:gd name="T24" fmla="*/ 0 w 10"/>
                <a:gd name="T25" fmla="*/ 6 h 12"/>
                <a:gd name="T26" fmla="*/ 0 w 10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0" y="6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6" name="Freeform 514"/>
            <p:cNvSpPr>
              <a:spLocks/>
            </p:cNvSpPr>
            <p:nvPr/>
          </p:nvSpPr>
          <p:spPr bwMode="auto">
            <a:xfrm>
              <a:off x="3697288" y="2847975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6 w 6"/>
                <a:gd name="T5" fmla="*/ 2 h 6"/>
                <a:gd name="T6" fmla="*/ 4 w 6"/>
                <a:gd name="T7" fmla="*/ 0 h 6"/>
                <a:gd name="T8" fmla="*/ 4 w 6"/>
                <a:gd name="T9" fmla="*/ 0 h 6"/>
                <a:gd name="T10" fmla="*/ 2 w 6"/>
                <a:gd name="T11" fmla="*/ 2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4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7" name="Freeform 515"/>
            <p:cNvSpPr>
              <a:spLocks/>
            </p:cNvSpPr>
            <p:nvPr/>
          </p:nvSpPr>
          <p:spPr bwMode="auto">
            <a:xfrm>
              <a:off x="3608388" y="2886075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6 h 12"/>
                <a:gd name="T4" fmla="*/ 10 w 12"/>
                <a:gd name="T5" fmla="*/ 2 h 12"/>
                <a:gd name="T6" fmla="*/ 6 w 12"/>
                <a:gd name="T7" fmla="*/ 0 h 12"/>
                <a:gd name="T8" fmla="*/ 6 w 12"/>
                <a:gd name="T9" fmla="*/ 0 h 12"/>
                <a:gd name="T10" fmla="*/ 2 w 12"/>
                <a:gd name="T11" fmla="*/ 2 h 12"/>
                <a:gd name="T12" fmla="*/ 0 w 12"/>
                <a:gd name="T13" fmla="*/ 6 h 12"/>
                <a:gd name="T14" fmla="*/ 0 w 12"/>
                <a:gd name="T15" fmla="*/ 6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2 w 12"/>
                <a:gd name="T25" fmla="*/ 6 h 12"/>
                <a:gd name="T26" fmla="*/ 12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8" name="Freeform 516"/>
            <p:cNvSpPr>
              <a:spLocks/>
            </p:cNvSpPr>
            <p:nvPr/>
          </p:nvSpPr>
          <p:spPr bwMode="auto">
            <a:xfrm>
              <a:off x="3617913" y="2854325"/>
              <a:ext cx="19050" cy="15875"/>
            </a:xfrm>
            <a:custGeom>
              <a:avLst/>
              <a:gdLst>
                <a:gd name="T0" fmla="*/ 12 w 12"/>
                <a:gd name="T1" fmla="*/ 6 h 10"/>
                <a:gd name="T2" fmla="*/ 12 w 12"/>
                <a:gd name="T3" fmla="*/ 6 h 10"/>
                <a:gd name="T4" fmla="*/ 10 w 12"/>
                <a:gd name="T5" fmla="*/ 2 h 10"/>
                <a:gd name="T6" fmla="*/ 6 w 12"/>
                <a:gd name="T7" fmla="*/ 0 h 10"/>
                <a:gd name="T8" fmla="*/ 6 w 12"/>
                <a:gd name="T9" fmla="*/ 0 h 10"/>
                <a:gd name="T10" fmla="*/ 2 w 12"/>
                <a:gd name="T11" fmla="*/ 2 h 10"/>
                <a:gd name="T12" fmla="*/ 0 w 12"/>
                <a:gd name="T13" fmla="*/ 6 h 10"/>
                <a:gd name="T14" fmla="*/ 0 w 12"/>
                <a:gd name="T15" fmla="*/ 6 h 10"/>
                <a:gd name="T16" fmla="*/ 2 w 12"/>
                <a:gd name="T17" fmla="*/ 10 h 10"/>
                <a:gd name="T18" fmla="*/ 6 w 12"/>
                <a:gd name="T19" fmla="*/ 10 h 10"/>
                <a:gd name="T20" fmla="*/ 6 w 12"/>
                <a:gd name="T21" fmla="*/ 10 h 10"/>
                <a:gd name="T22" fmla="*/ 10 w 12"/>
                <a:gd name="T23" fmla="*/ 10 h 10"/>
                <a:gd name="T24" fmla="*/ 12 w 12"/>
                <a:gd name="T25" fmla="*/ 6 h 10"/>
                <a:gd name="T26" fmla="*/ 12 w 12"/>
                <a:gd name="T2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12" y="6"/>
                  </a:move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9" name="Freeform 517"/>
            <p:cNvSpPr>
              <a:spLocks/>
            </p:cNvSpPr>
            <p:nvPr/>
          </p:nvSpPr>
          <p:spPr bwMode="auto">
            <a:xfrm>
              <a:off x="3681413" y="2886075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  <a:gd name="T26" fmla="*/ 0 w 12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0" name="Freeform 518"/>
            <p:cNvSpPr>
              <a:spLocks/>
            </p:cNvSpPr>
            <p:nvPr/>
          </p:nvSpPr>
          <p:spPr bwMode="auto">
            <a:xfrm>
              <a:off x="3722688" y="2857500"/>
              <a:ext cx="15875" cy="19050"/>
            </a:xfrm>
            <a:custGeom>
              <a:avLst/>
              <a:gdLst>
                <a:gd name="T0" fmla="*/ 0 w 10"/>
                <a:gd name="T1" fmla="*/ 6 h 12"/>
                <a:gd name="T2" fmla="*/ 0 w 10"/>
                <a:gd name="T3" fmla="*/ 6 h 12"/>
                <a:gd name="T4" fmla="*/ 2 w 10"/>
                <a:gd name="T5" fmla="*/ 10 h 12"/>
                <a:gd name="T6" fmla="*/ 6 w 10"/>
                <a:gd name="T7" fmla="*/ 12 h 12"/>
                <a:gd name="T8" fmla="*/ 6 w 10"/>
                <a:gd name="T9" fmla="*/ 12 h 12"/>
                <a:gd name="T10" fmla="*/ 10 w 10"/>
                <a:gd name="T11" fmla="*/ 10 h 12"/>
                <a:gd name="T12" fmla="*/ 10 w 10"/>
                <a:gd name="T13" fmla="*/ 6 h 12"/>
                <a:gd name="T14" fmla="*/ 10 w 10"/>
                <a:gd name="T15" fmla="*/ 6 h 12"/>
                <a:gd name="T16" fmla="*/ 8 w 10"/>
                <a:gd name="T17" fmla="*/ 2 h 12"/>
                <a:gd name="T18" fmla="*/ 4 w 10"/>
                <a:gd name="T19" fmla="*/ 0 h 12"/>
                <a:gd name="T20" fmla="*/ 4 w 10"/>
                <a:gd name="T21" fmla="*/ 0 h 12"/>
                <a:gd name="T22" fmla="*/ 0 w 10"/>
                <a:gd name="T23" fmla="*/ 2 h 12"/>
                <a:gd name="T24" fmla="*/ 0 w 10"/>
                <a:gd name="T25" fmla="*/ 6 h 12"/>
                <a:gd name="T26" fmla="*/ 0 w 10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1" name="Freeform 519"/>
            <p:cNvSpPr>
              <a:spLocks/>
            </p:cNvSpPr>
            <p:nvPr/>
          </p:nvSpPr>
          <p:spPr bwMode="auto">
            <a:xfrm>
              <a:off x="3576638" y="2222500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2" name="Freeform 520"/>
            <p:cNvSpPr>
              <a:spLocks/>
            </p:cNvSpPr>
            <p:nvPr/>
          </p:nvSpPr>
          <p:spPr bwMode="auto">
            <a:xfrm>
              <a:off x="3576638" y="2222500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2 w 12"/>
                <a:gd name="T5" fmla="*/ 10 h 12"/>
                <a:gd name="T6" fmla="*/ 6 w 12"/>
                <a:gd name="T7" fmla="*/ 12 h 12"/>
                <a:gd name="T8" fmla="*/ 6 w 12"/>
                <a:gd name="T9" fmla="*/ 12 h 12"/>
                <a:gd name="T10" fmla="*/ 10 w 12"/>
                <a:gd name="T11" fmla="*/ 10 h 12"/>
                <a:gd name="T12" fmla="*/ 12 w 12"/>
                <a:gd name="T13" fmla="*/ 6 h 12"/>
                <a:gd name="T14" fmla="*/ 12 w 12"/>
                <a:gd name="T15" fmla="*/ 6 h 12"/>
                <a:gd name="T16" fmla="*/ 10 w 12"/>
                <a:gd name="T17" fmla="*/ 2 h 12"/>
                <a:gd name="T18" fmla="*/ 6 w 12"/>
                <a:gd name="T19" fmla="*/ 0 h 12"/>
                <a:gd name="T20" fmla="*/ 6 w 12"/>
                <a:gd name="T21" fmla="*/ 0 h 12"/>
                <a:gd name="T22" fmla="*/ 2 w 12"/>
                <a:gd name="T23" fmla="*/ 2 h 12"/>
                <a:gd name="T24" fmla="*/ 0 w 12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3" name="Freeform 521"/>
            <p:cNvSpPr>
              <a:spLocks/>
            </p:cNvSpPr>
            <p:nvPr/>
          </p:nvSpPr>
          <p:spPr bwMode="auto">
            <a:xfrm>
              <a:off x="3570288" y="2257425"/>
              <a:ext cx="15875" cy="15875"/>
            </a:xfrm>
            <a:custGeom>
              <a:avLst/>
              <a:gdLst>
                <a:gd name="T0" fmla="*/ 0 w 10"/>
                <a:gd name="T1" fmla="*/ 6 h 10"/>
                <a:gd name="T2" fmla="*/ 0 w 10"/>
                <a:gd name="T3" fmla="*/ 6 h 10"/>
                <a:gd name="T4" fmla="*/ 0 w 10"/>
                <a:gd name="T5" fmla="*/ 10 h 10"/>
                <a:gd name="T6" fmla="*/ 4 w 10"/>
                <a:gd name="T7" fmla="*/ 10 h 10"/>
                <a:gd name="T8" fmla="*/ 4 w 10"/>
                <a:gd name="T9" fmla="*/ 10 h 10"/>
                <a:gd name="T10" fmla="*/ 8 w 10"/>
                <a:gd name="T11" fmla="*/ 8 h 10"/>
                <a:gd name="T12" fmla="*/ 10 w 10"/>
                <a:gd name="T13" fmla="*/ 4 h 10"/>
                <a:gd name="T14" fmla="*/ 10 w 10"/>
                <a:gd name="T15" fmla="*/ 4 h 10"/>
                <a:gd name="T16" fmla="*/ 8 w 10"/>
                <a:gd name="T17" fmla="*/ 0 h 10"/>
                <a:gd name="T18" fmla="*/ 4 w 10"/>
                <a:gd name="T19" fmla="*/ 0 h 10"/>
                <a:gd name="T20" fmla="*/ 4 w 10"/>
                <a:gd name="T21" fmla="*/ 0 h 10"/>
                <a:gd name="T22" fmla="*/ 0 w 10"/>
                <a:gd name="T23" fmla="*/ 2 h 10"/>
                <a:gd name="T24" fmla="*/ 0 w 10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0" y="6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4" name="Freeform 522"/>
            <p:cNvSpPr>
              <a:spLocks/>
            </p:cNvSpPr>
            <p:nvPr/>
          </p:nvSpPr>
          <p:spPr bwMode="auto">
            <a:xfrm>
              <a:off x="3570288" y="2257425"/>
              <a:ext cx="15875" cy="15875"/>
            </a:xfrm>
            <a:custGeom>
              <a:avLst/>
              <a:gdLst>
                <a:gd name="T0" fmla="*/ 0 w 10"/>
                <a:gd name="T1" fmla="*/ 6 h 10"/>
                <a:gd name="T2" fmla="*/ 0 w 10"/>
                <a:gd name="T3" fmla="*/ 6 h 10"/>
                <a:gd name="T4" fmla="*/ 0 w 10"/>
                <a:gd name="T5" fmla="*/ 10 h 10"/>
                <a:gd name="T6" fmla="*/ 4 w 10"/>
                <a:gd name="T7" fmla="*/ 10 h 10"/>
                <a:gd name="T8" fmla="*/ 4 w 10"/>
                <a:gd name="T9" fmla="*/ 10 h 10"/>
                <a:gd name="T10" fmla="*/ 8 w 10"/>
                <a:gd name="T11" fmla="*/ 8 h 10"/>
                <a:gd name="T12" fmla="*/ 10 w 10"/>
                <a:gd name="T13" fmla="*/ 4 h 10"/>
                <a:gd name="T14" fmla="*/ 10 w 10"/>
                <a:gd name="T15" fmla="*/ 4 h 10"/>
                <a:gd name="T16" fmla="*/ 8 w 10"/>
                <a:gd name="T17" fmla="*/ 0 h 10"/>
                <a:gd name="T18" fmla="*/ 4 w 10"/>
                <a:gd name="T19" fmla="*/ 0 h 10"/>
                <a:gd name="T20" fmla="*/ 4 w 10"/>
                <a:gd name="T21" fmla="*/ 0 h 10"/>
                <a:gd name="T22" fmla="*/ 0 w 10"/>
                <a:gd name="T23" fmla="*/ 2 h 10"/>
                <a:gd name="T24" fmla="*/ 0 w 10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0" y="6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5" name="Freeform 523"/>
            <p:cNvSpPr>
              <a:spLocks/>
            </p:cNvSpPr>
            <p:nvPr/>
          </p:nvSpPr>
          <p:spPr bwMode="auto">
            <a:xfrm>
              <a:off x="3602038" y="2251075"/>
              <a:ext cx="9525" cy="9525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2 h 6"/>
                <a:gd name="T4" fmla="*/ 6 w 6"/>
                <a:gd name="T5" fmla="*/ 0 h 6"/>
                <a:gd name="T6" fmla="*/ 4 w 6"/>
                <a:gd name="T7" fmla="*/ 0 h 6"/>
                <a:gd name="T8" fmla="*/ 4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2 w 6"/>
                <a:gd name="T17" fmla="*/ 6 h 6"/>
                <a:gd name="T18" fmla="*/ 4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6" name="Freeform 524"/>
            <p:cNvSpPr>
              <a:spLocks/>
            </p:cNvSpPr>
            <p:nvPr/>
          </p:nvSpPr>
          <p:spPr bwMode="auto">
            <a:xfrm>
              <a:off x="3602038" y="2251075"/>
              <a:ext cx="9525" cy="9525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2 h 6"/>
                <a:gd name="T4" fmla="*/ 6 w 6"/>
                <a:gd name="T5" fmla="*/ 0 h 6"/>
                <a:gd name="T6" fmla="*/ 4 w 6"/>
                <a:gd name="T7" fmla="*/ 0 h 6"/>
                <a:gd name="T8" fmla="*/ 4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2 w 6"/>
                <a:gd name="T17" fmla="*/ 6 h 6"/>
                <a:gd name="T18" fmla="*/ 4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7" name="Freeform 525"/>
            <p:cNvSpPr>
              <a:spLocks/>
            </p:cNvSpPr>
            <p:nvPr/>
          </p:nvSpPr>
          <p:spPr bwMode="auto">
            <a:xfrm>
              <a:off x="3579813" y="2320925"/>
              <a:ext cx="19050" cy="15875"/>
            </a:xfrm>
            <a:custGeom>
              <a:avLst/>
              <a:gdLst>
                <a:gd name="T0" fmla="*/ 12 w 12"/>
                <a:gd name="T1" fmla="*/ 4 h 10"/>
                <a:gd name="T2" fmla="*/ 12 w 12"/>
                <a:gd name="T3" fmla="*/ 4 h 10"/>
                <a:gd name="T4" fmla="*/ 10 w 12"/>
                <a:gd name="T5" fmla="*/ 0 h 10"/>
                <a:gd name="T6" fmla="*/ 6 w 12"/>
                <a:gd name="T7" fmla="*/ 0 h 10"/>
                <a:gd name="T8" fmla="*/ 6 w 12"/>
                <a:gd name="T9" fmla="*/ 0 h 10"/>
                <a:gd name="T10" fmla="*/ 2 w 12"/>
                <a:gd name="T11" fmla="*/ 0 h 10"/>
                <a:gd name="T12" fmla="*/ 0 w 12"/>
                <a:gd name="T13" fmla="*/ 4 h 10"/>
                <a:gd name="T14" fmla="*/ 0 w 12"/>
                <a:gd name="T15" fmla="*/ 4 h 10"/>
                <a:gd name="T16" fmla="*/ 2 w 12"/>
                <a:gd name="T17" fmla="*/ 8 h 10"/>
                <a:gd name="T18" fmla="*/ 6 w 12"/>
                <a:gd name="T19" fmla="*/ 10 h 10"/>
                <a:gd name="T20" fmla="*/ 6 w 12"/>
                <a:gd name="T21" fmla="*/ 10 h 10"/>
                <a:gd name="T22" fmla="*/ 10 w 12"/>
                <a:gd name="T23" fmla="*/ 8 h 10"/>
                <a:gd name="T24" fmla="*/ 12 w 12"/>
                <a:gd name="T2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0">
                  <a:moveTo>
                    <a:pt x="12" y="4"/>
                  </a:move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8" name="Freeform 526"/>
            <p:cNvSpPr>
              <a:spLocks/>
            </p:cNvSpPr>
            <p:nvPr/>
          </p:nvSpPr>
          <p:spPr bwMode="auto">
            <a:xfrm>
              <a:off x="3579813" y="2320925"/>
              <a:ext cx="19050" cy="15875"/>
            </a:xfrm>
            <a:custGeom>
              <a:avLst/>
              <a:gdLst>
                <a:gd name="T0" fmla="*/ 12 w 12"/>
                <a:gd name="T1" fmla="*/ 4 h 10"/>
                <a:gd name="T2" fmla="*/ 12 w 12"/>
                <a:gd name="T3" fmla="*/ 4 h 10"/>
                <a:gd name="T4" fmla="*/ 10 w 12"/>
                <a:gd name="T5" fmla="*/ 0 h 10"/>
                <a:gd name="T6" fmla="*/ 6 w 12"/>
                <a:gd name="T7" fmla="*/ 0 h 10"/>
                <a:gd name="T8" fmla="*/ 6 w 12"/>
                <a:gd name="T9" fmla="*/ 0 h 10"/>
                <a:gd name="T10" fmla="*/ 2 w 12"/>
                <a:gd name="T11" fmla="*/ 0 h 10"/>
                <a:gd name="T12" fmla="*/ 0 w 12"/>
                <a:gd name="T13" fmla="*/ 4 h 10"/>
                <a:gd name="T14" fmla="*/ 0 w 12"/>
                <a:gd name="T15" fmla="*/ 4 h 10"/>
                <a:gd name="T16" fmla="*/ 2 w 12"/>
                <a:gd name="T17" fmla="*/ 8 h 10"/>
                <a:gd name="T18" fmla="*/ 6 w 12"/>
                <a:gd name="T19" fmla="*/ 10 h 10"/>
                <a:gd name="T20" fmla="*/ 6 w 12"/>
                <a:gd name="T21" fmla="*/ 10 h 10"/>
                <a:gd name="T22" fmla="*/ 10 w 12"/>
                <a:gd name="T23" fmla="*/ 8 h 10"/>
                <a:gd name="T24" fmla="*/ 12 w 12"/>
                <a:gd name="T2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0">
                  <a:moveTo>
                    <a:pt x="12" y="4"/>
                  </a:move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9" name="Freeform 527"/>
            <p:cNvSpPr>
              <a:spLocks/>
            </p:cNvSpPr>
            <p:nvPr/>
          </p:nvSpPr>
          <p:spPr bwMode="auto">
            <a:xfrm>
              <a:off x="3668713" y="2041525"/>
              <a:ext cx="19050" cy="19050"/>
            </a:xfrm>
            <a:custGeom>
              <a:avLst/>
              <a:gdLst>
                <a:gd name="T0" fmla="*/ 2 w 12"/>
                <a:gd name="T1" fmla="*/ 10 h 12"/>
                <a:gd name="T2" fmla="*/ 2 w 12"/>
                <a:gd name="T3" fmla="*/ 10 h 12"/>
                <a:gd name="T4" fmla="*/ 6 w 12"/>
                <a:gd name="T5" fmla="*/ 12 h 12"/>
                <a:gd name="T6" fmla="*/ 10 w 12"/>
                <a:gd name="T7" fmla="*/ 10 h 12"/>
                <a:gd name="T8" fmla="*/ 10 w 12"/>
                <a:gd name="T9" fmla="*/ 10 h 12"/>
                <a:gd name="T10" fmla="*/ 12 w 12"/>
                <a:gd name="T11" fmla="*/ 6 h 12"/>
                <a:gd name="T12" fmla="*/ 10 w 12"/>
                <a:gd name="T13" fmla="*/ 2 h 12"/>
                <a:gd name="T14" fmla="*/ 10 w 12"/>
                <a:gd name="T15" fmla="*/ 2 h 12"/>
                <a:gd name="T16" fmla="*/ 6 w 12"/>
                <a:gd name="T17" fmla="*/ 0 h 12"/>
                <a:gd name="T18" fmla="*/ 2 w 12"/>
                <a:gd name="T19" fmla="*/ 2 h 12"/>
                <a:gd name="T20" fmla="*/ 2 w 12"/>
                <a:gd name="T21" fmla="*/ 2 h 12"/>
                <a:gd name="T22" fmla="*/ 0 w 12"/>
                <a:gd name="T23" fmla="*/ 6 h 12"/>
                <a:gd name="T24" fmla="*/ 2 w 12"/>
                <a:gd name="T25" fmla="*/ 10 h 12"/>
                <a:gd name="T26" fmla="*/ 2 w 12"/>
                <a:gd name="T27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2" y="10"/>
                  </a:moveTo>
                  <a:lnTo>
                    <a:pt x="2" y="10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0" name="Freeform 528"/>
            <p:cNvSpPr>
              <a:spLocks/>
            </p:cNvSpPr>
            <p:nvPr/>
          </p:nvSpPr>
          <p:spPr bwMode="auto">
            <a:xfrm>
              <a:off x="3694113" y="2000250"/>
              <a:ext cx="15875" cy="19050"/>
            </a:xfrm>
            <a:custGeom>
              <a:avLst/>
              <a:gdLst>
                <a:gd name="T0" fmla="*/ 0 w 10"/>
                <a:gd name="T1" fmla="*/ 10 h 12"/>
                <a:gd name="T2" fmla="*/ 0 w 10"/>
                <a:gd name="T3" fmla="*/ 10 h 12"/>
                <a:gd name="T4" fmla="*/ 4 w 10"/>
                <a:gd name="T5" fmla="*/ 12 h 12"/>
                <a:gd name="T6" fmla="*/ 8 w 10"/>
                <a:gd name="T7" fmla="*/ 10 h 12"/>
                <a:gd name="T8" fmla="*/ 8 w 10"/>
                <a:gd name="T9" fmla="*/ 10 h 12"/>
                <a:gd name="T10" fmla="*/ 10 w 10"/>
                <a:gd name="T11" fmla="*/ 6 h 12"/>
                <a:gd name="T12" fmla="*/ 8 w 10"/>
                <a:gd name="T13" fmla="*/ 2 h 12"/>
                <a:gd name="T14" fmla="*/ 8 w 10"/>
                <a:gd name="T15" fmla="*/ 2 h 12"/>
                <a:gd name="T16" fmla="*/ 4 w 10"/>
                <a:gd name="T17" fmla="*/ 0 h 12"/>
                <a:gd name="T18" fmla="*/ 0 w 10"/>
                <a:gd name="T19" fmla="*/ 2 h 12"/>
                <a:gd name="T20" fmla="*/ 0 w 10"/>
                <a:gd name="T21" fmla="*/ 2 h 12"/>
                <a:gd name="T22" fmla="*/ 0 w 10"/>
                <a:gd name="T23" fmla="*/ 6 h 12"/>
                <a:gd name="T24" fmla="*/ 0 w 10"/>
                <a:gd name="T25" fmla="*/ 10 h 12"/>
                <a:gd name="T26" fmla="*/ 0 w 10"/>
                <a:gd name="T27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2">
                  <a:moveTo>
                    <a:pt x="0" y="10"/>
                  </a:moveTo>
                  <a:lnTo>
                    <a:pt x="0" y="10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1" name="Freeform 529"/>
            <p:cNvSpPr>
              <a:spLocks/>
            </p:cNvSpPr>
            <p:nvPr/>
          </p:nvSpPr>
          <p:spPr bwMode="auto">
            <a:xfrm>
              <a:off x="3640138" y="2012950"/>
              <a:ext cx="12700" cy="15875"/>
            </a:xfrm>
            <a:custGeom>
              <a:avLst/>
              <a:gdLst>
                <a:gd name="T0" fmla="*/ 0 w 8"/>
                <a:gd name="T1" fmla="*/ 2 h 10"/>
                <a:gd name="T2" fmla="*/ 0 w 8"/>
                <a:gd name="T3" fmla="*/ 2 h 10"/>
                <a:gd name="T4" fmla="*/ 0 w 8"/>
                <a:gd name="T5" fmla="*/ 4 h 10"/>
                <a:gd name="T6" fmla="*/ 0 w 8"/>
                <a:gd name="T7" fmla="*/ 8 h 10"/>
                <a:gd name="T8" fmla="*/ 0 w 8"/>
                <a:gd name="T9" fmla="*/ 8 h 10"/>
                <a:gd name="T10" fmla="*/ 4 w 8"/>
                <a:gd name="T11" fmla="*/ 10 h 10"/>
                <a:gd name="T12" fmla="*/ 8 w 8"/>
                <a:gd name="T13" fmla="*/ 8 h 10"/>
                <a:gd name="T14" fmla="*/ 8 w 8"/>
                <a:gd name="T15" fmla="*/ 8 h 10"/>
                <a:gd name="T16" fmla="*/ 8 w 8"/>
                <a:gd name="T17" fmla="*/ 4 h 10"/>
                <a:gd name="T18" fmla="*/ 8 w 8"/>
                <a:gd name="T19" fmla="*/ 2 h 10"/>
                <a:gd name="T20" fmla="*/ 8 w 8"/>
                <a:gd name="T21" fmla="*/ 2 h 10"/>
                <a:gd name="T22" fmla="*/ 4 w 8"/>
                <a:gd name="T23" fmla="*/ 0 h 10"/>
                <a:gd name="T24" fmla="*/ 0 w 8"/>
                <a:gd name="T25" fmla="*/ 2 h 10"/>
                <a:gd name="T26" fmla="*/ 0 w 8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0">
                  <a:moveTo>
                    <a:pt x="0" y="2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0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2" name="Freeform 530"/>
            <p:cNvSpPr>
              <a:spLocks/>
            </p:cNvSpPr>
            <p:nvPr/>
          </p:nvSpPr>
          <p:spPr bwMode="auto">
            <a:xfrm>
              <a:off x="3646488" y="2047875"/>
              <a:ext cx="12700" cy="9525"/>
            </a:xfrm>
            <a:custGeom>
              <a:avLst/>
              <a:gdLst>
                <a:gd name="T0" fmla="*/ 6 w 8"/>
                <a:gd name="T1" fmla="*/ 0 h 6"/>
                <a:gd name="T2" fmla="*/ 6 w 8"/>
                <a:gd name="T3" fmla="*/ 0 h 6"/>
                <a:gd name="T4" fmla="*/ 4 w 8"/>
                <a:gd name="T5" fmla="*/ 0 h 6"/>
                <a:gd name="T6" fmla="*/ 2 w 8"/>
                <a:gd name="T7" fmla="*/ 0 h 6"/>
                <a:gd name="T8" fmla="*/ 2 w 8"/>
                <a:gd name="T9" fmla="*/ 0 h 6"/>
                <a:gd name="T10" fmla="*/ 0 w 8"/>
                <a:gd name="T11" fmla="*/ 4 h 6"/>
                <a:gd name="T12" fmla="*/ 2 w 8"/>
                <a:gd name="T13" fmla="*/ 6 h 6"/>
                <a:gd name="T14" fmla="*/ 2 w 8"/>
                <a:gd name="T15" fmla="*/ 6 h 6"/>
                <a:gd name="T16" fmla="*/ 4 w 8"/>
                <a:gd name="T17" fmla="*/ 6 h 6"/>
                <a:gd name="T18" fmla="*/ 6 w 8"/>
                <a:gd name="T19" fmla="*/ 6 h 6"/>
                <a:gd name="T20" fmla="*/ 6 w 8"/>
                <a:gd name="T21" fmla="*/ 6 h 6"/>
                <a:gd name="T22" fmla="*/ 8 w 8"/>
                <a:gd name="T23" fmla="*/ 4 h 6"/>
                <a:gd name="T24" fmla="*/ 6 w 8"/>
                <a:gd name="T25" fmla="*/ 0 h 6"/>
                <a:gd name="T26" fmla="*/ 6 w 8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6">
                  <a:moveTo>
                    <a:pt x="6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3" name="Freeform 531"/>
            <p:cNvSpPr>
              <a:spLocks/>
            </p:cNvSpPr>
            <p:nvPr/>
          </p:nvSpPr>
          <p:spPr bwMode="auto">
            <a:xfrm>
              <a:off x="3760788" y="1984375"/>
              <a:ext cx="9525" cy="9525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0 h 6"/>
                <a:gd name="T4" fmla="*/ 2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4 w 6"/>
                <a:gd name="T19" fmla="*/ 4 h 6"/>
                <a:gd name="T20" fmla="*/ 4 w 6"/>
                <a:gd name="T21" fmla="*/ 4 h 6"/>
                <a:gd name="T22" fmla="*/ 6 w 6"/>
                <a:gd name="T23" fmla="*/ 2 h 6"/>
                <a:gd name="T24" fmla="*/ 4 w 6"/>
                <a:gd name="T25" fmla="*/ 0 h 6"/>
                <a:gd name="T26" fmla="*/ 4 w 6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6A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4" name="Rectangle 532"/>
            <p:cNvSpPr>
              <a:spLocks noChangeArrowheads="1"/>
            </p:cNvSpPr>
            <p:nvPr/>
          </p:nvSpPr>
          <p:spPr bwMode="auto">
            <a:xfrm>
              <a:off x="3557588" y="1952625"/>
              <a:ext cx="219075" cy="254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535" name="Picture 53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938" y="1981200"/>
              <a:ext cx="5715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6" name="Freeform 534"/>
            <p:cNvSpPr>
              <a:spLocks/>
            </p:cNvSpPr>
            <p:nvPr/>
          </p:nvSpPr>
          <p:spPr bwMode="auto">
            <a:xfrm>
              <a:off x="3576638" y="2041525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2 w 12"/>
                <a:gd name="T5" fmla="*/ 2 h 12"/>
                <a:gd name="T6" fmla="*/ 2 w 12"/>
                <a:gd name="T7" fmla="*/ 2 h 12"/>
                <a:gd name="T8" fmla="*/ 0 w 12"/>
                <a:gd name="T9" fmla="*/ 4 h 12"/>
                <a:gd name="T10" fmla="*/ 0 w 12"/>
                <a:gd name="T11" fmla="*/ 6 h 12"/>
                <a:gd name="T12" fmla="*/ 0 w 12"/>
                <a:gd name="T13" fmla="*/ 6 h 12"/>
                <a:gd name="T14" fmla="*/ 2 w 12"/>
                <a:gd name="T15" fmla="*/ 10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0 w 12"/>
                <a:gd name="T25" fmla="*/ 10 h 12"/>
                <a:gd name="T26" fmla="*/ 12 w 12"/>
                <a:gd name="T27" fmla="*/ 6 h 12"/>
                <a:gd name="T28" fmla="*/ 10 w 12"/>
                <a:gd name="T29" fmla="*/ 2 h 12"/>
                <a:gd name="T30" fmla="*/ 10 w 12"/>
                <a:gd name="T31" fmla="*/ 2 h 12"/>
                <a:gd name="T32" fmla="*/ 6 w 12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7" name="Freeform 535"/>
            <p:cNvSpPr>
              <a:spLocks/>
            </p:cNvSpPr>
            <p:nvPr/>
          </p:nvSpPr>
          <p:spPr bwMode="auto">
            <a:xfrm>
              <a:off x="3576638" y="2041525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2 w 12"/>
                <a:gd name="T5" fmla="*/ 2 h 12"/>
                <a:gd name="T6" fmla="*/ 2 w 12"/>
                <a:gd name="T7" fmla="*/ 2 h 12"/>
                <a:gd name="T8" fmla="*/ 0 w 12"/>
                <a:gd name="T9" fmla="*/ 4 h 12"/>
                <a:gd name="T10" fmla="*/ 0 w 12"/>
                <a:gd name="T11" fmla="*/ 6 h 12"/>
                <a:gd name="T12" fmla="*/ 0 w 12"/>
                <a:gd name="T13" fmla="*/ 6 h 12"/>
                <a:gd name="T14" fmla="*/ 2 w 12"/>
                <a:gd name="T15" fmla="*/ 10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10 w 12"/>
                <a:gd name="T23" fmla="*/ 10 h 12"/>
                <a:gd name="T24" fmla="*/ 10 w 12"/>
                <a:gd name="T25" fmla="*/ 10 h 12"/>
                <a:gd name="T26" fmla="*/ 12 w 12"/>
                <a:gd name="T27" fmla="*/ 6 h 12"/>
                <a:gd name="T28" fmla="*/ 10 w 12"/>
                <a:gd name="T29" fmla="*/ 2 h 12"/>
                <a:gd name="T30" fmla="*/ 10 w 12"/>
                <a:gd name="T31" fmla="*/ 2 h 12"/>
                <a:gd name="T32" fmla="*/ 6 w 12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8" name="Freeform 536"/>
            <p:cNvSpPr>
              <a:spLocks/>
            </p:cNvSpPr>
            <p:nvPr/>
          </p:nvSpPr>
          <p:spPr bwMode="auto">
            <a:xfrm>
              <a:off x="3605213" y="2006600"/>
              <a:ext cx="6350" cy="15875"/>
            </a:xfrm>
            <a:custGeom>
              <a:avLst/>
              <a:gdLst>
                <a:gd name="T0" fmla="*/ 2 w 4"/>
                <a:gd name="T1" fmla="*/ 0 h 10"/>
                <a:gd name="T2" fmla="*/ 2 w 4"/>
                <a:gd name="T3" fmla="*/ 0 h 10"/>
                <a:gd name="T4" fmla="*/ 2 w 4"/>
                <a:gd name="T5" fmla="*/ 0 h 10"/>
                <a:gd name="T6" fmla="*/ 2 w 4"/>
                <a:gd name="T7" fmla="*/ 0 h 10"/>
                <a:gd name="T8" fmla="*/ 0 w 4"/>
                <a:gd name="T9" fmla="*/ 4 h 10"/>
                <a:gd name="T10" fmla="*/ 2 w 4"/>
                <a:gd name="T11" fmla="*/ 8 h 10"/>
                <a:gd name="T12" fmla="*/ 2 w 4"/>
                <a:gd name="T13" fmla="*/ 8 h 10"/>
                <a:gd name="T14" fmla="*/ 4 w 4"/>
                <a:gd name="T15" fmla="*/ 10 h 10"/>
                <a:gd name="T16" fmla="*/ 4 w 4"/>
                <a:gd name="T17" fmla="*/ 6 h 10"/>
                <a:gd name="T18" fmla="*/ 4 w 4"/>
                <a:gd name="T19" fmla="*/ 6 h 10"/>
                <a:gd name="T20" fmla="*/ 2 w 4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9" name="Freeform 537"/>
            <p:cNvSpPr>
              <a:spLocks/>
            </p:cNvSpPr>
            <p:nvPr/>
          </p:nvSpPr>
          <p:spPr bwMode="auto">
            <a:xfrm>
              <a:off x="3605213" y="2006600"/>
              <a:ext cx="6350" cy="15875"/>
            </a:xfrm>
            <a:custGeom>
              <a:avLst/>
              <a:gdLst>
                <a:gd name="T0" fmla="*/ 2 w 4"/>
                <a:gd name="T1" fmla="*/ 0 h 10"/>
                <a:gd name="T2" fmla="*/ 2 w 4"/>
                <a:gd name="T3" fmla="*/ 0 h 10"/>
                <a:gd name="T4" fmla="*/ 2 w 4"/>
                <a:gd name="T5" fmla="*/ 0 h 10"/>
                <a:gd name="T6" fmla="*/ 2 w 4"/>
                <a:gd name="T7" fmla="*/ 0 h 10"/>
                <a:gd name="T8" fmla="*/ 0 w 4"/>
                <a:gd name="T9" fmla="*/ 4 h 10"/>
                <a:gd name="T10" fmla="*/ 2 w 4"/>
                <a:gd name="T11" fmla="*/ 8 h 10"/>
                <a:gd name="T12" fmla="*/ 2 w 4"/>
                <a:gd name="T13" fmla="*/ 8 h 10"/>
                <a:gd name="T14" fmla="*/ 4 w 4"/>
                <a:gd name="T15" fmla="*/ 10 h 10"/>
                <a:gd name="T16" fmla="*/ 4 w 4"/>
                <a:gd name="T17" fmla="*/ 6 h 10"/>
                <a:gd name="T18" fmla="*/ 4 w 4"/>
                <a:gd name="T19" fmla="*/ 6 h 10"/>
                <a:gd name="T20" fmla="*/ 2 w 4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0" name="Freeform 538"/>
            <p:cNvSpPr>
              <a:spLocks/>
            </p:cNvSpPr>
            <p:nvPr/>
          </p:nvSpPr>
          <p:spPr bwMode="auto">
            <a:xfrm>
              <a:off x="3598863" y="2212975"/>
              <a:ext cx="12700" cy="19050"/>
            </a:xfrm>
            <a:custGeom>
              <a:avLst/>
              <a:gdLst>
                <a:gd name="T0" fmla="*/ 6 w 8"/>
                <a:gd name="T1" fmla="*/ 0 h 12"/>
                <a:gd name="T2" fmla="*/ 6 w 8"/>
                <a:gd name="T3" fmla="*/ 0 h 12"/>
                <a:gd name="T4" fmla="*/ 2 w 8"/>
                <a:gd name="T5" fmla="*/ 2 h 12"/>
                <a:gd name="T6" fmla="*/ 0 w 8"/>
                <a:gd name="T7" fmla="*/ 6 h 12"/>
                <a:gd name="T8" fmla="*/ 0 w 8"/>
                <a:gd name="T9" fmla="*/ 6 h 12"/>
                <a:gd name="T10" fmla="*/ 2 w 8"/>
                <a:gd name="T11" fmla="*/ 10 h 12"/>
                <a:gd name="T12" fmla="*/ 6 w 8"/>
                <a:gd name="T13" fmla="*/ 12 h 12"/>
                <a:gd name="T14" fmla="*/ 6 w 8"/>
                <a:gd name="T15" fmla="*/ 12 h 12"/>
                <a:gd name="T16" fmla="*/ 8 w 8"/>
                <a:gd name="T17" fmla="*/ 12 h 12"/>
                <a:gd name="T18" fmla="*/ 8 w 8"/>
                <a:gd name="T19" fmla="*/ 2 h 12"/>
                <a:gd name="T20" fmla="*/ 8 w 8"/>
                <a:gd name="T21" fmla="*/ 2 h 12"/>
                <a:gd name="T22" fmla="*/ 6 w 8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2">
                  <a:moveTo>
                    <a:pt x="6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1" name="Freeform 539"/>
            <p:cNvSpPr>
              <a:spLocks/>
            </p:cNvSpPr>
            <p:nvPr/>
          </p:nvSpPr>
          <p:spPr bwMode="auto">
            <a:xfrm>
              <a:off x="3598863" y="2212975"/>
              <a:ext cx="12700" cy="19050"/>
            </a:xfrm>
            <a:custGeom>
              <a:avLst/>
              <a:gdLst>
                <a:gd name="T0" fmla="*/ 6 w 8"/>
                <a:gd name="T1" fmla="*/ 0 h 12"/>
                <a:gd name="T2" fmla="*/ 6 w 8"/>
                <a:gd name="T3" fmla="*/ 0 h 12"/>
                <a:gd name="T4" fmla="*/ 2 w 8"/>
                <a:gd name="T5" fmla="*/ 2 h 12"/>
                <a:gd name="T6" fmla="*/ 0 w 8"/>
                <a:gd name="T7" fmla="*/ 6 h 12"/>
                <a:gd name="T8" fmla="*/ 0 w 8"/>
                <a:gd name="T9" fmla="*/ 6 h 12"/>
                <a:gd name="T10" fmla="*/ 2 w 8"/>
                <a:gd name="T11" fmla="*/ 10 h 12"/>
                <a:gd name="T12" fmla="*/ 6 w 8"/>
                <a:gd name="T13" fmla="*/ 12 h 12"/>
                <a:gd name="T14" fmla="*/ 6 w 8"/>
                <a:gd name="T15" fmla="*/ 12 h 12"/>
                <a:gd name="T16" fmla="*/ 8 w 8"/>
                <a:gd name="T17" fmla="*/ 12 h 12"/>
                <a:gd name="T18" fmla="*/ 8 w 8"/>
                <a:gd name="T19" fmla="*/ 2 h 12"/>
                <a:gd name="T20" fmla="*/ 8 w 8"/>
                <a:gd name="T21" fmla="*/ 2 h 12"/>
                <a:gd name="T22" fmla="*/ 6 w 8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2">
                  <a:moveTo>
                    <a:pt x="6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2" name="Freeform 540"/>
            <p:cNvSpPr>
              <a:spLocks/>
            </p:cNvSpPr>
            <p:nvPr/>
          </p:nvSpPr>
          <p:spPr bwMode="auto">
            <a:xfrm>
              <a:off x="3608388" y="2181225"/>
              <a:ext cx="3175" cy="15875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0 w 2"/>
                <a:gd name="T5" fmla="*/ 2 h 10"/>
                <a:gd name="T6" fmla="*/ 0 w 2"/>
                <a:gd name="T7" fmla="*/ 6 h 10"/>
                <a:gd name="T8" fmla="*/ 0 w 2"/>
                <a:gd name="T9" fmla="*/ 6 h 10"/>
                <a:gd name="T10" fmla="*/ 0 w 2"/>
                <a:gd name="T11" fmla="*/ 8 h 10"/>
                <a:gd name="T12" fmla="*/ 2 w 2"/>
                <a:gd name="T13" fmla="*/ 10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3" name="Freeform 541"/>
            <p:cNvSpPr>
              <a:spLocks/>
            </p:cNvSpPr>
            <p:nvPr/>
          </p:nvSpPr>
          <p:spPr bwMode="auto">
            <a:xfrm>
              <a:off x="3608388" y="2181225"/>
              <a:ext cx="3175" cy="15875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0 w 2"/>
                <a:gd name="T5" fmla="*/ 2 h 10"/>
                <a:gd name="T6" fmla="*/ 0 w 2"/>
                <a:gd name="T7" fmla="*/ 6 h 10"/>
                <a:gd name="T8" fmla="*/ 0 w 2"/>
                <a:gd name="T9" fmla="*/ 6 h 10"/>
                <a:gd name="T10" fmla="*/ 0 w 2"/>
                <a:gd name="T11" fmla="*/ 8 h 10"/>
                <a:gd name="T12" fmla="*/ 2 w 2"/>
                <a:gd name="T13" fmla="*/ 10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4" name="Freeform 542"/>
            <p:cNvSpPr>
              <a:spLocks/>
            </p:cNvSpPr>
            <p:nvPr/>
          </p:nvSpPr>
          <p:spPr bwMode="auto">
            <a:xfrm>
              <a:off x="3579813" y="2193925"/>
              <a:ext cx="9525" cy="9525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0 h 6"/>
                <a:gd name="T4" fmla="*/ 2 w 6"/>
                <a:gd name="T5" fmla="*/ 0 h 6"/>
                <a:gd name="T6" fmla="*/ 0 w 6"/>
                <a:gd name="T7" fmla="*/ 4 h 6"/>
                <a:gd name="T8" fmla="*/ 0 w 6"/>
                <a:gd name="T9" fmla="*/ 4 h 6"/>
                <a:gd name="T10" fmla="*/ 2 w 6"/>
                <a:gd name="T11" fmla="*/ 6 h 6"/>
                <a:gd name="T12" fmla="*/ 4 w 6"/>
                <a:gd name="T13" fmla="*/ 6 h 6"/>
                <a:gd name="T14" fmla="*/ 4 w 6"/>
                <a:gd name="T15" fmla="*/ 6 h 6"/>
                <a:gd name="T16" fmla="*/ 6 w 6"/>
                <a:gd name="T17" fmla="*/ 6 h 6"/>
                <a:gd name="T18" fmla="*/ 6 w 6"/>
                <a:gd name="T19" fmla="*/ 4 h 6"/>
                <a:gd name="T20" fmla="*/ 6 w 6"/>
                <a:gd name="T21" fmla="*/ 4 h 6"/>
                <a:gd name="T22" fmla="*/ 6 w 6"/>
                <a:gd name="T23" fmla="*/ 0 h 6"/>
                <a:gd name="T24" fmla="*/ 4 w 6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5" name="Freeform 543"/>
            <p:cNvSpPr>
              <a:spLocks/>
            </p:cNvSpPr>
            <p:nvPr/>
          </p:nvSpPr>
          <p:spPr bwMode="auto">
            <a:xfrm>
              <a:off x="3579813" y="2193925"/>
              <a:ext cx="9525" cy="9525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0 h 6"/>
                <a:gd name="T4" fmla="*/ 2 w 6"/>
                <a:gd name="T5" fmla="*/ 0 h 6"/>
                <a:gd name="T6" fmla="*/ 0 w 6"/>
                <a:gd name="T7" fmla="*/ 4 h 6"/>
                <a:gd name="T8" fmla="*/ 0 w 6"/>
                <a:gd name="T9" fmla="*/ 4 h 6"/>
                <a:gd name="T10" fmla="*/ 2 w 6"/>
                <a:gd name="T11" fmla="*/ 6 h 6"/>
                <a:gd name="T12" fmla="*/ 4 w 6"/>
                <a:gd name="T13" fmla="*/ 6 h 6"/>
                <a:gd name="T14" fmla="*/ 4 w 6"/>
                <a:gd name="T15" fmla="*/ 6 h 6"/>
                <a:gd name="T16" fmla="*/ 6 w 6"/>
                <a:gd name="T17" fmla="*/ 6 h 6"/>
                <a:gd name="T18" fmla="*/ 6 w 6"/>
                <a:gd name="T19" fmla="*/ 4 h 6"/>
                <a:gd name="T20" fmla="*/ 6 w 6"/>
                <a:gd name="T21" fmla="*/ 4 h 6"/>
                <a:gd name="T22" fmla="*/ 6 w 6"/>
                <a:gd name="T23" fmla="*/ 0 h 6"/>
                <a:gd name="T24" fmla="*/ 4 w 6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6" name="Freeform 544"/>
            <p:cNvSpPr>
              <a:spLocks/>
            </p:cNvSpPr>
            <p:nvPr/>
          </p:nvSpPr>
          <p:spPr bwMode="auto">
            <a:xfrm>
              <a:off x="3608388" y="2282825"/>
              <a:ext cx="3175" cy="12700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0 w 2"/>
                <a:gd name="T5" fmla="*/ 2 h 8"/>
                <a:gd name="T6" fmla="*/ 0 w 2"/>
                <a:gd name="T7" fmla="*/ 4 h 8"/>
                <a:gd name="T8" fmla="*/ 0 w 2"/>
                <a:gd name="T9" fmla="*/ 4 h 8"/>
                <a:gd name="T10" fmla="*/ 0 w 2"/>
                <a:gd name="T11" fmla="*/ 6 h 8"/>
                <a:gd name="T12" fmla="*/ 2 w 2"/>
                <a:gd name="T13" fmla="*/ 8 h 8"/>
                <a:gd name="T14" fmla="*/ 2 w 2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7" name="Freeform 545"/>
            <p:cNvSpPr>
              <a:spLocks/>
            </p:cNvSpPr>
            <p:nvPr/>
          </p:nvSpPr>
          <p:spPr bwMode="auto">
            <a:xfrm>
              <a:off x="3608388" y="2282825"/>
              <a:ext cx="3175" cy="12700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0 w 2"/>
                <a:gd name="T5" fmla="*/ 2 h 8"/>
                <a:gd name="T6" fmla="*/ 0 w 2"/>
                <a:gd name="T7" fmla="*/ 4 h 8"/>
                <a:gd name="T8" fmla="*/ 0 w 2"/>
                <a:gd name="T9" fmla="*/ 4 h 8"/>
                <a:gd name="T10" fmla="*/ 0 w 2"/>
                <a:gd name="T11" fmla="*/ 6 h 8"/>
                <a:gd name="T12" fmla="*/ 2 w 2"/>
                <a:gd name="T13" fmla="*/ 8 h 8"/>
                <a:gd name="T14" fmla="*/ 2 w 2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8" name="Freeform 546"/>
            <p:cNvSpPr>
              <a:spLocks/>
            </p:cNvSpPr>
            <p:nvPr/>
          </p:nvSpPr>
          <p:spPr bwMode="auto">
            <a:xfrm>
              <a:off x="3589338" y="2260600"/>
              <a:ext cx="12700" cy="9525"/>
            </a:xfrm>
            <a:custGeom>
              <a:avLst/>
              <a:gdLst>
                <a:gd name="T0" fmla="*/ 4 w 8"/>
                <a:gd name="T1" fmla="*/ 0 h 6"/>
                <a:gd name="T2" fmla="*/ 4 w 8"/>
                <a:gd name="T3" fmla="*/ 0 h 6"/>
                <a:gd name="T4" fmla="*/ 2 w 8"/>
                <a:gd name="T5" fmla="*/ 0 h 6"/>
                <a:gd name="T6" fmla="*/ 0 w 8"/>
                <a:gd name="T7" fmla="*/ 2 h 6"/>
                <a:gd name="T8" fmla="*/ 0 w 8"/>
                <a:gd name="T9" fmla="*/ 2 h 6"/>
                <a:gd name="T10" fmla="*/ 2 w 8"/>
                <a:gd name="T11" fmla="*/ 4 h 6"/>
                <a:gd name="T12" fmla="*/ 4 w 8"/>
                <a:gd name="T13" fmla="*/ 6 h 6"/>
                <a:gd name="T14" fmla="*/ 4 w 8"/>
                <a:gd name="T15" fmla="*/ 6 h 6"/>
                <a:gd name="T16" fmla="*/ 6 w 8"/>
                <a:gd name="T17" fmla="*/ 4 h 6"/>
                <a:gd name="T18" fmla="*/ 8 w 8"/>
                <a:gd name="T19" fmla="*/ 2 h 6"/>
                <a:gd name="T20" fmla="*/ 8 w 8"/>
                <a:gd name="T21" fmla="*/ 2 h 6"/>
                <a:gd name="T22" fmla="*/ 6 w 8"/>
                <a:gd name="T23" fmla="*/ 0 h 6"/>
                <a:gd name="T24" fmla="*/ 4 w 8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6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9" name="Freeform 547"/>
            <p:cNvSpPr>
              <a:spLocks/>
            </p:cNvSpPr>
            <p:nvPr/>
          </p:nvSpPr>
          <p:spPr bwMode="auto">
            <a:xfrm>
              <a:off x="3589338" y="2260600"/>
              <a:ext cx="12700" cy="9525"/>
            </a:xfrm>
            <a:custGeom>
              <a:avLst/>
              <a:gdLst>
                <a:gd name="T0" fmla="*/ 4 w 8"/>
                <a:gd name="T1" fmla="*/ 0 h 6"/>
                <a:gd name="T2" fmla="*/ 4 w 8"/>
                <a:gd name="T3" fmla="*/ 0 h 6"/>
                <a:gd name="T4" fmla="*/ 2 w 8"/>
                <a:gd name="T5" fmla="*/ 0 h 6"/>
                <a:gd name="T6" fmla="*/ 0 w 8"/>
                <a:gd name="T7" fmla="*/ 2 h 6"/>
                <a:gd name="T8" fmla="*/ 0 w 8"/>
                <a:gd name="T9" fmla="*/ 2 h 6"/>
                <a:gd name="T10" fmla="*/ 2 w 8"/>
                <a:gd name="T11" fmla="*/ 4 h 6"/>
                <a:gd name="T12" fmla="*/ 4 w 8"/>
                <a:gd name="T13" fmla="*/ 6 h 6"/>
                <a:gd name="T14" fmla="*/ 4 w 8"/>
                <a:gd name="T15" fmla="*/ 6 h 6"/>
                <a:gd name="T16" fmla="*/ 6 w 8"/>
                <a:gd name="T17" fmla="*/ 4 h 6"/>
                <a:gd name="T18" fmla="*/ 8 w 8"/>
                <a:gd name="T19" fmla="*/ 2 h 6"/>
                <a:gd name="T20" fmla="*/ 8 w 8"/>
                <a:gd name="T21" fmla="*/ 2 h 6"/>
                <a:gd name="T22" fmla="*/ 6 w 8"/>
                <a:gd name="T23" fmla="*/ 0 h 6"/>
                <a:gd name="T24" fmla="*/ 4 w 8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6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0" name="Freeform 548"/>
            <p:cNvSpPr>
              <a:spLocks/>
            </p:cNvSpPr>
            <p:nvPr/>
          </p:nvSpPr>
          <p:spPr bwMode="auto">
            <a:xfrm>
              <a:off x="3598863" y="2724150"/>
              <a:ext cx="12700" cy="19050"/>
            </a:xfrm>
            <a:custGeom>
              <a:avLst/>
              <a:gdLst>
                <a:gd name="T0" fmla="*/ 6 w 8"/>
                <a:gd name="T1" fmla="*/ 0 h 12"/>
                <a:gd name="T2" fmla="*/ 6 w 8"/>
                <a:gd name="T3" fmla="*/ 0 h 12"/>
                <a:gd name="T4" fmla="*/ 2 w 8"/>
                <a:gd name="T5" fmla="*/ 2 h 12"/>
                <a:gd name="T6" fmla="*/ 0 w 8"/>
                <a:gd name="T7" fmla="*/ 6 h 12"/>
                <a:gd name="T8" fmla="*/ 0 w 8"/>
                <a:gd name="T9" fmla="*/ 6 h 12"/>
                <a:gd name="T10" fmla="*/ 2 w 8"/>
                <a:gd name="T11" fmla="*/ 10 h 12"/>
                <a:gd name="T12" fmla="*/ 6 w 8"/>
                <a:gd name="T13" fmla="*/ 12 h 12"/>
                <a:gd name="T14" fmla="*/ 6 w 8"/>
                <a:gd name="T15" fmla="*/ 12 h 12"/>
                <a:gd name="T16" fmla="*/ 8 w 8"/>
                <a:gd name="T17" fmla="*/ 10 h 12"/>
                <a:gd name="T18" fmla="*/ 8 w 8"/>
                <a:gd name="T19" fmla="*/ 2 h 12"/>
                <a:gd name="T20" fmla="*/ 8 w 8"/>
                <a:gd name="T21" fmla="*/ 2 h 12"/>
                <a:gd name="T22" fmla="*/ 6 w 8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2">
                  <a:moveTo>
                    <a:pt x="6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1" name="Freeform 549"/>
            <p:cNvSpPr>
              <a:spLocks/>
            </p:cNvSpPr>
            <p:nvPr/>
          </p:nvSpPr>
          <p:spPr bwMode="auto">
            <a:xfrm>
              <a:off x="3598863" y="2724150"/>
              <a:ext cx="12700" cy="19050"/>
            </a:xfrm>
            <a:custGeom>
              <a:avLst/>
              <a:gdLst>
                <a:gd name="T0" fmla="*/ 6 w 8"/>
                <a:gd name="T1" fmla="*/ 0 h 12"/>
                <a:gd name="T2" fmla="*/ 6 w 8"/>
                <a:gd name="T3" fmla="*/ 0 h 12"/>
                <a:gd name="T4" fmla="*/ 2 w 8"/>
                <a:gd name="T5" fmla="*/ 2 h 12"/>
                <a:gd name="T6" fmla="*/ 0 w 8"/>
                <a:gd name="T7" fmla="*/ 6 h 12"/>
                <a:gd name="T8" fmla="*/ 0 w 8"/>
                <a:gd name="T9" fmla="*/ 6 h 12"/>
                <a:gd name="T10" fmla="*/ 2 w 8"/>
                <a:gd name="T11" fmla="*/ 10 h 12"/>
                <a:gd name="T12" fmla="*/ 6 w 8"/>
                <a:gd name="T13" fmla="*/ 12 h 12"/>
                <a:gd name="T14" fmla="*/ 6 w 8"/>
                <a:gd name="T15" fmla="*/ 12 h 12"/>
                <a:gd name="T16" fmla="*/ 8 w 8"/>
                <a:gd name="T17" fmla="*/ 10 h 12"/>
                <a:gd name="T18" fmla="*/ 8 w 8"/>
                <a:gd name="T19" fmla="*/ 2 h 12"/>
                <a:gd name="T20" fmla="*/ 8 w 8"/>
                <a:gd name="T21" fmla="*/ 2 h 12"/>
                <a:gd name="T22" fmla="*/ 6 w 8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2">
                  <a:moveTo>
                    <a:pt x="6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2" name="Freeform 550"/>
            <p:cNvSpPr>
              <a:spLocks/>
            </p:cNvSpPr>
            <p:nvPr/>
          </p:nvSpPr>
          <p:spPr bwMode="auto">
            <a:xfrm>
              <a:off x="3608388" y="2692400"/>
              <a:ext cx="3175" cy="15875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0 w 2"/>
                <a:gd name="T5" fmla="*/ 2 h 10"/>
                <a:gd name="T6" fmla="*/ 0 w 2"/>
                <a:gd name="T7" fmla="*/ 4 h 10"/>
                <a:gd name="T8" fmla="*/ 0 w 2"/>
                <a:gd name="T9" fmla="*/ 4 h 10"/>
                <a:gd name="T10" fmla="*/ 0 w 2"/>
                <a:gd name="T11" fmla="*/ 8 h 10"/>
                <a:gd name="T12" fmla="*/ 2 w 2"/>
                <a:gd name="T13" fmla="*/ 10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3" name="Freeform 551"/>
            <p:cNvSpPr>
              <a:spLocks/>
            </p:cNvSpPr>
            <p:nvPr/>
          </p:nvSpPr>
          <p:spPr bwMode="auto">
            <a:xfrm>
              <a:off x="3608388" y="2692400"/>
              <a:ext cx="3175" cy="15875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0 w 2"/>
                <a:gd name="T5" fmla="*/ 2 h 10"/>
                <a:gd name="T6" fmla="*/ 0 w 2"/>
                <a:gd name="T7" fmla="*/ 4 h 10"/>
                <a:gd name="T8" fmla="*/ 0 w 2"/>
                <a:gd name="T9" fmla="*/ 4 h 10"/>
                <a:gd name="T10" fmla="*/ 0 w 2"/>
                <a:gd name="T11" fmla="*/ 8 h 10"/>
                <a:gd name="T12" fmla="*/ 2 w 2"/>
                <a:gd name="T13" fmla="*/ 10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4" name="Freeform 552"/>
            <p:cNvSpPr>
              <a:spLocks/>
            </p:cNvSpPr>
            <p:nvPr/>
          </p:nvSpPr>
          <p:spPr bwMode="auto">
            <a:xfrm>
              <a:off x="3608388" y="2790825"/>
              <a:ext cx="3175" cy="15875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0 w 2"/>
                <a:gd name="T5" fmla="*/ 2 h 10"/>
                <a:gd name="T6" fmla="*/ 0 w 2"/>
                <a:gd name="T7" fmla="*/ 6 h 10"/>
                <a:gd name="T8" fmla="*/ 0 w 2"/>
                <a:gd name="T9" fmla="*/ 6 h 10"/>
                <a:gd name="T10" fmla="*/ 0 w 2"/>
                <a:gd name="T11" fmla="*/ 8 h 10"/>
                <a:gd name="T12" fmla="*/ 2 w 2"/>
                <a:gd name="T13" fmla="*/ 10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5" name="Freeform 553"/>
            <p:cNvSpPr>
              <a:spLocks/>
            </p:cNvSpPr>
            <p:nvPr/>
          </p:nvSpPr>
          <p:spPr bwMode="auto">
            <a:xfrm>
              <a:off x="3608388" y="2790825"/>
              <a:ext cx="3175" cy="15875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0 w 2"/>
                <a:gd name="T5" fmla="*/ 2 h 10"/>
                <a:gd name="T6" fmla="*/ 0 w 2"/>
                <a:gd name="T7" fmla="*/ 6 h 10"/>
                <a:gd name="T8" fmla="*/ 0 w 2"/>
                <a:gd name="T9" fmla="*/ 6 h 10"/>
                <a:gd name="T10" fmla="*/ 0 w 2"/>
                <a:gd name="T11" fmla="*/ 8 h 10"/>
                <a:gd name="T12" fmla="*/ 2 w 2"/>
                <a:gd name="T13" fmla="*/ 10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6" name="Freeform 554"/>
            <p:cNvSpPr>
              <a:spLocks/>
            </p:cNvSpPr>
            <p:nvPr/>
          </p:nvSpPr>
          <p:spPr bwMode="auto">
            <a:xfrm>
              <a:off x="3589338" y="2768600"/>
              <a:ext cx="12700" cy="12700"/>
            </a:xfrm>
            <a:custGeom>
              <a:avLst/>
              <a:gdLst>
                <a:gd name="T0" fmla="*/ 4 w 8"/>
                <a:gd name="T1" fmla="*/ 0 h 8"/>
                <a:gd name="T2" fmla="*/ 4 w 8"/>
                <a:gd name="T3" fmla="*/ 0 h 8"/>
                <a:gd name="T4" fmla="*/ 2 w 8"/>
                <a:gd name="T5" fmla="*/ 2 h 8"/>
                <a:gd name="T6" fmla="*/ 0 w 8"/>
                <a:gd name="T7" fmla="*/ 4 h 8"/>
                <a:gd name="T8" fmla="*/ 0 w 8"/>
                <a:gd name="T9" fmla="*/ 4 h 8"/>
                <a:gd name="T10" fmla="*/ 2 w 8"/>
                <a:gd name="T11" fmla="*/ 6 h 8"/>
                <a:gd name="T12" fmla="*/ 4 w 8"/>
                <a:gd name="T13" fmla="*/ 8 h 8"/>
                <a:gd name="T14" fmla="*/ 4 w 8"/>
                <a:gd name="T15" fmla="*/ 8 h 8"/>
                <a:gd name="T16" fmla="*/ 6 w 8"/>
                <a:gd name="T17" fmla="*/ 6 h 8"/>
                <a:gd name="T18" fmla="*/ 8 w 8"/>
                <a:gd name="T19" fmla="*/ 4 h 8"/>
                <a:gd name="T20" fmla="*/ 8 w 8"/>
                <a:gd name="T21" fmla="*/ 4 h 8"/>
                <a:gd name="T22" fmla="*/ 6 w 8"/>
                <a:gd name="T23" fmla="*/ 2 h 8"/>
                <a:gd name="T24" fmla="*/ 4 w 8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7" name="Freeform 555"/>
            <p:cNvSpPr>
              <a:spLocks/>
            </p:cNvSpPr>
            <p:nvPr/>
          </p:nvSpPr>
          <p:spPr bwMode="auto">
            <a:xfrm>
              <a:off x="3589338" y="2768600"/>
              <a:ext cx="12700" cy="12700"/>
            </a:xfrm>
            <a:custGeom>
              <a:avLst/>
              <a:gdLst>
                <a:gd name="T0" fmla="*/ 4 w 8"/>
                <a:gd name="T1" fmla="*/ 0 h 8"/>
                <a:gd name="T2" fmla="*/ 4 w 8"/>
                <a:gd name="T3" fmla="*/ 0 h 8"/>
                <a:gd name="T4" fmla="*/ 2 w 8"/>
                <a:gd name="T5" fmla="*/ 2 h 8"/>
                <a:gd name="T6" fmla="*/ 0 w 8"/>
                <a:gd name="T7" fmla="*/ 4 h 8"/>
                <a:gd name="T8" fmla="*/ 0 w 8"/>
                <a:gd name="T9" fmla="*/ 4 h 8"/>
                <a:gd name="T10" fmla="*/ 2 w 8"/>
                <a:gd name="T11" fmla="*/ 6 h 8"/>
                <a:gd name="T12" fmla="*/ 4 w 8"/>
                <a:gd name="T13" fmla="*/ 8 h 8"/>
                <a:gd name="T14" fmla="*/ 4 w 8"/>
                <a:gd name="T15" fmla="*/ 8 h 8"/>
                <a:gd name="T16" fmla="*/ 6 w 8"/>
                <a:gd name="T17" fmla="*/ 6 h 8"/>
                <a:gd name="T18" fmla="*/ 8 w 8"/>
                <a:gd name="T19" fmla="*/ 4 h 8"/>
                <a:gd name="T20" fmla="*/ 8 w 8"/>
                <a:gd name="T21" fmla="*/ 4 h 8"/>
                <a:gd name="T22" fmla="*/ 6 w 8"/>
                <a:gd name="T23" fmla="*/ 2 h 8"/>
                <a:gd name="T24" fmla="*/ 4 w 8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8" name="Freeform 556"/>
            <p:cNvSpPr>
              <a:spLocks/>
            </p:cNvSpPr>
            <p:nvPr/>
          </p:nvSpPr>
          <p:spPr bwMode="auto">
            <a:xfrm>
              <a:off x="3608388" y="2616200"/>
              <a:ext cx="3175" cy="15875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0 w 2"/>
                <a:gd name="T5" fmla="*/ 2 h 10"/>
                <a:gd name="T6" fmla="*/ 0 w 2"/>
                <a:gd name="T7" fmla="*/ 6 h 10"/>
                <a:gd name="T8" fmla="*/ 0 w 2"/>
                <a:gd name="T9" fmla="*/ 6 h 10"/>
                <a:gd name="T10" fmla="*/ 0 w 2"/>
                <a:gd name="T11" fmla="*/ 8 h 10"/>
                <a:gd name="T12" fmla="*/ 2 w 2"/>
                <a:gd name="T13" fmla="*/ 10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9" name="Freeform 557"/>
            <p:cNvSpPr>
              <a:spLocks/>
            </p:cNvSpPr>
            <p:nvPr/>
          </p:nvSpPr>
          <p:spPr bwMode="auto">
            <a:xfrm>
              <a:off x="3608388" y="2616200"/>
              <a:ext cx="3175" cy="15875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0 w 2"/>
                <a:gd name="T5" fmla="*/ 2 h 10"/>
                <a:gd name="T6" fmla="*/ 0 w 2"/>
                <a:gd name="T7" fmla="*/ 6 h 10"/>
                <a:gd name="T8" fmla="*/ 0 w 2"/>
                <a:gd name="T9" fmla="*/ 6 h 10"/>
                <a:gd name="T10" fmla="*/ 0 w 2"/>
                <a:gd name="T11" fmla="*/ 8 h 10"/>
                <a:gd name="T12" fmla="*/ 2 w 2"/>
                <a:gd name="T13" fmla="*/ 10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0" name="Freeform 558"/>
            <p:cNvSpPr>
              <a:spLocks/>
            </p:cNvSpPr>
            <p:nvPr/>
          </p:nvSpPr>
          <p:spPr bwMode="auto">
            <a:xfrm>
              <a:off x="3598863" y="2651125"/>
              <a:ext cx="12700" cy="15875"/>
            </a:xfrm>
            <a:custGeom>
              <a:avLst/>
              <a:gdLst>
                <a:gd name="T0" fmla="*/ 6 w 8"/>
                <a:gd name="T1" fmla="*/ 0 h 10"/>
                <a:gd name="T2" fmla="*/ 6 w 8"/>
                <a:gd name="T3" fmla="*/ 0 h 10"/>
                <a:gd name="T4" fmla="*/ 2 w 8"/>
                <a:gd name="T5" fmla="*/ 0 h 10"/>
                <a:gd name="T6" fmla="*/ 0 w 8"/>
                <a:gd name="T7" fmla="*/ 4 h 10"/>
                <a:gd name="T8" fmla="*/ 0 w 8"/>
                <a:gd name="T9" fmla="*/ 4 h 10"/>
                <a:gd name="T10" fmla="*/ 2 w 8"/>
                <a:gd name="T11" fmla="*/ 8 h 10"/>
                <a:gd name="T12" fmla="*/ 6 w 8"/>
                <a:gd name="T13" fmla="*/ 10 h 10"/>
                <a:gd name="T14" fmla="*/ 6 w 8"/>
                <a:gd name="T15" fmla="*/ 10 h 10"/>
                <a:gd name="T16" fmla="*/ 8 w 8"/>
                <a:gd name="T17" fmla="*/ 8 h 10"/>
                <a:gd name="T18" fmla="*/ 8 w 8"/>
                <a:gd name="T19" fmla="*/ 0 h 10"/>
                <a:gd name="T20" fmla="*/ 8 w 8"/>
                <a:gd name="T21" fmla="*/ 0 h 10"/>
                <a:gd name="T22" fmla="*/ 6 w 8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8" y="8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1" name="Freeform 559"/>
            <p:cNvSpPr>
              <a:spLocks/>
            </p:cNvSpPr>
            <p:nvPr/>
          </p:nvSpPr>
          <p:spPr bwMode="auto">
            <a:xfrm>
              <a:off x="3598863" y="2651125"/>
              <a:ext cx="12700" cy="15875"/>
            </a:xfrm>
            <a:custGeom>
              <a:avLst/>
              <a:gdLst>
                <a:gd name="T0" fmla="*/ 6 w 8"/>
                <a:gd name="T1" fmla="*/ 0 h 10"/>
                <a:gd name="T2" fmla="*/ 6 w 8"/>
                <a:gd name="T3" fmla="*/ 0 h 10"/>
                <a:gd name="T4" fmla="*/ 2 w 8"/>
                <a:gd name="T5" fmla="*/ 0 h 10"/>
                <a:gd name="T6" fmla="*/ 0 w 8"/>
                <a:gd name="T7" fmla="*/ 4 h 10"/>
                <a:gd name="T8" fmla="*/ 0 w 8"/>
                <a:gd name="T9" fmla="*/ 4 h 10"/>
                <a:gd name="T10" fmla="*/ 2 w 8"/>
                <a:gd name="T11" fmla="*/ 8 h 10"/>
                <a:gd name="T12" fmla="*/ 6 w 8"/>
                <a:gd name="T13" fmla="*/ 10 h 10"/>
                <a:gd name="T14" fmla="*/ 6 w 8"/>
                <a:gd name="T15" fmla="*/ 10 h 10"/>
                <a:gd name="T16" fmla="*/ 8 w 8"/>
                <a:gd name="T17" fmla="*/ 8 h 10"/>
                <a:gd name="T18" fmla="*/ 8 w 8"/>
                <a:gd name="T19" fmla="*/ 0 h 10"/>
                <a:gd name="T20" fmla="*/ 8 w 8"/>
                <a:gd name="T21" fmla="*/ 0 h 10"/>
                <a:gd name="T22" fmla="*/ 6 w 8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8" y="8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2" name="Freeform 560"/>
            <p:cNvSpPr>
              <a:spLocks/>
            </p:cNvSpPr>
            <p:nvPr/>
          </p:nvSpPr>
          <p:spPr bwMode="auto">
            <a:xfrm>
              <a:off x="3579813" y="2543175"/>
              <a:ext cx="19050" cy="15875"/>
            </a:xfrm>
            <a:custGeom>
              <a:avLst/>
              <a:gdLst>
                <a:gd name="T0" fmla="*/ 6 w 12"/>
                <a:gd name="T1" fmla="*/ 0 h 10"/>
                <a:gd name="T2" fmla="*/ 6 w 12"/>
                <a:gd name="T3" fmla="*/ 0 h 10"/>
                <a:gd name="T4" fmla="*/ 6 w 12"/>
                <a:gd name="T5" fmla="*/ 0 h 10"/>
                <a:gd name="T6" fmla="*/ 6 w 12"/>
                <a:gd name="T7" fmla="*/ 0 h 10"/>
                <a:gd name="T8" fmla="*/ 2 w 12"/>
                <a:gd name="T9" fmla="*/ 2 h 10"/>
                <a:gd name="T10" fmla="*/ 0 w 12"/>
                <a:gd name="T11" fmla="*/ 6 h 10"/>
                <a:gd name="T12" fmla="*/ 0 w 12"/>
                <a:gd name="T13" fmla="*/ 6 h 10"/>
                <a:gd name="T14" fmla="*/ 2 w 12"/>
                <a:gd name="T15" fmla="*/ 10 h 10"/>
                <a:gd name="T16" fmla="*/ 6 w 12"/>
                <a:gd name="T17" fmla="*/ 10 h 10"/>
                <a:gd name="T18" fmla="*/ 6 w 12"/>
                <a:gd name="T19" fmla="*/ 10 h 10"/>
                <a:gd name="T20" fmla="*/ 6 w 12"/>
                <a:gd name="T21" fmla="*/ 10 h 10"/>
                <a:gd name="T22" fmla="*/ 6 w 12"/>
                <a:gd name="T23" fmla="*/ 10 h 10"/>
                <a:gd name="T24" fmla="*/ 10 w 12"/>
                <a:gd name="T25" fmla="*/ 8 h 10"/>
                <a:gd name="T26" fmla="*/ 12 w 12"/>
                <a:gd name="T27" fmla="*/ 4 h 10"/>
                <a:gd name="T28" fmla="*/ 12 w 12"/>
                <a:gd name="T29" fmla="*/ 4 h 10"/>
                <a:gd name="T30" fmla="*/ 10 w 12"/>
                <a:gd name="T31" fmla="*/ 2 h 10"/>
                <a:gd name="T32" fmla="*/ 6 w 12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0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3" name="Freeform 561"/>
            <p:cNvSpPr>
              <a:spLocks/>
            </p:cNvSpPr>
            <p:nvPr/>
          </p:nvSpPr>
          <p:spPr bwMode="auto">
            <a:xfrm>
              <a:off x="3579813" y="2543175"/>
              <a:ext cx="19050" cy="15875"/>
            </a:xfrm>
            <a:custGeom>
              <a:avLst/>
              <a:gdLst>
                <a:gd name="T0" fmla="*/ 6 w 12"/>
                <a:gd name="T1" fmla="*/ 0 h 10"/>
                <a:gd name="T2" fmla="*/ 6 w 12"/>
                <a:gd name="T3" fmla="*/ 0 h 10"/>
                <a:gd name="T4" fmla="*/ 6 w 12"/>
                <a:gd name="T5" fmla="*/ 0 h 10"/>
                <a:gd name="T6" fmla="*/ 6 w 12"/>
                <a:gd name="T7" fmla="*/ 0 h 10"/>
                <a:gd name="T8" fmla="*/ 2 w 12"/>
                <a:gd name="T9" fmla="*/ 2 h 10"/>
                <a:gd name="T10" fmla="*/ 0 w 12"/>
                <a:gd name="T11" fmla="*/ 6 h 10"/>
                <a:gd name="T12" fmla="*/ 0 w 12"/>
                <a:gd name="T13" fmla="*/ 6 h 10"/>
                <a:gd name="T14" fmla="*/ 2 w 12"/>
                <a:gd name="T15" fmla="*/ 10 h 10"/>
                <a:gd name="T16" fmla="*/ 6 w 12"/>
                <a:gd name="T17" fmla="*/ 10 h 10"/>
                <a:gd name="T18" fmla="*/ 6 w 12"/>
                <a:gd name="T19" fmla="*/ 10 h 10"/>
                <a:gd name="T20" fmla="*/ 6 w 12"/>
                <a:gd name="T21" fmla="*/ 10 h 10"/>
                <a:gd name="T22" fmla="*/ 6 w 12"/>
                <a:gd name="T23" fmla="*/ 10 h 10"/>
                <a:gd name="T24" fmla="*/ 10 w 12"/>
                <a:gd name="T25" fmla="*/ 8 h 10"/>
                <a:gd name="T26" fmla="*/ 12 w 12"/>
                <a:gd name="T27" fmla="*/ 4 h 10"/>
                <a:gd name="T28" fmla="*/ 12 w 12"/>
                <a:gd name="T29" fmla="*/ 4 h 10"/>
                <a:gd name="T30" fmla="*/ 10 w 12"/>
                <a:gd name="T31" fmla="*/ 2 h 10"/>
                <a:gd name="T32" fmla="*/ 6 w 12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0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4" name="Freeform 562"/>
            <p:cNvSpPr>
              <a:spLocks/>
            </p:cNvSpPr>
            <p:nvPr/>
          </p:nvSpPr>
          <p:spPr bwMode="auto">
            <a:xfrm>
              <a:off x="3589338" y="2508250"/>
              <a:ext cx="15875" cy="19050"/>
            </a:xfrm>
            <a:custGeom>
              <a:avLst/>
              <a:gdLst>
                <a:gd name="T0" fmla="*/ 6 w 10"/>
                <a:gd name="T1" fmla="*/ 0 h 12"/>
                <a:gd name="T2" fmla="*/ 6 w 10"/>
                <a:gd name="T3" fmla="*/ 0 h 12"/>
                <a:gd name="T4" fmla="*/ 4 w 10"/>
                <a:gd name="T5" fmla="*/ 0 h 12"/>
                <a:gd name="T6" fmla="*/ 4 w 10"/>
                <a:gd name="T7" fmla="*/ 0 h 12"/>
                <a:gd name="T8" fmla="*/ 2 w 10"/>
                <a:gd name="T9" fmla="*/ 2 h 12"/>
                <a:gd name="T10" fmla="*/ 0 w 10"/>
                <a:gd name="T11" fmla="*/ 6 h 12"/>
                <a:gd name="T12" fmla="*/ 0 w 10"/>
                <a:gd name="T13" fmla="*/ 6 h 12"/>
                <a:gd name="T14" fmla="*/ 2 w 10"/>
                <a:gd name="T15" fmla="*/ 10 h 12"/>
                <a:gd name="T16" fmla="*/ 6 w 10"/>
                <a:gd name="T17" fmla="*/ 12 h 12"/>
                <a:gd name="T18" fmla="*/ 6 w 10"/>
                <a:gd name="T19" fmla="*/ 12 h 12"/>
                <a:gd name="T20" fmla="*/ 6 w 10"/>
                <a:gd name="T21" fmla="*/ 12 h 12"/>
                <a:gd name="T22" fmla="*/ 6 w 10"/>
                <a:gd name="T23" fmla="*/ 12 h 12"/>
                <a:gd name="T24" fmla="*/ 10 w 10"/>
                <a:gd name="T25" fmla="*/ 10 h 12"/>
                <a:gd name="T26" fmla="*/ 10 w 10"/>
                <a:gd name="T27" fmla="*/ 6 h 12"/>
                <a:gd name="T28" fmla="*/ 10 w 10"/>
                <a:gd name="T29" fmla="*/ 6 h 12"/>
                <a:gd name="T30" fmla="*/ 8 w 10"/>
                <a:gd name="T31" fmla="*/ 2 h 12"/>
                <a:gd name="T32" fmla="*/ 6 w 10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12">
                  <a:moveTo>
                    <a:pt x="6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5" name="Freeform 563"/>
            <p:cNvSpPr>
              <a:spLocks/>
            </p:cNvSpPr>
            <p:nvPr/>
          </p:nvSpPr>
          <p:spPr bwMode="auto">
            <a:xfrm>
              <a:off x="3589338" y="2508250"/>
              <a:ext cx="15875" cy="19050"/>
            </a:xfrm>
            <a:custGeom>
              <a:avLst/>
              <a:gdLst>
                <a:gd name="T0" fmla="*/ 6 w 10"/>
                <a:gd name="T1" fmla="*/ 0 h 12"/>
                <a:gd name="T2" fmla="*/ 6 w 10"/>
                <a:gd name="T3" fmla="*/ 0 h 12"/>
                <a:gd name="T4" fmla="*/ 4 w 10"/>
                <a:gd name="T5" fmla="*/ 0 h 12"/>
                <a:gd name="T6" fmla="*/ 4 w 10"/>
                <a:gd name="T7" fmla="*/ 0 h 12"/>
                <a:gd name="T8" fmla="*/ 2 w 10"/>
                <a:gd name="T9" fmla="*/ 2 h 12"/>
                <a:gd name="T10" fmla="*/ 0 w 10"/>
                <a:gd name="T11" fmla="*/ 6 h 12"/>
                <a:gd name="T12" fmla="*/ 0 w 10"/>
                <a:gd name="T13" fmla="*/ 6 h 12"/>
                <a:gd name="T14" fmla="*/ 2 w 10"/>
                <a:gd name="T15" fmla="*/ 10 h 12"/>
                <a:gd name="T16" fmla="*/ 6 w 10"/>
                <a:gd name="T17" fmla="*/ 12 h 12"/>
                <a:gd name="T18" fmla="*/ 6 w 10"/>
                <a:gd name="T19" fmla="*/ 12 h 12"/>
                <a:gd name="T20" fmla="*/ 6 w 10"/>
                <a:gd name="T21" fmla="*/ 12 h 12"/>
                <a:gd name="T22" fmla="*/ 6 w 10"/>
                <a:gd name="T23" fmla="*/ 12 h 12"/>
                <a:gd name="T24" fmla="*/ 10 w 10"/>
                <a:gd name="T25" fmla="*/ 10 h 12"/>
                <a:gd name="T26" fmla="*/ 10 w 10"/>
                <a:gd name="T27" fmla="*/ 6 h 12"/>
                <a:gd name="T28" fmla="*/ 10 w 10"/>
                <a:gd name="T29" fmla="*/ 6 h 12"/>
                <a:gd name="T30" fmla="*/ 8 w 10"/>
                <a:gd name="T31" fmla="*/ 2 h 12"/>
                <a:gd name="T32" fmla="*/ 6 w 10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12">
                  <a:moveTo>
                    <a:pt x="6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6" name="Freeform 564"/>
            <p:cNvSpPr>
              <a:spLocks/>
            </p:cNvSpPr>
            <p:nvPr/>
          </p:nvSpPr>
          <p:spPr bwMode="auto">
            <a:xfrm>
              <a:off x="3589338" y="2584450"/>
              <a:ext cx="15875" cy="15875"/>
            </a:xfrm>
            <a:custGeom>
              <a:avLst/>
              <a:gdLst>
                <a:gd name="T0" fmla="*/ 4 w 10"/>
                <a:gd name="T1" fmla="*/ 0 h 10"/>
                <a:gd name="T2" fmla="*/ 4 w 10"/>
                <a:gd name="T3" fmla="*/ 0 h 10"/>
                <a:gd name="T4" fmla="*/ 0 w 10"/>
                <a:gd name="T5" fmla="*/ 2 h 10"/>
                <a:gd name="T6" fmla="*/ 0 w 10"/>
                <a:gd name="T7" fmla="*/ 6 h 10"/>
                <a:gd name="T8" fmla="*/ 0 w 10"/>
                <a:gd name="T9" fmla="*/ 6 h 10"/>
                <a:gd name="T10" fmla="*/ 0 w 10"/>
                <a:gd name="T11" fmla="*/ 10 h 10"/>
                <a:gd name="T12" fmla="*/ 4 w 10"/>
                <a:gd name="T13" fmla="*/ 10 h 10"/>
                <a:gd name="T14" fmla="*/ 4 w 10"/>
                <a:gd name="T15" fmla="*/ 10 h 10"/>
                <a:gd name="T16" fmla="*/ 8 w 10"/>
                <a:gd name="T17" fmla="*/ 10 h 10"/>
                <a:gd name="T18" fmla="*/ 10 w 10"/>
                <a:gd name="T19" fmla="*/ 6 h 10"/>
                <a:gd name="T20" fmla="*/ 10 w 10"/>
                <a:gd name="T21" fmla="*/ 6 h 10"/>
                <a:gd name="T22" fmla="*/ 8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7" name="Freeform 565"/>
            <p:cNvSpPr>
              <a:spLocks/>
            </p:cNvSpPr>
            <p:nvPr/>
          </p:nvSpPr>
          <p:spPr bwMode="auto">
            <a:xfrm>
              <a:off x="3589338" y="2584450"/>
              <a:ext cx="15875" cy="15875"/>
            </a:xfrm>
            <a:custGeom>
              <a:avLst/>
              <a:gdLst>
                <a:gd name="T0" fmla="*/ 4 w 10"/>
                <a:gd name="T1" fmla="*/ 0 h 10"/>
                <a:gd name="T2" fmla="*/ 4 w 10"/>
                <a:gd name="T3" fmla="*/ 0 h 10"/>
                <a:gd name="T4" fmla="*/ 0 w 10"/>
                <a:gd name="T5" fmla="*/ 2 h 10"/>
                <a:gd name="T6" fmla="*/ 0 w 10"/>
                <a:gd name="T7" fmla="*/ 6 h 10"/>
                <a:gd name="T8" fmla="*/ 0 w 10"/>
                <a:gd name="T9" fmla="*/ 6 h 10"/>
                <a:gd name="T10" fmla="*/ 0 w 10"/>
                <a:gd name="T11" fmla="*/ 10 h 10"/>
                <a:gd name="T12" fmla="*/ 4 w 10"/>
                <a:gd name="T13" fmla="*/ 10 h 10"/>
                <a:gd name="T14" fmla="*/ 4 w 10"/>
                <a:gd name="T15" fmla="*/ 10 h 10"/>
                <a:gd name="T16" fmla="*/ 8 w 10"/>
                <a:gd name="T17" fmla="*/ 10 h 10"/>
                <a:gd name="T18" fmla="*/ 10 w 10"/>
                <a:gd name="T19" fmla="*/ 6 h 10"/>
                <a:gd name="T20" fmla="*/ 10 w 10"/>
                <a:gd name="T21" fmla="*/ 6 h 10"/>
                <a:gd name="T22" fmla="*/ 8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8" name="Freeform 566"/>
            <p:cNvSpPr>
              <a:spLocks/>
            </p:cNvSpPr>
            <p:nvPr/>
          </p:nvSpPr>
          <p:spPr bwMode="auto">
            <a:xfrm>
              <a:off x="3602038" y="2444750"/>
              <a:ext cx="9525" cy="19050"/>
            </a:xfrm>
            <a:custGeom>
              <a:avLst/>
              <a:gdLst>
                <a:gd name="T0" fmla="*/ 6 w 6"/>
                <a:gd name="T1" fmla="*/ 0 h 12"/>
                <a:gd name="T2" fmla="*/ 6 w 6"/>
                <a:gd name="T3" fmla="*/ 0 h 12"/>
                <a:gd name="T4" fmla="*/ 6 w 6"/>
                <a:gd name="T5" fmla="*/ 0 h 12"/>
                <a:gd name="T6" fmla="*/ 6 w 6"/>
                <a:gd name="T7" fmla="*/ 0 h 12"/>
                <a:gd name="T8" fmla="*/ 2 w 6"/>
                <a:gd name="T9" fmla="*/ 2 h 12"/>
                <a:gd name="T10" fmla="*/ 0 w 6"/>
                <a:gd name="T11" fmla="*/ 6 h 12"/>
                <a:gd name="T12" fmla="*/ 0 w 6"/>
                <a:gd name="T13" fmla="*/ 6 h 12"/>
                <a:gd name="T14" fmla="*/ 2 w 6"/>
                <a:gd name="T15" fmla="*/ 10 h 12"/>
                <a:gd name="T16" fmla="*/ 6 w 6"/>
                <a:gd name="T17" fmla="*/ 12 h 12"/>
                <a:gd name="T18" fmla="*/ 6 w 6"/>
                <a:gd name="T19" fmla="*/ 12 h 12"/>
                <a:gd name="T20" fmla="*/ 6 w 6"/>
                <a:gd name="T21" fmla="*/ 12 h 12"/>
                <a:gd name="T22" fmla="*/ 6 w 6"/>
                <a:gd name="T23" fmla="*/ 12 h 12"/>
                <a:gd name="T24" fmla="*/ 6 w 6"/>
                <a:gd name="T25" fmla="*/ 12 h 12"/>
                <a:gd name="T26" fmla="*/ 6 w 6"/>
                <a:gd name="T27" fmla="*/ 0 h 12"/>
                <a:gd name="T28" fmla="*/ 6 w 6"/>
                <a:gd name="T29" fmla="*/ 0 h 12"/>
                <a:gd name="T30" fmla="*/ 6 w 6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9" name="Freeform 567"/>
            <p:cNvSpPr>
              <a:spLocks/>
            </p:cNvSpPr>
            <p:nvPr/>
          </p:nvSpPr>
          <p:spPr bwMode="auto">
            <a:xfrm>
              <a:off x="3602038" y="2444750"/>
              <a:ext cx="9525" cy="19050"/>
            </a:xfrm>
            <a:custGeom>
              <a:avLst/>
              <a:gdLst>
                <a:gd name="T0" fmla="*/ 6 w 6"/>
                <a:gd name="T1" fmla="*/ 0 h 12"/>
                <a:gd name="T2" fmla="*/ 6 w 6"/>
                <a:gd name="T3" fmla="*/ 0 h 12"/>
                <a:gd name="T4" fmla="*/ 6 w 6"/>
                <a:gd name="T5" fmla="*/ 0 h 12"/>
                <a:gd name="T6" fmla="*/ 6 w 6"/>
                <a:gd name="T7" fmla="*/ 0 h 12"/>
                <a:gd name="T8" fmla="*/ 2 w 6"/>
                <a:gd name="T9" fmla="*/ 2 h 12"/>
                <a:gd name="T10" fmla="*/ 0 w 6"/>
                <a:gd name="T11" fmla="*/ 6 h 12"/>
                <a:gd name="T12" fmla="*/ 0 w 6"/>
                <a:gd name="T13" fmla="*/ 6 h 12"/>
                <a:gd name="T14" fmla="*/ 2 w 6"/>
                <a:gd name="T15" fmla="*/ 10 h 12"/>
                <a:gd name="T16" fmla="*/ 6 w 6"/>
                <a:gd name="T17" fmla="*/ 12 h 12"/>
                <a:gd name="T18" fmla="*/ 6 w 6"/>
                <a:gd name="T19" fmla="*/ 12 h 12"/>
                <a:gd name="T20" fmla="*/ 6 w 6"/>
                <a:gd name="T21" fmla="*/ 12 h 12"/>
                <a:gd name="T22" fmla="*/ 6 w 6"/>
                <a:gd name="T23" fmla="*/ 12 h 12"/>
                <a:gd name="T24" fmla="*/ 6 w 6"/>
                <a:gd name="T25" fmla="*/ 12 h 12"/>
                <a:gd name="T26" fmla="*/ 6 w 6"/>
                <a:gd name="T27" fmla="*/ 0 h 12"/>
                <a:gd name="T28" fmla="*/ 6 w 6"/>
                <a:gd name="T29" fmla="*/ 0 h 12"/>
                <a:gd name="T30" fmla="*/ 6 w 6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0" name="Freeform 568"/>
            <p:cNvSpPr>
              <a:spLocks/>
            </p:cNvSpPr>
            <p:nvPr/>
          </p:nvSpPr>
          <p:spPr bwMode="auto">
            <a:xfrm>
              <a:off x="3611563" y="2416175"/>
              <a:ext cx="0" cy="12700"/>
            </a:xfrm>
            <a:custGeom>
              <a:avLst/>
              <a:gdLst>
                <a:gd name="T0" fmla="*/ 0 h 8"/>
                <a:gd name="T1" fmla="*/ 0 h 8"/>
                <a:gd name="T2" fmla="*/ 4 h 8"/>
                <a:gd name="T3" fmla="*/ 4 h 8"/>
                <a:gd name="T4" fmla="*/ 8 h 8"/>
                <a:gd name="T5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1" name="Freeform 569"/>
            <p:cNvSpPr>
              <a:spLocks/>
            </p:cNvSpPr>
            <p:nvPr/>
          </p:nvSpPr>
          <p:spPr bwMode="auto">
            <a:xfrm>
              <a:off x="3611563" y="2416175"/>
              <a:ext cx="0" cy="12700"/>
            </a:xfrm>
            <a:custGeom>
              <a:avLst/>
              <a:gdLst>
                <a:gd name="T0" fmla="*/ 0 h 8"/>
                <a:gd name="T1" fmla="*/ 0 h 8"/>
                <a:gd name="T2" fmla="*/ 4 h 8"/>
                <a:gd name="T3" fmla="*/ 4 h 8"/>
                <a:gd name="T4" fmla="*/ 8 h 8"/>
                <a:gd name="T5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2" name="Freeform 570"/>
            <p:cNvSpPr>
              <a:spLocks/>
            </p:cNvSpPr>
            <p:nvPr/>
          </p:nvSpPr>
          <p:spPr bwMode="auto">
            <a:xfrm>
              <a:off x="3582988" y="2425700"/>
              <a:ext cx="9525" cy="9525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0 h 6"/>
                <a:gd name="T4" fmla="*/ 4 w 6"/>
                <a:gd name="T5" fmla="*/ 0 h 6"/>
                <a:gd name="T6" fmla="*/ 4 w 6"/>
                <a:gd name="T7" fmla="*/ 0 h 6"/>
                <a:gd name="T8" fmla="*/ 2 w 6"/>
                <a:gd name="T9" fmla="*/ 2 h 6"/>
                <a:gd name="T10" fmla="*/ 0 w 6"/>
                <a:gd name="T11" fmla="*/ 4 h 6"/>
                <a:gd name="T12" fmla="*/ 0 w 6"/>
                <a:gd name="T13" fmla="*/ 4 h 6"/>
                <a:gd name="T14" fmla="*/ 2 w 6"/>
                <a:gd name="T15" fmla="*/ 6 h 6"/>
                <a:gd name="T16" fmla="*/ 4 w 6"/>
                <a:gd name="T17" fmla="*/ 6 h 6"/>
                <a:gd name="T18" fmla="*/ 4 w 6"/>
                <a:gd name="T19" fmla="*/ 6 h 6"/>
                <a:gd name="T20" fmla="*/ 4 w 6"/>
                <a:gd name="T21" fmla="*/ 6 h 6"/>
                <a:gd name="T22" fmla="*/ 4 w 6"/>
                <a:gd name="T23" fmla="*/ 6 h 6"/>
                <a:gd name="T24" fmla="*/ 6 w 6"/>
                <a:gd name="T25" fmla="*/ 6 h 6"/>
                <a:gd name="T26" fmla="*/ 6 w 6"/>
                <a:gd name="T27" fmla="*/ 4 h 6"/>
                <a:gd name="T28" fmla="*/ 6 w 6"/>
                <a:gd name="T29" fmla="*/ 4 h 6"/>
                <a:gd name="T30" fmla="*/ 6 w 6"/>
                <a:gd name="T31" fmla="*/ 2 h 6"/>
                <a:gd name="T32" fmla="*/ 4 w 6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3" name="Freeform 571"/>
            <p:cNvSpPr>
              <a:spLocks/>
            </p:cNvSpPr>
            <p:nvPr/>
          </p:nvSpPr>
          <p:spPr bwMode="auto">
            <a:xfrm>
              <a:off x="3582988" y="2425700"/>
              <a:ext cx="9525" cy="9525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0 h 6"/>
                <a:gd name="T4" fmla="*/ 4 w 6"/>
                <a:gd name="T5" fmla="*/ 0 h 6"/>
                <a:gd name="T6" fmla="*/ 4 w 6"/>
                <a:gd name="T7" fmla="*/ 0 h 6"/>
                <a:gd name="T8" fmla="*/ 2 w 6"/>
                <a:gd name="T9" fmla="*/ 2 h 6"/>
                <a:gd name="T10" fmla="*/ 0 w 6"/>
                <a:gd name="T11" fmla="*/ 4 h 6"/>
                <a:gd name="T12" fmla="*/ 0 w 6"/>
                <a:gd name="T13" fmla="*/ 4 h 6"/>
                <a:gd name="T14" fmla="*/ 2 w 6"/>
                <a:gd name="T15" fmla="*/ 6 h 6"/>
                <a:gd name="T16" fmla="*/ 4 w 6"/>
                <a:gd name="T17" fmla="*/ 6 h 6"/>
                <a:gd name="T18" fmla="*/ 4 w 6"/>
                <a:gd name="T19" fmla="*/ 6 h 6"/>
                <a:gd name="T20" fmla="*/ 4 w 6"/>
                <a:gd name="T21" fmla="*/ 6 h 6"/>
                <a:gd name="T22" fmla="*/ 4 w 6"/>
                <a:gd name="T23" fmla="*/ 6 h 6"/>
                <a:gd name="T24" fmla="*/ 6 w 6"/>
                <a:gd name="T25" fmla="*/ 6 h 6"/>
                <a:gd name="T26" fmla="*/ 6 w 6"/>
                <a:gd name="T27" fmla="*/ 4 h 6"/>
                <a:gd name="T28" fmla="*/ 6 w 6"/>
                <a:gd name="T29" fmla="*/ 4 h 6"/>
                <a:gd name="T30" fmla="*/ 6 w 6"/>
                <a:gd name="T31" fmla="*/ 2 h 6"/>
                <a:gd name="T32" fmla="*/ 4 w 6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4" name="Freeform 572"/>
            <p:cNvSpPr>
              <a:spLocks/>
            </p:cNvSpPr>
            <p:nvPr/>
          </p:nvSpPr>
          <p:spPr bwMode="auto">
            <a:xfrm>
              <a:off x="3608388" y="2489200"/>
              <a:ext cx="3175" cy="12700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0 w 2"/>
                <a:gd name="T5" fmla="*/ 4 h 8"/>
                <a:gd name="T6" fmla="*/ 0 w 2"/>
                <a:gd name="T7" fmla="*/ 4 h 8"/>
                <a:gd name="T8" fmla="*/ 2 w 2"/>
                <a:gd name="T9" fmla="*/ 8 h 8"/>
                <a:gd name="T10" fmla="*/ 2 w 2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5" name="Freeform 573"/>
            <p:cNvSpPr>
              <a:spLocks/>
            </p:cNvSpPr>
            <p:nvPr/>
          </p:nvSpPr>
          <p:spPr bwMode="auto">
            <a:xfrm>
              <a:off x="3608388" y="2489200"/>
              <a:ext cx="3175" cy="12700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0 w 2"/>
                <a:gd name="T5" fmla="*/ 4 h 8"/>
                <a:gd name="T6" fmla="*/ 0 w 2"/>
                <a:gd name="T7" fmla="*/ 4 h 8"/>
                <a:gd name="T8" fmla="*/ 2 w 2"/>
                <a:gd name="T9" fmla="*/ 8 h 8"/>
                <a:gd name="T10" fmla="*/ 2 w 2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6" name="Freeform 574"/>
            <p:cNvSpPr>
              <a:spLocks/>
            </p:cNvSpPr>
            <p:nvPr/>
          </p:nvSpPr>
          <p:spPr bwMode="auto">
            <a:xfrm>
              <a:off x="3592513" y="2381250"/>
              <a:ext cx="19050" cy="15875"/>
            </a:xfrm>
            <a:custGeom>
              <a:avLst/>
              <a:gdLst>
                <a:gd name="T0" fmla="*/ 6 w 12"/>
                <a:gd name="T1" fmla="*/ 0 h 10"/>
                <a:gd name="T2" fmla="*/ 6 w 12"/>
                <a:gd name="T3" fmla="*/ 0 h 10"/>
                <a:gd name="T4" fmla="*/ 6 w 12"/>
                <a:gd name="T5" fmla="*/ 0 h 10"/>
                <a:gd name="T6" fmla="*/ 6 w 12"/>
                <a:gd name="T7" fmla="*/ 0 h 10"/>
                <a:gd name="T8" fmla="*/ 2 w 12"/>
                <a:gd name="T9" fmla="*/ 2 h 10"/>
                <a:gd name="T10" fmla="*/ 0 w 12"/>
                <a:gd name="T11" fmla="*/ 6 h 10"/>
                <a:gd name="T12" fmla="*/ 0 w 12"/>
                <a:gd name="T13" fmla="*/ 6 h 10"/>
                <a:gd name="T14" fmla="*/ 2 w 12"/>
                <a:gd name="T15" fmla="*/ 8 h 10"/>
                <a:gd name="T16" fmla="*/ 6 w 12"/>
                <a:gd name="T17" fmla="*/ 10 h 10"/>
                <a:gd name="T18" fmla="*/ 6 w 12"/>
                <a:gd name="T19" fmla="*/ 10 h 10"/>
                <a:gd name="T20" fmla="*/ 6 w 12"/>
                <a:gd name="T21" fmla="*/ 10 h 10"/>
                <a:gd name="T22" fmla="*/ 6 w 12"/>
                <a:gd name="T23" fmla="*/ 10 h 10"/>
                <a:gd name="T24" fmla="*/ 10 w 12"/>
                <a:gd name="T25" fmla="*/ 8 h 10"/>
                <a:gd name="T26" fmla="*/ 12 w 12"/>
                <a:gd name="T27" fmla="*/ 4 h 10"/>
                <a:gd name="T28" fmla="*/ 12 w 12"/>
                <a:gd name="T29" fmla="*/ 4 h 10"/>
                <a:gd name="T30" fmla="*/ 10 w 12"/>
                <a:gd name="T31" fmla="*/ 0 h 10"/>
                <a:gd name="T32" fmla="*/ 6 w 12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0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7" name="Freeform 575"/>
            <p:cNvSpPr>
              <a:spLocks/>
            </p:cNvSpPr>
            <p:nvPr/>
          </p:nvSpPr>
          <p:spPr bwMode="auto">
            <a:xfrm>
              <a:off x="3592513" y="2381250"/>
              <a:ext cx="19050" cy="15875"/>
            </a:xfrm>
            <a:custGeom>
              <a:avLst/>
              <a:gdLst>
                <a:gd name="T0" fmla="*/ 6 w 12"/>
                <a:gd name="T1" fmla="*/ 0 h 10"/>
                <a:gd name="T2" fmla="*/ 6 w 12"/>
                <a:gd name="T3" fmla="*/ 0 h 10"/>
                <a:gd name="T4" fmla="*/ 6 w 12"/>
                <a:gd name="T5" fmla="*/ 0 h 10"/>
                <a:gd name="T6" fmla="*/ 6 w 12"/>
                <a:gd name="T7" fmla="*/ 0 h 10"/>
                <a:gd name="T8" fmla="*/ 2 w 12"/>
                <a:gd name="T9" fmla="*/ 2 h 10"/>
                <a:gd name="T10" fmla="*/ 0 w 12"/>
                <a:gd name="T11" fmla="*/ 6 h 10"/>
                <a:gd name="T12" fmla="*/ 0 w 12"/>
                <a:gd name="T13" fmla="*/ 6 h 10"/>
                <a:gd name="T14" fmla="*/ 2 w 12"/>
                <a:gd name="T15" fmla="*/ 8 h 10"/>
                <a:gd name="T16" fmla="*/ 6 w 12"/>
                <a:gd name="T17" fmla="*/ 10 h 10"/>
                <a:gd name="T18" fmla="*/ 6 w 12"/>
                <a:gd name="T19" fmla="*/ 10 h 10"/>
                <a:gd name="T20" fmla="*/ 6 w 12"/>
                <a:gd name="T21" fmla="*/ 10 h 10"/>
                <a:gd name="T22" fmla="*/ 6 w 12"/>
                <a:gd name="T23" fmla="*/ 10 h 10"/>
                <a:gd name="T24" fmla="*/ 10 w 12"/>
                <a:gd name="T25" fmla="*/ 8 h 10"/>
                <a:gd name="T26" fmla="*/ 12 w 12"/>
                <a:gd name="T27" fmla="*/ 4 h 10"/>
                <a:gd name="T28" fmla="*/ 12 w 12"/>
                <a:gd name="T29" fmla="*/ 4 h 10"/>
                <a:gd name="T30" fmla="*/ 10 w 12"/>
                <a:gd name="T31" fmla="*/ 0 h 10"/>
                <a:gd name="T32" fmla="*/ 6 w 12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0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8" name="Freeform 576"/>
            <p:cNvSpPr>
              <a:spLocks/>
            </p:cNvSpPr>
            <p:nvPr/>
          </p:nvSpPr>
          <p:spPr bwMode="auto">
            <a:xfrm>
              <a:off x="3598863" y="2346325"/>
              <a:ext cx="12700" cy="19050"/>
            </a:xfrm>
            <a:custGeom>
              <a:avLst/>
              <a:gdLst>
                <a:gd name="T0" fmla="*/ 6 w 8"/>
                <a:gd name="T1" fmla="*/ 0 h 12"/>
                <a:gd name="T2" fmla="*/ 6 w 8"/>
                <a:gd name="T3" fmla="*/ 0 h 12"/>
                <a:gd name="T4" fmla="*/ 6 w 8"/>
                <a:gd name="T5" fmla="*/ 0 h 12"/>
                <a:gd name="T6" fmla="*/ 6 w 8"/>
                <a:gd name="T7" fmla="*/ 0 h 12"/>
                <a:gd name="T8" fmla="*/ 2 w 8"/>
                <a:gd name="T9" fmla="*/ 2 h 12"/>
                <a:gd name="T10" fmla="*/ 0 w 8"/>
                <a:gd name="T11" fmla="*/ 6 h 12"/>
                <a:gd name="T12" fmla="*/ 0 w 8"/>
                <a:gd name="T13" fmla="*/ 6 h 12"/>
                <a:gd name="T14" fmla="*/ 2 w 8"/>
                <a:gd name="T15" fmla="*/ 10 h 12"/>
                <a:gd name="T16" fmla="*/ 6 w 8"/>
                <a:gd name="T17" fmla="*/ 12 h 12"/>
                <a:gd name="T18" fmla="*/ 6 w 8"/>
                <a:gd name="T19" fmla="*/ 12 h 12"/>
                <a:gd name="T20" fmla="*/ 6 w 8"/>
                <a:gd name="T21" fmla="*/ 12 h 12"/>
                <a:gd name="T22" fmla="*/ 6 w 8"/>
                <a:gd name="T23" fmla="*/ 12 h 12"/>
                <a:gd name="T24" fmla="*/ 8 w 8"/>
                <a:gd name="T25" fmla="*/ 10 h 12"/>
                <a:gd name="T26" fmla="*/ 8 w 8"/>
                <a:gd name="T27" fmla="*/ 0 h 12"/>
                <a:gd name="T28" fmla="*/ 8 w 8"/>
                <a:gd name="T29" fmla="*/ 0 h 12"/>
                <a:gd name="T30" fmla="*/ 6 w 8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2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9" name="Freeform 577"/>
            <p:cNvSpPr>
              <a:spLocks/>
            </p:cNvSpPr>
            <p:nvPr/>
          </p:nvSpPr>
          <p:spPr bwMode="auto">
            <a:xfrm>
              <a:off x="3598863" y="2346325"/>
              <a:ext cx="12700" cy="19050"/>
            </a:xfrm>
            <a:custGeom>
              <a:avLst/>
              <a:gdLst>
                <a:gd name="T0" fmla="*/ 6 w 8"/>
                <a:gd name="T1" fmla="*/ 0 h 12"/>
                <a:gd name="T2" fmla="*/ 6 w 8"/>
                <a:gd name="T3" fmla="*/ 0 h 12"/>
                <a:gd name="T4" fmla="*/ 6 w 8"/>
                <a:gd name="T5" fmla="*/ 0 h 12"/>
                <a:gd name="T6" fmla="*/ 6 w 8"/>
                <a:gd name="T7" fmla="*/ 0 h 12"/>
                <a:gd name="T8" fmla="*/ 2 w 8"/>
                <a:gd name="T9" fmla="*/ 2 h 12"/>
                <a:gd name="T10" fmla="*/ 0 w 8"/>
                <a:gd name="T11" fmla="*/ 6 h 12"/>
                <a:gd name="T12" fmla="*/ 0 w 8"/>
                <a:gd name="T13" fmla="*/ 6 h 12"/>
                <a:gd name="T14" fmla="*/ 2 w 8"/>
                <a:gd name="T15" fmla="*/ 10 h 12"/>
                <a:gd name="T16" fmla="*/ 6 w 8"/>
                <a:gd name="T17" fmla="*/ 12 h 12"/>
                <a:gd name="T18" fmla="*/ 6 w 8"/>
                <a:gd name="T19" fmla="*/ 12 h 12"/>
                <a:gd name="T20" fmla="*/ 6 w 8"/>
                <a:gd name="T21" fmla="*/ 12 h 12"/>
                <a:gd name="T22" fmla="*/ 6 w 8"/>
                <a:gd name="T23" fmla="*/ 12 h 12"/>
                <a:gd name="T24" fmla="*/ 8 w 8"/>
                <a:gd name="T25" fmla="*/ 10 h 12"/>
                <a:gd name="T26" fmla="*/ 8 w 8"/>
                <a:gd name="T27" fmla="*/ 0 h 12"/>
                <a:gd name="T28" fmla="*/ 8 w 8"/>
                <a:gd name="T29" fmla="*/ 0 h 12"/>
                <a:gd name="T30" fmla="*/ 6 w 8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2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0" name="Freeform 578"/>
            <p:cNvSpPr>
              <a:spLocks/>
            </p:cNvSpPr>
            <p:nvPr/>
          </p:nvSpPr>
          <p:spPr bwMode="auto">
            <a:xfrm>
              <a:off x="3576638" y="2359025"/>
              <a:ext cx="6350" cy="12700"/>
            </a:xfrm>
            <a:custGeom>
              <a:avLst/>
              <a:gdLst>
                <a:gd name="T0" fmla="*/ 2 w 4"/>
                <a:gd name="T1" fmla="*/ 0 h 8"/>
                <a:gd name="T2" fmla="*/ 2 w 4"/>
                <a:gd name="T3" fmla="*/ 0 h 8"/>
                <a:gd name="T4" fmla="*/ 2 w 4"/>
                <a:gd name="T5" fmla="*/ 0 h 8"/>
                <a:gd name="T6" fmla="*/ 2 w 4"/>
                <a:gd name="T7" fmla="*/ 0 h 8"/>
                <a:gd name="T8" fmla="*/ 0 w 4"/>
                <a:gd name="T9" fmla="*/ 0 h 8"/>
                <a:gd name="T10" fmla="*/ 0 w 4"/>
                <a:gd name="T11" fmla="*/ 8 h 8"/>
                <a:gd name="T12" fmla="*/ 0 w 4"/>
                <a:gd name="T13" fmla="*/ 8 h 8"/>
                <a:gd name="T14" fmla="*/ 2 w 4"/>
                <a:gd name="T15" fmla="*/ 8 h 8"/>
                <a:gd name="T16" fmla="*/ 2 w 4"/>
                <a:gd name="T17" fmla="*/ 8 h 8"/>
                <a:gd name="T18" fmla="*/ 2 w 4"/>
                <a:gd name="T19" fmla="*/ 8 h 8"/>
                <a:gd name="T20" fmla="*/ 2 w 4"/>
                <a:gd name="T21" fmla="*/ 8 h 8"/>
                <a:gd name="T22" fmla="*/ 4 w 4"/>
                <a:gd name="T23" fmla="*/ 6 h 8"/>
                <a:gd name="T24" fmla="*/ 4 w 4"/>
                <a:gd name="T25" fmla="*/ 4 h 8"/>
                <a:gd name="T26" fmla="*/ 4 w 4"/>
                <a:gd name="T27" fmla="*/ 4 h 8"/>
                <a:gd name="T28" fmla="*/ 4 w 4"/>
                <a:gd name="T29" fmla="*/ 2 h 8"/>
                <a:gd name="T30" fmla="*/ 2 w 4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1" name="Freeform 579"/>
            <p:cNvSpPr>
              <a:spLocks/>
            </p:cNvSpPr>
            <p:nvPr/>
          </p:nvSpPr>
          <p:spPr bwMode="auto">
            <a:xfrm>
              <a:off x="3576638" y="2359025"/>
              <a:ext cx="6350" cy="12700"/>
            </a:xfrm>
            <a:custGeom>
              <a:avLst/>
              <a:gdLst>
                <a:gd name="T0" fmla="*/ 2 w 4"/>
                <a:gd name="T1" fmla="*/ 0 h 8"/>
                <a:gd name="T2" fmla="*/ 2 w 4"/>
                <a:gd name="T3" fmla="*/ 0 h 8"/>
                <a:gd name="T4" fmla="*/ 2 w 4"/>
                <a:gd name="T5" fmla="*/ 0 h 8"/>
                <a:gd name="T6" fmla="*/ 2 w 4"/>
                <a:gd name="T7" fmla="*/ 0 h 8"/>
                <a:gd name="T8" fmla="*/ 0 w 4"/>
                <a:gd name="T9" fmla="*/ 0 h 8"/>
                <a:gd name="T10" fmla="*/ 0 w 4"/>
                <a:gd name="T11" fmla="*/ 8 h 8"/>
                <a:gd name="T12" fmla="*/ 0 w 4"/>
                <a:gd name="T13" fmla="*/ 8 h 8"/>
                <a:gd name="T14" fmla="*/ 2 w 4"/>
                <a:gd name="T15" fmla="*/ 8 h 8"/>
                <a:gd name="T16" fmla="*/ 2 w 4"/>
                <a:gd name="T17" fmla="*/ 8 h 8"/>
                <a:gd name="T18" fmla="*/ 2 w 4"/>
                <a:gd name="T19" fmla="*/ 8 h 8"/>
                <a:gd name="T20" fmla="*/ 2 w 4"/>
                <a:gd name="T21" fmla="*/ 8 h 8"/>
                <a:gd name="T22" fmla="*/ 4 w 4"/>
                <a:gd name="T23" fmla="*/ 6 h 8"/>
                <a:gd name="T24" fmla="*/ 4 w 4"/>
                <a:gd name="T25" fmla="*/ 4 h 8"/>
                <a:gd name="T26" fmla="*/ 4 w 4"/>
                <a:gd name="T27" fmla="*/ 4 h 8"/>
                <a:gd name="T28" fmla="*/ 4 w 4"/>
                <a:gd name="T29" fmla="*/ 2 h 8"/>
                <a:gd name="T30" fmla="*/ 2 w 4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2" name="Freeform 580"/>
            <p:cNvSpPr>
              <a:spLocks/>
            </p:cNvSpPr>
            <p:nvPr/>
          </p:nvSpPr>
          <p:spPr bwMode="auto">
            <a:xfrm>
              <a:off x="3592513" y="2136775"/>
              <a:ext cx="15875" cy="15875"/>
            </a:xfrm>
            <a:custGeom>
              <a:avLst/>
              <a:gdLst>
                <a:gd name="T0" fmla="*/ 6 w 10"/>
                <a:gd name="T1" fmla="*/ 0 h 10"/>
                <a:gd name="T2" fmla="*/ 6 w 10"/>
                <a:gd name="T3" fmla="*/ 0 h 10"/>
                <a:gd name="T4" fmla="*/ 4 w 10"/>
                <a:gd name="T5" fmla="*/ 0 h 10"/>
                <a:gd name="T6" fmla="*/ 4 w 10"/>
                <a:gd name="T7" fmla="*/ 0 h 10"/>
                <a:gd name="T8" fmla="*/ 2 w 10"/>
                <a:gd name="T9" fmla="*/ 2 h 10"/>
                <a:gd name="T10" fmla="*/ 0 w 10"/>
                <a:gd name="T11" fmla="*/ 6 h 10"/>
                <a:gd name="T12" fmla="*/ 0 w 10"/>
                <a:gd name="T13" fmla="*/ 6 h 10"/>
                <a:gd name="T14" fmla="*/ 2 w 10"/>
                <a:gd name="T15" fmla="*/ 10 h 10"/>
                <a:gd name="T16" fmla="*/ 6 w 10"/>
                <a:gd name="T17" fmla="*/ 10 h 10"/>
                <a:gd name="T18" fmla="*/ 6 w 10"/>
                <a:gd name="T19" fmla="*/ 10 h 10"/>
                <a:gd name="T20" fmla="*/ 6 w 10"/>
                <a:gd name="T21" fmla="*/ 10 h 10"/>
                <a:gd name="T22" fmla="*/ 6 w 10"/>
                <a:gd name="T23" fmla="*/ 10 h 10"/>
                <a:gd name="T24" fmla="*/ 10 w 10"/>
                <a:gd name="T25" fmla="*/ 8 h 10"/>
                <a:gd name="T26" fmla="*/ 10 w 10"/>
                <a:gd name="T27" fmla="*/ 4 h 10"/>
                <a:gd name="T28" fmla="*/ 10 w 10"/>
                <a:gd name="T29" fmla="*/ 4 h 10"/>
                <a:gd name="T30" fmla="*/ 8 w 10"/>
                <a:gd name="T31" fmla="*/ 2 h 10"/>
                <a:gd name="T32" fmla="*/ 6 w 10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3" name="Freeform 581"/>
            <p:cNvSpPr>
              <a:spLocks/>
            </p:cNvSpPr>
            <p:nvPr/>
          </p:nvSpPr>
          <p:spPr bwMode="auto">
            <a:xfrm>
              <a:off x="3592513" y="2136775"/>
              <a:ext cx="15875" cy="15875"/>
            </a:xfrm>
            <a:custGeom>
              <a:avLst/>
              <a:gdLst>
                <a:gd name="T0" fmla="*/ 6 w 10"/>
                <a:gd name="T1" fmla="*/ 0 h 10"/>
                <a:gd name="T2" fmla="*/ 6 w 10"/>
                <a:gd name="T3" fmla="*/ 0 h 10"/>
                <a:gd name="T4" fmla="*/ 4 w 10"/>
                <a:gd name="T5" fmla="*/ 0 h 10"/>
                <a:gd name="T6" fmla="*/ 4 w 10"/>
                <a:gd name="T7" fmla="*/ 0 h 10"/>
                <a:gd name="T8" fmla="*/ 2 w 10"/>
                <a:gd name="T9" fmla="*/ 2 h 10"/>
                <a:gd name="T10" fmla="*/ 0 w 10"/>
                <a:gd name="T11" fmla="*/ 6 h 10"/>
                <a:gd name="T12" fmla="*/ 0 w 10"/>
                <a:gd name="T13" fmla="*/ 6 h 10"/>
                <a:gd name="T14" fmla="*/ 2 w 10"/>
                <a:gd name="T15" fmla="*/ 10 h 10"/>
                <a:gd name="T16" fmla="*/ 6 w 10"/>
                <a:gd name="T17" fmla="*/ 10 h 10"/>
                <a:gd name="T18" fmla="*/ 6 w 10"/>
                <a:gd name="T19" fmla="*/ 10 h 10"/>
                <a:gd name="T20" fmla="*/ 6 w 10"/>
                <a:gd name="T21" fmla="*/ 10 h 10"/>
                <a:gd name="T22" fmla="*/ 6 w 10"/>
                <a:gd name="T23" fmla="*/ 10 h 10"/>
                <a:gd name="T24" fmla="*/ 10 w 10"/>
                <a:gd name="T25" fmla="*/ 8 h 10"/>
                <a:gd name="T26" fmla="*/ 10 w 10"/>
                <a:gd name="T27" fmla="*/ 4 h 10"/>
                <a:gd name="T28" fmla="*/ 10 w 10"/>
                <a:gd name="T29" fmla="*/ 4 h 10"/>
                <a:gd name="T30" fmla="*/ 8 w 10"/>
                <a:gd name="T31" fmla="*/ 2 h 10"/>
                <a:gd name="T32" fmla="*/ 6 w 10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4" name="Freeform 582"/>
            <p:cNvSpPr>
              <a:spLocks/>
            </p:cNvSpPr>
            <p:nvPr/>
          </p:nvSpPr>
          <p:spPr bwMode="auto">
            <a:xfrm>
              <a:off x="3576638" y="2127250"/>
              <a:ext cx="15875" cy="19050"/>
            </a:xfrm>
            <a:custGeom>
              <a:avLst/>
              <a:gdLst>
                <a:gd name="T0" fmla="*/ 4 w 10"/>
                <a:gd name="T1" fmla="*/ 0 h 12"/>
                <a:gd name="T2" fmla="*/ 4 w 10"/>
                <a:gd name="T3" fmla="*/ 0 h 12"/>
                <a:gd name="T4" fmla="*/ 0 w 10"/>
                <a:gd name="T5" fmla="*/ 2 h 12"/>
                <a:gd name="T6" fmla="*/ 0 w 10"/>
                <a:gd name="T7" fmla="*/ 10 h 12"/>
                <a:gd name="T8" fmla="*/ 0 w 10"/>
                <a:gd name="T9" fmla="*/ 10 h 12"/>
                <a:gd name="T10" fmla="*/ 4 w 10"/>
                <a:gd name="T11" fmla="*/ 12 h 12"/>
                <a:gd name="T12" fmla="*/ 4 w 10"/>
                <a:gd name="T13" fmla="*/ 12 h 12"/>
                <a:gd name="T14" fmla="*/ 8 w 10"/>
                <a:gd name="T15" fmla="*/ 10 h 12"/>
                <a:gd name="T16" fmla="*/ 10 w 10"/>
                <a:gd name="T17" fmla="*/ 6 h 12"/>
                <a:gd name="T18" fmla="*/ 10 w 10"/>
                <a:gd name="T19" fmla="*/ 6 h 12"/>
                <a:gd name="T20" fmla="*/ 8 w 10"/>
                <a:gd name="T21" fmla="*/ 2 h 12"/>
                <a:gd name="T22" fmla="*/ 4 w 10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2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5" name="Freeform 583"/>
            <p:cNvSpPr>
              <a:spLocks/>
            </p:cNvSpPr>
            <p:nvPr/>
          </p:nvSpPr>
          <p:spPr bwMode="auto">
            <a:xfrm>
              <a:off x="3576638" y="2127250"/>
              <a:ext cx="15875" cy="19050"/>
            </a:xfrm>
            <a:custGeom>
              <a:avLst/>
              <a:gdLst>
                <a:gd name="T0" fmla="*/ 4 w 10"/>
                <a:gd name="T1" fmla="*/ 0 h 12"/>
                <a:gd name="T2" fmla="*/ 4 w 10"/>
                <a:gd name="T3" fmla="*/ 0 h 12"/>
                <a:gd name="T4" fmla="*/ 0 w 10"/>
                <a:gd name="T5" fmla="*/ 2 h 12"/>
                <a:gd name="T6" fmla="*/ 0 w 10"/>
                <a:gd name="T7" fmla="*/ 10 h 12"/>
                <a:gd name="T8" fmla="*/ 0 w 10"/>
                <a:gd name="T9" fmla="*/ 10 h 12"/>
                <a:gd name="T10" fmla="*/ 4 w 10"/>
                <a:gd name="T11" fmla="*/ 12 h 12"/>
                <a:gd name="T12" fmla="*/ 4 w 10"/>
                <a:gd name="T13" fmla="*/ 12 h 12"/>
                <a:gd name="T14" fmla="*/ 8 w 10"/>
                <a:gd name="T15" fmla="*/ 10 h 12"/>
                <a:gd name="T16" fmla="*/ 10 w 10"/>
                <a:gd name="T17" fmla="*/ 6 h 12"/>
                <a:gd name="T18" fmla="*/ 10 w 10"/>
                <a:gd name="T19" fmla="*/ 6 h 12"/>
                <a:gd name="T20" fmla="*/ 8 w 10"/>
                <a:gd name="T21" fmla="*/ 2 h 12"/>
                <a:gd name="T22" fmla="*/ 4 w 10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2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6" name="Freeform 584"/>
            <p:cNvSpPr>
              <a:spLocks/>
            </p:cNvSpPr>
            <p:nvPr/>
          </p:nvSpPr>
          <p:spPr bwMode="auto">
            <a:xfrm>
              <a:off x="3582988" y="2095500"/>
              <a:ext cx="19050" cy="15875"/>
            </a:xfrm>
            <a:custGeom>
              <a:avLst/>
              <a:gdLst>
                <a:gd name="T0" fmla="*/ 6 w 12"/>
                <a:gd name="T1" fmla="*/ 0 h 10"/>
                <a:gd name="T2" fmla="*/ 6 w 12"/>
                <a:gd name="T3" fmla="*/ 0 h 10"/>
                <a:gd name="T4" fmla="*/ 2 w 12"/>
                <a:gd name="T5" fmla="*/ 2 h 10"/>
                <a:gd name="T6" fmla="*/ 0 w 12"/>
                <a:gd name="T7" fmla="*/ 6 h 10"/>
                <a:gd name="T8" fmla="*/ 0 w 12"/>
                <a:gd name="T9" fmla="*/ 6 h 10"/>
                <a:gd name="T10" fmla="*/ 2 w 12"/>
                <a:gd name="T11" fmla="*/ 10 h 10"/>
                <a:gd name="T12" fmla="*/ 6 w 12"/>
                <a:gd name="T13" fmla="*/ 10 h 10"/>
                <a:gd name="T14" fmla="*/ 6 w 12"/>
                <a:gd name="T15" fmla="*/ 10 h 10"/>
                <a:gd name="T16" fmla="*/ 10 w 12"/>
                <a:gd name="T17" fmla="*/ 10 h 10"/>
                <a:gd name="T18" fmla="*/ 12 w 12"/>
                <a:gd name="T19" fmla="*/ 6 h 10"/>
                <a:gd name="T20" fmla="*/ 12 w 12"/>
                <a:gd name="T21" fmla="*/ 6 h 10"/>
                <a:gd name="T22" fmla="*/ 10 w 12"/>
                <a:gd name="T23" fmla="*/ 2 h 10"/>
                <a:gd name="T24" fmla="*/ 6 w 12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0">
                  <a:moveTo>
                    <a:pt x="6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7" name="Freeform 585"/>
            <p:cNvSpPr>
              <a:spLocks/>
            </p:cNvSpPr>
            <p:nvPr/>
          </p:nvSpPr>
          <p:spPr bwMode="auto">
            <a:xfrm>
              <a:off x="3582988" y="2095500"/>
              <a:ext cx="19050" cy="15875"/>
            </a:xfrm>
            <a:custGeom>
              <a:avLst/>
              <a:gdLst>
                <a:gd name="T0" fmla="*/ 6 w 12"/>
                <a:gd name="T1" fmla="*/ 0 h 10"/>
                <a:gd name="T2" fmla="*/ 6 w 12"/>
                <a:gd name="T3" fmla="*/ 0 h 10"/>
                <a:gd name="T4" fmla="*/ 2 w 12"/>
                <a:gd name="T5" fmla="*/ 2 h 10"/>
                <a:gd name="T6" fmla="*/ 0 w 12"/>
                <a:gd name="T7" fmla="*/ 6 h 10"/>
                <a:gd name="T8" fmla="*/ 0 w 12"/>
                <a:gd name="T9" fmla="*/ 6 h 10"/>
                <a:gd name="T10" fmla="*/ 2 w 12"/>
                <a:gd name="T11" fmla="*/ 10 h 10"/>
                <a:gd name="T12" fmla="*/ 6 w 12"/>
                <a:gd name="T13" fmla="*/ 10 h 10"/>
                <a:gd name="T14" fmla="*/ 6 w 12"/>
                <a:gd name="T15" fmla="*/ 10 h 10"/>
                <a:gd name="T16" fmla="*/ 10 w 12"/>
                <a:gd name="T17" fmla="*/ 10 h 10"/>
                <a:gd name="T18" fmla="*/ 12 w 12"/>
                <a:gd name="T19" fmla="*/ 6 h 10"/>
                <a:gd name="T20" fmla="*/ 12 w 12"/>
                <a:gd name="T21" fmla="*/ 6 h 10"/>
                <a:gd name="T22" fmla="*/ 10 w 12"/>
                <a:gd name="T23" fmla="*/ 2 h 10"/>
                <a:gd name="T24" fmla="*/ 6 w 12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0">
                  <a:moveTo>
                    <a:pt x="6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8" name="Freeform 586"/>
            <p:cNvSpPr>
              <a:spLocks/>
            </p:cNvSpPr>
            <p:nvPr/>
          </p:nvSpPr>
          <p:spPr bwMode="auto">
            <a:xfrm>
              <a:off x="3576638" y="2222500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2 w 12"/>
                <a:gd name="T9" fmla="*/ 0 h 12"/>
                <a:gd name="T10" fmla="*/ 0 w 12"/>
                <a:gd name="T11" fmla="*/ 2 h 12"/>
                <a:gd name="T12" fmla="*/ 0 w 12"/>
                <a:gd name="T13" fmla="*/ 8 h 12"/>
                <a:gd name="T14" fmla="*/ 0 w 12"/>
                <a:gd name="T15" fmla="*/ 8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10 w 12"/>
                <a:gd name="T27" fmla="*/ 10 h 12"/>
                <a:gd name="T28" fmla="*/ 12 w 12"/>
                <a:gd name="T29" fmla="*/ 6 h 12"/>
                <a:gd name="T30" fmla="*/ 12 w 12"/>
                <a:gd name="T31" fmla="*/ 6 h 12"/>
                <a:gd name="T32" fmla="*/ 10 w 12"/>
                <a:gd name="T33" fmla="*/ 2 h 12"/>
                <a:gd name="T34" fmla="*/ 6 w 12"/>
                <a:gd name="T3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9" name="Freeform 587"/>
            <p:cNvSpPr>
              <a:spLocks/>
            </p:cNvSpPr>
            <p:nvPr/>
          </p:nvSpPr>
          <p:spPr bwMode="auto">
            <a:xfrm>
              <a:off x="3576638" y="2222500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2 w 12"/>
                <a:gd name="T9" fmla="*/ 0 h 12"/>
                <a:gd name="T10" fmla="*/ 0 w 12"/>
                <a:gd name="T11" fmla="*/ 2 h 12"/>
                <a:gd name="T12" fmla="*/ 0 w 12"/>
                <a:gd name="T13" fmla="*/ 8 h 12"/>
                <a:gd name="T14" fmla="*/ 0 w 12"/>
                <a:gd name="T15" fmla="*/ 8 h 12"/>
                <a:gd name="T16" fmla="*/ 2 w 12"/>
                <a:gd name="T17" fmla="*/ 10 h 12"/>
                <a:gd name="T18" fmla="*/ 6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10 w 12"/>
                <a:gd name="T27" fmla="*/ 10 h 12"/>
                <a:gd name="T28" fmla="*/ 12 w 12"/>
                <a:gd name="T29" fmla="*/ 6 h 12"/>
                <a:gd name="T30" fmla="*/ 12 w 12"/>
                <a:gd name="T31" fmla="*/ 6 h 12"/>
                <a:gd name="T32" fmla="*/ 10 w 12"/>
                <a:gd name="T33" fmla="*/ 2 h 12"/>
                <a:gd name="T34" fmla="*/ 6 w 12"/>
                <a:gd name="T3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0" name="Freeform 588"/>
            <p:cNvSpPr>
              <a:spLocks/>
            </p:cNvSpPr>
            <p:nvPr/>
          </p:nvSpPr>
          <p:spPr bwMode="auto">
            <a:xfrm>
              <a:off x="3576638" y="2257425"/>
              <a:ext cx="9525" cy="158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10 h 10"/>
                <a:gd name="T4" fmla="*/ 0 w 6"/>
                <a:gd name="T5" fmla="*/ 10 h 10"/>
                <a:gd name="T6" fmla="*/ 4 w 6"/>
                <a:gd name="T7" fmla="*/ 8 h 10"/>
                <a:gd name="T8" fmla="*/ 6 w 6"/>
                <a:gd name="T9" fmla="*/ 4 h 10"/>
                <a:gd name="T10" fmla="*/ 6 w 6"/>
                <a:gd name="T11" fmla="*/ 4 h 10"/>
                <a:gd name="T12" fmla="*/ 4 w 6"/>
                <a:gd name="T13" fmla="*/ 2 h 10"/>
                <a:gd name="T14" fmla="*/ 0 w 6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4" y="8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1" name="Freeform 589"/>
            <p:cNvSpPr>
              <a:spLocks/>
            </p:cNvSpPr>
            <p:nvPr/>
          </p:nvSpPr>
          <p:spPr bwMode="auto">
            <a:xfrm>
              <a:off x="3576638" y="2257425"/>
              <a:ext cx="9525" cy="158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10 h 10"/>
                <a:gd name="T4" fmla="*/ 0 w 6"/>
                <a:gd name="T5" fmla="*/ 10 h 10"/>
                <a:gd name="T6" fmla="*/ 4 w 6"/>
                <a:gd name="T7" fmla="*/ 8 h 10"/>
                <a:gd name="T8" fmla="*/ 6 w 6"/>
                <a:gd name="T9" fmla="*/ 4 h 10"/>
                <a:gd name="T10" fmla="*/ 6 w 6"/>
                <a:gd name="T11" fmla="*/ 4 h 10"/>
                <a:gd name="T12" fmla="*/ 4 w 6"/>
                <a:gd name="T13" fmla="*/ 2 h 10"/>
                <a:gd name="T14" fmla="*/ 0 w 6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4" y="8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2" name="Freeform 590"/>
            <p:cNvSpPr>
              <a:spLocks/>
            </p:cNvSpPr>
            <p:nvPr/>
          </p:nvSpPr>
          <p:spPr bwMode="auto">
            <a:xfrm>
              <a:off x="3602038" y="2251075"/>
              <a:ext cx="9525" cy="9525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0 h 6"/>
                <a:gd name="T4" fmla="*/ 4 w 6"/>
                <a:gd name="T5" fmla="*/ 0 h 6"/>
                <a:gd name="T6" fmla="*/ 4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2 h 6"/>
                <a:gd name="T14" fmla="*/ 2 w 6"/>
                <a:gd name="T15" fmla="*/ 6 h 6"/>
                <a:gd name="T16" fmla="*/ 4 w 6"/>
                <a:gd name="T17" fmla="*/ 6 h 6"/>
                <a:gd name="T18" fmla="*/ 4 w 6"/>
                <a:gd name="T19" fmla="*/ 6 h 6"/>
                <a:gd name="T20" fmla="*/ 4 w 6"/>
                <a:gd name="T21" fmla="*/ 6 h 6"/>
                <a:gd name="T22" fmla="*/ 4 w 6"/>
                <a:gd name="T23" fmla="*/ 6 h 6"/>
                <a:gd name="T24" fmla="*/ 6 w 6"/>
                <a:gd name="T25" fmla="*/ 6 h 6"/>
                <a:gd name="T26" fmla="*/ 6 w 6"/>
                <a:gd name="T27" fmla="*/ 4 h 6"/>
                <a:gd name="T28" fmla="*/ 6 w 6"/>
                <a:gd name="T29" fmla="*/ 2 h 6"/>
                <a:gd name="T30" fmla="*/ 6 w 6"/>
                <a:gd name="T31" fmla="*/ 2 h 6"/>
                <a:gd name="T32" fmla="*/ 6 w 6"/>
                <a:gd name="T33" fmla="*/ 0 h 6"/>
                <a:gd name="T34" fmla="*/ 4 w 6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3" name="Freeform 591"/>
            <p:cNvSpPr>
              <a:spLocks/>
            </p:cNvSpPr>
            <p:nvPr/>
          </p:nvSpPr>
          <p:spPr bwMode="auto">
            <a:xfrm>
              <a:off x="3602038" y="2251075"/>
              <a:ext cx="9525" cy="9525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0 h 6"/>
                <a:gd name="T4" fmla="*/ 4 w 6"/>
                <a:gd name="T5" fmla="*/ 0 h 6"/>
                <a:gd name="T6" fmla="*/ 4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2 h 6"/>
                <a:gd name="T14" fmla="*/ 2 w 6"/>
                <a:gd name="T15" fmla="*/ 6 h 6"/>
                <a:gd name="T16" fmla="*/ 4 w 6"/>
                <a:gd name="T17" fmla="*/ 6 h 6"/>
                <a:gd name="T18" fmla="*/ 4 w 6"/>
                <a:gd name="T19" fmla="*/ 6 h 6"/>
                <a:gd name="T20" fmla="*/ 4 w 6"/>
                <a:gd name="T21" fmla="*/ 6 h 6"/>
                <a:gd name="T22" fmla="*/ 4 w 6"/>
                <a:gd name="T23" fmla="*/ 6 h 6"/>
                <a:gd name="T24" fmla="*/ 6 w 6"/>
                <a:gd name="T25" fmla="*/ 6 h 6"/>
                <a:gd name="T26" fmla="*/ 6 w 6"/>
                <a:gd name="T27" fmla="*/ 4 h 6"/>
                <a:gd name="T28" fmla="*/ 6 w 6"/>
                <a:gd name="T29" fmla="*/ 2 h 6"/>
                <a:gd name="T30" fmla="*/ 6 w 6"/>
                <a:gd name="T31" fmla="*/ 2 h 6"/>
                <a:gd name="T32" fmla="*/ 6 w 6"/>
                <a:gd name="T33" fmla="*/ 0 h 6"/>
                <a:gd name="T34" fmla="*/ 4 w 6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4" name="Freeform 592"/>
            <p:cNvSpPr>
              <a:spLocks/>
            </p:cNvSpPr>
            <p:nvPr/>
          </p:nvSpPr>
          <p:spPr bwMode="auto">
            <a:xfrm>
              <a:off x="3579813" y="2320925"/>
              <a:ext cx="19050" cy="15875"/>
            </a:xfrm>
            <a:custGeom>
              <a:avLst/>
              <a:gdLst>
                <a:gd name="T0" fmla="*/ 6 w 12"/>
                <a:gd name="T1" fmla="*/ 0 h 10"/>
                <a:gd name="T2" fmla="*/ 6 w 12"/>
                <a:gd name="T3" fmla="*/ 0 h 10"/>
                <a:gd name="T4" fmla="*/ 6 w 12"/>
                <a:gd name="T5" fmla="*/ 0 h 10"/>
                <a:gd name="T6" fmla="*/ 6 w 12"/>
                <a:gd name="T7" fmla="*/ 0 h 10"/>
                <a:gd name="T8" fmla="*/ 2 w 12"/>
                <a:gd name="T9" fmla="*/ 0 h 10"/>
                <a:gd name="T10" fmla="*/ 0 w 12"/>
                <a:gd name="T11" fmla="*/ 4 h 10"/>
                <a:gd name="T12" fmla="*/ 0 w 12"/>
                <a:gd name="T13" fmla="*/ 4 h 10"/>
                <a:gd name="T14" fmla="*/ 2 w 12"/>
                <a:gd name="T15" fmla="*/ 8 h 10"/>
                <a:gd name="T16" fmla="*/ 6 w 12"/>
                <a:gd name="T17" fmla="*/ 10 h 10"/>
                <a:gd name="T18" fmla="*/ 6 w 12"/>
                <a:gd name="T19" fmla="*/ 10 h 10"/>
                <a:gd name="T20" fmla="*/ 6 w 12"/>
                <a:gd name="T21" fmla="*/ 10 h 10"/>
                <a:gd name="T22" fmla="*/ 6 w 12"/>
                <a:gd name="T23" fmla="*/ 10 h 10"/>
                <a:gd name="T24" fmla="*/ 10 w 12"/>
                <a:gd name="T25" fmla="*/ 8 h 10"/>
                <a:gd name="T26" fmla="*/ 12 w 12"/>
                <a:gd name="T27" fmla="*/ 4 h 10"/>
                <a:gd name="T28" fmla="*/ 12 w 12"/>
                <a:gd name="T29" fmla="*/ 4 h 10"/>
                <a:gd name="T30" fmla="*/ 10 w 12"/>
                <a:gd name="T31" fmla="*/ 0 h 10"/>
                <a:gd name="T32" fmla="*/ 6 w 12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0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FC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5" name="Freeform 593"/>
            <p:cNvSpPr>
              <a:spLocks/>
            </p:cNvSpPr>
            <p:nvPr/>
          </p:nvSpPr>
          <p:spPr bwMode="auto">
            <a:xfrm>
              <a:off x="3579813" y="2320925"/>
              <a:ext cx="19050" cy="15875"/>
            </a:xfrm>
            <a:custGeom>
              <a:avLst/>
              <a:gdLst>
                <a:gd name="T0" fmla="*/ 6 w 12"/>
                <a:gd name="T1" fmla="*/ 0 h 10"/>
                <a:gd name="T2" fmla="*/ 6 w 12"/>
                <a:gd name="T3" fmla="*/ 0 h 10"/>
                <a:gd name="T4" fmla="*/ 6 w 12"/>
                <a:gd name="T5" fmla="*/ 0 h 10"/>
                <a:gd name="T6" fmla="*/ 6 w 12"/>
                <a:gd name="T7" fmla="*/ 0 h 10"/>
                <a:gd name="T8" fmla="*/ 2 w 12"/>
                <a:gd name="T9" fmla="*/ 0 h 10"/>
                <a:gd name="T10" fmla="*/ 0 w 12"/>
                <a:gd name="T11" fmla="*/ 4 h 10"/>
                <a:gd name="T12" fmla="*/ 0 w 12"/>
                <a:gd name="T13" fmla="*/ 4 h 10"/>
                <a:gd name="T14" fmla="*/ 2 w 12"/>
                <a:gd name="T15" fmla="*/ 8 h 10"/>
                <a:gd name="T16" fmla="*/ 6 w 12"/>
                <a:gd name="T17" fmla="*/ 10 h 10"/>
                <a:gd name="T18" fmla="*/ 6 w 12"/>
                <a:gd name="T19" fmla="*/ 10 h 10"/>
                <a:gd name="T20" fmla="*/ 6 w 12"/>
                <a:gd name="T21" fmla="*/ 10 h 10"/>
                <a:gd name="T22" fmla="*/ 6 w 12"/>
                <a:gd name="T23" fmla="*/ 10 h 10"/>
                <a:gd name="T24" fmla="*/ 10 w 12"/>
                <a:gd name="T25" fmla="*/ 8 h 10"/>
                <a:gd name="T26" fmla="*/ 12 w 12"/>
                <a:gd name="T27" fmla="*/ 4 h 10"/>
                <a:gd name="T28" fmla="*/ 12 w 12"/>
                <a:gd name="T29" fmla="*/ 4 h 10"/>
                <a:gd name="T30" fmla="*/ 10 w 12"/>
                <a:gd name="T31" fmla="*/ 0 h 10"/>
                <a:gd name="T32" fmla="*/ 6 w 12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0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596" name="Freeform 594"/>
          <p:cNvSpPr>
            <a:spLocks/>
          </p:cNvSpPr>
          <p:nvPr/>
        </p:nvSpPr>
        <p:spPr bwMode="auto">
          <a:xfrm>
            <a:off x="3279775" y="4214004"/>
            <a:ext cx="222250" cy="981075"/>
          </a:xfrm>
          <a:custGeom>
            <a:avLst/>
            <a:gdLst>
              <a:gd name="T0" fmla="*/ 0 w 140"/>
              <a:gd name="T1" fmla="*/ 0 h 618"/>
              <a:gd name="T2" fmla="*/ 0 w 140"/>
              <a:gd name="T3" fmla="*/ 548 h 618"/>
              <a:gd name="T4" fmla="*/ 0 w 140"/>
              <a:gd name="T5" fmla="*/ 548 h 618"/>
              <a:gd name="T6" fmla="*/ 0 w 140"/>
              <a:gd name="T7" fmla="*/ 562 h 618"/>
              <a:gd name="T8" fmla="*/ 4 w 140"/>
              <a:gd name="T9" fmla="*/ 576 h 618"/>
              <a:gd name="T10" fmla="*/ 12 w 140"/>
              <a:gd name="T11" fmla="*/ 588 h 618"/>
              <a:gd name="T12" fmla="*/ 20 w 140"/>
              <a:gd name="T13" fmla="*/ 598 h 618"/>
              <a:gd name="T14" fmla="*/ 30 w 140"/>
              <a:gd name="T15" fmla="*/ 606 h 618"/>
              <a:gd name="T16" fmla="*/ 42 w 140"/>
              <a:gd name="T17" fmla="*/ 614 h 618"/>
              <a:gd name="T18" fmla="*/ 56 w 140"/>
              <a:gd name="T19" fmla="*/ 618 h 618"/>
              <a:gd name="T20" fmla="*/ 70 w 140"/>
              <a:gd name="T21" fmla="*/ 618 h 618"/>
              <a:gd name="T22" fmla="*/ 70 w 140"/>
              <a:gd name="T23" fmla="*/ 618 h 618"/>
              <a:gd name="T24" fmla="*/ 84 w 140"/>
              <a:gd name="T25" fmla="*/ 618 h 618"/>
              <a:gd name="T26" fmla="*/ 98 w 140"/>
              <a:gd name="T27" fmla="*/ 614 h 618"/>
              <a:gd name="T28" fmla="*/ 110 w 140"/>
              <a:gd name="T29" fmla="*/ 606 h 618"/>
              <a:gd name="T30" fmla="*/ 120 w 140"/>
              <a:gd name="T31" fmla="*/ 598 h 618"/>
              <a:gd name="T32" fmla="*/ 128 w 140"/>
              <a:gd name="T33" fmla="*/ 588 h 618"/>
              <a:gd name="T34" fmla="*/ 136 w 140"/>
              <a:gd name="T35" fmla="*/ 576 h 618"/>
              <a:gd name="T36" fmla="*/ 140 w 140"/>
              <a:gd name="T37" fmla="*/ 562 h 618"/>
              <a:gd name="T38" fmla="*/ 140 w 140"/>
              <a:gd name="T39" fmla="*/ 548 h 618"/>
              <a:gd name="T40" fmla="*/ 140 w 140"/>
              <a:gd name="T41" fmla="*/ 0 h 618"/>
              <a:gd name="T42" fmla="*/ 0 w 140"/>
              <a:gd name="T43" fmla="*/ 0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40" h="618">
                <a:moveTo>
                  <a:pt x="0" y="0"/>
                </a:moveTo>
                <a:lnTo>
                  <a:pt x="0" y="548"/>
                </a:lnTo>
                <a:lnTo>
                  <a:pt x="0" y="548"/>
                </a:lnTo>
                <a:lnTo>
                  <a:pt x="0" y="562"/>
                </a:lnTo>
                <a:lnTo>
                  <a:pt x="4" y="576"/>
                </a:lnTo>
                <a:lnTo>
                  <a:pt x="12" y="588"/>
                </a:lnTo>
                <a:lnTo>
                  <a:pt x="20" y="598"/>
                </a:lnTo>
                <a:lnTo>
                  <a:pt x="30" y="606"/>
                </a:lnTo>
                <a:lnTo>
                  <a:pt x="42" y="614"/>
                </a:lnTo>
                <a:lnTo>
                  <a:pt x="56" y="618"/>
                </a:lnTo>
                <a:lnTo>
                  <a:pt x="70" y="618"/>
                </a:lnTo>
                <a:lnTo>
                  <a:pt x="70" y="618"/>
                </a:lnTo>
                <a:lnTo>
                  <a:pt x="84" y="618"/>
                </a:lnTo>
                <a:lnTo>
                  <a:pt x="98" y="614"/>
                </a:lnTo>
                <a:lnTo>
                  <a:pt x="110" y="606"/>
                </a:lnTo>
                <a:lnTo>
                  <a:pt x="120" y="598"/>
                </a:lnTo>
                <a:lnTo>
                  <a:pt x="128" y="588"/>
                </a:lnTo>
                <a:lnTo>
                  <a:pt x="136" y="576"/>
                </a:lnTo>
                <a:lnTo>
                  <a:pt x="140" y="562"/>
                </a:lnTo>
                <a:lnTo>
                  <a:pt x="140" y="548"/>
                </a:lnTo>
                <a:lnTo>
                  <a:pt x="140" y="0"/>
                </a:lnTo>
                <a:lnTo>
                  <a:pt x="0" y="0"/>
                </a:lnTo>
                <a:close/>
              </a:path>
            </a:pathLst>
          </a:custGeom>
          <a:solidFill>
            <a:srgbClr val="E0F7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597" name="Freeform 595"/>
          <p:cNvSpPr>
            <a:spLocks/>
          </p:cNvSpPr>
          <p:nvPr/>
        </p:nvSpPr>
        <p:spPr bwMode="auto">
          <a:xfrm>
            <a:off x="3294187" y="4214004"/>
            <a:ext cx="222250" cy="981075"/>
          </a:xfrm>
          <a:custGeom>
            <a:avLst/>
            <a:gdLst>
              <a:gd name="T0" fmla="*/ 0 w 140"/>
              <a:gd name="T1" fmla="*/ 0 h 618"/>
              <a:gd name="T2" fmla="*/ 0 w 140"/>
              <a:gd name="T3" fmla="*/ 548 h 618"/>
              <a:gd name="T4" fmla="*/ 0 w 140"/>
              <a:gd name="T5" fmla="*/ 548 h 618"/>
              <a:gd name="T6" fmla="*/ 0 w 140"/>
              <a:gd name="T7" fmla="*/ 562 h 618"/>
              <a:gd name="T8" fmla="*/ 4 w 140"/>
              <a:gd name="T9" fmla="*/ 576 h 618"/>
              <a:gd name="T10" fmla="*/ 12 w 140"/>
              <a:gd name="T11" fmla="*/ 588 h 618"/>
              <a:gd name="T12" fmla="*/ 20 w 140"/>
              <a:gd name="T13" fmla="*/ 598 h 618"/>
              <a:gd name="T14" fmla="*/ 30 w 140"/>
              <a:gd name="T15" fmla="*/ 606 h 618"/>
              <a:gd name="T16" fmla="*/ 42 w 140"/>
              <a:gd name="T17" fmla="*/ 614 h 618"/>
              <a:gd name="T18" fmla="*/ 56 w 140"/>
              <a:gd name="T19" fmla="*/ 618 h 618"/>
              <a:gd name="T20" fmla="*/ 70 w 140"/>
              <a:gd name="T21" fmla="*/ 618 h 618"/>
              <a:gd name="T22" fmla="*/ 70 w 140"/>
              <a:gd name="T23" fmla="*/ 618 h 618"/>
              <a:gd name="T24" fmla="*/ 84 w 140"/>
              <a:gd name="T25" fmla="*/ 618 h 618"/>
              <a:gd name="T26" fmla="*/ 98 w 140"/>
              <a:gd name="T27" fmla="*/ 614 h 618"/>
              <a:gd name="T28" fmla="*/ 110 w 140"/>
              <a:gd name="T29" fmla="*/ 606 h 618"/>
              <a:gd name="T30" fmla="*/ 120 w 140"/>
              <a:gd name="T31" fmla="*/ 598 h 618"/>
              <a:gd name="T32" fmla="*/ 128 w 140"/>
              <a:gd name="T33" fmla="*/ 588 h 618"/>
              <a:gd name="T34" fmla="*/ 136 w 140"/>
              <a:gd name="T35" fmla="*/ 576 h 618"/>
              <a:gd name="T36" fmla="*/ 140 w 140"/>
              <a:gd name="T37" fmla="*/ 562 h 618"/>
              <a:gd name="T38" fmla="*/ 140 w 140"/>
              <a:gd name="T39" fmla="*/ 548 h 618"/>
              <a:gd name="T40" fmla="*/ 140 w 140"/>
              <a:gd name="T41" fmla="*/ 0 h 618"/>
              <a:gd name="T42" fmla="*/ 0 w 140"/>
              <a:gd name="T43" fmla="*/ 0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40" h="618">
                <a:moveTo>
                  <a:pt x="0" y="0"/>
                </a:moveTo>
                <a:lnTo>
                  <a:pt x="0" y="548"/>
                </a:lnTo>
                <a:lnTo>
                  <a:pt x="0" y="548"/>
                </a:lnTo>
                <a:lnTo>
                  <a:pt x="0" y="562"/>
                </a:lnTo>
                <a:lnTo>
                  <a:pt x="4" y="576"/>
                </a:lnTo>
                <a:lnTo>
                  <a:pt x="12" y="588"/>
                </a:lnTo>
                <a:lnTo>
                  <a:pt x="20" y="598"/>
                </a:lnTo>
                <a:lnTo>
                  <a:pt x="30" y="606"/>
                </a:lnTo>
                <a:lnTo>
                  <a:pt x="42" y="614"/>
                </a:lnTo>
                <a:lnTo>
                  <a:pt x="56" y="618"/>
                </a:lnTo>
                <a:lnTo>
                  <a:pt x="70" y="618"/>
                </a:lnTo>
                <a:lnTo>
                  <a:pt x="70" y="618"/>
                </a:lnTo>
                <a:lnTo>
                  <a:pt x="84" y="618"/>
                </a:lnTo>
                <a:lnTo>
                  <a:pt x="98" y="614"/>
                </a:lnTo>
                <a:lnTo>
                  <a:pt x="110" y="606"/>
                </a:lnTo>
                <a:lnTo>
                  <a:pt x="120" y="598"/>
                </a:lnTo>
                <a:lnTo>
                  <a:pt x="128" y="588"/>
                </a:lnTo>
                <a:lnTo>
                  <a:pt x="136" y="576"/>
                </a:lnTo>
                <a:lnTo>
                  <a:pt x="140" y="562"/>
                </a:lnTo>
                <a:lnTo>
                  <a:pt x="140" y="548"/>
                </a:lnTo>
                <a:lnTo>
                  <a:pt x="14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598" name="Freeform 596"/>
          <p:cNvSpPr>
            <a:spLocks/>
          </p:cNvSpPr>
          <p:nvPr/>
        </p:nvSpPr>
        <p:spPr bwMode="auto">
          <a:xfrm>
            <a:off x="3291012" y="4210829"/>
            <a:ext cx="228600" cy="987425"/>
          </a:xfrm>
          <a:custGeom>
            <a:avLst/>
            <a:gdLst>
              <a:gd name="T0" fmla="*/ 2 w 144"/>
              <a:gd name="T1" fmla="*/ 2 h 622"/>
              <a:gd name="T2" fmla="*/ 0 w 144"/>
              <a:gd name="T3" fmla="*/ 2 h 622"/>
              <a:gd name="T4" fmla="*/ 0 w 144"/>
              <a:gd name="T5" fmla="*/ 550 h 622"/>
              <a:gd name="T6" fmla="*/ 0 w 144"/>
              <a:gd name="T7" fmla="*/ 550 h 622"/>
              <a:gd name="T8" fmla="*/ 0 w 144"/>
              <a:gd name="T9" fmla="*/ 564 h 622"/>
              <a:gd name="T10" fmla="*/ 6 w 144"/>
              <a:gd name="T11" fmla="*/ 578 h 622"/>
              <a:gd name="T12" fmla="*/ 12 w 144"/>
              <a:gd name="T13" fmla="*/ 590 h 622"/>
              <a:gd name="T14" fmla="*/ 20 w 144"/>
              <a:gd name="T15" fmla="*/ 602 h 622"/>
              <a:gd name="T16" fmla="*/ 32 w 144"/>
              <a:gd name="T17" fmla="*/ 610 h 622"/>
              <a:gd name="T18" fmla="*/ 44 w 144"/>
              <a:gd name="T19" fmla="*/ 618 h 622"/>
              <a:gd name="T20" fmla="*/ 58 w 144"/>
              <a:gd name="T21" fmla="*/ 622 h 622"/>
              <a:gd name="T22" fmla="*/ 72 w 144"/>
              <a:gd name="T23" fmla="*/ 622 h 622"/>
              <a:gd name="T24" fmla="*/ 72 w 144"/>
              <a:gd name="T25" fmla="*/ 622 h 622"/>
              <a:gd name="T26" fmla="*/ 86 w 144"/>
              <a:gd name="T27" fmla="*/ 622 h 622"/>
              <a:gd name="T28" fmla="*/ 100 w 144"/>
              <a:gd name="T29" fmla="*/ 618 h 622"/>
              <a:gd name="T30" fmla="*/ 112 w 144"/>
              <a:gd name="T31" fmla="*/ 610 h 622"/>
              <a:gd name="T32" fmla="*/ 124 w 144"/>
              <a:gd name="T33" fmla="*/ 602 h 622"/>
              <a:gd name="T34" fmla="*/ 132 w 144"/>
              <a:gd name="T35" fmla="*/ 590 h 622"/>
              <a:gd name="T36" fmla="*/ 140 w 144"/>
              <a:gd name="T37" fmla="*/ 578 h 622"/>
              <a:gd name="T38" fmla="*/ 144 w 144"/>
              <a:gd name="T39" fmla="*/ 564 h 622"/>
              <a:gd name="T40" fmla="*/ 144 w 144"/>
              <a:gd name="T41" fmla="*/ 550 h 622"/>
              <a:gd name="T42" fmla="*/ 144 w 144"/>
              <a:gd name="T43" fmla="*/ 0 h 622"/>
              <a:gd name="T44" fmla="*/ 0 w 144"/>
              <a:gd name="T45" fmla="*/ 0 h 622"/>
              <a:gd name="T46" fmla="*/ 0 w 144"/>
              <a:gd name="T47" fmla="*/ 2 h 622"/>
              <a:gd name="T48" fmla="*/ 2 w 144"/>
              <a:gd name="T49" fmla="*/ 2 h 622"/>
              <a:gd name="T50" fmla="*/ 2 w 144"/>
              <a:gd name="T51" fmla="*/ 4 h 622"/>
              <a:gd name="T52" fmla="*/ 140 w 144"/>
              <a:gd name="T53" fmla="*/ 4 h 622"/>
              <a:gd name="T54" fmla="*/ 140 w 144"/>
              <a:gd name="T55" fmla="*/ 550 h 622"/>
              <a:gd name="T56" fmla="*/ 140 w 144"/>
              <a:gd name="T57" fmla="*/ 550 h 622"/>
              <a:gd name="T58" fmla="*/ 140 w 144"/>
              <a:gd name="T59" fmla="*/ 564 h 622"/>
              <a:gd name="T60" fmla="*/ 136 w 144"/>
              <a:gd name="T61" fmla="*/ 576 h 622"/>
              <a:gd name="T62" fmla="*/ 130 w 144"/>
              <a:gd name="T63" fmla="*/ 588 h 622"/>
              <a:gd name="T64" fmla="*/ 120 w 144"/>
              <a:gd name="T65" fmla="*/ 598 h 622"/>
              <a:gd name="T66" fmla="*/ 120 w 144"/>
              <a:gd name="T67" fmla="*/ 598 h 622"/>
              <a:gd name="T68" fmla="*/ 110 w 144"/>
              <a:gd name="T69" fmla="*/ 608 h 622"/>
              <a:gd name="T70" fmla="*/ 98 w 144"/>
              <a:gd name="T71" fmla="*/ 614 h 622"/>
              <a:gd name="T72" fmla="*/ 86 w 144"/>
              <a:gd name="T73" fmla="*/ 618 h 622"/>
              <a:gd name="T74" fmla="*/ 72 w 144"/>
              <a:gd name="T75" fmla="*/ 618 h 622"/>
              <a:gd name="T76" fmla="*/ 72 w 144"/>
              <a:gd name="T77" fmla="*/ 618 h 622"/>
              <a:gd name="T78" fmla="*/ 58 w 144"/>
              <a:gd name="T79" fmla="*/ 618 h 622"/>
              <a:gd name="T80" fmla="*/ 46 w 144"/>
              <a:gd name="T81" fmla="*/ 614 h 622"/>
              <a:gd name="T82" fmla="*/ 34 w 144"/>
              <a:gd name="T83" fmla="*/ 608 h 622"/>
              <a:gd name="T84" fmla="*/ 24 w 144"/>
              <a:gd name="T85" fmla="*/ 598 h 622"/>
              <a:gd name="T86" fmla="*/ 24 w 144"/>
              <a:gd name="T87" fmla="*/ 598 h 622"/>
              <a:gd name="T88" fmla="*/ 16 w 144"/>
              <a:gd name="T89" fmla="*/ 588 h 622"/>
              <a:gd name="T90" fmla="*/ 8 w 144"/>
              <a:gd name="T91" fmla="*/ 576 h 622"/>
              <a:gd name="T92" fmla="*/ 4 w 144"/>
              <a:gd name="T93" fmla="*/ 564 h 622"/>
              <a:gd name="T94" fmla="*/ 4 w 144"/>
              <a:gd name="T95" fmla="*/ 550 h 622"/>
              <a:gd name="T96" fmla="*/ 4 w 144"/>
              <a:gd name="T97" fmla="*/ 2 h 622"/>
              <a:gd name="T98" fmla="*/ 2 w 144"/>
              <a:gd name="T99" fmla="*/ 2 h 622"/>
              <a:gd name="T100" fmla="*/ 2 w 144"/>
              <a:gd name="T101" fmla="*/ 4 h 622"/>
              <a:gd name="T102" fmla="*/ 2 w 144"/>
              <a:gd name="T103" fmla="*/ 2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4" h="622">
                <a:moveTo>
                  <a:pt x="2" y="2"/>
                </a:moveTo>
                <a:lnTo>
                  <a:pt x="0" y="2"/>
                </a:lnTo>
                <a:lnTo>
                  <a:pt x="0" y="550"/>
                </a:lnTo>
                <a:lnTo>
                  <a:pt x="0" y="550"/>
                </a:lnTo>
                <a:lnTo>
                  <a:pt x="0" y="564"/>
                </a:lnTo>
                <a:lnTo>
                  <a:pt x="6" y="578"/>
                </a:lnTo>
                <a:lnTo>
                  <a:pt x="12" y="590"/>
                </a:lnTo>
                <a:lnTo>
                  <a:pt x="20" y="602"/>
                </a:lnTo>
                <a:lnTo>
                  <a:pt x="32" y="610"/>
                </a:lnTo>
                <a:lnTo>
                  <a:pt x="44" y="618"/>
                </a:lnTo>
                <a:lnTo>
                  <a:pt x="58" y="622"/>
                </a:lnTo>
                <a:lnTo>
                  <a:pt x="72" y="622"/>
                </a:lnTo>
                <a:lnTo>
                  <a:pt x="72" y="622"/>
                </a:lnTo>
                <a:lnTo>
                  <a:pt x="86" y="622"/>
                </a:lnTo>
                <a:lnTo>
                  <a:pt x="100" y="618"/>
                </a:lnTo>
                <a:lnTo>
                  <a:pt x="112" y="610"/>
                </a:lnTo>
                <a:lnTo>
                  <a:pt x="124" y="602"/>
                </a:lnTo>
                <a:lnTo>
                  <a:pt x="132" y="590"/>
                </a:lnTo>
                <a:lnTo>
                  <a:pt x="140" y="578"/>
                </a:lnTo>
                <a:lnTo>
                  <a:pt x="144" y="564"/>
                </a:lnTo>
                <a:lnTo>
                  <a:pt x="144" y="550"/>
                </a:lnTo>
                <a:lnTo>
                  <a:pt x="144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4"/>
                </a:lnTo>
                <a:lnTo>
                  <a:pt x="140" y="4"/>
                </a:lnTo>
                <a:lnTo>
                  <a:pt x="140" y="550"/>
                </a:lnTo>
                <a:lnTo>
                  <a:pt x="140" y="550"/>
                </a:lnTo>
                <a:lnTo>
                  <a:pt x="140" y="564"/>
                </a:lnTo>
                <a:lnTo>
                  <a:pt x="136" y="576"/>
                </a:lnTo>
                <a:lnTo>
                  <a:pt x="130" y="588"/>
                </a:lnTo>
                <a:lnTo>
                  <a:pt x="120" y="598"/>
                </a:lnTo>
                <a:lnTo>
                  <a:pt x="120" y="598"/>
                </a:lnTo>
                <a:lnTo>
                  <a:pt x="110" y="608"/>
                </a:lnTo>
                <a:lnTo>
                  <a:pt x="98" y="614"/>
                </a:lnTo>
                <a:lnTo>
                  <a:pt x="86" y="618"/>
                </a:lnTo>
                <a:lnTo>
                  <a:pt x="72" y="618"/>
                </a:lnTo>
                <a:lnTo>
                  <a:pt x="72" y="618"/>
                </a:lnTo>
                <a:lnTo>
                  <a:pt x="58" y="618"/>
                </a:lnTo>
                <a:lnTo>
                  <a:pt x="46" y="614"/>
                </a:lnTo>
                <a:lnTo>
                  <a:pt x="34" y="608"/>
                </a:lnTo>
                <a:lnTo>
                  <a:pt x="24" y="598"/>
                </a:lnTo>
                <a:lnTo>
                  <a:pt x="24" y="598"/>
                </a:lnTo>
                <a:lnTo>
                  <a:pt x="16" y="588"/>
                </a:lnTo>
                <a:lnTo>
                  <a:pt x="8" y="576"/>
                </a:lnTo>
                <a:lnTo>
                  <a:pt x="4" y="564"/>
                </a:lnTo>
                <a:lnTo>
                  <a:pt x="4" y="550"/>
                </a:lnTo>
                <a:lnTo>
                  <a:pt x="4" y="2"/>
                </a:lnTo>
                <a:lnTo>
                  <a:pt x="2" y="2"/>
                </a:lnTo>
                <a:lnTo>
                  <a:pt x="2" y="4"/>
                </a:lnTo>
                <a:lnTo>
                  <a:pt x="2" y="2"/>
                </a:lnTo>
                <a:close/>
              </a:path>
            </a:pathLst>
          </a:custGeom>
          <a:solidFill>
            <a:srgbClr val="7271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599" name="Freeform 597"/>
          <p:cNvSpPr>
            <a:spLocks/>
          </p:cNvSpPr>
          <p:nvPr/>
        </p:nvSpPr>
        <p:spPr bwMode="auto">
          <a:xfrm>
            <a:off x="3291012" y="4210829"/>
            <a:ext cx="228600" cy="987425"/>
          </a:xfrm>
          <a:custGeom>
            <a:avLst/>
            <a:gdLst>
              <a:gd name="T0" fmla="*/ 2 w 144"/>
              <a:gd name="T1" fmla="*/ 2 h 622"/>
              <a:gd name="T2" fmla="*/ 0 w 144"/>
              <a:gd name="T3" fmla="*/ 2 h 622"/>
              <a:gd name="T4" fmla="*/ 0 w 144"/>
              <a:gd name="T5" fmla="*/ 550 h 622"/>
              <a:gd name="T6" fmla="*/ 0 w 144"/>
              <a:gd name="T7" fmla="*/ 550 h 622"/>
              <a:gd name="T8" fmla="*/ 0 w 144"/>
              <a:gd name="T9" fmla="*/ 564 h 622"/>
              <a:gd name="T10" fmla="*/ 6 w 144"/>
              <a:gd name="T11" fmla="*/ 578 h 622"/>
              <a:gd name="T12" fmla="*/ 12 w 144"/>
              <a:gd name="T13" fmla="*/ 590 h 622"/>
              <a:gd name="T14" fmla="*/ 20 w 144"/>
              <a:gd name="T15" fmla="*/ 602 h 622"/>
              <a:gd name="T16" fmla="*/ 32 w 144"/>
              <a:gd name="T17" fmla="*/ 610 h 622"/>
              <a:gd name="T18" fmla="*/ 44 w 144"/>
              <a:gd name="T19" fmla="*/ 618 h 622"/>
              <a:gd name="T20" fmla="*/ 58 w 144"/>
              <a:gd name="T21" fmla="*/ 622 h 622"/>
              <a:gd name="T22" fmla="*/ 72 w 144"/>
              <a:gd name="T23" fmla="*/ 622 h 622"/>
              <a:gd name="T24" fmla="*/ 72 w 144"/>
              <a:gd name="T25" fmla="*/ 622 h 622"/>
              <a:gd name="T26" fmla="*/ 86 w 144"/>
              <a:gd name="T27" fmla="*/ 622 h 622"/>
              <a:gd name="T28" fmla="*/ 100 w 144"/>
              <a:gd name="T29" fmla="*/ 618 h 622"/>
              <a:gd name="T30" fmla="*/ 112 w 144"/>
              <a:gd name="T31" fmla="*/ 610 h 622"/>
              <a:gd name="T32" fmla="*/ 124 w 144"/>
              <a:gd name="T33" fmla="*/ 602 h 622"/>
              <a:gd name="T34" fmla="*/ 132 w 144"/>
              <a:gd name="T35" fmla="*/ 590 h 622"/>
              <a:gd name="T36" fmla="*/ 140 w 144"/>
              <a:gd name="T37" fmla="*/ 578 h 622"/>
              <a:gd name="T38" fmla="*/ 144 w 144"/>
              <a:gd name="T39" fmla="*/ 564 h 622"/>
              <a:gd name="T40" fmla="*/ 144 w 144"/>
              <a:gd name="T41" fmla="*/ 550 h 622"/>
              <a:gd name="T42" fmla="*/ 144 w 144"/>
              <a:gd name="T43" fmla="*/ 0 h 622"/>
              <a:gd name="T44" fmla="*/ 0 w 144"/>
              <a:gd name="T45" fmla="*/ 0 h 622"/>
              <a:gd name="T46" fmla="*/ 0 w 144"/>
              <a:gd name="T47" fmla="*/ 2 h 622"/>
              <a:gd name="T48" fmla="*/ 2 w 144"/>
              <a:gd name="T49" fmla="*/ 2 h 622"/>
              <a:gd name="T50" fmla="*/ 2 w 144"/>
              <a:gd name="T51" fmla="*/ 4 h 622"/>
              <a:gd name="T52" fmla="*/ 140 w 144"/>
              <a:gd name="T53" fmla="*/ 4 h 622"/>
              <a:gd name="T54" fmla="*/ 140 w 144"/>
              <a:gd name="T55" fmla="*/ 550 h 622"/>
              <a:gd name="T56" fmla="*/ 140 w 144"/>
              <a:gd name="T57" fmla="*/ 550 h 622"/>
              <a:gd name="T58" fmla="*/ 140 w 144"/>
              <a:gd name="T59" fmla="*/ 564 h 622"/>
              <a:gd name="T60" fmla="*/ 136 w 144"/>
              <a:gd name="T61" fmla="*/ 576 h 622"/>
              <a:gd name="T62" fmla="*/ 130 w 144"/>
              <a:gd name="T63" fmla="*/ 588 h 622"/>
              <a:gd name="T64" fmla="*/ 120 w 144"/>
              <a:gd name="T65" fmla="*/ 598 h 622"/>
              <a:gd name="T66" fmla="*/ 120 w 144"/>
              <a:gd name="T67" fmla="*/ 598 h 622"/>
              <a:gd name="T68" fmla="*/ 110 w 144"/>
              <a:gd name="T69" fmla="*/ 608 h 622"/>
              <a:gd name="T70" fmla="*/ 98 w 144"/>
              <a:gd name="T71" fmla="*/ 614 h 622"/>
              <a:gd name="T72" fmla="*/ 86 w 144"/>
              <a:gd name="T73" fmla="*/ 618 h 622"/>
              <a:gd name="T74" fmla="*/ 72 w 144"/>
              <a:gd name="T75" fmla="*/ 618 h 622"/>
              <a:gd name="T76" fmla="*/ 72 w 144"/>
              <a:gd name="T77" fmla="*/ 618 h 622"/>
              <a:gd name="T78" fmla="*/ 58 w 144"/>
              <a:gd name="T79" fmla="*/ 618 h 622"/>
              <a:gd name="T80" fmla="*/ 46 w 144"/>
              <a:gd name="T81" fmla="*/ 614 h 622"/>
              <a:gd name="T82" fmla="*/ 34 w 144"/>
              <a:gd name="T83" fmla="*/ 608 h 622"/>
              <a:gd name="T84" fmla="*/ 24 w 144"/>
              <a:gd name="T85" fmla="*/ 598 h 622"/>
              <a:gd name="T86" fmla="*/ 24 w 144"/>
              <a:gd name="T87" fmla="*/ 598 h 622"/>
              <a:gd name="T88" fmla="*/ 16 w 144"/>
              <a:gd name="T89" fmla="*/ 588 h 622"/>
              <a:gd name="T90" fmla="*/ 8 w 144"/>
              <a:gd name="T91" fmla="*/ 576 h 622"/>
              <a:gd name="T92" fmla="*/ 4 w 144"/>
              <a:gd name="T93" fmla="*/ 564 h 622"/>
              <a:gd name="T94" fmla="*/ 4 w 144"/>
              <a:gd name="T95" fmla="*/ 550 h 622"/>
              <a:gd name="T96" fmla="*/ 4 w 144"/>
              <a:gd name="T97" fmla="*/ 2 h 622"/>
              <a:gd name="T98" fmla="*/ 2 w 144"/>
              <a:gd name="T99" fmla="*/ 2 h 622"/>
              <a:gd name="T100" fmla="*/ 2 w 144"/>
              <a:gd name="T101" fmla="*/ 4 h 622"/>
              <a:gd name="T102" fmla="*/ 2 w 144"/>
              <a:gd name="T103" fmla="*/ 2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4" h="622">
                <a:moveTo>
                  <a:pt x="2" y="2"/>
                </a:moveTo>
                <a:lnTo>
                  <a:pt x="0" y="2"/>
                </a:lnTo>
                <a:lnTo>
                  <a:pt x="0" y="550"/>
                </a:lnTo>
                <a:lnTo>
                  <a:pt x="0" y="550"/>
                </a:lnTo>
                <a:lnTo>
                  <a:pt x="0" y="564"/>
                </a:lnTo>
                <a:lnTo>
                  <a:pt x="6" y="578"/>
                </a:lnTo>
                <a:lnTo>
                  <a:pt x="12" y="590"/>
                </a:lnTo>
                <a:lnTo>
                  <a:pt x="20" y="602"/>
                </a:lnTo>
                <a:lnTo>
                  <a:pt x="32" y="610"/>
                </a:lnTo>
                <a:lnTo>
                  <a:pt x="44" y="618"/>
                </a:lnTo>
                <a:lnTo>
                  <a:pt x="58" y="622"/>
                </a:lnTo>
                <a:lnTo>
                  <a:pt x="72" y="622"/>
                </a:lnTo>
                <a:lnTo>
                  <a:pt x="72" y="622"/>
                </a:lnTo>
                <a:lnTo>
                  <a:pt x="86" y="622"/>
                </a:lnTo>
                <a:lnTo>
                  <a:pt x="100" y="618"/>
                </a:lnTo>
                <a:lnTo>
                  <a:pt x="112" y="610"/>
                </a:lnTo>
                <a:lnTo>
                  <a:pt x="124" y="602"/>
                </a:lnTo>
                <a:lnTo>
                  <a:pt x="132" y="590"/>
                </a:lnTo>
                <a:lnTo>
                  <a:pt x="140" y="578"/>
                </a:lnTo>
                <a:lnTo>
                  <a:pt x="144" y="564"/>
                </a:lnTo>
                <a:lnTo>
                  <a:pt x="144" y="550"/>
                </a:lnTo>
                <a:lnTo>
                  <a:pt x="144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4"/>
                </a:lnTo>
                <a:lnTo>
                  <a:pt x="140" y="4"/>
                </a:lnTo>
                <a:lnTo>
                  <a:pt x="140" y="550"/>
                </a:lnTo>
                <a:lnTo>
                  <a:pt x="140" y="550"/>
                </a:lnTo>
                <a:lnTo>
                  <a:pt x="140" y="564"/>
                </a:lnTo>
                <a:lnTo>
                  <a:pt x="136" y="576"/>
                </a:lnTo>
                <a:lnTo>
                  <a:pt x="130" y="588"/>
                </a:lnTo>
                <a:lnTo>
                  <a:pt x="120" y="598"/>
                </a:lnTo>
                <a:lnTo>
                  <a:pt x="120" y="598"/>
                </a:lnTo>
                <a:lnTo>
                  <a:pt x="110" y="608"/>
                </a:lnTo>
                <a:lnTo>
                  <a:pt x="98" y="614"/>
                </a:lnTo>
                <a:lnTo>
                  <a:pt x="86" y="618"/>
                </a:lnTo>
                <a:lnTo>
                  <a:pt x="72" y="618"/>
                </a:lnTo>
                <a:lnTo>
                  <a:pt x="72" y="618"/>
                </a:lnTo>
                <a:lnTo>
                  <a:pt x="58" y="618"/>
                </a:lnTo>
                <a:lnTo>
                  <a:pt x="46" y="614"/>
                </a:lnTo>
                <a:lnTo>
                  <a:pt x="34" y="608"/>
                </a:lnTo>
                <a:lnTo>
                  <a:pt x="24" y="598"/>
                </a:lnTo>
                <a:lnTo>
                  <a:pt x="24" y="598"/>
                </a:lnTo>
                <a:lnTo>
                  <a:pt x="16" y="588"/>
                </a:lnTo>
                <a:lnTo>
                  <a:pt x="8" y="576"/>
                </a:lnTo>
                <a:lnTo>
                  <a:pt x="4" y="564"/>
                </a:lnTo>
                <a:lnTo>
                  <a:pt x="4" y="550"/>
                </a:lnTo>
                <a:lnTo>
                  <a:pt x="4" y="2"/>
                </a:lnTo>
                <a:lnTo>
                  <a:pt x="2" y="2"/>
                </a:lnTo>
                <a:lnTo>
                  <a:pt x="2" y="4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00" name="Freeform 598"/>
          <p:cNvSpPr>
            <a:spLocks/>
          </p:cNvSpPr>
          <p:nvPr/>
        </p:nvSpPr>
        <p:spPr bwMode="auto">
          <a:xfrm>
            <a:off x="3265612" y="4163204"/>
            <a:ext cx="282575" cy="50800"/>
          </a:xfrm>
          <a:custGeom>
            <a:avLst/>
            <a:gdLst>
              <a:gd name="T0" fmla="*/ 166 w 178"/>
              <a:gd name="T1" fmla="*/ 0 h 32"/>
              <a:gd name="T2" fmla="*/ 12 w 178"/>
              <a:gd name="T3" fmla="*/ 0 h 32"/>
              <a:gd name="T4" fmla="*/ 12 w 178"/>
              <a:gd name="T5" fmla="*/ 0 h 32"/>
              <a:gd name="T6" fmla="*/ 6 w 178"/>
              <a:gd name="T7" fmla="*/ 0 h 32"/>
              <a:gd name="T8" fmla="*/ 4 w 178"/>
              <a:gd name="T9" fmla="*/ 4 h 32"/>
              <a:gd name="T10" fmla="*/ 0 w 178"/>
              <a:gd name="T11" fmla="*/ 6 h 32"/>
              <a:gd name="T12" fmla="*/ 0 w 178"/>
              <a:gd name="T13" fmla="*/ 12 h 32"/>
              <a:gd name="T14" fmla="*/ 0 w 178"/>
              <a:gd name="T15" fmla="*/ 20 h 32"/>
              <a:gd name="T16" fmla="*/ 0 w 178"/>
              <a:gd name="T17" fmla="*/ 20 h 32"/>
              <a:gd name="T18" fmla="*/ 0 w 178"/>
              <a:gd name="T19" fmla="*/ 26 h 32"/>
              <a:gd name="T20" fmla="*/ 4 w 178"/>
              <a:gd name="T21" fmla="*/ 28 h 32"/>
              <a:gd name="T22" fmla="*/ 6 w 178"/>
              <a:gd name="T23" fmla="*/ 32 h 32"/>
              <a:gd name="T24" fmla="*/ 12 w 178"/>
              <a:gd name="T25" fmla="*/ 32 h 32"/>
              <a:gd name="T26" fmla="*/ 166 w 178"/>
              <a:gd name="T27" fmla="*/ 32 h 32"/>
              <a:gd name="T28" fmla="*/ 166 w 178"/>
              <a:gd name="T29" fmla="*/ 32 h 32"/>
              <a:gd name="T30" fmla="*/ 170 w 178"/>
              <a:gd name="T31" fmla="*/ 32 h 32"/>
              <a:gd name="T32" fmla="*/ 174 w 178"/>
              <a:gd name="T33" fmla="*/ 28 h 32"/>
              <a:gd name="T34" fmla="*/ 178 w 178"/>
              <a:gd name="T35" fmla="*/ 26 h 32"/>
              <a:gd name="T36" fmla="*/ 178 w 178"/>
              <a:gd name="T37" fmla="*/ 20 h 32"/>
              <a:gd name="T38" fmla="*/ 178 w 178"/>
              <a:gd name="T39" fmla="*/ 12 h 32"/>
              <a:gd name="T40" fmla="*/ 178 w 178"/>
              <a:gd name="T41" fmla="*/ 12 h 32"/>
              <a:gd name="T42" fmla="*/ 178 w 178"/>
              <a:gd name="T43" fmla="*/ 6 h 32"/>
              <a:gd name="T44" fmla="*/ 174 w 178"/>
              <a:gd name="T45" fmla="*/ 4 h 32"/>
              <a:gd name="T46" fmla="*/ 170 w 178"/>
              <a:gd name="T47" fmla="*/ 0 h 32"/>
              <a:gd name="T48" fmla="*/ 166 w 178"/>
              <a:gd name="T49" fmla="*/ 0 h 32"/>
              <a:gd name="T50" fmla="*/ 166 w 178"/>
              <a:gd name="T51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8" h="32">
                <a:moveTo>
                  <a:pt x="166" y="0"/>
                </a:moveTo>
                <a:lnTo>
                  <a:pt x="12" y="0"/>
                </a:lnTo>
                <a:lnTo>
                  <a:pt x="12" y="0"/>
                </a:lnTo>
                <a:lnTo>
                  <a:pt x="6" y="0"/>
                </a:lnTo>
                <a:lnTo>
                  <a:pt x="4" y="4"/>
                </a:lnTo>
                <a:lnTo>
                  <a:pt x="0" y="6"/>
                </a:lnTo>
                <a:lnTo>
                  <a:pt x="0" y="12"/>
                </a:lnTo>
                <a:lnTo>
                  <a:pt x="0" y="20"/>
                </a:lnTo>
                <a:lnTo>
                  <a:pt x="0" y="20"/>
                </a:lnTo>
                <a:lnTo>
                  <a:pt x="0" y="26"/>
                </a:lnTo>
                <a:lnTo>
                  <a:pt x="4" y="28"/>
                </a:lnTo>
                <a:lnTo>
                  <a:pt x="6" y="32"/>
                </a:lnTo>
                <a:lnTo>
                  <a:pt x="12" y="32"/>
                </a:lnTo>
                <a:lnTo>
                  <a:pt x="166" y="32"/>
                </a:lnTo>
                <a:lnTo>
                  <a:pt x="166" y="32"/>
                </a:lnTo>
                <a:lnTo>
                  <a:pt x="170" y="32"/>
                </a:lnTo>
                <a:lnTo>
                  <a:pt x="174" y="28"/>
                </a:lnTo>
                <a:lnTo>
                  <a:pt x="178" y="26"/>
                </a:lnTo>
                <a:lnTo>
                  <a:pt x="178" y="20"/>
                </a:lnTo>
                <a:lnTo>
                  <a:pt x="178" y="12"/>
                </a:lnTo>
                <a:lnTo>
                  <a:pt x="178" y="12"/>
                </a:lnTo>
                <a:lnTo>
                  <a:pt x="178" y="6"/>
                </a:lnTo>
                <a:lnTo>
                  <a:pt x="174" y="4"/>
                </a:lnTo>
                <a:lnTo>
                  <a:pt x="170" y="0"/>
                </a:lnTo>
                <a:lnTo>
                  <a:pt x="166" y="0"/>
                </a:lnTo>
                <a:lnTo>
                  <a:pt x="166" y="0"/>
                </a:lnTo>
                <a:close/>
              </a:path>
            </a:pathLst>
          </a:custGeom>
          <a:solidFill>
            <a:srgbClr val="E0F7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01" name="Freeform 599"/>
          <p:cNvSpPr>
            <a:spLocks/>
          </p:cNvSpPr>
          <p:nvPr/>
        </p:nvSpPr>
        <p:spPr bwMode="auto">
          <a:xfrm>
            <a:off x="3278312" y="4106054"/>
            <a:ext cx="257175" cy="57150"/>
          </a:xfrm>
          <a:custGeom>
            <a:avLst/>
            <a:gdLst>
              <a:gd name="T0" fmla="*/ 150 w 162"/>
              <a:gd name="T1" fmla="*/ 0 h 36"/>
              <a:gd name="T2" fmla="*/ 12 w 162"/>
              <a:gd name="T3" fmla="*/ 0 h 36"/>
              <a:gd name="T4" fmla="*/ 12 w 162"/>
              <a:gd name="T5" fmla="*/ 0 h 36"/>
              <a:gd name="T6" fmla="*/ 6 w 162"/>
              <a:gd name="T7" fmla="*/ 0 h 36"/>
              <a:gd name="T8" fmla="*/ 4 w 162"/>
              <a:gd name="T9" fmla="*/ 4 h 36"/>
              <a:gd name="T10" fmla="*/ 0 w 162"/>
              <a:gd name="T11" fmla="*/ 6 h 36"/>
              <a:gd name="T12" fmla="*/ 0 w 162"/>
              <a:gd name="T13" fmla="*/ 12 h 36"/>
              <a:gd name="T14" fmla="*/ 0 w 162"/>
              <a:gd name="T15" fmla="*/ 24 h 36"/>
              <a:gd name="T16" fmla="*/ 0 w 162"/>
              <a:gd name="T17" fmla="*/ 24 h 36"/>
              <a:gd name="T18" fmla="*/ 0 w 162"/>
              <a:gd name="T19" fmla="*/ 28 h 36"/>
              <a:gd name="T20" fmla="*/ 4 w 162"/>
              <a:gd name="T21" fmla="*/ 32 h 36"/>
              <a:gd name="T22" fmla="*/ 6 w 162"/>
              <a:gd name="T23" fmla="*/ 34 h 36"/>
              <a:gd name="T24" fmla="*/ 12 w 162"/>
              <a:gd name="T25" fmla="*/ 36 h 36"/>
              <a:gd name="T26" fmla="*/ 150 w 162"/>
              <a:gd name="T27" fmla="*/ 36 h 36"/>
              <a:gd name="T28" fmla="*/ 150 w 162"/>
              <a:gd name="T29" fmla="*/ 36 h 36"/>
              <a:gd name="T30" fmla="*/ 154 w 162"/>
              <a:gd name="T31" fmla="*/ 34 h 36"/>
              <a:gd name="T32" fmla="*/ 158 w 162"/>
              <a:gd name="T33" fmla="*/ 32 h 36"/>
              <a:gd name="T34" fmla="*/ 160 w 162"/>
              <a:gd name="T35" fmla="*/ 28 h 36"/>
              <a:gd name="T36" fmla="*/ 162 w 162"/>
              <a:gd name="T37" fmla="*/ 24 h 36"/>
              <a:gd name="T38" fmla="*/ 162 w 162"/>
              <a:gd name="T39" fmla="*/ 12 h 36"/>
              <a:gd name="T40" fmla="*/ 162 w 162"/>
              <a:gd name="T41" fmla="*/ 12 h 36"/>
              <a:gd name="T42" fmla="*/ 160 w 162"/>
              <a:gd name="T43" fmla="*/ 6 h 36"/>
              <a:gd name="T44" fmla="*/ 158 w 162"/>
              <a:gd name="T45" fmla="*/ 4 h 36"/>
              <a:gd name="T46" fmla="*/ 154 w 162"/>
              <a:gd name="T47" fmla="*/ 0 h 36"/>
              <a:gd name="T48" fmla="*/ 150 w 162"/>
              <a:gd name="T49" fmla="*/ 0 h 36"/>
              <a:gd name="T50" fmla="*/ 150 w 162"/>
              <a:gd name="T51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2" h="36">
                <a:moveTo>
                  <a:pt x="150" y="0"/>
                </a:moveTo>
                <a:lnTo>
                  <a:pt x="12" y="0"/>
                </a:lnTo>
                <a:lnTo>
                  <a:pt x="12" y="0"/>
                </a:lnTo>
                <a:lnTo>
                  <a:pt x="6" y="0"/>
                </a:lnTo>
                <a:lnTo>
                  <a:pt x="4" y="4"/>
                </a:lnTo>
                <a:lnTo>
                  <a:pt x="0" y="6"/>
                </a:lnTo>
                <a:lnTo>
                  <a:pt x="0" y="12"/>
                </a:lnTo>
                <a:lnTo>
                  <a:pt x="0" y="24"/>
                </a:lnTo>
                <a:lnTo>
                  <a:pt x="0" y="24"/>
                </a:lnTo>
                <a:lnTo>
                  <a:pt x="0" y="28"/>
                </a:lnTo>
                <a:lnTo>
                  <a:pt x="4" y="32"/>
                </a:lnTo>
                <a:lnTo>
                  <a:pt x="6" y="34"/>
                </a:lnTo>
                <a:lnTo>
                  <a:pt x="12" y="36"/>
                </a:lnTo>
                <a:lnTo>
                  <a:pt x="150" y="36"/>
                </a:lnTo>
                <a:lnTo>
                  <a:pt x="150" y="36"/>
                </a:lnTo>
                <a:lnTo>
                  <a:pt x="154" y="34"/>
                </a:lnTo>
                <a:lnTo>
                  <a:pt x="158" y="32"/>
                </a:lnTo>
                <a:lnTo>
                  <a:pt x="160" y="28"/>
                </a:lnTo>
                <a:lnTo>
                  <a:pt x="162" y="24"/>
                </a:lnTo>
                <a:lnTo>
                  <a:pt x="162" y="12"/>
                </a:lnTo>
                <a:lnTo>
                  <a:pt x="162" y="12"/>
                </a:lnTo>
                <a:lnTo>
                  <a:pt x="160" y="6"/>
                </a:lnTo>
                <a:lnTo>
                  <a:pt x="158" y="4"/>
                </a:lnTo>
                <a:lnTo>
                  <a:pt x="154" y="0"/>
                </a:lnTo>
                <a:lnTo>
                  <a:pt x="150" y="0"/>
                </a:lnTo>
                <a:lnTo>
                  <a:pt x="15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02" name="Freeform 600"/>
          <p:cNvSpPr>
            <a:spLocks/>
          </p:cNvSpPr>
          <p:nvPr/>
        </p:nvSpPr>
        <p:spPr bwMode="auto">
          <a:xfrm>
            <a:off x="3329112" y="4163204"/>
            <a:ext cx="152400" cy="34925"/>
          </a:xfrm>
          <a:custGeom>
            <a:avLst/>
            <a:gdLst>
              <a:gd name="T0" fmla="*/ 0 w 96"/>
              <a:gd name="T1" fmla="*/ 0 h 22"/>
              <a:gd name="T2" fmla="*/ 0 w 96"/>
              <a:gd name="T3" fmla="*/ 10 h 22"/>
              <a:gd name="T4" fmla="*/ 0 w 96"/>
              <a:gd name="T5" fmla="*/ 10 h 22"/>
              <a:gd name="T6" fmla="*/ 2 w 96"/>
              <a:gd name="T7" fmla="*/ 14 h 22"/>
              <a:gd name="T8" fmla="*/ 4 w 96"/>
              <a:gd name="T9" fmla="*/ 18 h 22"/>
              <a:gd name="T10" fmla="*/ 8 w 96"/>
              <a:gd name="T11" fmla="*/ 20 h 22"/>
              <a:gd name="T12" fmla="*/ 12 w 96"/>
              <a:gd name="T13" fmla="*/ 22 h 22"/>
              <a:gd name="T14" fmla="*/ 84 w 96"/>
              <a:gd name="T15" fmla="*/ 22 h 22"/>
              <a:gd name="T16" fmla="*/ 84 w 96"/>
              <a:gd name="T17" fmla="*/ 22 h 22"/>
              <a:gd name="T18" fmla="*/ 88 w 96"/>
              <a:gd name="T19" fmla="*/ 20 h 22"/>
              <a:gd name="T20" fmla="*/ 92 w 96"/>
              <a:gd name="T21" fmla="*/ 18 h 22"/>
              <a:gd name="T22" fmla="*/ 94 w 96"/>
              <a:gd name="T23" fmla="*/ 14 h 22"/>
              <a:gd name="T24" fmla="*/ 96 w 96"/>
              <a:gd name="T25" fmla="*/ 10 h 22"/>
              <a:gd name="T26" fmla="*/ 96 w 96"/>
              <a:gd name="T27" fmla="*/ 0 h 22"/>
              <a:gd name="T28" fmla="*/ 0 w 96"/>
              <a:gd name="T29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6" h="22">
                <a:moveTo>
                  <a:pt x="0" y="0"/>
                </a:moveTo>
                <a:lnTo>
                  <a:pt x="0" y="10"/>
                </a:lnTo>
                <a:lnTo>
                  <a:pt x="0" y="10"/>
                </a:lnTo>
                <a:lnTo>
                  <a:pt x="2" y="14"/>
                </a:lnTo>
                <a:lnTo>
                  <a:pt x="4" y="18"/>
                </a:lnTo>
                <a:lnTo>
                  <a:pt x="8" y="20"/>
                </a:lnTo>
                <a:lnTo>
                  <a:pt x="12" y="22"/>
                </a:lnTo>
                <a:lnTo>
                  <a:pt x="84" y="22"/>
                </a:lnTo>
                <a:lnTo>
                  <a:pt x="84" y="22"/>
                </a:lnTo>
                <a:lnTo>
                  <a:pt x="88" y="20"/>
                </a:lnTo>
                <a:lnTo>
                  <a:pt x="92" y="18"/>
                </a:lnTo>
                <a:lnTo>
                  <a:pt x="94" y="14"/>
                </a:lnTo>
                <a:lnTo>
                  <a:pt x="96" y="10"/>
                </a:lnTo>
                <a:lnTo>
                  <a:pt x="96" y="0"/>
                </a:lnTo>
                <a:lnTo>
                  <a:pt x="0" y="0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03" name="Freeform 601"/>
          <p:cNvSpPr>
            <a:spLocks/>
          </p:cNvSpPr>
          <p:nvPr/>
        </p:nvSpPr>
        <p:spPr bwMode="auto">
          <a:xfrm>
            <a:off x="3367212" y="4652154"/>
            <a:ext cx="19050" cy="15875"/>
          </a:xfrm>
          <a:custGeom>
            <a:avLst/>
            <a:gdLst>
              <a:gd name="T0" fmla="*/ 0 w 12"/>
              <a:gd name="T1" fmla="*/ 6 h 10"/>
              <a:gd name="T2" fmla="*/ 0 w 12"/>
              <a:gd name="T3" fmla="*/ 6 h 10"/>
              <a:gd name="T4" fmla="*/ 2 w 12"/>
              <a:gd name="T5" fmla="*/ 8 h 10"/>
              <a:gd name="T6" fmla="*/ 6 w 12"/>
              <a:gd name="T7" fmla="*/ 10 h 10"/>
              <a:gd name="T8" fmla="*/ 6 w 12"/>
              <a:gd name="T9" fmla="*/ 10 h 10"/>
              <a:gd name="T10" fmla="*/ 10 w 12"/>
              <a:gd name="T11" fmla="*/ 8 h 10"/>
              <a:gd name="T12" fmla="*/ 12 w 12"/>
              <a:gd name="T13" fmla="*/ 4 h 10"/>
              <a:gd name="T14" fmla="*/ 12 w 12"/>
              <a:gd name="T15" fmla="*/ 4 h 10"/>
              <a:gd name="T16" fmla="*/ 10 w 12"/>
              <a:gd name="T17" fmla="*/ 0 h 10"/>
              <a:gd name="T18" fmla="*/ 6 w 12"/>
              <a:gd name="T19" fmla="*/ 0 h 10"/>
              <a:gd name="T20" fmla="*/ 6 w 12"/>
              <a:gd name="T21" fmla="*/ 0 h 10"/>
              <a:gd name="T22" fmla="*/ 2 w 12"/>
              <a:gd name="T23" fmla="*/ 2 h 10"/>
              <a:gd name="T24" fmla="*/ 0 w 12"/>
              <a:gd name="T25" fmla="*/ 6 h 10"/>
              <a:gd name="T26" fmla="*/ 0 w 12"/>
              <a:gd name="T27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0" y="6"/>
                </a:moveTo>
                <a:lnTo>
                  <a:pt x="0" y="6"/>
                </a:lnTo>
                <a:lnTo>
                  <a:pt x="2" y="8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2" y="4"/>
                </a:lnTo>
                <a:lnTo>
                  <a:pt x="12" y="4"/>
                </a:lnTo>
                <a:lnTo>
                  <a:pt x="10" y="0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04" name="Freeform 602"/>
          <p:cNvSpPr>
            <a:spLocks/>
          </p:cNvSpPr>
          <p:nvPr/>
        </p:nvSpPr>
        <p:spPr bwMode="auto">
          <a:xfrm>
            <a:off x="3383087" y="4912504"/>
            <a:ext cx="19050" cy="15875"/>
          </a:xfrm>
          <a:custGeom>
            <a:avLst/>
            <a:gdLst>
              <a:gd name="T0" fmla="*/ 12 w 12"/>
              <a:gd name="T1" fmla="*/ 4 h 10"/>
              <a:gd name="T2" fmla="*/ 12 w 12"/>
              <a:gd name="T3" fmla="*/ 4 h 10"/>
              <a:gd name="T4" fmla="*/ 10 w 12"/>
              <a:gd name="T5" fmla="*/ 0 h 10"/>
              <a:gd name="T6" fmla="*/ 6 w 12"/>
              <a:gd name="T7" fmla="*/ 0 h 10"/>
              <a:gd name="T8" fmla="*/ 6 w 12"/>
              <a:gd name="T9" fmla="*/ 0 h 10"/>
              <a:gd name="T10" fmla="*/ 2 w 12"/>
              <a:gd name="T11" fmla="*/ 0 h 10"/>
              <a:gd name="T12" fmla="*/ 0 w 12"/>
              <a:gd name="T13" fmla="*/ 4 h 10"/>
              <a:gd name="T14" fmla="*/ 0 w 12"/>
              <a:gd name="T15" fmla="*/ 4 h 10"/>
              <a:gd name="T16" fmla="*/ 2 w 12"/>
              <a:gd name="T17" fmla="*/ 8 h 10"/>
              <a:gd name="T18" fmla="*/ 6 w 12"/>
              <a:gd name="T19" fmla="*/ 10 h 10"/>
              <a:gd name="T20" fmla="*/ 6 w 12"/>
              <a:gd name="T21" fmla="*/ 10 h 10"/>
              <a:gd name="T22" fmla="*/ 10 w 12"/>
              <a:gd name="T23" fmla="*/ 8 h 10"/>
              <a:gd name="T24" fmla="*/ 12 w 12"/>
              <a:gd name="T25" fmla="*/ 4 h 10"/>
              <a:gd name="T26" fmla="*/ 12 w 12"/>
              <a:gd name="T27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12" y="4"/>
                </a:moveTo>
                <a:lnTo>
                  <a:pt x="12" y="4"/>
                </a:lnTo>
                <a:lnTo>
                  <a:pt x="10" y="0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lnTo>
                  <a:pt x="2" y="8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2" y="4"/>
                </a:lnTo>
                <a:lnTo>
                  <a:pt x="12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05" name="Freeform 603"/>
          <p:cNvSpPr>
            <a:spLocks/>
          </p:cNvSpPr>
          <p:nvPr/>
        </p:nvSpPr>
        <p:spPr bwMode="auto">
          <a:xfrm>
            <a:off x="3392612" y="4877579"/>
            <a:ext cx="19050" cy="19050"/>
          </a:xfrm>
          <a:custGeom>
            <a:avLst/>
            <a:gdLst>
              <a:gd name="T0" fmla="*/ 12 w 12"/>
              <a:gd name="T1" fmla="*/ 6 h 12"/>
              <a:gd name="T2" fmla="*/ 12 w 12"/>
              <a:gd name="T3" fmla="*/ 6 h 12"/>
              <a:gd name="T4" fmla="*/ 10 w 12"/>
              <a:gd name="T5" fmla="*/ 2 h 12"/>
              <a:gd name="T6" fmla="*/ 6 w 12"/>
              <a:gd name="T7" fmla="*/ 0 h 12"/>
              <a:gd name="T8" fmla="*/ 6 w 12"/>
              <a:gd name="T9" fmla="*/ 0 h 12"/>
              <a:gd name="T10" fmla="*/ 2 w 12"/>
              <a:gd name="T11" fmla="*/ 2 h 12"/>
              <a:gd name="T12" fmla="*/ 0 w 12"/>
              <a:gd name="T13" fmla="*/ 6 h 12"/>
              <a:gd name="T14" fmla="*/ 0 w 12"/>
              <a:gd name="T15" fmla="*/ 6 h 12"/>
              <a:gd name="T16" fmla="*/ 2 w 12"/>
              <a:gd name="T17" fmla="*/ 10 h 12"/>
              <a:gd name="T18" fmla="*/ 6 w 12"/>
              <a:gd name="T19" fmla="*/ 12 h 12"/>
              <a:gd name="T20" fmla="*/ 6 w 12"/>
              <a:gd name="T21" fmla="*/ 12 h 12"/>
              <a:gd name="T22" fmla="*/ 10 w 12"/>
              <a:gd name="T23" fmla="*/ 10 h 12"/>
              <a:gd name="T24" fmla="*/ 12 w 12"/>
              <a:gd name="T25" fmla="*/ 6 h 12"/>
              <a:gd name="T26" fmla="*/ 12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06" name="Freeform 604"/>
          <p:cNvSpPr>
            <a:spLocks/>
          </p:cNvSpPr>
          <p:nvPr/>
        </p:nvSpPr>
        <p:spPr bwMode="auto">
          <a:xfrm>
            <a:off x="3367212" y="4890279"/>
            <a:ext cx="9525" cy="9525"/>
          </a:xfrm>
          <a:custGeom>
            <a:avLst/>
            <a:gdLst>
              <a:gd name="T0" fmla="*/ 0 w 6"/>
              <a:gd name="T1" fmla="*/ 4 h 6"/>
              <a:gd name="T2" fmla="*/ 0 w 6"/>
              <a:gd name="T3" fmla="*/ 4 h 6"/>
              <a:gd name="T4" fmla="*/ 0 w 6"/>
              <a:gd name="T5" fmla="*/ 6 h 6"/>
              <a:gd name="T6" fmla="*/ 2 w 6"/>
              <a:gd name="T7" fmla="*/ 6 h 6"/>
              <a:gd name="T8" fmla="*/ 2 w 6"/>
              <a:gd name="T9" fmla="*/ 6 h 6"/>
              <a:gd name="T10" fmla="*/ 4 w 6"/>
              <a:gd name="T11" fmla="*/ 6 h 6"/>
              <a:gd name="T12" fmla="*/ 6 w 6"/>
              <a:gd name="T13" fmla="*/ 4 h 6"/>
              <a:gd name="T14" fmla="*/ 6 w 6"/>
              <a:gd name="T15" fmla="*/ 4 h 6"/>
              <a:gd name="T16" fmla="*/ 4 w 6"/>
              <a:gd name="T17" fmla="*/ 2 h 6"/>
              <a:gd name="T18" fmla="*/ 2 w 6"/>
              <a:gd name="T19" fmla="*/ 0 h 6"/>
              <a:gd name="T20" fmla="*/ 2 w 6"/>
              <a:gd name="T21" fmla="*/ 0 h 6"/>
              <a:gd name="T22" fmla="*/ 0 w 6"/>
              <a:gd name="T23" fmla="*/ 2 h 6"/>
              <a:gd name="T24" fmla="*/ 0 w 6"/>
              <a:gd name="T25" fmla="*/ 4 h 6"/>
              <a:gd name="T26" fmla="*/ 0 w 6"/>
              <a:gd name="T2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0" y="4"/>
                </a:moveTo>
                <a:lnTo>
                  <a:pt x="0" y="4"/>
                </a:lnTo>
                <a:lnTo>
                  <a:pt x="0" y="6"/>
                </a:lnTo>
                <a:lnTo>
                  <a:pt x="2" y="6"/>
                </a:lnTo>
                <a:lnTo>
                  <a:pt x="2" y="6"/>
                </a:lnTo>
                <a:lnTo>
                  <a:pt x="4" y="6"/>
                </a:lnTo>
                <a:lnTo>
                  <a:pt x="6" y="4"/>
                </a:lnTo>
                <a:lnTo>
                  <a:pt x="6" y="4"/>
                </a:lnTo>
                <a:lnTo>
                  <a:pt x="4" y="2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07" name="Freeform 605"/>
          <p:cNvSpPr>
            <a:spLocks/>
          </p:cNvSpPr>
          <p:nvPr/>
        </p:nvSpPr>
        <p:spPr bwMode="auto">
          <a:xfrm>
            <a:off x="3335462" y="4985529"/>
            <a:ext cx="19050" cy="19050"/>
          </a:xfrm>
          <a:custGeom>
            <a:avLst/>
            <a:gdLst>
              <a:gd name="T0" fmla="*/ 12 w 12"/>
              <a:gd name="T1" fmla="*/ 6 h 12"/>
              <a:gd name="T2" fmla="*/ 12 w 12"/>
              <a:gd name="T3" fmla="*/ 6 h 12"/>
              <a:gd name="T4" fmla="*/ 10 w 12"/>
              <a:gd name="T5" fmla="*/ 2 h 12"/>
              <a:gd name="T6" fmla="*/ 6 w 12"/>
              <a:gd name="T7" fmla="*/ 0 h 12"/>
              <a:gd name="T8" fmla="*/ 6 w 12"/>
              <a:gd name="T9" fmla="*/ 0 h 12"/>
              <a:gd name="T10" fmla="*/ 2 w 12"/>
              <a:gd name="T11" fmla="*/ 2 h 12"/>
              <a:gd name="T12" fmla="*/ 0 w 12"/>
              <a:gd name="T13" fmla="*/ 6 h 12"/>
              <a:gd name="T14" fmla="*/ 0 w 12"/>
              <a:gd name="T15" fmla="*/ 6 h 12"/>
              <a:gd name="T16" fmla="*/ 2 w 12"/>
              <a:gd name="T17" fmla="*/ 10 h 12"/>
              <a:gd name="T18" fmla="*/ 6 w 12"/>
              <a:gd name="T19" fmla="*/ 12 h 12"/>
              <a:gd name="T20" fmla="*/ 6 w 12"/>
              <a:gd name="T21" fmla="*/ 12 h 12"/>
              <a:gd name="T22" fmla="*/ 10 w 12"/>
              <a:gd name="T23" fmla="*/ 10 h 12"/>
              <a:gd name="T24" fmla="*/ 12 w 12"/>
              <a:gd name="T25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08" name="Freeform 606"/>
          <p:cNvSpPr>
            <a:spLocks/>
          </p:cNvSpPr>
          <p:nvPr/>
        </p:nvSpPr>
        <p:spPr bwMode="auto">
          <a:xfrm>
            <a:off x="3335462" y="4985529"/>
            <a:ext cx="19050" cy="19050"/>
          </a:xfrm>
          <a:custGeom>
            <a:avLst/>
            <a:gdLst>
              <a:gd name="T0" fmla="*/ 12 w 12"/>
              <a:gd name="T1" fmla="*/ 6 h 12"/>
              <a:gd name="T2" fmla="*/ 12 w 12"/>
              <a:gd name="T3" fmla="*/ 6 h 12"/>
              <a:gd name="T4" fmla="*/ 10 w 12"/>
              <a:gd name="T5" fmla="*/ 2 h 12"/>
              <a:gd name="T6" fmla="*/ 6 w 12"/>
              <a:gd name="T7" fmla="*/ 0 h 12"/>
              <a:gd name="T8" fmla="*/ 6 w 12"/>
              <a:gd name="T9" fmla="*/ 0 h 12"/>
              <a:gd name="T10" fmla="*/ 2 w 12"/>
              <a:gd name="T11" fmla="*/ 2 h 12"/>
              <a:gd name="T12" fmla="*/ 0 w 12"/>
              <a:gd name="T13" fmla="*/ 6 h 12"/>
              <a:gd name="T14" fmla="*/ 0 w 12"/>
              <a:gd name="T15" fmla="*/ 6 h 12"/>
              <a:gd name="T16" fmla="*/ 2 w 12"/>
              <a:gd name="T17" fmla="*/ 10 h 12"/>
              <a:gd name="T18" fmla="*/ 6 w 12"/>
              <a:gd name="T19" fmla="*/ 12 h 12"/>
              <a:gd name="T20" fmla="*/ 6 w 12"/>
              <a:gd name="T21" fmla="*/ 12 h 12"/>
              <a:gd name="T22" fmla="*/ 10 w 12"/>
              <a:gd name="T23" fmla="*/ 10 h 12"/>
              <a:gd name="T24" fmla="*/ 12 w 12"/>
              <a:gd name="T25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09" name="Freeform 607"/>
          <p:cNvSpPr>
            <a:spLocks/>
          </p:cNvSpPr>
          <p:nvPr/>
        </p:nvSpPr>
        <p:spPr bwMode="auto">
          <a:xfrm>
            <a:off x="3344987" y="4953779"/>
            <a:ext cx="19050" cy="15875"/>
          </a:xfrm>
          <a:custGeom>
            <a:avLst/>
            <a:gdLst>
              <a:gd name="T0" fmla="*/ 12 w 12"/>
              <a:gd name="T1" fmla="*/ 4 h 10"/>
              <a:gd name="T2" fmla="*/ 12 w 12"/>
              <a:gd name="T3" fmla="*/ 4 h 10"/>
              <a:gd name="T4" fmla="*/ 10 w 12"/>
              <a:gd name="T5" fmla="*/ 0 h 10"/>
              <a:gd name="T6" fmla="*/ 6 w 12"/>
              <a:gd name="T7" fmla="*/ 0 h 10"/>
              <a:gd name="T8" fmla="*/ 6 w 12"/>
              <a:gd name="T9" fmla="*/ 0 h 10"/>
              <a:gd name="T10" fmla="*/ 2 w 12"/>
              <a:gd name="T11" fmla="*/ 0 h 10"/>
              <a:gd name="T12" fmla="*/ 0 w 12"/>
              <a:gd name="T13" fmla="*/ 4 h 10"/>
              <a:gd name="T14" fmla="*/ 0 w 12"/>
              <a:gd name="T15" fmla="*/ 4 h 10"/>
              <a:gd name="T16" fmla="*/ 2 w 12"/>
              <a:gd name="T17" fmla="*/ 8 h 10"/>
              <a:gd name="T18" fmla="*/ 6 w 12"/>
              <a:gd name="T19" fmla="*/ 10 h 10"/>
              <a:gd name="T20" fmla="*/ 6 w 12"/>
              <a:gd name="T21" fmla="*/ 10 h 10"/>
              <a:gd name="T22" fmla="*/ 10 w 12"/>
              <a:gd name="T23" fmla="*/ 8 h 10"/>
              <a:gd name="T24" fmla="*/ 12 w 12"/>
              <a:gd name="T25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0">
                <a:moveTo>
                  <a:pt x="12" y="4"/>
                </a:moveTo>
                <a:lnTo>
                  <a:pt x="12" y="4"/>
                </a:lnTo>
                <a:lnTo>
                  <a:pt x="10" y="0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lnTo>
                  <a:pt x="2" y="8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2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10" name="Freeform 609"/>
          <p:cNvSpPr>
            <a:spLocks/>
          </p:cNvSpPr>
          <p:nvPr/>
        </p:nvSpPr>
        <p:spPr bwMode="auto">
          <a:xfrm>
            <a:off x="3344987" y="4953779"/>
            <a:ext cx="19050" cy="15875"/>
          </a:xfrm>
          <a:custGeom>
            <a:avLst/>
            <a:gdLst>
              <a:gd name="T0" fmla="*/ 12 w 12"/>
              <a:gd name="T1" fmla="*/ 4 h 10"/>
              <a:gd name="T2" fmla="*/ 12 w 12"/>
              <a:gd name="T3" fmla="*/ 4 h 10"/>
              <a:gd name="T4" fmla="*/ 10 w 12"/>
              <a:gd name="T5" fmla="*/ 0 h 10"/>
              <a:gd name="T6" fmla="*/ 6 w 12"/>
              <a:gd name="T7" fmla="*/ 0 h 10"/>
              <a:gd name="T8" fmla="*/ 6 w 12"/>
              <a:gd name="T9" fmla="*/ 0 h 10"/>
              <a:gd name="T10" fmla="*/ 2 w 12"/>
              <a:gd name="T11" fmla="*/ 0 h 10"/>
              <a:gd name="T12" fmla="*/ 0 w 12"/>
              <a:gd name="T13" fmla="*/ 4 h 10"/>
              <a:gd name="T14" fmla="*/ 0 w 12"/>
              <a:gd name="T15" fmla="*/ 4 h 10"/>
              <a:gd name="T16" fmla="*/ 2 w 12"/>
              <a:gd name="T17" fmla="*/ 8 h 10"/>
              <a:gd name="T18" fmla="*/ 6 w 12"/>
              <a:gd name="T19" fmla="*/ 10 h 10"/>
              <a:gd name="T20" fmla="*/ 6 w 12"/>
              <a:gd name="T21" fmla="*/ 10 h 10"/>
              <a:gd name="T22" fmla="*/ 10 w 12"/>
              <a:gd name="T23" fmla="*/ 8 h 10"/>
              <a:gd name="T24" fmla="*/ 12 w 12"/>
              <a:gd name="T25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0">
                <a:moveTo>
                  <a:pt x="12" y="4"/>
                </a:moveTo>
                <a:lnTo>
                  <a:pt x="12" y="4"/>
                </a:lnTo>
                <a:lnTo>
                  <a:pt x="10" y="0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lnTo>
                  <a:pt x="2" y="8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11" name="Freeform 610"/>
          <p:cNvSpPr>
            <a:spLocks/>
          </p:cNvSpPr>
          <p:nvPr/>
        </p:nvSpPr>
        <p:spPr bwMode="auto">
          <a:xfrm>
            <a:off x="3348162" y="5077604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12" name="Freeform 611"/>
          <p:cNvSpPr>
            <a:spLocks/>
          </p:cNvSpPr>
          <p:nvPr/>
        </p:nvSpPr>
        <p:spPr bwMode="auto">
          <a:xfrm>
            <a:off x="3348162" y="5077604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13" name="Freeform 612"/>
          <p:cNvSpPr>
            <a:spLocks/>
          </p:cNvSpPr>
          <p:nvPr/>
        </p:nvSpPr>
        <p:spPr bwMode="auto">
          <a:xfrm>
            <a:off x="3408487" y="4985529"/>
            <a:ext cx="19050" cy="15875"/>
          </a:xfrm>
          <a:custGeom>
            <a:avLst/>
            <a:gdLst>
              <a:gd name="T0" fmla="*/ 0 w 12"/>
              <a:gd name="T1" fmla="*/ 6 h 10"/>
              <a:gd name="T2" fmla="*/ 0 w 12"/>
              <a:gd name="T3" fmla="*/ 6 h 10"/>
              <a:gd name="T4" fmla="*/ 2 w 12"/>
              <a:gd name="T5" fmla="*/ 10 h 10"/>
              <a:gd name="T6" fmla="*/ 6 w 12"/>
              <a:gd name="T7" fmla="*/ 10 h 10"/>
              <a:gd name="T8" fmla="*/ 6 w 12"/>
              <a:gd name="T9" fmla="*/ 10 h 10"/>
              <a:gd name="T10" fmla="*/ 10 w 12"/>
              <a:gd name="T11" fmla="*/ 10 h 10"/>
              <a:gd name="T12" fmla="*/ 12 w 12"/>
              <a:gd name="T13" fmla="*/ 6 h 10"/>
              <a:gd name="T14" fmla="*/ 12 w 12"/>
              <a:gd name="T15" fmla="*/ 6 h 10"/>
              <a:gd name="T16" fmla="*/ 10 w 12"/>
              <a:gd name="T17" fmla="*/ 2 h 10"/>
              <a:gd name="T18" fmla="*/ 6 w 12"/>
              <a:gd name="T19" fmla="*/ 0 h 10"/>
              <a:gd name="T20" fmla="*/ 6 w 12"/>
              <a:gd name="T21" fmla="*/ 0 h 10"/>
              <a:gd name="T22" fmla="*/ 2 w 12"/>
              <a:gd name="T23" fmla="*/ 2 h 10"/>
              <a:gd name="T24" fmla="*/ 0 w 12"/>
              <a:gd name="T25" fmla="*/ 6 h 10"/>
              <a:gd name="T26" fmla="*/ 0 w 12"/>
              <a:gd name="T27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14" name="Freeform 613"/>
          <p:cNvSpPr>
            <a:spLocks/>
          </p:cNvSpPr>
          <p:nvPr/>
        </p:nvSpPr>
        <p:spPr bwMode="auto">
          <a:xfrm>
            <a:off x="3402137" y="5017279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  <a:gd name="T26" fmla="*/ 0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15" name="Freeform 614"/>
          <p:cNvSpPr>
            <a:spLocks/>
          </p:cNvSpPr>
          <p:nvPr/>
        </p:nvSpPr>
        <p:spPr bwMode="auto">
          <a:xfrm>
            <a:off x="3392612" y="4976004"/>
            <a:ext cx="19050" cy="19050"/>
          </a:xfrm>
          <a:custGeom>
            <a:avLst/>
            <a:gdLst>
              <a:gd name="T0" fmla="*/ 12 w 12"/>
              <a:gd name="T1" fmla="*/ 6 h 12"/>
              <a:gd name="T2" fmla="*/ 12 w 12"/>
              <a:gd name="T3" fmla="*/ 6 h 12"/>
              <a:gd name="T4" fmla="*/ 10 w 12"/>
              <a:gd name="T5" fmla="*/ 2 h 12"/>
              <a:gd name="T6" fmla="*/ 6 w 12"/>
              <a:gd name="T7" fmla="*/ 0 h 12"/>
              <a:gd name="T8" fmla="*/ 6 w 12"/>
              <a:gd name="T9" fmla="*/ 0 h 12"/>
              <a:gd name="T10" fmla="*/ 2 w 12"/>
              <a:gd name="T11" fmla="*/ 2 h 12"/>
              <a:gd name="T12" fmla="*/ 0 w 12"/>
              <a:gd name="T13" fmla="*/ 6 h 12"/>
              <a:gd name="T14" fmla="*/ 0 w 12"/>
              <a:gd name="T15" fmla="*/ 6 h 12"/>
              <a:gd name="T16" fmla="*/ 2 w 12"/>
              <a:gd name="T17" fmla="*/ 10 h 12"/>
              <a:gd name="T18" fmla="*/ 6 w 12"/>
              <a:gd name="T19" fmla="*/ 12 h 12"/>
              <a:gd name="T20" fmla="*/ 6 w 12"/>
              <a:gd name="T21" fmla="*/ 12 h 12"/>
              <a:gd name="T22" fmla="*/ 10 w 12"/>
              <a:gd name="T23" fmla="*/ 10 h 12"/>
              <a:gd name="T24" fmla="*/ 12 w 12"/>
              <a:gd name="T25" fmla="*/ 6 h 12"/>
              <a:gd name="T26" fmla="*/ 12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16" name="Freeform 615"/>
          <p:cNvSpPr>
            <a:spLocks/>
          </p:cNvSpPr>
          <p:nvPr/>
        </p:nvSpPr>
        <p:spPr bwMode="auto">
          <a:xfrm>
            <a:off x="3402137" y="4944254"/>
            <a:ext cx="19050" cy="15875"/>
          </a:xfrm>
          <a:custGeom>
            <a:avLst/>
            <a:gdLst>
              <a:gd name="T0" fmla="*/ 12 w 12"/>
              <a:gd name="T1" fmla="*/ 6 h 10"/>
              <a:gd name="T2" fmla="*/ 12 w 12"/>
              <a:gd name="T3" fmla="*/ 6 h 10"/>
              <a:gd name="T4" fmla="*/ 10 w 12"/>
              <a:gd name="T5" fmla="*/ 2 h 10"/>
              <a:gd name="T6" fmla="*/ 6 w 12"/>
              <a:gd name="T7" fmla="*/ 0 h 10"/>
              <a:gd name="T8" fmla="*/ 6 w 12"/>
              <a:gd name="T9" fmla="*/ 0 h 10"/>
              <a:gd name="T10" fmla="*/ 2 w 12"/>
              <a:gd name="T11" fmla="*/ 2 h 10"/>
              <a:gd name="T12" fmla="*/ 0 w 12"/>
              <a:gd name="T13" fmla="*/ 6 h 10"/>
              <a:gd name="T14" fmla="*/ 0 w 12"/>
              <a:gd name="T15" fmla="*/ 6 h 10"/>
              <a:gd name="T16" fmla="*/ 2 w 12"/>
              <a:gd name="T17" fmla="*/ 10 h 10"/>
              <a:gd name="T18" fmla="*/ 6 w 12"/>
              <a:gd name="T19" fmla="*/ 10 h 10"/>
              <a:gd name="T20" fmla="*/ 6 w 12"/>
              <a:gd name="T21" fmla="*/ 10 h 10"/>
              <a:gd name="T22" fmla="*/ 10 w 12"/>
              <a:gd name="T23" fmla="*/ 10 h 10"/>
              <a:gd name="T24" fmla="*/ 12 w 12"/>
              <a:gd name="T25" fmla="*/ 6 h 10"/>
              <a:gd name="T26" fmla="*/ 12 w 12"/>
              <a:gd name="T27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12" y="6"/>
                </a:move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17" name="Freeform 616"/>
          <p:cNvSpPr>
            <a:spLocks/>
          </p:cNvSpPr>
          <p:nvPr/>
        </p:nvSpPr>
        <p:spPr bwMode="auto">
          <a:xfrm>
            <a:off x="3376737" y="4956954"/>
            <a:ext cx="9525" cy="9525"/>
          </a:xfrm>
          <a:custGeom>
            <a:avLst/>
            <a:gdLst>
              <a:gd name="T0" fmla="*/ 0 w 6"/>
              <a:gd name="T1" fmla="*/ 2 h 6"/>
              <a:gd name="T2" fmla="*/ 0 w 6"/>
              <a:gd name="T3" fmla="*/ 2 h 6"/>
              <a:gd name="T4" fmla="*/ 0 w 6"/>
              <a:gd name="T5" fmla="*/ 6 h 6"/>
              <a:gd name="T6" fmla="*/ 2 w 6"/>
              <a:gd name="T7" fmla="*/ 6 h 6"/>
              <a:gd name="T8" fmla="*/ 2 w 6"/>
              <a:gd name="T9" fmla="*/ 6 h 6"/>
              <a:gd name="T10" fmla="*/ 4 w 6"/>
              <a:gd name="T11" fmla="*/ 6 h 6"/>
              <a:gd name="T12" fmla="*/ 6 w 6"/>
              <a:gd name="T13" fmla="*/ 2 h 6"/>
              <a:gd name="T14" fmla="*/ 6 w 6"/>
              <a:gd name="T15" fmla="*/ 2 h 6"/>
              <a:gd name="T16" fmla="*/ 4 w 6"/>
              <a:gd name="T17" fmla="*/ 0 h 6"/>
              <a:gd name="T18" fmla="*/ 2 w 6"/>
              <a:gd name="T19" fmla="*/ 0 h 6"/>
              <a:gd name="T20" fmla="*/ 2 w 6"/>
              <a:gd name="T21" fmla="*/ 0 h 6"/>
              <a:gd name="T22" fmla="*/ 0 w 6"/>
              <a:gd name="T23" fmla="*/ 0 h 6"/>
              <a:gd name="T24" fmla="*/ 0 w 6"/>
              <a:gd name="T25" fmla="*/ 2 h 6"/>
              <a:gd name="T26" fmla="*/ 0 w 6"/>
              <a:gd name="T27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0" y="2"/>
                </a:moveTo>
                <a:lnTo>
                  <a:pt x="0" y="2"/>
                </a:lnTo>
                <a:lnTo>
                  <a:pt x="0" y="6"/>
                </a:lnTo>
                <a:lnTo>
                  <a:pt x="2" y="6"/>
                </a:lnTo>
                <a:lnTo>
                  <a:pt x="2" y="6"/>
                </a:lnTo>
                <a:lnTo>
                  <a:pt x="4" y="6"/>
                </a:lnTo>
                <a:lnTo>
                  <a:pt x="6" y="2"/>
                </a:lnTo>
                <a:lnTo>
                  <a:pt x="6" y="2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18" name="Freeform 617"/>
          <p:cNvSpPr>
            <a:spLocks/>
          </p:cNvSpPr>
          <p:nvPr/>
        </p:nvSpPr>
        <p:spPr bwMode="auto">
          <a:xfrm>
            <a:off x="3348162" y="5052204"/>
            <a:ext cx="15875" cy="15875"/>
          </a:xfrm>
          <a:custGeom>
            <a:avLst/>
            <a:gdLst>
              <a:gd name="T0" fmla="*/ 10 w 10"/>
              <a:gd name="T1" fmla="*/ 6 h 10"/>
              <a:gd name="T2" fmla="*/ 10 w 10"/>
              <a:gd name="T3" fmla="*/ 6 h 10"/>
              <a:gd name="T4" fmla="*/ 8 w 10"/>
              <a:gd name="T5" fmla="*/ 2 h 10"/>
              <a:gd name="T6" fmla="*/ 4 w 10"/>
              <a:gd name="T7" fmla="*/ 0 h 10"/>
              <a:gd name="T8" fmla="*/ 4 w 10"/>
              <a:gd name="T9" fmla="*/ 0 h 10"/>
              <a:gd name="T10" fmla="*/ 0 w 10"/>
              <a:gd name="T11" fmla="*/ 2 h 10"/>
              <a:gd name="T12" fmla="*/ 0 w 10"/>
              <a:gd name="T13" fmla="*/ 6 h 10"/>
              <a:gd name="T14" fmla="*/ 0 w 10"/>
              <a:gd name="T15" fmla="*/ 6 h 10"/>
              <a:gd name="T16" fmla="*/ 0 w 10"/>
              <a:gd name="T17" fmla="*/ 10 h 10"/>
              <a:gd name="T18" fmla="*/ 4 w 10"/>
              <a:gd name="T19" fmla="*/ 10 h 10"/>
              <a:gd name="T20" fmla="*/ 4 w 10"/>
              <a:gd name="T21" fmla="*/ 10 h 10"/>
              <a:gd name="T22" fmla="*/ 8 w 10"/>
              <a:gd name="T23" fmla="*/ 10 h 10"/>
              <a:gd name="T24" fmla="*/ 10 w 10"/>
              <a:gd name="T25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" h="10">
                <a:moveTo>
                  <a:pt x="10" y="6"/>
                </a:moveTo>
                <a:lnTo>
                  <a:pt x="10" y="6"/>
                </a:lnTo>
                <a:lnTo>
                  <a:pt x="8" y="2"/>
                </a:lnTo>
                <a:lnTo>
                  <a:pt x="4" y="0"/>
                </a:lnTo>
                <a:lnTo>
                  <a:pt x="4" y="0"/>
                </a:lnTo>
                <a:lnTo>
                  <a:pt x="0" y="2"/>
                </a:lnTo>
                <a:lnTo>
                  <a:pt x="0" y="6"/>
                </a:lnTo>
                <a:lnTo>
                  <a:pt x="0" y="6"/>
                </a:lnTo>
                <a:lnTo>
                  <a:pt x="0" y="10"/>
                </a:lnTo>
                <a:lnTo>
                  <a:pt x="4" y="10"/>
                </a:lnTo>
                <a:lnTo>
                  <a:pt x="4" y="10"/>
                </a:lnTo>
                <a:lnTo>
                  <a:pt x="8" y="10"/>
                </a:lnTo>
                <a:lnTo>
                  <a:pt x="1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19" name="Freeform 618"/>
          <p:cNvSpPr>
            <a:spLocks/>
          </p:cNvSpPr>
          <p:nvPr/>
        </p:nvSpPr>
        <p:spPr bwMode="auto">
          <a:xfrm>
            <a:off x="3348162" y="5052204"/>
            <a:ext cx="15875" cy="15875"/>
          </a:xfrm>
          <a:custGeom>
            <a:avLst/>
            <a:gdLst>
              <a:gd name="T0" fmla="*/ 10 w 10"/>
              <a:gd name="T1" fmla="*/ 6 h 10"/>
              <a:gd name="T2" fmla="*/ 10 w 10"/>
              <a:gd name="T3" fmla="*/ 6 h 10"/>
              <a:gd name="T4" fmla="*/ 8 w 10"/>
              <a:gd name="T5" fmla="*/ 2 h 10"/>
              <a:gd name="T6" fmla="*/ 4 w 10"/>
              <a:gd name="T7" fmla="*/ 0 h 10"/>
              <a:gd name="T8" fmla="*/ 4 w 10"/>
              <a:gd name="T9" fmla="*/ 0 h 10"/>
              <a:gd name="T10" fmla="*/ 0 w 10"/>
              <a:gd name="T11" fmla="*/ 2 h 10"/>
              <a:gd name="T12" fmla="*/ 0 w 10"/>
              <a:gd name="T13" fmla="*/ 6 h 10"/>
              <a:gd name="T14" fmla="*/ 0 w 10"/>
              <a:gd name="T15" fmla="*/ 6 h 10"/>
              <a:gd name="T16" fmla="*/ 0 w 10"/>
              <a:gd name="T17" fmla="*/ 10 h 10"/>
              <a:gd name="T18" fmla="*/ 4 w 10"/>
              <a:gd name="T19" fmla="*/ 10 h 10"/>
              <a:gd name="T20" fmla="*/ 4 w 10"/>
              <a:gd name="T21" fmla="*/ 10 h 10"/>
              <a:gd name="T22" fmla="*/ 8 w 10"/>
              <a:gd name="T23" fmla="*/ 10 h 10"/>
              <a:gd name="T24" fmla="*/ 10 w 10"/>
              <a:gd name="T25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" h="10">
                <a:moveTo>
                  <a:pt x="10" y="6"/>
                </a:moveTo>
                <a:lnTo>
                  <a:pt x="10" y="6"/>
                </a:lnTo>
                <a:lnTo>
                  <a:pt x="8" y="2"/>
                </a:lnTo>
                <a:lnTo>
                  <a:pt x="4" y="0"/>
                </a:lnTo>
                <a:lnTo>
                  <a:pt x="4" y="0"/>
                </a:lnTo>
                <a:lnTo>
                  <a:pt x="0" y="2"/>
                </a:lnTo>
                <a:lnTo>
                  <a:pt x="0" y="6"/>
                </a:lnTo>
                <a:lnTo>
                  <a:pt x="0" y="6"/>
                </a:lnTo>
                <a:lnTo>
                  <a:pt x="0" y="10"/>
                </a:lnTo>
                <a:lnTo>
                  <a:pt x="4" y="10"/>
                </a:lnTo>
                <a:lnTo>
                  <a:pt x="4" y="10"/>
                </a:lnTo>
                <a:lnTo>
                  <a:pt x="8" y="10"/>
                </a:lnTo>
                <a:lnTo>
                  <a:pt x="10" y="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20" name="Freeform 619"/>
          <p:cNvSpPr>
            <a:spLocks/>
          </p:cNvSpPr>
          <p:nvPr/>
        </p:nvSpPr>
        <p:spPr bwMode="auto">
          <a:xfrm>
            <a:off x="3354512" y="5017279"/>
            <a:ext cx="19050" cy="19050"/>
          </a:xfrm>
          <a:custGeom>
            <a:avLst/>
            <a:gdLst>
              <a:gd name="T0" fmla="*/ 12 w 12"/>
              <a:gd name="T1" fmla="*/ 6 h 12"/>
              <a:gd name="T2" fmla="*/ 12 w 12"/>
              <a:gd name="T3" fmla="*/ 6 h 12"/>
              <a:gd name="T4" fmla="*/ 10 w 12"/>
              <a:gd name="T5" fmla="*/ 2 h 12"/>
              <a:gd name="T6" fmla="*/ 6 w 12"/>
              <a:gd name="T7" fmla="*/ 0 h 12"/>
              <a:gd name="T8" fmla="*/ 6 w 12"/>
              <a:gd name="T9" fmla="*/ 0 h 12"/>
              <a:gd name="T10" fmla="*/ 2 w 12"/>
              <a:gd name="T11" fmla="*/ 2 h 12"/>
              <a:gd name="T12" fmla="*/ 0 w 12"/>
              <a:gd name="T13" fmla="*/ 6 h 12"/>
              <a:gd name="T14" fmla="*/ 0 w 12"/>
              <a:gd name="T15" fmla="*/ 6 h 12"/>
              <a:gd name="T16" fmla="*/ 2 w 12"/>
              <a:gd name="T17" fmla="*/ 10 h 12"/>
              <a:gd name="T18" fmla="*/ 6 w 12"/>
              <a:gd name="T19" fmla="*/ 12 h 12"/>
              <a:gd name="T20" fmla="*/ 6 w 12"/>
              <a:gd name="T21" fmla="*/ 12 h 12"/>
              <a:gd name="T22" fmla="*/ 10 w 12"/>
              <a:gd name="T23" fmla="*/ 10 h 12"/>
              <a:gd name="T24" fmla="*/ 12 w 12"/>
              <a:gd name="T25" fmla="*/ 6 h 12"/>
              <a:gd name="T26" fmla="*/ 12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21" name="Freeform 620"/>
          <p:cNvSpPr>
            <a:spLocks/>
          </p:cNvSpPr>
          <p:nvPr/>
        </p:nvSpPr>
        <p:spPr bwMode="auto">
          <a:xfrm>
            <a:off x="3329112" y="5029979"/>
            <a:ext cx="9525" cy="12700"/>
          </a:xfrm>
          <a:custGeom>
            <a:avLst/>
            <a:gdLst>
              <a:gd name="T0" fmla="*/ 0 w 6"/>
              <a:gd name="T1" fmla="*/ 4 h 8"/>
              <a:gd name="T2" fmla="*/ 0 w 6"/>
              <a:gd name="T3" fmla="*/ 4 h 8"/>
              <a:gd name="T4" fmla="*/ 0 w 6"/>
              <a:gd name="T5" fmla="*/ 6 h 8"/>
              <a:gd name="T6" fmla="*/ 4 w 6"/>
              <a:gd name="T7" fmla="*/ 8 h 8"/>
              <a:gd name="T8" fmla="*/ 4 w 6"/>
              <a:gd name="T9" fmla="*/ 8 h 8"/>
              <a:gd name="T10" fmla="*/ 6 w 6"/>
              <a:gd name="T11" fmla="*/ 6 h 8"/>
              <a:gd name="T12" fmla="*/ 6 w 6"/>
              <a:gd name="T13" fmla="*/ 4 h 8"/>
              <a:gd name="T14" fmla="*/ 6 w 6"/>
              <a:gd name="T15" fmla="*/ 4 h 8"/>
              <a:gd name="T16" fmla="*/ 6 w 6"/>
              <a:gd name="T17" fmla="*/ 2 h 8"/>
              <a:gd name="T18" fmla="*/ 4 w 6"/>
              <a:gd name="T19" fmla="*/ 0 h 8"/>
              <a:gd name="T20" fmla="*/ 4 w 6"/>
              <a:gd name="T21" fmla="*/ 0 h 8"/>
              <a:gd name="T22" fmla="*/ 0 w 6"/>
              <a:gd name="T23" fmla="*/ 2 h 8"/>
              <a:gd name="T24" fmla="*/ 0 w 6"/>
              <a:gd name="T25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8">
                <a:moveTo>
                  <a:pt x="0" y="4"/>
                </a:moveTo>
                <a:lnTo>
                  <a:pt x="0" y="4"/>
                </a:lnTo>
                <a:lnTo>
                  <a:pt x="0" y="6"/>
                </a:lnTo>
                <a:lnTo>
                  <a:pt x="4" y="8"/>
                </a:lnTo>
                <a:lnTo>
                  <a:pt x="4" y="8"/>
                </a:lnTo>
                <a:lnTo>
                  <a:pt x="6" y="6"/>
                </a:lnTo>
                <a:lnTo>
                  <a:pt x="6" y="4"/>
                </a:lnTo>
                <a:lnTo>
                  <a:pt x="6" y="4"/>
                </a:lnTo>
                <a:lnTo>
                  <a:pt x="6" y="2"/>
                </a:lnTo>
                <a:lnTo>
                  <a:pt x="4" y="0"/>
                </a:lnTo>
                <a:lnTo>
                  <a:pt x="4" y="0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22" name="Freeform 621"/>
          <p:cNvSpPr>
            <a:spLocks/>
          </p:cNvSpPr>
          <p:nvPr/>
        </p:nvSpPr>
        <p:spPr bwMode="auto">
          <a:xfrm>
            <a:off x="3329112" y="5029979"/>
            <a:ext cx="9525" cy="12700"/>
          </a:xfrm>
          <a:custGeom>
            <a:avLst/>
            <a:gdLst>
              <a:gd name="T0" fmla="*/ 0 w 6"/>
              <a:gd name="T1" fmla="*/ 4 h 8"/>
              <a:gd name="T2" fmla="*/ 0 w 6"/>
              <a:gd name="T3" fmla="*/ 4 h 8"/>
              <a:gd name="T4" fmla="*/ 0 w 6"/>
              <a:gd name="T5" fmla="*/ 6 h 8"/>
              <a:gd name="T6" fmla="*/ 4 w 6"/>
              <a:gd name="T7" fmla="*/ 8 h 8"/>
              <a:gd name="T8" fmla="*/ 4 w 6"/>
              <a:gd name="T9" fmla="*/ 8 h 8"/>
              <a:gd name="T10" fmla="*/ 6 w 6"/>
              <a:gd name="T11" fmla="*/ 6 h 8"/>
              <a:gd name="T12" fmla="*/ 6 w 6"/>
              <a:gd name="T13" fmla="*/ 4 h 8"/>
              <a:gd name="T14" fmla="*/ 6 w 6"/>
              <a:gd name="T15" fmla="*/ 4 h 8"/>
              <a:gd name="T16" fmla="*/ 6 w 6"/>
              <a:gd name="T17" fmla="*/ 2 h 8"/>
              <a:gd name="T18" fmla="*/ 4 w 6"/>
              <a:gd name="T19" fmla="*/ 0 h 8"/>
              <a:gd name="T20" fmla="*/ 4 w 6"/>
              <a:gd name="T21" fmla="*/ 0 h 8"/>
              <a:gd name="T22" fmla="*/ 0 w 6"/>
              <a:gd name="T23" fmla="*/ 2 h 8"/>
              <a:gd name="T24" fmla="*/ 0 w 6"/>
              <a:gd name="T25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8">
                <a:moveTo>
                  <a:pt x="0" y="4"/>
                </a:moveTo>
                <a:lnTo>
                  <a:pt x="0" y="4"/>
                </a:lnTo>
                <a:lnTo>
                  <a:pt x="0" y="6"/>
                </a:lnTo>
                <a:lnTo>
                  <a:pt x="4" y="8"/>
                </a:lnTo>
                <a:lnTo>
                  <a:pt x="4" y="8"/>
                </a:lnTo>
                <a:lnTo>
                  <a:pt x="6" y="6"/>
                </a:lnTo>
                <a:lnTo>
                  <a:pt x="6" y="4"/>
                </a:lnTo>
                <a:lnTo>
                  <a:pt x="6" y="4"/>
                </a:lnTo>
                <a:lnTo>
                  <a:pt x="6" y="2"/>
                </a:lnTo>
                <a:lnTo>
                  <a:pt x="4" y="0"/>
                </a:lnTo>
                <a:lnTo>
                  <a:pt x="4" y="0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23" name="Freeform 622"/>
          <p:cNvSpPr>
            <a:spLocks/>
          </p:cNvSpPr>
          <p:nvPr/>
        </p:nvSpPr>
        <p:spPr bwMode="auto">
          <a:xfrm>
            <a:off x="3392612" y="5080779"/>
            <a:ext cx="19050" cy="15875"/>
          </a:xfrm>
          <a:custGeom>
            <a:avLst/>
            <a:gdLst>
              <a:gd name="T0" fmla="*/ 0 w 12"/>
              <a:gd name="T1" fmla="*/ 4 h 10"/>
              <a:gd name="T2" fmla="*/ 0 w 12"/>
              <a:gd name="T3" fmla="*/ 4 h 10"/>
              <a:gd name="T4" fmla="*/ 2 w 12"/>
              <a:gd name="T5" fmla="*/ 8 h 10"/>
              <a:gd name="T6" fmla="*/ 6 w 12"/>
              <a:gd name="T7" fmla="*/ 10 h 10"/>
              <a:gd name="T8" fmla="*/ 6 w 12"/>
              <a:gd name="T9" fmla="*/ 10 h 10"/>
              <a:gd name="T10" fmla="*/ 10 w 12"/>
              <a:gd name="T11" fmla="*/ 8 h 10"/>
              <a:gd name="T12" fmla="*/ 12 w 12"/>
              <a:gd name="T13" fmla="*/ 4 h 10"/>
              <a:gd name="T14" fmla="*/ 12 w 12"/>
              <a:gd name="T15" fmla="*/ 4 h 10"/>
              <a:gd name="T16" fmla="*/ 10 w 12"/>
              <a:gd name="T17" fmla="*/ 0 h 10"/>
              <a:gd name="T18" fmla="*/ 6 w 12"/>
              <a:gd name="T19" fmla="*/ 0 h 10"/>
              <a:gd name="T20" fmla="*/ 6 w 12"/>
              <a:gd name="T21" fmla="*/ 0 h 10"/>
              <a:gd name="T22" fmla="*/ 2 w 12"/>
              <a:gd name="T23" fmla="*/ 0 h 10"/>
              <a:gd name="T24" fmla="*/ 0 w 12"/>
              <a:gd name="T25" fmla="*/ 4 h 10"/>
              <a:gd name="T26" fmla="*/ 0 w 12"/>
              <a:gd name="T27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0" y="4"/>
                </a:moveTo>
                <a:lnTo>
                  <a:pt x="0" y="4"/>
                </a:lnTo>
                <a:lnTo>
                  <a:pt x="2" y="8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2" y="4"/>
                </a:lnTo>
                <a:lnTo>
                  <a:pt x="12" y="4"/>
                </a:lnTo>
                <a:lnTo>
                  <a:pt x="10" y="0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24" name="Freeform 623"/>
          <p:cNvSpPr>
            <a:spLocks/>
          </p:cNvSpPr>
          <p:nvPr/>
        </p:nvSpPr>
        <p:spPr bwMode="auto">
          <a:xfrm>
            <a:off x="3456112" y="4922029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  <a:gd name="T26" fmla="*/ 0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25" name="Freeform 624"/>
          <p:cNvSpPr>
            <a:spLocks/>
          </p:cNvSpPr>
          <p:nvPr/>
        </p:nvSpPr>
        <p:spPr bwMode="auto">
          <a:xfrm>
            <a:off x="3449762" y="4956954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  <a:gd name="T26" fmla="*/ 0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26" name="Freeform 625"/>
          <p:cNvSpPr>
            <a:spLocks/>
          </p:cNvSpPr>
          <p:nvPr/>
        </p:nvSpPr>
        <p:spPr bwMode="auto">
          <a:xfrm>
            <a:off x="3440237" y="4915679"/>
            <a:ext cx="19050" cy="19050"/>
          </a:xfrm>
          <a:custGeom>
            <a:avLst/>
            <a:gdLst>
              <a:gd name="T0" fmla="*/ 12 w 12"/>
              <a:gd name="T1" fmla="*/ 6 h 12"/>
              <a:gd name="T2" fmla="*/ 12 w 12"/>
              <a:gd name="T3" fmla="*/ 6 h 12"/>
              <a:gd name="T4" fmla="*/ 10 w 12"/>
              <a:gd name="T5" fmla="*/ 2 h 12"/>
              <a:gd name="T6" fmla="*/ 6 w 12"/>
              <a:gd name="T7" fmla="*/ 0 h 12"/>
              <a:gd name="T8" fmla="*/ 6 w 12"/>
              <a:gd name="T9" fmla="*/ 0 h 12"/>
              <a:gd name="T10" fmla="*/ 2 w 12"/>
              <a:gd name="T11" fmla="*/ 2 h 12"/>
              <a:gd name="T12" fmla="*/ 0 w 12"/>
              <a:gd name="T13" fmla="*/ 6 h 12"/>
              <a:gd name="T14" fmla="*/ 0 w 12"/>
              <a:gd name="T15" fmla="*/ 6 h 12"/>
              <a:gd name="T16" fmla="*/ 2 w 12"/>
              <a:gd name="T17" fmla="*/ 10 h 12"/>
              <a:gd name="T18" fmla="*/ 6 w 12"/>
              <a:gd name="T19" fmla="*/ 12 h 12"/>
              <a:gd name="T20" fmla="*/ 6 w 12"/>
              <a:gd name="T21" fmla="*/ 12 h 12"/>
              <a:gd name="T22" fmla="*/ 10 w 12"/>
              <a:gd name="T23" fmla="*/ 10 h 12"/>
              <a:gd name="T24" fmla="*/ 12 w 12"/>
              <a:gd name="T25" fmla="*/ 6 h 12"/>
              <a:gd name="T26" fmla="*/ 12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27" name="Freeform 626"/>
          <p:cNvSpPr>
            <a:spLocks/>
          </p:cNvSpPr>
          <p:nvPr/>
        </p:nvSpPr>
        <p:spPr bwMode="auto">
          <a:xfrm>
            <a:off x="3449762" y="4880754"/>
            <a:ext cx="19050" cy="19050"/>
          </a:xfrm>
          <a:custGeom>
            <a:avLst/>
            <a:gdLst>
              <a:gd name="T0" fmla="*/ 12 w 12"/>
              <a:gd name="T1" fmla="*/ 6 h 12"/>
              <a:gd name="T2" fmla="*/ 12 w 12"/>
              <a:gd name="T3" fmla="*/ 6 h 12"/>
              <a:gd name="T4" fmla="*/ 10 w 12"/>
              <a:gd name="T5" fmla="*/ 2 h 12"/>
              <a:gd name="T6" fmla="*/ 6 w 12"/>
              <a:gd name="T7" fmla="*/ 0 h 12"/>
              <a:gd name="T8" fmla="*/ 6 w 12"/>
              <a:gd name="T9" fmla="*/ 0 h 12"/>
              <a:gd name="T10" fmla="*/ 2 w 12"/>
              <a:gd name="T11" fmla="*/ 2 h 12"/>
              <a:gd name="T12" fmla="*/ 0 w 12"/>
              <a:gd name="T13" fmla="*/ 6 h 12"/>
              <a:gd name="T14" fmla="*/ 0 w 12"/>
              <a:gd name="T15" fmla="*/ 6 h 12"/>
              <a:gd name="T16" fmla="*/ 2 w 12"/>
              <a:gd name="T17" fmla="*/ 10 h 12"/>
              <a:gd name="T18" fmla="*/ 6 w 12"/>
              <a:gd name="T19" fmla="*/ 12 h 12"/>
              <a:gd name="T20" fmla="*/ 6 w 12"/>
              <a:gd name="T21" fmla="*/ 12 h 12"/>
              <a:gd name="T22" fmla="*/ 10 w 12"/>
              <a:gd name="T23" fmla="*/ 10 h 12"/>
              <a:gd name="T24" fmla="*/ 12 w 12"/>
              <a:gd name="T25" fmla="*/ 6 h 12"/>
              <a:gd name="T26" fmla="*/ 12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28" name="Freeform 627"/>
          <p:cNvSpPr>
            <a:spLocks/>
          </p:cNvSpPr>
          <p:nvPr/>
        </p:nvSpPr>
        <p:spPr bwMode="auto">
          <a:xfrm>
            <a:off x="3468812" y="4988704"/>
            <a:ext cx="15875" cy="19050"/>
          </a:xfrm>
          <a:custGeom>
            <a:avLst/>
            <a:gdLst>
              <a:gd name="T0" fmla="*/ 0 w 10"/>
              <a:gd name="T1" fmla="*/ 6 h 12"/>
              <a:gd name="T2" fmla="*/ 0 w 10"/>
              <a:gd name="T3" fmla="*/ 6 h 12"/>
              <a:gd name="T4" fmla="*/ 0 w 10"/>
              <a:gd name="T5" fmla="*/ 10 h 12"/>
              <a:gd name="T6" fmla="*/ 4 w 10"/>
              <a:gd name="T7" fmla="*/ 12 h 12"/>
              <a:gd name="T8" fmla="*/ 4 w 10"/>
              <a:gd name="T9" fmla="*/ 12 h 12"/>
              <a:gd name="T10" fmla="*/ 8 w 10"/>
              <a:gd name="T11" fmla="*/ 10 h 12"/>
              <a:gd name="T12" fmla="*/ 10 w 10"/>
              <a:gd name="T13" fmla="*/ 6 h 12"/>
              <a:gd name="T14" fmla="*/ 10 w 10"/>
              <a:gd name="T15" fmla="*/ 6 h 12"/>
              <a:gd name="T16" fmla="*/ 8 w 10"/>
              <a:gd name="T17" fmla="*/ 2 h 12"/>
              <a:gd name="T18" fmla="*/ 4 w 10"/>
              <a:gd name="T19" fmla="*/ 0 h 12"/>
              <a:gd name="T20" fmla="*/ 4 w 10"/>
              <a:gd name="T21" fmla="*/ 0 h 12"/>
              <a:gd name="T22" fmla="*/ 0 w 10"/>
              <a:gd name="T23" fmla="*/ 2 h 12"/>
              <a:gd name="T24" fmla="*/ 0 w 10"/>
              <a:gd name="T25" fmla="*/ 6 h 12"/>
              <a:gd name="T26" fmla="*/ 0 w 10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2">
                <a:moveTo>
                  <a:pt x="0" y="6"/>
                </a:moveTo>
                <a:lnTo>
                  <a:pt x="0" y="6"/>
                </a:lnTo>
                <a:lnTo>
                  <a:pt x="0" y="10"/>
                </a:lnTo>
                <a:lnTo>
                  <a:pt x="4" y="12"/>
                </a:lnTo>
                <a:lnTo>
                  <a:pt x="4" y="12"/>
                </a:lnTo>
                <a:lnTo>
                  <a:pt x="8" y="10"/>
                </a:lnTo>
                <a:lnTo>
                  <a:pt x="10" y="6"/>
                </a:lnTo>
                <a:lnTo>
                  <a:pt x="10" y="6"/>
                </a:lnTo>
                <a:lnTo>
                  <a:pt x="8" y="2"/>
                </a:lnTo>
                <a:lnTo>
                  <a:pt x="4" y="0"/>
                </a:lnTo>
                <a:lnTo>
                  <a:pt x="4" y="0"/>
                </a:lnTo>
                <a:lnTo>
                  <a:pt x="0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29" name="Freeform 628"/>
          <p:cNvSpPr>
            <a:spLocks/>
          </p:cNvSpPr>
          <p:nvPr/>
        </p:nvSpPr>
        <p:spPr bwMode="auto">
          <a:xfrm>
            <a:off x="3459287" y="5017279"/>
            <a:ext cx="15875" cy="19050"/>
          </a:xfrm>
          <a:custGeom>
            <a:avLst/>
            <a:gdLst>
              <a:gd name="T0" fmla="*/ 0 w 10"/>
              <a:gd name="T1" fmla="*/ 6 h 12"/>
              <a:gd name="T2" fmla="*/ 0 w 10"/>
              <a:gd name="T3" fmla="*/ 6 h 12"/>
              <a:gd name="T4" fmla="*/ 2 w 10"/>
              <a:gd name="T5" fmla="*/ 10 h 12"/>
              <a:gd name="T6" fmla="*/ 6 w 10"/>
              <a:gd name="T7" fmla="*/ 12 h 12"/>
              <a:gd name="T8" fmla="*/ 6 w 10"/>
              <a:gd name="T9" fmla="*/ 12 h 12"/>
              <a:gd name="T10" fmla="*/ 10 w 10"/>
              <a:gd name="T11" fmla="*/ 10 h 12"/>
              <a:gd name="T12" fmla="*/ 10 w 10"/>
              <a:gd name="T13" fmla="*/ 6 h 12"/>
              <a:gd name="T14" fmla="*/ 10 w 10"/>
              <a:gd name="T15" fmla="*/ 6 h 12"/>
              <a:gd name="T16" fmla="*/ 8 w 10"/>
              <a:gd name="T17" fmla="*/ 2 h 12"/>
              <a:gd name="T18" fmla="*/ 4 w 10"/>
              <a:gd name="T19" fmla="*/ 0 h 12"/>
              <a:gd name="T20" fmla="*/ 4 w 10"/>
              <a:gd name="T21" fmla="*/ 0 h 12"/>
              <a:gd name="T22" fmla="*/ 2 w 10"/>
              <a:gd name="T23" fmla="*/ 2 h 12"/>
              <a:gd name="T24" fmla="*/ 0 w 10"/>
              <a:gd name="T25" fmla="*/ 6 h 12"/>
              <a:gd name="T26" fmla="*/ 0 w 10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0" y="6"/>
                </a:lnTo>
                <a:lnTo>
                  <a:pt x="10" y="6"/>
                </a:lnTo>
                <a:lnTo>
                  <a:pt x="8" y="2"/>
                </a:ln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30" name="Freeform 629"/>
          <p:cNvSpPr>
            <a:spLocks/>
          </p:cNvSpPr>
          <p:nvPr/>
        </p:nvSpPr>
        <p:spPr bwMode="auto">
          <a:xfrm>
            <a:off x="3418012" y="4887104"/>
            <a:ext cx="15875" cy="15875"/>
          </a:xfrm>
          <a:custGeom>
            <a:avLst/>
            <a:gdLst>
              <a:gd name="T0" fmla="*/ 0 w 10"/>
              <a:gd name="T1" fmla="*/ 4 h 10"/>
              <a:gd name="T2" fmla="*/ 0 w 10"/>
              <a:gd name="T3" fmla="*/ 4 h 10"/>
              <a:gd name="T4" fmla="*/ 2 w 10"/>
              <a:gd name="T5" fmla="*/ 8 h 10"/>
              <a:gd name="T6" fmla="*/ 6 w 10"/>
              <a:gd name="T7" fmla="*/ 10 h 10"/>
              <a:gd name="T8" fmla="*/ 6 w 10"/>
              <a:gd name="T9" fmla="*/ 10 h 10"/>
              <a:gd name="T10" fmla="*/ 10 w 10"/>
              <a:gd name="T11" fmla="*/ 8 h 10"/>
              <a:gd name="T12" fmla="*/ 10 w 10"/>
              <a:gd name="T13" fmla="*/ 4 h 10"/>
              <a:gd name="T14" fmla="*/ 10 w 10"/>
              <a:gd name="T15" fmla="*/ 4 h 10"/>
              <a:gd name="T16" fmla="*/ 10 w 10"/>
              <a:gd name="T17" fmla="*/ 0 h 10"/>
              <a:gd name="T18" fmla="*/ 6 w 10"/>
              <a:gd name="T19" fmla="*/ 0 h 10"/>
              <a:gd name="T20" fmla="*/ 6 w 10"/>
              <a:gd name="T21" fmla="*/ 0 h 10"/>
              <a:gd name="T22" fmla="*/ 2 w 10"/>
              <a:gd name="T23" fmla="*/ 0 h 10"/>
              <a:gd name="T24" fmla="*/ 0 w 10"/>
              <a:gd name="T25" fmla="*/ 4 h 10"/>
              <a:gd name="T26" fmla="*/ 0 w 10"/>
              <a:gd name="T27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0">
                <a:moveTo>
                  <a:pt x="0" y="4"/>
                </a:moveTo>
                <a:lnTo>
                  <a:pt x="0" y="4"/>
                </a:lnTo>
                <a:lnTo>
                  <a:pt x="2" y="8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0" y="4"/>
                </a:lnTo>
                <a:lnTo>
                  <a:pt x="10" y="4"/>
                </a:lnTo>
                <a:lnTo>
                  <a:pt x="10" y="0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31" name="Freeform 630"/>
          <p:cNvSpPr>
            <a:spLocks/>
          </p:cNvSpPr>
          <p:nvPr/>
        </p:nvSpPr>
        <p:spPr bwMode="auto">
          <a:xfrm>
            <a:off x="3408487" y="4918854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  <a:gd name="T26" fmla="*/ 0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32" name="Freeform 631"/>
          <p:cNvSpPr>
            <a:spLocks/>
          </p:cNvSpPr>
          <p:nvPr/>
        </p:nvSpPr>
        <p:spPr bwMode="auto">
          <a:xfrm>
            <a:off x="3443412" y="4912504"/>
            <a:ext cx="9525" cy="12700"/>
          </a:xfrm>
          <a:custGeom>
            <a:avLst/>
            <a:gdLst>
              <a:gd name="T0" fmla="*/ 6 w 6"/>
              <a:gd name="T1" fmla="*/ 4 h 8"/>
              <a:gd name="T2" fmla="*/ 6 w 6"/>
              <a:gd name="T3" fmla="*/ 4 h 8"/>
              <a:gd name="T4" fmla="*/ 6 w 6"/>
              <a:gd name="T5" fmla="*/ 2 h 8"/>
              <a:gd name="T6" fmla="*/ 2 w 6"/>
              <a:gd name="T7" fmla="*/ 0 h 8"/>
              <a:gd name="T8" fmla="*/ 2 w 6"/>
              <a:gd name="T9" fmla="*/ 0 h 8"/>
              <a:gd name="T10" fmla="*/ 0 w 6"/>
              <a:gd name="T11" fmla="*/ 2 h 8"/>
              <a:gd name="T12" fmla="*/ 0 w 6"/>
              <a:gd name="T13" fmla="*/ 4 h 8"/>
              <a:gd name="T14" fmla="*/ 0 w 6"/>
              <a:gd name="T15" fmla="*/ 4 h 8"/>
              <a:gd name="T16" fmla="*/ 0 w 6"/>
              <a:gd name="T17" fmla="*/ 6 h 8"/>
              <a:gd name="T18" fmla="*/ 2 w 6"/>
              <a:gd name="T19" fmla="*/ 8 h 8"/>
              <a:gd name="T20" fmla="*/ 2 w 6"/>
              <a:gd name="T21" fmla="*/ 8 h 8"/>
              <a:gd name="T22" fmla="*/ 6 w 6"/>
              <a:gd name="T23" fmla="*/ 6 h 8"/>
              <a:gd name="T24" fmla="*/ 6 w 6"/>
              <a:gd name="T25" fmla="*/ 4 h 8"/>
              <a:gd name="T26" fmla="*/ 6 w 6"/>
              <a:gd name="T27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8">
                <a:moveTo>
                  <a:pt x="6" y="4"/>
                </a:moveTo>
                <a:lnTo>
                  <a:pt x="6" y="4"/>
                </a:lnTo>
                <a:lnTo>
                  <a:pt x="6" y="2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0" y="6"/>
                </a:lnTo>
                <a:lnTo>
                  <a:pt x="2" y="8"/>
                </a:lnTo>
                <a:lnTo>
                  <a:pt x="2" y="8"/>
                </a:lnTo>
                <a:lnTo>
                  <a:pt x="6" y="6"/>
                </a:lnTo>
                <a:lnTo>
                  <a:pt x="6" y="4"/>
                </a:lnTo>
                <a:lnTo>
                  <a:pt x="6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33" name="Freeform 632"/>
          <p:cNvSpPr>
            <a:spLocks/>
          </p:cNvSpPr>
          <p:nvPr/>
        </p:nvSpPr>
        <p:spPr bwMode="auto">
          <a:xfrm>
            <a:off x="3465637" y="4810904"/>
            <a:ext cx="15875" cy="19050"/>
          </a:xfrm>
          <a:custGeom>
            <a:avLst/>
            <a:gdLst>
              <a:gd name="T0" fmla="*/ 0 w 10"/>
              <a:gd name="T1" fmla="*/ 6 h 12"/>
              <a:gd name="T2" fmla="*/ 0 w 10"/>
              <a:gd name="T3" fmla="*/ 6 h 12"/>
              <a:gd name="T4" fmla="*/ 2 w 10"/>
              <a:gd name="T5" fmla="*/ 10 h 12"/>
              <a:gd name="T6" fmla="*/ 6 w 10"/>
              <a:gd name="T7" fmla="*/ 12 h 12"/>
              <a:gd name="T8" fmla="*/ 6 w 10"/>
              <a:gd name="T9" fmla="*/ 12 h 12"/>
              <a:gd name="T10" fmla="*/ 8 w 10"/>
              <a:gd name="T11" fmla="*/ 10 h 12"/>
              <a:gd name="T12" fmla="*/ 10 w 10"/>
              <a:gd name="T13" fmla="*/ 6 h 12"/>
              <a:gd name="T14" fmla="*/ 10 w 10"/>
              <a:gd name="T15" fmla="*/ 6 h 12"/>
              <a:gd name="T16" fmla="*/ 8 w 10"/>
              <a:gd name="T17" fmla="*/ 2 h 12"/>
              <a:gd name="T18" fmla="*/ 6 w 10"/>
              <a:gd name="T19" fmla="*/ 0 h 12"/>
              <a:gd name="T20" fmla="*/ 6 w 10"/>
              <a:gd name="T21" fmla="*/ 0 h 12"/>
              <a:gd name="T22" fmla="*/ 2 w 10"/>
              <a:gd name="T23" fmla="*/ 2 h 12"/>
              <a:gd name="T24" fmla="*/ 0 w 10"/>
              <a:gd name="T25" fmla="*/ 6 h 12"/>
              <a:gd name="T26" fmla="*/ 0 w 10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8" y="10"/>
                </a:lnTo>
                <a:lnTo>
                  <a:pt x="10" y="6"/>
                </a:lnTo>
                <a:lnTo>
                  <a:pt x="10" y="6"/>
                </a:lnTo>
                <a:lnTo>
                  <a:pt x="8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34" name="Freeform 633"/>
          <p:cNvSpPr>
            <a:spLocks/>
          </p:cNvSpPr>
          <p:nvPr/>
        </p:nvSpPr>
        <p:spPr bwMode="auto">
          <a:xfrm>
            <a:off x="3456112" y="4845829"/>
            <a:ext cx="19050" cy="15875"/>
          </a:xfrm>
          <a:custGeom>
            <a:avLst/>
            <a:gdLst>
              <a:gd name="T0" fmla="*/ 0 w 12"/>
              <a:gd name="T1" fmla="*/ 4 h 10"/>
              <a:gd name="T2" fmla="*/ 0 w 12"/>
              <a:gd name="T3" fmla="*/ 4 h 10"/>
              <a:gd name="T4" fmla="*/ 2 w 12"/>
              <a:gd name="T5" fmla="*/ 8 h 10"/>
              <a:gd name="T6" fmla="*/ 6 w 12"/>
              <a:gd name="T7" fmla="*/ 10 h 10"/>
              <a:gd name="T8" fmla="*/ 6 w 12"/>
              <a:gd name="T9" fmla="*/ 10 h 10"/>
              <a:gd name="T10" fmla="*/ 10 w 12"/>
              <a:gd name="T11" fmla="*/ 8 h 10"/>
              <a:gd name="T12" fmla="*/ 12 w 12"/>
              <a:gd name="T13" fmla="*/ 4 h 10"/>
              <a:gd name="T14" fmla="*/ 12 w 12"/>
              <a:gd name="T15" fmla="*/ 4 h 10"/>
              <a:gd name="T16" fmla="*/ 10 w 12"/>
              <a:gd name="T17" fmla="*/ 0 h 10"/>
              <a:gd name="T18" fmla="*/ 6 w 12"/>
              <a:gd name="T19" fmla="*/ 0 h 10"/>
              <a:gd name="T20" fmla="*/ 6 w 12"/>
              <a:gd name="T21" fmla="*/ 0 h 10"/>
              <a:gd name="T22" fmla="*/ 2 w 12"/>
              <a:gd name="T23" fmla="*/ 0 h 10"/>
              <a:gd name="T24" fmla="*/ 0 w 12"/>
              <a:gd name="T25" fmla="*/ 4 h 10"/>
              <a:gd name="T26" fmla="*/ 0 w 12"/>
              <a:gd name="T27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0" y="4"/>
                </a:moveTo>
                <a:lnTo>
                  <a:pt x="0" y="4"/>
                </a:lnTo>
                <a:lnTo>
                  <a:pt x="2" y="8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2" y="4"/>
                </a:lnTo>
                <a:lnTo>
                  <a:pt x="12" y="4"/>
                </a:lnTo>
                <a:lnTo>
                  <a:pt x="10" y="0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35" name="Freeform 634"/>
          <p:cNvSpPr>
            <a:spLocks/>
          </p:cNvSpPr>
          <p:nvPr/>
        </p:nvSpPr>
        <p:spPr bwMode="auto">
          <a:xfrm>
            <a:off x="3491037" y="4839479"/>
            <a:ext cx="9525" cy="9525"/>
          </a:xfrm>
          <a:custGeom>
            <a:avLst/>
            <a:gdLst>
              <a:gd name="T0" fmla="*/ 6 w 6"/>
              <a:gd name="T1" fmla="*/ 4 h 6"/>
              <a:gd name="T2" fmla="*/ 6 w 6"/>
              <a:gd name="T3" fmla="*/ 4 h 6"/>
              <a:gd name="T4" fmla="*/ 4 w 6"/>
              <a:gd name="T5" fmla="*/ 0 h 6"/>
              <a:gd name="T6" fmla="*/ 2 w 6"/>
              <a:gd name="T7" fmla="*/ 0 h 6"/>
              <a:gd name="T8" fmla="*/ 2 w 6"/>
              <a:gd name="T9" fmla="*/ 0 h 6"/>
              <a:gd name="T10" fmla="*/ 0 w 6"/>
              <a:gd name="T11" fmla="*/ 0 h 6"/>
              <a:gd name="T12" fmla="*/ 0 w 6"/>
              <a:gd name="T13" fmla="*/ 4 h 6"/>
              <a:gd name="T14" fmla="*/ 0 w 6"/>
              <a:gd name="T15" fmla="*/ 4 h 6"/>
              <a:gd name="T16" fmla="*/ 0 w 6"/>
              <a:gd name="T17" fmla="*/ 6 h 6"/>
              <a:gd name="T18" fmla="*/ 2 w 6"/>
              <a:gd name="T19" fmla="*/ 6 h 6"/>
              <a:gd name="T20" fmla="*/ 2 w 6"/>
              <a:gd name="T21" fmla="*/ 6 h 6"/>
              <a:gd name="T22" fmla="*/ 4 w 6"/>
              <a:gd name="T23" fmla="*/ 6 h 6"/>
              <a:gd name="T24" fmla="*/ 6 w 6"/>
              <a:gd name="T25" fmla="*/ 4 h 6"/>
              <a:gd name="T26" fmla="*/ 6 w 6"/>
              <a:gd name="T2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6" y="4"/>
                </a:moveTo>
                <a:lnTo>
                  <a:pt x="6" y="4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lnTo>
                  <a:pt x="0" y="6"/>
                </a:lnTo>
                <a:lnTo>
                  <a:pt x="2" y="6"/>
                </a:lnTo>
                <a:lnTo>
                  <a:pt x="2" y="6"/>
                </a:lnTo>
                <a:lnTo>
                  <a:pt x="4" y="6"/>
                </a:lnTo>
                <a:lnTo>
                  <a:pt x="6" y="4"/>
                </a:lnTo>
                <a:lnTo>
                  <a:pt x="6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36" name="Freeform 635"/>
          <p:cNvSpPr>
            <a:spLocks/>
          </p:cNvSpPr>
          <p:nvPr/>
        </p:nvSpPr>
        <p:spPr bwMode="auto">
          <a:xfrm>
            <a:off x="3437062" y="4734704"/>
            <a:ext cx="15875" cy="19050"/>
          </a:xfrm>
          <a:custGeom>
            <a:avLst/>
            <a:gdLst>
              <a:gd name="T0" fmla="*/ 10 w 10"/>
              <a:gd name="T1" fmla="*/ 6 h 12"/>
              <a:gd name="T2" fmla="*/ 10 w 10"/>
              <a:gd name="T3" fmla="*/ 6 h 12"/>
              <a:gd name="T4" fmla="*/ 8 w 10"/>
              <a:gd name="T5" fmla="*/ 2 h 12"/>
              <a:gd name="T6" fmla="*/ 4 w 10"/>
              <a:gd name="T7" fmla="*/ 0 h 12"/>
              <a:gd name="T8" fmla="*/ 4 w 10"/>
              <a:gd name="T9" fmla="*/ 0 h 12"/>
              <a:gd name="T10" fmla="*/ 0 w 10"/>
              <a:gd name="T11" fmla="*/ 2 h 12"/>
              <a:gd name="T12" fmla="*/ 0 w 10"/>
              <a:gd name="T13" fmla="*/ 6 h 12"/>
              <a:gd name="T14" fmla="*/ 0 w 10"/>
              <a:gd name="T15" fmla="*/ 6 h 12"/>
              <a:gd name="T16" fmla="*/ 2 w 10"/>
              <a:gd name="T17" fmla="*/ 10 h 12"/>
              <a:gd name="T18" fmla="*/ 6 w 10"/>
              <a:gd name="T19" fmla="*/ 12 h 12"/>
              <a:gd name="T20" fmla="*/ 6 w 10"/>
              <a:gd name="T21" fmla="*/ 12 h 12"/>
              <a:gd name="T22" fmla="*/ 10 w 10"/>
              <a:gd name="T23" fmla="*/ 10 h 12"/>
              <a:gd name="T24" fmla="*/ 10 w 10"/>
              <a:gd name="T25" fmla="*/ 6 h 12"/>
              <a:gd name="T26" fmla="*/ 10 w 10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2">
                <a:moveTo>
                  <a:pt x="10" y="6"/>
                </a:moveTo>
                <a:lnTo>
                  <a:pt x="10" y="6"/>
                </a:lnTo>
                <a:lnTo>
                  <a:pt x="8" y="2"/>
                </a:lnTo>
                <a:lnTo>
                  <a:pt x="4" y="0"/>
                </a:lnTo>
                <a:lnTo>
                  <a:pt x="4" y="0"/>
                </a:lnTo>
                <a:lnTo>
                  <a:pt x="0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0" y="6"/>
                </a:lnTo>
                <a:lnTo>
                  <a:pt x="1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37" name="Freeform 636"/>
          <p:cNvSpPr>
            <a:spLocks/>
          </p:cNvSpPr>
          <p:nvPr/>
        </p:nvSpPr>
        <p:spPr bwMode="auto">
          <a:xfrm>
            <a:off x="3443412" y="4702954"/>
            <a:ext cx="19050" cy="15875"/>
          </a:xfrm>
          <a:custGeom>
            <a:avLst/>
            <a:gdLst>
              <a:gd name="T0" fmla="*/ 12 w 12"/>
              <a:gd name="T1" fmla="*/ 4 h 10"/>
              <a:gd name="T2" fmla="*/ 12 w 12"/>
              <a:gd name="T3" fmla="*/ 4 h 10"/>
              <a:gd name="T4" fmla="*/ 10 w 12"/>
              <a:gd name="T5" fmla="*/ 0 h 10"/>
              <a:gd name="T6" fmla="*/ 6 w 12"/>
              <a:gd name="T7" fmla="*/ 0 h 10"/>
              <a:gd name="T8" fmla="*/ 6 w 12"/>
              <a:gd name="T9" fmla="*/ 0 h 10"/>
              <a:gd name="T10" fmla="*/ 2 w 12"/>
              <a:gd name="T11" fmla="*/ 2 h 10"/>
              <a:gd name="T12" fmla="*/ 0 w 12"/>
              <a:gd name="T13" fmla="*/ 6 h 10"/>
              <a:gd name="T14" fmla="*/ 0 w 12"/>
              <a:gd name="T15" fmla="*/ 6 h 10"/>
              <a:gd name="T16" fmla="*/ 2 w 12"/>
              <a:gd name="T17" fmla="*/ 10 h 10"/>
              <a:gd name="T18" fmla="*/ 6 w 12"/>
              <a:gd name="T19" fmla="*/ 10 h 10"/>
              <a:gd name="T20" fmla="*/ 6 w 12"/>
              <a:gd name="T21" fmla="*/ 10 h 10"/>
              <a:gd name="T22" fmla="*/ 10 w 12"/>
              <a:gd name="T23" fmla="*/ 8 h 10"/>
              <a:gd name="T24" fmla="*/ 12 w 12"/>
              <a:gd name="T25" fmla="*/ 4 h 10"/>
              <a:gd name="T26" fmla="*/ 12 w 12"/>
              <a:gd name="T27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12" y="4"/>
                </a:moveTo>
                <a:lnTo>
                  <a:pt x="12" y="4"/>
                </a:lnTo>
                <a:lnTo>
                  <a:pt x="10" y="0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2" y="4"/>
                </a:lnTo>
                <a:lnTo>
                  <a:pt x="12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38" name="Freeform 637"/>
          <p:cNvSpPr>
            <a:spLocks/>
          </p:cNvSpPr>
          <p:nvPr/>
        </p:nvSpPr>
        <p:spPr bwMode="auto">
          <a:xfrm>
            <a:off x="3418012" y="4715654"/>
            <a:ext cx="9525" cy="9525"/>
          </a:xfrm>
          <a:custGeom>
            <a:avLst/>
            <a:gdLst>
              <a:gd name="T0" fmla="*/ 0 w 6"/>
              <a:gd name="T1" fmla="*/ 4 h 6"/>
              <a:gd name="T2" fmla="*/ 0 w 6"/>
              <a:gd name="T3" fmla="*/ 4 h 6"/>
              <a:gd name="T4" fmla="*/ 0 w 6"/>
              <a:gd name="T5" fmla="*/ 6 h 6"/>
              <a:gd name="T6" fmla="*/ 4 w 6"/>
              <a:gd name="T7" fmla="*/ 6 h 6"/>
              <a:gd name="T8" fmla="*/ 4 w 6"/>
              <a:gd name="T9" fmla="*/ 6 h 6"/>
              <a:gd name="T10" fmla="*/ 6 w 6"/>
              <a:gd name="T11" fmla="*/ 6 h 6"/>
              <a:gd name="T12" fmla="*/ 6 w 6"/>
              <a:gd name="T13" fmla="*/ 4 h 6"/>
              <a:gd name="T14" fmla="*/ 6 w 6"/>
              <a:gd name="T15" fmla="*/ 4 h 6"/>
              <a:gd name="T16" fmla="*/ 6 w 6"/>
              <a:gd name="T17" fmla="*/ 0 h 6"/>
              <a:gd name="T18" fmla="*/ 2 w 6"/>
              <a:gd name="T19" fmla="*/ 0 h 6"/>
              <a:gd name="T20" fmla="*/ 2 w 6"/>
              <a:gd name="T21" fmla="*/ 0 h 6"/>
              <a:gd name="T22" fmla="*/ 0 w 6"/>
              <a:gd name="T23" fmla="*/ 0 h 6"/>
              <a:gd name="T24" fmla="*/ 0 w 6"/>
              <a:gd name="T25" fmla="*/ 4 h 6"/>
              <a:gd name="T26" fmla="*/ 0 w 6"/>
              <a:gd name="T2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0" y="4"/>
                </a:moveTo>
                <a:lnTo>
                  <a:pt x="0" y="4"/>
                </a:lnTo>
                <a:lnTo>
                  <a:pt x="0" y="6"/>
                </a:lnTo>
                <a:lnTo>
                  <a:pt x="4" y="6"/>
                </a:lnTo>
                <a:lnTo>
                  <a:pt x="4" y="6"/>
                </a:lnTo>
                <a:lnTo>
                  <a:pt x="6" y="6"/>
                </a:lnTo>
                <a:lnTo>
                  <a:pt x="6" y="4"/>
                </a:lnTo>
                <a:lnTo>
                  <a:pt x="6" y="4"/>
                </a:lnTo>
                <a:lnTo>
                  <a:pt x="6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39" name="Freeform 638"/>
          <p:cNvSpPr>
            <a:spLocks/>
          </p:cNvSpPr>
          <p:nvPr/>
        </p:nvSpPr>
        <p:spPr bwMode="auto">
          <a:xfrm>
            <a:off x="3398962" y="4779154"/>
            <a:ext cx="19050" cy="15875"/>
          </a:xfrm>
          <a:custGeom>
            <a:avLst/>
            <a:gdLst>
              <a:gd name="T0" fmla="*/ 12 w 12"/>
              <a:gd name="T1" fmla="*/ 4 h 10"/>
              <a:gd name="T2" fmla="*/ 12 w 12"/>
              <a:gd name="T3" fmla="*/ 4 h 10"/>
              <a:gd name="T4" fmla="*/ 10 w 12"/>
              <a:gd name="T5" fmla="*/ 0 h 10"/>
              <a:gd name="T6" fmla="*/ 6 w 12"/>
              <a:gd name="T7" fmla="*/ 0 h 10"/>
              <a:gd name="T8" fmla="*/ 6 w 12"/>
              <a:gd name="T9" fmla="*/ 0 h 10"/>
              <a:gd name="T10" fmla="*/ 2 w 12"/>
              <a:gd name="T11" fmla="*/ 2 h 10"/>
              <a:gd name="T12" fmla="*/ 0 w 12"/>
              <a:gd name="T13" fmla="*/ 6 h 10"/>
              <a:gd name="T14" fmla="*/ 0 w 12"/>
              <a:gd name="T15" fmla="*/ 6 h 10"/>
              <a:gd name="T16" fmla="*/ 2 w 12"/>
              <a:gd name="T17" fmla="*/ 8 h 10"/>
              <a:gd name="T18" fmla="*/ 6 w 12"/>
              <a:gd name="T19" fmla="*/ 10 h 10"/>
              <a:gd name="T20" fmla="*/ 6 w 12"/>
              <a:gd name="T21" fmla="*/ 10 h 10"/>
              <a:gd name="T22" fmla="*/ 10 w 12"/>
              <a:gd name="T23" fmla="*/ 8 h 10"/>
              <a:gd name="T24" fmla="*/ 12 w 12"/>
              <a:gd name="T25" fmla="*/ 4 h 10"/>
              <a:gd name="T26" fmla="*/ 12 w 12"/>
              <a:gd name="T27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12" y="4"/>
                </a:moveTo>
                <a:lnTo>
                  <a:pt x="12" y="4"/>
                </a:lnTo>
                <a:lnTo>
                  <a:pt x="10" y="0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8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2" y="4"/>
                </a:lnTo>
                <a:lnTo>
                  <a:pt x="12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40" name="Freeform 639"/>
          <p:cNvSpPr>
            <a:spLocks/>
          </p:cNvSpPr>
          <p:nvPr/>
        </p:nvSpPr>
        <p:spPr bwMode="auto">
          <a:xfrm>
            <a:off x="3373562" y="4791854"/>
            <a:ext cx="9525" cy="9525"/>
          </a:xfrm>
          <a:custGeom>
            <a:avLst/>
            <a:gdLst>
              <a:gd name="T0" fmla="*/ 0 w 6"/>
              <a:gd name="T1" fmla="*/ 4 h 6"/>
              <a:gd name="T2" fmla="*/ 0 w 6"/>
              <a:gd name="T3" fmla="*/ 4 h 6"/>
              <a:gd name="T4" fmla="*/ 0 w 6"/>
              <a:gd name="T5" fmla="*/ 6 h 6"/>
              <a:gd name="T6" fmla="*/ 2 w 6"/>
              <a:gd name="T7" fmla="*/ 6 h 6"/>
              <a:gd name="T8" fmla="*/ 2 w 6"/>
              <a:gd name="T9" fmla="*/ 6 h 6"/>
              <a:gd name="T10" fmla="*/ 6 w 6"/>
              <a:gd name="T11" fmla="*/ 6 h 6"/>
              <a:gd name="T12" fmla="*/ 6 w 6"/>
              <a:gd name="T13" fmla="*/ 2 h 6"/>
              <a:gd name="T14" fmla="*/ 6 w 6"/>
              <a:gd name="T15" fmla="*/ 2 h 6"/>
              <a:gd name="T16" fmla="*/ 4 w 6"/>
              <a:gd name="T17" fmla="*/ 0 h 6"/>
              <a:gd name="T18" fmla="*/ 2 w 6"/>
              <a:gd name="T19" fmla="*/ 0 h 6"/>
              <a:gd name="T20" fmla="*/ 2 w 6"/>
              <a:gd name="T21" fmla="*/ 0 h 6"/>
              <a:gd name="T22" fmla="*/ 0 w 6"/>
              <a:gd name="T23" fmla="*/ 0 h 6"/>
              <a:gd name="T24" fmla="*/ 0 w 6"/>
              <a:gd name="T25" fmla="*/ 4 h 6"/>
              <a:gd name="T26" fmla="*/ 0 w 6"/>
              <a:gd name="T2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0" y="4"/>
                </a:moveTo>
                <a:lnTo>
                  <a:pt x="0" y="4"/>
                </a:lnTo>
                <a:lnTo>
                  <a:pt x="0" y="6"/>
                </a:lnTo>
                <a:lnTo>
                  <a:pt x="2" y="6"/>
                </a:lnTo>
                <a:lnTo>
                  <a:pt x="2" y="6"/>
                </a:lnTo>
                <a:lnTo>
                  <a:pt x="6" y="6"/>
                </a:lnTo>
                <a:lnTo>
                  <a:pt x="6" y="2"/>
                </a:lnTo>
                <a:lnTo>
                  <a:pt x="6" y="2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41" name="Freeform 640"/>
          <p:cNvSpPr>
            <a:spLocks/>
          </p:cNvSpPr>
          <p:nvPr/>
        </p:nvSpPr>
        <p:spPr bwMode="auto">
          <a:xfrm>
            <a:off x="3424362" y="4791854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  <a:gd name="T26" fmla="*/ 0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42" name="Freeform 641"/>
          <p:cNvSpPr>
            <a:spLocks/>
          </p:cNvSpPr>
          <p:nvPr/>
        </p:nvSpPr>
        <p:spPr bwMode="auto">
          <a:xfrm>
            <a:off x="3398962" y="4852179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  <a:gd name="T26" fmla="*/ 0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43" name="Freeform 642"/>
          <p:cNvSpPr>
            <a:spLocks/>
          </p:cNvSpPr>
          <p:nvPr/>
        </p:nvSpPr>
        <p:spPr bwMode="auto">
          <a:xfrm>
            <a:off x="3433887" y="4849004"/>
            <a:ext cx="9525" cy="9525"/>
          </a:xfrm>
          <a:custGeom>
            <a:avLst/>
            <a:gdLst>
              <a:gd name="T0" fmla="*/ 6 w 6"/>
              <a:gd name="T1" fmla="*/ 2 h 6"/>
              <a:gd name="T2" fmla="*/ 6 w 6"/>
              <a:gd name="T3" fmla="*/ 2 h 6"/>
              <a:gd name="T4" fmla="*/ 4 w 6"/>
              <a:gd name="T5" fmla="*/ 0 h 6"/>
              <a:gd name="T6" fmla="*/ 2 w 6"/>
              <a:gd name="T7" fmla="*/ 0 h 6"/>
              <a:gd name="T8" fmla="*/ 2 w 6"/>
              <a:gd name="T9" fmla="*/ 0 h 6"/>
              <a:gd name="T10" fmla="*/ 0 w 6"/>
              <a:gd name="T11" fmla="*/ 0 h 6"/>
              <a:gd name="T12" fmla="*/ 0 w 6"/>
              <a:gd name="T13" fmla="*/ 2 h 6"/>
              <a:gd name="T14" fmla="*/ 0 w 6"/>
              <a:gd name="T15" fmla="*/ 2 h 6"/>
              <a:gd name="T16" fmla="*/ 0 w 6"/>
              <a:gd name="T17" fmla="*/ 4 h 6"/>
              <a:gd name="T18" fmla="*/ 2 w 6"/>
              <a:gd name="T19" fmla="*/ 6 h 6"/>
              <a:gd name="T20" fmla="*/ 2 w 6"/>
              <a:gd name="T21" fmla="*/ 6 h 6"/>
              <a:gd name="T22" fmla="*/ 4 w 6"/>
              <a:gd name="T23" fmla="*/ 4 h 6"/>
              <a:gd name="T24" fmla="*/ 6 w 6"/>
              <a:gd name="T25" fmla="*/ 2 h 6"/>
              <a:gd name="T26" fmla="*/ 6 w 6"/>
              <a:gd name="T27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6" y="2"/>
                </a:moveTo>
                <a:lnTo>
                  <a:pt x="6" y="2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2" y="6"/>
                </a:lnTo>
                <a:lnTo>
                  <a:pt x="2" y="6"/>
                </a:lnTo>
                <a:lnTo>
                  <a:pt x="4" y="4"/>
                </a:lnTo>
                <a:lnTo>
                  <a:pt x="6" y="2"/>
                </a:lnTo>
                <a:lnTo>
                  <a:pt x="6" y="2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44" name="Freeform 643"/>
          <p:cNvSpPr>
            <a:spLocks/>
          </p:cNvSpPr>
          <p:nvPr/>
        </p:nvSpPr>
        <p:spPr bwMode="auto">
          <a:xfrm>
            <a:off x="3456112" y="4744229"/>
            <a:ext cx="15875" cy="19050"/>
          </a:xfrm>
          <a:custGeom>
            <a:avLst/>
            <a:gdLst>
              <a:gd name="T0" fmla="*/ 0 w 10"/>
              <a:gd name="T1" fmla="*/ 6 h 12"/>
              <a:gd name="T2" fmla="*/ 0 w 10"/>
              <a:gd name="T3" fmla="*/ 6 h 12"/>
              <a:gd name="T4" fmla="*/ 0 w 10"/>
              <a:gd name="T5" fmla="*/ 10 h 12"/>
              <a:gd name="T6" fmla="*/ 4 w 10"/>
              <a:gd name="T7" fmla="*/ 12 h 12"/>
              <a:gd name="T8" fmla="*/ 4 w 10"/>
              <a:gd name="T9" fmla="*/ 12 h 12"/>
              <a:gd name="T10" fmla="*/ 8 w 10"/>
              <a:gd name="T11" fmla="*/ 10 h 12"/>
              <a:gd name="T12" fmla="*/ 10 w 10"/>
              <a:gd name="T13" fmla="*/ 6 h 12"/>
              <a:gd name="T14" fmla="*/ 10 w 10"/>
              <a:gd name="T15" fmla="*/ 6 h 12"/>
              <a:gd name="T16" fmla="*/ 8 w 10"/>
              <a:gd name="T17" fmla="*/ 2 h 12"/>
              <a:gd name="T18" fmla="*/ 4 w 10"/>
              <a:gd name="T19" fmla="*/ 0 h 12"/>
              <a:gd name="T20" fmla="*/ 4 w 10"/>
              <a:gd name="T21" fmla="*/ 0 h 12"/>
              <a:gd name="T22" fmla="*/ 0 w 10"/>
              <a:gd name="T23" fmla="*/ 2 h 12"/>
              <a:gd name="T24" fmla="*/ 0 w 10"/>
              <a:gd name="T25" fmla="*/ 6 h 12"/>
              <a:gd name="T26" fmla="*/ 0 w 10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2">
                <a:moveTo>
                  <a:pt x="0" y="6"/>
                </a:moveTo>
                <a:lnTo>
                  <a:pt x="0" y="6"/>
                </a:lnTo>
                <a:lnTo>
                  <a:pt x="0" y="10"/>
                </a:lnTo>
                <a:lnTo>
                  <a:pt x="4" y="12"/>
                </a:lnTo>
                <a:lnTo>
                  <a:pt x="4" y="12"/>
                </a:lnTo>
                <a:lnTo>
                  <a:pt x="8" y="10"/>
                </a:lnTo>
                <a:lnTo>
                  <a:pt x="10" y="6"/>
                </a:lnTo>
                <a:lnTo>
                  <a:pt x="10" y="6"/>
                </a:lnTo>
                <a:lnTo>
                  <a:pt x="8" y="2"/>
                </a:lnTo>
                <a:lnTo>
                  <a:pt x="4" y="0"/>
                </a:lnTo>
                <a:lnTo>
                  <a:pt x="4" y="0"/>
                </a:lnTo>
                <a:lnTo>
                  <a:pt x="0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45" name="Freeform 644"/>
          <p:cNvSpPr>
            <a:spLocks/>
          </p:cNvSpPr>
          <p:nvPr/>
        </p:nvSpPr>
        <p:spPr bwMode="auto">
          <a:xfrm>
            <a:off x="3446587" y="4779154"/>
            <a:ext cx="15875" cy="15875"/>
          </a:xfrm>
          <a:custGeom>
            <a:avLst/>
            <a:gdLst>
              <a:gd name="T0" fmla="*/ 0 w 10"/>
              <a:gd name="T1" fmla="*/ 6 h 10"/>
              <a:gd name="T2" fmla="*/ 0 w 10"/>
              <a:gd name="T3" fmla="*/ 6 h 10"/>
              <a:gd name="T4" fmla="*/ 2 w 10"/>
              <a:gd name="T5" fmla="*/ 10 h 10"/>
              <a:gd name="T6" fmla="*/ 6 w 10"/>
              <a:gd name="T7" fmla="*/ 10 h 10"/>
              <a:gd name="T8" fmla="*/ 6 w 10"/>
              <a:gd name="T9" fmla="*/ 10 h 10"/>
              <a:gd name="T10" fmla="*/ 10 w 10"/>
              <a:gd name="T11" fmla="*/ 10 h 10"/>
              <a:gd name="T12" fmla="*/ 10 w 10"/>
              <a:gd name="T13" fmla="*/ 6 h 10"/>
              <a:gd name="T14" fmla="*/ 10 w 10"/>
              <a:gd name="T15" fmla="*/ 6 h 10"/>
              <a:gd name="T16" fmla="*/ 10 w 10"/>
              <a:gd name="T17" fmla="*/ 2 h 10"/>
              <a:gd name="T18" fmla="*/ 6 w 10"/>
              <a:gd name="T19" fmla="*/ 0 h 10"/>
              <a:gd name="T20" fmla="*/ 6 w 10"/>
              <a:gd name="T21" fmla="*/ 0 h 10"/>
              <a:gd name="T22" fmla="*/ 2 w 10"/>
              <a:gd name="T23" fmla="*/ 2 h 10"/>
              <a:gd name="T24" fmla="*/ 0 w 10"/>
              <a:gd name="T25" fmla="*/ 6 h 10"/>
              <a:gd name="T26" fmla="*/ 0 w 10"/>
              <a:gd name="T27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0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10" y="10"/>
                </a:lnTo>
                <a:lnTo>
                  <a:pt x="10" y="6"/>
                </a:lnTo>
                <a:lnTo>
                  <a:pt x="10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46" name="Freeform 645"/>
          <p:cNvSpPr>
            <a:spLocks/>
          </p:cNvSpPr>
          <p:nvPr/>
        </p:nvSpPr>
        <p:spPr bwMode="auto">
          <a:xfrm>
            <a:off x="3344987" y="4877579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47" name="Freeform 646"/>
          <p:cNvSpPr>
            <a:spLocks/>
          </p:cNvSpPr>
          <p:nvPr/>
        </p:nvSpPr>
        <p:spPr bwMode="auto">
          <a:xfrm>
            <a:off x="3344987" y="4877579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48" name="Freeform 647"/>
          <p:cNvSpPr>
            <a:spLocks/>
          </p:cNvSpPr>
          <p:nvPr/>
        </p:nvSpPr>
        <p:spPr bwMode="auto">
          <a:xfrm>
            <a:off x="3335462" y="4912504"/>
            <a:ext cx="19050" cy="15875"/>
          </a:xfrm>
          <a:custGeom>
            <a:avLst/>
            <a:gdLst>
              <a:gd name="T0" fmla="*/ 0 w 12"/>
              <a:gd name="T1" fmla="*/ 4 h 10"/>
              <a:gd name="T2" fmla="*/ 0 w 12"/>
              <a:gd name="T3" fmla="*/ 4 h 10"/>
              <a:gd name="T4" fmla="*/ 2 w 12"/>
              <a:gd name="T5" fmla="*/ 8 h 10"/>
              <a:gd name="T6" fmla="*/ 6 w 12"/>
              <a:gd name="T7" fmla="*/ 10 h 10"/>
              <a:gd name="T8" fmla="*/ 6 w 12"/>
              <a:gd name="T9" fmla="*/ 10 h 10"/>
              <a:gd name="T10" fmla="*/ 10 w 12"/>
              <a:gd name="T11" fmla="*/ 8 h 10"/>
              <a:gd name="T12" fmla="*/ 12 w 12"/>
              <a:gd name="T13" fmla="*/ 4 h 10"/>
              <a:gd name="T14" fmla="*/ 12 w 12"/>
              <a:gd name="T15" fmla="*/ 4 h 10"/>
              <a:gd name="T16" fmla="*/ 10 w 12"/>
              <a:gd name="T17" fmla="*/ 0 h 10"/>
              <a:gd name="T18" fmla="*/ 6 w 12"/>
              <a:gd name="T19" fmla="*/ 0 h 10"/>
              <a:gd name="T20" fmla="*/ 6 w 12"/>
              <a:gd name="T21" fmla="*/ 0 h 10"/>
              <a:gd name="T22" fmla="*/ 2 w 12"/>
              <a:gd name="T23" fmla="*/ 0 h 10"/>
              <a:gd name="T24" fmla="*/ 0 w 12"/>
              <a:gd name="T25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0">
                <a:moveTo>
                  <a:pt x="0" y="4"/>
                </a:moveTo>
                <a:lnTo>
                  <a:pt x="0" y="4"/>
                </a:lnTo>
                <a:lnTo>
                  <a:pt x="2" y="8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2" y="4"/>
                </a:lnTo>
                <a:lnTo>
                  <a:pt x="12" y="4"/>
                </a:lnTo>
                <a:lnTo>
                  <a:pt x="10" y="0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49" name="Freeform 648"/>
          <p:cNvSpPr>
            <a:spLocks/>
          </p:cNvSpPr>
          <p:nvPr/>
        </p:nvSpPr>
        <p:spPr bwMode="auto">
          <a:xfrm>
            <a:off x="3335462" y="4912504"/>
            <a:ext cx="19050" cy="15875"/>
          </a:xfrm>
          <a:custGeom>
            <a:avLst/>
            <a:gdLst>
              <a:gd name="T0" fmla="*/ 0 w 12"/>
              <a:gd name="T1" fmla="*/ 4 h 10"/>
              <a:gd name="T2" fmla="*/ 0 w 12"/>
              <a:gd name="T3" fmla="*/ 4 h 10"/>
              <a:gd name="T4" fmla="*/ 2 w 12"/>
              <a:gd name="T5" fmla="*/ 8 h 10"/>
              <a:gd name="T6" fmla="*/ 6 w 12"/>
              <a:gd name="T7" fmla="*/ 10 h 10"/>
              <a:gd name="T8" fmla="*/ 6 w 12"/>
              <a:gd name="T9" fmla="*/ 10 h 10"/>
              <a:gd name="T10" fmla="*/ 10 w 12"/>
              <a:gd name="T11" fmla="*/ 8 h 10"/>
              <a:gd name="T12" fmla="*/ 12 w 12"/>
              <a:gd name="T13" fmla="*/ 4 h 10"/>
              <a:gd name="T14" fmla="*/ 12 w 12"/>
              <a:gd name="T15" fmla="*/ 4 h 10"/>
              <a:gd name="T16" fmla="*/ 10 w 12"/>
              <a:gd name="T17" fmla="*/ 0 h 10"/>
              <a:gd name="T18" fmla="*/ 6 w 12"/>
              <a:gd name="T19" fmla="*/ 0 h 10"/>
              <a:gd name="T20" fmla="*/ 6 w 12"/>
              <a:gd name="T21" fmla="*/ 0 h 10"/>
              <a:gd name="T22" fmla="*/ 2 w 12"/>
              <a:gd name="T23" fmla="*/ 0 h 10"/>
              <a:gd name="T24" fmla="*/ 0 w 12"/>
              <a:gd name="T25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0">
                <a:moveTo>
                  <a:pt x="0" y="4"/>
                </a:moveTo>
                <a:lnTo>
                  <a:pt x="0" y="4"/>
                </a:lnTo>
                <a:lnTo>
                  <a:pt x="2" y="8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2" y="4"/>
                </a:lnTo>
                <a:lnTo>
                  <a:pt x="12" y="4"/>
                </a:lnTo>
                <a:lnTo>
                  <a:pt x="10" y="0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50" name="Freeform 649"/>
          <p:cNvSpPr>
            <a:spLocks/>
          </p:cNvSpPr>
          <p:nvPr/>
        </p:nvSpPr>
        <p:spPr bwMode="auto">
          <a:xfrm>
            <a:off x="3370387" y="4906154"/>
            <a:ext cx="9525" cy="9525"/>
          </a:xfrm>
          <a:custGeom>
            <a:avLst/>
            <a:gdLst>
              <a:gd name="T0" fmla="*/ 6 w 6"/>
              <a:gd name="T1" fmla="*/ 4 h 6"/>
              <a:gd name="T2" fmla="*/ 6 w 6"/>
              <a:gd name="T3" fmla="*/ 4 h 6"/>
              <a:gd name="T4" fmla="*/ 6 w 6"/>
              <a:gd name="T5" fmla="*/ 0 h 6"/>
              <a:gd name="T6" fmla="*/ 4 w 6"/>
              <a:gd name="T7" fmla="*/ 0 h 6"/>
              <a:gd name="T8" fmla="*/ 4 w 6"/>
              <a:gd name="T9" fmla="*/ 0 h 6"/>
              <a:gd name="T10" fmla="*/ 2 w 6"/>
              <a:gd name="T11" fmla="*/ 0 h 6"/>
              <a:gd name="T12" fmla="*/ 0 w 6"/>
              <a:gd name="T13" fmla="*/ 4 h 6"/>
              <a:gd name="T14" fmla="*/ 0 w 6"/>
              <a:gd name="T15" fmla="*/ 4 h 6"/>
              <a:gd name="T16" fmla="*/ 2 w 6"/>
              <a:gd name="T17" fmla="*/ 6 h 6"/>
              <a:gd name="T18" fmla="*/ 4 w 6"/>
              <a:gd name="T19" fmla="*/ 6 h 6"/>
              <a:gd name="T20" fmla="*/ 4 w 6"/>
              <a:gd name="T21" fmla="*/ 6 h 6"/>
              <a:gd name="T22" fmla="*/ 6 w 6"/>
              <a:gd name="T23" fmla="*/ 6 h 6"/>
              <a:gd name="T24" fmla="*/ 6 w 6"/>
              <a:gd name="T25" fmla="*/ 4 h 6"/>
              <a:gd name="T26" fmla="*/ 6 w 6"/>
              <a:gd name="T2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6" y="4"/>
                </a:moveTo>
                <a:lnTo>
                  <a:pt x="6" y="4"/>
                </a:lnTo>
                <a:lnTo>
                  <a:pt x="6" y="0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lnTo>
                  <a:pt x="2" y="6"/>
                </a:lnTo>
                <a:lnTo>
                  <a:pt x="4" y="6"/>
                </a:lnTo>
                <a:lnTo>
                  <a:pt x="4" y="6"/>
                </a:lnTo>
                <a:lnTo>
                  <a:pt x="6" y="6"/>
                </a:lnTo>
                <a:lnTo>
                  <a:pt x="6" y="4"/>
                </a:lnTo>
                <a:lnTo>
                  <a:pt x="6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51" name="Freeform 650"/>
          <p:cNvSpPr>
            <a:spLocks/>
          </p:cNvSpPr>
          <p:nvPr/>
        </p:nvSpPr>
        <p:spPr bwMode="auto">
          <a:xfrm>
            <a:off x="3392612" y="4804554"/>
            <a:ext cx="15875" cy="15875"/>
          </a:xfrm>
          <a:custGeom>
            <a:avLst/>
            <a:gdLst>
              <a:gd name="T0" fmla="*/ 0 w 10"/>
              <a:gd name="T1" fmla="*/ 4 h 10"/>
              <a:gd name="T2" fmla="*/ 0 w 10"/>
              <a:gd name="T3" fmla="*/ 4 h 10"/>
              <a:gd name="T4" fmla="*/ 2 w 10"/>
              <a:gd name="T5" fmla="*/ 8 h 10"/>
              <a:gd name="T6" fmla="*/ 6 w 10"/>
              <a:gd name="T7" fmla="*/ 10 h 10"/>
              <a:gd name="T8" fmla="*/ 6 w 10"/>
              <a:gd name="T9" fmla="*/ 10 h 10"/>
              <a:gd name="T10" fmla="*/ 10 w 10"/>
              <a:gd name="T11" fmla="*/ 8 h 10"/>
              <a:gd name="T12" fmla="*/ 10 w 10"/>
              <a:gd name="T13" fmla="*/ 4 h 10"/>
              <a:gd name="T14" fmla="*/ 10 w 10"/>
              <a:gd name="T15" fmla="*/ 4 h 10"/>
              <a:gd name="T16" fmla="*/ 10 w 10"/>
              <a:gd name="T17" fmla="*/ 0 h 10"/>
              <a:gd name="T18" fmla="*/ 6 w 10"/>
              <a:gd name="T19" fmla="*/ 0 h 10"/>
              <a:gd name="T20" fmla="*/ 6 w 10"/>
              <a:gd name="T21" fmla="*/ 0 h 10"/>
              <a:gd name="T22" fmla="*/ 2 w 10"/>
              <a:gd name="T23" fmla="*/ 0 h 10"/>
              <a:gd name="T24" fmla="*/ 0 w 10"/>
              <a:gd name="T25" fmla="*/ 4 h 10"/>
              <a:gd name="T26" fmla="*/ 0 w 10"/>
              <a:gd name="T27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0">
                <a:moveTo>
                  <a:pt x="0" y="4"/>
                </a:moveTo>
                <a:lnTo>
                  <a:pt x="0" y="4"/>
                </a:lnTo>
                <a:lnTo>
                  <a:pt x="2" y="8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0" y="4"/>
                </a:lnTo>
                <a:lnTo>
                  <a:pt x="10" y="4"/>
                </a:lnTo>
                <a:lnTo>
                  <a:pt x="10" y="0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52" name="Freeform 651"/>
          <p:cNvSpPr>
            <a:spLocks/>
          </p:cNvSpPr>
          <p:nvPr/>
        </p:nvSpPr>
        <p:spPr bwMode="auto">
          <a:xfrm>
            <a:off x="3383087" y="4836304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  <a:gd name="T26" fmla="*/ 0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53" name="Freeform 652"/>
          <p:cNvSpPr>
            <a:spLocks/>
          </p:cNvSpPr>
          <p:nvPr/>
        </p:nvSpPr>
        <p:spPr bwMode="auto">
          <a:xfrm>
            <a:off x="3319587" y="4804554"/>
            <a:ext cx="15875" cy="15875"/>
          </a:xfrm>
          <a:custGeom>
            <a:avLst/>
            <a:gdLst>
              <a:gd name="T0" fmla="*/ 10 w 10"/>
              <a:gd name="T1" fmla="*/ 4 h 10"/>
              <a:gd name="T2" fmla="*/ 10 w 10"/>
              <a:gd name="T3" fmla="*/ 4 h 10"/>
              <a:gd name="T4" fmla="*/ 8 w 10"/>
              <a:gd name="T5" fmla="*/ 0 h 10"/>
              <a:gd name="T6" fmla="*/ 4 w 10"/>
              <a:gd name="T7" fmla="*/ 0 h 10"/>
              <a:gd name="T8" fmla="*/ 4 w 10"/>
              <a:gd name="T9" fmla="*/ 0 h 10"/>
              <a:gd name="T10" fmla="*/ 2 w 10"/>
              <a:gd name="T11" fmla="*/ 2 h 10"/>
              <a:gd name="T12" fmla="*/ 0 w 10"/>
              <a:gd name="T13" fmla="*/ 6 h 10"/>
              <a:gd name="T14" fmla="*/ 0 w 10"/>
              <a:gd name="T15" fmla="*/ 6 h 10"/>
              <a:gd name="T16" fmla="*/ 2 w 10"/>
              <a:gd name="T17" fmla="*/ 10 h 10"/>
              <a:gd name="T18" fmla="*/ 6 w 10"/>
              <a:gd name="T19" fmla="*/ 10 h 10"/>
              <a:gd name="T20" fmla="*/ 6 w 10"/>
              <a:gd name="T21" fmla="*/ 10 h 10"/>
              <a:gd name="T22" fmla="*/ 10 w 10"/>
              <a:gd name="T23" fmla="*/ 8 h 10"/>
              <a:gd name="T24" fmla="*/ 10 w 10"/>
              <a:gd name="T25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" h="10">
                <a:moveTo>
                  <a:pt x="10" y="4"/>
                </a:moveTo>
                <a:lnTo>
                  <a:pt x="10" y="4"/>
                </a:lnTo>
                <a:lnTo>
                  <a:pt x="8" y="0"/>
                </a:ln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54" name="Freeform 653"/>
          <p:cNvSpPr>
            <a:spLocks/>
          </p:cNvSpPr>
          <p:nvPr/>
        </p:nvSpPr>
        <p:spPr bwMode="auto">
          <a:xfrm>
            <a:off x="3319587" y="4804554"/>
            <a:ext cx="15875" cy="15875"/>
          </a:xfrm>
          <a:custGeom>
            <a:avLst/>
            <a:gdLst>
              <a:gd name="T0" fmla="*/ 10 w 10"/>
              <a:gd name="T1" fmla="*/ 4 h 10"/>
              <a:gd name="T2" fmla="*/ 10 w 10"/>
              <a:gd name="T3" fmla="*/ 4 h 10"/>
              <a:gd name="T4" fmla="*/ 8 w 10"/>
              <a:gd name="T5" fmla="*/ 0 h 10"/>
              <a:gd name="T6" fmla="*/ 4 w 10"/>
              <a:gd name="T7" fmla="*/ 0 h 10"/>
              <a:gd name="T8" fmla="*/ 4 w 10"/>
              <a:gd name="T9" fmla="*/ 0 h 10"/>
              <a:gd name="T10" fmla="*/ 2 w 10"/>
              <a:gd name="T11" fmla="*/ 2 h 10"/>
              <a:gd name="T12" fmla="*/ 0 w 10"/>
              <a:gd name="T13" fmla="*/ 6 h 10"/>
              <a:gd name="T14" fmla="*/ 0 w 10"/>
              <a:gd name="T15" fmla="*/ 6 h 10"/>
              <a:gd name="T16" fmla="*/ 2 w 10"/>
              <a:gd name="T17" fmla="*/ 10 h 10"/>
              <a:gd name="T18" fmla="*/ 6 w 10"/>
              <a:gd name="T19" fmla="*/ 10 h 10"/>
              <a:gd name="T20" fmla="*/ 6 w 10"/>
              <a:gd name="T21" fmla="*/ 10 h 10"/>
              <a:gd name="T22" fmla="*/ 10 w 10"/>
              <a:gd name="T23" fmla="*/ 8 h 10"/>
              <a:gd name="T24" fmla="*/ 10 w 10"/>
              <a:gd name="T25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" h="10">
                <a:moveTo>
                  <a:pt x="10" y="4"/>
                </a:moveTo>
                <a:lnTo>
                  <a:pt x="10" y="4"/>
                </a:lnTo>
                <a:lnTo>
                  <a:pt x="8" y="0"/>
                </a:ln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55" name="Freeform 654"/>
          <p:cNvSpPr>
            <a:spLocks/>
          </p:cNvSpPr>
          <p:nvPr/>
        </p:nvSpPr>
        <p:spPr bwMode="auto">
          <a:xfrm>
            <a:off x="3325937" y="4769629"/>
            <a:ext cx="19050" cy="19050"/>
          </a:xfrm>
          <a:custGeom>
            <a:avLst/>
            <a:gdLst>
              <a:gd name="T0" fmla="*/ 12 w 12"/>
              <a:gd name="T1" fmla="*/ 6 h 12"/>
              <a:gd name="T2" fmla="*/ 12 w 12"/>
              <a:gd name="T3" fmla="*/ 6 h 12"/>
              <a:gd name="T4" fmla="*/ 10 w 12"/>
              <a:gd name="T5" fmla="*/ 2 h 12"/>
              <a:gd name="T6" fmla="*/ 6 w 12"/>
              <a:gd name="T7" fmla="*/ 0 h 12"/>
              <a:gd name="T8" fmla="*/ 6 w 12"/>
              <a:gd name="T9" fmla="*/ 0 h 12"/>
              <a:gd name="T10" fmla="*/ 2 w 12"/>
              <a:gd name="T11" fmla="*/ 2 h 12"/>
              <a:gd name="T12" fmla="*/ 0 w 12"/>
              <a:gd name="T13" fmla="*/ 6 h 12"/>
              <a:gd name="T14" fmla="*/ 0 w 12"/>
              <a:gd name="T15" fmla="*/ 6 h 12"/>
              <a:gd name="T16" fmla="*/ 2 w 12"/>
              <a:gd name="T17" fmla="*/ 10 h 12"/>
              <a:gd name="T18" fmla="*/ 6 w 12"/>
              <a:gd name="T19" fmla="*/ 12 h 12"/>
              <a:gd name="T20" fmla="*/ 6 w 12"/>
              <a:gd name="T21" fmla="*/ 12 h 12"/>
              <a:gd name="T22" fmla="*/ 10 w 12"/>
              <a:gd name="T23" fmla="*/ 10 h 12"/>
              <a:gd name="T24" fmla="*/ 12 w 12"/>
              <a:gd name="T25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56" name="Freeform 655"/>
          <p:cNvSpPr>
            <a:spLocks/>
          </p:cNvSpPr>
          <p:nvPr/>
        </p:nvSpPr>
        <p:spPr bwMode="auto">
          <a:xfrm>
            <a:off x="3325937" y="4769629"/>
            <a:ext cx="19050" cy="19050"/>
          </a:xfrm>
          <a:custGeom>
            <a:avLst/>
            <a:gdLst>
              <a:gd name="T0" fmla="*/ 12 w 12"/>
              <a:gd name="T1" fmla="*/ 6 h 12"/>
              <a:gd name="T2" fmla="*/ 12 w 12"/>
              <a:gd name="T3" fmla="*/ 6 h 12"/>
              <a:gd name="T4" fmla="*/ 10 w 12"/>
              <a:gd name="T5" fmla="*/ 2 h 12"/>
              <a:gd name="T6" fmla="*/ 6 w 12"/>
              <a:gd name="T7" fmla="*/ 0 h 12"/>
              <a:gd name="T8" fmla="*/ 6 w 12"/>
              <a:gd name="T9" fmla="*/ 0 h 12"/>
              <a:gd name="T10" fmla="*/ 2 w 12"/>
              <a:gd name="T11" fmla="*/ 2 h 12"/>
              <a:gd name="T12" fmla="*/ 0 w 12"/>
              <a:gd name="T13" fmla="*/ 6 h 12"/>
              <a:gd name="T14" fmla="*/ 0 w 12"/>
              <a:gd name="T15" fmla="*/ 6 h 12"/>
              <a:gd name="T16" fmla="*/ 2 w 12"/>
              <a:gd name="T17" fmla="*/ 10 h 12"/>
              <a:gd name="T18" fmla="*/ 6 w 12"/>
              <a:gd name="T19" fmla="*/ 12 h 12"/>
              <a:gd name="T20" fmla="*/ 6 w 12"/>
              <a:gd name="T21" fmla="*/ 12 h 12"/>
              <a:gd name="T22" fmla="*/ 10 w 12"/>
              <a:gd name="T23" fmla="*/ 10 h 12"/>
              <a:gd name="T24" fmla="*/ 12 w 12"/>
              <a:gd name="T25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57" name="Freeform 656"/>
          <p:cNvSpPr>
            <a:spLocks/>
          </p:cNvSpPr>
          <p:nvPr/>
        </p:nvSpPr>
        <p:spPr bwMode="auto">
          <a:xfrm>
            <a:off x="3351337" y="4785504"/>
            <a:ext cx="19050" cy="15875"/>
          </a:xfrm>
          <a:custGeom>
            <a:avLst/>
            <a:gdLst>
              <a:gd name="T0" fmla="*/ 0 w 12"/>
              <a:gd name="T1" fmla="*/ 6 h 10"/>
              <a:gd name="T2" fmla="*/ 0 w 12"/>
              <a:gd name="T3" fmla="*/ 6 h 10"/>
              <a:gd name="T4" fmla="*/ 2 w 12"/>
              <a:gd name="T5" fmla="*/ 10 h 10"/>
              <a:gd name="T6" fmla="*/ 6 w 12"/>
              <a:gd name="T7" fmla="*/ 10 h 10"/>
              <a:gd name="T8" fmla="*/ 6 w 12"/>
              <a:gd name="T9" fmla="*/ 10 h 10"/>
              <a:gd name="T10" fmla="*/ 10 w 12"/>
              <a:gd name="T11" fmla="*/ 10 h 10"/>
              <a:gd name="T12" fmla="*/ 12 w 12"/>
              <a:gd name="T13" fmla="*/ 6 h 10"/>
              <a:gd name="T14" fmla="*/ 12 w 12"/>
              <a:gd name="T15" fmla="*/ 6 h 10"/>
              <a:gd name="T16" fmla="*/ 10 w 12"/>
              <a:gd name="T17" fmla="*/ 2 h 10"/>
              <a:gd name="T18" fmla="*/ 6 w 12"/>
              <a:gd name="T19" fmla="*/ 0 h 10"/>
              <a:gd name="T20" fmla="*/ 6 w 12"/>
              <a:gd name="T21" fmla="*/ 0 h 10"/>
              <a:gd name="T22" fmla="*/ 2 w 12"/>
              <a:gd name="T23" fmla="*/ 2 h 10"/>
              <a:gd name="T24" fmla="*/ 0 w 12"/>
              <a:gd name="T25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0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58" name="Freeform 657"/>
          <p:cNvSpPr>
            <a:spLocks/>
          </p:cNvSpPr>
          <p:nvPr/>
        </p:nvSpPr>
        <p:spPr bwMode="auto">
          <a:xfrm>
            <a:off x="3351337" y="4785504"/>
            <a:ext cx="19050" cy="15875"/>
          </a:xfrm>
          <a:custGeom>
            <a:avLst/>
            <a:gdLst>
              <a:gd name="T0" fmla="*/ 0 w 12"/>
              <a:gd name="T1" fmla="*/ 6 h 10"/>
              <a:gd name="T2" fmla="*/ 0 w 12"/>
              <a:gd name="T3" fmla="*/ 6 h 10"/>
              <a:gd name="T4" fmla="*/ 2 w 12"/>
              <a:gd name="T5" fmla="*/ 10 h 10"/>
              <a:gd name="T6" fmla="*/ 6 w 12"/>
              <a:gd name="T7" fmla="*/ 10 h 10"/>
              <a:gd name="T8" fmla="*/ 6 w 12"/>
              <a:gd name="T9" fmla="*/ 10 h 10"/>
              <a:gd name="T10" fmla="*/ 10 w 12"/>
              <a:gd name="T11" fmla="*/ 10 h 10"/>
              <a:gd name="T12" fmla="*/ 12 w 12"/>
              <a:gd name="T13" fmla="*/ 6 h 10"/>
              <a:gd name="T14" fmla="*/ 12 w 12"/>
              <a:gd name="T15" fmla="*/ 6 h 10"/>
              <a:gd name="T16" fmla="*/ 10 w 12"/>
              <a:gd name="T17" fmla="*/ 2 h 10"/>
              <a:gd name="T18" fmla="*/ 6 w 12"/>
              <a:gd name="T19" fmla="*/ 0 h 10"/>
              <a:gd name="T20" fmla="*/ 6 w 12"/>
              <a:gd name="T21" fmla="*/ 0 h 10"/>
              <a:gd name="T22" fmla="*/ 2 w 12"/>
              <a:gd name="T23" fmla="*/ 2 h 10"/>
              <a:gd name="T24" fmla="*/ 0 w 12"/>
              <a:gd name="T25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0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59" name="Freeform 658"/>
          <p:cNvSpPr>
            <a:spLocks/>
          </p:cNvSpPr>
          <p:nvPr/>
        </p:nvSpPr>
        <p:spPr bwMode="auto">
          <a:xfrm>
            <a:off x="3325937" y="4845829"/>
            <a:ext cx="19050" cy="15875"/>
          </a:xfrm>
          <a:custGeom>
            <a:avLst/>
            <a:gdLst>
              <a:gd name="T0" fmla="*/ 0 w 12"/>
              <a:gd name="T1" fmla="*/ 6 h 10"/>
              <a:gd name="T2" fmla="*/ 0 w 12"/>
              <a:gd name="T3" fmla="*/ 6 h 10"/>
              <a:gd name="T4" fmla="*/ 2 w 12"/>
              <a:gd name="T5" fmla="*/ 10 h 10"/>
              <a:gd name="T6" fmla="*/ 6 w 12"/>
              <a:gd name="T7" fmla="*/ 10 h 10"/>
              <a:gd name="T8" fmla="*/ 6 w 12"/>
              <a:gd name="T9" fmla="*/ 10 h 10"/>
              <a:gd name="T10" fmla="*/ 10 w 12"/>
              <a:gd name="T11" fmla="*/ 10 h 10"/>
              <a:gd name="T12" fmla="*/ 12 w 12"/>
              <a:gd name="T13" fmla="*/ 6 h 10"/>
              <a:gd name="T14" fmla="*/ 12 w 12"/>
              <a:gd name="T15" fmla="*/ 6 h 10"/>
              <a:gd name="T16" fmla="*/ 10 w 12"/>
              <a:gd name="T17" fmla="*/ 2 h 10"/>
              <a:gd name="T18" fmla="*/ 6 w 12"/>
              <a:gd name="T19" fmla="*/ 0 h 10"/>
              <a:gd name="T20" fmla="*/ 6 w 12"/>
              <a:gd name="T21" fmla="*/ 0 h 10"/>
              <a:gd name="T22" fmla="*/ 2 w 12"/>
              <a:gd name="T23" fmla="*/ 2 h 10"/>
              <a:gd name="T24" fmla="*/ 0 w 12"/>
              <a:gd name="T25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0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60" name="Freeform 659"/>
          <p:cNvSpPr>
            <a:spLocks/>
          </p:cNvSpPr>
          <p:nvPr/>
        </p:nvSpPr>
        <p:spPr bwMode="auto">
          <a:xfrm>
            <a:off x="3325937" y="4845829"/>
            <a:ext cx="19050" cy="15875"/>
          </a:xfrm>
          <a:custGeom>
            <a:avLst/>
            <a:gdLst>
              <a:gd name="T0" fmla="*/ 0 w 12"/>
              <a:gd name="T1" fmla="*/ 6 h 10"/>
              <a:gd name="T2" fmla="*/ 0 w 12"/>
              <a:gd name="T3" fmla="*/ 6 h 10"/>
              <a:gd name="T4" fmla="*/ 2 w 12"/>
              <a:gd name="T5" fmla="*/ 10 h 10"/>
              <a:gd name="T6" fmla="*/ 6 w 12"/>
              <a:gd name="T7" fmla="*/ 10 h 10"/>
              <a:gd name="T8" fmla="*/ 6 w 12"/>
              <a:gd name="T9" fmla="*/ 10 h 10"/>
              <a:gd name="T10" fmla="*/ 10 w 12"/>
              <a:gd name="T11" fmla="*/ 10 h 10"/>
              <a:gd name="T12" fmla="*/ 12 w 12"/>
              <a:gd name="T13" fmla="*/ 6 h 10"/>
              <a:gd name="T14" fmla="*/ 12 w 12"/>
              <a:gd name="T15" fmla="*/ 6 h 10"/>
              <a:gd name="T16" fmla="*/ 10 w 12"/>
              <a:gd name="T17" fmla="*/ 2 h 10"/>
              <a:gd name="T18" fmla="*/ 6 w 12"/>
              <a:gd name="T19" fmla="*/ 0 h 10"/>
              <a:gd name="T20" fmla="*/ 6 w 12"/>
              <a:gd name="T21" fmla="*/ 0 h 10"/>
              <a:gd name="T22" fmla="*/ 2 w 12"/>
              <a:gd name="T23" fmla="*/ 2 h 10"/>
              <a:gd name="T24" fmla="*/ 0 w 12"/>
              <a:gd name="T25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0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61" name="Freeform 660"/>
          <p:cNvSpPr>
            <a:spLocks/>
          </p:cNvSpPr>
          <p:nvPr/>
        </p:nvSpPr>
        <p:spPr bwMode="auto">
          <a:xfrm>
            <a:off x="3360862" y="4839479"/>
            <a:ext cx="9525" cy="9525"/>
          </a:xfrm>
          <a:custGeom>
            <a:avLst/>
            <a:gdLst>
              <a:gd name="T0" fmla="*/ 6 w 6"/>
              <a:gd name="T1" fmla="*/ 4 h 6"/>
              <a:gd name="T2" fmla="*/ 6 w 6"/>
              <a:gd name="T3" fmla="*/ 4 h 6"/>
              <a:gd name="T4" fmla="*/ 6 w 6"/>
              <a:gd name="T5" fmla="*/ 2 h 6"/>
              <a:gd name="T6" fmla="*/ 2 w 6"/>
              <a:gd name="T7" fmla="*/ 0 h 6"/>
              <a:gd name="T8" fmla="*/ 2 w 6"/>
              <a:gd name="T9" fmla="*/ 0 h 6"/>
              <a:gd name="T10" fmla="*/ 0 w 6"/>
              <a:gd name="T11" fmla="*/ 2 h 6"/>
              <a:gd name="T12" fmla="*/ 0 w 6"/>
              <a:gd name="T13" fmla="*/ 4 h 6"/>
              <a:gd name="T14" fmla="*/ 0 w 6"/>
              <a:gd name="T15" fmla="*/ 4 h 6"/>
              <a:gd name="T16" fmla="*/ 0 w 6"/>
              <a:gd name="T17" fmla="*/ 6 h 6"/>
              <a:gd name="T18" fmla="*/ 2 w 6"/>
              <a:gd name="T19" fmla="*/ 6 h 6"/>
              <a:gd name="T20" fmla="*/ 2 w 6"/>
              <a:gd name="T21" fmla="*/ 6 h 6"/>
              <a:gd name="T22" fmla="*/ 6 w 6"/>
              <a:gd name="T23" fmla="*/ 6 h 6"/>
              <a:gd name="T24" fmla="*/ 6 w 6"/>
              <a:gd name="T25" fmla="*/ 4 h 6"/>
              <a:gd name="T26" fmla="*/ 6 w 6"/>
              <a:gd name="T2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6" y="4"/>
                </a:moveTo>
                <a:lnTo>
                  <a:pt x="6" y="4"/>
                </a:lnTo>
                <a:lnTo>
                  <a:pt x="6" y="2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0" y="6"/>
                </a:lnTo>
                <a:lnTo>
                  <a:pt x="2" y="6"/>
                </a:lnTo>
                <a:lnTo>
                  <a:pt x="2" y="6"/>
                </a:lnTo>
                <a:lnTo>
                  <a:pt x="6" y="6"/>
                </a:lnTo>
                <a:lnTo>
                  <a:pt x="6" y="4"/>
                </a:lnTo>
                <a:lnTo>
                  <a:pt x="6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62" name="Freeform 661"/>
          <p:cNvSpPr>
            <a:spLocks/>
          </p:cNvSpPr>
          <p:nvPr/>
        </p:nvSpPr>
        <p:spPr bwMode="auto">
          <a:xfrm>
            <a:off x="3373562" y="4769629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  <a:gd name="T26" fmla="*/ 0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63" name="Freeform 662"/>
          <p:cNvSpPr>
            <a:spLocks/>
          </p:cNvSpPr>
          <p:nvPr/>
        </p:nvSpPr>
        <p:spPr bwMode="auto">
          <a:xfrm>
            <a:off x="3481512" y="4772804"/>
            <a:ext cx="9525" cy="9525"/>
          </a:xfrm>
          <a:custGeom>
            <a:avLst/>
            <a:gdLst>
              <a:gd name="T0" fmla="*/ 6 w 6"/>
              <a:gd name="T1" fmla="*/ 4 h 6"/>
              <a:gd name="T2" fmla="*/ 6 w 6"/>
              <a:gd name="T3" fmla="*/ 4 h 6"/>
              <a:gd name="T4" fmla="*/ 4 w 6"/>
              <a:gd name="T5" fmla="*/ 2 h 6"/>
              <a:gd name="T6" fmla="*/ 2 w 6"/>
              <a:gd name="T7" fmla="*/ 0 h 6"/>
              <a:gd name="T8" fmla="*/ 2 w 6"/>
              <a:gd name="T9" fmla="*/ 0 h 6"/>
              <a:gd name="T10" fmla="*/ 0 w 6"/>
              <a:gd name="T11" fmla="*/ 2 h 6"/>
              <a:gd name="T12" fmla="*/ 0 w 6"/>
              <a:gd name="T13" fmla="*/ 4 h 6"/>
              <a:gd name="T14" fmla="*/ 0 w 6"/>
              <a:gd name="T15" fmla="*/ 4 h 6"/>
              <a:gd name="T16" fmla="*/ 0 w 6"/>
              <a:gd name="T17" fmla="*/ 6 h 6"/>
              <a:gd name="T18" fmla="*/ 2 w 6"/>
              <a:gd name="T19" fmla="*/ 6 h 6"/>
              <a:gd name="T20" fmla="*/ 2 w 6"/>
              <a:gd name="T21" fmla="*/ 6 h 6"/>
              <a:gd name="T22" fmla="*/ 4 w 6"/>
              <a:gd name="T23" fmla="*/ 6 h 6"/>
              <a:gd name="T24" fmla="*/ 6 w 6"/>
              <a:gd name="T25" fmla="*/ 4 h 6"/>
              <a:gd name="T26" fmla="*/ 6 w 6"/>
              <a:gd name="T2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6" y="4"/>
                </a:moveTo>
                <a:lnTo>
                  <a:pt x="6" y="4"/>
                </a:lnTo>
                <a:lnTo>
                  <a:pt x="4" y="2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0" y="6"/>
                </a:lnTo>
                <a:lnTo>
                  <a:pt x="2" y="6"/>
                </a:lnTo>
                <a:lnTo>
                  <a:pt x="2" y="6"/>
                </a:lnTo>
                <a:lnTo>
                  <a:pt x="4" y="6"/>
                </a:lnTo>
                <a:lnTo>
                  <a:pt x="6" y="4"/>
                </a:lnTo>
                <a:lnTo>
                  <a:pt x="6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64" name="Freeform 663"/>
          <p:cNvSpPr>
            <a:spLocks/>
          </p:cNvSpPr>
          <p:nvPr/>
        </p:nvSpPr>
        <p:spPr bwMode="auto">
          <a:xfrm>
            <a:off x="3427537" y="4668029"/>
            <a:ext cx="15875" cy="19050"/>
          </a:xfrm>
          <a:custGeom>
            <a:avLst/>
            <a:gdLst>
              <a:gd name="T0" fmla="*/ 10 w 10"/>
              <a:gd name="T1" fmla="*/ 6 h 12"/>
              <a:gd name="T2" fmla="*/ 10 w 10"/>
              <a:gd name="T3" fmla="*/ 6 h 12"/>
              <a:gd name="T4" fmla="*/ 8 w 10"/>
              <a:gd name="T5" fmla="*/ 2 h 12"/>
              <a:gd name="T6" fmla="*/ 4 w 10"/>
              <a:gd name="T7" fmla="*/ 0 h 12"/>
              <a:gd name="T8" fmla="*/ 4 w 10"/>
              <a:gd name="T9" fmla="*/ 0 h 12"/>
              <a:gd name="T10" fmla="*/ 0 w 10"/>
              <a:gd name="T11" fmla="*/ 2 h 12"/>
              <a:gd name="T12" fmla="*/ 0 w 10"/>
              <a:gd name="T13" fmla="*/ 6 h 12"/>
              <a:gd name="T14" fmla="*/ 0 w 10"/>
              <a:gd name="T15" fmla="*/ 6 h 12"/>
              <a:gd name="T16" fmla="*/ 0 w 10"/>
              <a:gd name="T17" fmla="*/ 10 h 12"/>
              <a:gd name="T18" fmla="*/ 4 w 10"/>
              <a:gd name="T19" fmla="*/ 12 h 12"/>
              <a:gd name="T20" fmla="*/ 4 w 10"/>
              <a:gd name="T21" fmla="*/ 12 h 12"/>
              <a:gd name="T22" fmla="*/ 8 w 10"/>
              <a:gd name="T23" fmla="*/ 10 h 12"/>
              <a:gd name="T24" fmla="*/ 10 w 10"/>
              <a:gd name="T25" fmla="*/ 6 h 12"/>
              <a:gd name="T26" fmla="*/ 10 w 10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2">
                <a:moveTo>
                  <a:pt x="10" y="6"/>
                </a:moveTo>
                <a:lnTo>
                  <a:pt x="10" y="6"/>
                </a:lnTo>
                <a:lnTo>
                  <a:pt x="8" y="2"/>
                </a:lnTo>
                <a:lnTo>
                  <a:pt x="4" y="0"/>
                </a:lnTo>
                <a:lnTo>
                  <a:pt x="4" y="0"/>
                </a:lnTo>
                <a:lnTo>
                  <a:pt x="0" y="2"/>
                </a:lnTo>
                <a:lnTo>
                  <a:pt x="0" y="6"/>
                </a:lnTo>
                <a:lnTo>
                  <a:pt x="0" y="6"/>
                </a:lnTo>
                <a:lnTo>
                  <a:pt x="0" y="10"/>
                </a:lnTo>
                <a:lnTo>
                  <a:pt x="4" y="12"/>
                </a:lnTo>
                <a:lnTo>
                  <a:pt x="4" y="12"/>
                </a:lnTo>
                <a:lnTo>
                  <a:pt x="8" y="10"/>
                </a:lnTo>
                <a:lnTo>
                  <a:pt x="10" y="6"/>
                </a:lnTo>
                <a:lnTo>
                  <a:pt x="1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65" name="Freeform 664"/>
          <p:cNvSpPr>
            <a:spLocks/>
          </p:cNvSpPr>
          <p:nvPr/>
        </p:nvSpPr>
        <p:spPr bwMode="auto">
          <a:xfrm>
            <a:off x="3471987" y="4677554"/>
            <a:ext cx="19050" cy="15875"/>
          </a:xfrm>
          <a:custGeom>
            <a:avLst/>
            <a:gdLst>
              <a:gd name="T0" fmla="*/ 12 w 12"/>
              <a:gd name="T1" fmla="*/ 4 h 10"/>
              <a:gd name="T2" fmla="*/ 12 w 12"/>
              <a:gd name="T3" fmla="*/ 4 h 10"/>
              <a:gd name="T4" fmla="*/ 10 w 12"/>
              <a:gd name="T5" fmla="*/ 0 h 10"/>
              <a:gd name="T6" fmla="*/ 6 w 12"/>
              <a:gd name="T7" fmla="*/ 0 h 10"/>
              <a:gd name="T8" fmla="*/ 6 w 12"/>
              <a:gd name="T9" fmla="*/ 0 h 10"/>
              <a:gd name="T10" fmla="*/ 2 w 12"/>
              <a:gd name="T11" fmla="*/ 0 h 10"/>
              <a:gd name="T12" fmla="*/ 0 w 12"/>
              <a:gd name="T13" fmla="*/ 4 h 10"/>
              <a:gd name="T14" fmla="*/ 0 w 12"/>
              <a:gd name="T15" fmla="*/ 4 h 10"/>
              <a:gd name="T16" fmla="*/ 2 w 12"/>
              <a:gd name="T17" fmla="*/ 8 h 10"/>
              <a:gd name="T18" fmla="*/ 6 w 12"/>
              <a:gd name="T19" fmla="*/ 10 h 10"/>
              <a:gd name="T20" fmla="*/ 6 w 12"/>
              <a:gd name="T21" fmla="*/ 10 h 10"/>
              <a:gd name="T22" fmla="*/ 10 w 12"/>
              <a:gd name="T23" fmla="*/ 8 h 10"/>
              <a:gd name="T24" fmla="*/ 12 w 12"/>
              <a:gd name="T25" fmla="*/ 4 h 10"/>
              <a:gd name="T26" fmla="*/ 12 w 12"/>
              <a:gd name="T27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12" y="4"/>
                </a:moveTo>
                <a:lnTo>
                  <a:pt x="12" y="4"/>
                </a:lnTo>
                <a:lnTo>
                  <a:pt x="10" y="0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lnTo>
                  <a:pt x="2" y="8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2" y="4"/>
                </a:lnTo>
                <a:lnTo>
                  <a:pt x="12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66" name="Freeform 665"/>
          <p:cNvSpPr>
            <a:spLocks/>
          </p:cNvSpPr>
          <p:nvPr/>
        </p:nvSpPr>
        <p:spPr bwMode="auto">
          <a:xfrm>
            <a:off x="3452937" y="4655329"/>
            <a:ext cx="12700" cy="9525"/>
          </a:xfrm>
          <a:custGeom>
            <a:avLst/>
            <a:gdLst>
              <a:gd name="T0" fmla="*/ 0 w 8"/>
              <a:gd name="T1" fmla="*/ 4 h 6"/>
              <a:gd name="T2" fmla="*/ 0 w 8"/>
              <a:gd name="T3" fmla="*/ 4 h 6"/>
              <a:gd name="T4" fmla="*/ 2 w 8"/>
              <a:gd name="T5" fmla="*/ 6 h 6"/>
              <a:gd name="T6" fmla="*/ 4 w 8"/>
              <a:gd name="T7" fmla="*/ 6 h 6"/>
              <a:gd name="T8" fmla="*/ 4 w 8"/>
              <a:gd name="T9" fmla="*/ 6 h 6"/>
              <a:gd name="T10" fmla="*/ 6 w 8"/>
              <a:gd name="T11" fmla="*/ 6 h 6"/>
              <a:gd name="T12" fmla="*/ 8 w 8"/>
              <a:gd name="T13" fmla="*/ 4 h 6"/>
              <a:gd name="T14" fmla="*/ 8 w 8"/>
              <a:gd name="T15" fmla="*/ 4 h 6"/>
              <a:gd name="T16" fmla="*/ 6 w 8"/>
              <a:gd name="T17" fmla="*/ 2 h 6"/>
              <a:gd name="T18" fmla="*/ 4 w 8"/>
              <a:gd name="T19" fmla="*/ 0 h 6"/>
              <a:gd name="T20" fmla="*/ 4 w 8"/>
              <a:gd name="T21" fmla="*/ 0 h 6"/>
              <a:gd name="T22" fmla="*/ 2 w 8"/>
              <a:gd name="T23" fmla="*/ 2 h 6"/>
              <a:gd name="T24" fmla="*/ 0 w 8"/>
              <a:gd name="T25" fmla="*/ 4 h 6"/>
              <a:gd name="T26" fmla="*/ 0 w 8"/>
              <a:gd name="T2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" h="6">
                <a:moveTo>
                  <a:pt x="0" y="4"/>
                </a:moveTo>
                <a:lnTo>
                  <a:pt x="0" y="4"/>
                </a:lnTo>
                <a:lnTo>
                  <a:pt x="2" y="6"/>
                </a:lnTo>
                <a:lnTo>
                  <a:pt x="4" y="6"/>
                </a:lnTo>
                <a:lnTo>
                  <a:pt x="4" y="6"/>
                </a:lnTo>
                <a:lnTo>
                  <a:pt x="6" y="6"/>
                </a:lnTo>
                <a:lnTo>
                  <a:pt x="8" y="4"/>
                </a:lnTo>
                <a:lnTo>
                  <a:pt x="8" y="4"/>
                </a:lnTo>
                <a:lnTo>
                  <a:pt x="6" y="2"/>
                </a:ln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67" name="Freeform 666"/>
          <p:cNvSpPr>
            <a:spLocks/>
          </p:cNvSpPr>
          <p:nvPr/>
        </p:nvSpPr>
        <p:spPr bwMode="auto">
          <a:xfrm>
            <a:off x="3379912" y="4744229"/>
            <a:ext cx="19050" cy="19050"/>
          </a:xfrm>
          <a:custGeom>
            <a:avLst/>
            <a:gdLst>
              <a:gd name="T0" fmla="*/ 12 w 12"/>
              <a:gd name="T1" fmla="*/ 6 h 12"/>
              <a:gd name="T2" fmla="*/ 12 w 12"/>
              <a:gd name="T3" fmla="*/ 6 h 12"/>
              <a:gd name="T4" fmla="*/ 10 w 12"/>
              <a:gd name="T5" fmla="*/ 2 h 12"/>
              <a:gd name="T6" fmla="*/ 6 w 12"/>
              <a:gd name="T7" fmla="*/ 0 h 12"/>
              <a:gd name="T8" fmla="*/ 6 w 12"/>
              <a:gd name="T9" fmla="*/ 0 h 12"/>
              <a:gd name="T10" fmla="*/ 2 w 12"/>
              <a:gd name="T11" fmla="*/ 2 h 12"/>
              <a:gd name="T12" fmla="*/ 0 w 12"/>
              <a:gd name="T13" fmla="*/ 6 h 12"/>
              <a:gd name="T14" fmla="*/ 0 w 12"/>
              <a:gd name="T15" fmla="*/ 6 h 12"/>
              <a:gd name="T16" fmla="*/ 2 w 12"/>
              <a:gd name="T17" fmla="*/ 10 h 12"/>
              <a:gd name="T18" fmla="*/ 6 w 12"/>
              <a:gd name="T19" fmla="*/ 12 h 12"/>
              <a:gd name="T20" fmla="*/ 6 w 12"/>
              <a:gd name="T21" fmla="*/ 12 h 12"/>
              <a:gd name="T22" fmla="*/ 10 w 12"/>
              <a:gd name="T23" fmla="*/ 10 h 12"/>
              <a:gd name="T24" fmla="*/ 12 w 12"/>
              <a:gd name="T25" fmla="*/ 6 h 12"/>
              <a:gd name="T26" fmla="*/ 12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68" name="Freeform 667"/>
          <p:cNvSpPr>
            <a:spLocks/>
          </p:cNvSpPr>
          <p:nvPr/>
        </p:nvSpPr>
        <p:spPr bwMode="auto">
          <a:xfrm>
            <a:off x="3389437" y="4712479"/>
            <a:ext cx="19050" cy="15875"/>
          </a:xfrm>
          <a:custGeom>
            <a:avLst/>
            <a:gdLst>
              <a:gd name="T0" fmla="*/ 12 w 12"/>
              <a:gd name="T1" fmla="*/ 6 h 10"/>
              <a:gd name="T2" fmla="*/ 12 w 12"/>
              <a:gd name="T3" fmla="*/ 6 h 10"/>
              <a:gd name="T4" fmla="*/ 10 w 12"/>
              <a:gd name="T5" fmla="*/ 2 h 10"/>
              <a:gd name="T6" fmla="*/ 6 w 12"/>
              <a:gd name="T7" fmla="*/ 0 h 10"/>
              <a:gd name="T8" fmla="*/ 6 w 12"/>
              <a:gd name="T9" fmla="*/ 0 h 10"/>
              <a:gd name="T10" fmla="*/ 2 w 12"/>
              <a:gd name="T11" fmla="*/ 2 h 10"/>
              <a:gd name="T12" fmla="*/ 0 w 12"/>
              <a:gd name="T13" fmla="*/ 6 h 10"/>
              <a:gd name="T14" fmla="*/ 0 w 12"/>
              <a:gd name="T15" fmla="*/ 6 h 10"/>
              <a:gd name="T16" fmla="*/ 2 w 12"/>
              <a:gd name="T17" fmla="*/ 10 h 10"/>
              <a:gd name="T18" fmla="*/ 6 w 12"/>
              <a:gd name="T19" fmla="*/ 10 h 10"/>
              <a:gd name="T20" fmla="*/ 6 w 12"/>
              <a:gd name="T21" fmla="*/ 10 h 10"/>
              <a:gd name="T22" fmla="*/ 10 w 12"/>
              <a:gd name="T23" fmla="*/ 10 h 10"/>
              <a:gd name="T24" fmla="*/ 12 w 12"/>
              <a:gd name="T25" fmla="*/ 6 h 10"/>
              <a:gd name="T26" fmla="*/ 12 w 12"/>
              <a:gd name="T27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12" y="6"/>
                </a:move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69" name="Freeform 668"/>
          <p:cNvSpPr>
            <a:spLocks/>
          </p:cNvSpPr>
          <p:nvPr/>
        </p:nvSpPr>
        <p:spPr bwMode="auto">
          <a:xfrm>
            <a:off x="3364037" y="4725179"/>
            <a:ext cx="9525" cy="9525"/>
          </a:xfrm>
          <a:custGeom>
            <a:avLst/>
            <a:gdLst>
              <a:gd name="T0" fmla="*/ 0 w 6"/>
              <a:gd name="T1" fmla="*/ 4 h 6"/>
              <a:gd name="T2" fmla="*/ 0 w 6"/>
              <a:gd name="T3" fmla="*/ 4 h 6"/>
              <a:gd name="T4" fmla="*/ 0 w 6"/>
              <a:gd name="T5" fmla="*/ 6 h 6"/>
              <a:gd name="T6" fmla="*/ 2 w 6"/>
              <a:gd name="T7" fmla="*/ 6 h 6"/>
              <a:gd name="T8" fmla="*/ 2 w 6"/>
              <a:gd name="T9" fmla="*/ 6 h 6"/>
              <a:gd name="T10" fmla="*/ 4 w 6"/>
              <a:gd name="T11" fmla="*/ 6 h 6"/>
              <a:gd name="T12" fmla="*/ 6 w 6"/>
              <a:gd name="T13" fmla="*/ 4 h 6"/>
              <a:gd name="T14" fmla="*/ 6 w 6"/>
              <a:gd name="T15" fmla="*/ 4 h 6"/>
              <a:gd name="T16" fmla="*/ 4 w 6"/>
              <a:gd name="T17" fmla="*/ 2 h 6"/>
              <a:gd name="T18" fmla="*/ 2 w 6"/>
              <a:gd name="T19" fmla="*/ 0 h 6"/>
              <a:gd name="T20" fmla="*/ 2 w 6"/>
              <a:gd name="T21" fmla="*/ 0 h 6"/>
              <a:gd name="T22" fmla="*/ 0 w 6"/>
              <a:gd name="T23" fmla="*/ 2 h 6"/>
              <a:gd name="T24" fmla="*/ 0 w 6"/>
              <a:gd name="T25" fmla="*/ 4 h 6"/>
              <a:gd name="T26" fmla="*/ 0 w 6"/>
              <a:gd name="T2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0" y="4"/>
                </a:moveTo>
                <a:lnTo>
                  <a:pt x="0" y="4"/>
                </a:lnTo>
                <a:lnTo>
                  <a:pt x="0" y="6"/>
                </a:lnTo>
                <a:lnTo>
                  <a:pt x="2" y="6"/>
                </a:lnTo>
                <a:lnTo>
                  <a:pt x="2" y="6"/>
                </a:lnTo>
                <a:lnTo>
                  <a:pt x="4" y="6"/>
                </a:lnTo>
                <a:lnTo>
                  <a:pt x="6" y="4"/>
                </a:lnTo>
                <a:lnTo>
                  <a:pt x="6" y="4"/>
                </a:lnTo>
                <a:lnTo>
                  <a:pt x="4" y="2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70" name="Freeform 669"/>
          <p:cNvSpPr>
            <a:spLocks/>
          </p:cNvSpPr>
          <p:nvPr/>
        </p:nvSpPr>
        <p:spPr bwMode="auto">
          <a:xfrm>
            <a:off x="3341812" y="4706129"/>
            <a:ext cx="15875" cy="19050"/>
          </a:xfrm>
          <a:custGeom>
            <a:avLst/>
            <a:gdLst>
              <a:gd name="T0" fmla="*/ 10 w 10"/>
              <a:gd name="T1" fmla="*/ 6 h 12"/>
              <a:gd name="T2" fmla="*/ 10 w 10"/>
              <a:gd name="T3" fmla="*/ 6 h 12"/>
              <a:gd name="T4" fmla="*/ 8 w 10"/>
              <a:gd name="T5" fmla="*/ 2 h 12"/>
              <a:gd name="T6" fmla="*/ 4 w 10"/>
              <a:gd name="T7" fmla="*/ 0 h 12"/>
              <a:gd name="T8" fmla="*/ 4 w 10"/>
              <a:gd name="T9" fmla="*/ 0 h 12"/>
              <a:gd name="T10" fmla="*/ 0 w 10"/>
              <a:gd name="T11" fmla="*/ 2 h 12"/>
              <a:gd name="T12" fmla="*/ 0 w 10"/>
              <a:gd name="T13" fmla="*/ 6 h 12"/>
              <a:gd name="T14" fmla="*/ 0 w 10"/>
              <a:gd name="T15" fmla="*/ 6 h 12"/>
              <a:gd name="T16" fmla="*/ 0 w 10"/>
              <a:gd name="T17" fmla="*/ 10 h 12"/>
              <a:gd name="T18" fmla="*/ 4 w 10"/>
              <a:gd name="T19" fmla="*/ 12 h 12"/>
              <a:gd name="T20" fmla="*/ 4 w 10"/>
              <a:gd name="T21" fmla="*/ 12 h 12"/>
              <a:gd name="T22" fmla="*/ 8 w 10"/>
              <a:gd name="T23" fmla="*/ 10 h 12"/>
              <a:gd name="T24" fmla="*/ 10 w 10"/>
              <a:gd name="T25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" h="12">
                <a:moveTo>
                  <a:pt x="10" y="6"/>
                </a:moveTo>
                <a:lnTo>
                  <a:pt x="10" y="6"/>
                </a:lnTo>
                <a:lnTo>
                  <a:pt x="8" y="2"/>
                </a:lnTo>
                <a:lnTo>
                  <a:pt x="4" y="0"/>
                </a:lnTo>
                <a:lnTo>
                  <a:pt x="4" y="0"/>
                </a:lnTo>
                <a:lnTo>
                  <a:pt x="0" y="2"/>
                </a:lnTo>
                <a:lnTo>
                  <a:pt x="0" y="6"/>
                </a:lnTo>
                <a:lnTo>
                  <a:pt x="0" y="6"/>
                </a:lnTo>
                <a:lnTo>
                  <a:pt x="0" y="10"/>
                </a:lnTo>
                <a:lnTo>
                  <a:pt x="4" y="12"/>
                </a:lnTo>
                <a:lnTo>
                  <a:pt x="4" y="12"/>
                </a:lnTo>
                <a:lnTo>
                  <a:pt x="8" y="10"/>
                </a:lnTo>
                <a:lnTo>
                  <a:pt x="1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71" name="Freeform 670"/>
          <p:cNvSpPr>
            <a:spLocks/>
          </p:cNvSpPr>
          <p:nvPr/>
        </p:nvSpPr>
        <p:spPr bwMode="auto">
          <a:xfrm>
            <a:off x="3341812" y="4706129"/>
            <a:ext cx="15875" cy="19050"/>
          </a:xfrm>
          <a:custGeom>
            <a:avLst/>
            <a:gdLst>
              <a:gd name="T0" fmla="*/ 10 w 10"/>
              <a:gd name="T1" fmla="*/ 6 h 12"/>
              <a:gd name="T2" fmla="*/ 10 w 10"/>
              <a:gd name="T3" fmla="*/ 6 h 12"/>
              <a:gd name="T4" fmla="*/ 8 w 10"/>
              <a:gd name="T5" fmla="*/ 2 h 12"/>
              <a:gd name="T6" fmla="*/ 4 w 10"/>
              <a:gd name="T7" fmla="*/ 0 h 12"/>
              <a:gd name="T8" fmla="*/ 4 w 10"/>
              <a:gd name="T9" fmla="*/ 0 h 12"/>
              <a:gd name="T10" fmla="*/ 0 w 10"/>
              <a:gd name="T11" fmla="*/ 2 h 12"/>
              <a:gd name="T12" fmla="*/ 0 w 10"/>
              <a:gd name="T13" fmla="*/ 6 h 12"/>
              <a:gd name="T14" fmla="*/ 0 w 10"/>
              <a:gd name="T15" fmla="*/ 6 h 12"/>
              <a:gd name="T16" fmla="*/ 0 w 10"/>
              <a:gd name="T17" fmla="*/ 10 h 12"/>
              <a:gd name="T18" fmla="*/ 4 w 10"/>
              <a:gd name="T19" fmla="*/ 12 h 12"/>
              <a:gd name="T20" fmla="*/ 4 w 10"/>
              <a:gd name="T21" fmla="*/ 12 h 12"/>
              <a:gd name="T22" fmla="*/ 8 w 10"/>
              <a:gd name="T23" fmla="*/ 10 h 12"/>
              <a:gd name="T24" fmla="*/ 10 w 10"/>
              <a:gd name="T25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" h="12">
                <a:moveTo>
                  <a:pt x="10" y="6"/>
                </a:moveTo>
                <a:lnTo>
                  <a:pt x="10" y="6"/>
                </a:lnTo>
                <a:lnTo>
                  <a:pt x="8" y="2"/>
                </a:lnTo>
                <a:lnTo>
                  <a:pt x="4" y="0"/>
                </a:lnTo>
                <a:lnTo>
                  <a:pt x="4" y="0"/>
                </a:lnTo>
                <a:lnTo>
                  <a:pt x="0" y="2"/>
                </a:lnTo>
                <a:lnTo>
                  <a:pt x="0" y="6"/>
                </a:lnTo>
                <a:lnTo>
                  <a:pt x="0" y="6"/>
                </a:lnTo>
                <a:lnTo>
                  <a:pt x="0" y="10"/>
                </a:lnTo>
                <a:lnTo>
                  <a:pt x="4" y="12"/>
                </a:lnTo>
                <a:lnTo>
                  <a:pt x="4" y="12"/>
                </a:lnTo>
                <a:lnTo>
                  <a:pt x="8" y="10"/>
                </a:lnTo>
                <a:lnTo>
                  <a:pt x="10" y="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72" name="Freeform 671"/>
          <p:cNvSpPr>
            <a:spLocks/>
          </p:cNvSpPr>
          <p:nvPr/>
        </p:nvSpPr>
        <p:spPr bwMode="auto">
          <a:xfrm>
            <a:off x="3348162" y="4674379"/>
            <a:ext cx="19050" cy="15875"/>
          </a:xfrm>
          <a:custGeom>
            <a:avLst/>
            <a:gdLst>
              <a:gd name="T0" fmla="*/ 12 w 12"/>
              <a:gd name="T1" fmla="*/ 6 h 10"/>
              <a:gd name="T2" fmla="*/ 12 w 12"/>
              <a:gd name="T3" fmla="*/ 6 h 10"/>
              <a:gd name="T4" fmla="*/ 10 w 12"/>
              <a:gd name="T5" fmla="*/ 2 h 10"/>
              <a:gd name="T6" fmla="*/ 6 w 12"/>
              <a:gd name="T7" fmla="*/ 0 h 10"/>
              <a:gd name="T8" fmla="*/ 6 w 12"/>
              <a:gd name="T9" fmla="*/ 0 h 10"/>
              <a:gd name="T10" fmla="*/ 2 w 12"/>
              <a:gd name="T11" fmla="*/ 2 h 10"/>
              <a:gd name="T12" fmla="*/ 0 w 12"/>
              <a:gd name="T13" fmla="*/ 6 h 10"/>
              <a:gd name="T14" fmla="*/ 0 w 12"/>
              <a:gd name="T15" fmla="*/ 6 h 10"/>
              <a:gd name="T16" fmla="*/ 2 w 12"/>
              <a:gd name="T17" fmla="*/ 10 h 10"/>
              <a:gd name="T18" fmla="*/ 6 w 12"/>
              <a:gd name="T19" fmla="*/ 10 h 10"/>
              <a:gd name="T20" fmla="*/ 6 w 12"/>
              <a:gd name="T21" fmla="*/ 10 h 10"/>
              <a:gd name="T22" fmla="*/ 10 w 12"/>
              <a:gd name="T23" fmla="*/ 10 h 10"/>
              <a:gd name="T24" fmla="*/ 12 w 12"/>
              <a:gd name="T25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0">
                <a:moveTo>
                  <a:pt x="12" y="6"/>
                </a:move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10" y="10"/>
                </a:lnTo>
                <a:lnTo>
                  <a:pt x="12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73" name="Freeform 672"/>
          <p:cNvSpPr>
            <a:spLocks/>
          </p:cNvSpPr>
          <p:nvPr/>
        </p:nvSpPr>
        <p:spPr bwMode="auto">
          <a:xfrm>
            <a:off x="3348162" y="4674379"/>
            <a:ext cx="19050" cy="15875"/>
          </a:xfrm>
          <a:custGeom>
            <a:avLst/>
            <a:gdLst>
              <a:gd name="T0" fmla="*/ 12 w 12"/>
              <a:gd name="T1" fmla="*/ 6 h 10"/>
              <a:gd name="T2" fmla="*/ 12 w 12"/>
              <a:gd name="T3" fmla="*/ 6 h 10"/>
              <a:gd name="T4" fmla="*/ 10 w 12"/>
              <a:gd name="T5" fmla="*/ 2 h 10"/>
              <a:gd name="T6" fmla="*/ 6 w 12"/>
              <a:gd name="T7" fmla="*/ 0 h 10"/>
              <a:gd name="T8" fmla="*/ 6 w 12"/>
              <a:gd name="T9" fmla="*/ 0 h 10"/>
              <a:gd name="T10" fmla="*/ 2 w 12"/>
              <a:gd name="T11" fmla="*/ 2 h 10"/>
              <a:gd name="T12" fmla="*/ 0 w 12"/>
              <a:gd name="T13" fmla="*/ 6 h 10"/>
              <a:gd name="T14" fmla="*/ 0 w 12"/>
              <a:gd name="T15" fmla="*/ 6 h 10"/>
              <a:gd name="T16" fmla="*/ 2 w 12"/>
              <a:gd name="T17" fmla="*/ 10 h 10"/>
              <a:gd name="T18" fmla="*/ 6 w 12"/>
              <a:gd name="T19" fmla="*/ 10 h 10"/>
              <a:gd name="T20" fmla="*/ 6 w 12"/>
              <a:gd name="T21" fmla="*/ 10 h 10"/>
              <a:gd name="T22" fmla="*/ 10 w 12"/>
              <a:gd name="T23" fmla="*/ 10 h 10"/>
              <a:gd name="T24" fmla="*/ 12 w 12"/>
              <a:gd name="T25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0">
                <a:moveTo>
                  <a:pt x="12" y="6"/>
                </a:move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10" y="10"/>
                </a:lnTo>
                <a:lnTo>
                  <a:pt x="12" y="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74" name="Freeform 673"/>
          <p:cNvSpPr>
            <a:spLocks/>
          </p:cNvSpPr>
          <p:nvPr/>
        </p:nvSpPr>
        <p:spPr bwMode="auto">
          <a:xfrm>
            <a:off x="3322762" y="4687079"/>
            <a:ext cx="9525" cy="9525"/>
          </a:xfrm>
          <a:custGeom>
            <a:avLst/>
            <a:gdLst>
              <a:gd name="T0" fmla="*/ 0 w 6"/>
              <a:gd name="T1" fmla="*/ 4 h 6"/>
              <a:gd name="T2" fmla="*/ 0 w 6"/>
              <a:gd name="T3" fmla="*/ 4 h 6"/>
              <a:gd name="T4" fmla="*/ 0 w 6"/>
              <a:gd name="T5" fmla="*/ 6 h 6"/>
              <a:gd name="T6" fmla="*/ 2 w 6"/>
              <a:gd name="T7" fmla="*/ 6 h 6"/>
              <a:gd name="T8" fmla="*/ 2 w 6"/>
              <a:gd name="T9" fmla="*/ 6 h 6"/>
              <a:gd name="T10" fmla="*/ 6 w 6"/>
              <a:gd name="T11" fmla="*/ 6 h 6"/>
              <a:gd name="T12" fmla="*/ 6 w 6"/>
              <a:gd name="T13" fmla="*/ 4 h 6"/>
              <a:gd name="T14" fmla="*/ 6 w 6"/>
              <a:gd name="T15" fmla="*/ 4 h 6"/>
              <a:gd name="T16" fmla="*/ 4 w 6"/>
              <a:gd name="T17" fmla="*/ 2 h 6"/>
              <a:gd name="T18" fmla="*/ 2 w 6"/>
              <a:gd name="T19" fmla="*/ 0 h 6"/>
              <a:gd name="T20" fmla="*/ 2 w 6"/>
              <a:gd name="T21" fmla="*/ 0 h 6"/>
              <a:gd name="T22" fmla="*/ 0 w 6"/>
              <a:gd name="T23" fmla="*/ 2 h 6"/>
              <a:gd name="T24" fmla="*/ 0 w 6"/>
              <a:gd name="T25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6">
                <a:moveTo>
                  <a:pt x="0" y="4"/>
                </a:moveTo>
                <a:lnTo>
                  <a:pt x="0" y="4"/>
                </a:lnTo>
                <a:lnTo>
                  <a:pt x="0" y="6"/>
                </a:lnTo>
                <a:lnTo>
                  <a:pt x="2" y="6"/>
                </a:lnTo>
                <a:lnTo>
                  <a:pt x="2" y="6"/>
                </a:lnTo>
                <a:lnTo>
                  <a:pt x="6" y="6"/>
                </a:lnTo>
                <a:lnTo>
                  <a:pt x="6" y="4"/>
                </a:lnTo>
                <a:lnTo>
                  <a:pt x="6" y="4"/>
                </a:lnTo>
                <a:lnTo>
                  <a:pt x="4" y="2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75" name="Freeform 674"/>
          <p:cNvSpPr>
            <a:spLocks/>
          </p:cNvSpPr>
          <p:nvPr/>
        </p:nvSpPr>
        <p:spPr bwMode="auto">
          <a:xfrm>
            <a:off x="3322762" y="4687079"/>
            <a:ext cx="9525" cy="9525"/>
          </a:xfrm>
          <a:custGeom>
            <a:avLst/>
            <a:gdLst>
              <a:gd name="T0" fmla="*/ 0 w 6"/>
              <a:gd name="T1" fmla="*/ 4 h 6"/>
              <a:gd name="T2" fmla="*/ 0 w 6"/>
              <a:gd name="T3" fmla="*/ 4 h 6"/>
              <a:gd name="T4" fmla="*/ 0 w 6"/>
              <a:gd name="T5" fmla="*/ 6 h 6"/>
              <a:gd name="T6" fmla="*/ 2 w 6"/>
              <a:gd name="T7" fmla="*/ 6 h 6"/>
              <a:gd name="T8" fmla="*/ 2 w 6"/>
              <a:gd name="T9" fmla="*/ 6 h 6"/>
              <a:gd name="T10" fmla="*/ 6 w 6"/>
              <a:gd name="T11" fmla="*/ 6 h 6"/>
              <a:gd name="T12" fmla="*/ 6 w 6"/>
              <a:gd name="T13" fmla="*/ 4 h 6"/>
              <a:gd name="T14" fmla="*/ 6 w 6"/>
              <a:gd name="T15" fmla="*/ 4 h 6"/>
              <a:gd name="T16" fmla="*/ 4 w 6"/>
              <a:gd name="T17" fmla="*/ 2 h 6"/>
              <a:gd name="T18" fmla="*/ 2 w 6"/>
              <a:gd name="T19" fmla="*/ 0 h 6"/>
              <a:gd name="T20" fmla="*/ 2 w 6"/>
              <a:gd name="T21" fmla="*/ 0 h 6"/>
              <a:gd name="T22" fmla="*/ 0 w 6"/>
              <a:gd name="T23" fmla="*/ 2 h 6"/>
              <a:gd name="T24" fmla="*/ 0 w 6"/>
              <a:gd name="T25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6">
                <a:moveTo>
                  <a:pt x="0" y="4"/>
                </a:moveTo>
                <a:lnTo>
                  <a:pt x="0" y="4"/>
                </a:lnTo>
                <a:lnTo>
                  <a:pt x="0" y="6"/>
                </a:lnTo>
                <a:lnTo>
                  <a:pt x="2" y="6"/>
                </a:lnTo>
                <a:lnTo>
                  <a:pt x="2" y="6"/>
                </a:lnTo>
                <a:lnTo>
                  <a:pt x="6" y="6"/>
                </a:lnTo>
                <a:lnTo>
                  <a:pt x="6" y="4"/>
                </a:lnTo>
                <a:lnTo>
                  <a:pt x="6" y="4"/>
                </a:lnTo>
                <a:lnTo>
                  <a:pt x="4" y="2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76" name="Freeform 675"/>
          <p:cNvSpPr>
            <a:spLocks/>
          </p:cNvSpPr>
          <p:nvPr/>
        </p:nvSpPr>
        <p:spPr bwMode="auto">
          <a:xfrm>
            <a:off x="3348162" y="4747404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77" name="Freeform 676"/>
          <p:cNvSpPr>
            <a:spLocks/>
          </p:cNvSpPr>
          <p:nvPr/>
        </p:nvSpPr>
        <p:spPr bwMode="auto">
          <a:xfrm>
            <a:off x="3348162" y="4747404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78" name="Freeform 677"/>
          <p:cNvSpPr>
            <a:spLocks/>
          </p:cNvSpPr>
          <p:nvPr/>
        </p:nvSpPr>
        <p:spPr bwMode="auto">
          <a:xfrm>
            <a:off x="3481512" y="5080779"/>
            <a:ext cx="19050" cy="15875"/>
          </a:xfrm>
          <a:custGeom>
            <a:avLst/>
            <a:gdLst>
              <a:gd name="T0" fmla="*/ 0 w 12"/>
              <a:gd name="T1" fmla="*/ 4 h 10"/>
              <a:gd name="T2" fmla="*/ 0 w 12"/>
              <a:gd name="T3" fmla="*/ 4 h 10"/>
              <a:gd name="T4" fmla="*/ 2 w 12"/>
              <a:gd name="T5" fmla="*/ 8 h 10"/>
              <a:gd name="T6" fmla="*/ 6 w 12"/>
              <a:gd name="T7" fmla="*/ 10 h 10"/>
              <a:gd name="T8" fmla="*/ 6 w 12"/>
              <a:gd name="T9" fmla="*/ 10 h 10"/>
              <a:gd name="T10" fmla="*/ 10 w 12"/>
              <a:gd name="T11" fmla="*/ 8 h 10"/>
              <a:gd name="T12" fmla="*/ 12 w 12"/>
              <a:gd name="T13" fmla="*/ 4 h 10"/>
              <a:gd name="T14" fmla="*/ 12 w 12"/>
              <a:gd name="T15" fmla="*/ 4 h 10"/>
              <a:gd name="T16" fmla="*/ 10 w 12"/>
              <a:gd name="T17" fmla="*/ 0 h 10"/>
              <a:gd name="T18" fmla="*/ 6 w 12"/>
              <a:gd name="T19" fmla="*/ 0 h 10"/>
              <a:gd name="T20" fmla="*/ 6 w 12"/>
              <a:gd name="T21" fmla="*/ 0 h 10"/>
              <a:gd name="T22" fmla="*/ 2 w 12"/>
              <a:gd name="T23" fmla="*/ 0 h 10"/>
              <a:gd name="T24" fmla="*/ 0 w 12"/>
              <a:gd name="T25" fmla="*/ 4 h 10"/>
              <a:gd name="T26" fmla="*/ 0 w 12"/>
              <a:gd name="T27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0" y="4"/>
                </a:moveTo>
                <a:lnTo>
                  <a:pt x="0" y="4"/>
                </a:lnTo>
                <a:lnTo>
                  <a:pt x="2" y="8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2" y="4"/>
                </a:lnTo>
                <a:lnTo>
                  <a:pt x="12" y="4"/>
                </a:lnTo>
                <a:lnTo>
                  <a:pt x="10" y="0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79" name="Freeform 678"/>
          <p:cNvSpPr>
            <a:spLocks/>
          </p:cNvSpPr>
          <p:nvPr/>
        </p:nvSpPr>
        <p:spPr bwMode="auto">
          <a:xfrm>
            <a:off x="3364037" y="5156979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  <a:gd name="T26" fmla="*/ 0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80" name="Freeform 679"/>
          <p:cNvSpPr>
            <a:spLocks/>
          </p:cNvSpPr>
          <p:nvPr/>
        </p:nvSpPr>
        <p:spPr bwMode="auto">
          <a:xfrm>
            <a:off x="3402137" y="5125229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  <a:gd name="T26" fmla="*/ 0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81" name="Freeform 680"/>
          <p:cNvSpPr>
            <a:spLocks/>
          </p:cNvSpPr>
          <p:nvPr/>
        </p:nvSpPr>
        <p:spPr bwMode="auto">
          <a:xfrm>
            <a:off x="3437062" y="5109354"/>
            <a:ext cx="9525" cy="9525"/>
          </a:xfrm>
          <a:custGeom>
            <a:avLst/>
            <a:gdLst>
              <a:gd name="T0" fmla="*/ 6 w 6"/>
              <a:gd name="T1" fmla="*/ 4 h 6"/>
              <a:gd name="T2" fmla="*/ 6 w 6"/>
              <a:gd name="T3" fmla="*/ 4 h 6"/>
              <a:gd name="T4" fmla="*/ 4 w 6"/>
              <a:gd name="T5" fmla="*/ 2 h 6"/>
              <a:gd name="T6" fmla="*/ 2 w 6"/>
              <a:gd name="T7" fmla="*/ 0 h 6"/>
              <a:gd name="T8" fmla="*/ 2 w 6"/>
              <a:gd name="T9" fmla="*/ 0 h 6"/>
              <a:gd name="T10" fmla="*/ 0 w 6"/>
              <a:gd name="T11" fmla="*/ 2 h 6"/>
              <a:gd name="T12" fmla="*/ 0 w 6"/>
              <a:gd name="T13" fmla="*/ 4 h 6"/>
              <a:gd name="T14" fmla="*/ 0 w 6"/>
              <a:gd name="T15" fmla="*/ 4 h 6"/>
              <a:gd name="T16" fmla="*/ 0 w 6"/>
              <a:gd name="T17" fmla="*/ 6 h 6"/>
              <a:gd name="T18" fmla="*/ 2 w 6"/>
              <a:gd name="T19" fmla="*/ 6 h 6"/>
              <a:gd name="T20" fmla="*/ 2 w 6"/>
              <a:gd name="T21" fmla="*/ 6 h 6"/>
              <a:gd name="T22" fmla="*/ 6 w 6"/>
              <a:gd name="T23" fmla="*/ 6 h 6"/>
              <a:gd name="T24" fmla="*/ 6 w 6"/>
              <a:gd name="T25" fmla="*/ 4 h 6"/>
              <a:gd name="T26" fmla="*/ 6 w 6"/>
              <a:gd name="T2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6" y="4"/>
                </a:moveTo>
                <a:lnTo>
                  <a:pt x="6" y="4"/>
                </a:lnTo>
                <a:lnTo>
                  <a:pt x="4" y="2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0" y="6"/>
                </a:lnTo>
                <a:lnTo>
                  <a:pt x="2" y="6"/>
                </a:lnTo>
                <a:lnTo>
                  <a:pt x="2" y="6"/>
                </a:lnTo>
                <a:lnTo>
                  <a:pt x="6" y="6"/>
                </a:lnTo>
                <a:lnTo>
                  <a:pt x="6" y="4"/>
                </a:lnTo>
                <a:lnTo>
                  <a:pt x="6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82" name="Freeform 681"/>
          <p:cNvSpPr>
            <a:spLocks/>
          </p:cNvSpPr>
          <p:nvPr/>
        </p:nvSpPr>
        <p:spPr bwMode="auto">
          <a:xfrm>
            <a:off x="3348162" y="5147454"/>
            <a:ext cx="15875" cy="19050"/>
          </a:xfrm>
          <a:custGeom>
            <a:avLst/>
            <a:gdLst>
              <a:gd name="T0" fmla="*/ 10 w 10"/>
              <a:gd name="T1" fmla="*/ 6 h 12"/>
              <a:gd name="T2" fmla="*/ 10 w 10"/>
              <a:gd name="T3" fmla="*/ 6 h 12"/>
              <a:gd name="T4" fmla="*/ 8 w 10"/>
              <a:gd name="T5" fmla="*/ 2 h 12"/>
              <a:gd name="T6" fmla="*/ 4 w 10"/>
              <a:gd name="T7" fmla="*/ 0 h 12"/>
              <a:gd name="T8" fmla="*/ 4 w 10"/>
              <a:gd name="T9" fmla="*/ 0 h 12"/>
              <a:gd name="T10" fmla="*/ 0 w 10"/>
              <a:gd name="T11" fmla="*/ 2 h 12"/>
              <a:gd name="T12" fmla="*/ 0 w 10"/>
              <a:gd name="T13" fmla="*/ 6 h 12"/>
              <a:gd name="T14" fmla="*/ 0 w 10"/>
              <a:gd name="T15" fmla="*/ 6 h 12"/>
              <a:gd name="T16" fmla="*/ 0 w 10"/>
              <a:gd name="T17" fmla="*/ 10 h 12"/>
              <a:gd name="T18" fmla="*/ 4 w 10"/>
              <a:gd name="T19" fmla="*/ 12 h 12"/>
              <a:gd name="T20" fmla="*/ 4 w 10"/>
              <a:gd name="T21" fmla="*/ 12 h 12"/>
              <a:gd name="T22" fmla="*/ 8 w 10"/>
              <a:gd name="T23" fmla="*/ 10 h 12"/>
              <a:gd name="T24" fmla="*/ 10 w 10"/>
              <a:gd name="T25" fmla="*/ 6 h 12"/>
              <a:gd name="T26" fmla="*/ 10 w 10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2">
                <a:moveTo>
                  <a:pt x="10" y="6"/>
                </a:moveTo>
                <a:lnTo>
                  <a:pt x="10" y="6"/>
                </a:lnTo>
                <a:lnTo>
                  <a:pt x="8" y="2"/>
                </a:lnTo>
                <a:lnTo>
                  <a:pt x="4" y="0"/>
                </a:lnTo>
                <a:lnTo>
                  <a:pt x="4" y="0"/>
                </a:lnTo>
                <a:lnTo>
                  <a:pt x="0" y="2"/>
                </a:lnTo>
                <a:lnTo>
                  <a:pt x="0" y="6"/>
                </a:lnTo>
                <a:lnTo>
                  <a:pt x="0" y="6"/>
                </a:lnTo>
                <a:lnTo>
                  <a:pt x="0" y="10"/>
                </a:lnTo>
                <a:lnTo>
                  <a:pt x="4" y="12"/>
                </a:lnTo>
                <a:lnTo>
                  <a:pt x="4" y="12"/>
                </a:lnTo>
                <a:lnTo>
                  <a:pt x="8" y="10"/>
                </a:lnTo>
                <a:lnTo>
                  <a:pt x="10" y="6"/>
                </a:lnTo>
                <a:lnTo>
                  <a:pt x="1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83" name="Freeform 682"/>
          <p:cNvSpPr>
            <a:spLocks/>
          </p:cNvSpPr>
          <p:nvPr/>
        </p:nvSpPr>
        <p:spPr bwMode="auto">
          <a:xfrm>
            <a:off x="3354512" y="5115704"/>
            <a:ext cx="19050" cy="15875"/>
          </a:xfrm>
          <a:custGeom>
            <a:avLst/>
            <a:gdLst>
              <a:gd name="T0" fmla="*/ 12 w 12"/>
              <a:gd name="T1" fmla="*/ 6 h 10"/>
              <a:gd name="T2" fmla="*/ 12 w 12"/>
              <a:gd name="T3" fmla="*/ 6 h 10"/>
              <a:gd name="T4" fmla="*/ 10 w 12"/>
              <a:gd name="T5" fmla="*/ 2 h 10"/>
              <a:gd name="T6" fmla="*/ 6 w 12"/>
              <a:gd name="T7" fmla="*/ 0 h 10"/>
              <a:gd name="T8" fmla="*/ 6 w 12"/>
              <a:gd name="T9" fmla="*/ 0 h 10"/>
              <a:gd name="T10" fmla="*/ 2 w 12"/>
              <a:gd name="T11" fmla="*/ 2 h 10"/>
              <a:gd name="T12" fmla="*/ 0 w 12"/>
              <a:gd name="T13" fmla="*/ 6 h 10"/>
              <a:gd name="T14" fmla="*/ 0 w 12"/>
              <a:gd name="T15" fmla="*/ 6 h 10"/>
              <a:gd name="T16" fmla="*/ 2 w 12"/>
              <a:gd name="T17" fmla="*/ 10 h 10"/>
              <a:gd name="T18" fmla="*/ 6 w 12"/>
              <a:gd name="T19" fmla="*/ 10 h 10"/>
              <a:gd name="T20" fmla="*/ 6 w 12"/>
              <a:gd name="T21" fmla="*/ 10 h 10"/>
              <a:gd name="T22" fmla="*/ 10 w 12"/>
              <a:gd name="T23" fmla="*/ 10 h 10"/>
              <a:gd name="T24" fmla="*/ 12 w 12"/>
              <a:gd name="T25" fmla="*/ 6 h 10"/>
              <a:gd name="T26" fmla="*/ 12 w 12"/>
              <a:gd name="T27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12" y="6"/>
                </a:move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84" name="Freeform 683"/>
          <p:cNvSpPr>
            <a:spLocks/>
          </p:cNvSpPr>
          <p:nvPr/>
        </p:nvSpPr>
        <p:spPr bwMode="auto">
          <a:xfrm>
            <a:off x="3459287" y="5118879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  <a:gd name="T26" fmla="*/ 0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85" name="Freeform 684"/>
          <p:cNvSpPr>
            <a:spLocks noEditPoints="1"/>
          </p:cNvSpPr>
          <p:nvPr/>
        </p:nvSpPr>
        <p:spPr bwMode="auto">
          <a:xfrm>
            <a:off x="3316412" y="4261629"/>
            <a:ext cx="34925" cy="825500"/>
          </a:xfrm>
          <a:custGeom>
            <a:avLst/>
            <a:gdLst>
              <a:gd name="T0" fmla="*/ 8 w 22"/>
              <a:gd name="T1" fmla="*/ 490 h 520"/>
              <a:gd name="T2" fmla="*/ 8 w 22"/>
              <a:gd name="T3" fmla="*/ 486 h 520"/>
              <a:gd name="T4" fmla="*/ 14 w 22"/>
              <a:gd name="T5" fmla="*/ 486 h 520"/>
              <a:gd name="T6" fmla="*/ 14 w 22"/>
              <a:gd name="T7" fmla="*/ 490 h 520"/>
              <a:gd name="T8" fmla="*/ 12 w 22"/>
              <a:gd name="T9" fmla="*/ 378 h 520"/>
              <a:gd name="T10" fmla="*/ 6 w 22"/>
              <a:gd name="T11" fmla="*/ 374 h 520"/>
              <a:gd name="T12" fmla="*/ 12 w 22"/>
              <a:gd name="T13" fmla="*/ 368 h 520"/>
              <a:gd name="T14" fmla="*/ 18 w 22"/>
              <a:gd name="T15" fmla="*/ 374 h 520"/>
              <a:gd name="T16" fmla="*/ 8 w 22"/>
              <a:gd name="T17" fmla="*/ 352 h 520"/>
              <a:gd name="T18" fmla="*/ 2 w 22"/>
              <a:gd name="T19" fmla="*/ 348 h 520"/>
              <a:gd name="T20" fmla="*/ 6 w 22"/>
              <a:gd name="T21" fmla="*/ 342 h 520"/>
              <a:gd name="T22" fmla="*/ 8 w 22"/>
              <a:gd name="T23" fmla="*/ 342 h 520"/>
              <a:gd name="T24" fmla="*/ 12 w 22"/>
              <a:gd name="T25" fmla="*/ 346 h 520"/>
              <a:gd name="T26" fmla="*/ 8 w 22"/>
              <a:gd name="T27" fmla="*/ 352 h 520"/>
              <a:gd name="T28" fmla="*/ 12 w 22"/>
              <a:gd name="T29" fmla="*/ 332 h 520"/>
              <a:gd name="T30" fmla="*/ 6 w 22"/>
              <a:gd name="T31" fmla="*/ 326 h 520"/>
              <a:gd name="T32" fmla="*/ 12 w 22"/>
              <a:gd name="T33" fmla="*/ 320 h 520"/>
              <a:gd name="T34" fmla="*/ 16 w 22"/>
              <a:gd name="T35" fmla="*/ 322 h 520"/>
              <a:gd name="T36" fmla="*/ 16 w 22"/>
              <a:gd name="T37" fmla="*/ 330 h 520"/>
              <a:gd name="T38" fmla="*/ 12 w 22"/>
              <a:gd name="T39" fmla="*/ 332 h 520"/>
              <a:gd name="T40" fmla="*/ 4 w 22"/>
              <a:gd name="T41" fmla="*/ 274 h 520"/>
              <a:gd name="T42" fmla="*/ 4 w 22"/>
              <a:gd name="T43" fmla="*/ 270 h 520"/>
              <a:gd name="T44" fmla="*/ 6 w 22"/>
              <a:gd name="T45" fmla="*/ 268 h 520"/>
              <a:gd name="T46" fmla="*/ 10 w 22"/>
              <a:gd name="T47" fmla="*/ 272 h 520"/>
              <a:gd name="T48" fmla="*/ 6 w 22"/>
              <a:gd name="T49" fmla="*/ 274 h 520"/>
              <a:gd name="T50" fmla="*/ 10 w 22"/>
              <a:gd name="T51" fmla="*/ 0 h 520"/>
              <a:gd name="T52" fmla="*/ 4 w 22"/>
              <a:gd name="T53" fmla="*/ 2 h 520"/>
              <a:gd name="T54" fmla="*/ 0 w 22"/>
              <a:gd name="T55" fmla="*/ 510 h 520"/>
              <a:gd name="T56" fmla="*/ 4 w 22"/>
              <a:gd name="T57" fmla="*/ 518 h 520"/>
              <a:gd name="T58" fmla="*/ 10 w 22"/>
              <a:gd name="T59" fmla="*/ 520 h 520"/>
              <a:gd name="T60" fmla="*/ 20 w 22"/>
              <a:gd name="T61" fmla="*/ 514 h 520"/>
              <a:gd name="T62" fmla="*/ 22 w 22"/>
              <a:gd name="T63" fmla="*/ 508 h 520"/>
              <a:gd name="T64" fmla="*/ 20 w 22"/>
              <a:gd name="T65" fmla="*/ 504 h 520"/>
              <a:gd name="T66" fmla="*/ 22 w 22"/>
              <a:gd name="T67" fmla="*/ 466 h 520"/>
              <a:gd name="T68" fmla="*/ 18 w 22"/>
              <a:gd name="T69" fmla="*/ 468 h 520"/>
              <a:gd name="T70" fmla="*/ 12 w 22"/>
              <a:gd name="T71" fmla="*/ 462 h 520"/>
              <a:gd name="T72" fmla="*/ 18 w 22"/>
              <a:gd name="T73" fmla="*/ 456 h 520"/>
              <a:gd name="T74" fmla="*/ 22 w 22"/>
              <a:gd name="T75" fmla="*/ 446 h 520"/>
              <a:gd name="T76" fmla="*/ 18 w 22"/>
              <a:gd name="T77" fmla="*/ 440 h 520"/>
              <a:gd name="T78" fmla="*/ 22 w 22"/>
              <a:gd name="T79" fmla="*/ 418 h 520"/>
              <a:gd name="T80" fmla="*/ 18 w 22"/>
              <a:gd name="T81" fmla="*/ 420 h 520"/>
              <a:gd name="T82" fmla="*/ 12 w 22"/>
              <a:gd name="T83" fmla="*/ 414 h 520"/>
              <a:gd name="T84" fmla="*/ 18 w 22"/>
              <a:gd name="T85" fmla="*/ 410 h 520"/>
              <a:gd name="T86" fmla="*/ 22 w 22"/>
              <a:gd name="T87" fmla="*/ 398 h 520"/>
              <a:gd name="T88" fmla="*/ 18 w 22"/>
              <a:gd name="T89" fmla="*/ 394 h 520"/>
              <a:gd name="T90" fmla="*/ 22 w 22"/>
              <a:gd name="T91" fmla="*/ 316 h 520"/>
              <a:gd name="T92" fmla="*/ 20 w 22"/>
              <a:gd name="T93" fmla="*/ 312 h 520"/>
              <a:gd name="T94" fmla="*/ 22 w 22"/>
              <a:gd name="T95" fmla="*/ 292 h 520"/>
              <a:gd name="T96" fmla="*/ 20 w 22"/>
              <a:gd name="T97" fmla="*/ 292 h 520"/>
              <a:gd name="T98" fmla="*/ 16 w 22"/>
              <a:gd name="T99" fmla="*/ 286 h 520"/>
              <a:gd name="T100" fmla="*/ 20 w 22"/>
              <a:gd name="T101" fmla="*/ 280 h 520"/>
              <a:gd name="T102" fmla="*/ 20 w 22"/>
              <a:gd name="T103" fmla="*/ 280 h 520"/>
              <a:gd name="T104" fmla="*/ 22 w 22"/>
              <a:gd name="T105" fmla="*/ 270 h 520"/>
              <a:gd name="T106" fmla="*/ 22 w 22"/>
              <a:gd name="T107" fmla="*/ 262 h 520"/>
              <a:gd name="T108" fmla="*/ 20 w 22"/>
              <a:gd name="T109" fmla="*/ 6 h 520"/>
              <a:gd name="T110" fmla="*/ 10 w 22"/>
              <a:gd name="T111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" h="520">
                <a:moveTo>
                  <a:pt x="12" y="492"/>
                </a:moveTo>
                <a:lnTo>
                  <a:pt x="12" y="492"/>
                </a:lnTo>
                <a:lnTo>
                  <a:pt x="8" y="490"/>
                </a:lnTo>
                <a:lnTo>
                  <a:pt x="8" y="488"/>
                </a:lnTo>
                <a:lnTo>
                  <a:pt x="8" y="488"/>
                </a:lnTo>
                <a:lnTo>
                  <a:pt x="8" y="486"/>
                </a:lnTo>
                <a:lnTo>
                  <a:pt x="12" y="484"/>
                </a:lnTo>
                <a:lnTo>
                  <a:pt x="12" y="484"/>
                </a:lnTo>
                <a:lnTo>
                  <a:pt x="14" y="486"/>
                </a:lnTo>
                <a:lnTo>
                  <a:pt x="14" y="488"/>
                </a:lnTo>
                <a:lnTo>
                  <a:pt x="14" y="488"/>
                </a:lnTo>
                <a:lnTo>
                  <a:pt x="14" y="490"/>
                </a:lnTo>
                <a:lnTo>
                  <a:pt x="12" y="492"/>
                </a:lnTo>
                <a:close/>
                <a:moveTo>
                  <a:pt x="12" y="378"/>
                </a:moveTo>
                <a:lnTo>
                  <a:pt x="12" y="378"/>
                </a:lnTo>
                <a:lnTo>
                  <a:pt x="8" y="378"/>
                </a:lnTo>
                <a:lnTo>
                  <a:pt x="6" y="374"/>
                </a:lnTo>
                <a:lnTo>
                  <a:pt x="6" y="374"/>
                </a:lnTo>
                <a:lnTo>
                  <a:pt x="8" y="370"/>
                </a:lnTo>
                <a:lnTo>
                  <a:pt x="12" y="368"/>
                </a:lnTo>
                <a:lnTo>
                  <a:pt x="12" y="368"/>
                </a:lnTo>
                <a:lnTo>
                  <a:pt x="16" y="370"/>
                </a:lnTo>
                <a:lnTo>
                  <a:pt x="18" y="374"/>
                </a:lnTo>
                <a:lnTo>
                  <a:pt x="18" y="374"/>
                </a:lnTo>
                <a:lnTo>
                  <a:pt x="16" y="378"/>
                </a:lnTo>
                <a:lnTo>
                  <a:pt x="12" y="378"/>
                </a:lnTo>
                <a:close/>
                <a:moveTo>
                  <a:pt x="8" y="352"/>
                </a:moveTo>
                <a:lnTo>
                  <a:pt x="8" y="352"/>
                </a:lnTo>
                <a:lnTo>
                  <a:pt x="4" y="352"/>
                </a:lnTo>
                <a:lnTo>
                  <a:pt x="2" y="348"/>
                </a:lnTo>
                <a:lnTo>
                  <a:pt x="2" y="348"/>
                </a:lnTo>
                <a:lnTo>
                  <a:pt x="4" y="344"/>
                </a:lnTo>
                <a:lnTo>
                  <a:pt x="6" y="342"/>
                </a:lnTo>
                <a:lnTo>
                  <a:pt x="6" y="342"/>
                </a:lnTo>
                <a:lnTo>
                  <a:pt x="8" y="342"/>
                </a:lnTo>
                <a:lnTo>
                  <a:pt x="8" y="342"/>
                </a:lnTo>
                <a:lnTo>
                  <a:pt x="12" y="344"/>
                </a:lnTo>
                <a:lnTo>
                  <a:pt x="12" y="346"/>
                </a:lnTo>
                <a:lnTo>
                  <a:pt x="12" y="346"/>
                </a:lnTo>
                <a:lnTo>
                  <a:pt x="12" y="350"/>
                </a:lnTo>
                <a:lnTo>
                  <a:pt x="8" y="352"/>
                </a:lnTo>
                <a:lnTo>
                  <a:pt x="8" y="352"/>
                </a:lnTo>
                <a:lnTo>
                  <a:pt x="8" y="352"/>
                </a:lnTo>
                <a:close/>
                <a:moveTo>
                  <a:pt x="12" y="332"/>
                </a:moveTo>
                <a:lnTo>
                  <a:pt x="12" y="332"/>
                </a:lnTo>
                <a:lnTo>
                  <a:pt x="8" y="330"/>
                </a:lnTo>
                <a:lnTo>
                  <a:pt x="6" y="326"/>
                </a:lnTo>
                <a:lnTo>
                  <a:pt x="6" y="326"/>
                </a:lnTo>
                <a:lnTo>
                  <a:pt x="8" y="322"/>
                </a:lnTo>
                <a:lnTo>
                  <a:pt x="12" y="320"/>
                </a:lnTo>
                <a:lnTo>
                  <a:pt x="12" y="320"/>
                </a:lnTo>
                <a:lnTo>
                  <a:pt x="12" y="320"/>
                </a:lnTo>
                <a:lnTo>
                  <a:pt x="12" y="320"/>
                </a:lnTo>
                <a:lnTo>
                  <a:pt x="16" y="322"/>
                </a:lnTo>
                <a:lnTo>
                  <a:pt x="18" y="326"/>
                </a:lnTo>
                <a:lnTo>
                  <a:pt x="18" y="326"/>
                </a:lnTo>
                <a:lnTo>
                  <a:pt x="16" y="330"/>
                </a:lnTo>
                <a:lnTo>
                  <a:pt x="12" y="332"/>
                </a:lnTo>
                <a:lnTo>
                  <a:pt x="12" y="332"/>
                </a:lnTo>
                <a:lnTo>
                  <a:pt x="12" y="332"/>
                </a:lnTo>
                <a:close/>
                <a:moveTo>
                  <a:pt x="6" y="274"/>
                </a:moveTo>
                <a:lnTo>
                  <a:pt x="6" y="274"/>
                </a:lnTo>
                <a:lnTo>
                  <a:pt x="4" y="274"/>
                </a:lnTo>
                <a:lnTo>
                  <a:pt x="4" y="272"/>
                </a:lnTo>
                <a:lnTo>
                  <a:pt x="4" y="272"/>
                </a:lnTo>
                <a:lnTo>
                  <a:pt x="4" y="270"/>
                </a:lnTo>
                <a:lnTo>
                  <a:pt x="6" y="268"/>
                </a:lnTo>
                <a:lnTo>
                  <a:pt x="6" y="268"/>
                </a:lnTo>
                <a:lnTo>
                  <a:pt x="6" y="268"/>
                </a:lnTo>
                <a:lnTo>
                  <a:pt x="6" y="268"/>
                </a:lnTo>
                <a:lnTo>
                  <a:pt x="8" y="270"/>
                </a:lnTo>
                <a:lnTo>
                  <a:pt x="10" y="272"/>
                </a:lnTo>
                <a:lnTo>
                  <a:pt x="10" y="272"/>
                </a:lnTo>
                <a:lnTo>
                  <a:pt x="10" y="274"/>
                </a:lnTo>
                <a:lnTo>
                  <a:pt x="6" y="274"/>
                </a:lnTo>
                <a:lnTo>
                  <a:pt x="6" y="274"/>
                </a:lnTo>
                <a:lnTo>
                  <a:pt x="6" y="274"/>
                </a:lnTo>
                <a:close/>
                <a:moveTo>
                  <a:pt x="10" y="0"/>
                </a:moveTo>
                <a:lnTo>
                  <a:pt x="10" y="0"/>
                </a:lnTo>
                <a:lnTo>
                  <a:pt x="6" y="0"/>
                </a:lnTo>
                <a:lnTo>
                  <a:pt x="4" y="2"/>
                </a:lnTo>
                <a:lnTo>
                  <a:pt x="0" y="6"/>
                </a:lnTo>
                <a:lnTo>
                  <a:pt x="0" y="10"/>
                </a:lnTo>
                <a:lnTo>
                  <a:pt x="0" y="510"/>
                </a:lnTo>
                <a:lnTo>
                  <a:pt x="0" y="510"/>
                </a:lnTo>
                <a:lnTo>
                  <a:pt x="0" y="514"/>
                </a:lnTo>
                <a:lnTo>
                  <a:pt x="4" y="518"/>
                </a:lnTo>
                <a:lnTo>
                  <a:pt x="6" y="520"/>
                </a:lnTo>
                <a:lnTo>
                  <a:pt x="10" y="520"/>
                </a:lnTo>
                <a:lnTo>
                  <a:pt x="10" y="520"/>
                </a:lnTo>
                <a:lnTo>
                  <a:pt x="16" y="520"/>
                </a:lnTo>
                <a:lnTo>
                  <a:pt x="18" y="518"/>
                </a:lnTo>
                <a:lnTo>
                  <a:pt x="20" y="514"/>
                </a:lnTo>
                <a:lnTo>
                  <a:pt x="22" y="510"/>
                </a:lnTo>
                <a:lnTo>
                  <a:pt x="22" y="508"/>
                </a:lnTo>
                <a:lnTo>
                  <a:pt x="22" y="508"/>
                </a:lnTo>
                <a:lnTo>
                  <a:pt x="20" y="506"/>
                </a:lnTo>
                <a:lnTo>
                  <a:pt x="20" y="504"/>
                </a:lnTo>
                <a:lnTo>
                  <a:pt x="20" y="504"/>
                </a:lnTo>
                <a:lnTo>
                  <a:pt x="20" y="500"/>
                </a:lnTo>
                <a:lnTo>
                  <a:pt x="22" y="498"/>
                </a:lnTo>
                <a:lnTo>
                  <a:pt x="22" y="466"/>
                </a:lnTo>
                <a:lnTo>
                  <a:pt x="22" y="466"/>
                </a:lnTo>
                <a:lnTo>
                  <a:pt x="18" y="468"/>
                </a:lnTo>
                <a:lnTo>
                  <a:pt x="18" y="468"/>
                </a:lnTo>
                <a:lnTo>
                  <a:pt x="14" y="466"/>
                </a:lnTo>
                <a:lnTo>
                  <a:pt x="12" y="462"/>
                </a:lnTo>
                <a:lnTo>
                  <a:pt x="12" y="462"/>
                </a:lnTo>
                <a:lnTo>
                  <a:pt x="14" y="458"/>
                </a:lnTo>
                <a:lnTo>
                  <a:pt x="18" y="456"/>
                </a:lnTo>
                <a:lnTo>
                  <a:pt x="18" y="456"/>
                </a:lnTo>
                <a:lnTo>
                  <a:pt x="22" y="458"/>
                </a:lnTo>
                <a:lnTo>
                  <a:pt x="22" y="446"/>
                </a:lnTo>
                <a:lnTo>
                  <a:pt x="22" y="446"/>
                </a:lnTo>
                <a:lnTo>
                  <a:pt x="20" y="444"/>
                </a:lnTo>
                <a:lnTo>
                  <a:pt x="18" y="440"/>
                </a:lnTo>
                <a:lnTo>
                  <a:pt x="18" y="440"/>
                </a:lnTo>
                <a:lnTo>
                  <a:pt x="20" y="438"/>
                </a:lnTo>
                <a:lnTo>
                  <a:pt x="22" y="436"/>
                </a:lnTo>
                <a:lnTo>
                  <a:pt x="22" y="418"/>
                </a:lnTo>
                <a:lnTo>
                  <a:pt x="22" y="418"/>
                </a:lnTo>
                <a:lnTo>
                  <a:pt x="18" y="420"/>
                </a:lnTo>
                <a:lnTo>
                  <a:pt x="18" y="420"/>
                </a:lnTo>
                <a:lnTo>
                  <a:pt x="14" y="418"/>
                </a:lnTo>
                <a:lnTo>
                  <a:pt x="12" y="414"/>
                </a:lnTo>
                <a:lnTo>
                  <a:pt x="12" y="414"/>
                </a:lnTo>
                <a:lnTo>
                  <a:pt x="14" y="410"/>
                </a:lnTo>
                <a:lnTo>
                  <a:pt x="18" y="410"/>
                </a:lnTo>
                <a:lnTo>
                  <a:pt x="18" y="410"/>
                </a:lnTo>
                <a:lnTo>
                  <a:pt x="22" y="410"/>
                </a:lnTo>
                <a:lnTo>
                  <a:pt x="22" y="398"/>
                </a:lnTo>
                <a:lnTo>
                  <a:pt x="22" y="398"/>
                </a:lnTo>
                <a:lnTo>
                  <a:pt x="20" y="396"/>
                </a:lnTo>
                <a:lnTo>
                  <a:pt x="18" y="394"/>
                </a:lnTo>
                <a:lnTo>
                  <a:pt x="18" y="394"/>
                </a:lnTo>
                <a:lnTo>
                  <a:pt x="20" y="390"/>
                </a:lnTo>
                <a:lnTo>
                  <a:pt x="22" y="388"/>
                </a:lnTo>
                <a:lnTo>
                  <a:pt x="22" y="316"/>
                </a:lnTo>
                <a:lnTo>
                  <a:pt x="22" y="316"/>
                </a:lnTo>
                <a:lnTo>
                  <a:pt x="20" y="312"/>
                </a:lnTo>
                <a:lnTo>
                  <a:pt x="20" y="312"/>
                </a:lnTo>
                <a:lnTo>
                  <a:pt x="22" y="308"/>
                </a:lnTo>
                <a:lnTo>
                  <a:pt x="22" y="292"/>
                </a:lnTo>
                <a:lnTo>
                  <a:pt x="22" y="292"/>
                </a:lnTo>
                <a:lnTo>
                  <a:pt x="20" y="292"/>
                </a:lnTo>
                <a:lnTo>
                  <a:pt x="20" y="292"/>
                </a:lnTo>
                <a:lnTo>
                  <a:pt x="20" y="292"/>
                </a:lnTo>
                <a:lnTo>
                  <a:pt x="20" y="292"/>
                </a:lnTo>
                <a:lnTo>
                  <a:pt x="16" y="290"/>
                </a:lnTo>
                <a:lnTo>
                  <a:pt x="16" y="286"/>
                </a:lnTo>
                <a:lnTo>
                  <a:pt x="16" y="286"/>
                </a:lnTo>
                <a:lnTo>
                  <a:pt x="16" y="282"/>
                </a:lnTo>
                <a:lnTo>
                  <a:pt x="20" y="280"/>
                </a:lnTo>
                <a:lnTo>
                  <a:pt x="20" y="280"/>
                </a:lnTo>
                <a:lnTo>
                  <a:pt x="20" y="280"/>
                </a:lnTo>
                <a:lnTo>
                  <a:pt x="20" y="280"/>
                </a:lnTo>
                <a:lnTo>
                  <a:pt x="22" y="280"/>
                </a:lnTo>
                <a:lnTo>
                  <a:pt x="22" y="270"/>
                </a:lnTo>
                <a:lnTo>
                  <a:pt x="22" y="270"/>
                </a:lnTo>
                <a:lnTo>
                  <a:pt x="20" y="266"/>
                </a:lnTo>
                <a:lnTo>
                  <a:pt x="20" y="266"/>
                </a:lnTo>
                <a:lnTo>
                  <a:pt x="22" y="262"/>
                </a:lnTo>
                <a:lnTo>
                  <a:pt x="22" y="10"/>
                </a:lnTo>
                <a:lnTo>
                  <a:pt x="22" y="10"/>
                </a:lnTo>
                <a:lnTo>
                  <a:pt x="20" y="6"/>
                </a:lnTo>
                <a:lnTo>
                  <a:pt x="18" y="2"/>
                </a:lnTo>
                <a:lnTo>
                  <a:pt x="16" y="0"/>
                </a:lnTo>
                <a:lnTo>
                  <a:pt x="10" y="0"/>
                </a:lnTo>
                <a:close/>
              </a:path>
            </a:pathLst>
          </a:custGeom>
          <a:solidFill>
            <a:srgbClr val="EEFA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86" name="Freeform 685"/>
          <p:cNvSpPr>
            <a:spLocks/>
          </p:cNvSpPr>
          <p:nvPr/>
        </p:nvSpPr>
        <p:spPr bwMode="auto">
          <a:xfrm>
            <a:off x="3329112" y="5029979"/>
            <a:ext cx="9525" cy="12700"/>
          </a:xfrm>
          <a:custGeom>
            <a:avLst/>
            <a:gdLst>
              <a:gd name="T0" fmla="*/ 4 w 6"/>
              <a:gd name="T1" fmla="*/ 8 h 8"/>
              <a:gd name="T2" fmla="*/ 4 w 6"/>
              <a:gd name="T3" fmla="*/ 8 h 8"/>
              <a:gd name="T4" fmla="*/ 0 w 6"/>
              <a:gd name="T5" fmla="*/ 6 h 8"/>
              <a:gd name="T6" fmla="*/ 0 w 6"/>
              <a:gd name="T7" fmla="*/ 4 h 8"/>
              <a:gd name="T8" fmla="*/ 0 w 6"/>
              <a:gd name="T9" fmla="*/ 4 h 8"/>
              <a:gd name="T10" fmla="*/ 0 w 6"/>
              <a:gd name="T11" fmla="*/ 2 h 8"/>
              <a:gd name="T12" fmla="*/ 4 w 6"/>
              <a:gd name="T13" fmla="*/ 0 h 8"/>
              <a:gd name="T14" fmla="*/ 4 w 6"/>
              <a:gd name="T15" fmla="*/ 0 h 8"/>
              <a:gd name="T16" fmla="*/ 6 w 6"/>
              <a:gd name="T17" fmla="*/ 2 h 8"/>
              <a:gd name="T18" fmla="*/ 6 w 6"/>
              <a:gd name="T19" fmla="*/ 4 h 8"/>
              <a:gd name="T20" fmla="*/ 6 w 6"/>
              <a:gd name="T21" fmla="*/ 4 h 8"/>
              <a:gd name="T22" fmla="*/ 6 w 6"/>
              <a:gd name="T23" fmla="*/ 6 h 8"/>
              <a:gd name="T24" fmla="*/ 4 w 6"/>
              <a:gd name="T2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8">
                <a:moveTo>
                  <a:pt x="4" y="8"/>
                </a:moveTo>
                <a:lnTo>
                  <a:pt x="4" y="8"/>
                </a:lnTo>
                <a:lnTo>
                  <a:pt x="0" y="6"/>
                </a:lnTo>
                <a:lnTo>
                  <a:pt x="0" y="4"/>
                </a:lnTo>
                <a:lnTo>
                  <a:pt x="0" y="4"/>
                </a:lnTo>
                <a:lnTo>
                  <a:pt x="0" y="2"/>
                </a:lnTo>
                <a:lnTo>
                  <a:pt x="4" y="0"/>
                </a:lnTo>
                <a:lnTo>
                  <a:pt x="4" y="0"/>
                </a:lnTo>
                <a:lnTo>
                  <a:pt x="6" y="2"/>
                </a:lnTo>
                <a:lnTo>
                  <a:pt x="6" y="4"/>
                </a:lnTo>
                <a:lnTo>
                  <a:pt x="6" y="4"/>
                </a:lnTo>
                <a:lnTo>
                  <a:pt x="6" y="6"/>
                </a:lnTo>
                <a:lnTo>
                  <a:pt x="4" y="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87" name="Freeform 686"/>
          <p:cNvSpPr>
            <a:spLocks/>
          </p:cNvSpPr>
          <p:nvPr/>
        </p:nvSpPr>
        <p:spPr bwMode="auto">
          <a:xfrm>
            <a:off x="3325937" y="4845829"/>
            <a:ext cx="19050" cy="15875"/>
          </a:xfrm>
          <a:custGeom>
            <a:avLst/>
            <a:gdLst>
              <a:gd name="T0" fmla="*/ 6 w 12"/>
              <a:gd name="T1" fmla="*/ 10 h 10"/>
              <a:gd name="T2" fmla="*/ 6 w 12"/>
              <a:gd name="T3" fmla="*/ 10 h 10"/>
              <a:gd name="T4" fmla="*/ 2 w 12"/>
              <a:gd name="T5" fmla="*/ 10 h 10"/>
              <a:gd name="T6" fmla="*/ 0 w 12"/>
              <a:gd name="T7" fmla="*/ 6 h 10"/>
              <a:gd name="T8" fmla="*/ 0 w 12"/>
              <a:gd name="T9" fmla="*/ 6 h 10"/>
              <a:gd name="T10" fmla="*/ 2 w 12"/>
              <a:gd name="T11" fmla="*/ 2 h 10"/>
              <a:gd name="T12" fmla="*/ 6 w 12"/>
              <a:gd name="T13" fmla="*/ 0 h 10"/>
              <a:gd name="T14" fmla="*/ 6 w 12"/>
              <a:gd name="T15" fmla="*/ 0 h 10"/>
              <a:gd name="T16" fmla="*/ 10 w 12"/>
              <a:gd name="T17" fmla="*/ 2 h 10"/>
              <a:gd name="T18" fmla="*/ 12 w 12"/>
              <a:gd name="T19" fmla="*/ 6 h 10"/>
              <a:gd name="T20" fmla="*/ 12 w 12"/>
              <a:gd name="T21" fmla="*/ 6 h 10"/>
              <a:gd name="T22" fmla="*/ 10 w 12"/>
              <a:gd name="T23" fmla="*/ 10 h 10"/>
              <a:gd name="T24" fmla="*/ 6 w 12"/>
              <a:gd name="T25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0">
                <a:moveTo>
                  <a:pt x="6" y="10"/>
                </a:moveTo>
                <a:lnTo>
                  <a:pt x="6" y="10"/>
                </a:lnTo>
                <a:lnTo>
                  <a:pt x="2" y="10"/>
                </a:lnTo>
                <a:lnTo>
                  <a:pt x="0" y="6"/>
                </a:lnTo>
                <a:lnTo>
                  <a:pt x="0" y="6"/>
                </a:lnTo>
                <a:lnTo>
                  <a:pt x="2" y="2"/>
                </a:lnTo>
                <a:lnTo>
                  <a:pt x="6" y="0"/>
                </a:lnTo>
                <a:lnTo>
                  <a:pt x="6" y="0"/>
                </a:lnTo>
                <a:lnTo>
                  <a:pt x="10" y="2"/>
                </a:lnTo>
                <a:lnTo>
                  <a:pt x="12" y="6"/>
                </a:lnTo>
                <a:lnTo>
                  <a:pt x="12" y="6"/>
                </a:lnTo>
                <a:lnTo>
                  <a:pt x="10" y="10"/>
                </a:lnTo>
                <a:lnTo>
                  <a:pt x="6" y="1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88" name="Freeform 687"/>
          <p:cNvSpPr>
            <a:spLocks/>
          </p:cNvSpPr>
          <p:nvPr/>
        </p:nvSpPr>
        <p:spPr bwMode="auto">
          <a:xfrm>
            <a:off x="3319587" y="4804554"/>
            <a:ext cx="15875" cy="15875"/>
          </a:xfrm>
          <a:custGeom>
            <a:avLst/>
            <a:gdLst>
              <a:gd name="T0" fmla="*/ 6 w 10"/>
              <a:gd name="T1" fmla="*/ 10 h 10"/>
              <a:gd name="T2" fmla="*/ 6 w 10"/>
              <a:gd name="T3" fmla="*/ 10 h 10"/>
              <a:gd name="T4" fmla="*/ 2 w 10"/>
              <a:gd name="T5" fmla="*/ 10 h 10"/>
              <a:gd name="T6" fmla="*/ 0 w 10"/>
              <a:gd name="T7" fmla="*/ 6 h 10"/>
              <a:gd name="T8" fmla="*/ 0 w 10"/>
              <a:gd name="T9" fmla="*/ 6 h 10"/>
              <a:gd name="T10" fmla="*/ 2 w 10"/>
              <a:gd name="T11" fmla="*/ 2 h 10"/>
              <a:gd name="T12" fmla="*/ 4 w 10"/>
              <a:gd name="T13" fmla="*/ 0 h 10"/>
              <a:gd name="T14" fmla="*/ 4 w 10"/>
              <a:gd name="T15" fmla="*/ 0 h 10"/>
              <a:gd name="T16" fmla="*/ 6 w 10"/>
              <a:gd name="T17" fmla="*/ 0 h 10"/>
              <a:gd name="T18" fmla="*/ 6 w 10"/>
              <a:gd name="T19" fmla="*/ 0 h 10"/>
              <a:gd name="T20" fmla="*/ 10 w 10"/>
              <a:gd name="T21" fmla="*/ 2 h 10"/>
              <a:gd name="T22" fmla="*/ 10 w 10"/>
              <a:gd name="T23" fmla="*/ 4 h 10"/>
              <a:gd name="T24" fmla="*/ 10 w 10"/>
              <a:gd name="T25" fmla="*/ 4 h 10"/>
              <a:gd name="T26" fmla="*/ 10 w 10"/>
              <a:gd name="T27" fmla="*/ 8 h 10"/>
              <a:gd name="T28" fmla="*/ 6 w 10"/>
              <a:gd name="T29" fmla="*/ 10 h 10"/>
              <a:gd name="T30" fmla="*/ 6 w 10"/>
              <a:gd name="T31" fmla="*/ 10 h 10"/>
              <a:gd name="T32" fmla="*/ 6 w 10"/>
              <a:gd name="T3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" h="10">
                <a:moveTo>
                  <a:pt x="6" y="10"/>
                </a:moveTo>
                <a:lnTo>
                  <a:pt x="6" y="10"/>
                </a:lnTo>
                <a:lnTo>
                  <a:pt x="2" y="10"/>
                </a:lnTo>
                <a:lnTo>
                  <a:pt x="0" y="6"/>
                </a:lnTo>
                <a:lnTo>
                  <a:pt x="0" y="6"/>
                </a:lnTo>
                <a:lnTo>
                  <a:pt x="2" y="2"/>
                </a:lnTo>
                <a:lnTo>
                  <a:pt x="4" y="0"/>
                </a:lnTo>
                <a:lnTo>
                  <a:pt x="4" y="0"/>
                </a:lnTo>
                <a:lnTo>
                  <a:pt x="6" y="0"/>
                </a:lnTo>
                <a:lnTo>
                  <a:pt x="6" y="0"/>
                </a:lnTo>
                <a:lnTo>
                  <a:pt x="10" y="2"/>
                </a:lnTo>
                <a:lnTo>
                  <a:pt x="10" y="4"/>
                </a:lnTo>
                <a:lnTo>
                  <a:pt x="10" y="4"/>
                </a:lnTo>
                <a:lnTo>
                  <a:pt x="10" y="8"/>
                </a:lnTo>
                <a:lnTo>
                  <a:pt x="6" y="10"/>
                </a:lnTo>
                <a:lnTo>
                  <a:pt x="6" y="10"/>
                </a:lnTo>
                <a:lnTo>
                  <a:pt x="6" y="1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89" name="Freeform 688"/>
          <p:cNvSpPr>
            <a:spLocks/>
          </p:cNvSpPr>
          <p:nvPr/>
        </p:nvSpPr>
        <p:spPr bwMode="auto">
          <a:xfrm>
            <a:off x="3325937" y="4769629"/>
            <a:ext cx="19050" cy="19050"/>
          </a:xfrm>
          <a:custGeom>
            <a:avLst/>
            <a:gdLst>
              <a:gd name="T0" fmla="*/ 6 w 12"/>
              <a:gd name="T1" fmla="*/ 12 h 12"/>
              <a:gd name="T2" fmla="*/ 6 w 12"/>
              <a:gd name="T3" fmla="*/ 12 h 12"/>
              <a:gd name="T4" fmla="*/ 2 w 12"/>
              <a:gd name="T5" fmla="*/ 10 h 12"/>
              <a:gd name="T6" fmla="*/ 0 w 12"/>
              <a:gd name="T7" fmla="*/ 6 h 12"/>
              <a:gd name="T8" fmla="*/ 0 w 12"/>
              <a:gd name="T9" fmla="*/ 6 h 12"/>
              <a:gd name="T10" fmla="*/ 2 w 12"/>
              <a:gd name="T11" fmla="*/ 2 h 12"/>
              <a:gd name="T12" fmla="*/ 6 w 12"/>
              <a:gd name="T13" fmla="*/ 0 h 12"/>
              <a:gd name="T14" fmla="*/ 6 w 12"/>
              <a:gd name="T15" fmla="*/ 0 h 12"/>
              <a:gd name="T16" fmla="*/ 6 w 12"/>
              <a:gd name="T17" fmla="*/ 0 h 12"/>
              <a:gd name="T18" fmla="*/ 6 w 12"/>
              <a:gd name="T19" fmla="*/ 0 h 12"/>
              <a:gd name="T20" fmla="*/ 10 w 12"/>
              <a:gd name="T21" fmla="*/ 2 h 12"/>
              <a:gd name="T22" fmla="*/ 12 w 12"/>
              <a:gd name="T23" fmla="*/ 6 h 12"/>
              <a:gd name="T24" fmla="*/ 12 w 12"/>
              <a:gd name="T25" fmla="*/ 6 h 12"/>
              <a:gd name="T26" fmla="*/ 10 w 12"/>
              <a:gd name="T27" fmla="*/ 10 h 12"/>
              <a:gd name="T28" fmla="*/ 6 w 12"/>
              <a:gd name="T29" fmla="*/ 12 h 12"/>
              <a:gd name="T30" fmla="*/ 6 w 12"/>
              <a:gd name="T31" fmla="*/ 12 h 12"/>
              <a:gd name="T32" fmla="*/ 6 w 12"/>
              <a:gd name="T33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" h="12">
                <a:moveTo>
                  <a:pt x="6" y="12"/>
                </a:moveTo>
                <a:lnTo>
                  <a:pt x="6" y="12"/>
                </a:lnTo>
                <a:lnTo>
                  <a:pt x="2" y="10"/>
                </a:lnTo>
                <a:lnTo>
                  <a:pt x="0" y="6"/>
                </a:lnTo>
                <a:lnTo>
                  <a:pt x="0" y="6"/>
                </a:lnTo>
                <a:lnTo>
                  <a:pt x="2" y="2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10" y="2"/>
                </a:lnTo>
                <a:lnTo>
                  <a:pt x="12" y="6"/>
                </a:lnTo>
                <a:lnTo>
                  <a:pt x="12" y="6"/>
                </a:lnTo>
                <a:lnTo>
                  <a:pt x="10" y="10"/>
                </a:lnTo>
                <a:lnTo>
                  <a:pt x="6" y="12"/>
                </a:lnTo>
                <a:lnTo>
                  <a:pt x="6" y="12"/>
                </a:lnTo>
                <a:lnTo>
                  <a:pt x="6" y="1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90" name="Freeform 689"/>
          <p:cNvSpPr>
            <a:spLocks/>
          </p:cNvSpPr>
          <p:nvPr/>
        </p:nvSpPr>
        <p:spPr bwMode="auto">
          <a:xfrm>
            <a:off x="3322762" y="4687079"/>
            <a:ext cx="9525" cy="9525"/>
          </a:xfrm>
          <a:custGeom>
            <a:avLst/>
            <a:gdLst>
              <a:gd name="T0" fmla="*/ 2 w 6"/>
              <a:gd name="T1" fmla="*/ 6 h 6"/>
              <a:gd name="T2" fmla="*/ 2 w 6"/>
              <a:gd name="T3" fmla="*/ 6 h 6"/>
              <a:gd name="T4" fmla="*/ 0 w 6"/>
              <a:gd name="T5" fmla="*/ 6 h 6"/>
              <a:gd name="T6" fmla="*/ 0 w 6"/>
              <a:gd name="T7" fmla="*/ 4 h 6"/>
              <a:gd name="T8" fmla="*/ 0 w 6"/>
              <a:gd name="T9" fmla="*/ 4 h 6"/>
              <a:gd name="T10" fmla="*/ 0 w 6"/>
              <a:gd name="T11" fmla="*/ 2 h 6"/>
              <a:gd name="T12" fmla="*/ 2 w 6"/>
              <a:gd name="T13" fmla="*/ 0 h 6"/>
              <a:gd name="T14" fmla="*/ 2 w 6"/>
              <a:gd name="T15" fmla="*/ 0 h 6"/>
              <a:gd name="T16" fmla="*/ 2 w 6"/>
              <a:gd name="T17" fmla="*/ 0 h 6"/>
              <a:gd name="T18" fmla="*/ 2 w 6"/>
              <a:gd name="T19" fmla="*/ 0 h 6"/>
              <a:gd name="T20" fmla="*/ 4 w 6"/>
              <a:gd name="T21" fmla="*/ 2 h 6"/>
              <a:gd name="T22" fmla="*/ 6 w 6"/>
              <a:gd name="T23" fmla="*/ 4 h 6"/>
              <a:gd name="T24" fmla="*/ 6 w 6"/>
              <a:gd name="T25" fmla="*/ 4 h 6"/>
              <a:gd name="T26" fmla="*/ 6 w 6"/>
              <a:gd name="T27" fmla="*/ 6 h 6"/>
              <a:gd name="T28" fmla="*/ 2 w 6"/>
              <a:gd name="T29" fmla="*/ 6 h 6"/>
              <a:gd name="T30" fmla="*/ 2 w 6"/>
              <a:gd name="T31" fmla="*/ 6 h 6"/>
              <a:gd name="T32" fmla="*/ 2 w 6"/>
              <a:gd name="T33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" h="6">
                <a:moveTo>
                  <a:pt x="2" y="6"/>
                </a:moveTo>
                <a:lnTo>
                  <a:pt x="2" y="6"/>
                </a:lnTo>
                <a:lnTo>
                  <a:pt x="0" y="6"/>
                </a:lnTo>
                <a:lnTo>
                  <a:pt x="0" y="4"/>
                </a:lnTo>
                <a:lnTo>
                  <a:pt x="0" y="4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4" y="2"/>
                </a:lnTo>
                <a:lnTo>
                  <a:pt x="6" y="4"/>
                </a:lnTo>
                <a:lnTo>
                  <a:pt x="6" y="4"/>
                </a:lnTo>
                <a:lnTo>
                  <a:pt x="6" y="6"/>
                </a:lnTo>
                <a:lnTo>
                  <a:pt x="2" y="6"/>
                </a:lnTo>
                <a:lnTo>
                  <a:pt x="2" y="6"/>
                </a:lnTo>
                <a:lnTo>
                  <a:pt x="2" y="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91" name="Freeform 690"/>
          <p:cNvSpPr>
            <a:spLocks/>
          </p:cNvSpPr>
          <p:nvPr/>
        </p:nvSpPr>
        <p:spPr bwMode="auto">
          <a:xfrm>
            <a:off x="3316412" y="4261629"/>
            <a:ext cx="34925" cy="825500"/>
          </a:xfrm>
          <a:custGeom>
            <a:avLst/>
            <a:gdLst>
              <a:gd name="T0" fmla="*/ 10 w 22"/>
              <a:gd name="T1" fmla="*/ 0 h 520"/>
              <a:gd name="T2" fmla="*/ 4 w 22"/>
              <a:gd name="T3" fmla="*/ 2 h 520"/>
              <a:gd name="T4" fmla="*/ 0 w 22"/>
              <a:gd name="T5" fmla="*/ 10 h 520"/>
              <a:gd name="T6" fmla="*/ 0 w 22"/>
              <a:gd name="T7" fmla="*/ 510 h 520"/>
              <a:gd name="T8" fmla="*/ 4 w 22"/>
              <a:gd name="T9" fmla="*/ 518 h 520"/>
              <a:gd name="T10" fmla="*/ 10 w 22"/>
              <a:gd name="T11" fmla="*/ 520 h 520"/>
              <a:gd name="T12" fmla="*/ 16 w 22"/>
              <a:gd name="T13" fmla="*/ 520 h 520"/>
              <a:gd name="T14" fmla="*/ 20 w 22"/>
              <a:gd name="T15" fmla="*/ 514 h 520"/>
              <a:gd name="T16" fmla="*/ 22 w 22"/>
              <a:gd name="T17" fmla="*/ 508 h 520"/>
              <a:gd name="T18" fmla="*/ 20 w 22"/>
              <a:gd name="T19" fmla="*/ 506 h 520"/>
              <a:gd name="T20" fmla="*/ 20 w 22"/>
              <a:gd name="T21" fmla="*/ 504 h 520"/>
              <a:gd name="T22" fmla="*/ 22 w 22"/>
              <a:gd name="T23" fmla="*/ 498 h 520"/>
              <a:gd name="T24" fmla="*/ 22 w 22"/>
              <a:gd name="T25" fmla="*/ 466 h 520"/>
              <a:gd name="T26" fmla="*/ 18 w 22"/>
              <a:gd name="T27" fmla="*/ 468 h 520"/>
              <a:gd name="T28" fmla="*/ 12 w 22"/>
              <a:gd name="T29" fmla="*/ 462 h 520"/>
              <a:gd name="T30" fmla="*/ 14 w 22"/>
              <a:gd name="T31" fmla="*/ 458 h 520"/>
              <a:gd name="T32" fmla="*/ 18 w 22"/>
              <a:gd name="T33" fmla="*/ 456 h 520"/>
              <a:gd name="T34" fmla="*/ 22 w 22"/>
              <a:gd name="T35" fmla="*/ 446 h 520"/>
              <a:gd name="T36" fmla="*/ 20 w 22"/>
              <a:gd name="T37" fmla="*/ 444 h 520"/>
              <a:gd name="T38" fmla="*/ 18 w 22"/>
              <a:gd name="T39" fmla="*/ 440 h 520"/>
              <a:gd name="T40" fmla="*/ 22 w 22"/>
              <a:gd name="T41" fmla="*/ 436 h 520"/>
              <a:gd name="T42" fmla="*/ 22 w 22"/>
              <a:gd name="T43" fmla="*/ 418 h 520"/>
              <a:gd name="T44" fmla="*/ 18 w 22"/>
              <a:gd name="T45" fmla="*/ 420 h 520"/>
              <a:gd name="T46" fmla="*/ 12 w 22"/>
              <a:gd name="T47" fmla="*/ 414 h 520"/>
              <a:gd name="T48" fmla="*/ 14 w 22"/>
              <a:gd name="T49" fmla="*/ 410 h 520"/>
              <a:gd name="T50" fmla="*/ 18 w 22"/>
              <a:gd name="T51" fmla="*/ 410 h 520"/>
              <a:gd name="T52" fmla="*/ 22 w 22"/>
              <a:gd name="T53" fmla="*/ 398 h 520"/>
              <a:gd name="T54" fmla="*/ 20 w 22"/>
              <a:gd name="T55" fmla="*/ 396 h 520"/>
              <a:gd name="T56" fmla="*/ 18 w 22"/>
              <a:gd name="T57" fmla="*/ 394 h 520"/>
              <a:gd name="T58" fmla="*/ 22 w 22"/>
              <a:gd name="T59" fmla="*/ 388 h 520"/>
              <a:gd name="T60" fmla="*/ 22 w 22"/>
              <a:gd name="T61" fmla="*/ 316 h 520"/>
              <a:gd name="T62" fmla="*/ 20 w 22"/>
              <a:gd name="T63" fmla="*/ 312 h 520"/>
              <a:gd name="T64" fmla="*/ 22 w 22"/>
              <a:gd name="T65" fmla="*/ 292 h 520"/>
              <a:gd name="T66" fmla="*/ 20 w 22"/>
              <a:gd name="T67" fmla="*/ 292 h 520"/>
              <a:gd name="T68" fmla="*/ 20 w 22"/>
              <a:gd name="T69" fmla="*/ 292 h 520"/>
              <a:gd name="T70" fmla="*/ 16 w 22"/>
              <a:gd name="T71" fmla="*/ 290 h 520"/>
              <a:gd name="T72" fmla="*/ 16 w 22"/>
              <a:gd name="T73" fmla="*/ 286 h 520"/>
              <a:gd name="T74" fmla="*/ 20 w 22"/>
              <a:gd name="T75" fmla="*/ 280 h 520"/>
              <a:gd name="T76" fmla="*/ 20 w 22"/>
              <a:gd name="T77" fmla="*/ 280 h 520"/>
              <a:gd name="T78" fmla="*/ 22 w 22"/>
              <a:gd name="T79" fmla="*/ 280 h 520"/>
              <a:gd name="T80" fmla="*/ 22 w 22"/>
              <a:gd name="T81" fmla="*/ 270 h 520"/>
              <a:gd name="T82" fmla="*/ 20 w 22"/>
              <a:gd name="T83" fmla="*/ 266 h 520"/>
              <a:gd name="T84" fmla="*/ 22 w 22"/>
              <a:gd name="T85" fmla="*/ 10 h 520"/>
              <a:gd name="T86" fmla="*/ 20 w 22"/>
              <a:gd name="T87" fmla="*/ 6 h 520"/>
              <a:gd name="T88" fmla="*/ 16 w 22"/>
              <a:gd name="T89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2" h="520">
                <a:moveTo>
                  <a:pt x="10" y="0"/>
                </a:moveTo>
                <a:lnTo>
                  <a:pt x="10" y="0"/>
                </a:lnTo>
                <a:lnTo>
                  <a:pt x="6" y="0"/>
                </a:lnTo>
                <a:lnTo>
                  <a:pt x="4" y="2"/>
                </a:lnTo>
                <a:lnTo>
                  <a:pt x="0" y="6"/>
                </a:lnTo>
                <a:lnTo>
                  <a:pt x="0" y="10"/>
                </a:lnTo>
                <a:lnTo>
                  <a:pt x="0" y="510"/>
                </a:lnTo>
                <a:lnTo>
                  <a:pt x="0" y="510"/>
                </a:lnTo>
                <a:lnTo>
                  <a:pt x="0" y="514"/>
                </a:lnTo>
                <a:lnTo>
                  <a:pt x="4" y="518"/>
                </a:lnTo>
                <a:lnTo>
                  <a:pt x="6" y="520"/>
                </a:lnTo>
                <a:lnTo>
                  <a:pt x="10" y="520"/>
                </a:lnTo>
                <a:lnTo>
                  <a:pt x="10" y="520"/>
                </a:lnTo>
                <a:lnTo>
                  <a:pt x="16" y="520"/>
                </a:lnTo>
                <a:lnTo>
                  <a:pt x="18" y="518"/>
                </a:lnTo>
                <a:lnTo>
                  <a:pt x="20" y="514"/>
                </a:lnTo>
                <a:lnTo>
                  <a:pt x="22" y="510"/>
                </a:lnTo>
                <a:lnTo>
                  <a:pt x="22" y="508"/>
                </a:lnTo>
                <a:lnTo>
                  <a:pt x="22" y="508"/>
                </a:lnTo>
                <a:lnTo>
                  <a:pt x="20" y="506"/>
                </a:lnTo>
                <a:lnTo>
                  <a:pt x="20" y="504"/>
                </a:lnTo>
                <a:lnTo>
                  <a:pt x="20" y="504"/>
                </a:lnTo>
                <a:lnTo>
                  <a:pt x="20" y="500"/>
                </a:lnTo>
                <a:lnTo>
                  <a:pt x="22" y="498"/>
                </a:lnTo>
                <a:lnTo>
                  <a:pt x="22" y="466"/>
                </a:lnTo>
                <a:lnTo>
                  <a:pt x="22" y="466"/>
                </a:lnTo>
                <a:lnTo>
                  <a:pt x="18" y="468"/>
                </a:lnTo>
                <a:lnTo>
                  <a:pt x="18" y="468"/>
                </a:lnTo>
                <a:lnTo>
                  <a:pt x="14" y="466"/>
                </a:lnTo>
                <a:lnTo>
                  <a:pt x="12" y="462"/>
                </a:lnTo>
                <a:lnTo>
                  <a:pt x="12" y="462"/>
                </a:lnTo>
                <a:lnTo>
                  <a:pt x="14" y="458"/>
                </a:lnTo>
                <a:lnTo>
                  <a:pt x="18" y="456"/>
                </a:lnTo>
                <a:lnTo>
                  <a:pt x="18" y="456"/>
                </a:lnTo>
                <a:lnTo>
                  <a:pt x="22" y="458"/>
                </a:lnTo>
                <a:lnTo>
                  <a:pt x="22" y="446"/>
                </a:lnTo>
                <a:lnTo>
                  <a:pt x="22" y="446"/>
                </a:lnTo>
                <a:lnTo>
                  <a:pt x="20" y="444"/>
                </a:lnTo>
                <a:lnTo>
                  <a:pt x="18" y="440"/>
                </a:lnTo>
                <a:lnTo>
                  <a:pt x="18" y="440"/>
                </a:lnTo>
                <a:lnTo>
                  <a:pt x="20" y="438"/>
                </a:lnTo>
                <a:lnTo>
                  <a:pt x="22" y="436"/>
                </a:lnTo>
                <a:lnTo>
                  <a:pt x="22" y="418"/>
                </a:lnTo>
                <a:lnTo>
                  <a:pt x="22" y="418"/>
                </a:lnTo>
                <a:lnTo>
                  <a:pt x="18" y="420"/>
                </a:lnTo>
                <a:lnTo>
                  <a:pt x="18" y="420"/>
                </a:lnTo>
                <a:lnTo>
                  <a:pt x="14" y="418"/>
                </a:lnTo>
                <a:lnTo>
                  <a:pt x="12" y="414"/>
                </a:lnTo>
                <a:lnTo>
                  <a:pt x="12" y="414"/>
                </a:lnTo>
                <a:lnTo>
                  <a:pt x="14" y="410"/>
                </a:lnTo>
                <a:lnTo>
                  <a:pt x="18" y="410"/>
                </a:lnTo>
                <a:lnTo>
                  <a:pt x="18" y="410"/>
                </a:lnTo>
                <a:lnTo>
                  <a:pt x="22" y="410"/>
                </a:lnTo>
                <a:lnTo>
                  <a:pt x="22" y="398"/>
                </a:lnTo>
                <a:lnTo>
                  <a:pt x="22" y="398"/>
                </a:lnTo>
                <a:lnTo>
                  <a:pt x="20" y="396"/>
                </a:lnTo>
                <a:lnTo>
                  <a:pt x="18" y="394"/>
                </a:lnTo>
                <a:lnTo>
                  <a:pt x="18" y="394"/>
                </a:lnTo>
                <a:lnTo>
                  <a:pt x="20" y="390"/>
                </a:lnTo>
                <a:lnTo>
                  <a:pt x="22" y="388"/>
                </a:lnTo>
                <a:lnTo>
                  <a:pt x="22" y="316"/>
                </a:lnTo>
                <a:lnTo>
                  <a:pt x="22" y="316"/>
                </a:lnTo>
                <a:lnTo>
                  <a:pt x="20" y="312"/>
                </a:lnTo>
                <a:lnTo>
                  <a:pt x="20" y="312"/>
                </a:lnTo>
                <a:lnTo>
                  <a:pt x="22" y="308"/>
                </a:lnTo>
                <a:lnTo>
                  <a:pt x="22" y="292"/>
                </a:lnTo>
                <a:lnTo>
                  <a:pt x="22" y="292"/>
                </a:lnTo>
                <a:lnTo>
                  <a:pt x="20" y="292"/>
                </a:lnTo>
                <a:lnTo>
                  <a:pt x="20" y="292"/>
                </a:lnTo>
                <a:lnTo>
                  <a:pt x="20" y="292"/>
                </a:lnTo>
                <a:lnTo>
                  <a:pt x="20" y="292"/>
                </a:lnTo>
                <a:lnTo>
                  <a:pt x="16" y="290"/>
                </a:lnTo>
                <a:lnTo>
                  <a:pt x="16" y="286"/>
                </a:lnTo>
                <a:lnTo>
                  <a:pt x="16" y="286"/>
                </a:lnTo>
                <a:lnTo>
                  <a:pt x="16" y="282"/>
                </a:lnTo>
                <a:lnTo>
                  <a:pt x="20" y="280"/>
                </a:lnTo>
                <a:lnTo>
                  <a:pt x="20" y="280"/>
                </a:lnTo>
                <a:lnTo>
                  <a:pt x="20" y="280"/>
                </a:lnTo>
                <a:lnTo>
                  <a:pt x="20" y="280"/>
                </a:lnTo>
                <a:lnTo>
                  <a:pt x="22" y="280"/>
                </a:lnTo>
                <a:lnTo>
                  <a:pt x="22" y="270"/>
                </a:lnTo>
                <a:lnTo>
                  <a:pt x="22" y="270"/>
                </a:lnTo>
                <a:lnTo>
                  <a:pt x="20" y="266"/>
                </a:lnTo>
                <a:lnTo>
                  <a:pt x="20" y="266"/>
                </a:lnTo>
                <a:lnTo>
                  <a:pt x="22" y="262"/>
                </a:lnTo>
                <a:lnTo>
                  <a:pt x="22" y="10"/>
                </a:lnTo>
                <a:lnTo>
                  <a:pt x="22" y="10"/>
                </a:lnTo>
                <a:lnTo>
                  <a:pt x="20" y="6"/>
                </a:lnTo>
                <a:lnTo>
                  <a:pt x="18" y="2"/>
                </a:lnTo>
                <a:lnTo>
                  <a:pt x="16" y="0"/>
                </a:lnTo>
                <a:lnTo>
                  <a:pt x="1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92" name="Freeform 691"/>
          <p:cNvSpPr>
            <a:spLocks/>
          </p:cNvSpPr>
          <p:nvPr/>
        </p:nvSpPr>
        <p:spPr bwMode="auto">
          <a:xfrm>
            <a:off x="3335462" y="4985529"/>
            <a:ext cx="15875" cy="19050"/>
          </a:xfrm>
          <a:custGeom>
            <a:avLst/>
            <a:gdLst>
              <a:gd name="T0" fmla="*/ 6 w 10"/>
              <a:gd name="T1" fmla="*/ 0 h 12"/>
              <a:gd name="T2" fmla="*/ 6 w 10"/>
              <a:gd name="T3" fmla="*/ 0 h 12"/>
              <a:gd name="T4" fmla="*/ 2 w 10"/>
              <a:gd name="T5" fmla="*/ 2 h 12"/>
              <a:gd name="T6" fmla="*/ 0 w 10"/>
              <a:gd name="T7" fmla="*/ 6 h 12"/>
              <a:gd name="T8" fmla="*/ 0 w 10"/>
              <a:gd name="T9" fmla="*/ 6 h 12"/>
              <a:gd name="T10" fmla="*/ 2 w 10"/>
              <a:gd name="T11" fmla="*/ 10 h 12"/>
              <a:gd name="T12" fmla="*/ 6 w 10"/>
              <a:gd name="T13" fmla="*/ 12 h 12"/>
              <a:gd name="T14" fmla="*/ 6 w 10"/>
              <a:gd name="T15" fmla="*/ 12 h 12"/>
              <a:gd name="T16" fmla="*/ 10 w 10"/>
              <a:gd name="T17" fmla="*/ 10 h 12"/>
              <a:gd name="T18" fmla="*/ 10 w 10"/>
              <a:gd name="T19" fmla="*/ 2 h 12"/>
              <a:gd name="T20" fmla="*/ 10 w 10"/>
              <a:gd name="T21" fmla="*/ 2 h 12"/>
              <a:gd name="T22" fmla="*/ 6 w 10"/>
              <a:gd name="T2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" h="12">
                <a:moveTo>
                  <a:pt x="6" y="0"/>
                </a:move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0" y="2"/>
                </a:lnTo>
                <a:lnTo>
                  <a:pt x="10" y="2"/>
                </a:lnTo>
                <a:lnTo>
                  <a:pt x="6" y="0"/>
                </a:lnTo>
                <a:close/>
              </a:path>
            </a:pathLst>
          </a:custGeom>
          <a:solidFill>
            <a:srgbClr val="5FCC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93" name="Freeform 692"/>
          <p:cNvSpPr>
            <a:spLocks/>
          </p:cNvSpPr>
          <p:nvPr/>
        </p:nvSpPr>
        <p:spPr bwMode="auto">
          <a:xfrm>
            <a:off x="3335462" y="4985529"/>
            <a:ext cx="15875" cy="19050"/>
          </a:xfrm>
          <a:custGeom>
            <a:avLst/>
            <a:gdLst>
              <a:gd name="T0" fmla="*/ 6 w 10"/>
              <a:gd name="T1" fmla="*/ 0 h 12"/>
              <a:gd name="T2" fmla="*/ 6 w 10"/>
              <a:gd name="T3" fmla="*/ 0 h 12"/>
              <a:gd name="T4" fmla="*/ 2 w 10"/>
              <a:gd name="T5" fmla="*/ 2 h 12"/>
              <a:gd name="T6" fmla="*/ 0 w 10"/>
              <a:gd name="T7" fmla="*/ 6 h 12"/>
              <a:gd name="T8" fmla="*/ 0 w 10"/>
              <a:gd name="T9" fmla="*/ 6 h 12"/>
              <a:gd name="T10" fmla="*/ 2 w 10"/>
              <a:gd name="T11" fmla="*/ 10 h 12"/>
              <a:gd name="T12" fmla="*/ 6 w 10"/>
              <a:gd name="T13" fmla="*/ 12 h 12"/>
              <a:gd name="T14" fmla="*/ 6 w 10"/>
              <a:gd name="T15" fmla="*/ 12 h 12"/>
              <a:gd name="T16" fmla="*/ 10 w 10"/>
              <a:gd name="T17" fmla="*/ 10 h 12"/>
              <a:gd name="T18" fmla="*/ 10 w 10"/>
              <a:gd name="T19" fmla="*/ 2 h 12"/>
              <a:gd name="T20" fmla="*/ 10 w 10"/>
              <a:gd name="T21" fmla="*/ 2 h 12"/>
              <a:gd name="T22" fmla="*/ 6 w 10"/>
              <a:gd name="T2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" h="12">
                <a:moveTo>
                  <a:pt x="6" y="0"/>
                </a:move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0" y="2"/>
                </a:lnTo>
                <a:lnTo>
                  <a:pt x="10" y="2"/>
                </a:lnTo>
                <a:lnTo>
                  <a:pt x="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94" name="Freeform 693"/>
          <p:cNvSpPr>
            <a:spLocks/>
          </p:cNvSpPr>
          <p:nvPr/>
        </p:nvSpPr>
        <p:spPr bwMode="auto">
          <a:xfrm>
            <a:off x="3344987" y="4953779"/>
            <a:ext cx="6350" cy="15875"/>
          </a:xfrm>
          <a:custGeom>
            <a:avLst/>
            <a:gdLst>
              <a:gd name="T0" fmla="*/ 4 w 4"/>
              <a:gd name="T1" fmla="*/ 0 h 10"/>
              <a:gd name="T2" fmla="*/ 4 w 4"/>
              <a:gd name="T3" fmla="*/ 0 h 10"/>
              <a:gd name="T4" fmla="*/ 2 w 4"/>
              <a:gd name="T5" fmla="*/ 2 h 10"/>
              <a:gd name="T6" fmla="*/ 0 w 4"/>
              <a:gd name="T7" fmla="*/ 4 h 10"/>
              <a:gd name="T8" fmla="*/ 0 w 4"/>
              <a:gd name="T9" fmla="*/ 4 h 10"/>
              <a:gd name="T10" fmla="*/ 2 w 4"/>
              <a:gd name="T11" fmla="*/ 8 h 10"/>
              <a:gd name="T12" fmla="*/ 4 w 4"/>
              <a:gd name="T13" fmla="*/ 10 h 10"/>
              <a:gd name="T14" fmla="*/ 4 w 4"/>
              <a:gd name="T15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10">
                <a:moveTo>
                  <a:pt x="4" y="0"/>
                </a:move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4"/>
                </a:lnTo>
                <a:lnTo>
                  <a:pt x="2" y="8"/>
                </a:lnTo>
                <a:lnTo>
                  <a:pt x="4" y="10"/>
                </a:lnTo>
                <a:lnTo>
                  <a:pt x="4" y="0"/>
                </a:lnTo>
                <a:close/>
              </a:path>
            </a:pathLst>
          </a:custGeom>
          <a:solidFill>
            <a:srgbClr val="5FCC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95" name="Freeform 694"/>
          <p:cNvSpPr>
            <a:spLocks/>
          </p:cNvSpPr>
          <p:nvPr/>
        </p:nvSpPr>
        <p:spPr bwMode="auto">
          <a:xfrm>
            <a:off x="3344987" y="4953779"/>
            <a:ext cx="6350" cy="15875"/>
          </a:xfrm>
          <a:custGeom>
            <a:avLst/>
            <a:gdLst>
              <a:gd name="T0" fmla="*/ 4 w 4"/>
              <a:gd name="T1" fmla="*/ 0 h 10"/>
              <a:gd name="T2" fmla="*/ 4 w 4"/>
              <a:gd name="T3" fmla="*/ 0 h 10"/>
              <a:gd name="T4" fmla="*/ 2 w 4"/>
              <a:gd name="T5" fmla="*/ 2 h 10"/>
              <a:gd name="T6" fmla="*/ 0 w 4"/>
              <a:gd name="T7" fmla="*/ 4 h 10"/>
              <a:gd name="T8" fmla="*/ 0 w 4"/>
              <a:gd name="T9" fmla="*/ 4 h 10"/>
              <a:gd name="T10" fmla="*/ 2 w 4"/>
              <a:gd name="T11" fmla="*/ 8 h 10"/>
              <a:gd name="T12" fmla="*/ 4 w 4"/>
              <a:gd name="T13" fmla="*/ 10 h 10"/>
              <a:gd name="T14" fmla="*/ 4 w 4"/>
              <a:gd name="T15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10">
                <a:moveTo>
                  <a:pt x="4" y="0"/>
                </a:move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4"/>
                </a:lnTo>
                <a:lnTo>
                  <a:pt x="2" y="8"/>
                </a:lnTo>
                <a:lnTo>
                  <a:pt x="4" y="10"/>
                </a:lnTo>
                <a:lnTo>
                  <a:pt x="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96" name="Freeform 695"/>
          <p:cNvSpPr>
            <a:spLocks/>
          </p:cNvSpPr>
          <p:nvPr/>
        </p:nvSpPr>
        <p:spPr bwMode="auto">
          <a:xfrm>
            <a:off x="3348162" y="5052204"/>
            <a:ext cx="3175" cy="15875"/>
          </a:xfrm>
          <a:custGeom>
            <a:avLst/>
            <a:gdLst>
              <a:gd name="T0" fmla="*/ 2 w 2"/>
              <a:gd name="T1" fmla="*/ 0 h 10"/>
              <a:gd name="T2" fmla="*/ 2 w 2"/>
              <a:gd name="T3" fmla="*/ 0 h 10"/>
              <a:gd name="T4" fmla="*/ 0 w 2"/>
              <a:gd name="T5" fmla="*/ 2 h 10"/>
              <a:gd name="T6" fmla="*/ 0 w 2"/>
              <a:gd name="T7" fmla="*/ 6 h 10"/>
              <a:gd name="T8" fmla="*/ 0 w 2"/>
              <a:gd name="T9" fmla="*/ 6 h 10"/>
              <a:gd name="T10" fmla="*/ 0 w 2"/>
              <a:gd name="T11" fmla="*/ 8 h 10"/>
              <a:gd name="T12" fmla="*/ 2 w 2"/>
              <a:gd name="T13" fmla="*/ 10 h 10"/>
              <a:gd name="T14" fmla="*/ 2 w 2"/>
              <a:gd name="T15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10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0" y="6"/>
                </a:lnTo>
                <a:lnTo>
                  <a:pt x="0" y="6"/>
                </a:lnTo>
                <a:lnTo>
                  <a:pt x="0" y="8"/>
                </a:lnTo>
                <a:lnTo>
                  <a:pt x="2" y="10"/>
                </a:lnTo>
                <a:lnTo>
                  <a:pt x="2" y="0"/>
                </a:lnTo>
                <a:close/>
              </a:path>
            </a:pathLst>
          </a:custGeom>
          <a:solidFill>
            <a:srgbClr val="5FCC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97" name="Freeform 696"/>
          <p:cNvSpPr>
            <a:spLocks/>
          </p:cNvSpPr>
          <p:nvPr/>
        </p:nvSpPr>
        <p:spPr bwMode="auto">
          <a:xfrm>
            <a:off x="3348162" y="5052204"/>
            <a:ext cx="3175" cy="15875"/>
          </a:xfrm>
          <a:custGeom>
            <a:avLst/>
            <a:gdLst>
              <a:gd name="T0" fmla="*/ 2 w 2"/>
              <a:gd name="T1" fmla="*/ 0 h 10"/>
              <a:gd name="T2" fmla="*/ 2 w 2"/>
              <a:gd name="T3" fmla="*/ 0 h 10"/>
              <a:gd name="T4" fmla="*/ 0 w 2"/>
              <a:gd name="T5" fmla="*/ 2 h 10"/>
              <a:gd name="T6" fmla="*/ 0 w 2"/>
              <a:gd name="T7" fmla="*/ 6 h 10"/>
              <a:gd name="T8" fmla="*/ 0 w 2"/>
              <a:gd name="T9" fmla="*/ 6 h 10"/>
              <a:gd name="T10" fmla="*/ 0 w 2"/>
              <a:gd name="T11" fmla="*/ 8 h 10"/>
              <a:gd name="T12" fmla="*/ 2 w 2"/>
              <a:gd name="T13" fmla="*/ 10 h 10"/>
              <a:gd name="T14" fmla="*/ 2 w 2"/>
              <a:gd name="T15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10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0" y="6"/>
                </a:lnTo>
                <a:lnTo>
                  <a:pt x="0" y="6"/>
                </a:lnTo>
                <a:lnTo>
                  <a:pt x="0" y="8"/>
                </a:ln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98" name="Freeform 697"/>
          <p:cNvSpPr>
            <a:spLocks/>
          </p:cNvSpPr>
          <p:nvPr/>
        </p:nvSpPr>
        <p:spPr bwMode="auto">
          <a:xfrm>
            <a:off x="3329112" y="5029979"/>
            <a:ext cx="9525" cy="12700"/>
          </a:xfrm>
          <a:custGeom>
            <a:avLst/>
            <a:gdLst>
              <a:gd name="T0" fmla="*/ 4 w 6"/>
              <a:gd name="T1" fmla="*/ 0 h 8"/>
              <a:gd name="T2" fmla="*/ 4 w 6"/>
              <a:gd name="T3" fmla="*/ 0 h 8"/>
              <a:gd name="T4" fmla="*/ 0 w 6"/>
              <a:gd name="T5" fmla="*/ 2 h 8"/>
              <a:gd name="T6" fmla="*/ 0 w 6"/>
              <a:gd name="T7" fmla="*/ 4 h 8"/>
              <a:gd name="T8" fmla="*/ 0 w 6"/>
              <a:gd name="T9" fmla="*/ 4 h 8"/>
              <a:gd name="T10" fmla="*/ 0 w 6"/>
              <a:gd name="T11" fmla="*/ 6 h 8"/>
              <a:gd name="T12" fmla="*/ 4 w 6"/>
              <a:gd name="T13" fmla="*/ 8 h 8"/>
              <a:gd name="T14" fmla="*/ 4 w 6"/>
              <a:gd name="T15" fmla="*/ 8 h 8"/>
              <a:gd name="T16" fmla="*/ 6 w 6"/>
              <a:gd name="T17" fmla="*/ 6 h 8"/>
              <a:gd name="T18" fmla="*/ 6 w 6"/>
              <a:gd name="T19" fmla="*/ 4 h 8"/>
              <a:gd name="T20" fmla="*/ 6 w 6"/>
              <a:gd name="T21" fmla="*/ 4 h 8"/>
              <a:gd name="T22" fmla="*/ 6 w 6"/>
              <a:gd name="T23" fmla="*/ 2 h 8"/>
              <a:gd name="T24" fmla="*/ 4 w 6"/>
              <a:gd name="T2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8">
                <a:moveTo>
                  <a:pt x="4" y="0"/>
                </a:moveTo>
                <a:lnTo>
                  <a:pt x="4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0" y="6"/>
                </a:lnTo>
                <a:lnTo>
                  <a:pt x="4" y="8"/>
                </a:lnTo>
                <a:lnTo>
                  <a:pt x="4" y="8"/>
                </a:lnTo>
                <a:lnTo>
                  <a:pt x="6" y="6"/>
                </a:lnTo>
                <a:lnTo>
                  <a:pt x="6" y="4"/>
                </a:lnTo>
                <a:lnTo>
                  <a:pt x="6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rgbClr val="5FCC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99" name="Freeform 698"/>
          <p:cNvSpPr>
            <a:spLocks/>
          </p:cNvSpPr>
          <p:nvPr/>
        </p:nvSpPr>
        <p:spPr bwMode="auto">
          <a:xfrm>
            <a:off x="3329112" y="5029979"/>
            <a:ext cx="9525" cy="12700"/>
          </a:xfrm>
          <a:custGeom>
            <a:avLst/>
            <a:gdLst>
              <a:gd name="T0" fmla="*/ 4 w 6"/>
              <a:gd name="T1" fmla="*/ 0 h 8"/>
              <a:gd name="T2" fmla="*/ 4 w 6"/>
              <a:gd name="T3" fmla="*/ 0 h 8"/>
              <a:gd name="T4" fmla="*/ 0 w 6"/>
              <a:gd name="T5" fmla="*/ 2 h 8"/>
              <a:gd name="T6" fmla="*/ 0 w 6"/>
              <a:gd name="T7" fmla="*/ 4 h 8"/>
              <a:gd name="T8" fmla="*/ 0 w 6"/>
              <a:gd name="T9" fmla="*/ 4 h 8"/>
              <a:gd name="T10" fmla="*/ 0 w 6"/>
              <a:gd name="T11" fmla="*/ 6 h 8"/>
              <a:gd name="T12" fmla="*/ 4 w 6"/>
              <a:gd name="T13" fmla="*/ 8 h 8"/>
              <a:gd name="T14" fmla="*/ 4 w 6"/>
              <a:gd name="T15" fmla="*/ 8 h 8"/>
              <a:gd name="T16" fmla="*/ 6 w 6"/>
              <a:gd name="T17" fmla="*/ 6 h 8"/>
              <a:gd name="T18" fmla="*/ 6 w 6"/>
              <a:gd name="T19" fmla="*/ 4 h 8"/>
              <a:gd name="T20" fmla="*/ 6 w 6"/>
              <a:gd name="T21" fmla="*/ 4 h 8"/>
              <a:gd name="T22" fmla="*/ 6 w 6"/>
              <a:gd name="T23" fmla="*/ 2 h 8"/>
              <a:gd name="T24" fmla="*/ 4 w 6"/>
              <a:gd name="T2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8">
                <a:moveTo>
                  <a:pt x="4" y="0"/>
                </a:moveTo>
                <a:lnTo>
                  <a:pt x="4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0" y="6"/>
                </a:lnTo>
                <a:lnTo>
                  <a:pt x="4" y="8"/>
                </a:lnTo>
                <a:lnTo>
                  <a:pt x="4" y="8"/>
                </a:lnTo>
                <a:lnTo>
                  <a:pt x="6" y="6"/>
                </a:lnTo>
                <a:lnTo>
                  <a:pt x="6" y="4"/>
                </a:lnTo>
                <a:lnTo>
                  <a:pt x="6" y="4"/>
                </a:lnTo>
                <a:lnTo>
                  <a:pt x="6" y="2"/>
                </a:lnTo>
                <a:lnTo>
                  <a:pt x="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00" name="Freeform 699"/>
          <p:cNvSpPr>
            <a:spLocks/>
          </p:cNvSpPr>
          <p:nvPr/>
        </p:nvSpPr>
        <p:spPr bwMode="auto">
          <a:xfrm>
            <a:off x="3344987" y="4877579"/>
            <a:ext cx="6350" cy="15875"/>
          </a:xfrm>
          <a:custGeom>
            <a:avLst/>
            <a:gdLst>
              <a:gd name="T0" fmla="*/ 4 w 4"/>
              <a:gd name="T1" fmla="*/ 0 h 10"/>
              <a:gd name="T2" fmla="*/ 4 w 4"/>
              <a:gd name="T3" fmla="*/ 0 h 10"/>
              <a:gd name="T4" fmla="*/ 2 w 4"/>
              <a:gd name="T5" fmla="*/ 2 h 10"/>
              <a:gd name="T6" fmla="*/ 0 w 4"/>
              <a:gd name="T7" fmla="*/ 6 h 10"/>
              <a:gd name="T8" fmla="*/ 0 w 4"/>
              <a:gd name="T9" fmla="*/ 6 h 10"/>
              <a:gd name="T10" fmla="*/ 2 w 4"/>
              <a:gd name="T11" fmla="*/ 8 h 10"/>
              <a:gd name="T12" fmla="*/ 4 w 4"/>
              <a:gd name="T13" fmla="*/ 10 h 10"/>
              <a:gd name="T14" fmla="*/ 4 w 4"/>
              <a:gd name="T15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10">
                <a:moveTo>
                  <a:pt x="4" y="0"/>
                </a:moveTo>
                <a:lnTo>
                  <a:pt x="4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8"/>
                </a:lnTo>
                <a:lnTo>
                  <a:pt x="4" y="10"/>
                </a:lnTo>
                <a:lnTo>
                  <a:pt x="4" y="0"/>
                </a:lnTo>
                <a:close/>
              </a:path>
            </a:pathLst>
          </a:custGeom>
          <a:solidFill>
            <a:srgbClr val="5FCC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01" name="Freeform 700"/>
          <p:cNvSpPr>
            <a:spLocks/>
          </p:cNvSpPr>
          <p:nvPr/>
        </p:nvSpPr>
        <p:spPr bwMode="auto">
          <a:xfrm>
            <a:off x="3344987" y="4877579"/>
            <a:ext cx="6350" cy="15875"/>
          </a:xfrm>
          <a:custGeom>
            <a:avLst/>
            <a:gdLst>
              <a:gd name="T0" fmla="*/ 4 w 4"/>
              <a:gd name="T1" fmla="*/ 0 h 10"/>
              <a:gd name="T2" fmla="*/ 4 w 4"/>
              <a:gd name="T3" fmla="*/ 0 h 10"/>
              <a:gd name="T4" fmla="*/ 2 w 4"/>
              <a:gd name="T5" fmla="*/ 2 h 10"/>
              <a:gd name="T6" fmla="*/ 0 w 4"/>
              <a:gd name="T7" fmla="*/ 6 h 10"/>
              <a:gd name="T8" fmla="*/ 0 w 4"/>
              <a:gd name="T9" fmla="*/ 6 h 10"/>
              <a:gd name="T10" fmla="*/ 2 w 4"/>
              <a:gd name="T11" fmla="*/ 8 h 10"/>
              <a:gd name="T12" fmla="*/ 4 w 4"/>
              <a:gd name="T13" fmla="*/ 10 h 10"/>
              <a:gd name="T14" fmla="*/ 4 w 4"/>
              <a:gd name="T15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10">
                <a:moveTo>
                  <a:pt x="4" y="0"/>
                </a:moveTo>
                <a:lnTo>
                  <a:pt x="4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8"/>
                </a:lnTo>
                <a:lnTo>
                  <a:pt x="4" y="10"/>
                </a:lnTo>
                <a:lnTo>
                  <a:pt x="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02" name="Freeform 701"/>
          <p:cNvSpPr>
            <a:spLocks/>
          </p:cNvSpPr>
          <p:nvPr/>
        </p:nvSpPr>
        <p:spPr bwMode="auto">
          <a:xfrm>
            <a:off x="3335462" y="4912504"/>
            <a:ext cx="15875" cy="15875"/>
          </a:xfrm>
          <a:custGeom>
            <a:avLst/>
            <a:gdLst>
              <a:gd name="T0" fmla="*/ 6 w 10"/>
              <a:gd name="T1" fmla="*/ 0 h 10"/>
              <a:gd name="T2" fmla="*/ 6 w 10"/>
              <a:gd name="T3" fmla="*/ 0 h 10"/>
              <a:gd name="T4" fmla="*/ 2 w 10"/>
              <a:gd name="T5" fmla="*/ 0 h 10"/>
              <a:gd name="T6" fmla="*/ 0 w 10"/>
              <a:gd name="T7" fmla="*/ 4 h 10"/>
              <a:gd name="T8" fmla="*/ 0 w 10"/>
              <a:gd name="T9" fmla="*/ 4 h 10"/>
              <a:gd name="T10" fmla="*/ 2 w 10"/>
              <a:gd name="T11" fmla="*/ 8 h 10"/>
              <a:gd name="T12" fmla="*/ 6 w 10"/>
              <a:gd name="T13" fmla="*/ 10 h 10"/>
              <a:gd name="T14" fmla="*/ 6 w 10"/>
              <a:gd name="T15" fmla="*/ 10 h 10"/>
              <a:gd name="T16" fmla="*/ 10 w 10"/>
              <a:gd name="T17" fmla="*/ 8 h 10"/>
              <a:gd name="T18" fmla="*/ 10 w 10"/>
              <a:gd name="T19" fmla="*/ 0 h 10"/>
              <a:gd name="T20" fmla="*/ 10 w 10"/>
              <a:gd name="T21" fmla="*/ 0 h 10"/>
              <a:gd name="T22" fmla="*/ 6 w 10"/>
              <a:gd name="T23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" h="10">
                <a:moveTo>
                  <a:pt x="6" y="0"/>
                </a:moveTo>
                <a:lnTo>
                  <a:pt x="6" y="0"/>
                </a:ln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lnTo>
                  <a:pt x="2" y="8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0" y="0"/>
                </a:lnTo>
                <a:lnTo>
                  <a:pt x="10" y="0"/>
                </a:lnTo>
                <a:lnTo>
                  <a:pt x="6" y="0"/>
                </a:lnTo>
                <a:close/>
              </a:path>
            </a:pathLst>
          </a:custGeom>
          <a:solidFill>
            <a:srgbClr val="5FCC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03" name="Freeform 702"/>
          <p:cNvSpPr>
            <a:spLocks/>
          </p:cNvSpPr>
          <p:nvPr/>
        </p:nvSpPr>
        <p:spPr bwMode="auto">
          <a:xfrm>
            <a:off x="3335462" y="4912504"/>
            <a:ext cx="15875" cy="15875"/>
          </a:xfrm>
          <a:custGeom>
            <a:avLst/>
            <a:gdLst>
              <a:gd name="T0" fmla="*/ 6 w 10"/>
              <a:gd name="T1" fmla="*/ 0 h 10"/>
              <a:gd name="T2" fmla="*/ 6 w 10"/>
              <a:gd name="T3" fmla="*/ 0 h 10"/>
              <a:gd name="T4" fmla="*/ 2 w 10"/>
              <a:gd name="T5" fmla="*/ 0 h 10"/>
              <a:gd name="T6" fmla="*/ 0 w 10"/>
              <a:gd name="T7" fmla="*/ 4 h 10"/>
              <a:gd name="T8" fmla="*/ 0 w 10"/>
              <a:gd name="T9" fmla="*/ 4 h 10"/>
              <a:gd name="T10" fmla="*/ 2 w 10"/>
              <a:gd name="T11" fmla="*/ 8 h 10"/>
              <a:gd name="T12" fmla="*/ 6 w 10"/>
              <a:gd name="T13" fmla="*/ 10 h 10"/>
              <a:gd name="T14" fmla="*/ 6 w 10"/>
              <a:gd name="T15" fmla="*/ 10 h 10"/>
              <a:gd name="T16" fmla="*/ 10 w 10"/>
              <a:gd name="T17" fmla="*/ 8 h 10"/>
              <a:gd name="T18" fmla="*/ 10 w 10"/>
              <a:gd name="T19" fmla="*/ 0 h 10"/>
              <a:gd name="T20" fmla="*/ 10 w 10"/>
              <a:gd name="T21" fmla="*/ 0 h 10"/>
              <a:gd name="T22" fmla="*/ 6 w 10"/>
              <a:gd name="T23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" h="10">
                <a:moveTo>
                  <a:pt x="6" y="0"/>
                </a:moveTo>
                <a:lnTo>
                  <a:pt x="6" y="0"/>
                </a:ln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lnTo>
                  <a:pt x="2" y="8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0" y="0"/>
                </a:lnTo>
                <a:lnTo>
                  <a:pt x="10" y="0"/>
                </a:lnTo>
                <a:lnTo>
                  <a:pt x="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04" name="Freeform 703"/>
          <p:cNvSpPr>
            <a:spLocks/>
          </p:cNvSpPr>
          <p:nvPr/>
        </p:nvSpPr>
        <p:spPr bwMode="auto">
          <a:xfrm>
            <a:off x="3319587" y="4804554"/>
            <a:ext cx="15875" cy="15875"/>
          </a:xfrm>
          <a:custGeom>
            <a:avLst/>
            <a:gdLst>
              <a:gd name="T0" fmla="*/ 6 w 10"/>
              <a:gd name="T1" fmla="*/ 0 h 10"/>
              <a:gd name="T2" fmla="*/ 6 w 10"/>
              <a:gd name="T3" fmla="*/ 0 h 10"/>
              <a:gd name="T4" fmla="*/ 4 w 10"/>
              <a:gd name="T5" fmla="*/ 0 h 10"/>
              <a:gd name="T6" fmla="*/ 4 w 10"/>
              <a:gd name="T7" fmla="*/ 0 h 10"/>
              <a:gd name="T8" fmla="*/ 2 w 10"/>
              <a:gd name="T9" fmla="*/ 2 h 10"/>
              <a:gd name="T10" fmla="*/ 0 w 10"/>
              <a:gd name="T11" fmla="*/ 6 h 10"/>
              <a:gd name="T12" fmla="*/ 0 w 10"/>
              <a:gd name="T13" fmla="*/ 6 h 10"/>
              <a:gd name="T14" fmla="*/ 2 w 10"/>
              <a:gd name="T15" fmla="*/ 10 h 10"/>
              <a:gd name="T16" fmla="*/ 6 w 10"/>
              <a:gd name="T17" fmla="*/ 10 h 10"/>
              <a:gd name="T18" fmla="*/ 6 w 10"/>
              <a:gd name="T19" fmla="*/ 10 h 10"/>
              <a:gd name="T20" fmla="*/ 6 w 10"/>
              <a:gd name="T21" fmla="*/ 10 h 10"/>
              <a:gd name="T22" fmla="*/ 6 w 10"/>
              <a:gd name="T23" fmla="*/ 10 h 10"/>
              <a:gd name="T24" fmla="*/ 10 w 10"/>
              <a:gd name="T25" fmla="*/ 8 h 10"/>
              <a:gd name="T26" fmla="*/ 10 w 10"/>
              <a:gd name="T27" fmla="*/ 4 h 10"/>
              <a:gd name="T28" fmla="*/ 10 w 10"/>
              <a:gd name="T29" fmla="*/ 4 h 10"/>
              <a:gd name="T30" fmla="*/ 10 w 10"/>
              <a:gd name="T31" fmla="*/ 2 h 10"/>
              <a:gd name="T32" fmla="*/ 6 w 10"/>
              <a:gd name="T33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" h="10">
                <a:moveTo>
                  <a:pt x="6" y="0"/>
                </a:moveTo>
                <a:lnTo>
                  <a:pt x="6" y="0"/>
                </a:ln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0" y="4"/>
                </a:lnTo>
                <a:lnTo>
                  <a:pt x="10" y="4"/>
                </a:lnTo>
                <a:lnTo>
                  <a:pt x="10" y="2"/>
                </a:lnTo>
                <a:lnTo>
                  <a:pt x="6" y="0"/>
                </a:lnTo>
                <a:close/>
              </a:path>
            </a:pathLst>
          </a:custGeom>
          <a:solidFill>
            <a:srgbClr val="5FCC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05" name="Freeform 704"/>
          <p:cNvSpPr>
            <a:spLocks/>
          </p:cNvSpPr>
          <p:nvPr/>
        </p:nvSpPr>
        <p:spPr bwMode="auto">
          <a:xfrm>
            <a:off x="3319587" y="4804554"/>
            <a:ext cx="15875" cy="15875"/>
          </a:xfrm>
          <a:custGeom>
            <a:avLst/>
            <a:gdLst>
              <a:gd name="T0" fmla="*/ 6 w 10"/>
              <a:gd name="T1" fmla="*/ 0 h 10"/>
              <a:gd name="T2" fmla="*/ 6 w 10"/>
              <a:gd name="T3" fmla="*/ 0 h 10"/>
              <a:gd name="T4" fmla="*/ 4 w 10"/>
              <a:gd name="T5" fmla="*/ 0 h 10"/>
              <a:gd name="T6" fmla="*/ 4 w 10"/>
              <a:gd name="T7" fmla="*/ 0 h 10"/>
              <a:gd name="T8" fmla="*/ 2 w 10"/>
              <a:gd name="T9" fmla="*/ 2 h 10"/>
              <a:gd name="T10" fmla="*/ 0 w 10"/>
              <a:gd name="T11" fmla="*/ 6 h 10"/>
              <a:gd name="T12" fmla="*/ 0 w 10"/>
              <a:gd name="T13" fmla="*/ 6 h 10"/>
              <a:gd name="T14" fmla="*/ 2 w 10"/>
              <a:gd name="T15" fmla="*/ 10 h 10"/>
              <a:gd name="T16" fmla="*/ 6 w 10"/>
              <a:gd name="T17" fmla="*/ 10 h 10"/>
              <a:gd name="T18" fmla="*/ 6 w 10"/>
              <a:gd name="T19" fmla="*/ 10 h 10"/>
              <a:gd name="T20" fmla="*/ 6 w 10"/>
              <a:gd name="T21" fmla="*/ 10 h 10"/>
              <a:gd name="T22" fmla="*/ 6 w 10"/>
              <a:gd name="T23" fmla="*/ 10 h 10"/>
              <a:gd name="T24" fmla="*/ 10 w 10"/>
              <a:gd name="T25" fmla="*/ 8 h 10"/>
              <a:gd name="T26" fmla="*/ 10 w 10"/>
              <a:gd name="T27" fmla="*/ 4 h 10"/>
              <a:gd name="T28" fmla="*/ 10 w 10"/>
              <a:gd name="T29" fmla="*/ 4 h 10"/>
              <a:gd name="T30" fmla="*/ 10 w 10"/>
              <a:gd name="T31" fmla="*/ 2 h 10"/>
              <a:gd name="T32" fmla="*/ 6 w 10"/>
              <a:gd name="T33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" h="10">
                <a:moveTo>
                  <a:pt x="6" y="0"/>
                </a:moveTo>
                <a:lnTo>
                  <a:pt x="6" y="0"/>
                </a:ln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0" y="4"/>
                </a:lnTo>
                <a:lnTo>
                  <a:pt x="10" y="4"/>
                </a:lnTo>
                <a:lnTo>
                  <a:pt x="10" y="2"/>
                </a:lnTo>
                <a:lnTo>
                  <a:pt x="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06" name="Freeform 705"/>
          <p:cNvSpPr>
            <a:spLocks/>
          </p:cNvSpPr>
          <p:nvPr/>
        </p:nvSpPr>
        <p:spPr bwMode="auto">
          <a:xfrm>
            <a:off x="3325937" y="4769629"/>
            <a:ext cx="19050" cy="19050"/>
          </a:xfrm>
          <a:custGeom>
            <a:avLst/>
            <a:gdLst>
              <a:gd name="T0" fmla="*/ 6 w 12"/>
              <a:gd name="T1" fmla="*/ 0 h 12"/>
              <a:gd name="T2" fmla="*/ 6 w 12"/>
              <a:gd name="T3" fmla="*/ 0 h 12"/>
              <a:gd name="T4" fmla="*/ 6 w 12"/>
              <a:gd name="T5" fmla="*/ 0 h 12"/>
              <a:gd name="T6" fmla="*/ 6 w 12"/>
              <a:gd name="T7" fmla="*/ 0 h 12"/>
              <a:gd name="T8" fmla="*/ 2 w 12"/>
              <a:gd name="T9" fmla="*/ 2 h 12"/>
              <a:gd name="T10" fmla="*/ 0 w 12"/>
              <a:gd name="T11" fmla="*/ 6 h 12"/>
              <a:gd name="T12" fmla="*/ 0 w 12"/>
              <a:gd name="T13" fmla="*/ 6 h 12"/>
              <a:gd name="T14" fmla="*/ 2 w 12"/>
              <a:gd name="T15" fmla="*/ 10 h 12"/>
              <a:gd name="T16" fmla="*/ 6 w 12"/>
              <a:gd name="T17" fmla="*/ 12 h 12"/>
              <a:gd name="T18" fmla="*/ 6 w 12"/>
              <a:gd name="T19" fmla="*/ 12 h 12"/>
              <a:gd name="T20" fmla="*/ 6 w 12"/>
              <a:gd name="T21" fmla="*/ 12 h 12"/>
              <a:gd name="T22" fmla="*/ 6 w 12"/>
              <a:gd name="T23" fmla="*/ 12 h 12"/>
              <a:gd name="T24" fmla="*/ 10 w 12"/>
              <a:gd name="T25" fmla="*/ 10 h 12"/>
              <a:gd name="T26" fmla="*/ 12 w 12"/>
              <a:gd name="T27" fmla="*/ 6 h 12"/>
              <a:gd name="T28" fmla="*/ 12 w 12"/>
              <a:gd name="T29" fmla="*/ 6 h 12"/>
              <a:gd name="T30" fmla="*/ 10 w 12"/>
              <a:gd name="T31" fmla="*/ 2 h 12"/>
              <a:gd name="T32" fmla="*/ 6 w 12"/>
              <a:gd name="T3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close/>
              </a:path>
            </a:pathLst>
          </a:custGeom>
          <a:solidFill>
            <a:srgbClr val="5FCC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07" name="Freeform 706"/>
          <p:cNvSpPr>
            <a:spLocks/>
          </p:cNvSpPr>
          <p:nvPr/>
        </p:nvSpPr>
        <p:spPr bwMode="auto">
          <a:xfrm>
            <a:off x="3325937" y="4769629"/>
            <a:ext cx="19050" cy="19050"/>
          </a:xfrm>
          <a:custGeom>
            <a:avLst/>
            <a:gdLst>
              <a:gd name="T0" fmla="*/ 6 w 12"/>
              <a:gd name="T1" fmla="*/ 0 h 12"/>
              <a:gd name="T2" fmla="*/ 6 w 12"/>
              <a:gd name="T3" fmla="*/ 0 h 12"/>
              <a:gd name="T4" fmla="*/ 6 w 12"/>
              <a:gd name="T5" fmla="*/ 0 h 12"/>
              <a:gd name="T6" fmla="*/ 6 w 12"/>
              <a:gd name="T7" fmla="*/ 0 h 12"/>
              <a:gd name="T8" fmla="*/ 2 w 12"/>
              <a:gd name="T9" fmla="*/ 2 h 12"/>
              <a:gd name="T10" fmla="*/ 0 w 12"/>
              <a:gd name="T11" fmla="*/ 6 h 12"/>
              <a:gd name="T12" fmla="*/ 0 w 12"/>
              <a:gd name="T13" fmla="*/ 6 h 12"/>
              <a:gd name="T14" fmla="*/ 2 w 12"/>
              <a:gd name="T15" fmla="*/ 10 h 12"/>
              <a:gd name="T16" fmla="*/ 6 w 12"/>
              <a:gd name="T17" fmla="*/ 12 h 12"/>
              <a:gd name="T18" fmla="*/ 6 w 12"/>
              <a:gd name="T19" fmla="*/ 12 h 12"/>
              <a:gd name="T20" fmla="*/ 6 w 12"/>
              <a:gd name="T21" fmla="*/ 12 h 12"/>
              <a:gd name="T22" fmla="*/ 6 w 12"/>
              <a:gd name="T23" fmla="*/ 12 h 12"/>
              <a:gd name="T24" fmla="*/ 10 w 12"/>
              <a:gd name="T25" fmla="*/ 10 h 12"/>
              <a:gd name="T26" fmla="*/ 12 w 12"/>
              <a:gd name="T27" fmla="*/ 6 h 12"/>
              <a:gd name="T28" fmla="*/ 12 w 12"/>
              <a:gd name="T29" fmla="*/ 6 h 12"/>
              <a:gd name="T30" fmla="*/ 10 w 12"/>
              <a:gd name="T31" fmla="*/ 2 h 12"/>
              <a:gd name="T32" fmla="*/ 6 w 12"/>
              <a:gd name="T3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08" name="Freeform 707"/>
          <p:cNvSpPr>
            <a:spLocks/>
          </p:cNvSpPr>
          <p:nvPr/>
        </p:nvSpPr>
        <p:spPr bwMode="auto">
          <a:xfrm>
            <a:off x="3325937" y="4845829"/>
            <a:ext cx="19050" cy="15875"/>
          </a:xfrm>
          <a:custGeom>
            <a:avLst/>
            <a:gdLst>
              <a:gd name="T0" fmla="*/ 6 w 12"/>
              <a:gd name="T1" fmla="*/ 0 h 10"/>
              <a:gd name="T2" fmla="*/ 6 w 12"/>
              <a:gd name="T3" fmla="*/ 0 h 10"/>
              <a:gd name="T4" fmla="*/ 2 w 12"/>
              <a:gd name="T5" fmla="*/ 2 h 10"/>
              <a:gd name="T6" fmla="*/ 0 w 12"/>
              <a:gd name="T7" fmla="*/ 6 h 10"/>
              <a:gd name="T8" fmla="*/ 0 w 12"/>
              <a:gd name="T9" fmla="*/ 6 h 10"/>
              <a:gd name="T10" fmla="*/ 2 w 12"/>
              <a:gd name="T11" fmla="*/ 10 h 10"/>
              <a:gd name="T12" fmla="*/ 6 w 12"/>
              <a:gd name="T13" fmla="*/ 10 h 10"/>
              <a:gd name="T14" fmla="*/ 6 w 12"/>
              <a:gd name="T15" fmla="*/ 10 h 10"/>
              <a:gd name="T16" fmla="*/ 10 w 12"/>
              <a:gd name="T17" fmla="*/ 10 h 10"/>
              <a:gd name="T18" fmla="*/ 12 w 12"/>
              <a:gd name="T19" fmla="*/ 6 h 10"/>
              <a:gd name="T20" fmla="*/ 12 w 12"/>
              <a:gd name="T21" fmla="*/ 6 h 10"/>
              <a:gd name="T22" fmla="*/ 10 w 12"/>
              <a:gd name="T23" fmla="*/ 2 h 10"/>
              <a:gd name="T24" fmla="*/ 6 w 12"/>
              <a:gd name="T25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0">
                <a:moveTo>
                  <a:pt x="6" y="0"/>
                </a:move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close/>
              </a:path>
            </a:pathLst>
          </a:custGeom>
          <a:solidFill>
            <a:srgbClr val="5FCC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09" name="Freeform 708"/>
          <p:cNvSpPr>
            <a:spLocks/>
          </p:cNvSpPr>
          <p:nvPr/>
        </p:nvSpPr>
        <p:spPr bwMode="auto">
          <a:xfrm>
            <a:off x="3325937" y="4845829"/>
            <a:ext cx="19050" cy="15875"/>
          </a:xfrm>
          <a:custGeom>
            <a:avLst/>
            <a:gdLst>
              <a:gd name="T0" fmla="*/ 6 w 12"/>
              <a:gd name="T1" fmla="*/ 0 h 10"/>
              <a:gd name="T2" fmla="*/ 6 w 12"/>
              <a:gd name="T3" fmla="*/ 0 h 10"/>
              <a:gd name="T4" fmla="*/ 2 w 12"/>
              <a:gd name="T5" fmla="*/ 2 h 10"/>
              <a:gd name="T6" fmla="*/ 0 w 12"/>
              <a:gd name="T7" fmla="*/ 6 h 10"/>
              <a:gd name="T8" fmla="*/ 0 w 12"/>
              <a:gd name="T9" fmla="*/ 6 h 10"/>
              <a:gd name="T10" fmla="*/ 2 w 12"/>
              <a:gd name="T11" fmla="*/ 10 h 10"/>
              <a:gd name="T12" fmla="*/ 6 w 12"/>
              <a:gd name="T13" fmla="*/ 10 h 10"/>
              <a:gd name="T14" fmla="*/ 6 w 12"/>
              <a:gd name="T15" fmla="*/ 10 h 10"/>
              <a:gd name="T16" fmla="*/ 10 w 12"/>
              <a:gd name="T17" fmla="*/ 10 h 10"/>
              <a:gd name="T18" fmla="*/ 12 w 12"/>
              <a:gd name="T19" fmla="*/ 6 h 10"/>
              <a:gd name="T20" fmla="*/ 12 w 12"/>
              <a:gd name="T21" fmla="*/ 6 h 10"/>
              <a:gd name="T22" fmla="*/ 10 w 12"/>
              <a:gd name="T23" fmla="*/ 2 h 10"/>
              <a:gd name="T24" fmla="*/ 6 w 12"/>
              <a:gd name="T25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0">
                <a:moveTo>
                  <a:pt x="6" y="0"/>
                </a:move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10" name="Freeform 709"/>
          <p:cNvSpPr>
            <a:spLocks/>
          </p:cNvSpPr>
          <p:nvPr/>
        </p:nvSpPr>
        <p:spPr bwMode="auto">
          <a:xfrm>
            <a:off x="3341812" y="4706129"/>
            <a:ext cx="9525" cy="19050"/>
          </a:xfrm>
          <a:custGeom>
            <a:avLst/>
            <a:gdLst>
              <a:gd name="T0" fmla="*/ 4 w 6"/>
              <a:gd name="T1" fmla="*/ 0 h 12"/>
              <a:gd name="T2" fmla="*/ 4 w 6"/>
              <a:gd name="T3" fmla="*/ 0 h 12"/>
              <a:gd name="T4" fmla="*/ 4 w 6"/>
              <a:gd name="T5" fmla="*/ 0 h 12"/>
              <a:gd name="T6" fmla="*/ 4 w 6"/>
              <a:gd name="T7" fmla="*/ 0 h 12"/>
              <a:gd name="T8" fmla="*/ 0 w 6"/>
              <a:gd name="T9" fmla="*/ 2 h 12"/>
              <a:gd name="T10" fmla="*/ 0 w 6"/>
              <a:gd name="T11" fmla="*/ 6 h 12"/>
              <a:gd name="T12" fmla="*/ 0 w 6"/>
              <a:gd name="T13" fmla="*/ 6 h 12"/>
              <a:gd name="T14" fmla="*/ 0 w 6"/>
              <a:gd name="T15" fmla="*/ 10 h 12"/>
              <a:gd name="T16" fmla="*/ 4 w 6"/>
              <a:gd name="T17" fmla="*/ 12 h 12"/>
              <a:gd name="T18" fmla="*/ 4 w 6"/>
              <a:gd name="T19" fmla="*/ 12 h 12"/>
              <a:gd name="T20" fmla="*/ 4 w 6"/>
              <a:gd name="T21" fmla="*/ 12 h 12"/>
              <a:gd name="T22" fmla="*/ 4 w 6"/>
              <a:gd name="T23" fmla="*/ 12 h 12"/>
              <a:gd name="T24" fmla="*/ 6 w 6"/>
              <a:gd name="T25" fmla="*/ 12 h 12"/>
              <a:gd name="T26" fmla="*/ 6 w 6"/>
              <a:gd name="T27" fmla="*/ 0 h 12"/>
              <a:gd name="T28" fmla="*/ 6 w 6"/>
              <a:gd name="T29" fmla="*/ 0 h 12"/>
              <a:gd name="T30" fmla="*/ 4 w 6"/>
              <a:gd name="T3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" h="12">
                <a:moveTo>
                  <a:pt x="4" y="0"/>
                </a:move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0" y="2"/>
                </a:lnTo>
                <a:lnTo>
                  <a:pt x="0" y="6"/>
                </a:lnTo>
                <a:lnTo>
                  <a:pt x="0" y="6"/>
                </a:lnTo>
                <a:lnTo>
                  <a:pt x="0" y="10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6" y="12"/>
                </a:lnTo>
                <a:lnTo>
                  <a:pt x="6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5FCC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11" name="Freeform 710"/>
          <p:cNvSpPr>
            <a:spLocks/>
          </p:cNvSpPr>
          <p:nvPr/>
        </p:nvSpPr>
        <p:spPr bwMode="auto">
          <a:xfrm>
            <a:off x="3341812" y="4706129"/>
            <a:ext cx="9525" cy="19050"/>
          </a:xfrm>
          <a:custGeom>
            <a:avLst/>
            <a:gdLst>
              <a:gd name="T0" fmla="*/ 4 w 6"/>
              <a:gd name="T1" fmla="*/ 0 h 12"/>
              <a:gd name="T2" fmla="*/ 4 w 6"/>
              <a:gd name="T3" fmla="*/ 0 h 12"/>
              <a:gd name="T4" fmla="*/ 4 w 6"/>
              <a:gd name="T5" fmla="*/ 0 h 12"/>
              <a:gd name="T6" fmla="*/ 4 w 6"/>
              <a:gd name="T7" fmla="*/ 0 h 12"/>
              <a:gd name="T8" fmla="*/ 0 w 6"/>
              <a:gd name="T9" fmla="*/ 2 h 12"/>
              <a:gd name="T10" fmla="*/ 0 w 6"/>
              <a:gd name="T11" fmla="*/ 6 h 12"/>
              <a:gd name="T12" fmla="*/ 0 w 6"/>
              <a:gd name="T13" fmla="*/ 6 h 12"/>
              <a:gd name="T14" fmla="*/ 0 w 6"/>
              <a:gd name="T15" fmla="*/ 10 h 12"/>
              <a:gd name="T16" fmla="*/ 4 w 6"/>
              <a:gd name="T17" fmla="*/ 12 h 12"/>
              <a:gd name="T18" fmla="*/ 4 w 6"/>
              <a:gd name="T19" fmla="*/ 12 h 12"/>
              <a:gd name="T20" fmla="*/ 4 w 6"/>
              <a:gd name="T21" fmla="*/ 12 h 12"/>
              <a:gd name="T22" fmla="*/ 4 w 6"/>
              <a:gd name="T23" fmla="*/ 12 h 12"/>
              <a:gd name="T24" fmla="*/ 6 w 6"/>
              <a:gd name="T25" fmla="*/ 12 h 12"/>
              <a:gd name="T26" fmla="*/ 6 w 6"/>
              <a:gd name="T27" fmla="*/ 0 h 12"/>
              <a:gd name="T28" fmla="*/ 6 w 6"/>
              <a:gd name="T29" fmla="*/ 0 h 12"/>
              <a:gd name="T30" fmla="*/ 4 w 6"/>
              <a:gd name="T3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" h="12">
                <a:moveTo>
                  <a:pt x="4" y="0"/>
                </a:move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0" y="2"/>
                </a:lnTo>
                <a:lnTo>
                  <a:pt x="0" y="6"/>
                </a:lnTo>
                <a:lnTo>
                  <a:pt x="0" y="6"/>
                </a:lnTo>
                <a:lnTo>
                  <a:pt x="0" y="10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6" y="12"/>
                </a:lnTo>
                <a:lnTo>
                  <a:pt x="6" y="0"/>
                </a:lnTo>
                <a:lnTo>
                  <a:pt x="6" y="0"/>
                </a:lnTo>
                <a:lnTo>
                  <a:pt x="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12" name="Freeform 711"/>
          <p:cNvSpPr>
            <a:spLocks/>
          </p:cNvSpPr>
          <p:nvPr/>
        </p:nvSpPr>
        <p:spPr bwMode="auto">
          <a:xfrm>
            <a:off x="3348162" y="4677554"/>
            <a:ext cx="3175" cy="12700"/>
          </a:xfrm>
          <a:custGeom>
            <a:avLst/>
            <a:gdLst>
              <a:gd name="T0" fmla="*/ 2 w 2"/>
              <a:gd name="T1" fmla="*/ 0 h 8"/>
              <a:gd name="T2" fmla="*/ 2 w 2"/>
              <a:gd name="T3" fmla="*/ 0 h 8"/>
              <a:gd name="T4" fmla="*/ 0 w 2"/>
              <a:gd name="T5" fmla="*/ 4 h 8"/>
              <a:gd name="T6" fmla="*/ 0 w 2"/>
              <a:gd name="T7" fmla="*/ 4 h 8"/>
              <a:gd name="T8" fmla="*/ 2 w 2"/>
              <a:gd name="T9" fmla="*/ 8 h 8"/>
              <a:gd name="T10" fmla="*/ 2 w 2"/>
              <a:gd name="T1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8">
                <a:moveTo>
                  <a:pt x="2" y="0"/>
                </a:move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lnTo>
                  <a:pt x="2" y="8"/>
                </a:lnTo>
                <a:lnTo>
                  <a:pt x="2" y="0"/>
                </a:lnTo>
                <a:close/>
              </a:path>
            </a:pathLst>
          </a:custGeom>
          <a:solidFill>
            <a:srgbClr val="5FCC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13" name="Freeform 712"/>
          <p:cNvSpPr>
            <a:spLocks/>
          </p:cNvSpPr>
          <p:nvPr/>
        </p:nvSpPr>
        <p:spPr bwMode="auto">
          <a:xfrm>
            <a:off x="3348162" y="4677554"/>
            <a:ext cx="3175" cy="12700"/>
          </a:xfrm>
          <a:custGeom>
            <a:avLst/>
            <a:gdLst>
              <a:gd name="T0" fmla="*/ 2 w 2"/>
              <a:gd name="T1" fmla="*/ 0 h 8"/>
              <a:gd name="T2" fmla="*/ 2 w 2"/>
              <a:gd name="T3" fmla="*/ 0 h 8"/>
              <a:gd name="T4" fmla="*/ 0 w 2"/>
              <a:gd name="T5" fmla="*/ 4 h 8"/>
              <a:gd name="T6" fmla="*/ 0 w 2"/>
              <a:gd name="T7" fmla="*/ 4 h 8"/>
              <a:gd name="T8" fmla="*/ 2 w 2"/>
              <a:gd name="T9" fmla="*/ 8 h 8"/>
              <a:gd name="T10" fmla="*/ 2 w 2"/>
              <a:gd name="T1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8">
                <a:moveTo>
                  <a:pt x="2" y="0"/>
                </a:move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lnTo>
                  <a:pt x="2" y="8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14" name="Freeform 713"/>
          <p:cNvSpPr>
            <a:spLocks/>
          </p:cNvSpPr>
          <p:nvPr/>
        </p:nvSpPr>
        <p:spPr bwMode="auto">
          <a:xfrm>
            <a:off x="3322762" y="4687079"/>
            <a:ext cx="9525" cy="9525"/>
          </a:xfrm>
          <a:custGeom>
            <a:avLst/>
            <a:gdLst>
              <a:gd name="T0" fmla="*/ 2 w 6"/>
              <a:gd name="T1" fmla="*/ 0 h 6"/>
              <a:gd name="T2" fmla="*/ 2 w 6"/>
              <a:gd name="T3" fmla="*/ 0 h 6"/>
              <a:gd name="T4" fmla="*/ 2 w 6"/>
              <a:gd name="T5" fmla="*/ 0 h 6"/>
              <a:gd name="T6" fmla="*/ 2 w 6"/>
              <a:gd name="T7" fmla="*/ 0 h 6"/>
              <a:gd name="T8" fmla="*/ 0 w 6"/>
              <a:gd name="T9" fmla="*/ 2 h 6"/>
              <a:gd name="T10" fmla="*/ 0 w 6"/>
              <a:gd name="T11" fmla="*/ 4 h 6"/>
              <a:gd name="T12" fmla="*/ 0 w 6"/>
              <a:gd name="T13" fmla="*/ 4 h 6"/>
              <a:gd name="T14" fmla="*/ 0 w 6"/>
              <a:gd name="T15" fmla="*/ 6 h 6"/>
              <a:gd name="T16" fmla="*/ 2 w 6"/>
              <a:gd name="T17" fmla="*/ 6 h 6"/>
              <a:gd name="T18" fmla="*/ 2 w 6"/>
              <a:gd name="T19" fmla="*/ 6 h 6"/>
              <a:gd name="T20" fmla="*/ 2 w 6"/>
              <a:gd name="T21" fmla="*/ 6 h 6"/>
              <a:gd name="T22" fmla="*/ 2 w 6"/>
              <a:gd name="T23" fmla="*/ 6 h 6"/>
              <a:gd name="T24" fmla="*/ 6 w 6"/>
              <a:gd name="T25" fmla="*/ 6 h 6"/>
              <a:gd name="T26" fmla="*/ 6 w 6"/>
              <a:gd name="T27" fmla="*/ 4 h 6"/>
              <a:gd name="T28" fmla="*/ 6 w 6"/>
              <a:gd name="T29" fmla="*/ 4 h 6"/>
              <a:gd name="T30" fmla="*/ 4 w 6"/>
              <a:gd name="T31" fmla="*/ 2 h 6"/>
              <a:gd name="T32" fmla="*/ 2 w 6"/>
              <a:gd name="T3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" h="6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0" y="6"/>
                </a:lnTo>
                <a:lnTo>
                  <a:pt x="2" y="6"/>
                </a:lnTo>
                <a:lnTo>
                  <a:pt x="2" y="6"/>
                </a:lnTo>
                <a:lnTo>
                  <a:pt x="2" y="6"/>
                </a:lnTo>
                <a:lnTo>
                  <a:pt x="2" y="6"/>
                </a:lnTo>
                <a:lnTo>
                  <a:pt x="6" y="6"/>
                </a:lnTo>
                <a:lnTo>
                  <a:pt x="6" y="4"/>
                </a:lnTo>
                <a:lnTo>
                  <a:pt x="6" y="4"/>
                </a:lnTo>
                <a:lnTo>
                  <a:pt x="4" y="2"/>
                </a:lnTo>
                <a:lnTo>
                  <a:pt x="2" y="0"/>
                </a:lnTo>
                <a:close/>
              </a:path>
            </a:pathLst>
          </a:custGeom>
          <a:solidFill>
            <a:srgbClr val="5FCC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15" name="Freeform 714"/>
          <p:cNvSpPr>
            <a:spLocks/>
          </p:cNvSpPr>
          <p:nvPr/>
        </p:nvSpPr>
        <p:spPr bwMode="auto">
          <a:xfrm>
            <a:off x="3322762" y="4687079"/>
            <a:ext cx="9525" cy="9525"/>
          </a:xfrm>
          <a:custGeom>
            <a:avLst/>
            <a:gdLst>
              <a:gd name="T0" fmla="*/ 2 w 6"/>
              <a:gd name="T1" fmla="*/ 0 h 6"/>
              <a:gd name="T2" fmla="*/ 2 w 6"/>
              <a:gd name="T3" fmla="*/ 0 h 6"/>
              <a:gd name="T4" fmla="*/ 2 w 6"/>
              <a:gd name="T5" fmla="*/ 0 h 6"/>
              <a:gd name="T6" fmla="*/ 2 w 6"/>
              <a:gd name="T7" fmla="*/ 0 h 6"/>
              <a:gd name="T8" fmla="*/ 0 w 6"/>
              <a:gd name="T9" fmla="*/ 2 h 6"/>
              <a:gd name="T10" fmla="*/ 0 w 6"/>
              <a:gd name="T11" fmla="*/ 4 h 6"/>
              <a:gd name="T12" fmla="*/ 0 w 6"/>
              <a:gd name="T13" fmla="*/ 4 h 6"/>
              <a:gd name="T14" fmla="*/ 0 w 6"/>
              <a:gd name="T15" fmla="*/ 6 h 6"/>
              <a:gd name="T16" fmla="*/ 2 w 6"/>
              <a:gd name="T17" fmla="*/ 6 h 6"/>
              <a:gd name="T18" fmla="*/ 2 w 6"/>
              <a:gd name="T19" fmla="*/ 6 h 6"/>
              <a:gd name="T20" fmla="*/ 2 w 6"/>
              <a:gd name="T21" fmla="*/ 6 h 6"/>
              <a:gd name="T22" fmla="*/ 2 w 6"/>
              <a:gd name="T23" fmla="*/ 6 h 6"/>
              <a:gd name="T24" fmla="*/ 6 w 6"/>
              <a:gd name="T25" fmla="*/ 6 h 6"/>
              <a:gd name="T26" fmla="*/ 6 w 6"/>
              <a:gd name="T27" fmla="*/ 4 h 6"/>
              <a:gd name="T28" fmla="*/ 6 w 6"/>
              <a:gd name="T29" fmla="*/ 4 h 6"/>
              <a:gd name="T30" fmla="*/ 4 w 6"/>
              <a:gd name="T31" fmla="*/ 2 h 6"/>
              <a:gd name="T32" fmla="*/ 2 w 6"/>
              <a:gd name="T3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" h="6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0" y="6"/>
                </a:lnTo>
                <a:lnTo>
                  <a:pt x="2" y="6"/>
                </a:lnTo>
                <a:lnTo>
                  <a:pt x="2" y="6"/>
                </a:lnTo>
                <a:lnTo>
                  <a:pt x="2" y="6"/>
                </a:lnTo>
                <a:lnTo>
                  <a:pt x="2" y="6"/>
                </a:lnTo>
                <a:lnTo>
                  <a:pt x="6" y="6"/>
                </a:lnTo>
                <a:lnTo>
                  <a:pt x="6" y="4"/>
                </a:lnTo>
                <a:lnTo>
                  <a:pt x="6" y="4"/>
                </a:lnTo>
                <a:lnTo>
                  <a:pt x="4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16" name="Freeform 715"/>
          <p:cNvSpPr>
            <a:spLocks/>
          </p:cNvSpPr>
          <p:nvPr/>
        </p:nvSpPr>
        <p:spPr bwMode="auto">
          <a:xfrm>
            <a:off x="3348162" y="4750579"/>
            <a:ext cx="3175" cy="12700"/>
          </a:xfrm>
          <a:custGeom>
            <a:avLst/>
            <a:gdLst>
              <a:gd name="T0" fmla="*/ 2 w 2"/>
              <a:gd name="T1" fmla="*/ 0 h 8"/>
              <a:gd name="T2" fmla="*/ 2 w 2"/>
              <a:gd name="T3" fmla="*/ 0 h 8"/>
              <a:gd name="T4" fmla="*/ 0 w 2"/>
              <a:gd name="T5" fmla="*/ 4 h 8"/>
              <a:gd name="T6" fmla="*/ 0 w 2"/>
              <a:gd name="T7" fmla="*/ 4 h 8"/>
              <a:gd name="T8" fmla="*/ 2 w 2"/>
              <a:gd name="T9" fmla="*/ 8 h 8"/>
              <a:gd name="T10" fmla="*/ 2 w 2"/>
              <a:gd name="T1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8">
                <a:moveTo>
                  <a:pt x="2" y="0"/>
                </a:move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lnTo>
                  <a:pt x="2" y="8"/>
                </a:lnTo>
                <a:lnTo>
                  <a:pt x="2" y="0"/>
                </a:lnTo>
                <a:close/>
              </a:path>
            </a:pathLst>
          </a:custGeom>
          <a:solidFill>
            <a:srgbClr val="5FCC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17" name="Freeform 716"/>
          <p:cNvSpPr>
            <a:spLocks/>
          </p:cNvSpPr>
          <p:nvPr/>
        </p:nvSpPr>
        <p:spPr bwMode="auto">
          <a:xfrm>
            <a:off x="3348162" y="4750579"/>
            <a:ext cx="3175" cy="12700"/>
          </a:xfrm>
          <a:custGeom>
            <a:avLst/>
            <a:gdLst>
              <a:gd name="T0" fmla="*/ 2 w 2"/>
              <a:gd name="T1" fmla="*/ 0 h 8"/>
              <a:gd name="T2" fmla="*/ 2 w 2"/>
              <a:gd name="T3" fmla="*/ 0 h 8"/>
              <a:gd name="T4" fmla="*/ 0 w 2"/>
              <a:gd name="T5" fmla="*/ 4 h 8"/>
              <a:gd name="T6" fmla="*/ 0 w 2"/>
              <a:gd name="T7" fmla="*/ 4 h 8"/>
              <a:gd name="T8" fmla="*/ 2 w 2"/>
              <a:gd name="T9" fmla="*/ 8 h 8"/>
              <a:gd name="T10" fmla="*/ 2 w 2"/>
              <a:gd name="T1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8">
                <a:moveTo>
                  <a:pt x="2" y="0"/>
                </a:move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lnTo>
                  <a:pt x="2" y="8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18" name="Freeform 717"/>
          <p:cNvSpPr>
            <a:spLocks/>
          </p:cNvSpPr>
          <p:nvPr/>
        </p:nvSpPr>
        <p:spPr bwMode="auto">
          <a:xfrm>
            <a:off x="3424362" y="5106179"/>
            <a:ext cx="31750" cy="31750"/>
          </a:xfrm>
          <a:custGeom>
            <a:avLst/>
            <a:gdLst>
              <a:gd name="T0" fmla="*/ 20 w 20"/>
              <a:gd name="T1" fmla="*/ 10 h 20"/>
              <a:gd name="T2" fmla="*/ 20 w 20"/>
              <a:gd name="T3" fmla="*/ 10 h 20"/>
              <a:gd name="T4" fmla="*/ 18 w 20"/>
              <a:gd name="T5" fmla="*/ 6 h 20"/>
              <a:gd name="T6" fmla="*/ 16 w 20"/>
              <a:gd name="T7" fmla="*/ 4 h 20"/>
              <a:gd name="T8" fmla="*/ 14 w 20"/>
              <a:gd name="T9" fmla="*/ 2 h 20"/>
              <a:gd name="T10" fmla="*/ 10 w 20"/>
              <a:gd name="T11" fmla="*/ 0 h 20"/>
              <a:gd name="T12" fmla="*/ 10 w 20"/>
              <a:gd name="T13" fmla="*/ 0 h 20"/>
              <a:gd name="T14" fmla="*/ 6 w 20"/>
              <a:gd name="T15" fmla="*/ 0 h 20"/>
              <a:gd name="T16" fmla="*/ 4 w 20"/>
              <a:gd name="T17" fmla="*/ 2 h 20"/>
              <a:gd name="T18" fmla="*/ 2 w 20"/>
              <a:gd name="T19" fmla="*/ 6 h 20"/>
              <a:gd name="T20" fmla="*/ 0 w 20"/>
              <a:gd name="T21" fmla="*/ 10 h 20"/>
              <a:gd name="T22" fmla="*/ 0 w 20"/>
              <a:gd name="T23" fmla="*/ 10 h 20"/>
              <a:gd name="T24" fmla="*/ 0 w 20"/>
              <a:gd name="T25" fmla="*/ 14 h 20"/>
              <a:gd name="T26" fmla="*/ 2 w 20"/>
              <a:gd name="T27" fmla="*/ 16 h 20"/>
              <a:gd name="T28" fmla="*/ 6 w 20"/>
              <a:gd name="T29" fmla="*/ 18 h 20"/>
              <a:gd name="T30" fmla="*/ 10 w 20"/>
              <a:gd name="T31" fmla="*/ 20 h 20"/>
              <a:gd name="T32" fmla="*/ 10 w 20"/>
              <a:gd name="T33" fmla="*/ 20 h 20"/>
              <a:gd name="T34" fmla="*/ 12 w 20"/>
              <a:gd name="T35" fmla="*/ 18 h 20"/>
              <a:gd name="T36" fmla="*/ 16 w 20"/>
              <a:gd name="T37" fmla="*/ 16 h 20"/>
              <a:gd name="T38" fmla="*/ 18 w 20"/>
              <a:gd name="T39" fmla="*/ 14 h 20"/>
              <a:gd name="T40" fmla="*/ 20 w 20"/>
              <a:gd name="T41" fmla="*/ 10 h 20"/>
              <a:gd name="T42" fmla="*/ 20 w 20"/>
              <a:gd name="T43" fmla="*/ 1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6" y="4"/>
                </a:lnTo>
                <a:lnTo>
                  <a:pt x="14" y="2"/>
                </a:lnTo>
                <a:lnTo>
                  <a:pt x="10" y="0"/>
                </a:lnTo>
                <a:lnTo>
                  <a:pt x="10" y="0"/>
                </a:lnTo>
                <a:lnTo>
                  <a:pt x="6" y="0"/>
                </a:lnTo>
                <a:lnTo>
                  <a:pt x="4" y="2"/>
                </a:lnTo>
                <a:lnTo>
                  <a:pt x="2" y="6"/>
                </a:lnTo>
                <a:lnTo>
                  <a:pt x="0" y="10"/>
                </a:lnTo>
                <a:lnTo>
                  <a:pt x="0" y="10"/>
                </a:lnTo>
                <a:lnTo>
                  <a:pt x="0" y="14"/>
                </a:lnTo>
                <a:lnTo>
                  <a:pt x="2" y="16"/>
                </a:lnTo>
                <a:lnTo>
                  <a:pt x="6" y="18"/>
                </a:lnTo>
                <a:lnTo>
                  <a:pt x="10" y="20"/>
                </a:lnTo>
                <a:lnTo>
                  <a:pt x="10" y="20"/>
                </a:lnTo>
                <a:lnTo>
                  <a:pt x="12" y="18"/>
                </a:lnTo>
                <a:lnTo>
                  <a:pt x="16" y="16"/>
                </a:lnTo>
                <a:lnTo>
                  <a:pt x="18" y="14"/>
                </a:lnTo>
                <a:lnTo>
                  <a:pt x="20" y="10"/>
                </a:lnTo>
                <a:lnTo>
                  <a:pt x="20" y="10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19" name="Freeform 718"/>
          <p:cNvSpPr>
            <a:spLocks/>
          </p:cNvSpPr>
          <p:nvPr/>
        </p:nvSpPr>
        <p:spPr bwMode="auto">
          <a:xfrm>
            <a:off x="3418012" y="5150629"/>
            <a:ext cx="19050" cy="15875"/>
          </a:xfrm>
          <a:custGeom>
            <a:avLst/>
            <a:gdLst>
              <a:gd name="T0" fmla="*/ 0 w 12"/>
              <a:gd name="T1" fmla="*/ 4 h 10"/>
              <a:gd name="T2" fmla="*/ 0 w 12"/>
              <a:gd name="T3" fmla="*/ 4 h 10"/>
              <a:gd name="T4" fmla="*/ 2 w 12"/>
              <a:gd name="T5" fmla="*/ 8 h 10"/>
              <a:gd name="T6" fmla="*/ 6 w 12"/>
              <a:gd name="T7" fmla="*/ 10 h 10"/>
              <a:gd name="T8" fmla="*/ 6 w 12"/>
              <a:gd name="T9" fmla="*/ 10 h 10"/>
              <a:gd name="T10" fmla="*/ 10 w 12"/>
              <a:gd name="T11" fmla="*/ 8 h 10"/>
              <a:gd name="T12" fmla="*/ 12 w 12"/>
              <a:gd name="T13" fmla="*/ 4 h 10"/>
              <a:gd name="T14" fmla="*/ 12 w 12"/>
              <a:gd name="T15" fmla="*/ 4 h 10"/>
              <a:gd name="T16" fmla="*/ 10 w 12"/>
              <a:gd name="T17" fmla="*/ 0 h 10"/>
              <a:gd name="T18" fmla="*/ 6 w 12"/>
              <a:gd name="T19" fmla="*/ 0 h 10"/>
              <a:gd name="T20" fmla="*/ 6 w 12"/>
              <a:gd name="T21" fmla="*/ 0 h 10"/>
              <a:gd name="T22" fmla="*/ 2 w 12"/>
              <a:gd name="T23" fmla="*/ 0 h 10"/>
              <a:gd name="T24" fmla="*/ 0 w 12"/>
              <a:gd name="T25" fmla="*/ 4 h 10"/>
              <a:gd name="T26" fmla="*/ 0 w 12"/>
              <a:gd name="T27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0" y="4"/>
                </a:moveTo>
                <a:lnTo>
                  <a:pt x="0" y="4"/>
                </a:lnTo>
                <a:lnTo>
                  <a:pt x="2" y="8"/>
                </a:lnTo>
                <a:lnTo>
                  <a:pt x="6" y="10"/>
                </a:lnTo>
                <a:lnTo>
                  <a:pt x="6" y="10"/>
                </a:lnTo>
                <a:lnTo>
                  <a:pt x="10" y="8"/>
                </a:lnTo>
                <a:lnTo>
                  <a:pt x="12" y="4"/>
                </a:lnTo>
                <a:lnTo>
                  <a:pt x="12" y="4"/>
                </a:lnTo>
                <a:lnTo>
                  <a:pt x="10" y="0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20" name="Freeform 719"/>
          <p:cNvSpPr>
            <a:spLocks/>
          </p:cNvSpPr>
          <p:nvPr/>
        </p:nvSpPr>
        <p:spPr bwMode="auto">
          <a:xfrm>
            <a:off x="3414837" y="5077604"/>
            <a:ext cx="15875" cy="12700"/>
          </a:xfrm>
          <a:custGeom>
            <a:avLst/>
            <a:gdLst>
              <a:gd name="T0" fmla="*/ 4 w 10"/>
              <a:gd name="T1" fmla="*/ 0 h 8"/>
              <a:gd name="T2" fmla="*/ 4 w 10"/>
              <a:gd name="T3" fmla="*/ 0 h 8"/>
              <a:gd name="T4" fmla="*/ 2 w 10"/>
              <a:gd name="T5" fmla="*/ 0 h 8"/>
              <a:gd name="T6" fmla="*/ 0 w 10"/>
              <a:gd name="T7" fmla="*/ 4 h 8"/>
              <a:gd name="T8" fmla="*/ 0 w 10"/>
              <a:gd name="T9" fmla="*/ 4 h 8"/>
              <a:gd name="T10" fmla="*/ 2 w 10"/>
              <a:gd name="T11" fmla="*/ 8 h 8"/>
              <a:gd name="T12" fmla="*/ 4 w 10"/>
              <a:gd name="T13" fmla="*/ 8 h 8"/>
              <a:gd name="T14" fmla="*/ 4 w 10"/>
              <a:gd name="T15" fmla="*/ 8 h 8"/>
              <a:gd name="T16" fmla="*/ 8 w 10"/>
              <a:gd name="T17" fmla="*/ 8 h 8"/>
              <a:gd name="T18" fmla="*/ 10 w 10"/>
              <a:gd name="T19" fmla="*/ 4 h 8"/>
              <a:gd name="T20" fmla="*/ 10 w 10"/>
              <a:gd name="T21" fmla="*/ 4 h 8"/>
              <a:gd name="T22" fmla="*/ 8 w 10"/>
              <a:gd name="T23" fmla="*/ 0 h 8"/>
              <a:gd name="T24" fmla="*/ 4 w 10"/>
              <a:gd name="T25" fmla="*/ 0 h 8"/>
              <a:gd name="T26" fmla="*/ 4 w 10"/>
              <a:gd name="T2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8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lnTo>
                  <a:pt x="2" y="8"/>
                </a:lnTo>
                <a:lnTo>
                  <a:pt x="4" y="8"/>
                </a:lnTo>
                <a:lnTo>
                  <a:pt x="4" y="8"/>
                </a:lnTo>
                <a:lnTo>
                  <a:pt x="8" y="8"/>
                </a:lnTo>
                <a:lnTo>
                  <a:pt x="10" y="4"/>
                </a:lnTo>
                <a:lnTo>
                  <a:pt x="10" y="4"/>
                </a:lnTo>
                <a:lnTo>
                  <a:pt x="8" y="0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21" name="Freeform 720"/>
          <p:cNvSpPr>
            <a:spLocks/>
          </p:cNvSpPr>
          <p:nvPr/>
        </p:nvSpPr>
        <p:spPr bwMode="auto">
          <a:xfrm>
            <a:off x="3446587" y="5160154"/>
            <a:ext cx="12700" cy="12700"/>
          </a:xfrm>
          <a:custGeom>
            <a:avLst/>
            <a:gdLst>
              <a:gd name="T0" fmla="*/ 4 w 8"/>
              <a:gd name="T1" fmla="*/ 0 h 8"/>
              <a:gd name="T2" fmla="*/ 4 w 8"/>
              <a:gd name="T3" fmla="*/ 0 h 8"/>
              <a:gd name="T4" fmla="*/ 0 w 8"/>
              <a:gd name="T5" fmla="*/ 0 h 8"/>
              <a:gd name="T6" fmla="*/ 0 w 8"/>
              <a:gd name="T7" fmla="*/ 4 h 8"/>
              <a:gd name="T8" fmla="*/ 0 w 8"/>
              <a:gd name="T9" fmla="*/ 4 h 8"/>
              <a:gd name="T10" fmla="*/ 0 w 8"/>
              <a:gd name="T11" fmla="*/ 6 h 8"/>
              <a:gd name="T12" fmla="*/ 4 w 8"/>
              <a:gd name="T13" fmla="*/ 8 h 8"/>
              <a:gd name="T14" fmla="*/ 4 w 8"/>
              <a:gd name="T15" fmla="*/ 8 h 8"/>
              <a:gd name="T16" fmla="*/ 6 w 8"/>
              <a:gd name="T17" fmla="*/ 8 h 8"/>
              <a:gd name="T18" fmla="*/ 8 w 8"/>
              <a:gd name="T19" fmla="*/ 4 h 8"/>
              <a:gd name="T20" fmla="*/ 8 w 8"/>
              <a:gd name="T21" fmla="*/ 4 h 8"/>
              <a:gd name="T22" fmla="*/ 8 w 8"/>
              <a:gd name="T23" fmla="*/ 0 h 8"/>
              <a:gd name="T24" fmla="*/ 4 w 8"/>
              <a:gd name="T25" fmla="*/ 0 h 8"/>
              <a:gd name="T26" fmla="*/ 4 w 8"/>
              <a:gd name="T2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" h="8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lnTo>
                  <a:pt x="0" y="6"/>
                </a:lnTo>
                <a:lnTo>
                  <a:pt x="4" y="8"/>
                </a:lnTo>
                <a:lnTo>
                  <a:pt x="4" y="8"/>
                </a:lnTo>
                <a:lnTo>
                  <a:pt x="6" y="8"/>
                </a:lnTo>
                <a:lnTo>
                  <a:pt x="8" y="4"/>
                </a:lnTo>
                <a:lnTo>
                  <a:pt x="8" y="4"/>
                </a:lnTo>
                <a:lnTo>
                  <a:pt x="8" y="0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22" name="Freeform 721"/>
          <p:cNvSpPr>
            <a:spLocks/>
          </p:cNvSpPr>
          <p:nvPr/>
        </p:nvSpPr>
        <p:spPr bwMode="auto">
          <a:xfrm>
            <a:off x="3433887" y="5169679"/>
            <a:ext cx="9525" cy="12700"/>
          </a:xfrm>
          <a:custGeom>
            <a:avLst/>
            <a:gdLst>
              <a:gd name="T0" fmla="*/ 6 w 6"/>
              <a:gd name="T1" fmla="*/ 4 h 8"/>
              <a:gd name="T2" fmla="*/ 6 w 6"/>
              <a:gd name="T3" fmla="*/ 4 h 8"/>
              <a:gd name="T4" fmla="*/ 6 w 6"/>
              <a:gd name="T5" fmla="*/ 2 h 8"/>
              <a:gd name="T6" fmla="*/ 4 w 6"/>
              <a:gd name="T7" fmla="*/ 0 h 8"/>
              <a:gd name="T8" fmla="*/ 4 w 6"/>
              <a:gd name="T9" fmla="*/ 0 h 8"/>
              <a:gd name="T10" fmla="*/ 2 w 6"/>
              <a:gd name="T11" fmla="*/ 2 h 8"/>
              <a:gd name="T12" fmla="*/ 0 w 6"/>
              <a:gd name="T13" fmla="*/ 4 h 8"/>
              <a:gd name="T14" fmla="*/ 0 w 6"/>
              <a:gd name="T15" fmla="*/ 4 h 8"/>
              <a:gd name="T16" fmla="*/ 2 w 6"/>
              <a:gd name="T17" fmla="*/ 6 h 8"/>
              <a:gd name="T18" fmla="*/ 4 w 6"/>
              <a:gd name="T19" fmla="*/ 8 h 8"/>
              <a:gd name="T20" fmla="*/ 4 w 6"/>
              <a:gd name="T21" fmla="*/ 8 h 8"/>
              <a:gd name="T22" fmla="*/ 6 w 6"/>
              <a:gd name="T23" fmla="*/ 6 h 8"/>
              <a:gd name="T24" fmla="*/ 6 w 6"/>
              <a:gd name="T25" fmla="*/ 4 h 8"/>
              <a:gd name="T26" fmla="*/ 6 w 6"/>
              <a:gd name="T27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8">
                <a:moveTo>
                  <a:pt x="6" y="4"/>
                </a:moveTo>
                <a:lnTo>
                  <a:pt x="6" y="4"/>
                </a:lnTo>
                <a:lnTo>
                  <a:pt x="6" y="2"/>
                </a:ln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4"/>
                </a:lnTo>
                <a:lnTo>
                  <a:pt x="2" y="6"/>
                </a:lnTo>
                <a:lnTo>
                  <a:pt x="4" y="8"/>
                </a:lnTo>
                <a:lnTo>
                  <a:pt x="4" y="8"/>
                </a:lnTo>
                <a:lnTo>
                  <a:pt x="6" y="6"/>
                </a:lnTo>
                <a:lnTo>
                  <a:pt x="6" y="4"/>
                </a:lnTo>
                <a:lnTo>
                  <a:pt x="6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23" name="Freeform 722"/>
          <p:cNvSpPr>
            <a:spLocks/>
          </p:cNvSpPr>
          <p:nvPr/>
        </p:nvSpPr>
        <p:spPr bwMode="auto">
          <a:xfrm>
            <a:off x="3462462" y="5125229"/>
            <a:ext cx="28575" cy="31750"/>
          </a:xfrm>
          <a:custGeom>
            <a:avLst/>
            <a:gdLst>
              <a:gd name="T0" fmla="*/ 2 w 18"/>
              <a:gd name="T1" fmla="*/ 16 h 20"/>
              <a:gd name="T2" fmla="*/ 2 w 18"/>
              <a:gd name="T3" fmla="*/ 16 h 20"/>
              <a:gd name="T4" fmla="*/ 4 w 18"/>
              <a:gd name="T5" fmla="*/ 18 h 20"/>
              <a:gd name="T6" fmla="*/ 8 w 18"/>
              <a:gd name="T7" fmla="*/ 20 h 20"/>
              <a:gd name="T8" fmla="*/ 12 w 18"/>
              <a:gd name="T9" fmla="*/ 20 h 20"/>
              <a:gd name="T10" fmla="*/ 16 w 18"/>
              <a:gd name="T11" fmla="*/ 18 h 20"/>
              <a:gd name="T12" fmla="*/ 16 w 18"/>
              <a:gd name="T13" fmla="*/ 18 h 20"/>
              <a:gd name="T14" fmla="*/ 18 w 18"/>
              <a:gd name="T15" fmla="*/ 14 h 20"/>
              <a:gd name="T16" fmla="*/ 18 w 18"/>
              <a:gd name="T17" fmla="*/ 10 h 20"/>
              <a:gd name="T18" fmla="*/ 18 w 18"/>
              <a:gd name="T19" fmla="*/ 6 h 20"/>
              <a:gd name="T20" fmla="*/ 16 w 18"/>
              <a:gd name="T21" fmla="*/ 4 h 20"/>
              <a:gd name="T22" fmla="*/ 16 w 18"/>
              <a:gd name="T23" fmla="*/ 4 h 20"/>
              <a:gd name="T24" fmla="*/ 12 w 18"/>
              <a:gd name="T25" fmla="*/ 2 h 20"/>
              <a:gd name="T26" fmla="*/ 10 w 18"/>
              <a:gd name="T27" fmla="*/ 0 h 20"/>
              <a:gd name="T28" fmla="*/ 6 w 18"/>
              <a:gd name="T29" fmla="*/ 2 h 20"/>
              <a:gd name="T30" fmla="*/ 2 w 18"/>
              <a:gd name="T31" fmla="*/ 4 h 20"/>
              <a:gd name="T32" fmla="*/ 2 w 18"/>
              <a:gd name="T33" fmla="*/ 4 h 20"/>
              <a:gd name="T34" fmla="*/ 0 w 18"/>
              <a:gd name="T35" fmla="*/ 6 h 20"/>
              <a:gd name="T36" fmla="*/ 0 w 18"/>
              <a:gd name="T37" fmla="*/ 10 h 20"/>
              <a:gd name="T38" fmla="*/ 0 w 18"/>
              <a:gd name="T39" fmla="*/ 14 h 20"/>
              <a:gd name="T40" fmla="*/ 2 w 18"/>
              <a:gd name="T41" fmla="*/ 16 h 20"/>
              <a:gd name="T42" fmla="*/ 2 w 18"/>
              <a:gd name="T4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" h="20">
                <a:moveTo>
                  <a:pt x="2" y="16"/>
                </a:moveTo>
                <a:lnTo>
                  <a:pt x="2" y="16"/>
                </a:lnTo>
                <a:lnTo>
                  <a:pt x="4" y="18"/>
                </a:lnTo>
                <a:lnTo>
                  <a:pt x="8" y="20"/>
                </a:lnTo>
                <a:lnTo>
                  <a:pt x="12" y="20"/>
                </a:lnTo>
                <a:lnTo>
                  <a:pt x="16" y="18"/>
                </a:lnTo>
                <a:lnTo>
                  <a:pt x="16" y="18"/>
                </a:lnTo>
                <a:lnTo>
                  <a:pt x="18" y="14"/>
                </a:lnTo>
                <a:lnTo>
                  <a:pt x="18" y="10"/>
                </a:lnTo>
                <a:lnTo>
                  <a:pt x="18" y="6"/>
                </a:lnTo>
                <a:lnTo>
                  <a:pt x="16" y="4"/>
                </a:lnTo>
                <a:lnTo>
                  <a:pt x="16" y="4"/>
                </a:lnTo>
                <a:lnTo>
                  <a:pt x="12" y="2"/>
                </a:lnTo>
                <a:lnTo>
                  <a:pt x="10" y="0"/>
                </a:lnTo>
                <a:lnTo>
                  <a:pt x="6" y="2"/>
                </a:lnTo>
                <a:lnTo>
                  <a:pt x="2" y="4"/>
                </a:lnTo>
                <a:lnTo>
                  <a:pt x="2" y="4"/>
                </a:lnTo>
                <a:lnTo>
                  <a:pt x="0" y="6"/>
                </a:lnTo>
                <a:lnTo>
                  <a:pt x="0" y="10"/>
                </a:lnTo>
                <a:lnTo>
                  <a:pt x="0" y="14"/>
                </a:lnTo>
                <a:lnTo>
                  <a:pt x="2" y="16"/>
                </a:lnTo>
                <a:lnTo>
                  <a:pt x="2" y="1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24" name="Freeform 723"/>
          <p:cNvSpPr>
            <a:spLocks/>
          </p:cNvSpPr>
          <p:nvPr/>
        </p:nvSpPr>
        <p:spPr bwMode="auto">
          <a:xfrm>
            <a:off x="3465637" y="5103004"/>
            <a:ext cx="19050" cy="19050"/>
          </a:xfrm>
          <a:custGeom>
            <a:avLst/>
            <a:gdLst>
              <a:gd name="T0" fmla="*/ 10 w 12"/>
              <a:gd name="T1" fmla="*/ 2 h 12"/>
              <a:gd name="T2" fmla="*/ 10 w 12"/>
              <a:gd name="T3" fmla="*/ 2 h 12"/>
              <a:gd name="T4" fmla="*/ 6 w 12"/>
              <a:gd name="T5" fmla="*/ 0 h 12"/>
              <a:gd name="T6" fmla="*/ 2 w 12"/>
              <a:gd name="T7" fmla="*/ 2 h 12"/>
              <a:gd name="T8" fmla="*/ 2 w 12"/>
              <a:gd name="T9" fmla="*/ 2 h 12"/>
              <a:gd name="T10" fmla="*/ 0 w 12"/>
              <a:gd name="T11" fmla="*/ 6 h 12"/>
              <a:gd name="T12" fmla="*/ 2 w 12"/>
              <a:gd name="T13" fmla="*/ 10 h 12"/>
              <a:gd name="T14" fmla="*/ 2 w 12"/>
              <a:gd name="T15" fmla="*/ 10 h 12"/>
              <a:gd name="T16" fmla="*/ 6 w 12"/>
              <a:gd name="T17" fmla="*/ 12 h 12"/>
              <a:gd name="T18" fmla="*/ 10 w 12"/>
              <a:gd name="T19" fmla="*/ 10 h 12"/>
              <a:gd name="T20" fmla="*/ 10 w 12"/>
              <a:gd name="T21" fmla="*/ 10 h 12"/>
              <a:gd name="T22" fmla="*/ 12 w 12"/>
              <a:gd name="T23" fmla="*/ 6 h 12"/>
              <a:gd name="T24" fmla="*/ 10 w 12"/>
              <a:gd name="T25" fmla="*/ 2 h 12"/>
              <a:gd name="T26" fmla="*/ 10 w 12"/>
              <a:gd name="T27" fmla="*/ 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10" y="2"/>
                </a:moveTo>
                <a:lnTo>
                  <a:pt x="10" y="2"/>
                </a:lnTo>
                <a:lnTo>
                  <a:pt x="6" y="0"/>
                </a:lnTo>
                <a:lnTo>
                  <a:pt x="2" y="2"/>
                </a:lnTo>
                <a:lnTo>
                  <a:pt x="2" y="2"/>
                </a:lnTo>
                <a:lnTo>
                  <a:pt x="0" y="6"/>
                </a:lnTo>
                <a:lnTo>
                  <a:pt x="2" y="10"/>
                </a:lnTo>
                <a:lnTo>
                  <a:pt x="2" y="10"/>
                </a:lnTo>
                <a:lnTo>
                  <a:pt x="6" y="12"/>
                </a:lnTo>
                <a:lnTo>
                  <a:pt x="10" y="10"/>
                </a:lnTo>
                <a:lnTo>
                  <a:pt x="10" y="10"/>
                </a:lnTo>
                <a:lnTo>
                  <a:pt x="12" y="6"/>
                </a:lnTo>
                <a:lnTo>
                  <a:pt x="10" y="2"/>
                </a:lnTo>
                <a:lnTo>
                  <a:pt x="10" y="2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25" name="Freeform 724"/>
          <p:cNvSpPr>
            <a:spLocks/>
          </p:cNvSpPr>
          <p:nvPr/>
        </p:nvSpPr>
        <p:spPr bwMode="auto">
          <a:xfrm>
            <a:off x="3437062" y="5141104"/>
            <a:ext cx="19050" cy="15875"/>
          </a:xfrm>
          <a:custGeom>
            <a:avLst/>
            <a:gdLst>
              <a:gd name="T0" fmla="*/ 10 w 12"/>
              <a:gd name="T1" fmla="*/ 2 h 10"/>
              <a:gd name="T2" fmla="*/ 10 w 12"/>
              <a:gd name="T3" fmla="*/ 2 h 10"/>
              <a:gd name="T4" fmla="*/ 6 w 12"/>
              <a:gd name="T5" fmla="*/ 0 h 10"/>
              <a:gd name="T6" fmla="*/ 2 w 12"/>
              <a:gd name="T7" fmla="*/ 0 h 10"/>
              <a:gd name="T8" fmla="*/ 2 w 12"/>
              <a:gd name="T9" fmla="*/ 0 h 10"/>
              <a:gd name="T10" fmla="*/ 0 w 12"/>
              <a:gd name="T11" fmla="*/ 4 h 10"/>
              <a:gd name="T12" fmla="*/ 2 w 12"/>
              <a:gd name="T13" fmla="*/ 8 h 10"/>
              <a:gd name="T14" fmla="*/ 2 w 12"/>
              <a:gd name="T15" fmla="*/ 8 h 10"/>
              <a:gd name="T16" fmla="*/ 6 w 12"/>
              <a:gd name="T17" fmla="*/ 10 h 10"/>
              <a:gd name="T18" fmla="*/ 10 w 12"/>
              <a:gd name="T19" fmla="*/ 10 h 10"/>
              <a:gd name="T20" fmla="*/ 10 w 12"/>
              <a:gd name="T21" fmla="*/ 10 h 10"/>
              <a:gd name="T22" fmla="*/ 12 w 12"/>
              <a:gd name="T23" fmla="*/ 6 h 10"/>
              <a:gd name="T24" fmla="*/ 10 w 12"/>
              <a:gd name="T25" fmla="*/ 2 h 10"/>
              <a:gd name="T26" fmla="*/ 10 w 12"/>
              <a:gd name="T27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10" y="2"/>
                </a:moveTo>
                <a:lnTo>
                  <a:pt x="10" y="2"/>
                </a:lnTo>
                <a:lnTo>
                  <a:pt x="6" y="0"/>
                </a:lnTo>
                <a:lnTo>
                  <a:pt x="2" y="0"/>
                </a:lnTo>
                <a:lnTo>
                  <a:pt x="2" y="0"/>
                </a:lnTo>
                <a:lnTo>
                  <a:pt x="0" y="4"/>
                </a:lnTo>
                <a:lnTo>
                  <a:pt x="2" y="8"/>
                </a:lnTo>
                <a:lnTo>
                  <a:pt x="2" y="8"/>
                </a:lnTo>
                <a:lnTo>
                  <a:pt x="6" y="10"/>
                </a:lnTo>
                <a:lnTo>
                  <a:pt x="10" y="10"/>
                </a:lnTo>
                <a:lnTo>
                  <a:pt x="10" y="10"/>
                </a:lnTo>
                <a:lnTo>
                  <a:pt x="12" y="6"/>
                </a:lnTo>
                <a:lnTo>
                  <a:pt x="10" y="2"/>
                </a:lnTo>
                <a:lnTo>
                  <a:pt x="10" y="2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26" name="Freeform 725"/>
          <p:cNvSpPr>
            <a:spLocks/>
          </p:cNvSpPr>
          <p:nvPr/>
        </p:nvSpPr>
        <p:spPr bwMode="auto">
          <a:xfrm>
            <a:off x="3487862" y="5125229"/>
            <a:ext cx="9525" cy="9525"/>
          </a:xfrm>
          <a:custGeom>
            <a:avLst/>
            <a:gdLst>
              <a:gd name="T0" fmla="*/ 0 w 6"/>
              <a:gd name="T1" fmla="*/ 4 h 6"/>
              <a:gd name="T2" fmla="*/ 0 w 6"/>
              <a:gd name="T3" fmla="*/ 4 h 6"/>
              <a:gd name="T4" fmla="*/ 2 w 6"/>
              <a:gd name="T5" fmla="*/ 6 h 6"/>
              <a:gd name="T6" fmla="*/ 4 w 6"/>
              <a:gd name="T7" fmla="*/ 4 h 6"/>
              <a:gd name="T8" fmla="*/ 4 w 6"/>
              <a:gd name="T9" fmla="*/ 4 h 6"/>
              <a:gd name="T10" fmla="*/ 6 w 6"/>
              <a:gd name="T11" fmla="*/ 2 h 6"/>
              <a:gd name="T12" fmla="*/ 6 w 6"/>
              <a:gd name="T13" fmla="*/ 0 h 6"/>
              <a:gd name="T14" fmla="*/ 6 w 6"/>
              <a:gd name="T15" fmla="*/ 0 h 6"/>
              <a:gd name="T16" fmla="*/ 2 w 6"/>
              <a:gd name="T17" fmla="*/ 0 h 6"/>
              <a:gd name="T18" fmla="*/ 0 w 6"/>
              <a:gd name="T19" fmla="*/ 0 h 6"/>
              <a:gd name="T20" fmla="*/ 0 w 6"/>
              <a:gd name="T21" fmla="*/ 0 h 6"/>
              <a:gd name="T22" fmla="*/ 0 w 6"/>
              <a:gd name="T23" fmla="*/ 2 h 6"/>
              <a:gd name="T24" fmla="*/ 0 w 6"/>
              <a:gd name="T25" fmla="*/ 4 h 6"/>
              <a:gd name="T26" fmla="*/ 0 w 6"/>
              <a:gd name="T2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0" y="4"/>
                </a:moveTo>
                <a:lnTo>
                  <a:pt x="0" y="4"/>
                </a:lnTo>
                <a:lnTo>
                  <a:pt x="2" y="6"/>
                </a:lnTo>
                <a:lnTo>
                  <a:pt x="4" y="4"/>
                </a:lnTo>
                <a:lnTo>
                  <a:pt x="4" y="4"/>
                </a:lnTo>
                <a:lnTo>
                  <a:pt x="6" y="2"/>
                </a:ln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27" name="Freeform 726"/>
          <p:cNvSpPr>
            <a:spLocks/>
          </p:cNvSpPr>
          <p:nvPr/>
        </p:nvSpPr>
        <p:spPr bwMode="auto">
          <a:xfrm>
            <a:off x="3341812" y="5106179"/>
            <a:ext cx="28575" cy="28575"/>
          </a:xfrm>
          <a:custGeom>
            <a:avLst/>
            <a:gdLst>
              <a:gd name="T0" fmla="*/ 18 w 18"/>
              <a:gd name="T1" fmla="*/ 10 h 18"/>
              <a:gd name="T2" fmla="*/ 18 w 18"/>
              <a:gd name="T3" fmla="*/ 10 h 18"/>
              <a:gd name="T4" fmla="*/ 18 w 18"/>
              <a:gd name="T5" fmla="*/ 6 h 18"/>
              <a:gd name="T6" fmla="*/ 16 w 18"/>
              <a:gd name="T7" fmla="*/ 2 h 18"/>
              <a:gd name="T8" fmla="*/ 14 w 18"/>
              <a:gd name="T9" fmla="*/ 0 h 18"/>
              <a:gd name="T10" fmla="*/ 10 w 18"/>
              <a:gd name="T11" fmla="*/ 0 h 18"/>
              <a:gd name="T12" fmla="*/ 10 w 18"/>
              <a:gd name="T13" fmla="*/ 0 h 18"/>
              <a:gd name="T14" fmla="*/ 6 w 18"/>
              <a:gd name="T15" fmla="*/ 0 h 18"/>
              <a:gd name="T16" fmla="*/ 2 w 18"/>
              <a:gd name="T17" fmla="*/ 2 h 18"/>
              <a:gd name="T18" fmla="*/ 0 w 18"/>
              <a:gd name="T19" fmla="*/ 4 h 18"/>
              <a:gd name="T20" fmla="*/ 0 w 18"/>
              <a:gd name="T21" fmla="*/ 8 h 18"/>
              <a:gd name="T22" fmla="*/ 0 w 18"/>
              <a:gd name="T23" fmla="*/ 8 h 18"/>
              <a:gd name="T24" fmla="*/ 0 w 18"/>
              <a:gd name="T25" fmla="*/ 12 h 18"/>
              <a:gd name="T26" fmla="*/ 2 w 18"/>
              <a:gd name="T27" fmla="*/ 16 h 18"/>
              <a:gd name="T28" fmla="*/ 6 w 18"/>
              <a:gd name="T29" fmla="*/ 18 h 18"/>
              <a:gd name="T30" fmla="*/ 8 w 18"/>
              <a:gd name="T31" fmla="*/ 18 h 18"/>
              <a:gd name="T32" fmla="*/ 8 w 18"/>
              <a:gd name="T33" fmla="*/ 18 h 18"/>
              <a:gd name="T34" fmla="*/ 12 w 18"/>
              <a:gd name="T35" fmla="*/ 18 h 18"/>
              <a:gd name="T36" fmla="*/ 16 w 18"/>
              <a:gd name="T37" fmla="*/ 16 h 18"/>
              <a:gd name="T38" fmla="*/ 18 w 18"/>
              <a:gd name="T39" fmla="*/ 14 h 18"/>
              <a:gd name="T40" fmla="*/ 18 w 18"/>
              <a:gd name="T41" fmla="*/ 10 h 18"/>
              <a:gd name="T42" fmla="*/ 18 w 18"/>
              <a:gd name="T43" fmla="*/ 1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" h="18">
                <a:moveTo>
                  <a:pt x="18" y="10"/>
                </a:moveTo>
                <a:lnTo>
                  <a:pt x="18" y="10"/>
                </a:lnTo>
                <a:lnTo>
                  <a:pt x="18" y="6"/>
                </a:lnTo>
                <a:lnTo>
                  <a:pt x="16" y="2"/>
                </a:lnTo>
                <a:lnTo>
                  <a:pt x="14" y="0"/>
                </a:lnTo>
                <a:lnTo>
                  <a:pt x="10" y="0"/>
                </a:lnTo>
                <a:lnTo>
                  <a:pt x="10" y="0"/>
                </a:lnTo>
                <a:lnTo>
                  <a:pt x="6" y="0"/>
                </a:lnTo>
                <a:lnTo>
                  <a:pt x="2" y="2"/>
                </a:lnTo>
                <a:lnTo>
                  <a:pt x="0" y="4"/>
                </a:lnTo>
                <a:lnTo>
                  <a:pt x="0" y="8"/>
                </a:lnTo>
                <a:lnTo>
                  <a:pt x="0" y="8"/>
                </a:lnTo>
                <a:lnTo>
                  <a:pt x="0" y="12"/>
                </a:lnTo>
                <a:lnTo>
                  <a:pt x="2" y="16"/>
                </a:lnTo>
                <a:lnTo>
                  <a:pt x="6" y="18"/>
                </a:lnTo>
                <a:lnTo>
                  <a:pt x="8" y="18"/>
                </a:lnTo>
                <a:lnTo>
                  <a:pt x="8" y="18"/>
                </a:lnTo>
                <a:lnTo>
                  <a:pt x="12" y="18"/>
                </a:lnTo>
                <a:lnTo>
                  <a:pt x="16" y="16"/>
                </a:lnTo>
                <a:lnTo>
                  <a:pt x="18" y="14"/>
                </a:lnTo>
                <a:lnTo>
                  <a:pt x="18" y="10"/>
                </a:lnTo>
                <a:lnTo>
                  <a:pt x="18" y="10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28" name="Freeform 727"/>
          <p:cNvSpPr>
            <a:spLocks/>
          </p:cNvSpPr>
          <p:nvPr/>
        </p:nvSpPr>
        <p:spPr bwMode="auto">
          <a:xfrm>
            <a:off x="3325937" y="5125229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  <a:gd name="T26" fmla="*/ 0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29" name="Freeform 728"/>
          <p:cNvSpPr>
            <a:spLocks/>
          </p:cNvSpPr>
          <p:nvPr/>
        </p:nvSpPr>
        <p:spPr bwMode="auto">
          <a:xfrm>
            <a:off x="3297362" y="5090304"/>
            <a:ext cx="15875" cy="19050"/>
          </a:xfrm>
          <a:custGeom>
            <a:avLst/>
            <a:gdLst>
              <a:gd name="T0" fmla="*/ 0 w 10"/>
              <a:gd name="T1" fmla="*/ 6 h 12"/>
              <a:gd name="T2" fmla="*/ 0 w 10"/>
              <a:gd name="T3" fmla="*/ 6 h 12"/>
              <a:gd name="T4" fmla="*/ 0 w 10"/>
              <a:gd name="T5" fmla="*/ 10 h 12"/>
              <a:gd name="T6" fmla="*/ 4 w 10"/>
              <a:gd name="T7" fmla="*/ 12 h 12"/>
              <a:gd name="T8" fmla="*/ 4 w 10"/>
              <a:gd name="T9" fmla="*/ 12 h 12"/>
              <a:gd name="T10" fmla="*/ 8 w 10"/>
              <a:gd name="T11" fmla="*/ 10 h 12"/>
              <a:gd name="T12" fmla="*/ 10 w 10"/>
              <a:gd name="T13" fmla="*/ 6 h 12"/>
              <a:gd name="T14" fmla="*/ 10 w 10"/>
              <a:gd name="T15" fmla="*/ 6 h 12"/>
              <a:gd name="T16" fmla="*/ 10 w 10"/>
              <a:gd name="T17" fmla="*/ 2 h 12"/>
              <a:gd name="T18" fmla="*/ 6 w 10"/>
              <a:gd name="T19" fmla="*/ 0 h 12"/>
              <a:gd name="T20" fmla="*/ 6 w 10"/>
              <a:gd name="T21" fmla="*/ 0 h 12"/>
              <a:gd name="T22" fmla="*/ 2 w 10"/>
              <a:gd name="T23" fmla="*/ 2 h 12"/>
              <a:gd name="T24" fmla="*/ 0 w 10"/>
              <a:gd name="T25" fmla="*/ 6 h 12"/>
              <a:gd name="T26" fmla="*/ 0 w 10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2">
                <a:moveTo>
                  <a:pt x="0" y="6"/>
                </a:moveTo>
                <a:lnTo>
                  <a:pt x="0" y="6"/>
                </a:lnTo>
                <a:lnTo>
                  <a:pt x="0" y="10"/>
                </a:lnTo>
                <a:lnTo>
                  <a:pt x="4" y="12"/>
                </a:lnTo>
                <a:lnTo>
                  <a:pt x="4" y="12"/>
                </a:lnTo>
                <a:lnTo>
                  <a:pt x="8" y="10"/>
                </a:lnTo>
                <a:lnTo>
                  <a:pt x="10" y="6"/>
                </a:lnTo>
                <a:lnTo>
                  <a:pt x="10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30" name="Freeform 729"/>
          <p:cNvSpPr>
            <a:spLocks/>
          </p:cNvSpPr>
          <p:nvPr/>
        </p:nvSpPr>
        <p:spPr bwMode="auto">
          <a:xfrm>
            <a:off x="3322762" y="5103004"/>
            <a:ext cx="12700" cy="12700"/>
          </a:xfrm>
          <a:custGeom>
            <a:avLst/>
            <a:gdLst>
              <a:gd name="T0" fmla="*/ 4 w 8"/>
              <a:gd name="T1" fmla="*/ 0 h 8"/>
              <a:gd name="T2" fmla="*/ 4 w 8"/>
              <a:gd name="T3" fmla="*/ 0 h 8"/>
              <a:gd name="T4" fmla="*/ 0 w 8"/>
              <a:gd name="T5" fmla="*/ 0 h 8"/>
              <a:gd name="T6" fmla="*/ 0 w 8"/>
              <a:gd name="T7" fmla="*/ 4 h 8"/>
              <a:gd name="T8" fmla="*/ 0 w 8"/>
              <a:gd name="T9" fmla="*/ 4 h 8"/>
              <a:gd name="T10" fmla="*/ 0 w 8"/>
              <a:gd name="T11" fmla="*/ 8 h 8"/>
              <a:gd name="T12" fmla="*/ 4 w 8"/>
              <a:gd name="T13" fmla="*/ 8 h 8"/>
              <a:gd name="T14" fmla="*/ 4 w 8"/>
              <a:gd name="T15" fmla="*/ 8 h 8"/>
              <a:gd name="T16" fmla="*/ 8 w 8"/>
              <a:gd name="T17" fmla="*/ 8 h 8"/>
              <a:gd name="T18" fmla="*/ 8 w 8"/>
              <a:gd name="T19" fmla="*/ 4 h 8"/>
              <a:gd name="T20" fmla="*/ 8 w 8"/>
              <a:gd name="T21" fmla="*/ 4 h 8"/>
              <a:gd name="T22" fmla="*/ 8 w 8"/>
              <a:gd name="T23" fmla="*/ 0 h 8"/>
              <a:gd name="T24" fmla="*/ 4 w 8"/>
              <a:gd name="T25" fmla="*/ 0 h 8"/>
              <a:gd name="T26" fmla="*/ 4 w 8"/>
              <a:gd name="T2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" h="8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lnTo>
                  <a:pt x="0" y="8"/>
                </a:lnTo>
                <a:lnTo>
                  <a:pt x="4" y="8"/>
                </a:lnTo>
                <a:lnTo>
                  <a:pt x="4" y="8"/>
                </a:lnTo>
                <a:lnTo>
                  <a:pt x="8" y="8"/>
                </a:lnTo>
                <a:lnTo>
                  <a:pt x="8" y="4"/>
                </a:lnTo>
                <a:lnTo>
                  <a:pt x="8" y="4"/>
                </a:lnTo>
                <a:lnTo>
                  <a:pt x="8" y="0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31" name="Freeform 730"/>
          <p:cNvSpPr>
            <a:spLocks/>
          </p:cNvSpPr>
          <p:nvPr/>
        </p:nvSpPr>
        <p:spPr bwMode="auto">
          <a:xfrm>
            <a:off x="3373562" y="5153804"/>
            <a:ext cx="15875" cy="15875"/>
          </a:xfrm>
          <a:custGeom>
            <a:avLst/>
            <a:gdLst>
              <a:gd name="T0" fmla="*/ 6 w 10"/>
              <a:gd name="T1" fmla="*/ 0 h 10"/>
              <a:gd name="T2" fmla="*/ 6 w 10"/>
              <a:gd name="T3" fmla="*/ 0 h 10"/>
              <a:gd name="T4" fmla="*/ 2 w 10"/>
              <a:gd name="T5" fmla="*/ 2 h 10"/>
              <a:gd name="T6" fmla="*/ 0 w 10"/>
              <a:gd name="T7" fmla="*/ 6 h 10"/>
              <a:gd name="T8" fmla="*/ 0 w 10"/>
              <a:gd name="T9" fmla="*/ 6 h 10"/>
              <a:gd name="T10" fmla="*/ 2 w 10"/>
              <a:gd name="T11" fmla="*/ 8 h 10"/>
              <a:gd name="T12" fmla="*/ 4 w 10"/>
              <a:gd name="T13" fmla="*/ 10 h 10"/>
              <a:gd name="T14" fmla="*/ 4 w 10"/>
              <a:gd name="T15" fmla="*/ 10 h 10"/>
              <a:gd name="T16" fmla="*/ 8 w 10"/>
              <a:gd name="T17" fmla="*/ 10 h 10"/>
              <a:gd name="T18" fmla="*/ 10 w 10"/>
              <a:gd name="T19" fmla="*/ 6 h 10"/>
              <a:gd name="T20" fmla="*/ 10 w 10"/>
              <a:gd name="T21" fmla="*/ 6 h 10"/>
              <a:gd name="T22" fmla="*/ 8 w 10"/>
              <a:gd name="T23" fmla="*/ 2 h 10"/>
              <a:gd name="T24" fmla="*/ 6 w 10"/>
              <a:gd name="T25" fmla="*/ 0 h 10"/>
              <a:gd name="T26" fmla="*/ 6 w 10"/>
              <a:gd name="T2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0">
                <a:moveTo>
                  <a:pt x="6" y="0"/>
                </a:move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8"/>
                </a:lnTo>
                <a:lnTo>
                  <a:pt x="4" y="10"/>
                </a:lnTo>
                <a:lnTo>
                  <a:pt x="4" y="10"/>
                </a:lnTo>
                <a:lnTo>
                  <a:pt x="8" y="10"/>
                </a:lnTo>
                <a:lnTo>
                  <a:pt x="10" y="6"/>
                </a:lnTo>
                <a:lnTo>
                  <a:pt x="10" y="6"/>
                </a:lnTo>
                <a:lnTo>
                  <a:pt x="8" y="2"/>
                </a:lnTo>
                <a:lnTo>
                  <a:pt x="6" y="0"/>
                </a:lnTo>
                <a:lnTo>
                  <a:pt x="6" y="0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32" name="Freeform 731"/>
          <p:cNvSpPr>
            <a:spLocks/>
          </p:cNvSpPr>
          <p:nvPr/>
        </p:nvSpPr>
        <p:spPr bwMode="auto">
          <a:xfrm>
            <a:off x="3313237" y="5118879"/>
            <a:ext cx="9525" cy="9525"/>
          </a:xfrm>
          <a:custGeom>
            <a:avLst/>
            <a:gdLst>
              <a:gd name="T0" fmla="*/ 6 w 6"/>
              <a:gd name="T1" fmla="*/ 2 h 6"/>
              <a:gd name="T2" fmla="*/ 6 w 6"/>
              <a:gd name="T3" fmla="*/ 2 h 6"/>
              <a:gd name="T4" fmla="*/ 6 w 6"/>
              <a:gd name="T5" fmla="*/ 0 h 6"/>
              <a:gd name="T6" fmla="*/ 4 w 6"/>
              <a:gd name="T7" fmla="*/ 0 h 6"/>
              <a:gd name="T8" fmla="*/ 4 w 6"/>
              <a:gd name="T9" fmla="*/ 0 h 6"/>
              <a:gd name="T10" fmla="*/ 0 w 6"/>
              <a:gd name="T11" fmla="*/ 0 h 6"/>
              <a:gd name="T12" fmla="*/ 0 w 6"/>
              <a:gd name="T13" fmla="*/ 2 h 6"/>
              <a:gd name="T14" fmla="*/ 0 w 6"/>
              <a:gd name="T15" fmla="*/ 2 h 6"/>
              <a:gd name="T16" fmla="*/ 0 w 6"/>
              <a:gd name="T17" fmla="*/ 4 h 6"/>
              <a:gd name="T18" fmla="*/ 2 w 6"/>
              <a:gd name="T19" fmla="*/ 6 h 6"/>
              <a:gd name="T20" fmla="*/ 2 w 6"/>
              <a:gd name="T21" fmla="*/ 6 h 6"/>
              <a:gd name="T22" fmla="*/ 6 w 6"/>
              <a:gd name="T23" fmla="*/ 6 h 6"/>
              <a:gd name="T24" fmla="*/ 6 w 6"/>
              <a:gd name="T25" fmla="*/ 2 h 6"/>
              <a:gd name="T26" fmla="*/ 6 w 6"/>
              <a:gd name="T27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6" y="2"/>
                </a:moveTo>
                <a:lnTo>
                  <a:pt x="6" y="2"/>
                </a:lnTo>
                <a:lnTo>
                  <a:pt x="6" y="0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2" y="6"/>
                </a:lnTo>
                <a:lnTo>
                  <a:pt x="2" y="6"/>
                </a:lnTo>
                <a:lnTo>
                  <a:pt x="6" y="6"/>
                </a:lnTo>
                <a:lnTo>
                  <a:pt x="6" y="2"/>
                </a:lnTo>
                <a:lnTo>
                  <a:pt x="6" y="2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33" name="Freeform 732"/>
          <p:cNvSpPr>
            <a:spLocks/>
          </p:cNvSpPr>
          <p:nvPr/>
        </p:nvSpPr>
        <p:spPr bwMode="auto">
          <a:xfrm>
            <a:off x="3335462" y="5156979"/>
            <a:ext cx="9525" cy="12700"/>
          </a:xfrm>
          <a:custGeom>
            <a:avLst/>
            <a:gdLst>
              <a:gd name="T0" fmla="*/ 6 w 6"/>
              <a:gd name="T1" fmla="*/ 4 h 8"/>
              <a:gd name="T2" fmla="*/ 6 w 6"/>
              <a:gd name="T3" fmla="*/ 4 h 8"/>
              <a:gd name="T4" fmla="*/ 4 w 6"/>
              <a:gd name="T5" fmla="*/ 2 h 8"/>
              <a:gd name="T6" fmla="*/ 2 w 6"/>
              <a:gd name="T7" fmla="*/ 0 h 8"/>
              <a:gd name="T8" fmla="*/ 2 w 6"/>
              <a:gd name="T9" fmla="*/ 0 h 8"/>
              <a:gd name="T10" fmla="*/ 0 w 6"/>
              <a:gd name="T11" fmla="*/ 2 h 8"/>
              <a:gd name="T12" fmla="*/ 0 w 6"/>
              <a:gd name="T13" fmla="*/ 4 h 8"/>
              <a:gd name="T14" fmla="*/ 0 w 6"/>
              <a:gd name="T15" fmla="*/ 4 h 8"/>
              <a:gd name="T16" fmla="*/ 0 w 6"/>
              <a:gd name="T17" fmla="*/ 6 h 8"/>
              <a:gd name="T18" fmla="*/ 2 w 6"/>
              <a:gd name="T19" fmla="*/ 8 h 8"/>
              <a:gd name="T20" fmla="*/ 2 w 6"/>
              <a:gd name="T21" fmla="*/ 8 h 8"/>
              <a:gd name="T22" fmla="*/ 4 w 6"/>
              <a:gd name="T23" fmla="*/ 6 h 8"/>
              <a:gd name="T24" fmla="*/ 6 w 6"/>
              <a:gd name="T25" fmla="*/ 4 h 8"/>
              <a:gd name="T26" fmla="*/ 6 w 6"/>
              <a:gd name="T27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8">
                <a:moveTo>
                  <a:pt x="6" y="4"/>
                </a:moveTo>
                <a:lnTo>
                  <a:pt x="6" y="4"/>
                </a:lnTo>
                <a:lnTo>
                  <a:pt x="4" y="2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0" y="6"/>
                </a:lnTo>
                <a:lnTo>
                  <a:pt x="2" y="8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6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34" name="Freeform 733"/>
          <p:cNvSpPr>
            <a:spLocks/>
          </p:cNvSpPr>
          <p:nvPr/>
        </p:nvSpPr>
        <p:spPr bwMode="auto">
          <a:xfrm>
            <a:off x="3370387" y="5122054"/>
            <a:ext cx="28575" cy="28575"/>
          </a:xfrm>
          <a:custGeom>
            <a:avLst/>
            <a:gdLst>
              <a:gd name="T0" fmla="*/ 2 w 18"/>
              <a:gd name="T1" fmla="*/ 16 h 18"/>
              <a:gd name="T2" fmla="*/ 2 w 18"/>
              <a:gd name="T3" fmla="*/ 16 h 18"/>
              <a:gd name="T4" fmla="*/ 6 w 18"/>
              <a:gd name="T5" fmla="*/ 18 h 18"/>
              <a:gd name="T6" fmla="*/ 8 w 18"/>
              <a:gd name="T7" fmla="*/ 18 h 18"/>
              <a:gd name="T8" fmla="*/ 12 w 18"/>
              <a:gd name="T9" fmla="*/ 18 h 18"/>
              <a:gd name="T10" fmla="*/ 16 w 18"/>
              <a:gd name="T11" fmla="*/ 16 h 18"/>
              <a:gd name="T12" fmla="*/ 16 w 18"/>
              <a:gd name="T13" fmla="*/ 16 h 18"/>
              <a:gd name="T14" fmla="*/ 18 w 18"/>
              <a:gd name="T15" fmla="*/ 14 h 18"/>
              <a:gd name="T16" fmla="*/ 18 w 18"/>
              <a:gd name="T17" fmla="*/ 10 h 18"/>
              <a:gd name="T18" fmla="*/ 18 w 18"/>
              <a:gd name="T19" fmla="*/ 6 h 18"/>
              <a:gd name="T20" fmla="*/ 16 w 18"/>
              <a:gd name="T21" fmla="*/ 2 h 18"/>
              <a:gd name="T22" fmla="*/ 16 w 18"/>
              <a:gd name="T23" fmla="*/ 2 h 18"/>
              <a:gd name="T24" fmla="*/ 14 w 18"/>
              <a:gd name="T25" fmla="*/ 0 h 18"/>
              <a:gd name="T26" fmla="*/ 10 w 18"/>
              <a:gd name="T27" fmla="*/ 0 h 18"/>
              <a:gd name="T28" fmla="*/ 6 w 18"/>
              <a:gd name="T29" fmla="*/ 0 h 18"/>
              <a:gd name="T30" fmla="*/ 2 w 18"/>
              <a:gd name="T31" fmla="*/ 2 h 18"/>
              <a:gd name="T32" fmla="*/ 2 w 18"/>
              <a:gd name="T33" fmla="*/ 2 h 18"/>
              <a:gd name="T34" fmla="*/ 0 w 18"/>
              <a:gd name="T35" fmla="*/ 6 h 18"/>
              <a:gd name="T36" fmla="*/ 0 w 18"/>
              <a:gd name="T37" fmla="*/ 8 h 18"/>
              <a:gd name="T38" fmla="*/ 0 w 18"/>
              <a:gd name="T39" fmla="*/ 12 h 18"/>
              <a:gd name="T40" fmla="*/ 2 w 18"/>
              <a:gd name="T41" fmla="*/ 16 h 18"/>
              <a:gd name="T42" fmla="*/ 2 w 18"/>
              <a:gd name="T4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" h="18">
                <a:moveTo>
                  <a:pt x="2" y="16"/>
                </a:moveTo>
                <a:lnTo>
                  <a:pt x="2" y="16"/>
                </a:lnTo>
                <a:lnTo>
                  <a:pt x="6" y="18"/>
                </a:lnTo>
                <a:lnTo>
                  <a:pt x="8" y="18"/>
                </a:lnTo>
                <a:lnTo>
                  <a:pt x="12" y="18"/>
                </a:lnTo>
                <a:lnTo>
                  <a:pt x="16" y="16"/>
                </a:lnTo>
                <a:lnTo>
                  <a:pt x="16" y="16"/>
                </a:lnTo>
                <a:lnTo>
                  <a:pt x="18" y="14"/>
                </a:lnTo>
                <a:lnTo>
                  <a:pt x="18" y="10"/>
                </a:lnTo>
                <a:lnTo>
                  <a:pt x="18" y="6"/>
                </a:lnTo>
                <a:lnTo>
                  <a:pt x="16" y="2"/>
                </a:lnTo>
                <a:lnTo>
                  <a:pt x="16" y="2"/>
                </a:lnTo>
                <a:lnTo>
                  <a:pt x="14" y="0"/>
                </a:lnTo>
                <a:lnTo>
                  <a:pt x="10" y="0"/>
                </a:lnTo>
                <a:lnTo>
                  <a:pt x="6" y="0"/>
                </a:lnTo>
                <a:lnTo>
                  <a:pt x="2" y="2"/>
                </a:lnTo>
                <a:lnTo>
                  <a:pt x="2" y="2"/>
                </a:lnTo>
                <a:lnTo>
                  <a:pt x="0" y="6"/>
                </a:lnTo>
                <a:lnTo>
                  <a:pt x="0" y="8"/>
                </a:lnTo>
                <a:lnTo>
                  <a:pt x="0" y="12"/>
                </a:lnTo>
                <a:lnTo>
                  <a:pt x="2" y="16"/>
                </a:lnTo>
                <a:lnTo>
                  <a:pt x="2" y="1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35" name="Freeform 734"/>
          <p:cNvSpPr>
            <a:spLocks/>
          </p:cNvSpPr>
          <p:nvPr/>
        </p:nvSpPr>
        <p:spPr bwMode="auto">
          <a:xfrm>
            <a:off x="3392612" y="5160154"/>
            <a:ext cx="31750" cy="31750"/>
          </a:xfrm>
          <a:custGeom>
            <a:avLst/>
            <a:gdLst>
              <a:gd name="T0" fmla="*/ 2 w 20"/>
              <a:gd name="T1" fmla="*/ 16 h 20"/>
              <a:gd name="T2" fmla="*/ 2 w 20"/>
              <a:gd name="T3" fmla="*/ 16 h 20"/>
              <a:gd name="T4" fmla="*/ 6 w 20"/>
              <a:gd name="T5" fmla="*/ 18 h 20"/>
              <a:gd name="T6" fmla="*/ 10 w 20"/>
              <a:gd name="T7" fmla="*/ 20 h 20"/>
              <a:gd name="T8" fmla="*/ 12 w 20"/>
              <a:gd name="T9" fmla="*/ 18 h 20"/>
              <a:gd name="T10" fmla="*/ 16 w 20"/>
              <a:gd name="T11" fmla="*/ 16 h 20"/>
              <a:gd name="T12" fmla="*/ 16 w 20"/>
              <a:gd name="T13" fmla="*/ 16 h 20"/>
              <a:gd name="T14" fmla="*/ 18 w 20"/>
              <a:gd name="T15" fmla="*/ 14 h 20"/>
              <a:gd name="T16" fmla="*/ 20 w 20"/>
              <a:gd name="T17" fmla="*/ 10 h 20"/>
              <a:gd name="T18" fmla="*/ 18 w 20"/>
              <a:gd name="T19" fmla="*/ 6 h 20"/>
              <a:gd name="T20" fmla="*/ 16 w 20"/>
              <a:gd name="T21" fmla="*/ 4 h 20"/>
              <a:gd name="T22" fmla="*/ 16 w 20"/>
              <a:gd name="T23" fmla="*/ 4 h 20"/>
              <a:gd name="T24" fmla="*/ 14 w 20"/>
              <a:gd name="T25" fmla="*/ 2 h 20"/>
              <a:gd name="T26" fmla="*/ 10 w 20"/>
              <a:gd name="T27" fmla="*/ 0 h 20"/>
              <a:gd name="T28" fmla="*/ 6 w 20"/>
              <a:gd name="T29" fmla="*/ 0 h 20"/>
              <a:gd name="T30" fmla="*/ 4 w 20"/>
              <a:gd name="T31" fmla="*/ 2 h 20"/>
              <a:gd name="T32" fmla="*/ 4 w 20"/>
              <a:gd name="T33" fmla="*/ 2 h 20"/>
              <a:gd name="T34" fmla="*/ 2 w 20"/>
              <a:gd name="T35" fmla="*/ 6 h 20"/>
              <a:gd name="T36" fmla="*/ 0 w 20"/>
              <a:gd name="T37" fmla="*/ 10 h 20"/>
              <a:gd name="T38" fmla="*/ 0 w 20"/>
              <a:gd name="T39" fmla="*/ 12 h 20"/>
              <a:gd name="T40" fmla="*/ 2 w 20"/>
              <a:gd name="T41" fmla="*/ 16 h 20"/>
              <a:gd name="T42" fmla="*/ 2 w 20"/>
              <a:gd name="T4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" h="20">
                <a:moveTo>
                  <a:pt x="2" y="16"/>
                </a:moveTo>
                <a:lnTo>
                  <a:pt x="2" y="16"/>
                </a:lnTo>
                <a:lnTo>
                  <a:pt x="6" y="18"/>
                </a:lnTo>
                <a:lnTo>
                  <a:pt x="10" y="20"/>
                </a:lnTo>
                <a:lnTo>
                  <a:pt x="12" y="18"/>
                </a:lnTo>
                <a:lnTo>
                  <a:pt x="16" y="16"/>
                </a:lnTo>
                <a:lnTo>
                  <a:pt x="16" y="16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6" y="4"/>
                </a:lnTo>
                <a:lnTo>
                  <a:pt x="16" y="4"/>
                </a:lnTo>
                <a:lnTo>
                  <a:pt x="14" y="2"/>
                </a:lnTo>
                <a:lnTo>
                  <a:pt x="10" y="0"/>
                </a:lnTo>
                <a:lnTo>
                  <a:pt x="6" y="0"/>
                </a:lnTo>
                <a:lnTo>
                  <a:pt x="4" y="2"/>
                </a:lnTo>
                <a:lnTo>
                  <a:pt x="4" y="2"/>
                </a:lnTo>
                <a:lnTo>
                  <a:pt x="2" y="6"/>
                </a:lnTo>
                <a:lnTo>
                  <a:pt x="0" y="10"/>
                </a:lnTo>
                <a:lnTo>
                  <a:pt x="0" y="12"/>
                </a:lnTo>
                <a:lnTo>
                  <a:pt x="2" y="16"/>
                </a:lnTo>
                <a:lnTo>
                  <a:pt x="2" y="1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36" name="Freeform 735"/>
          <p:cNvSpPr>
            <a:spLocks/>
          </p:cNvSpPr>
          <p:nvPr/>
        </p:nvSpPr>
        <p:spPr bwMode="auto">
          <a:xfrm>
            <a:off x="3376737" y="5099829"/>
            <a:ext cx="15875" cy="15875"/>
          </a:xfrm>
          <a:custGeom>
            <a:avLst/>
            <a:gdLst>
              <a:gd name="T0" fmla="*/ 8 w 10"/>
              <a:gd name="T1" fmla="*/ 2 h 10"/>
              <a:gd name="T2" fmla="*/ 8 w 10"/>
              <a:gd name="T3" fmla="*/ 2 h 10"/>
              <a:gd name="T4" fmla="*/ 6 w 10"/>
              <a:gd name="T5" fmla="*/ 0 h 10"/>
              <a:gd name="T6" fmla="*/ 2 w 10"/>
              <a:gd name="T7" fmla="*/ 2 h 10"/>
              <a:gd name="T8" fmla="*/ 2 w 10"/>
              <a:gd name="T9" fmla="*/ 2 h 10"/>
              <a:gd name="T10" fmla="*/ 0 w 10"/>
              <a:gd name="T11" fmla="*/ 6 h 10"/>
              <a:gd name="T12" fmla="*/ 0 w 10"/>
              <a:gd name="T13" fmla="*/ 10 h 10"/>
              <a:gd name="T14" fmla="*/ 0 w 10"/>
              <a:gd name="T15" fmla="*/ 10 h 10"/>
              <a:gd name="T16" fmla="*/ 4 w 10"/>
              <a:gd name="T17" fmla="*/ 10 h 10"/>
              <a:gd name="T18" fmla="*/ 8 w 10"/>
              <a:gd name="T19" fmla="*/ 10 h 10"/>
              <a:gd name="T20" fmla="*/ 8 w 10"/>
              <a:gd name="T21" fmla="*/ 10 h 10"/>
              <a:gd name="T22" fmla="*/ 10 w 10"/>
              <a:gd name="T23" fmla="*/ 6 h 10"/>
              <a:gd name="T24" fmla="*/ 8 w 10"/>
              <a:gd name="T25" fmla="*/ 2 h 10"/>
              <a:gd name="T26" fmla="*/ 8 w 10"/>
              <a:gd name="T27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0">
                <a:moveTo>
                  <a:pt x="8" y="2"/>
                </a:moveTo>
                <a:lnTo>
                  <a:pt x="8" y="2"/>
                </a:lnTo>
                <a:lnTo>
                  <a:pt x="6" y="0"/>
                </a:lnTo>
                <a:lnTo>
                  <a:pt x="2" y="2"/>
                </a:lnTo>
                <a:lnTo>
                  <a:pt x="2" y="2"/>
                </a:lnTo>
                <a:lnTo>
                  <a:pt x="0" y="6"/>
                </a:lnTo>
                <a:lnTo>
                  <a:pt x="0" y="10"/>
                </a:lnTo>
                <a:lnTo>
                  <a:pt x="0" y="10"/>
                </a:lnTo>
                <a:lnTo>
                  <a:pt x="4" y="10"/>
                </a:lnTo>
                <a:lnTo>
                  <a:pt x="8" y="10"/>
                </a:lnTo>
                <a:lnTo>
                  <a:pt x="8" y="10"/>
                </a:lnTo>
                <a:lnTo>
                  <a:pt x="10" y="6"/>
                </a:lnTo>
                <a:lnTo>
                  <a:pt x="8" y="2"/>
                </a:lnTo>
                <a:lnTo>
                  <a:pt x="8" y="2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37" name="Freeform 736"/>
          <p:cNvSpPr>
            <a:spLocks/>
          </p:cNvSpPr>
          <p:nvPr/>
        </p:nvSpPr>
        <p:spPr bwMode="auto">
          <a:xfrm>
            <a:off x="3351337" y="5137929"/>
            <a:ext cx="15875" cy="19050"/>
          </a:xfrm>
          <a:custGeom>
            <a:avLst/>
            <a:gdLst>
              <a:gd name="T0" fmla="*/ 10 w 10"/>
              <a:gd name="T1" fmla="*/ 2 h 12"/>
              <a:gd name="T2" fmla="*/ 10 w 10"/>
              <a:gd name="T3" fmla="*/ 2 h 12"/>
              <a:gd name="T4" fmla="*/ 6 w 10"/>
              <a:gd name="T5" fmla="*/ 0 h 12"/>
              <a:gd name="T6" fmla="*/ 2 w 10"/>
              <a:gd name="T7" fmla="*/ 2 h 12"/>
              <a:gd name="T8" fmla="*/ 2 w 10"/>
              <a:gd name="T9" fmla="*/ 2 h 12"/>
              <a:gd name="T10" fmla="*/ 0 w 10"/>
              <a:gd name="T11" fmla="*/ 6 h 12"/>
              <a:gd name="T12" fmla="*/ 0 w 10"/>
              <a:gd name="T13" fmla="*/ 10 h 12"/>
              <a:gd name="T14" fmla="*/ 0 w 10"/>
              <a:gd name="T15" fmla="*/ 10 h 12"/>
              <a:gd name="T16" fmla="*/ 4 w 10"/>
              <a:gd name="T17" fmla="*/ 12 h 12"/>
              <a:gd name="T18" fmla="*/ 8 w 10"/>
              <a:gd name="T19" fmla="*/ 10 h 12"/>
              <a:gd name="T20" fmla="*/ 8 w 10"/>
              <a:gd name="T21" fmla="*/ 10 h 12"/>
              <a:gd name="T22" fmla="*/ 10 w 10"/>
              <a:gd name="T23" fmla="*/ 6 h 12"/>
              <a:gd name="T24" fmla="*/ 10 w 10"/>
              <a:gd name="T25" fmla="*/ 2 h 12"/>
              <a:gd name="T26" fmla="*/ 10 w 10"/>
              <a:gd name="T27" fmla="*/ 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2">
                <a:moveTo>
                  <a:pt x="10" y="2"/>
                </a:moveTo>
                <a:lnTo>
                  <a:pt x="10" y="2"/>
                </a:lnTo>
                <a:lnTo>
                  <a:pt x="6" y="0"/>
                </a:lnTo>
                <a:lnTo>
                  <a:pt x="2" y="2"/>
                </a:lnTo>
                <a:lnTo>
                  <a:pt x="2" y="2"/>
                </a:lnTo>
                <a:lnTo>
                  <a:pt x="0" y="6"/>
                </a:lnTo>
                <a:lnTo>
                  <a:pt x="0" y="10"/>
                </a:lnTo>
                <a:lnTo>
                  <a:pt x="0" y="10"/>
                </a:lnTo>
                <a:lnTo>
                  <a:pt x="4" y="12"/>
                </a:lnTo>
                <a:lnTo>
                  <a:pt x="8" y="10"/>
                </a:lnTo>
                <a:lnTo>
                  <a:pt x="8" y="10"/>
                </a:lnTo>
                <a:lnTo>
                  <a:pt x="10" y="6"/>
                </a:lnTo>
                <a:lnTo>
                  <a:pt x="10" y="2"/>
                </a:lnTo>
                <a:lnTo>
                  <a:pt x="10" y="2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38" name="Freeform 737"/>
          <p:cNvSpPr>
            <a:spLocks/>
          </p:cNvSpPr>
          <p:nvPr/>
        </p:nvSpPr>
        <p:spPr bwMode="auto">
          <a:xfrm>
            <a:off x="3405312" y="5103004"/>
            <a:ext cx="9525" cy="9525"/>
          </a:xfrm>
          <a:custGeom>
            <a:avLst/>
            <a:gdLst>
              <a:gd name="T0" fmla="*/ 0 w 6"/>
              <a:gd name="T1" fmla="*/ 4 h 6"/>
              <a:gd name="T2" fmla="*/ 0 w 6"/>
              <a:gd name="T3" fmla="*/ 4 h 6"/>
              <a:gd name="T4" fmla="*/ 2 w 6"/>
              <a:gd name="T5" fmla="*/ 6 h 6"/>
              <a:gd name="T6" fmla="*/ 6 w 6"/>
              <a:gd name="T7" fmla="*/ 4 h 6"/>
              <a:gd name="T8" fmla="*/ 6 w 6"/>
              <a:gd name="T9" fmla="*/ 4 h 6"/>
              <a:gd name="T10" fmla="*/ 6 w 6"/>
              <a:gd name="T11" fmla="*/ 2 h 6"/>
              <a:gd name="T12" fmla="*/ 6 w 6"/>
              <a:gd name="T13" fmla="*/ 0 h 6"/>
              <a:gd name="T14" fmla="*/ 6 w 6"/>
              <a:gd name="T15" fmla="*/ 0 h 6"/>
              <a:gd name="T16" fmla="*/ 4 w 6"/>
              <a:gd name="T17" fmla="*/ 0 h 6"/>
              <a:gd name="T18" fmla="*/ 0 w 6"/>
              <a:gd name="T19" fmla="*/ 0 h 6"/>
              <a:gd name="T20" fmla="*/ 0 w 6"/>
              <a:gd name="T21" fmla="*/ 0 h 6"/>
              <a:gd name="T22" fmla="*/ 0 w 6"/>
              <a:gd name="T23" fmla="*/ 2 h 6"/>
              <a:gd name="T24" fmla="*/ 0 w 6"/>
              <a:gd name="T25" fmla="*/ 4 h 6"/>
              <a:gd name="T26" fmla="*/ 0 w 6"/>
              <a:gd name="T2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0" y="4"/>
                </a:moveTo>
                <a:lnTo>
                  <a:pt x="0" y="4"/>
                </a:lnTo>
                <a:lnTo>
                  <a:pt x="2" y="6"/>
                </a:lnTo>
                <a:lnTo>
                  <a:pt x="6" y="4"/>
                </a:lnTo>
                <a:lnTo>
                  <a:pt x="6" y="4"/>
                </a:lnTo>
                <a:lnTo>
                  <a:pt x="6" y="2"/>
                </a:lnTo>
                <a:lnTo>
                  <a:pt x="6" y="0"/>
                </a:lnTo>
                <a:lnTo>
                  <a:pt x="6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39" name="Freeform 738"/>
          <p:cNvSpPr>
            <a:spLocks/>
          </p:cNvSpPr>
          <p:nvPr/>
        </p:nvSpPr>
        <p:spPr bwMode="auto">
          <a:xfrm>
            <a:off x="3424362" y="5007754"/>
            <a:ext cx="31750" cy="28575"/>
          </a:xfrm>
          <a:custGeom>
            <a:avLst/>
            <a:gdLst>
              <a:gd name="T0" fmla="*/ 20 w 20"/>
              <a:gd name="T1" fmla="*/ 10 h 18"/>
              <a:gd name="T2" fmla="*/ 20 w 20"/>
              <a:gd name="T3" fmla="*/ 10 h 18"/>
              <a:gd name="T4" fmla="*/ 18 w 20"/>
              <a:gd name="T5" fmla="*/ 6 h 18"/>
              <a:gd name="T6" fmla="*/ 16 w 20"/>
              <a:gd name="T7" fmla="*/ 2 h 18"/>
              <a:gd name="T8" fmla="*/ 14 w 20"/>
              <a:gd name="T9" fmla="*/ 0 h 18"/>
              <a:gd name="T10" fmla="*/ 10 w 20"/>
              <a:gd name="T11" fmla="*/ 0 h 18"/>
              <a:gd name="T12" fmla="*/ 10 w 20"/>
              <a:gd name="T13" fmla="*/ 0 h 18"/>
              <a:gd name="T14" fmla="*/ 6 w 20"/>
              <a:gd name="T15" fmla="*/ 0 h 18"/>
              <a:gd name="T16" fmla="*/ 4 w 20"/>
              <a:gd name="T17" fmla="*/ 2 h 18"/>
              <a:gd name="T18" fmla="*/ 2 w 20"/>
              <a:gd name="T19" fmla="*/ 6 h 18"/>
              <a:gd name="T20" fmla="*/ 0 w 20"/>
              <a:gd name="T21" fmla="*/ 8 h 18"/>
              <a:gd name="T22" fmla="*/ 0 w 20"/>
              <a:gd name="T23" fmla="*/ 8 h 18"/>
              <a:gd name="T24" fmla="*/ 0 w 20"/>
              <a:gd name="T25" fmla="*/ 12 h 18"/>
              <a:gd name="T26" fmla="*/ 2 w 20"/>
              <a:gd name="T27" fmla="*/ 16 h 18"/>
              <a:gd name="T28" fmla="*/ 6 w 20"/>
              <a:gd name="T29" fmla="*/ 18 h 18"/>
              <a:gd name="T30" fmla="*/ 10 w 20"/>
              <a:gd name="T31" fmla="*/ 18 h 18"/>
              <a:gd name="T32" fmla="*/ 10 w 20"/>
              <a:gd name="T33" fmla="*/ 18 h 18"/>
              <a:gd name="T34" fmla="*/ 12 w 20"/>
              <a:gd name="T35" fmla="*/ 18 h 18"/>
              <a:gd name="T36" fmla="*/ 16 w 20"/>
              <a:gd name="T37" fmla="*/ 16 h 18"/>
              <a:gd name="T38" fmla="*/ 18 w 20"/>
              <a:gd name="T39" fmla="*/ 14 h 18"/>
              <a:gd name="T40" fmla="*/ 20 w 20"/>
              <a:gd name="T41" fmla="*/ 10 h 18"/>
              <a:gd name="T42" fmla="*/ 20 w 20"/>
              <a:gd name="T43" fmla="*/ 1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" h="18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6" y="2"/>
                </a:lnTo>
                <a:lnTo>
                  <a:pt x="14" y="0"/>
                </a:lnTo>
                <a:lnTo>
                  <a:pt x="10" y="0"/>
                </a:lnTo>
                <a:lnTo>
                  <a:pt x="10" y="0"/>
                </a:lnTo>
                <a:lnTo>
                  <a:pt x="6" y="0"/>
                </a:lnTo>
                <a:lnTo>
                  <a:pt x="4" y="2"/>
                </a:lnTo>
                <a:lnTo>
                  <a:pt x="2" y="6"/>
                </a:lnTo>
                <a:lnTo>
                  <a:pt x="0" y="8"/>
                </a:lnTo>
                <a:lnTo>
                  <a:pt x="0" y="8"/>
                </a:lnTo>
                <a:lnTo>
                  <a:pt x="0" y="12"/>
                </a:lnTo>
                <a:lnTo>
                  <a:pt x="2" y="16"/>
                </a:lnTo>
                <a:lnTo>
                  <a:pt x="6" y="18"/>
                </a:lnTo>
                <a:lnTo>
                  <a:pt x="10" y="18"/>
                </a:lnTo>
                <a:lnTo>
                  <a:pt x="10" y="18"/>
                </a:lnTo>
                <a:lnTo>
                  <a:pt x="12" y="18"/>
                </a:lnTo>
                <a:lnTo>
                  <a:pt x="16" y="16"/>
                </a:lnTo>
                <a:lnTo>
                  <a:pt x="18" y="14"/>
                </a:lnTo>
                <a:lnTo>
                  <a:pt x="20" y="10"/>
                </a:lnTo>
                <a:lnTo>
                  <a:pt x="20" y="10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40" name="Freeform 739"/>
          <p:cNvSpPr>
            <a:spLocks/>
          </p:cNvSpPr>
          <p:nvPr/>
        </p:nvSpPr>
        <p:spPr bwMode="auto">
          <a:xfrm>
            <a:off x="3459287" y="5090304"/>
            <a:ext cx="15875" cy="15875"/>
          </a:xfrm>
          <a:custGeom>
            <a:avLst/>
            <a:gdLst>
              <a:gd name="T0" fmla="*/ 6 w 10"/>
              <a:gd name="T1" fmla="*/ 0 h 10"/>
              <a:gd name="T2" fmla="*/ 6 w 10"/>
              <a:gd name="T3" fmla="*/ 0 h 10"/>
              <a:gd name="T4" fmla="*/ 2 w 10"/>
              <a:gd name="T5" fmla="*/ 2 h 10"/>
              <a:gd name="T6" fmla="*/ 0 w 10"/>
              <a:gd name="T7" fmla="*/ 4 h 10"/>
              <a:gd name="T8" fmla="*/ 0 w 10"/>
              <a:gd name="T9" fmla="*/ 4 h 10"/>
              <a:gd name="T10" fmla="*/ 2 w 10"/>
              <a:gd name="T11" fmla="*/ 8 h 10"/>
              <a:gd name="T12" fmla="*/ 4 w 10"/>
              <a:gd name="T13" fmla="*/ 10 h 10"/>
              <a:gd name="T14" fmla="*/ 4 w 10"/>
              <a:gd name="T15" fmla="*/ 10 h 10"/>
              <a:gd name="T16" fmla="*/ 8 w 10"/>
              <a:gd name="T17" fmla="*/ 8 h 10"/>
              <a:gd name="T18" fmla="*/ 10 w 10"/>
              <a:gd name="T19" fmla="*/ 4 h 10"/>
              <a:gd name="T20" fmla="*/ 10 w 10"/>
              <a:gd name="T21" fmla="*/ 4 h 10"/>
              <a:gd name="T22" fmla="*/ 8 w 10"/>
              <a:gd name="T23" fmla="*/ 2 h 10"/>
              <a:gd name="T24" fmla="*/ 6 w 10"/>
              <a:gd name="T25" fmla="*/ 0 h 10"/>
              <a:gd name="T26" fmla="*/ 6 w 10"/>
              <a:gd name="T2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0">
                <a:moveTo>
                  <a:pt x="6" y="0"/>
                </a:moveTo>
                <a:lnTo>
                  <a:pt x="6" y="0"/>
                </a:lnTo>
                <a:lnTo>
                  <a:pt x="2" y="2"/>
                </a:lnTo>
                <a:lnTo>
                  <a:pt x="0" y="4"/>
                </a:lnTo>
                <a:lnTo>
                  <a:pt x="0" y="4"/>
                </a:lnTo>
                <a:lnTo>
                  <a:pt x="2" y="8"/>
                </a:lnTo>
                <a:lnTo>
                  <a:pt x="4" y="10"/>
                </a:lnTo>
                <a:lnTo>
                  <a:pt x="4" y="10"/>
                </a:lnTo>
                <a:lnTo>
                  <a:pt x="8" y="8"/>
                </a:lnTo>
                <a:lnTo>
                  <a:pt x="10" y="4"/>
                </a:lnTo>
                <a:lnTo>
                  <a:pt x="10" y="4"/>
                </a:lnTo>
                <a:lnTo>
                  <a:pt x="8" y="2"/>
                </a:lnTo>
                <a:lnTo>
                  <a:pt x="6" y="0"/>
                </a:lnTo>
                <a:lnTo>
                  <a:pt x="6" y="0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41" name="Freeform 740"/>
          <p:cNvSpPr>
            <a:spLocks/>
          </p:cNvSpPr>
          <p:nvPr/>
        </p:nvSpPr>
        <p:spPr bwMode="auto">
          <a:xfrm>
            <a:off x="3446587" y="5080779"/>
            <a:ext cx="12700" cy="15875"/>
          </a:xfrm>
          <a:custGeom>
            <a:avLst/>
            <a:gdLst>
              <a:gd name="T0" fmla="*/ 4 w 8"/>
              <a:gd name="T1" fmla="*/ 0 h 10"/>
              <a:gd name="T2" fmla="*/ 4 w 8"/>
              <a:gd name="T3" fmla="*/ 0 h 10"/>
              <a:gd name="T4" fmla="*/ 0 w 8"/>
              <a:gd name="T5" fmla="*/ 2 h 10"/>
              <a:gd name="T6" fmla="*/ 0 w 8"/>
              <a:gd name="T7" fmla="*/ 6 h 10"/>
              <a:gd name="T8" fmla="*/ 0 w 8"/>
              <a:gd name="T9" fmla="*/ 6 h 10"/>
              <a:gd name="T10" fmla="*/ 0 w 8"/>
              <a:gd name="T11" fmla="*/ 8 h 10"/>
              <a:gd name="T12" fmla="*/ 4 w 8"/>
              <a:gd name="T13" fmla="*/ 10 h 10"/>
              <a:gd name="T14" fmla="*/ 4 w 8"/>
              <a:gd name="T15" fmla="*/ 10 h 10"/>
              <a:gd name="T16" fmla="*/ 6 w 8"/>
              <a:gd name="T17" fmla="*/ 10 h 10"/>
              <a:gd name="T18" fmla="*/ 8 w 8"/>
              <a:gd name="T19" fmla="*/ 6 h 10"/>
              <a:gd name="T20" fmla="*/ 8 w 8"/>
              <a:gd name="T21" fmla="*/ 6 h 10"/>
              <a:gd name="T22" fmla="*/ 8 w 8"/>
              <a:gd name="T23" fmla="*/ 2 h 10"/>
              <a:gd name="T24" fmla="*/ 4 w 8"/>
              <a:gd name="T25" fmla="*/ 0 h 10"/>
              <a:gd name="T26" fmla="*/ 4 w 8"/>
              <a:gd name="T2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" h="10">
                <a:moveTo>
                  <a:pt x="4" y="0"/>
                </a:moveTo>
                <a:lnTo>
                  <a:pt x="4" y="0"/>
                </a:lnTo>
                <a:lnTo>
                  <a:pt x="0" y="2"/>
                </a:lnTo>
                <a:lnTo>
                  <a:pt x="0" y="6"/>
                </a:lnTo>
                <a:lnTo>
                  <a:pt x="0" y="6"/>
                </a:lnTo>
                <a:lnTo>
                  <a:pt x="0" y="8"/>
                </a:lnTo>
                <a:lnTo>
                  <a:pt x="4" y="10"/>
                </a:lnTo>
                <a:lnTo>
                  <a:pt x="4" y="10"/>
                </a:lnTo>
                <a:lnTo>
                  <a:pt x="6" y="10"/>
                </a:lnTo>
                <a:lnTo>
                  <a:pt x="8" y="6"/>
                </a:lnTo>
                <a:lnTo>
                  <a:pt x="8" y="6"/>
                </a:lnTo>
                <a:lnTo>
                  <a:pt x="8" y="2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42" name="Freeform 741"/>
          <p:cNvSpPr>
            <a:spLocks/>
          </p:cNvSpPr>
          <p:nvPr/>
        </p:nvSpPr>
        <p:spPr bwMode="auto">
          <a:xfrm>
            <a:off x="3405312" y="5042679"/>
            <a:ext cx="12700" cy="9525"/>
          </a:xfrm>
          <a:custGeom>
            <a:avLst/>
            <a:gdLst>
              <a:gd name="T0" fmla="*/ 8 w 8"/>
              <a:gd name="T1" fmla="*/ 2 h 6"/>
              <a:gd name="T2" fmla="*/ 8 w 8"/>
              <a:gd name="T3" fmla="*/ 2 h 6"/>
              <a:gd name="T4" fmla="*/ 6 w 8"/>
              <a:gd name="T5" fmla="*/ 0 h 6"/>
              <a:gd name="T6" fmla="*/ 4 w 8"/>
              <a:gd name="T7" fmla="*/ 0 h 6"/>
              <a:gd name="T8" fmla="*/ 4 w 8"/>
              <a:gd name="T9" fmla="*/ 0 h 6"/>
              <a:gd name="T10" fmla="*/ 2 w 8"/>
              <a:gd name="T11" fmla="*/ 0 h 6"/>
              <a:gd name="T12" fmla="*/ 0 w 8"/>
              <a:gd name="T13" fmla="*/ 2 h 6"/>
              <a:gd name="T14" fmla="*/ 0 w 8"/>
              <a:gd name="T15" fmla="*/ 2 h 6"/>
              <a:gd name="T16" fmla="*/ 2 w 8"/>
              <a:gd name="T17" fmla="*/ 4 h 6"/>
              <a:gd name="T18" fmla="*/ 4 w 8"/>
              <a:gd name="T19" fmla="*/ 6 h 6"/>
              <a:gd name="T20" fmla="*/ 4 w 8"/>
              <a:gd name="T21" fmla="*/ 6 h 6"/>
              <a:gd name="T22" fmla="*/ 6 w 8"/>
              <a:gd name="T23" fmla="*/ 4 h 6"/>
              <a:gd name="T24" fmla="*/ 8 w 8"/>
              <a:gd name="T25" fmla="*/ 2 h 6"/>
              <a:gd name="T26" fmla="*/ 8 w 8"/>
              <a:gd name="T27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" h="6">
                <a:moveTo>
                  <a:pt x="8" y="2"/>
                </a:moveTo>
                <a:lnTo>
                  <a:pt x="8" y="2"/>
                </a:lnTo>
                <a:lnTo>
                  <a:pt x="6" y="0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2" y="4"/>
                </a:lnTo>
                <a:lnTo>
                  <a:pt x="4" y="6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8" y="2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43" name="Freeform 742"/>
          <p:cNvSpPr>
            <a:spLocks/>
          </p:cNvSpPr>
          <p:nvPr/>
        </p:nvSpPr>
        <p:spPr bwMode="auto">
          <a:xfrm>
            <a:off x="3433887" y="5093479"/>
            <a:ext cx="9525" cy="9525"/>
          </a:xfrm>
          <a:custGeom>
            <a:avLst/>
            <a:gdLst>
              <a:gd name="T0" fmla="*/ 6 w 6"/>
              <a:gd name="T1" fmla="*/ 4 h 6"/>
              <a:gd name="T2" fmla="*/ 6 w 6"/>
              <a:gd name="T3" fmla="*/ 4 h 6"/>
              <a:gd name="T4" fmla="*/ 6 w 6"/>
              <a:gd name="T5" fmla="*/ 2 h 6"/>
              <a:gd name="T6" fmla="*/ 4 w 6"/>
              <a:gd name="T7" fmla="*/ 0 h 6"/>
              <a:gd name="T8" fmla="*/ 4 w 6"/>
              <a:gd name="T9" fmla="*/ 0 h 6"/>
              <a:gd name="T10" fmla="*/ 2 w 6"/>
              <a:gd name="T11" fmla="*/ 2 h 6"/>
              <a:gd name="T12" fmla="*/ 0 w 6"/>
              <a:gd name="T13" fmla="*/ 4 h 6"/>
              <a:gd name="T14" fmla="*/ 0 w 6"/>
              <a:gd name="T15" fmla="*/ 4 h 6"/>
              <a:gd name="T16" fmla="*/ 2 w 6"/>
              <a:gd name="T17" fmla="*/ 6 h 6"/>
              <a:gd name="T18" fmla="*/ 4 w 6"/>
              <a:gd name="T19" fmla="*/ 6 h 6"/>
              <a:gd name="T20" fmla="*/ 4 w 6"/>
              <a:gd name="T21" fmla="*/ 6 h 6"/>
              <a:gd name="T22" fmla="*/ 6 w 6"/>
              <a:gd name="T23" fmla="*/ 6 h 6"/>
              <a:gd name="T24" fmla="*/ 6 w 6"/>
              <a:gd name="T25" fmla="*/ 4 h 6"/>
              <a:gd name="T26" fmla="*/ 6 w 6"/>
              <a:gd name="T2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6" y="4"/>
                </a:moveTo>
                <a:lnTo>
                  <a:pt x="6" y="4"/>
                </a:lnTo>
                <a:lnTo>
                  <a:pt x="6" y="2"/>
                </a:ln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4"/>
                </a:lnTo>
                <a:lnTo>
                  <a:pt x="2" y="6"/>
                </a:lnTo>
                <a:lnTo>
                  <a:pt x="4" y="6"/>
                </a:lnTo>
                <a:lnTo>
                  <a:pt x="4" y="6"/>
                </a:lnTo>
                <a:lnTo>
                  <a:pt x="6" y="6"/>
                </a:lnTo>
                <a:lnTo>
                  <a:pt x="6" y="4"/>
                </a:lnTo>
                <a:lnTo>
                  <a:pt x="6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44" name="Freeform 743"/>
          <p:cNvSpPr>
            <a:spLocks/>
          </p:cNvSpPr>
          <p:nvPr/>
        </p:nvSpPr>
        <p:spPr bwMode="auto">
          <a:xfrm>
            <a:off x="3462462" y="5049029"/>
            <a:ext cx="28575" cy="31750"/>
          </a:xfrm>
          <a:custGeom>
            <a:avLst/>
            <a:gdLst>
              <a:gd name="T0" fmla="*/ 2 w 18"/>
              <a:gd name="T1" fmla="*/ 16 h 20"/>
              <a:gd name="T2" fmla="*/ 2 w 18"/>
              <a:gd name="T3" fmla="*/ 16 h 20"/>
              <a:gd name="T4" fmla="*/ 4 w 18"/>
              <a:gd name="T5" fmla="*/ 18 h 20"/>
              <a:gd name="T6" fmla="*/ 8 w 18"/>
              <a:gd name="T7" fmla="*/ 20 h 20"/>
              <a:gd name="T8" fmla="*/ 12 w 18"/>
              <a:gd name="T9" fmla="*/ 18 h 20"/>
              <a:gd name="T10" fmla="*/ 16 w 18"/>
              <a:gd name="T11" fmla="*/ 16 h 20"/>
              <a:gd name="T12" fmla="*/ 16 w 18"/>
              <a:gd name="T13" fmla="*/ 16 h 20"/>
              <a:gd name="T14" fmla="*/ 18 w 18"/>
              <a:gd name="T15" fmla="*/ 14 h 20"/>
              <a:gd name="T16" fmla="*/ 18 w 18"/>
              <a:gd name="T17" fmla="*/ 10 h 20"/>
              <a:gd name="T18" fmla="*/ 18 w 18"/>
              <a:gd name="T19" fmla="*/ 6 h 20"/>
              <a:gd name="T20" fmla="*/ 16 w 18"/>
              <a:gd name="T21" fmla="*/ 4 h 20"/>
              <a:gd name="T22" fmla="*/ 16 w 18"/>
              <a:gd name="T23" fmla="*/ 4 h 20"/>
              <a:gd name="T24" fmla="*/ 12 w 18"/>
              <a:gd name="T25" fmla="*/ 2 h 20"/>
              <a:gd name="T26" fmla="*/ 10 w 18"/>
              <a:gd name="T27" fmla="*/ 0 h 20"/>
              <a:gd name="T28" fmla="*/ 6 w 18"/>
              <a:gd name="T29" fmla="*/ 0 h 20"/>
              <a:gd name="T30" fmla="*/ 2 w 18"/>
              <a:gd name="T31" fmla="*/ 2 h 20"/>
              <a:gd name="T32" fmla="*/ 2 w 18"/>
              <a:gd name="T33" fmla="*/ 2 h 20"/>
              <a:gd name="T34" fmla="*/ 0 w 18"/>
              <a:gd name="T35" fmla="*/ 6 h 20"/>
              <a:gd name="T36" fmla="*/ 0 w 18"/>
              <a:gd name="T37" fmla="*/ 10 h 20"/>
              <a:gd name="T38" fmla="*/ 0 w 18"/>
              <a:gd name="T39" fmla="*/ 12 h 20"/>
              <a:gd name="T40" fmla="*/ 2 w 18"/>
              <a:gd name="T41" fmla="*/ 16 h 20"/>
              <a:gd name="T42" fmla="*/ 2 w 18"/>
              <a:gd name="T4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" h="20">
                <a:moveTo>
                  <a:pt x="2" y="16"/>
                </a:moveTo>
                <a:lnTo>
                  <a:pt x="2" y="16"/>
                </a:lnTo>
                <a:lnTo>
                  <a:pt x="4" y="18"/>
                </a:lnTo>
                <a:lnTo>
                  <a:pt x="8" y="20"/>
                </a:lnTo>
                <a:lnTo>
                  <a:pt x="12" y="18"/>
                </a:lnTo>
                <a:lnTo>
                  <a:pt x="16" y="16"/>
                </a:lnTo>
                <a:lnTo>
                  <a:pt x="16" y="16"/>
                </a:lnTo>
                <a:lnTo>
                  <a:pt x="18" y="14"/>
                </a:lnTo>
                <a:lnTo>
                  <a:pt x="18" y="10"/>
                </a:lnTo>
                <a:lnTo>
                  <a:pt x="18" y="6"/>
                </a:lnTo>
                <a:lnTo>
                  <a:pt x="16" y="4"/>
                </a:lnTo>
                <a:lnTo>
                  <a:pt x="16" y="4"/>
                </a:lnTo>
                <a:lnTo>
                  <a:pt x="12" y="2"/>
                </a:lnTo>
                <a:lnTo>
                  <a:pt x="10" y="0"/>
                </a:lnTo>
                <a:lnTo>
                  <a:pt x="6" y="0"/>
                </a:lnTo>
                <a:lnTo>
                  <a:pt x="2" y="2"/>
                </a:lnTo>
                <a:lnTo>
                  <a:pt x="2" y="2"/>
                </a:lnTo>
                <a:lnTo>
                  <a:pt x="0" y="6"/>
                </a:lnTo>
                <a:lnTo>
                  <a:pt x="0" y="10"/>
                </a:lnTo>
                <a:lnTo>
                  <a:pt x="0" y="12"/>
                </a:lnTo>
                <a:lnTo>
                  <a:pt x="2" y="16"/>
                </a:lnTo>
                <a:lnTo>
                  <a:pt x="2" y="1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45" name="Freeform 744"/>
          <p:cNvSpPr>
            <a:spLocks/>
          </p:cNvSpPr>
          <p:nvPr/>
        </p:nvSpPr>
        <p:spPr bwMode="auto">
          <a:xfrm>
            <a:off x="3484687" y="4960129"/>
            <a:ext cx="28575" cy="28575"/>
          </a:xfrm>
          <a:custGeom>
            <a:avLst/>
            <a:gdLst>
              <a:gd name="T0" fmla="*/ 2 w 18"/>
              <a:gd name="T1" fmla="*/ 16 h 18"/>
              <a:gd name="T2" fmla="*/ 2 w 18"/>
              <a:gd name="T3" fmla="*/ 16 h 18"/>
              <a:gd name="T4" fmla="*/ 6 w 18"/>
              <a:gd name="T5" fmla="*/ 18 h 18"/>
              <a:gd name="T6" fmla="*/ 8 w 18"/>
              <a:gd name="T7" fmla="*/ 18 h 18"/>
              <a:gd name="T8" fmla="*/ 12 w 18"/>
              <a:gd name="T9" fmla="*/ 18 h 18"/>
              <a:gd name="T10" fmla="*/ 16 w 18"/>
              <a:gd name="T11" fmla="*/ 16 h 18"/>
              <a:gd name="T12" fmla="*/ 16 w 18"/>
              <a:gd name="T13" fmla="*/ 16 h 18"/>
              <a:gd name="T14" fmla="*/ 18 w 18"/>
              <a:gd name="T15" fmla="*/ 14 h 18"/>
              <a:gd name="T16" fmla="*/ 18 w 18"/>
              <a:gd name="T17" fmla="*/ 10 h 18"/>
              <a:gd name="T18" fmla="*/ 18 w 18"/>
              <a:gd name="T19" fmla="*/ 6 h 18"/>
              <a:gd name="T20" fmla="*/ 16 w 18"/>
              <a:gd name="T21" fmla="*/ 2 h 18"/>
              <a:gd name="T22" fmla="*/ 16 w 18"/>
              <a:gd name="T23" fmla="*/ 2 h 18"/>
              <a:gd name="T24" fmla="*/ 14 w 18"/>
              <a:gd name="T25" fmla="*/ 0 h 18"/>
              <a:gd name="T26" fmla="*/ 10 w 18"/>
              <a:gd name="T27" fmla="*/ 0 h 18"/>
              <a:gd name="T28" fmla="*/ 6 w 18"/>
              <a:gd name="T29" fmla="*/ 0 h 18"/>
              <a:gd name="T30" fmla="*/ 2 w 18"/>
              <a:gd name="T31" fmla="*/ 2 h 18"/>
              <a:gd name="T32" fmla="*/ 2 w 18"/>
              <a:gd name="T33" fmla="*/ 2 h 18"/>
              <a:gd name="T34" fmla="*/ 0 w 18"/>
              <a:gd name="T35" fmla="*/ 6 h 18"/>
              <a:gd name="T36" fmla="*/ 0 w 18"/>
              <a:gd name="T37" fmla="*/ 8 h 18"/>
              <a:gd name="T38" fmla="*/ 0 w 18"/>
              <a:gd name="T39" fmla="*/ 12 h 18"/>
              <a:gd name="T40" fmla="*/ 2 w 18"/>
              <a:gd name="T41" fmla="*/ 16 h 18"/>
              <a:gd name="T42" fmla="*/ 2 w 18"/>
              <a:gd name="T4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" h="18">
                <a:moveTo>
                  <a:pt x="2" y="16"/>
                </a:moveTo>
                <a:lnTo>
                  <a:pt x="2" y="16"/>
                </a:lnTo>
                <a:lnTo>
                  <a:pt x="6" y="18"/>
                </a:lnTo>
                <a:lnTo>
                  <a:pt x="8" y="18"/>
                </a:lnTo>
                <a:lnTo>
                  <a:pt x="12" y="18"/>
                </a:lnTo>
                <a:lnTo>
                  <a:pt x="16" y="16"/>
                </a:lnTo>
                <a:lnTo>
                  <a:pt x="16" y="16"/>
                </a:lnTo>
                <a:lnTo>
                  <a:pt x="18" y="14"/>
                </a:lnTo>
                <a:lnTo>
                  <a:pt x="18" y="10"/>
                </a:lnTo>
                <a:lnTo>
                  <a:pt x="18" y="6"/>
                </a:lnTo>
                <a:lnTo>
                  <a:pt x="16" y="2"/>
                </a:lnTo>
                <a:lnTo>
                  <a:pt x="16" y="2"/>
                </a:lnTo>
                <a:lnTo>
                  <a:pt x="14" y="0"/>
                </a:lnTo>
                <a:lnTo>
                  <a:pt x="10" y="0"/>
                </a:lnTo>
                <a:lnTo>
                  <a:pt x="6" y="0"/>
                </a:lnTo>
                <a:lnTo>
                  <a:pt x="2" y="2"/>
                </a:lnTo>
                <a:lnTo>
                  <a:pt x="2" y="2"/>
                </a:lnTo>
                <a:lnTo>
                  <a:pt x="0" y="6"/>
                </a:lnTo>
                <a:lnTo>
                  <a:pt x="0" y="8"/>
                </a:lnTo>
                <a:lnTo>
                  <a:pt x="0" y="12"/>
                </a:lnTo>
                <a:lnTo>
                  <a:pt x="2" y="16"/>
                </a:lnTo>
                <a:lnTo>
                  <a:pt x="2" y="1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46" name="Freeform 745"/>
          <p:cNvSpPr>
            <a:spLocks/>
          </p:cNvSpPr>
          <p:nvPr/>
        </p:nvSpPr>
        <p:spPr bwMode="auto">
          <a:xfrm>
            <a:off x="3487862" y="5023629"/>
            <a:ext cx="15875" cy="19050"/>
          </a:xfrm>
          <a:custGeom>
            <a:avLst/>
            <a:gdLst>
              <a:gd name="T0" fmla="*/ 8 w 10"/>
              <a:gd name="T1" fmla="*/ 2 h 12"/>
              <a:gd name="T2" fmla="*/ 8 w 10"/>
              <a:gd name="T3" fmla="*/ 2 h 12"/>
              <a:gd name="T4" fmla="*/ 4 w 10"/>
              <a:gd name="T5" fmla="*/ 0 h 12"/>
              <a:gd name="T6" fmla="*/ 0 w 10"/>
              <a:gd name="T7" fmla="*/ 2 h 12"/>
              <a:gd name="T8" fmla="*/ 0 w 10"/>
              <a:gd name="T9" fmla="*/ 2 h 12"/>
              <a:gd name="T10" fmla="*/ 0 w 10"/>
              <a:gd name="T11" fmla="*/ 6 h 12"/>
              <a:gd name="T12" fmla="*/ 0 w 10"/>
              <a:gd name="T13" fmla="*/ 10 h 12"/>
              <a:gd name="T14" fmla="*/ 0 w 10"/>
              <a:gd name="T15" fmla="*/ 10 h 12"/>
              <a:gd name="T16" fmla="*/ 4 w 10"/>
              <a:gd name="T17" fmla="*/ 12 h 12"/>
              <a:gd name="T18" fmla="*/ 8 w 10"/>
              <a:gd name="T19" fmla="*/ 10 h 12"/>
              <a:gd name="T20" fmla="*/ 8 w 10"/>
              <a:gd name="T21" fmla="*/ 10 h 12"/>
              <a:gd name="T22" fmla="*/ 10 w 10"/>
              <a:gd name="T23" fmla="*/ 6 h 12"/>
              <a:gd name="T24" fmla="*/ 8 w 10"/>
              <a:gd name="T25" fmla="*/ 2 h 12"/>
              <a:gd name="T26" fmla="*/ 8 w 10"/>
              <a:gd name="T27" fmla="*/ 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2">
                <a:moveTo>
                  <a:pt x="8" y="2"/>
                </a:moveTo>
                <a:lnTo>
                  <a:pt x="8" y="2"/>
                </a:lnTo>
                <a:lnTo>
                  <a:pt x="4" y="0"/>
                </a:lnTo>
                <a:lnTo>
                  <a:pt x="0" y="2"/>
                </a:lnTo>
                <a:lnTo>
                  <a:pt x="0" y="2"/>
                </a:lnTo>
                <a:lnTo>
                  <a:pt x="0" y="6"/>
                </a:lnTo>
                <a:lnTo>
                  <a:pt x="0" y="10"/>
                </a:lnTo>
                <a:lnTo>
                  <a:pt x="0" y="10"/>
                </a:lnTo>
                <a:lnTo>
                  <a:pt x="4" y="12"/>
                </a:lnTo>
                <a:lnTo>
                  <a:pt x="8" y="10"/>
                </a:lnTo>
                <a:lnTo>
                  <a:pt x="8" y="10"/>
                </a:lnTo>
                <a:lnTo>
                  <a:pt x="10" y="6"/>
                </a:lnTo>
                <a:lnTo>
                  <a:pt x="8" y="2"/>
                </a:lnTo>
                <a:lnTo>
                  <a:pt x="8" y="2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47" name="Freeform 746"/>
          <p:cNvSpPr>
            <a:spLocks/>
          </p:cNvSpPr>
          <p:nvPr/>
        </p:nvSpPr>
        <p:spPr bwMode="auto">
          <a:xfrm>
            <a:off x="3437062" y="5039504"/>
            <a:ext cx="19050" cy="19050"/>
          </a:xfrm>
          <a:custGeom>
            <a:avLst/>
            <a:gdLst>
              <a:gd name="T0" fmla="*/ 10 w 12"/>
              <a:gd name="T1" fmla="*/ 2 h 12"/>
              <a:gd name="T2" fmla="*/ 10 w 12"/>
              <a:gd name="T3" fmla="*/ 2 h 12"/>
              <a:gd name="T4" fmla="*/ 6 w 12"/>
              <a:gd name="T5" fmla="*/ 0 h 12"/>
              <a:gd name="T6" fmla="*/ 2 w 12"/>
              <a:gd name="T7" fmla="*/ 2 h 12"/>
              <a:gd name="T8" fmla="*/ 2 w 12"/>
              <a:gd name="T9" fmla="*/ 2 h 12"/>
              <a:gd name="T10" fmla="*/ 0 w 12"/>
              <a:gd name="T11" fmla="*/ 6 h 12"/>
              <a:gd name="T12" fmla="*/ 2 w 12"/>
              <a:gd name="T13" fmla="*/ 10 h 12"/>
              <a:gd name="T14" fmla="*/ 2 w 12"/>
              <a:gd name="T15" fmla="*/ 10 h 12"/>
              <a:gd name="T16" fmla="*/ 6 w 12"/>
              <a:gd name="T17" fmla="*/ 12 h 12"/>
              <a:gd name="T18" fmla="*/ 10 w 12"/>
              <a:gd name="T19" fmla="*/ 10 h 12"/>
              <a:gd name="T20" fmla="*/ 10 w 12"/>
              <a:gd name="T21" fmla="*/ 10 h 12"/>
              <a:gd name="T22" fmla="*/ 12 w 12"/>
              <a:gd name="T23" fmla="*/ 6 h 12"/>
              <a:gd name="T24" fmla="*/ 10 w 12"/>
              <a:gd name="T25" fmla="*/ 2 h 12"/>
              <a:gd name="T26" fmla="*/ 10 w 12"/>
              <a:gd name="T27" fmla="*/ 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10" y="2"/>
                </a:moveTo>
                <a:lnTo>
                  <a:pt x="10" y="2"/>
                </a:lnTo>
                <a:lnTo>
                  <a:pt x="6" y="0"/>
                </a:lnTo>
                <a:lnTo>
                  <a:pt x="2" y="2"/>
                </a:lnTo>
                <a:lnTo>
                  <a:pt x="2" y="2"/>
                </a:lnTo>
                <a:lnTo>
                  <a:pt x="0" y="6"/>
                </a:lnTo>
                <a:lnTo>
                  <a:pt x="2" y="10"/>
                </a:lnTo>
                <a:lnTo>
                  <a:pt x="2" y="10"/>
                </a:lnTo>
                <a:lnTo>
                  <a:pt x="6" y="12"/>
                </a:lnTo>
                <a:lnTo>
                  <a:pt x="10" y="10"/>
                </a:lnTo>
                <a:lnTo>
                  <a:pt x="10" y="10"/>
                </a:lnTo>
                <a:lnTo>
                  <a:pt x="12" y="6"/>
                </a:lnTo>
                <a:lnTo>
                  <a:pt x="10" y="2"/>
                </a:lnTo>
                <a:lnTo>
                  <a:pt x="10" y="2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48" name="Freeform 747"/>
          <p:cNvSpPr>
            <a:spLocks/>
          </p:cNvSpPr>
          <p:nvPr/>
        </p:nvSpPr>
        <p:spPr bwMode="auto">
          <a:xfrm>
            <a:off x="3437062" y="5064904"/>
            <a:ext cx="19050" cy="15875"/>
          </a:xfrm>
          <a:custGeom>
            <a:avLst/>
            <a:gdLst>
              <a:gd name="T0" fmla="*/ 10 w 12"/>
              <a:gd name="T1" fmla="*/ 0 h 10"/>
              <a:gd name="T2" fmla="*/ 10 w 12"/>
              <a:gd name="T3" fmla="*/ 0 h 10"/>
              <a:gd name="T4" fmla="*/ 6 w 12"/>
              <a:gd name="T5" fmla="*/ 0 h 10"/>
              <a:gd name="T6" fmla="*/ 2 w 12"/>
              <a:gd name="T7" fmla="*/ 0 h 10"/>
              <a:gd name="T8" fmla="*/ 2 w 12"/>
              <a:gd name="T9" fmla="*/ 0 h 10"/>
              <a:gd name="T10" fmla="*/ 0 w 12"/>
              <a:gd name="T11" fmla="*/ 4 h 10"/>
              <a:gd name="T12" fmla="*/ 2 w 12"/>
              <a:gd name="T13" fmla="*/ 8 h 10"/>
              <a:gd name="T14" fmla="*/ 2 w 12"/>
              <a:gd name="T15" fmla="*/ 8 h 10"/>
              <a:gd name="T16" fmla="*/ 6 w 12"/>
              <a:gd name="T17" fmla="*/ 10 h 10"/>
              <a:gd name="T18" fmla="*/ 10 w 12"/>
              <a:gd name="T19" fmla="*/ 8 h 10"/>
              <a:gd name="T20" fmla="*/ 10 w 12"/>
              <a:gd name="T21" fmla="*/ 8 h 10"/>
              <a:gd name="T22" fmla="*/ 12 w 12"/>
              <a:gd name="T23" fmla="*/ 4 h 10"/>
              <a:gd name="T24" fmla="*/ 10 w 12"/>
              <a:gd name="T25" fmla="*/ 0 h 10"/>
              <a:gd name="T26" fmla="*/ 10 w 12"/>
              <a:gd name="T2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10" y="0"/>
                </a:moveTo>
                <a:lnTo>
                  <a:pt x="10" y="0"/>
                </a:lnTo>
                <a:lnTo>
                  <a:pt x="6" y="0"/>
                </a:lnTo>
                <a:lnTo>
                  <a:pt x="2" y="0"/>
                </a:lnTo>
                <a:lnTo>
                  <a:pt x="2" y="0"/>
                </a:lnTo>
                <a:lnTo>
                  <a:pt x="0" y="4"/>
                </a:lnTo>
                <a:lnTo>
                  <a:pt x="2" y="8"/>
                </a:lnTo>
                <a:lnTo>
                  <a:pt x="2" y="8"/>
                </a:lnTo>
                <a:lnTo>
                  <a:pt x="6" y="10"/>
                </a:lnTo>
                <a:lnTo>
                  <a:pt x="10" y="8"/>
                </a:lnTo>
                <a:lnTo>
                  <a:pt x="10" y="8"/>
                </a:lnTo>
                <a:lnTo>
                  <a:pt x="12" y="4"/>
                </a:lnTo>
                <a:lnTo>
                  <a:pt x="10" y="0"/>
                </a:lnTo>
                <a:lnTo>
                  <a:pt x="10" y="0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49" name="Freeform 748"/>
          <p:cNvSpPr>
            <a:spLocks/>
          </p:cNvSpPr>
          <p:nvPr/>
        </p:nvSpPr>
        <p:spPr bwMode="auto">
          <a:xfrm>
            <a:off x="3481512" y="5083954"/>
            <a:ext cx="15875" cy="15875"/>
          </a:xfrm>
          <a:custGeom>
            <a:avLst/>
            <a:gdLst>
              <a:gd name="T0" fmla="*/ 8 w 10"/>
              <a:gd name="T1" fmla="*/ 8 h 10"/>
              <a:gd name="T2" fmla="*/ 8 w 10"/>
              <a:gd name="T3" fmla="*/ 8 h 10"/>
              <a:gd name="T4" fmla="*/ 10 w 10"/>
              <a:gd name="T5" fmla="*/ 4 h 10"/>
              <a:gd name="T6" fmla="*/ 8 w 10"/>
              <a:gd name="T7" fmla="*/ 2 h 10"/>
              <a:gd name="T8" fmla="*/ 8 w 10"/>
              <a:gd name="T9" fmla="*/ 2 h 10"/>
              <a:gd name="T10" fmla="*/ 6 w 10"/>
              <a:gd name="T11" fmla="*/ 0 h 10"/>
              <a:gd name="T12" fmla="*/ 2 w 10"/>
              <a:gd name="T13" fmla="*/ 2 h 10"/>
              <a:gd name="T14" fmla="*/ 2 w 10"/>
              <a:gd name="T15" fmla="*/ 2 h 10"/>
              <a:gd name="T16" fmla="*/ 0 w 10"/>
              <a:gd name="T17" fmla="*/ 4 h 10"/>
              <a:gd name="T18" fmla="*/ 2 w 10"/>
              <a:gd name="T19" fmla="*/ 8 h 10"/>
              <a:gd name="T20" fmla="*/ 2 w 10"/>
              <a:gd name="T21" fmla="*/ 8 h 10"/>
              <a:gd name="T22" fmla="*/ 6 w 10"/>
              <a:gd name="T23" fmla="*/ 10 h 10"/>
              <a:gd name="T24" fmla="*/ 8 w 10"/>
              <a:gd name="T25" fmla="*/ 8 h 10"/>
              <a:gd name="T26" fmla="*/ 8 w 10"/>
              <a:gd name="T27" fmla="*/ 8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0">
                <a:moveTo>
                  <a:pt x="8" y="8"/>
                </a:moveTo>
                <a:lnTo>
                  <a:pt x="8" y="8"/>
                </a:lnTo>
                <a:lnTo>
                  <a:pt x="10" y="4"/>
                </a:lnTo>
                <a:lnTo>
                  <a:pt x="8" y="2"/>
                </a:lnTo>
                <a:lnTo>
                  <a:pt x="8" y="2"/>
                </a:lnTo>
                <a:lnTo>
                  <a:pt x="6" y="0"/>
                </a:lnTo>
                <a:lnTo>
                  <a:pt x="2" y="2"/>
                </a:lnTo>
                <a:lnTo>
                  <a:pt x="2" y="2"/>
                </a:lnTo>
                <a:lnTo>
                  <a:pt x="0" y="4"/>
                </a:lnTo>
                <a:lnTo>
                  <a:pt x="2" y="8"/>
                </a:lnTo>
                <a:lnTo>
                  <a:pt x="2" y="8"/>
                </a:lnTo>
                <a:lnTo>
                  <a:pt x="6" y="10"/>
                </a:lnTo>
                <a:lnTo>
                  <a:pt x="8" y="8"/>
                </a:lnTo>
                <a:lnTo>
                  <a:pt x="8" y="8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50" name="Freeform 749"/>
          <p:cNvSpPr>
            <a:spLocks/>
          </p:cNvSpPr>
          <p:nvPr/>
        </p:nvSpPr>
        <p:spPr bwMode="auto">
          <a:xfrm>
            <a:off x="3491037" y="5058554"/>
            <a:ext cx="12700" cy="9525"/>
          </a:xfrm>
          <a:custGeom>
            <a:avLst/>
            <a:gdLst>
              <a:gd name="T0" fmla="*/ 2 w 8"/>
              <a:gd name="T1" fmla="*/ 6 h 6"/>
              <a:gd name="T2" fmla="*/ 2 w 8"/>
              <a:gd name="T3" fmla="*/ 6 h 6"/>
              <a:gd name="T4" fmla="*/ 4 w 8"/>
              <a:gd name="T5" fmla="*/ 6 h 6"/>
              <a:gd name="T6" fmla="*/ 6 w 8"/>
              <a:gd name="T7" fmla="*/ 6 h 6"/>
              <a:gd name="T8" fmla="*/ 6 w 8"/>
              <a:gd name="T9" fmla="*/ 6 h 6"/>
              <a:gd name="T10" fmla="*/ 8 w 8"/>
              <a:gd name="T11" fmla="*/ 4 h 6"/>
              <a:gd name="T12" fmla="*/ 6 w 8"/>
              <a:gd name="T13" fmla="*/ 2 h 6"/>
              <a:gd name="T14" fmla="*/ 6 w 8"/>
              <a:gd name="T15" fmla="*/ 2 h 6"/>
              <a:gd name="T16" fmla="*/ 4 w 8"/>
              <a:gd name="T17" fmla="*/ 0 h 6"/>
              <a:gd name="T18" fmla="*/ 2 w 8"/>
              <a:gd name="T19" fmla="*/ 2 h 6"/>
              <a:gd name="T20" fmla="*/ 2 w 8"/>
              <a:gd name="T21" fmla="*/ 2 h 6"/>
              <a:gd name="T22" fmla="*/ 0 w 8"/>
              <a:gd name="T23" fmla="*/ 4 h 6"/>
              <a:gd name="T24" fmla="*/ 2 w 8"/>
              <a:gd name="T25" fmla="*/ 6 h 6"/>
              <a:gd name="T26" fmla="*/ 2 w 8"/>
              <a:gd name="T27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" h="6">
                <a:moveTo>
                  <a:pt x="2" y="6"/>
                </a:moveTo>
                <a:lnTo>
                  <a:pt x="2" y="6"/>
                </a:lnTo>
                <a:lnTo>
                  <a:pt x="4" y="6"/>
                </a:lnTo>
                <a:lnTo>
                  <a:pt x="6" y="6"/>
                </a:lnTo>
                <a:lnTo>
                  <a:pt x="6" y="6"/>
                </a:lnTo>
                <a:lnTo>
                  <a:pt x="8" y="4"/>
                </a:lnTo>
                <a:lnTo>
                  <a:pt x="6" y="2"/>
                </a:lnTo>
                <a:lnTo>
                  <a:pt x="6" y="2"/>
                </a:lnTo>
                <a:lnTo>
                  <a:pt x="4" y="0"/>
                </a:lnTo>
                <a:lnTo>
                  <a:pt x="2" y="2"/>
                </a:lnTo>
                <a:lnTo>
                  <a:pt x="2" y="2"/>
                </a:lnTo>
                <a:lnTo>
                  <a:pt x="0" y="4"/>
                </a:lnTo>
                <a:lnTo>
                  <a:pt x="2" y="6"/>
                </a:lnTo>
                <a:lnTo>
                  <a:pt x="2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51" name="Freeform 750"/>
          <p:cNvSpPr>
            <a:spLocks/>
          </p:cNvSpPr>
          <p:nvPr/>
        </p:nvSpPr>
        <p:spPr bwMode="auto">
          <a:xfrm>
            <a:off x="3325937" y="5049029"/>
            <a:ext cx="19050" cy="19050"/>
          </a:xfrm>
          <a:custGeom>
            <a:avLst/>
            <a:gdLst>
              <a:gd name="T0" fmla="*/ 0 w 12"/>
              <a:gd name="T1" fmla="*/ 6 h 12"/>
              <a:gd name="T2" fmla="*/ 0 w 12"/>
              <a:gd name="T3" fmla="*/ 6 h 12"/>
              <a:gd name="T4" fmla="*/ 2 w 12"/>
              <a:gd name="T5" fmla="*/ 10 h 12"/>
              <a:gd name="T6" fmla="*/ 6 w 12"/>
              <a:gd name="T7" fmla="*/ 12 h 12"/>
              <a:gd name="T8" fmla="*/ 6 w 12"/>
              <a:gd name="T9" fmla="*/ 12 h 12"/>
              <a:gd name="T10" fmla="*/ 10 w 12"/>
              <a:gd name="T11" fmla="*/ 10 h 12"/>
              <a:gd name="T12" fmla="*/ 12 w 12"/>
              <a:gd name="T13" fmla="*/ 6 h 12"/>
              <a:gd name="T14" fmla="*/ 12 w 12"/>
              <a:gd name="T15" fmla="*/ 6 h 12"/>
              <a:gd name="T16" fmla="*/ 10 w 12"/>
              <a:gd name="T17" fmla="*/ 2 h 12"/>
              <a:gd name="T18" fmla="*/ 6 w 12"/>
              <a:gd name="T19" fmla="*/ 0 h 12"/>
              <a:gd name="T20" fmla="*/ 6 w 12"/>
              <a:gd name="T21" fmla="*/ 0 h 12"/>
              <a:gd name="T22" fmla="*/ 2 w 12"/>
              <a:gd name="T23" fmla="*/ 2 h 12"/>
              <a:gd name="T24" fmla="*/ 0 w 12"/>
              <a:gd name="T25" fmla="*/ 6 h 12"/>
              <a:gd name="T26" fmla="*/ 0 w 12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0" y="6"/>
                </a:lnTo>
                <a:lnTo>
                  <a:pt x="2" y="10"/>
                </a:lnTo>
                <a:lnTo>
                  <a:pt x="6" y="12"/>
                </a:lnTo>
                <a:lnTo>
                  <a:pt x="6" y="12"/>
                </a:lnTo>
                <a:lnTo>
                  <a:pt x="10" y="10"/>
                </a:lnTo>
                <a:lnTo>
                  <a:pt x="12" y="6"/>
                </a:lnTo>
                <a:lnTo>
                  <a:pt x="12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52" name="Freeform 751"/>
          <p:cNvSpPr>
            <a:spLocks/>
          </p:cNvSpPr>
          <p:nvPr/>
        </p:nvSpPr>
        <p:spPr bwMode="auto">
          <a:xfrm>
            <a:off x="3297362" y="5014104"/>
            <a:ext cx="15875" cy="19050"/>
          </a:xfrm>
          <a:custGeom>
            <a:avLst/>
            <a:gdLst>
              <a:gd name="T0" fmla="*/ 0 w 10"/>
              <a:gd name="T1" fmla="*/ 6 h 12"/>
              <a:gd name="T2" fmla="*/ 0 w 10"/>
              <a:gd name="T3" fmla="*/ 6 h 12"/>
              <a:gd name="T4" fmla="*/ 0 w 10"/>
              <a:gd name="T5" fmla="*/ 10 h 12"/>
              <a:gd name="T6" fmla="*/ 4 w 10"/>
              <a:gd name="T7" fmla="*/ 12 h 12"/>
              <a:gd name="T8" fmla="*/ 4 w 10"/>
              <a:gd name="T9" fmla="*/ 12 h 12"/>
              <a:gd name="T10" fmla="*/ 8 w 10"/>
              <a:gd name="T11" fmla="*/ 10 h 12"/>
              <a:gd name="T12" fmla="*/ 10 w 10"/>
              <a:gd name="T13" fmla="*/ 6 h 12"/>
              <a:gd name="T14" fmla="*/ 10 w 10"/>
              <a:gd name="T15" fmla="*/ 6 h 12"/>
              <a:gd name="T16" fmla="*/ 10 w 10"/>
              <a:gd name="T17" fmla="*/ 2 h 12"/>
              <a:gd name="T18" fmla="*/ 6 w 10"/>
              <a:gd name="T19" fmla="*/ 0 h 12"/>
              <a:gd name="T20" fmla="*/ 6 w 10"/>
              <a:gd name="T21" fmla="*/ 0 h 12"/>
              <a:gd name="T22" fmla="*/ 2 w 10"/>
              <a:gd name="T23" fmla="*/ 2 h 12"/>
              <a:gd name="T24" fmla="*/ 0 w 10"/>
              <a:gd name="T25" fmla="*/ 6 h 12"/>
              <a:gd name="T26" fmla="*/ 0 w 10"/>
              <a:gd name="T27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2">
                <a:moveTo>
                  <a:pt x="0" y="6"/>
                </a:moveTo>
                <a:lnTo>
                  <a:pt x="0" y="6"/>
                </a:lnTo>
                <a:lnTo>
                  <a:pt x="0" y="10"/>
                </a:lnTo>
                <a:lnTo>
                  <a:pt x="4" y="12"/>
                </a:lnTo>
                <a:lnTo>
                  <a:pt x="4" y="12"/>
                </a:lnTo>
                <a:lnTo>
                  <a:pt x="8" y="10"/>
                </a:lnTo>
                <a:lnTo>
                  <a:pt x="10" y="6"/>
                </a:lnTo>
                <a:lnTo>
                  <a:pt x="10" y="6"/>
                </a:lnTo>
                <a:lnTo>
                  <a:pt x="10" y="2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53" name="Freeform 752"/>
          <p:cNvSpPr>
            <a:spLocks/>
          </p:cNvSpPr>
          <p:nvPr/>
        </p:nvSpPr>
        <p:spPr bwMode="auto">
          <a:xfrm>
            <a:off x="3322762" y="5026804"/>
            <a:ext cx="12700" cy="12700"/>
          </a:xfrm>
          <a:custGeom>
            <a:avLst/>
            <a:gdLst>
              <a:gd name="T0" fmla="*/ 4 w 8"/>
              <a:gd name="T1" fmla="*/ 0 h 8"/>
              <a:gd name="T2" fmla="*/ 4 w 8"/>
              <a:gd name="T3" fmla="*/ 0 h 8"/>
              <a:gd name="T4" fmla="*/ 0 w 8"/>
              <a:gd name="T5" fmla="*/ 0 h 8"/>
              <a:gd name="T6" fmla="*/ 0 w 8"/>
              <a:gd name="T7" fmla="*/ 4 h 8"/>
              <a:gd name="T8" fmla="*/ 0 w 8"/>
              <a:gd name="T9" fmla="*/ 4 h 8"/>
              <a:gd name="T10" fmla="*/ 0 w 8"/>
              <a:gd name="T11" fmla="*/ 6 h 8"/>
              <a:gd name="T12" fmla="*/ 4 w 8"/>
              <a:gd name="T13" fmla="*/ 8 h 8"/>
              <a:gd name="T14" fmla="*/ 4 w 8"/>
              <a:gd name="T15" fmla="*/ 8 h 8"/>
              <a:gd name="T16" fmla="*/ 8 w 8"/>
              <a:gd name="T17" fmla="*/ 8 h 8"/>
              <a:gd name="T18" fmla="*/ 8 w 8"/>
              <a:gd name="T19" fmla="*/ 4 h 8"/>
              <a:gd name="T20" fmla="*/ 8 w 8"/>
              <a:gd name="T21" fmla="*/ 4 h 8"/>
              <a:gd name="T22" fmla="*/ 8 w 8"/>
              <a:gd name="T23" fmla="*/ 0 h 8"/>
              <a:gd name="T24" fmla="*/ 4 w 8"/>
              <a:gd name="T25" fmla="*/ 0 h 8"/>
              <a:gd name="T26" fmla="*/ 4 w 8"/>
              <a:gd name="T2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" h="8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lnTo>
                  <a:pt x="0" y="6"/>
                </a:lnTo>
                <a:lnTo>
                  <a:pt x="4" y="8"/>
                </a:lnTo>
                <a:lnTo>
                  <a:pt x="4" y="8"/>
                </a:lnTo>
                <a:lnTo>
                  <a:pt x="8" y="8"/>
                </a:lnTo>
                <a:lnTo>
                  <a:pt x="8" y="4"/>
                </a:lnTo>
                <a:lnTo>
                  <a:pt x="8" y="4"/>
                </a:lnTo>
                <a:lnTo>
                  <a:pt x="8" y="0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54" name="Freeform 753"/>
          <p:cNvSpPr>
            <a:spLocks/>
          </p:cNvSpPr>
          <p:nvPr/>
        </p:nvSpPr>
        <p:spPr bwMode="auto">
          <a:xfrm>
            <a:off x="3373562" y="5077604"/>
            <a:ext cx="15875" cy="15875"/>
          </a:xfrm>
          <a:custGeom>
            <a:avLst/>
            <a:gdLst>
              <a:gd name="T0" fmla="*/ 6 w 10"/>
              <a:gd name="T1" fmla="*/ 0 h 10"/>
              <a:gd name="T2" fmla="*/ 6 w 10"/>
              <a:gd name="T3" fmla="*/ 0 h 10"/>
              <a:gd name="T4" fmla="*/ 2 w 10"/>
              <a:gd name="T5" fmla="*/ 2 h 10"/>
              <a:gd name="T6" fmla="*/ 0 w 10"/>
              <a:gd name="T7" fmla="*/ 6 h 10"/>
              <a:gd name="T8" fmla="*/ 0 w 10"/>
              <a:gd name="T9" fmla="*/ 6 h 10"/>
              <a:gd name="T10" fmla="*/ 2 w 10"/>
              <a:gd name="T11" fmla="*/ 8 h 10"/>
              <a:gd name="T12" fmla="*/ 4 w 10"/>
              <a:gd name="T13" fmla="*/ 10 h 10"/>
              <a:gd name="T14" fmla="*/ 4 w 10"/>
              <a:gd name="T15" fmla="*/ 10 h 10"/>
              <a:gd name="T16" fmla="*/ 8 w 10"/>
              <a:gd name="T17" fmla="*/ 8 h 10"/>
              <a:gd name="T18" fmla="*/ 10 w 10"/>
              <a:gd name="T19" fmla="*/ 6 h 10"/>
              <a:gd name="T20" fmla="*/ 10 w 10"/>
              <a:gd name="T21" fmla="*/ 6 h 10"/>
              <a:gd name="T22" fmla="*/ 8 w 10"/>
              <a:gd name="T23" fmla="*/ 2 h 10"/>
              <a:gd name="T24" fmla="*/ 6 w 10"/>
              <a:gd name="T25" fmla="*/ 0 h 10"/>
              <a:gd name="T26" fmla="*/ 6 w 10"/>
              <a:gd name="T2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0">
                <a:moveTo>
                  <a:pt x="6" y="0"/>
                </a:move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6"/>
                </a:lnTo>
                <a:lnTo>
                  <a:pt x="2" y="8"/>
                </a:lnTo>
                <a:lnTo>
                  <a:pt x="4" y="10"/>
                </a:lnTo>
                <a:lnTo>
                  <a:pt x="4" y="10"/>
                </a:lnTo>
                <a:lnTo>
                  <a:pt x="8" y="8"/>
                </a:lnTo>
                <a:lnTo>
                  <a:pt x="10" y="6"/>
                </a:lnTo>
                <a:lnTo>
                  <a:pt x="10" y="6"/>
                </a:lnTo>
                <a:lnTo>
                  <a:pt x="8" y="2"/>
                </a:lnTo>
                <a:lnTo>
                  <a:pt x="6" y="0"/>
                </a:lnTo>
                <a:lnTo>
                  <a:pt x="6" y="0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55" name="Freeform 754"/>
          <p:cNvSpPr>
            <a:spLocks/>
          </p:cNvSpPr>
          <p:nvPr/>
        </p:nvSpPr>
        <p:spPr bwMode="auto">
          <a:xfrm>
            <a:off x="3313237" y="5042679"/>
            <a:ext cx="9525" cy="9525"/>
          </a:xfrm>
          <a:custGeom>
            <a:avLst/>
            <a:gdLst>
              <a:gd name="T0" fmla="*/ 6 w 6"/>
              <a:gd name="T1" fmla="*/ 2 h 6"/>
              <a:gd name="T2" fmla="*/ 6 w 6"/>
              <a:gd name="T3" fmla="*/ 2 h 6"/>
              <a:gd name="T4" fmla="*/ 6 w 6"/>
              <a:gd name="T5" fmla="*/ 0 h 6"/>
              <a:gd name="T6" fmla="*/ 4 w 6"/>
              <a:gd name="T7" fmla="*/ 0 h 6"/>
              <a:gd name="T8" fmla="*/ 4 w 6"/>
              <a:gd name="T9" fmla="*/ 0 h 6"/>
              <a:gd name="T10" fmla="*/ 0 w 6"/>
              <a:gd name="T11" fmla="*/ 0 h 6"/>
              <a:gd name="T12" fmla="*/ 0 w 6"/>
              <a:gd name="T13" fmla="*/ 2 h 6"/>
              <a:gd name="T14" fmla="*/ 0 w 6"/>
              <a:gd name="T15" fmla="*/ 2 h 6"/>
              <a:gd name="T16" fmla="*/ 0 w 6"/>
              <a:gd name="T17" fmla="*/ 4 h 6"/>
              <a:gd name="T18" fmla="*/ 2 w 6"/>
              <a:gd name="T19" fmla="*/ 6 h 6"/>
              <a:gd name="T20" fmla="*/ 2 w 6"/>
              <a:gd name="T21" fmla="*/ 6 h 6"/>
              <a:gd name="T22" fmla="*/ 6 w 6"/>
              <a:gd name="T23" fmla="*/ 4 h 6"/>
              <a:gd name="T24" fmla="*/ 6 w 6"/>
              <a:gd name="T25" fmla="*/ 2 h 6"/>
              <a:gd name="T26" fmla="*/ 6 w 6"/>
              <a:gd name="T27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6" y="2"/>
                </a:moveTo>
                <a:lnTo>
                  <a:pt x="6" y="2"/>
                </a:lnTo>
                <a:lnTo>
                  <a:pt x="6" y="0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2" y="6"/>
                </a:lnTo>
                <a:lnTo>
                  <a:pt x="2" y="6"/>
                </a:lnTo>
                <a:lnTo>
                  <a:pt x="6" y="4"/>
                </a:lnTo>
                <a:lnTo>
                  <a:pt x="6" y="2"/>
                </a:lnTo>
                <a:lnTo>
                  <a:pt x="6" y="2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56" name="Freeform 755"/>
          <p:cNvSpPr>
            <a:spLocks/>
          </p:cNvSpPr>
          <p:nvPr/>
        </p:nvSpPr>
        <p:spPr bwMode="auto">
          <a:xfrm>
            <a:off x="3335462" y="5080779"/>
            <a:ext cx="9525" cy="9525"/>
          </a:xfrm>
          <a:custGeom>
            <a:avLst/>
            <a:gdLst>
              <a:gd name="T0" fmla="*/ 6 w 6"/>
              <a:gd name="T1" fmla="*/ 4 h 6"/>
              <a:gd name="T2" fmla="*/ 6 w 6"/>
              <a:gd name="T3" fmla="*/ 4 h 6"/>
              <a:gd name="T4" fmla="*/ 4 w 6"/>
              <a:gd name="T5" fmla="*/ 2 h 6"/>
              <a:gd name="T6" fmla="*/ 2 w 6"/>
              <a:gd name="T7" fmla="*/ 0 h 6"/>
              <a:gd name="T8" fmla="*/ 2 w 6"/>
              <a:gd name="T9" fmla="*/ 0 h 6"/>
              <a:gd name="T10" fmla="*/ 0 w 6"/>
              <a:gd name="T11" fmla="*/ 2 h 6"/>
              <a:gd name="T12" fmla="*/ 0 w 6"/>
              <a:gd name="T13" fmla="*/ 4 h 6"/>
              <a:gd name="T14" fmla="*/ 0 w 6"/>
              <a:gd name="T15" fmla="*/ 4 h 6"/>
              <a:gd name="T16" fmla="*/ 0 w 6"/>
              <a:gd name="T17" fmla="*/ 6 h 6"/>
              <a:gd name="T18" fmla="*/ 2 w 6"/>
              <a:gd name="T19" fmla="*/ 6 h 6"/>
              <a:gd name="T20" fmla="*/ 2 w 6"/>
              <a:gd name="T21" fmla="*/ 6 h 6"/>
              <a:gd name="T22" fmla="*/ 4 w 6"/>
              <a:gd name="T23" fmla="*/ 6 h 6"/>
              <a:gd name="T24" fmla="*/ 6 w 6"/>
              <a:gd name="T25" fmla="*/ 4 h 6"/>
              <a:gd name="T26" fmla="*/ 6 w 6"/>
              <a:gd name="T2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6" y="4"/>
                </a:moveTo>
                <a:lnTo>
                  <a:pt x="6" y="4"/>
                </a:lnTo>
                <a:lnTo>
                  <a:pt x="4" y="2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0" y="6"/>
                </a:lnTo>
                <a:lnTo>
                  <a:pt x="2" y="6"/>
                </a:lnTo>
                <a:lnTo>
                  <a:pt x="2" y="6"/>
                </a:lnTo>
                <a:lnTo>
                  <a:pt x="4" y="6"/>
                </a:lnTo>
                <a:lnTo>
                  <a:pt x="6" y="4"/>
                </a:lnTo>
                <a:lnTo>
                  <a:pt x="6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57" name="Freeform 756"/>
          <p:cNvSpPr>
            <a:spLocks/>
          </p:cNvSpPr>
          <p:nvPr/>
        </p:nvSpPr>
        <p:spPr bwMode="auto">
          <a:xfrm>
            <a:off x="3370387" y="5045854"/>
            <a:ext cx="28575" cy="28575"/>
          </a:xfrm>
          <a:custGeom>
            <a:avLst/>
            <a:gdLst>
              <a:gd name="T0" fmla="*/ 2 w 18"/>
              <a:gd name="T1" fmla="*/ 16 h 18"/>
              <a:gd name="T2" fmla="*/ 2 w 18"/>
              <a:gd name="T3" fmla="*/ 16 h 18"/>
              <a:gd name="T4" fmla="*/ 6 w 18"/>
              <a:gd name="T5" fmla="*/ 18 h 18"/>
              <a:gd name="T6" fmla="*/ 8 w 18"/>
              <a:gd name="T7" fmla="*/ 18 h 18"/>
              <a:gd name="T8" fmla="*/ 12 w 18"/>
              <a:gd name="T9" fmla="*/ 18 h 18"/>
              <a:gd name="T10" fmla="*/ 16 w 18"/>
              <a:gd name="T11" fmla="*/ 16 h 18"/>
              <a:gd name="T12" fmla="*/ 16 w 18"/>
              <a:gd name="T13" fmla="*/ 16 h 18"/>
              <a:gd name="T14" fmla="*/ 18 w 18"/>
              <a:gd name="T15" fmla="*/ 12 h 18"/>
              <a:gd name="T16" fmla="*/ 18 w 18"/>
              <a:gd name="T17" fmla="*/ 10 h 18"/>
              <a:gd name="T18" fmla="*/ 18 w 18"/>
              <a:gd name="T19" fmla="*/ 6 h 18"/>
              <a:gd name="T20" fmla="*/ 16 w 18"/>
              <a:gd name="T21" fmla="*/ 2 h 18"/>
              <a:gd name="T22" fmla="*/ 16 w 18"/>
              <a:gd name="T23" fmla="*/ 2 h 18"/>
              <a:gd name="T24" fmla="*/ 14 w 18"/>
              <a:gd name="T25" fmla="*/ 0 h 18"/>
              <a:gd name="T26" fmla="*/ 10 w 18"/>
              <a:gd name="T27" fmla="*/ 0 h 18"/>
              <a:gd name="T28" fmla="*/ 6 w 18"/>
              <a:gd name="T29" fmla="*/ 0 h 18"/>
              <a:gd name="T30" fmla="*/ 2 w 18"/>
              <a:gd name="T31" fmla="*/ 2 h 18"/>
              <a:gd name="T32" fmla="*/ 2 w 18"/>
              <a:gd name="T33" fmla="*/ 2 h 18"/>
              <a:gd name="T34" fmla="*/ 0 w 18"/>
              <a:gd name="T35" fmla="*/ 6 h 18"/>
              <a:gd name="T36" fmla="*/ 0 w 18"/>
              <a:gd name="T37" fmla="*/ 8 h 18"/>
              <a:gd name="T38" fmla="*/ 0 w 18"/>
              <a:gd name="T39" fmla="*/ 12 h 18"/>
              <a:gd name="T40" fmla="*/ 2 w 18"/>
              <a:gd name="T41" fmla="*/ 16 h 18"/>
              <a:gd name="T42" fmla="*/ 2 w 18"/>
              <a:gd name="T4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" h="18">
                <a:moveTo>
                  <a:pt x="2" y="16"/>
                </a:moveTo>
                <a:lnTo>
                  <a:pt x="2" y="16"/>
                </a:lnTo>
                <a:lnTo>
                  <a:pt x="6" y="18"/>
                </a:lnTo>
                <a:lnTo>
                  <a:pt x="8" y="18"/>
                </a:lnTo>
                <a:lnTo>
                  <a:pt x="12" y="18"/>
                </a:lnTo>
                <a:lnTo>
                  <a:pt x="16" y="16"/>
                </a:lnTo>
                <a:lnTo>
                  <a:pt x="16" y="16"/>
                </a:lnTo>
                <a:lnTo>
                  <a:pt x="18" y="12"/>
                </a:lnTo>
                <a:lnTo>
                  <a:pt x="18" y="10"/>
                </a:lnTo>
                <a:lnTo>
                  <a:pt x="18" y="6"/>
                </a:lnTo>
                <a:lnTo>
                  <a:pt x="16" y="2"/>
                </a:lnTo>
                <a:lnTo>
                  <a:pt x="16" y="2"/>
                </a:lnTo>
                <a:lnTo>
                  <a:pt x="14" y="0"/>
                </a:lnTo>
                <a:lnTo>
                  <a:pt x="10" y="0"/>
                </a:lnTo>
                <a:lnTo>
                  <a:pt x="6" y="0"/>
                </a:lnTo>
                <a:lnTo>
                  <a:pt x="2" y="2"/>
                </a:lnTo>
                <a:lnTo>
                  <a:pt x="2" y="2"/>
                </a:lnTo>
                <a:lnTo>
                  <a:pt x="0" y="6"/>
                </a:lnTo>
                <a:lnTo>
                  <a:pt x="0" y="8"/>
                </a:lnTo>
                <a:lnTo>
                  <a:pt x="0" y="12"/>
                </a:lnTo>
                <a:lnTo>
                  <a:pt x="2" y="16"/>
                </a:lnTo>
                <a:lnTo>
                  <a:pt x="2" y="1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58" name="Freeform 757"/>
          <p:cNvSpPr>
            <a:spLocks/>
          </p:cNvSpPr>
          <p:nvPr/>
        </p:nvSpPr>
        <p:spPr bwMode="auto">
          <a:xfrm>
            <a:off x="3360862" y="4991879"/>
            <a:ext cx="31750" cy="31750"/>
          </a:xfrm>
          <a:custGeom>
            <a:avLst/>
            <a:gdLst>
              <a:gd name="T0" fmla="*/ 2 w 20"/>
              <a:gd name="T1" fmla="*/ 16 h 20"/>
              <a:gd name="T2" fmla="*/ 2 w 20"/>
              <a:gd name="T3" fmla="*/ 16 h 20"/>
              <a:gd name="T4" fmla="*/ 6 w 20"/>
              <a:gd name="T5" fmla="*/ 18 h 20"/>
              <a:gd name="T6" fmla="*/ 10 w 20"/>
              <a:gd name="T7" fmla="*/ 20 h 20"/>
              <a:gd name="T8" fmla="*/ 12 w 20"/>
              <a:gd name="T9" fmla="*/ 18 h 20"/>
              <a:gd name="T10" fmla="*/ 16 w 20"/>
              <a:gd name="T11" fmla="*/ 16 h 20"/>
              <a:gd name="T12" fmla="*/ 16 w 20"/>
              <a:gd name="T13" fmla="*/ 16 h 20"/>
              <a:gd name="T14" fmla="*/ 18 w 20"/>
              <a:gd name="T15" fmla="*/ 14 h 20"/>
              <a:gd name="T16" fmla="*/ 20 w 20"/>
              <a:gd name="T17" fmla="*/ 10 h 20"/>
              <a:gd name="T18" fmla="*/ 18 w 20"/>
              <a:gd name="T19" fmla="*/ 6 h 20"/>
              <a:gd name="T20" fmla="*/ 16 w 20"/>
              <a:gd name="T21" fmla="*/ 4 h 20"/>
              <a:gd name="T22" fmla="*/ 16 w 20"/>
              <a:gd name="T23" fmla="*/ 4 h 20"/>
              <a:gd name="T24" fmla="*/ 14 w 20"/>
              <a:gd name="T25" fmla="*/ 2 h 20"/>
              <a:gd name="T26" fmla="*/ 10 w 20"/>
              <a:gd name="T27" fmla="*/ 0 h 20"/>
              <a:gd name="T28" fmla="*/ 6 w 20"/>
              <a:gd name="T29" fmla="*/ 0 h 20"/>
              <a:gd name="T30" fmla="*/ 4 w 20"/>
              <a:gd name="T31" fmla="*/ 2 h 20"/>
              <a:gd name="T32" fmla="*/ 4 w 20"/>
              <a:gd name="T33" fmla="*/ 2 h 20"/>
              <a:gd name="T34" fmla="*/ 0 w 20"/>
              <a:gd name="T35" fmla="*/ 6 h 20"/>
              <a:gd name="T36" fmla="*/ 0 w 20"/>
              <a:gd name="T37" fmla="*/ 10 h 20"/>
              <a:gd name="T38" fmla="*/ 0 w 20"/>
              <a:gd name="T39" fmla="*/ 12 h 20"/>
              <a:gd name="T40" fmla="*/ 2 w 20"/>
              <a:gd name="T41" fmla="*/ 16 h 20"/>
              <a:gd name="T42" fmla="*/ 2 w 20"/>
              <a:gd name="T4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" h="20">
                <a:moveTo>
                  <a:pt x="2" y="16"/>
                </a:moveTo>
                <a:lnTo>
                  <a:pt x="2" y="16"/>
                </a:lnTo>
                <a:lnTo>
                  <a:pt x="6" y="18"/>
                </a:lnTo>
                <a:lnTo>
                  <a:pt x="10" y="20"/>
                </a:lnTo>
                <a:lnTo>
                  <a:pt x="12" y="18"/>
                </a:lnTo>
                <a:lnTo>
                  <a:pt x="16" y="16"/>
                </a:lnTo>
                <a:lnTo>
                  <a:pt x="16" y="16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6" y="4"/>
                </a:lnTo>
                <a:lnTo>
                  <a:pt x="16" y="4"/>
                </a:lnTo>
                <a:lnTo>
                  <a:pt x="14" y="2"/>
                </a:lnTo>
                <a:lnTo>
                  <a:pt x="10" y="0"/>
                </a:lnTo>
                <a:lnTo>
                  <a:pt x="6" y="0"/>
                </a:lnTo>
                <a:lnTo>
                  <a:pt x="4" y="2"/>
                </a:lnTo>
                <a:lnTo>
                  <a:pt x="4" y="2"/>
                </a:lnTo>
                <a:lnTo>
                  <a:pt x="0" y="6"/>
                </a:lnTo>
                <a:lnTo>
                  <a:pt x="0" y="10"/>
                </a:lnTo>
                <a:lnTo>
                  <a:pt x="0" y="12"/>
                </a:lnTo>
                <a:lnTo>
                  <a:pt x="2" y="16"/>
                </a:lnTo>
                <a:lnTo>
                  <a:pt x="2" y="1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59" name="Freeform 758"/>
          <p:cNvSpPr>
            <a:spLocks/>
          </p:cNvSpPr>
          <p:nvPr/>
        </p:nvSpPr>
        <p:spPr bwMode="auto">
          <a:xfrm>
            <a:off x="3303712" y="4979179"/>
            <a:ext cx="28575" cy="28575"/>
          </a:xfrm>
          <a:custGeom>
            <a:avLst/>
            <a:gdLst>
              <a:gd name="T0" fmla="*/ 2 w 18"/>
              <a:gd name="T1" fmla="*/ 16 h 18"/>
              <a:gd name="T2" fmla="*/ 2 w 18"/>
              <a:gd name="T3" fmla="*/ 16 h 18"/>
              <a:gd name="T4" fmla="*/ 6 w 18"/>
              <a:gd name="T5" fmla="*/ 18 h 18"/>
              <a:gd name="T6" fmla="*/ 8 w 18"/>
              <a:gd name="T7" fmla="*/ 18 h 18"/>
              <a:gd name="T8" fmla="*/ 12 w 18"/>
              <a:gd name="T9" fmla="*/ 18 h 18"/>
              <a:gd name="T10" fmla="*/ 16 w 18"/>
              <a:gd name="T11" fmla="*/ 16 h 18"/>
              <a:gd name="T12" fmla="*/ 16 w 18"/>
              <a:gd name="T13" fmla="*/ 16 h 18"/>
              <a:gd name="T14" fmla="*/ 18 w 18"/>
              <a:gd name="T15" fmla="*/ 14 h 18"/>
              <a:gd name="T16" fmla="*/ 18 w 18"/>
              <a:gd name="T17" fmla="*/ 10 h 18"/>
              <a:gd name="T18" fmla="*/ 18 w 18"/>
              <a:gd name="T19" fmla="*/ 6 h 18"/>
              <a:gd name="T20" fmla="*/ 16 w 18"/>
              <a:gd name="T21" fmla="*/ 2 h 18"/>
              <a:gd name="T22" fmla="*/ 16 w 18"/>
              <a:gd name="T23" fmla="*/ 2 h 18"/>
              <a:gd name="T24" fmla="*/ 14 w 18"/>
              <a:gd name="T25" fmla="*/ 0 h 18"/>
              <a:gd name="T26" fmla="*/ 10 w 18"/>
              <a:gd name="T27" fmla="*/ 0 h 18"/>
              <a:gd name="T28" fmla="*/ 6 w 18"/>
              <a:gd name="T29" fmla="*/ 0 h 18"/>
              <a:gd name="T30" fmla="*/ 2 w 18"/>
              <a:gd name="T31" fmla="*/ 2 h 18"/>
              <a:gd name="T32" fmla="*/ 2 w 18"/>
              <a:gd name="T33" fmla="*/ 2 h 18"/>
              <a:gd name="T34" fmla="*/ 0 w 18"/>
              <a:gd name="T35" fmla="*/ 6 h 18"/>
              <a:gd name="T36" fmla="*/ 0 w 18"/>
              <a:gd name="T37" fmla="*/ 8 h 18"/>
              <a:gd name="T38" fmla="*/ 0 w 18"/>
              <a:gd name="T39" fmla="*/ 12 h 18"/>
              <a:gd name="T40" fmla="*/ 2 w 18"/>
              <a:gd name="T41" fmla="*/ 16 h 18"/>
              <a:gd name="T42" fmla="*/ 2 w 18"/>
              <a:gd name="T4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" h="18">
                <a:moveTo>
                  <a:pt x="2" y="16"/>
                </a:moveTo>
                <a:lnTo>
                  <a:pt x="2" y="16"/>
                </a:lnTo>
                <a:lnTo>
                  <a:pt x="6" y="18"/>
                </a:lnTo>
                <a:lnTo>
                  <a:pt x="8" y="18"/>
                </a:lnTo>
                <a:lnTo>
                  <a:pt x="12" y="18"/>
                </a:lnTo>
                <a:lnTo>
                  <a:pt x="16" y="16"/>
                </a:lnTo>
                <a:lnTo>
                  <a:pt x="16" y="16"/>
                </a:lnTo>
                <a:lnTo>
                  <a:pt x="18" y="14"/>
                </a:lnTo>
                <a:lnTo>
                  <a:pt x="18" y="10"/>
                </a:lnTo>
                <a:lnTo>
                  <a:pt x="18" y="6"/>
                </a:lnTo>
                <a:lnTo>
                  <a:pt x="16" y="2"/>
                </a:lnTo>
                <a:lnTo>
                  <a:pt x="16" y="2"/>
                </a:lnTo>
                <a:lnTo>
                  <a:pt x="14" y="0"/>
                </a:lnTo>
                <a:lnTo>
                  <a:pt x="10" y="0"/>
                </a:lnTo>
                <a:lnTo>
                  <a:pt x="6" y="0"/>
                </a:lnTo>
                <a:lnTo>
                  <a:pt x="2" y="2"/>
                </a:lnTo>
                <a:lnTo>
                  <a:pt x="2" y="2"/>
                </a:lnTo>
                <a:lnTo>
                  <a:pt x="0" y="6"/>
                </a:lnTo>
                <a:lnTo>
                  <a:pt x="0" y="8"/>
                </a:lnTo>
                <a:lnTo>
                  <a:pt x="0" y="12"/>
                </a:lnTo>
                <a:lnTo>
                  <a:pt x="2" y="16"/>
                </a:lnTo>
                <a:lnTo>
                  <a:pt x="2" y="1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60" name="Freeform 759"/>
          <p:cNvSpPr>
            <a:spLocks/>
          </p:cNvSpPr>
          <p:nvPr/>
        </p:nvSpPr>
        <p:spPr bwMode="auto">
          <a:xfrm>
            <a:off x="3297362" y="5055379"/>
            <a:ext cx="31750" cy="31750"/>
          </a:xfrm>
          <a:custGeom>
            <a:avLst/>
            <a:gdLst>
              <a:gd name="T0" fmla="*/ 4 w 20"/>
              <a:gd name="T1" fmla="*/ 16 h 20"/>
              <a:gd name="T2" fmla="*/ 4 w 20"/>
              <a:gd name="T3" fmla="*/ 16 h 20"/>
              <a:gd name="T4" fmla="*/ 6 w 20"/>
              <a:gd name="T5" fmla="*/ 18 h 20"/>
              <a:gd name="T6" fmla="*/ 10 w 20"/>
              <a:gd name="T7" fmla="*/ 20 h 20"/>
              <a:gd name="T8" fmla="*/ 14 w 20"/>
              <a:gd name="T9" fmla="*/ 20 h 20"/>
              <a:gd name="T10" fmla="*/ 16 w 20"/>
              <a:gd name="T11" fmla="*/ 18 h 20"/>
              <a:gd name="T12" fmla="*/ 16 w 20"/>
              <a:gd name="T13" fmla="*/ 18 h 20"/>
              <a:gd name="T14" fmla="*/ 18 w 20"/>
              <a:gd name="T15" fmla="*/ 14 h 20"/>
              <a:gd name="T16" fmla="*/ 20 w 20"/>
              <a:gd name="T17" fmla="*/ 10 h 20"/>
              <a:gd name="T18" fmla="*/ 20 w 20"/>
              <a:gd name="T19" fmla="*/ 8 h 20"/>
              <a:gd name="T20" fmla="*/ 18 w 20"/>
              <a:gd name="T21" fmla="*/ 4 h 20"/>
              <a:gd name="T22" fmla="*/ 18 w 20"/>
              <a:gd name="T23" fmla="*/ 4 h 20"/>
              <a:gd name="T24" fmla="*/ 14 w 20"/>
              <a:gd name="T25" fmla="*/ 2 h 20"/>
              <a:gd name="T26" fmla="*/ 10 w 20"/>
              <a:gd name="T27" fmla="*/ 0 h 20"/>
              <a:gd name="T28" fmla="*/ 8 w 20"/>
              <a:gd name="T29" fmla="*/ 2 h 20"/>
              <a:gd name="T30" fmla="*/ 4 w 20"/>
              <a:gd name="T31" fmla="*/ 4 h 20"/>
              <a:gd name="T32" fmla="*/ 4 w 20"/>
              <a:gd name="T33" fmla="*/ 4 h 20"/>
              <a:gd name="T34" fmla="*/ 2 w 20"/>
              <a:gd name="T35" fmla="*/ 6 h 20"/>
              <a:gd name="T36" fmla="*/ 0 w 20"/>
              <a:gd name="T37" fmla="*/ 10 h 20"/>
              <a:gd name="T38" fmla="*/ 2 w 20"/>
              <a:gd name="T39" fmla="*/ 14 h 20"/>
              <a:gd name="T40" fmla="*/ 4 w 20"/>
              <a:gd name="T41" fmla="*/ 16 h 20"/>
              <a:gd name="T42" fmla="*/ 4 w 20"/>
              <a:gd name="T4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" h="20">
                <a:moveTo>
                  <a:pt x="4" y="16"/>
                </a:moveTo>
                <a:lnTo>
                  <a:pt x="4" y="16"/>
                </a:lnTo>
                <a:lnTo>
                  <a:pt x="6" y="18"/>
                </a:lnTo>
                <a:lnTo>
                  <a:pt x="10" y="20"/>
                </a:lnTo>
                <a:lnTo>
                  <a:pt x="14" y="20"/>
                </a:lnTo>
                <a:lnTo>
                  <a:pt x="16" y="18"/>
                </a:lnTo>
                <a:lnTo>
                  <a:pt x="16" y="18"/>
                </a:lnTo>
                <a:lnTo>
                  <a:pt x="18" y="14"/>
                </a:lnTo>
                <a:lnTo>
                  <a:pt x="20" y="10"/>
                </a:lnTo>
                <a:lnTo>
                  <a:pt x="20" y="8"/>
                </a:lnTo>
                <a:lnTo>
                  <a:pt x="18" y="4"/>
                </a:lnTo>
                <a:lnTo>
                  <a:pt x="18" y="4"/>
                </a:lnTo>
                <a:lnTo>
                  <a:pt x="14" y="2"/>
                </a:lnTo>
                <a:lnTo>
                  <a:pt x="10" y="0"/>
                </a:lnTo>
                <a:lnTo>
                  <a:pt x="8" y="2"/>
                </a:lnTo>
                <a:lnTo>
                  <a:pt x="4" y="4"/>
                </a:lnTo>
                <a:lnTo>
                  <a:pt x="4" y="4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4" y="16"/>
                </a:lnTo>
                <a:lnTo>
                  <a:pt x="4" y="16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61" name="Freeform 760"/>
          <p:cNvSpPr>
            <a:spLocks/>
          </p:cNvSpPr>
          <p:nvPr/>
        </p:nvSpPr>
        <p:spPr bwMode="auto">
          <a:xfrm>
            <a:off x="3376737" y="5023629"/>
            <a:ext cx="15875" cy="15875"/>
          </a:xfrm>
          <a:custGeom>
            <a:avLst/>
            <a:gdLst>
              <a:gd name="T0" fmla="*/ 8 w 10"/>
              <a:gd name="T1" fmla="*/ 2 h 10"/>
              <a:gd name="T2" fmla="*/ 8 w 10"/>
              <a:gd name="T3" fmla="*/ 2 h 10"/>
              <a:gd name="T4" fmla="*/ 6 w 10"/>
              <a:gd name="T5" fmla="*/ 0 h 10"/>
              <a:gd name="T6" fmla="*/ 2 w 10"/>
              <a:gd name="T7" fmla="*/ 0 h 10"/>
              <a:gd name="T8" fmla="*/ 2 w 10"/>
              <a:gd name="T9" fmla="*/ 0 h 10"/>
              <a:gd name="T10" fmla="*/ 0 w 10"/>
              <a:gd name="T11" fmla="*/ 4 h 10"/>
              <a:gd name="T12" fmla="*/ 0 w 10"/>
              <a:gd name="T13" fmla="*/ 8 h 10"/>
              <a:gd name="T14" fmla="*/ 0 w 10"/>
              <a:gd name="T15" fmla="*/ 8 h 10"/>
              <a:gd name="T16" fmla="*/ 4 w 10"/>
              <a:gd name="T17" fmla="*/ 10 h 10"/>
              <a:gd name="T18" fmla="*/ 8 w 10"/>
              <a:gd name="T19" fmla="*/ 10 h 10"/>
              <a:gd name="T20" fmla="*/ 8 w 10"/>
              <a:gd name="T21" fmla="*/ 10 h 10"/>
              <a:gd name="T22" fmla="*/ 10 w 10"/>
              <a:gd name="T23" fmla="*/ 6 h 10"/>
              <a:gd name="T24" fmla="*/ 8 w 10"/>
              <a:gd name="T25" fmla="*/ 2 h 10"/>
              <a:gd name="T26" fmla="*/ 8 w 10"/>
              <a:gd name="T27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0">
                <a:moveTo>
                  <a:pt x="8" y="2"/>
                </a:moveTo>
                <a:lnTo>
                  <a:pt x="8" y="2"/>
                </a:lnTo>
                <a:lnTo>
                  <a:pt x="6" y="0"/>
                </a:lnTo>
                <a:lnTo>
                  <a:pt x="2" y="0"/>
                </a:lnTo>
                <a:lnTo>
                  <a:pt x="2" y="0"/>
                </a:lnTo>
                <a:lnTo>
                  <a:pt x="0" y="4"/>
                </a:lnTo>
                <a:lnTo>
                  <a:pt x="0" y="8"/>
                </a:lnTo>
                <a:lnTo>
                  <a:pt x="0" y="8"/>
                </a:lnTo>
                <a:lnTo>
                  <a:pt x="4" y="10"/>
                </a:lnTo>
                <a:lnTo>
                  <a:pt x="8" y="10"/>
                </a:lnTo>
                <a:lnTo>
                  <a:pt x="8" y="10"/>
                </a:lnTo>
                <a:lnTo>
                  <a:pt x="10" y="6"/>
                </a:lnTo>
                <a:lnTo>
                  <a:pt x="8" y="2"/>
                </a:lnTo>
                <a:lnTo>
                  <a:pt x="8" y="2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62" name="Freeform 761"/>
          <p:cNvSpPr>
            <a:spLocks/>
          </p:cNvSpPr>
          <p:nvPr/>
        </p:nvSpPr>
        <p:spPr bwMode="auto">
          <a:xfrm>
            <a:off x="3408487" y="5055379"/>
            <a:ext cx="12700" cy="15875"/>
          </a:xfrm>
          <a:custGeom>
            <a:avLst/>
            <a:gdLst>
              <a:gd name="T0" fmla="*/ 8 w 8"/>
              <a:gd name="T1" fmla="*/ 8 h 10"/>
              <a:gd name="T2" fmla="*/ 8 w 8"/>
              <a:gd name="T3" fmla="*/ 8 h 10"/>
              <a:gd name="T4" fmla="*/ 8 w 8"/>
              <a:gd name="T5" fmla="*/ 6 h 10"/>
              <a:gd name="T6" fmla="*/ 8 w 8"/>
              <a:gd name="T7" fmla="*/ 2 h 10"/>
              <a:gd name="T8" fmla="*/ 8 w 8"/>
              <a:gd name="T9" fmla="*/ 2 h 10"/>
              <a:gd name="T10" fmla="*/ 4 w 8"/>
              <a:gd name="T11" fmla="*/ 0 h 10"/>
              <a:gd name="T12" fmla="*/ 0 w 8"/>
              <a:gd name="T13" fmla="*/ 2 h 10"/>
              <a:gd name="T14" fmla="*/ 0 w 8"/>
              <a:gd name="T15" fmla="*/ 2 h 10"/>
              <a:gd name="T16" fmla="*/ 0 w 8"/>
              <a:gd name="T17" fmla="*/ 4 h 10"/>
              <a:gd name="T18" fmla="*/ 0 w 8"/>
              <a:gd name="T19" fmla="*/ 8 h 10"/>
              <a:gd name="T20" fmla="*/ 0 w 8"/>
              <a:gd name="T21" fmla="*/ 8 h 10"/>
              <a:gd name="T22" fmla="*/ 4 w 8"/>
              <a:gd name="T23" fmla="*/ 10 h 10"/>
              <a:gd name="T24" fmla="*/ 8 w 8"/>
              <a:gd name="T25" fmla="*/ 8 h 10"/>
              <a:gd name="T26" fmla="*/ 8 w 8"/>
              <a:gd name="T27" fmla="*/ 8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" h="10">
                <a:moveTo>
                  <a:pt x="8" y="8"/>
                </a:moveTo>
                <a:lnTo>
                  <a:pt x="8" y="8"/>
                </a:lnTo>
                <a:lnTo>
                  <a:pt x="8" y="6"/>
                </a:lnTo>
                <a:lnTo>
                  <a:pt x="8" y="2"/>
                </a:lnTo>
                <a:lnTo>
                  <a:pt x="8" y="2"/>
                </a:lnTo>
                <a:lnTo>
                  <a:pt x="4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8"/>
                </a:lnTo>
                <a:lnTo>
                  <a:pt x="0" y="8"/>
                </a:lnTo>
                <a:lnTo>
                  <a:pt x="4" y="10"/>
                </a:lnTo>
                <a:lnTo>
                  <a:pt x="8" y="8"/>
                </a:lnTo>
                <a:lnTo>
                  <a:pt x="8" y="8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63" name="Freeform 762"/>
          <p:cNvSpPr>
            <a:spLocks/>
          </p:cNvSpPr>
          <p:nvPr/>
        </p:nvSpPr>
        <p:spPr bwMode="auto">
          <a:xfrm>
            <a:off x="3405312" y="5026804"/>
            <a:ext cx="9525" cy="9525"/>
          </a:xfrm>
          <a:custGeom>
            <a:avLst/>
            <a:gdLst>
              <a:gd name="T0" fmla="*/ 0 w 6"/>
              <a:gd name="T1" fmla="*/ 4 h 6"/>
              <a:gd name="T2" fmla="*/ 0 w 6"/>
              <a:gd name="T3" fmla="*/ 4 h 6"/>
              <a:gd name="T4" fmla="*/ 2 w 6"/>
              <a:gd name="T5" fmla="*/ 6 h 6"/>
              <a:gd name="T6" fmla="*/ 6 w 6"/>
              <a:gd name="T7" fmla="*/ 4 h 6"/>
              <a:gd name="T8" fmla="*/ 6 w 6"/>
              <a:gd name="T9" fmla="*/ 4 h 6"/>
              <a:gd name="T10" fmla="*/ 6 w 6"/>
              <a:gd name="T11" fmla="*/ 2 h 6"/>
              <a:gd name="T12" fmla="*/ 6 w 6"/>
              <a:gd name="T13" fmla="*/ 0 h 6"/>
              <a:gd name="T14" fmla="*/ 6 w 6"/>
              <a:gd name="T15" fmla="*/ 0 h 6"/>
              <a:gd name="T16" fmla="*/ 4 w 6"/>
              <a:gd name="T17" fmla="*/ 0 h 6"/>
              <a:gd name="T18" fmla="*/ 0 w 6"/>
              <a:gd name="T19" fmla="*/ 0 h 6"/>
              <a:gd name="T20" fmla="*/ 0 w 6"/>
              <a:gd name="T21" fmla="*/ 0 h 6"/>
              <a:gd name="T22" fmla="*/ 0 w 6"/>
              <a:gd name="T23" fmla="*/ 2 h 6"/>
              <a:gd name="T24" fmla="*/ 0 w 6"/>
              <a:gd name="T25" fmla="*/ 4 h 6"/>
              <a:gd name="T26" fmla="*/ 0 w 6"/>
              <a:gd name="T2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6">
                <a:moveTo>
                  <a:pt x="0" y="4"/>
                </a:moveTo>
                <a:lnTo>
                  <a:pt x="0" y="4"/>
                </a:lnTo>
                <a:lnTo>
                  <a:pt x="2" y="6"/>
                </a:lnTo>
                <a:lnTo>
                  <a:pt x="6" y="4"/>
                </a:lnTo>
                <a:lnTo>
                  <a:pt x="6" y="4"/>
                </a:lnTo>
                <a:lnTo>
                  <a:pt x="6" y="2"/>
                </a:lnTo>
                <a:lnTo>
                  <a:pt x="6" y="0"/>
                </a:lnTo>
                <a:lnTo>
                  <a:pt x="6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26A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764" name="Freeform 765"/>
          <p:cNvSpPr>
            <a:spLocks/>
          </p:cNvSpPr>
          <p:nvPr/>
        </p:nvSpPr>
        <p:spPr bwMode="auto">
          <a:xfrm>
            <a:off x="4103812" y="4210829"/>
            <a:ext cx="231775" cy="987425"/>
          </a:xfrm>
          <a:custGeom>
            <a:avLst/>
            <a:gdLst>
              <a:gd name="T0" fmla="*/ 2 w 146"/>
              <a:gd name="T1" fmla="*/ 2 h 622"/>
              <a:gd name="T2" fmla="*/ 0 w 146"/>
              <a:gd name="T3" fmla="*/ 2 h 622"/>
              <a:gd name="T4" fmla="*/ 0 w 146"/>
              <a:gd name="T5" fmla="*/ 550 h 622"/>
              <a:gd name="T6" fmla="*/ 0 w 146"/>
              <a:gd name="T7" fmla="*/ 550 h 622"/>
              <a:gd name="T8" fmla="*/ 2 w 146"/>
              <a:gd name="T9" fmla="*/ 564 h 622"/>
              <a:gd name="T10" fmla="*/ 6 w 146"/>
              <a:gd name="T11" fmla="*/ 578 h 622"/>
              <a:gd name="T12" fmla="*/ 12 w 146"/>
              <a:gd name="T13" fmla="*/ 590 h 622"/>
              <a:gd name="T14" fmla="*/ 22 w 146"/>
              <a:gd name="T15" fmla="*/ 602 h 622"/>
              <a:gd name="T16" fmla="*/ 32 w 146"/>
              <a:gd name="T17" fmla="*/ 610 h 622"/>
              <a:gd name="T18" fmla="*/ 44 w 146"/>
              <a:gd name="T19" fmla="*/ 618 h 622"/>
              <a:gd name="T20" fmla="*/ 58 w 146"/>
              <a:gd name="T21" fmla="*/ 622 h 622"/>
              <a:gd name="T22" fmla="*/ 74 w 146"/>
              <a:gd name="T23" fmla="*/ 622 h 622"/>
              <a:gd name="T24" fmla="*/ 74 w 146"/>
              <a:gd name="T25" fmla="*/ 622 h 622"/>
              <a:gd name="T26" fmla="*/ 88 w 146"/>
              <a:gd name="T27" fmla="*/ 622 h 622"/>
              <a:gd name="T28" fmla="*/ 102 w 146"/>
              <a:gd name="T29" fmla="*/ 618 h 622"/>
              <a:gd name="T30" fmla="*/ 114 w 146"/>
              <a:gd name="T31" fmla="*/ 610 h 622"/>
              <a:gd name="T32" fmla="*/ 124 w 146"/>
              <a:gd name="T33" fmla="*/ 602 h 622"/>
              <a:gd name="T34" fmla="*/ 134 w 146"/>
              <a:gd name="T35" fmla="*/ 590 h 622"/>
              <a:gd name="T36" fmla="*/ 140 w 146"/>
              <a:gd name="T37" fmla="*/ 578 h 622"/>
              <a:gd name="T38" fmla="*/ 144 w 146"/>
              <a:gd name="T39" fmla="*/ 564 h 622"/>
              <a:gd name="T40" fmla="*/ 146 w 146"/>
              <a:gd name="T41" fmla="*/ 550 h 622"/>
              <a:gd name="T42" fmla="*/ 146 w 146"/>
              <a:gd name="T43" fmla="*/ 0 h 622"/>
              <a:gd name="T44" fmla="*/ 0 w 146"/>
              <a:gd name="T45" fmla="*/ 0 h 622"/>
              <a:gd name="T46" fmla="*/ 0 w 146"/>
              <a:gd name="T47" fmla="*/ 2 h 622"/>
              <a:gd name="T48" fmla="*/ 2 w 146"/>
              <a:gd name="T49" fmla="*/ 2 h 622"/>
              <a:gd name="T50" fmla="*/ 2 w 146"/>
              <a:gd name="T51" fmla="*/ 4 h 622"/>
              <a:gd name="T52" fmla="*/ 142 w 146"/>
              <a:gd name="T53" fmla="*/ 4 h 622"/>
              <a:gd name="T54" fmla="*/ 142 w 146"/>
              <a:gd name="T55" fmla="*/ 550 h 622"/>
              <a:gd name="T56" fmla="*/ 142 w 146"/>
              <a:gd name="T57" fmla="*/ 550 h 622"/>
              <a:gd name="T58" fmla="*/ 140 w 146"/>
              <a:gd name="T59" fmla="*/ 564 h 622"/>
              <a:gd name="T60" fmla="*/ 136 w 146"/>
              <a:gd name="T61" fmla="*/ 576 h 622"/>
              <a:gd name="T62" fmla="*/ 130 w 146"/>
              <a:gd name="T63" fmla="*/ 588 h 622"/>
              <a:gd name="T64" fmla="*/ 122 w 146"/>
              <a:gd name="T65" fmla="*/ 598 h 622"/>
              <a:gd name="T66" fmla="*/ 122 w 146"/>
              <a:gd name="T67" fmla="*/ 598 h 622"/>
              <a:gd name="T68" fmla="*/ 112 w 146"/>
              <a:gd name="T69" fmla="*/ 608 h 622"/>
              <a:gd name="T70" fmla="*/ 100 w 146"/>
              <a:gd name="T71" fmla="*/ 614 h 622"/>
              <a:gd name="T72" fmla="*/ 86 w 146"/>
              <a:gd name="T73" fmla="*/ 618 h 622"/>
              <a:gd name="T74" fmla="*/ 74 w 146"/>
              <a:gd name="T75" fmla="*/ 618 h 622"/>
              <a:gd name="T76" fmla="*/ 74 w 146"/>
              <a:gd name="T77" fmla="*/ 618 h 622"/>
              <a:gd name="T78" fmla="*/ 60 w 146"/>
              <a:gd name="T79" fmla="*/ 618 h 622"/>
              <a:gd name="T80" fmla="*/ 46 w 146"/>
              <a:gd name="T81" fmla="*/ 614 h 622"/>
              <a:gd name="T82" fmla="*/ 34 w 146"/>
              <a:gd name="T83" fmla="*/ 608 h 622"/>
              <a:gd name="T84" fmla="*/ 24 w 146"/>
              <a:gd name="T85" fmla="*/ 598 h 622"/>
              <a:gd name="T86" fmla="*/ 24 w 146"/>
              <a:gd name="T87" fmla="*/ 598 h 622"/>
              <a:gd name="T88" fmla="*/ 16 w 146"/>
              <a:gd name="T89" fmla="*/ 588 h 622"/>
              <a:gd name="T90" fmla="*/ 10 w 146"/>
              <a:gd name="T91" fmla="*/ 576 h 622"/>
              <a:gd name="T92" fmla="*/ 6 w 146"/>
              <a:gd name="T93" fmla="*/ 564 h 622"/>
              <a:gd name="T94" fmla="*/ 4 w 146"/>
              <a:gd name="T95" fmla="*/ 550 h 622"/>
              <a:gd name="T96" fmla="*/ 4 w 146"/>
              <a:gd name="T97" fmla="*/ 2 h 622"/>
              <a:gd name="T98" fmla="*/ 2 w 146"/>
              <a:gd name="T99" fmla="*/ 2 h 622"/>
              <a:gd name="T100" fmla="*/ 2 w 146"/>
              <a:gd name="T101" fmla="*/ 4 h 622"/>
              <a:gd name="T102" fmla="*/ 2 w 146"/>
              <a:gd name="T103" fmla="*/ 2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6" h="622">
                <a:moveTo>
                  <a:pt x="2" y="2"/>
                </a:moveTo>
                <a:lnTo>
                  <a:pt x="0" y="2"/>
                </a:lnTo>
                <a:lnTo>
                  <a:pt x="0" y="550"/>
                </a:lnTo>
                <a:lnTo>
                  <a:pt x="0" y="550"/>
                </a:lnTo>
                <a:lnTo>
                  <a:pt x="2" y="564"/>
                </a:lnTo>
                <a:lnTo>
                  <a:pt x="6" y="578"/>
                </a:lnTo>
                <a:lnTo>
                  <a:pt x="12" y="590"/>
                </a:lnTo>
                <a:lnTo>
                  <a:pt x="22" y="602"/>
                </a:lnTo>
                <a:lnTo>
                  <a:pt x="32" y="610"/>
                </a:lnTo>
                <a:lnTo>
                  <a:pt x="44" y="618"/>
                </a:lnTo>
                <a:lnTo>
                  <a:pt x="58" y="622"/>
                </a:lnTo>
                <a:lnTo>
                  <a:pt x="74" y="622"/>
                </a:lnTo>
                <a:lnTo>
                  <a:pt x="74" y="622"/>
                </a:lnTo>
                <a:lnTo>
                  <a:pt x="88" y="622"/>
                </a:lnTo>
                <a:lnTo>
                  <a:pt x="102" y="618"/>
                </a:lnTo>
                <a:lnTo>
                  <a:pt x="114" y="610"/>
                </a:lnTo>
                <a:lnTo>
                  <a:pt x="124" y="602"/>
                </a:lnTo>
                <a:lnTo>
                  <a:pt x="134" y="590"/>
                </a:lnTo>
                <a:lnTo>
                  <a:pt x="140" y="578"/>
                </a:lnTo>
                <a:lnTo>
                  <a:pt x="144" y="564"/>
                </a:lnTo>
                <a:lnTo>
                  <a:pt x="146" y="550"/>
                </a:lnTo>
                <a:lnTo>
                  <a:pt x="146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4"/>
                </a:lnTo>
                <a:lnTo>
                  <a:pt x="142" y="4"/>
                </a:lnTo>
                <a:lnTo>
                  <a:pt x="142" y="550"/>
                </a:lnTo>
                <a:lnTo>
                  <a:pt x="142" y="550"/>
                </a:lnTo>
                <a:lnTo>
                  <a:pt x="140" y="564"/>
                </a:lnTo>
                <a:lnTo>
                  <a:pt x="136" y="576"/>
                </a:lnTo>
                <a:lnTo>
                  <a:pt x="130" y="588"/>
                </a:lnTo>
                <a:lnTo>
                  <a:pt x="122" y="598"/>
                </a:lnTo>
                <a:lnTo>
                  <a:pt x="122" y="598"/>
                </a:lnTo>
                <a:lnTo>
                  <a:pt x="112" y="608"/>
                </a:lnTo>
                <a:lnTo>
                  <a:pt x="100" y="614"/>
                </a:lnTo>
                <a:lnTo>
                  <a:pt x="86" y="618"/>
                </a:lnTo>
                <a:lnTo>
                  <a:pt x="74" y="618"/>
                </a:lnTo>
                <a:lnTo>
                  <a:pt x="74" y="618"/>
                </a:lnTo>
                <a:lnTo>
                  <a:pt x="60" y="618"/>
                </a:lnTo>
                <a:lnTo>
                  <a:pt x="46" y="614"/>
                </a:lnTo>
                <a:lnTo>
                  <a:pt x="34" y="608"/>
                </a:lnTo>
                <a:lnTo>
                  <a:pt x="24" y="598"/>
                </a:lnTo>
                <a:lnTo>
                  <a:pt x="24" y="598"/>
                </a:lnTo>
                <a:lnTo>
                  <a:pt x="16" y="588"/>
                </a:lnTo>
                <a:lnTo>
                  <a:pt x="10" y="576"/>
                </a:lnTo>
                <a:lnTo>
                  <a:pt x="6" y="564"/>
                </a:lnTo>
                <a:lnTo>
                  <a:pt x="4" y="550"/>
                </a:lnTo>
                <a:lnTo>
                  <a:pt x="4" y="2"/>
                </a:lnTo>
                <a:lnTo>
                  <a:pt x="2" y="2"/>
                </a:lnTo>
                <a:lnTo>
                  <a:pt x="2" y="4"/>
                </a:lnTo>
                <a:lnTo>
                  <a:pt x="2" y="2"/>
                </a:lnTo>
                <a:close/>
              </a:path>
            </a:pathLst>
          </a:custGeom>
          <a:solidFill>
            <a:srgbClr val="7271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grpSp>
        <p:nvGrpSpPr>
          <p:cNvPr id="765" name="组合 764"/>
          <p:cNvGrpSpPr/>
          <p:nvPr/>
        </p:nvGrpSpPr>
        <p:grpSpPr>
          <a:xfrm>
            <a:off x="4078412" y="4106054"/>
            <a:ext cx="282575" cy="1089025"/>
            <a:chOff x="5154613" y="1844675"/>
            <a:chExt cx="282575" cy="1089025"/>
          </a:xfrm>
        </p:grpSpPr>
        <p:sp>
          <p:nvSpPr>
            <p:cNvPr id="766" name="Freeform 764"/>
            <p:cNvSpPr>
              <a:spLocks/>
            </p:cNvSpPr>
            <p:nvPr/>
          </p:nvSpPr>
          <p:spPr bwMode="auto">
            <a:xfrm>
              <a:off x="5183188" y="1952625"/>
              <a:ext cx="225425" cy="981075"/>
            </a:xfrm>
            <a:custGeom>
              <a:avLst/>
              <a:gdLst>
                <a:gd name="T0" fmla="*/ 0 w 142"/>
                <a:gd name="T1" fmla="*/ 0 h 618"/>
                <a:gd name="T2" fmla="*/ 0 w 142"/>
                <a:gd name="T3" fmla="*/ 548 h 618"/>
                <a:gd name="T4" fmla="*/ 0 w 142"/>
                <a:gd name="T5" fmla="*/ 548 h 618"/>
                <a:gd name="T6" fmla="*/ 2 w 142"/>
                <a:gd name="T7" fmla="*/ 562 h 618"/>
                <a:gd name="T8" fmla="*/ 6 w 142"/>
                <a:gd name="T9" fmla="*/ 576 h 618"/>
                <a:gd name="T10" fmla="*/ 12 w 142"/>
                <a:gd name="T11" fmla="*/ 588 h 618"/>
                <a:gd name="T12" fmla="*/ 22 w 142"/>
                <a:gd name="T13" fmla="*/ 598 h 618"/>
                <a:gd name="T14" fmla="*/ 32 w 142"/>
                <a:gd name="T15" fmla="*/ 606 h 618"/>
                <a:gd name="T16" fmla="*/ 44 w 142"/>
                <a:gd name="T17" fmla="*/ 614 h 618"/>
                <a:gd name="T18" fmla="*/ 56 w 142"/>
                <a:gd name="T19" fmla="*/ 618 h 618"/>
                <a:gd name="T20" fmla="*/ 72 w 142"/>
                <a:gd name="T21" fmla="*/ 618 h 618"/>
                <a:gd name="T22" fmla="*/ 72 w 142"/>
                <a:gd name="T23" fmla="*/ 618 h 618"/>
                <a:gd name="T24" fmla="*/ 86 w 142"/>
                <a:gd name="T25" fmla="*/ 618 h 618"/>
                <a:gd name="T26" fmla="*/ 98 w 142"/>
                <a:gd name="T27" fmla="*/ 614 h 618"/>
                <a:gd name="T28" fmla="*/ 110 w 142"/>
                <a:gd name="T29" fmla="*/ 606 h 618"/>
                <a:gd name="T30" fmla="*/ 122 w 142"/>
                <a:gd name="T31" fmla="*/ 598 h 618"/>
                <a:gd name="T32" fmla="*/ 130 w 142"/>
                <a:gd name="T33" fmla="*/ 588 h 618"/>
                <a:gd name="T34" fmla="*/ 136 w 142"/>
                <a:gd name="T35" fmla="*/ 576 h 618"/>
                <a:gd name="T36" fmla="*/ 140 w 142"/>
                <a:gd name="T37" fmla="*/ 562 h 618"/>
                <a:gd name="T38" fmla="*/ 142 w 142"/>
                <a:gd name="T39" fmla="*/ 548 h 618"/>
                <a:gd name="T40" fmla="*/ 142 w 142"/>
                <a:gd name="T41" fmla="*/ 0 h 618"/>
                <a:gd name="T42" fmla="*/ 0 w 142"/>
                <a:gd name="T4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2" h="618">
                  <a:moveTo>
                    <a:pt x="0" y="0"/>
                  </a:moveTo>
                  <a:lnTo>
                    <a:pt x="0" y="548"/>
                  </a:lnTo>
                  <a:lnTo>
                    <a:pt x="0" y="548"/>
                  </a:lnTo>
                  <a:lnTo>
                    <a:pt x="2" y="562"/>
                  </a:lnTo>
                  <a:lnTo>
                    <a:pt x="6" y="576"/>
                  </a:lnTo>
                  <a:lnTo>
                    <a:pt x="12" y="588"/>
                  </a:lnTo>
                  <a:lnTo>
                    <a:pt x="22" y="598"/>
                  </a:lnTo>
                  <a:lnTo>
                    <a:pt x="32" y="606"/>
                  </a:lnTo>
                  <a:lnTo>
                    <a:pt x="44" y="614"/>
                  </a:lnTo>
                  <a:lnTo>
                    <a:pt x="56" y="618"/>
                  </a:lnTo>
                  <a:lnTo>
                    <a:pt x="72" y="618"/>
                  </a:lnTo>
                  <a:lnTo>
                    <a:pt x="72" y="618"/>
                  </a:lnTo>
                  <a:lnTo>
                    <a:pt x="86" y="618"/>
                  </a:lnTo>
                  <a:lnTo>
                    <a:pt x="98" y="614"/>
                  </a:lnTo>
                  <a:lnTo>
                    <a:pt x="110" y="606"/>
                  </a:lnTo>
                  <a:lnTo>
                    <a:pt x="122" y="598"/>
                  </a:lnTo>
                  <a:lnTo>
                    <a:pt x="130" y="588"/>
                  </a:lnTo>
                  <a:lnTo>
                    <a:pt x="136" y="576"/>
                  </a:lnTo>
                  <a:lnTo>
                    <a:pt x="140" y="562"/>
                  </a:lnTo>
                  <a:lnTo>
                    <a:pt x="142" y="548"/>
                  </a:lnTo>
                  <a:lnTo>
                    <a:pt x="14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grpSp>
          <p:nvGrpSpPr>
            <p:cNvPr id="767" name="组合 766"/>
            <p:cNvGrpSpPr/>
            <p:nvPr/>
          </p:nvGrpSpPr>
          <p:grpSpPr>
            <a:xfrm>
              <a:off x="5154613" y="1844675"/>
              <a:ext cx="282575" cy="1089025"/>
              <a:chOff x="5154613" y="1844675"/>
              <a:chExt cx="282575" cy="1089025"/>
            </a:xfrm>
          </p:grpSpPr>
          <p:sp>
            <p:nvSpPr>
              <p:cNvPr id="768" name="Freeform 763"/>
              <p:cNvSpPr>
                <a:spLocks/>
              </p:cNvSpPr>
              <p:nvPr/>
            </p:nvSpPr>
            <p:spPr bwMode="auto">
              <a:xfrm>
                <a:off x="5183188" y="1952625"/>
                <a:ext cx="225425" cy="981075"/>
              </a:xfrm>
              <a:custGeom>
                <a:avLst/>
                <a:gdLst>
                  <a:gd name="T0" fmla="*/ 0 w 142"/>
                  <a:gd name="T1" fmla="*/ 0 h 618"/>
                  <a:gd name="T2" fmla="*/ 0 w 142"/>
                  <a:gd name="T3" fmla="*/ 548 h 618"/>
                  <a:gd name="T4" fmla="*/ 0 w 142"/>
                  <a:gd name="T5" fmla="*/ 548 h 618"/>
                  <a:gd name="T6" fmla="*/ 2 w 142"/>
                  <a:gd name="T7" fmla="*/ 562 h 618"/>
                  <a:gd name="T8" fmla="*/ 6 w 142"/>
                  <a:gd name="T9" fmla="*/ 576 h 618"/>
                  <a:gd name="T10" fmla="*/ 12 w 142"/>
                  <a:gd name="T11" fmla="*/ 588 h 618"/>
                  <a:gd name="T12" fmla="*/ 22 w 142"/>
                  <a:gd name="T13" fmla="*/ 598 h 618"/>
                  <a:gd name="T14" fmla="*/ 32 w 142"/>
                  <a:gd name="T15" fmla="*/ 606 h 618"/>
                  <a:gd name="T16" fmla="*/ 44 w 142"/>
                  <a:gd name="T17" fmla="*/ 614 h 618"/>
                  <a:gd name="T18" fmla="*/ 56 w 142"/>
                  <a:gd name="T19" fmla="*/ 618 h 618"/>
                  <a:gd name="T20" fmla="*/ 72 w 142"/>
                  <a:gd name="T21" fmla="*/ 618 h 618"/>
                  <a:gd name="T22" fmla="*/ 72 w 142"/>
                  <a:gd name="T23" fmla="*/ 618 h 618"/>
                  <a:gd name="T24" fmla="*/ 86 w 142"/>
                  <a:gd name="T25" fmla="*/ 618 h 618"/>
                  <a:gd name="T26" fmla="*/ 98 w 142"/>
                  <a:gd name="T27" fmla="*/ 614 h 618"/>
                  <a:gd name="T28" fmla="*/ 110 w 142"/>
                  <a:gd name="T29" fmla="*/ 606 h 618"/>
                  <a:gd name="T30" fmla="*/ 122 w 142"/>
                  <a:gd name="T31" fmla="*/ 598 h 618"/>
                  <a:gd name="T32" fmla="*/ 130 w 142"/>
                  <a:gd name="T33" fmla="*/ 588 h 618"/>
                  <a:gd name="T34" fmla="*/ 136 w 142"/>
                  <a:gd name="T35" fmla="*/ 576 h 618"/>
                  <a:gd name="T36" fmla="*/ 140 w 142"/>
                  <a:gd name="T37" fmla="*/ 562 h 618"/>
                  <a:gd name="T38" fmla="*/ 142 w 142"/>
                  <a:gd name="T39" fmla="*/ 548 h 618"/>
                  <a:gd name="T40" fmla="*/ 142 w 142"/>
                  <a:gd name="T41" fmla="*/ 0 h 618"/>
                  <a:gd name="T42" fmla="*/ 0 w 142"/>
                  <a:gd name="T43" fmla="*/ 0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2" h="618">
                    <a:moveTo>
                      <a:pt x="0" y="0"/>
                    </a:moveTo>
                    <a:lnTo>
                      <a:pt x="0" y="548"/>
                    </a:lnTo>
                    <a:lnTo>
                      <a:pt x="0" y="548"/>
                    </a:lnTo>
                    <a:lnTo>
                      <a:pt x="2" y="562"/>
                    </a:lnTo>
                    <a:lnTo>
                      <a:pt x="6" y="576"/>
                    </a:lnTo>
                    <a:lnTo>
                      <a:pt x="12" y="588"/>
                    </a:lnTo>
                    <a:lnTo>
                      <a:pt x="22" y="598"/>
                    </a:lnTo>
                    <a:lnTo>
                      <a:pt x="32" y="606"/>
                    </a:lnTo>
                    <a:lnTo>
                      <a:pt x="44" y="614"/>
                    </a:lnTo>
                    <a:lnTo>
                      <a:pt x="56" y="618"/>
                    </a:lnTo>
                    <a:lnTo>
                      <a:pt x="72" y="618"/>
                    </a:lnTo>
                    <a:lnTo>
                      <a:pt x="72" y="618"/>
                    </a:lnTo>
                    <a:lnTo>
                      <a:pt x="86" y="618"/>
                    </a:lnTo>
                    <a:lnTo>
                      <a:pt x="98" y="614"/>
                    </a:lnTo>
                    <a:lnTo>
                      <a:pt x="110" y="606"/>
                    </a:lnTo>
                    <a:lnTo>
                      <a:pt x="122" y="598"/>
                    </a:lnTo>
                    <a:lnTo>
                      <a:pt x="130" y="588"/>
                    </a:lnTo>
                    <a:lnTo>
                      <a:pt x="136" y="576"/>
                    </a:lnTo>
                    <a:lnTo>
                      <a:pt x="140" y="562"/>
                    </a:lnTo>
                    <a:lnTo>
                      <a:pt x="142" y="548"/>
                    </a:lnTo>
                    <a:lnTo>
                      <a:pt x="14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F7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9" name="Freeform 766"/>
              <p:cNvSpPr>
                <a:spLocks/>
              </p:cNvSpPr>
              <p:nvPr/>
            </p:nvSpPr>
            <p:spPr bwMode="auto">
              <a:xfrm>
                <a:off x="5154613" y="1901825"/>
                <a:ext cx="282575" cy="50800"/>
              </a:xfrm>
              <a:custGeom>
                <a:avLst/>
                <a:gdLst>
                  <a:gd name="T0" fmla="*/ 168 w 178"/>
                  <a:gd name="T1" fmla="*/ 0 h 32"/>
                  <a:gd name="T2" fmla="*/ 12 w 178"/>
                  <a:gd name="T3" fmla="*/ 0 h 32"/>
                  <a:gd name="T4" fmla="*/ 12 w 178"/>
                  <a:gd name="T5" fmla="*/ 0 h 32"/>
                  <a:gd name="T6" fmla="*/ 8 w 178"/>
                  <a:gd name="T7" fmla="*/ 0 h 32"/>
                  <a:gd name="T8" fmla="*/ 4 w 178"/>
                  <a:gd name="T9" fmla="*/ 4 h 32"/>
                  <a:gd name="T10" fmla="*/ 2 w 178"/>
                  <a:gd name="T11" fmla="*/ 6 h 32"/>
                  <a:gd name="T12" fmla="*/ 0 w 178"/>
                  <a:gd name="T13" fmla="*/ 12 h 32"/>
                  <a:gd name="T14" fmla="*/ 0 w 178"/>
                  <a:gd name="T15" fmla="*/ 20 h 32"/>
                  <a:gd name="T16" fmla="*/ 0 w 178"/>
                  <a:gd name="T17" fmla="*/ 20 h 32"/>
                  <a:gd name="T18" fmla="*/ 2 w 178"/>
                  <a:gd name="T19" fmla="*/ 26 h 32"/>
                  <a:gd name="T20" fmla="*/ 4 w 178"/>
                  <a:gd name="T21" fmla="*/ 28 h 32"/>
                  <a:gd name="T22" fmla="*/ 8 w 178"/>
                  <a:gd name="T23" fmla="*/ 32 h 32"/>
                  <a:gd name="T24" fmla="*/ 12 w 178"/>
                  <a:gd name="T25" fmla="*/ 32 h 32"/>
                  <a:gd name="T26" fmla="*/ 168 w 178"/>
                  <a:gd name="T27" fmla="*/ 32 h 32"/>
                  <a:gd name="T28" fmla="*/ 168 w 178"/>
                  <a:gd name="T29" fmla="*/ 32 h 32"/>
                  <a:gd name="T30" fmla="*/ 172 w 178"/>
                  <a:gd name="T31" fmla="*/ 32 h 32"/>
                  <a:gd name="T32" fmla="*/ 176 w 178"/>
                  <a:gd name="T33" fmla="*/ 28 h 32"/>
                  <a:gd name="T34" fmla="*/ 178 w 178"/>
                  <a:gd name="T35" fmla="*/ 26 h 32"/>
                  <a:gd name="T36" fmla="*/ 178 w 178"/>
                  <a:gd name="T37" fmla="*/ 20 h 32"/>
                  <a:gd name="T38" fmla="*/ 178 w 178"/>
                  <a:gd name="T39" fmla="*/ 12 h 32"/>
                  <a:gd name="T40" fmla="*/ 178 w 178"/>
                  <a:gd name="T41" fmla="*/ 12 h 32"/>
                  <a:gd name="T42" fmla="*/ 178 w 178"/>
                  <a:gd name="T43" fmla="*/ 6 h 32"/>
                  <a:gd name="T44" fmla="*/ 176 w 178"/>
                  <a:gd name="T45" fmla="*/ 4 h 32"/>
                  <a:gd name="T46" fmla="*/ 172 w 178"/>
                  <a:gd name="T47" fmla="*/ 0 h 32"/>
                  <a:gd name="T48" fmla="*/ 168 w 178"/>
                  <a:gd name="T49" fmla="*/ 0 h 32"/>
                  <a:gd name="T50" fmla="*/ 168 w 178"/>
                  <a:gd name="T5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32">
                    <a:moveTo>
                      <a:pt x="168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4" y="28"/>
                    </a:lnTo>
                    <a:lnTo>
                      <a:pt x="8" y="32"/>
                    </a:lnTo>
                    <a:lnTo>
                      <a:pt x="12" y="32"/>
                    </a:lnTo>
                    <a:lnTo>
                      <a:pt x="168" y="32"/>
                    </a:lnTo>
                    <a:lnTo>
                      <a:pt x="168" y="32"/>
                    </a:lnTo>
                    <a:lnTo>
                      <a:pt x="172" y="32"/>
                    </a:lnTo>
                    <a:lnTo>
                      <a:pt x="176" y="28"/>
                    </a:lnTo>
                    <a:lnTo>
                      <a:pt x="178" y="26"/>
                    </a:lnTo>
                    <a:lnTo>
                      <a:pt x="178" y="20"/>
                    </a:lnTo>
                    <a:lnTo>
                      <a:pt x="178" y="12"/>
                    </a:lnTo>
                    <a:lnTo>
                      <a:pt x="178" y="12"/>
                    </a:lnTo>
                    <a:lnTo>
                      <a:pt x="178" y="6"/>
                    </a:lnTo>
                    <a:lnTo>
                      <a:pt x="176" y="4"/>
                    </a:lnTo>
                    <a:lnTo>
                      <a:pt x="172" y="0"/>
                    </a:lnTo>
                    <a:lnTo>
                      <a:pt x="168" y="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E0F7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0" name="Freeform 767"/>
              <p:cNvSpPr>
                <a:spLocks/>
              </p:cNvSpPr>
              <p:nvPr/>
            </p:nvSpPr>
            <p:spPr bwMode="auto">
              <a:xfrm>
                <a:off x="5167313" y="1844675"/>
                <a:ext cx="257175" cy="57150"/>
              </a:xfrm>
              <a:custGeom>
                <a:avLst/>
                <a:gdLst>
                  <a:gd name="T0" fmla="*/ 152 w 162"/>
                  <a:gd name="T1" fmla="*/ 0 h 36"/>
                  <a:gd name="T2" fmla="*/ 12 w 162"/>
                  <a:gd name="T3" fmla="*/ 0 h 36"/>
                  <a:gd name="T4" fmla="*/ 12 w 162"/>
                  <a:gd name="T5" fmla="*/ 0 h 36"/>
                  <a:gd name="T6" fmla="*/ 8 w 162"/>
                  <a:gd name="T7" fmla="*/ 0 h 36"/>
                  <a:gd name="T8" fmla="*/ 4 w 162"/>
                  <a:gd name="T9" fmla="*/ 4 h 36"/>
                  <a:gd name="T10" fmla="*/ 2 w 162"/>
                  <a:gd name="T11" fmla="*/ 6 h 36"/>
                  <a:gd name="T12" fmla="*/ 0 w 162"/>
                  <a:gd name="T13" fmla="*/ 12 h 36"/>
                  <a:gd name="T14" fmla="*/ 0 w 162"/>
                  <a:gd name="T15" fmla="*/ 24 h 36"/>
                  <a:gd name="T16" fmla="*/ 0 w 162"/>
                  <a:gd name="T17" fmla="*/ 24 h 36"/>
                  <a:gd name="T18" fmla="*/ 2 w 162"/>
                  <a:gd name="T19" fmla="*/ 28 h 36"/>
                  <a:gd name="T20" fmla="*/ 4 w 162"/>
                  <a:gd name="T21" fmla="*/ 32 h 36"/>
                  <a:gd name="T22" fmla="*/ 8 w 162"/>
                  <a:gd name="T23" fmla="*/ 34 h 36"/>
                  <a:gd name="T24" fmla="*/ 12 w 162"/>
                  <a:gd name="T25" fmla="*/ 36 h 36"/>
                  <a:gd name="T26" fmla="*/ 152 w 162"/>
                  <a:gd name="T27" fmla="*/ 36 h 36"/>
                  <a:gd name="T28" fmla="*/ 152 w 162"/>
                  <a:gd name="T29" fmla="*/ 36 h 36"/>
                  <a:gd name="T30" fmla="*/ 156 w 162"/>
                  <a:gd name="T31" fmla="*/ 34 h 36"/>
                  <a:gd name="T32" fmla="*/ 160 w 162"/>
                  <a:gd name="T33" fmla="*/ 32 h 36"/>
                  <a:gd name="T34" fmla="*/ 162 w 162"/>
                  <a:gd name="T35" fmla="*/ 28 h 36"/>
                  <a:gd name="T36" fmla="*/ 162 w 162"/>
                  <a:gd name="T37" fmla="*/ 24 h 36"/>
                  <a:gd name="T38" fmla="*/ 162 w 162"/>
                  <a:gd name="T39" fmla="*/ 12 h 36"/>
                  <a:gd name="T40" fmla="*/ 162 w 162"/>
                  <a:gd name="T41" fmla="*/ 12 h 36"/>
                  <a:gd name="T42" fmla="*/ 162 w 162"/>
                  <a:gd name="T43" fmla="*/ 6 h 36"/>
                  <a:gd name="T44" fmla="*/ 160 w 162"/>
                  <a:gd name="T45" fmla="*/ 4 h 36"/>
                  <a:gd name="T46" fmla="*/ 156 w 162"/>
                  <a:gd name="T47" fmla="*/ 0 h 36"/>
                  <a:gd name="T48" fmla="*/ 152 w 162"/>
                  <a:gd name="T49" fmla="*/ 0 h 36"/>
                  <a:gd name="T50" fmla="*/ 152 w 162"/>
                  <a:gd name="T5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2" h="36">
                    <a:moveTo>
                      <a:pt x="152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8" y="34"/>
                    </a:lnTo>
                    <a:lnTo>
                      <a:pt x="12" y="36"/>
                    </a:lnTo>
                    <a:lnTo>
                      <a:pt x="152" y="36"/>
                    </a:lnTo>
                    <a:lnTo>
                      <a:pt x="152" y="36"/>
                    </a:lnTo>
                    <a:lnTo>
                      <a:pt x="156" y="34"/>
                    </a:lnTo>
                    <a:lnTo>
                      <a:pt x="160" y="32"/>
                    </a:lnTo>
                    <a:lnTo>
                      <a:pt x="162" y="28"/>
                    </a:lnTo>
                    <a:lnTo>
                      <a:pt x="162" y="24"/>
                    </a:lnTo>
                    <a:lnTo>
                      <a:pt x="162" y="12"/>
                    </a:lnTo>
                    <a:lnTo>
                      <a:pt x="162" y="12"/>
                    </a:lnTo>
                    <a:lnTo>
                      <a:pt x="162" y="6"/>
                    </a:lnTo>
                    <a:lnTo>
                      <a:pt x="160" y="4"/>
                    </a:lnTo>
                    <a:lnTo>
                      <a:pt x="156" y="0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1" name="Freeform 768"/>
              <p:cNvSpPr>
                <a:spLocks/>
              </p:cNvSpPr>
              <p:nvPr/>
            </p:nvSpPr>
            <p:spPr bwMode="auto">
              <a:xfrm>
                <a:off x="5221288" y="1901825"/>
                <a:ext cx="149225" cy="34925"/>
              </a:xfrm>
              <a:custGeom>
                <a:avLst/>
                <a:gdLst>
                  <a:gd name="T0" fmla="*/ 0 w 94"/>
                  <a:gd name="T1" fmla="*/ 0 h 22"/>
                  <a:gd name="T2" fmla="*/ 0 w 94"/>
                  <a:gd name="T3" fmla="*/ 10 h 22"/>
                  <a:gd name="T4" fmla="*/ 0 w 94"/>
                  <a:gd name="T5" fmla="*/ 10 h 22"/>
                  <a:gd name="T6" fmla="*/ 0 w 94"/>
                  <a:gd name="T7" fmla="*/ 14 h 22"/>
                  <a:gd name="T8" fmla="*/ 2 w 94"/>
                  <a:gd name="T9" fmla="*/ 18 h 22"/>
                  <a:gd name="T10" fmla="*/ 6 w 94"/>
                  <a:gd name="T11" fmla="*/ 20 h 22"/>
                  <a:gd name="T12" fmla="*/ 10 w 94"/>
                  <a:gd name="T13" fmla="*/ 22 h 22"/>
                  <a:gd name="T14" fmla="*/ 84 w 94"/>
                  <a:gd name="T15" fmla="*/ 22 h 22"/>
                  <a:gd name="T16" fmla="*/ 84 w 94"/>
                  <a:gd name="T17" fmla="*/ 22 h 22"/>
                  <a:gd name="T18" fmla="*/ 88 w 94"/>
                  <a:gd name="T19" fmla="*/ 20 h 22"/>
                  <a:gd name="T20" fmla="*/ 92 w 94"/>
                  <a:gd name="T21" fmla="*/ 18 h 22"/>
                  <a:gd name="T22" fmla="*/ 94 w 94"/>
                  <a:gd name="T23" fmla="*/ 14 h 22"/>
                  <a:gd name="T24" fmla="*/ 94 w 94"/>
                  <a:gd name="T25" fmla="*/ 10 h 22"/>
                  <a:gd name="T26" fmla="*/ 94 w 94"/>
                  <a:gd name="T27" fmla="*/ 0 h 22"/>
                  <a:gd name="T28" fmla="*/ 0 w 94"/>
                  <a:gd name="T2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22">
                    <a:moveTo>
                      <a:pt x="0" y="0"/>
                    </a:moveTo>
                    <a:lnTo>
                      <a:pt x="0" y="1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0"/>
                    </a:lnTo>
                    <a:lnTo>
                      <a:pt x="10" y="22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8" y="20"/>
                    </a:lnTo>
                    <a:lnTo>
                      <a:pt x="92" y="18"/>
                    </a:lnTo>
                    <a:lnTo>
                      <a:pt x="94" y="14"/>
                    </a:lnTo>
                    <a:lnTo>
                      <a:pt x="94" y="10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A4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2" name="Freeform 769"/>
              <p:cNvSpPr>
                <a:spLocks/>
              </p:cNvSpPr>
              <p:nvPr/>
            </p:nvSpPr>
            <p:spPr bwMode="auto">
              <a:xfrm>
                <a:off x="5392738" y="2117725"/>
                <a:ext cx="12700" cy="15875"/>
              </a:xfrm>
              <a:custGeom>
                <a:avLst/>
                <a:gdLst>
                  <a:gd name="T0" fmla="*/ 4 w 8"/>
                  <a:gd name="T1" fmla="*/ 0 h 10"/>
                  <a:gd name="T2" fmla="*/ 4 w 8"/>
                  <a:gd name="T3" fmla="*/ 0 h 10"/>
                  <a:gd name="T4" fmla="*/ 0 w 8"/>
                  <a:gd name="T5" fmla="*/ 2 h 10"/>
                  <a:gd name="T6" fmla="*/ 0 w 8"/>
                  <a:gd name="T7" fmla="*/ 6 h 10"/>
                  <a:gd name="T8" fmla="*/ 0 w 8"/>
                  <a:gd name="T9" fmla="*/ 6 h 10"/>
                  <a:gd name="T10" fmla="*/ 0 w 8"/>
                  <a:gd name="T11" fmla="*/ 8 h 10"/>
                  <a:gd name="T12" fmla="*/ 4 w 8"/>
                  <a:gd name="T13" fmla="*/ 10 h 10"/>
                  <a:gd name="T14" fmla="*/ 4 w 8"/>
                  <a:gd name="T15" fmla="*/ 10 h 10"/>
                  <a:gd name="T16" fmla="*/ 6 w 8"/>
                  <a:gd name="T17" fmla="*/ 8 h 10"/>
                  <a:gd name="T18" fmla="*/ 8 w 8"/>
                  <a:gd name="T19" fmla="*/ 4 h 10"/>
                  <a:gd name="T20" fmla="*/ 8 w 8"/>
                  <a:gd name="T21" fmla="*/ 4 h 10"/>
                  <a:gd name="T22" fmla="*/ 6 w 8"/>
                  <a:gd name="T23" fmla="*/ 2 h 10"/>
                  <a:gd name="T24" fmla="*/ 4 w 8"/>
                  <a:gd name="T25" fmla="*/ 0 h 10"/>
                  <a:gd name="T26" fmla="*/ 4 w 8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0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3" name="Freeform 770"/>
              <p:cNvSpPr>
                <a:spLocks/>
              </p:cNvSpPr>
              <p:nvPr/>
            </p:nvSpPr>
            <p:spPr bwMode="auto">
              <a:xfrm>
                <a:off x="5284788" y="2101850"/>
                <a:ext cx="15875" cy="15875"/>
              </a:xfrm>
              <a:custGeom>
                <a:avLst/>
                <a:gdLst>
                  <a:gd name="T0" fmla="*/ 6 w 10"/>
                  <a:gd name="T1" fmla="*/ 0 h 10"/>
                  <a:gd name="T2" fmla="*/ 6 w 10"/>
                  <a:gd name="T3" fmla="*/ 0 h 10"/>
                  <a:gd name="T4" fmla="*/ 2 w 10"/>
                  <a:gd name="T5" fmla="*/ 2 h 10"/>
                  <a:gd name="T6" fmla="*/ 0 w 10"/>
                  <a:gd name="T7" fmla="*/ 6 h 10"/>
                  <a:gd name="T8" fmla="*/ 0 w 10"/>
                  <a:gd name="T9" fmla="*/ 6 h 10"/>
                  <a:gd name="T10" fmla="*/ 2 w 10"/>
                  <a:gd name="T11" fmla="*/ 8 h 10"/>
                  <a:gd name="T12" fmla="*/ 6 w 10"/>
                  <a:gd name="T13" fmla="*/ 10 h 10"/>
                  <a:gd name="T14" fmla="*/ 6 w 10"/>
                  <a:gd name="T15" fmla="*/ 10 h 10"/>
                  <a:gd name="T16" fmla="*/ 8 w 10"/>
                  <a:gd name="T17" fmla="*/ 8 h 10"/>
                  <a:gd name="T18" fmla="*/ 10 w 10"/>
                  <a:gd name="T19" fmla="*/ 6 h 10"/>
                  <a:gd name="T20" fmla="*/ 10 w 10"/>
                  <a:gd name="T21" fmla="*/ 6 h 10"/>
                  <a:gd name="T22" fmla="*/ 8 w 10"/>
                  <a:gd name="T23" fmla="*/ 2 h 10"/>
                  <a:gd name="T24" fmla="*/ 6 w 10"/>
                  <a:gd name="T25" fmla="*/ 0 h 10"/>
                  <a:gd name="T26" fmla="*/ 6 w 10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4" name="Freeform 771"/>
              <p:cNvSpPr>
                <a:spLocks/>
              </p:cNvSpPr>
              <p:nvPr/>
            </p:nvSpPr>
            <p:spPr bwMode="auto">
              <a:xfrm>
                <a:off x="5211763" y="2130425"/>
                <a:ext cx="15875" cy="15875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10 w 10"/>
                  <a:gd name="T9" fmla="*/ 6 h 10"/>
                  <a:gd name="T10" fmla="*/ 8 w 10"/>
                  <a:gd name="T11" fmla="*/ 2 h 10"/>
                  <a:gd name="T12" fmla="*/ 6 w 10"/>
                  <a:gd name="T13" fmla="*/ 0 h 10"/>
                  <a:gd name="T14" fmla="*/ 6 w 10"/>
                  <a:gd name="T15" fmla="*/ 0 h 10"/>
                  <a:gd name="T16" fmla="*/ 2 w 10"/>
                  <a:gd name="T17" fmla="*/ 2 h 10"/>
                  <a:gd name="T18" fmla="*/ 0 w 10"/>
                  <a:gd name="T19" fmla="*/ 6 h 10"/>
                  <a:gd name="T20" fmla="*/ 0 w 10"/>
                  <a:gd name="T21" fmla="*/ 6 h 10"/>
                  <a:gd name="T22" fmla="*/ 2 w 10"/>
                  <a:gd name="T23" fmla="*/ 8 h 10"/>
                  <a:gd name="T24" fmla="*/ 6 w 10"/>
                  <a:gd name="T2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5" name="Freeform 772"/>
              <p:cNvSpPr>
                <a:spLocks/>
              </p:cNvSpPr>
              <p:nvPr/>
            </p:nvSpPr>
            <p:spPr bwMode="auto">
              <a:xfrm>
                <a:off x="5211763" y="2130425"/>
                <a:ext cx="15875" cy="15875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10 w 10"/>
                  <a:gd name="T9" fmla="*/ 6 h 10"/>
                  <a:gd name="T10" fmla="*/ 8 w 10"/>
                  <a:gd name="T11" fmla="*/ 2 h 10"/>
                  <a:gd name="T12" fmla="*/ 6 w 10"/>
                  <a:gd name="T13" fmla="*/ 0 h 10"/>
                  <a:gd name="T14" fmla="*/ 6 w 10"/>
                  <a:gd name="T15" fmla="*/ 0 h 10"/>
                  <a:gd name="T16" fmla="*/ 2 w 10"/>
                  <a:gd name="T17" fmla="*/ 2 h 10"/>
                  <a:gd name="T18" fmla="*/ 0 w 10"/>
                  <a:gd name="T19" fmla="*/ 6 h 10"/>
                  <a:gd name="T20" fmla="*/ 0 w 10"/>
                  <a:gd name="T21" fmla="*/ 6 h 10"/>
                  <a:gd name="T22" fmla="*/ 2 w 10"/>
                  <a:gd name="T23" fmla="*/ 8 h 10"/>
                  <a:gd name="T24" fmla="*/ 6 w 10"/>
                  <a:gd name="T2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6" name="Freeform 773"/>
              <p:cNvSpPr>
                <a:spLocks/>
              </p:cNvSpPr>
              <p:nvPr/>
            </p:nvSpPr>
            <p:spPr bwMode="auto">
              <a:xfrm>
                <a:off x="5240338" y="2139950"/>
                <a:ext cx="12700" cy="12700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6 h 8"/>
                  <a:gd name="T6" fmla="*/ 8 w 8"/>
                  <a:gd name="T7" fmla="*/ 4 h 8"/>
                  <a:gd name="T8" fmla="*/ 8 w 8"/>
                  <a:gd name="T9" fmla="*/ 4 h 8"/>
                  <a:gd name="T10" fmla="*/ 8 w 8"/>
                  <a:gd name="T11" fmla="*/ 0 h 8"/>
                  <a:gd name="T12" fmla="*/ 4 w 8"/>
                  <a:gd name="T13" fmla="*/ 0 h 8"/>
                  <a:gd name="T14" fmla="*/ 4 w 8"/>
                  <a:gd name="T15" fmla="*/ 0 h 8"/>
                  <a:gd name="T16" fmla="*/ 2 w 8"/>
                  <a:gd name="T17" fmla="*/ 0 h 8"/>
                  <a:gd name="T18" fmla="*/ 0 w 8"/>
                  <a:gd name="T19" fmla="*/ 4 h 8"/>
                  <a:gd name="T20" fmla="*/ 0 w 8"/>
                  <a:gd name="T21" fmla="*/ 4 h 8"/>
                  <a:gd name="T22" fmla="*/ 2 w 8"/>
                  <a:gd name="T23" fmla="*/ 6 h 8"/>
                  <a:gd name="T24" fmla="*/ 4 w 8"/>
                  <a:gd name="T2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7" name="Freeform 774"/>
              <p:cNvSpPr>
                <a:spLocks/>
              </p:cNvSpPr>
              <p:nvPr/>
            </p:nvSpPr>
            <p:spPr bwMode="auto">
              <a:xfrm>
                <a:off x="5240338" y="2139950"/>
                <a:ext cx="12700" cy="12700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6 h 8"/>
                  <a:gd name="T6" fmla="*/ 8 w 8"/>
                  <a:gd name="T7" fmla="*/ 4 h 8"/>
                  <a:gd name="T8" fmla="*/ 8 w 8"/>
                  <a:gd name="T9" fmla="*/ 4 h 8"/>
                  <a:gd name="T10" fmla="*/ 8 w 8"/>
                  <a:gd name="T11" fmla="*/ 0 h 8"/>
                  <a:gd name="T12" fmla="*/ 4 w 8"/>
                  <a:gd name="T13" fmla="*/ 0 h 8"/>
                  <a:gd name="T14" fmla="*/ 4 w 8"/>
                  <a:gd name="T15" fmla="*/ 0 h 8"/>
                  <a:gd name="T16" fmla="*/ 2 w 8"/>
                  <a:gd name="T17" fmla="*/ 0 h 8"/>
                  <a:gd name="T18" fmla="*/ 0 w 8"/>
                  <a:gd name="T19" fmla="*/ 4 h 8"/>
                  <a:gd name="T20" fmla="*/ 0 w 8"/>
                  <a:gd name="T21" fmla="*/ 4 h 8"/>
                  <a:gd name="T22" fmla="*/ 2 w 8"/>
                  <a:gd name="T23" fmla="*/ 6 h 8"/>
                  <a:gd name="T24" fmla="*/ 4 w 8"/>
                  <a:gd name="T2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8" name="Freeform 775"/>
              <p:cNvSpPr>
                <a:spLocks/>
              </p:cNvSpPr>
              <p:nvPr/>
            </p:nvSpPr>
            <p:spPr bwMode="auto">
              <a:xfrm>
                <a:off x="5237163" y="2117725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0 h 4"/>
                  <a:gd name="T4" fmla="*/ 0 w 4"/>
                  <a:gd name="T5" fmla="*/ 0 h 4"/>
                  <a:gd name="T6" fmla="*/ 0 w 4"/>
                  <a:gd name="T7" fmla="*/ 2 h 4"/>
                  <a:gd name="T8" fmla="*/ 0 w 4"/>
                  <a:gd name="T9" fmla="*/ 2 h 4"/>
                  <a:gd name="T10" fmla="*/ 0 w 4"/>
                  <a:gd name="T11" fmla="*/ 4 h 4"/>
                  <a:gd name="T12" fmla="*/ 2 w 4"/>
                  <a:gd name="T13" fmla="*/ 4 h 4"/>
                  <a:gd name="T14" fmla="*/ 2 w 4"/>
                  <a:gd name="T15" fmla="*/ 4 h 4"/>
                  <a:gd name="T16" fmla="*/ 4 w 4"/>
                  <a:gd name="T17" fmla="*/ 4 h 4"/>
                  <a:gd name="T18" fmla="*/ 4 w 4"/>
                  <a:gd name="T19" fmla="*/ 2 h 4"/>
                  <a:gd name="T20" fmla="*/ 4 w 4"/>
                  <a:gd name="T21" fmla="*/ 2 h 4"/>
                  <a:gd name="T22" fmla="*/ 4 w 4"/>
                  <a:gd name="T23" fmla="*/ 0 h 4"/>
                  <a:gd name="T24" fmla="*/ 2 w 4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9" name="Freeform 776"/>
              <p:cNvSpPr>
                <a:spLocks/>
              </p:cNvSpPr>
              <p:nvPr/>
            </p:nvSpPr>
            <p:spPr bwMode="auto">
              <a:xfrm>
                <a:off x="5237163" y="2117725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0 h 4"/>
                  <a:gd name="T4" fmla="*/ 0 w 4"/>
                  <a:gd name="T5" fmla="*/ 0 h 4"/>
                  <a:gd name="T6" fmla="*/ 0 w 4"/>
                  <a:gd name="T7" fmla="*/ 2 h 4"/>
                  <a:gd name="T8" fmla="*/ 0 w 4"/>
                  <a:gd name="T9" fmla="*/ 2 h 4"/>
                  <a:gd name="T10" fmla="*/ 0 w 4"/>
                  <a:gd name="T11" fmla="*/ 4 h 4"/>
                  <a:gd name="T12" fmla="*/ 2 w 4"/>
                  <a:gd name="T13" fmla="*/ 4 h 4"/>
                  <a:gd name="T14" fmla="*/ 2 w 4"/>
                  <a:gd name="T15" fmla="*/ 4 h 4"/>
                  <a:gd name="T16" fmla="*/ 4 w 4"/>
                  <a:gd name="T17" fmla="*/ 4 h 4"/>
                  <a:gd name="T18" fmla="*/ 4 w 4"/>
                  <a:gd name="T19" fmla="*/ 2 h 4"/>
                  <a:gd name="T20" fmla="*/ 4 w 4"/>
                  <a:gd name="T21" fmla="*/ 2 h 4"/>
                  <a:gd name="T22" fmla="*/ 4 w 4"/>
                  <a:gd name="T23" fmla="*/ 0 h 4"/>
                  <a:gd name="T24" fmla="*/ 2 w 4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0" name="Freeform 777"/>
              <p:cNvSpPr>
                <a:spLocks/>
              </p:cNvSpPr>
              <p:nvPr/>
            </p:nvSpPr>
            <p:spPr bwMode="auto">
              <a:xfrm>
                <a:off x="5287963" y="2082800"/>
                <a:ext cx="9525" cy="9525"/>
              </a:xfrm>
              <a:custGeom>
                <a:avLst/>
                <a:gdLst>
                  <a:gd name="T0" fmla="*/ 4 w 6"/>
                  <a:gd name="T1" fmla="*/ 0 h 6"/>
                  <a:gd name="T2" fmla="*/ 4 w 6"/>
                  <a:gd name="T3" fmla="*/ 0 h 6"/>
                  <a:gd name="T4" fmla="*/ 2 w 6"/>
                  <a:gd name="T5" fmla="*/ 2 h 6"/>
                  <a:gd name="T6" fmla="*/ 0 w 6"/>
                  <a:gd name="T7" fmla="*/ 4 h 6"/>
                  <a:gd name="T8" fmla="*/ 0 w 6"/>
                  <a:gd name="T9" fmla="*/ 4 h 6"/>
                  <a:gd name="T10" fmla="*/ 2 w 6"/>
                  <a:gd name="T11" fmla="*/ 4 h 6"/>
                  <a:gd name="T12" fmla="*/ 4 w 6"/>
                  <a:gd name="T13" fmla="*/ 6 h 6"/>
                  <a:gd name="T14" fmla="*/ 4 w 6"/>
                  <a:gd name="T15" fmla="*/ 6 h 6"/>
                  <a:gd name="T16" fmla="*/ 6 w 6"/>
                  <a:gd name="T17" fmla="*/ 4 h 6"/>
                  <a:gd name="T18" fmla="*/ 6 w 6"/>
                  <a:gd name="T19" fmla="*/ 4 h 6"/>
                  <a:gd name="T20" fmla="*/ 6 w 6"/>
                  <a:gd name="T21" fmla="*/ 4 h 6"/>
                  <a:gd name="T22" fmla="*/ 6 w 6"/>
                  <a:gd name="T23" fmla="*/ 2 h 6"/>
                  <a:gd name="T24" fmla="*/ 4 w 6"/>
                  <a:gd name="T25" fmla="*/ 0 h 6"/>
                  <a:gd name="T26" fmla="*/ 4 w 6"/>
                  <a:gd name="T2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1" name="Freeform 778"/>
              <p:cNvSpPr>
                <a:spLocks/>
              </p:cNvSpPr>
              <p:nvPr/>
            </p:nvSpPr>
            <p:spPr bwMode="auto">
              <a:xfrm>
                <a:off x="5214938" y="2082800"/>
                <a:ext cx="9525" cy="6350"/>
              </a:xfrm>
              <a:custGeom>
                <a:avLst/>
                <a:gdLst>
                  <a:gd name="T0" fmla="*/ 4 w 6"/>
                  <a:gd name="T1" fmla="*/ 0 h 4"/>
                  <a:gd name="T2" fmla="*/ 4 w 6"/>
                  <a:gd name="T3" fmla="*/ 0 h 4"/>
                  <a:gd name="T4" fmla="*/ 2 w 6"/>
                  <a:gd name="T5" fmla="*/ 0 h 4"/>
                  <a:gd name="T6" fmla="*/ 0 w 6"/>
                  <a:gd name="T7" fmla="*/ 2 h 4"/>
                  <a:gd name="T8" fmla="*/ 0 w 6"/>
                  <a:gd name="T9" fmla="*/ 2 h 4"/>
                  <a:gd name="T10" fmla="*/ 2 w 6"/>
                  <a:gd name="T11" fmla="*/ 4 h 4"/>
                  <a:gd name="T12" fmla="*/ 4 w 6"/>
                  <a:gd name="T13" fmla="*/ 4 h 4"/>
                  <a:gd name="T14" fmla="*/ 4 w 6"/>
                  <a:gd name="T15" fmla="*/ 4 h 4"/>
                  <a:gd name="T16" fmla="*/ 6 w 6"/>
                  <a:gd name="T17" fmla="*/ 4 h 4"/>
                  <a:gd name="T18" fmla="*/ 6 w 6"/>
                  <a:gd name="T19" fmla="*/ 2 h 4"/>
                  <a:gd name="T20" fmla="*/ 6 w 6"/>
                  <a:gd name="T21" fmla="*/ 2 h 4"/>
                  <a:gd name="T22" fmla="*/ 6 w 6"/>
                  <a:gd name="T23" fmla="*/ 0 h 4"/>
                  <a:gd name="T24" fmla="*/ 4 w 6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2" name="Freeform 779"/>
              <p:cNvSpPr>
                <a:spLocks/>
              </p:cNvSpPr>
              <p:nvPr/>
            </p:nvSpPr>
            <p:spPr bwMode="auto">
              <a:xfrm>
                <a:off x="5214938" y="2082800"/>
                <a:ext cx="9525" cy="6350"/>
              </a:xfrm>
              <a:custGeom>
                <a:avLst/>
                <a:gdLst>
                  <a:gd name="T0" fmla="*/ 4 w 6"/>
                  <a:gd name="T1" fmla="*/ 0 h 4"/>
                  <a:gd name="T2" fmla="*/ 4 w 6"/>
                  <a:gd name="T3" fmla="*/ 0 h 4"/>
                  <a:gd name="T4" fmla="*/ 2 w 6"/>
                  <a:gd name="T5" fmla="*/ 0 h 4"/>
                  <a:gd name="T6" fmla="*/ 0 w 6"/>
                  <a:gd name="T7" fmla="*/ 2 h 4"/>
                  <a:gd name="T8" fmla="*/ 0 w 6"/>
                  <a:gd name="T9" fmla="*/ 2 h 4"/>
                  <a:gd name="T10" fmla="*/ 2 w 6"/>
                  <a:gd name="T11" fmla="*/ 4 h 4"/>
                  <a:gd name="T12" fmla="*/ 4 w 6"/>
                  <a:gd name="T13" fmla="*/ 4 h 4"/>
                  <a:gd name="T14" fmla="*/ 4 w 6"/>
                  <a:gd name="T15" fmla="*/ 4 h 4"/>
                  <a:gd name="T16" fmla="*/ 6 w 6"/>
                  <a:gd name="T17" fmla="*/ 4 h 4"/>
                  <a:gd name="T18" fmla="*/ 6 w 6"/>
                  <a:gd name="T19" fmla="*/ 2 h 4"/>
                  <a:gd name="T20" fmla="*/ 6 w 6"/>
                  <a:gd name="T21" fmla="*/ 2 h 4"/>
                  <a:gd name="T22" fmla="*/ 6 w 6"/>
                  <a:gd name="T23" fmla="*/ 0 h 4"/>
                  <a:gd name="T24" fmla="*/ 4 w 6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3" name="Freeform 780"/>
              <p:cNvSpPr>
                <a:spLocks/>
              </p:cNvSpPr>
              <p:nvPr/>
            </p:nvSpPr>
            <p:spPr bwMode="auto">
              <a:xfrm>
                <a:off x="5186363" y="2079625"/>
                <a:ext cx="15875" cy="12700"/>
              </a:xfrm>
              <a:custGeom>
                <a:avLst/>
                <a:gdLst>
                  <a:gd name="T0" fmla="*/ 4 w 10"/>
                  <a:gd name="T1" fmla="*/ 8 h 8"/>
                  <a:gd name="T2" fmla="*/ 4 w 10"/>
                  <a:gd name="T3" fmla="*/ 8 h 8"/>
                  <a:gd name="T4" fmla="*/ 8 w 10"/>
                  <a:gd name="T5" fmla="*/ 8 h 8"/>
                  <a:gd name="T6" fmla="*/ 10 w 10"/>
                  <a:gd name="T7" fmla="*/ 4 h 8"/>
                  <a:gd name="T8" fmla="*/ 10 w 10"/>
                  <a:gd name="T9" fmla="*/ 4 h 8"/>
                  <a:gd name="T10" fmla="*/ 8 w 10"/>
                  <a:gd name="T11" fmla="*/ 2 h 8"/>
                  <a:gd name="T12" fmla="*/ 4 w 10"/>
                  <a:gd name="T13" fmla="*/ 0 h 8"/>
                  <a:gd name="T14" fmla="*/ 4 w 10"/>
                  <a:gd name="T15" fmla="*/ 0 h 8"/>
                  <a:gd name="T16" fmla="*/ 2 w 10"/>
                  <a:gd name="T17" fmla="*/ 2 h 8"/>
                  <a:gd name="T18" fmla="*/ 0 w 10"/>
                  <a:gd name="T19" fmla="*/ 4 h 8"/>
                  <a:gd name="T20" fmla="*/ 0 w 10"/>
                  <a:gd name="T21" fmla="*/ 4 h 8"/>
                  <a:gd name="T22" fmla="*/ 2 w 10"/>
                  <a:gd name="T23" fmla="*/ 8 h 8"/>
                  <a:gd name="T24" fmla="*/ 4 w 10"/>
                  <a:gd name="T25" fmla="*/ 8 h 8"/>
                  <a:gd name="T26" fmla="*/ 4 w 10"/>
                  <a:gd name="T2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4" name="Freeform 781"/>
              <p:cNvSpPr>
                <a:spLocks/>
              </p:cNvSpPr>
              <p:nvPr/>
            </p:nvSpPr>
            <p:spPr bwMode="auto">
              <a:xfrm>
                <a:off x="5186363" y="2146300"/>
                <a:ext cx="15875" cy="15875"/>
              </a:xfrm>
              <a:custGeom>
                <a:avLst/>
                <a:gdLst>
                  <a:gd name="T0" fmla="*/ 4 w 10"/>
                  <a:gd name="T1" fmla="*/ 10 h 10"/>
                  <a:gd name="T2" fmla="*/ 4 w 10"/>
                  <a:gd name="T3" fmla="*/ 10 h 10"/>
                  <a:gd name="T4" fmla="*/ 8 w 10"/>
                  <a:gd name="T5" fmla="*/ 8 h 10"/>
                  <a:gd name="T6" fmla="*/ 10 w 10"/>
                  <a:gd name="T7" fmla="*/ 4 h 10"/>
                  <a:gd name="T8" fmla="*/ 10 w 10"/>
                  <a:gd name="T9" fmla="*/ 4 h 10"/>
                  <a:gd name="T10" fmla="*/ 8 w 10"/>
                  <a:gd name="T11" fmla="*/ 2 h 10"/>
                  <a:gd name="T12" fmla="*/ 4 w 10"/>
                  <a:gd name="T13" fmla="*/ 0 h 10"/>
                  <a:gd name="T14" fmla="*/ 4 w 10"/>
                  <a:gd name="T15" fmla="*/ 0 h 10"/>
                  <a:gd name="T16" fmla="*/ 2 w 10"/>
                  <a:gd name="T17" fmla="*/ 2 h 10"/>
                  <a:gd name="T18" fmla="*/ 0 w 10"/>
                  <a:gd name="T19" fmla="*/ 4 h 10"/>
                  <a:gd name="T20" fmla="*/ 0 w 10"/>
                  <a:gd name="T21" fmla="*/ 4 h 10"/>
                  <a:gd name="T22" fmla="*/ 2 w 10"/>
                  <a:gd name="T23" fmla="*/ 8 h 10"/>
                  <a:gd name="T24" fmla="*/ 4 w 10"/>
                  <a:gd name="T25" fmla="*/ 10 h 10"/>
                  <a:gd name="T26" fmla="*/ 4 w 10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5" name="Freeform 782"/>
              <p:cNvSpPr>
                <a:spLocks/>
              </p:cNvSpPr>
              <p:nvPr/>
            </p:nvSpPr>
            <p:spPr bwMode="auto">
              <a:xfrm>
                <a:off x="5192713" y="2124075"/>
                <a:ext cx="9525" cy="9525"/>
              </a:xfrm>
              <a:custGeom>
                <a:avLst/>
                <a:gdLst>
                  <a:gd name="T0" fmla="*/ 2 w 6"/>
                  <a:gd name="T1" fmla="*/ 0 h 6"/>
                  <a:gd name="T2" fmla="*/ 2 w 6"/>
                  <a:gd name="T3" fmla="*/ 0 h 6"/>
                  <a:gd name="T4" fmla="*/ 0 w 6"/>
                  <a:gd name="T5" fmla="*/ 2 h 6"/>
                  <a:gd name="T6" fmla="*/ 0 w 6"/>
                  <a:gd name="T7" fmla="*/ 4 h 6"/>
                  <a:gd name="T8" fmla="*/ 0 w 6"/>
                  <a:gd name="T9" fmla="*/ 4 h 6"/>
                  <a:gd name="T10" fmla="*/ 0 w 6"/>
                  <a:gd name="T11" fmla="*/ 6 h 6"/>
                  <a:gd name="T12" fmla="*/ 2 w 6"/>
                  <a:gd name="T13" fmla="*/ 6 h 6"/>
                  <a:gd name="T14" fmla="*/ 2 w 6"/>
                  <a:gd name="T15" fmla="*/ 6 h 6"/>
                  <a:gd name="T16" fmla="*/ 4 w 6"/>
                  <a:gd name="T17" fmla="*/ 6 h 6"/>
                  <a:gd name="T18" fmla="*/ 6 w 6"/>
                  <a:gd name="T19" fmla="*/ 4 h 6"/>
                  <a:gd name="T20" fmla="*/ 6 w 6"/>
                  <a:gd name="T21" fmla="*/ 4 h 6"/>
                  <a:gd name="T22" fmla="*/ 4 w 6"/>
                  <a:gd name="T23" fmla="*/ 2 h 6"/>
                  <a:gd name="T24" fmla="*/ 2 w 6"/>
                  <a:gd name="T25" fmla="*/ 0 h 6"/>
                  <a:gd name="T26" fmla="*/ 2 w 6"/>
                  <a:gd name="T2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6" name="Freeform 783"/>
              <p:cNvSpPr>
                <a:spLocks/>
              </p:cNvSpPr>
              <p:nvPr/>
            </p:nvSpPr>
            <p:spPr bwMode="auto">
              <a:xfrm>
                <a:off x="5202238" y="2203450"/>
                <a:ext cx="15875" cy="15875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2 w 10"/>
                  <a:gd name="T5" fmla="*/ 2 h 10"/>
                  <a:gd name="T6" fmla="*/ 0 w 10"/>
                  <a:gd name="T7" fmla="*/ 6 h 10"/>
                  <a:gd name="T8" fmla="*/ 0 w 10"/>
                  <a:gd name="T9" fmla="*/ 6 h 10"/>
                  <a:gd name="T10" fmla="*/ 2 w 10"/>
                  <a:gd name="T11" fmla="*/ 8 h 10"/>
                  <a:gd name="T12" fmla="*/ 6 w 10"/>
                  <a:gd name="T13" fmla="*/ 10 h 10"/>
                  <a:gd name="T14" fmla="*/ 6 w 10"/>
                  <a:gd name="T15" fmla="*/ 10 h 10"/>
                  <a:gd name="T16" fmla="*/ 8 w 10"/>
                  <a:gd name="T17" fmla="*/ 8 h 10"/>
                  <a:gd name="T18" fmla="*/ 10 w 10"/>
                  <a:gd name="T19" fmla="*/ 4 h 10"/>
                  <a:gd name="T20" fmla="*/ 10 w 10"/>
                  <a:gd name="T21" fmla="*/ 4 h 10"/>
                  <a:gd name="T22" fmla="*/ 8 w 10"/>
                  <a:gd name="T23" fmla="*/ 2 h 10"/>
                  <a:gd name="T24" fmla="*/ 4 w 1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7" name="Freeform 784"/>
              <p:cNvSpPr>
                <a:spLocks/>
              </p:cNvSpPr>
              <p:nvPr/>
            </p:nvSpPr>
            <p:spPr bwMode="auto">
              <a:xfrm>
                <a:off x="5202238" y="2203450"/>
                <a:ext cx="15875" cy="15875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2 w 10"/>
                  <a:gd name="T5" fmla="*/ 2 h 10"/>
                  <a:gd name="T6" fmla="*/ 0 w 10"/>
                  <a:gd name="T7" fmla="*/ 6 h 10"/>
                  <a:gd name="T8" fmla="*/ 0 w 10"/>
                  <a:gd name="T9" fmla="*/ 6 h 10"/>
                  <a:gd name="T10" fmla="*/ 2 w 10"/>
                  <a:gd name="T11" fmla="*/ 8 h 10"/>
                  <a:gd name="T12" fmla="*/ 6 w 10"/>
                  <a:gd name="T13" fmla="*/ 10 h 10"/>
                  <a:gd name="T14" fmla="*/ 6 w 10"/>
                  <a:gd name="T15" fmla="*/ 10 h 10"/>
                  <a:gd name="T16" fmla="*/ 8 w 10"/>
                  <a:gd name="T17" fmla="*/ 8 h 10"/>
                  <a:gd name="T18" fmla="*/ 10 w 10"/>
                  <a:gd name="T19" fmla="*/ 4 h 10"/>
                  <a:gd name="T20" fmla="*/ 10 w 10"/>
                  <a:gd name="T21" fmla="*/ 4 h 10"/>
                  <a:gd name="T22" fmla="*/ 8 w 10"/>
                  <a:gd name="T23" fmla="*/ 2 h 10"/>
                  <a:gd name="T24" fmla="*/ 4 w 1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8" name="Freeform 785"/>
              <p:cNvSpPr>
                <a:spLocks/>
              </p:cNvSpPr>
              <p:nvPr/>
            </p:nvSpPr>
            <p:spPr bwMode="auto">
              <a:xfrm>
                <a:off x="5186363" y="2184400"/>
                <a:ext cx="15875" cy="15875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2 w 10"/>
                  <a:gd name="T5" fmla="*/ 2 h 10"/>
                  <a:gd name="T6" fmla="*/ 0 w 10"/>
                  <a:gd name="T7" fmla="*/ 6 h 10"/>
                  <a:gd name="T8" fmla="*/ 0 w 10"/>
                  <a:gd name="T9" fmla="*/ 6 h 10"/>
                  <a:gd name="T10" fmla="*/ 2 w 10"/>
                  <a:gd name="T11" fmla="*/ 8 h 10"/>
                  <a:gd name="T12" fmla="*/ 4 w 10"/>
                  <a:gd name="T13" fmla="*/ 10 h 10"/>
                  <a:gd name="T14" fmla="*/ 4 w 10"/>
                  <a:gd name="T15" fmla="*/ 10 h 10"/>
                  <a:gd name="T16" fmla="*/ 8 w 10"/>
                  <a:gd name="T17" fmla="*/ 8 h 10"/>
                  <a:gd name="T18" fmla="*/ 10 w 10"/>
                  <a:gd name="T19" fmla="*/ 6 h 10"/>
                  <a:gd name="T20" fmla="*/ 10 w 10"/>
                  <a:gd name="T21" fmla="*/ 6 h 10"/>
                  <a:gd name="T22" fmla="*/ 8 w 10"/>
                  <a:gd name="T23" fmla="*/ 2 h 10"/>
                  <a:gd name="T24" fmla="*/ 4 w 10"/>
                  <a:gd name="T25" fmla="*/ 0 h 10"/>
                  <a:gd name="T26" fmla="*/ 4 w 10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9" name="Freeform 786"/>
              <p:cNvSpPr>
                <a:spLocks/>
              </p:cNvSpPr>
              <p:nvPr/>
            </p:nvSpPr>
            <p:spPr bwMode="auto">
              <a:xfrm>
                <a:off x="5208588" y="2178050"/>
                <a:ext cx="15875" cy="12700"/>
              </a:xfrm>
              <a:custGeom>
                <a:avLst/>
                <a:gdLst>
                  <a:gd name="T0" fmla="*/ 6 w 10"/>
                  <a:gd name="T1" fmla="*/ 8 h 8"/>
                  <a:gd name="T2" fmla="*/ 6 w 10"/>
                  <a:gd name="T3" fmla="*/ 8 h 8"/>
                  <a:gd name="T4" fmla="*/ 8 w 10"/>
                  <a:gd name="T5" fmla="*/ 8 h 8"/>
                  <a:gd name="T6" fmla="*/ 10 w 10"/>
                  <a:gd name="T7" fmla="*/ 4 h 8"/>
                  <a:gd name="T8" fmla="*/ 10 w 10"/>
                  <a:gd name="T9" fmla="*/ 4 h 8"/>
                  <a:gd name="T10" fmla="*/ 8 w 10"/>
                  <a:gd name="T11" fmla="*/ 2 h 8"/>
                  <a:gd name="T12" fmla="*/ 6 w 10"/>
                  <a:gd name="T13" fmla="*/ 0 h 8"/>
                  <a:gd name="T14" fmla="*/ 6 w 10"/>
                  <a:gd name="T15" fmla="*/ 0 h 8"/>
                  <a:gd name="T16" fmla="*/ 2 w 10"/>
                  <a:gd name="T17" fmla="*/ 2 h 8"/>
                  <a:gd name="T18" fmla="*/ 0 w 10"/>
                  <a:gd name="T19" fmla="*/ 4 h 8"/>
                  <a:gd name="T20" fmla="*/ 0 w 10"/>
                  <a:gd name="T21" fmla="*/ 4 h 8"/>
                  <a:gd name="T22" fmla="*/ 2 w 10"/>
                  <a:gd name="T23" fmla="*/ 8 h 8"/>
                  <a:gd name="T24" fmla="*/ 6 w 10"/>
                  <a:gd name="T2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8">
                    <a:moveTo>
                      <a:pt x="6" y="8"/>
                    </a:moveTo>
                    <a:lnTo>
                      <a:pt x="6" y="8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0" name="Freeform 787"/>
              <p:cNvSpPr>
                <a:spLocks/>
              </p:cNvSpPr>
              <p:nvPr/>
            </p:nvSpPr>
            <p:spPr bwMode="auto">
              <a:xfrm>
                <a:off x="5208588" y="2178050"/>
                <a:ext cx="15875" cy="12700"/>
              </a:xfrm>
              <a:custGeom>
                <a:avLst/>
                <a:gdLst>
                  <a:gd name="T0" fmla="*/ 6 w 10"/>
                  <a:gd name="T1" fmla="*/ 8 h 8"/>
                  <a:gd name="T2" fmla="*/ 6 w 10"/>
                  <a:gd name="T3" fmla="*/ 8 h 8"/>
                  <a:gd name="T4" fmla="*/ 8 w 10"/>
                  <a:gd name="T5" fmla="*/ 8 h 8"/>
                  <a:gd name="T6" fmla="*/ 10 w 10"/>
                  <a:gd name="T7" fmla="*/ 4 h 8"/>
                  <a:gd name="T8" fmla="*/ 10 w 10"/>
                  <a:gd name="T9" fmla="*/ 4 h 8"/>
                  <a:gd name="T10" fmla="*/ 8 w 10"/>
                  <a:gd name="T11" fmla="*/ 2 h 8"/>
                  <a:gd name="T12" fmla="*/ 6 w 10"/>
                  <a:gd name="T13" fmla="*/ 0 h 8"/>
                  <a:gd name="T14" fmla="*/ 6 w 10"/>
                  <a:gd name="T15" fmla="*/ 0 h 8"/>
                  <a:gd name="T16" fmla="*/ 2 w 10"/>
                  <a:gd name="T17" fmla="*/ 2 h 8"/>
                  <a:gd name="T18" fmla="*/ 0 w 10"/>
                  <a:gd name="T19" fmla="*/ 4 h 8"/>
                  <a:gd name="T20" fmla="*/ 0 w 10"/>
                  <a:gd name="T21" fmla="*/ 4 h 8"/>
                  <a:gd name="T22" fmla="*/ 2 w 10"/>
                  <a:gd name="T23" fmla="*/ 8 h 8"/>
                  <a:gd name="T24" fmla="*/ 6 w 10"/>
                  <a:gd name="T2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8">
                    <a:moveTo>
                      <a:pt x="6" y="8"/>
                    </a:moveTo>
                    <a:lnTo>
                      <a:pt x="6" y="8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1" name="Freeform 788"/>
              <p:cNvSpPr>
                <a:spLocks/>
              </p:cNvSpPr>
              <p:nvPr/>
            </p:nvSpPr>
            <p:spPr bwMode="auto">
              <a:xfrm>
                <a:off x="5237163" y="2187575"/>
                <a:ext cx="12700" cy="15875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6 h 10"/>
                  <a:gd name="T10" fmla="*/ 8 w 8"/>
                  <a:gd name="T11" fmla="*/ 2 h 10"/>
                  <a:gd name="T12" fmla="*/ 4 w 8"/>
                  <a:gd name="T13" fmla="*/ 0 h 10"/>
                  <a:gd name="T14" fmla="*/ 4 w 8"/>
                  <a:gd name="T15" fmla="*/ 0 h 10"/>
                  <a:gd name="T16" fmla="*/ 0 w 8"/>
                  <a:gd name="T17" fmla="*/ 2 h 10"/>
                  <a:gd name="T18" fmla="*/ 0 w 8"/>
                  <a:gd name="T19" fmla="*/ 6 h 10"/>
                  <a:gd name="T20" fmla="*/ 0 w 8"/>
                  <a:gd name="T21" fmla="*/ 6 h 10"/>
                  <a:gd name="T22" fmla="*/ 0 w 8"/>
                  <a:gd name="T23" fmla="*/ 8 h 10"/>
                  <a:gd name="T24" fmla="*/ 4 w 8"/>
                  <a:gd name="T2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2" name="Freeform 789"/>
              <p:cNvSpPr>
                <a:spLocks/>
              </p:cNvSpPr>
              <p:nvPr/>
            </p:nvSpPr>
            <p:spPr bwMode="auto">
              <a:xfrm>
                <a:off x="5237163" y="2187575"/>
                <a:ext cx="12700" cy="15875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6 h 10"/>
                  <a:gd name="T10" fmla="*/ 8 w 8"/>
                  <a:gd name="T11" fmla="*/ 2 h 10"/>
                  <a:gd name="T12" fmla="*/ 4 w 8"/>
                  <a:gd name="T13" fmla="*/ 0 h 10"/>
                  <a:gd name="T14" fmla="*/ 4 w 8"/>
                  <a:gd name="T15" fmla="*/ 0 h 10"/>
                  <a:gd name="T16" fmla="*/ 0 w 8"/>
                  <a:gd name="T17" fmla="*/ 2 h 10"/>
                  <a:gd name="T18" fmla="*/ 0 w 8"/>
                  <a:gd name="T19" fmla="*/ 6 h 10"/>
                  <a:gd name="T20" fmla="*/ 0 w 8"/>
                  <a:gd name="T21" fmla="*/ 6 h 10"/>
                  <a:gd name="T22" fmla="*/ 0 w 8"/>
                  <a:gd name="T23" fmla="*/ 8 h 10"/>
                  <a:gd name="T24" fmla="*/ 4 w 8"/>
                  <a:gd name="T2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3" name="Freeform 790"/>
              <p:cNvSpPr>
                <a:spLocks/>
              </p:cNvSpPr>
              <p:nvPr/>
            </p:nvSpPr>
            <p:spPr bwMode="auto">
              <a:xfrm>
                <a:off x="5233988" y="2159000"/>
                <a:ext cx="12700" cy="12700"/>
              </a:xfrm>
              <a:custGeom>
                <a:avLst/>
                <a:gdLst>
                  <a:gd name="T0" fmla="*/ 4 w 8"/>
                  <a:gd name="T1" fmla="*/ 0 h 8"/>
                  <a:gd name="T2" fmla="*/ 4 w 8"/>
                  <a:gd name="T3" fmla="*/ 0 h 8"/>
                  <a:gd name="T4" fmla="*/ 0 w 8"/>
                  <a:gd name="T5" fmla="*/ 2 h 8"/>
                  <a:gd name="T6" fmla="*/ 0 w 8"/>
                  <a:gd name="T7" fmla="*/ 4 h 8"/>
                  <a:gd name="T8" fmla="*/ 0 w 8"/>
                  <a:gd name="T9" fmla="*/ 4 h 8"/>
                  <a:gd name="T10" fmla="*/ 0 w 8"/>
                  <a:gd name="T11" fmla="*/ 8 h 8"/>
                  <a:gd name="T12" fmla="*/ 4 w 8"/>
                  <a:gd name="T13" fmla="*/ 8 h 8"/>
                  <a:gd name="T14" fmla="*/ 4 w 8"/>
                  <a:gd name="T15" fmla="*/ 8 h 8"/>
                  <a:gd name="T16" fmla="*/ 8 w 8"/>
                  <a:gd name="T17" fmla="*/ 8 h 8"/>
                  <a:gd name="T18" fmla="*/ 8 w 8"/>
                  <a:gd name="T19" fmla="*/ 4 h 8"/>
                  <a:gd name="T20" fmla="*/ 8 w 8"/>
                  <a:gd name="T21" fmla="*/ 4 h 8"/>
                  <a:gd name="T22" fmla="*/ 8 w 8"/>
                  <a:gd name="T23" fmla="*/ 2 h 8"/>
                  <a:gd name="T24" fmla="*/ 4 w 8"/>
                  <a:gd name="T2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8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4" name="Freeform 791"/>
              <p:cNvSpPr>
                <a:spLocks/>
              </p:cNvSpPr>
              <p:nvPr/>
            </p:nvSpPr>
            <p:spPr bwMode="auto">
              <a:xfrm>
                <a:off x="5233988" y="2159000"/>
                <a:ext cx="12700" cy="12700"/>
              </a:xfrm>
              <a:custGeom>
                <a:avLst/>
                <a:gdLst>
                  <a:gd name="T0" fmla="*/ 4 w 8"/>
                  <a:gd name="T1" fmla="*/ 0 h 8"/>
                  <a:gd name="T2" fmla="*/ 4 w 8"/>
                  <a:gd name="T3" fmla="*/ 0 h 8"/>
                  <a:gd name="T4" fmla="*/ 0 w 8"/>
                  <a:gd name="T5" fmla="*/ 2 h 8"/>
                  <a:gd name="T6" fmla="*/ 0 w 8"/>
                  <a:gd name="T7" fmla="*/ 4 h 8"/>
                  <a:gd name="T8" fmla="*/ 0 w 8"/>
                  <a:gd name="T9" fmla="*/ 4 h 8"/>
                  <a:gd name="T10" fmla="*/ 0 w 8"/>
                  <a:gd name="T11" fmla="*/ 8 h 8"/>
                  <a:gd name="T12" fmla="*/ 4 w 8"/>
                  <a:gd name="T13" fmla="*/ 8 h 8"/>
                  <a:gd name="T14" fmla="*/ 4 w 8"/>
                  <a:gd name="T15" fmla="*/ 8 h 8"/>
                  <a:gd name="T16" fmla="*/ 8 w 8"/>
                  <a:gd name="T17" fmla="*/ 8 h 8"/>
                  <a:gd name="T18" fmla="*/ 8 w 8"/>
                  <a:gd name="T19" fmla="*/ 4 h 8"/>
                  <a:gd name="T20" fmla="*/ 8 w 8"/>
                  <a:gd name="T21" fmla="*/ 4 h 8"/>
                  <a:gd name="T22" fmla="*/ 8 w 8"/>
                  <a:gd name="T23" fmla="*/ 2 h 8"/>
                  <a:gd name="T24" fmla="*/ 4 w 8"/>
                  <a:gd name="T2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8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5" name="Freeform 792"/>
              <p:cNvSpPr>
                <a:spLocks/>
              </p:cNvSpPr>
              <p:nvPr/>
            </p:nvSpPr>
            <p:spPr bwMode="auto">
              <a:xfrm>
                <a:off x="5205413" y="2152650"/>
                <a:ext cx="15875" cy="12700"/>
              </a:xfrm>
              <a:custGeom>
                <a:avLst/>
                <a:gdLst>
                  <a:gd name="T0" fmla="*/ 6 w 10"/>
                  <a:gd name="T1" fmla="*/ 0 h 8"/>
                  <a:gd name="T2" fmla="*/ 6 w 10"/>
                  <a:gd name="T3" fmla="*/ 0 h 8"/>
                  <a:gd name="T4" fmla="*/ 2 w 10"/>
                  <a:gd name="T5" fmla="*/ 0 h 8"/>
                  <a:gd name="T6" fmla="*/ 0 w 10"/>
                  <a:gd name="T7" fmla="*/ 4 h 8"/>
                  <a:gd name="T8" fmla="*/ 0 w 10"/>
                  <a:gd name="T9" fmla="*/ 4 h 8"/>
                  <a:gd name="T10" fmla="*/ 2 w 10"/>
                  <a:gd name="T11" fmla="*/ 8 h 8"/>
                  <a:gd name="T12" fmla="*/ 6 w 10"/>
                  <a:gd name="T13" fmla="*/ 8 h 8"/>
                  <a:gd name="T14" fmla="*/ 6 w 10"/>
                  <a:gd name="T15" fmla="*/ 8 h 8"/>
                  <a:gd name="T16" fmla="*/ 8 w 10"/>
                  <a:gd name="T17" fmla="*/ 8 h 8"/>
                  <a:gd name="T18" fmla="*/ 10 w 10"/>
                  <a:gd name="T19" fmla="*/ 4 h 8"/>
                  <a:gd name="T20" fmla="*/ 10 w 10"/>
                  <a:gd name="T21" fmla="*/ 4 h 8"/>
                  <a:gd name="T22" fmla="*/ 8 w 10"/>
                  <a:gd name="T23" fmla="*/ 0 h 8"/>
                  <a:gd name="T24" fmla="*/ 6 w 10"/>
                  <a:gd name="T2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8">
                    <a:moveTo>
                      <a:pt x="6" y="0"/>
                    </a:move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6" name="Freeform 793"/>
              <p:cNvSpPr>
                <a:spLocks/>
              </p:cNvSpPr>
              <p:nvPr/>
            </p:nvSpPr>
            <p:spPr bwMode="auto">
              <a:xfrm>
                <a:off x="5205413" y="2152650"/>
                <a:ext cx="15875" cy="12700"/>
              </a:xfrm>
              <a:custGeom>
                <a:avLst/>
                <a:gdLst>
                  <a:gd name="T0" fmla="*/ 6 w 10"/>
                  <a:gd name="T1" fmla="*/ 0 h 8"/>
                  <a:gd name="T2" fmla="*/ 6 w 10"/>
                  <a:gd name="T3" fmla="*/ 0 h 8"/>
                  <a:gd name="T4" fmla="*/ 2 w 10"/>
                  <a:gd name="T5" fmla="*/ 0 h 8"/>
                  <a:gd name="T6" fmla="*/ 0 w 10"/>
                  <a:gd name="T7" fmla="*/ 4 h 8"/>
                  <a:gd name="T8" fmla="*/ 0 w 10"/>
                  <a:gd name="T9" fmla="*/ 4 h 8"/>
                  <a:gd name="T10" fmla="*/ 2 w 10"/>
                  <a:gd name="T11" fmla="*/ 8 h 8"/>
                  <a:gd name="T12" fmla="*/ 6 w 10"/>
                  <a:gd name="T13" fmla="*/ 8 h 8"/>
                  <a:gd name="T14" fmla="*/ 6 w 10"/>
                  <a:gd name="T15" fmla="*/ 8 h 8"/>
                  <a:gd name="T16" fmla="*/ 8 w 10"/>
                  <a:gd name="T17" fmla="*/ 8 h 8"/>
                  <a:gd name="T18" fmla="*/ 10 w 10"/>
                  <a:gd name="T19" fmla="*/ 4 h 8"/>
                  <a:gd name="T20" fmla="*/ 10 w 10"/>
                  <a:gd name="T21" fmla="*/ 4 h 8"/>
                  <a:gd name="T22" fmla="*/ 8 w 10"/>
                  <a:gd name="T23" fmla="*/ 0 h 8"/>
                  <a:gd name="T24" fmla="*/ 6 w 10"/>
                  <a:gd name="T2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8">
                    <a:moveTo>
                      <a:pt x="6" y="0"/>
                    </a:move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0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7" name="Freeform 794"/>
              <p:cNvSpPr>
                <a:spLocks/>
              </p:cNvSpPr>
              <p:nvPr/>
            </p:nvSpPr>
            <p:spPr bwMode="auto">
              <a:xfrm>
                <a:off x="5287963" y="2184400"/>
                <a:ext cx="9525" cy="9525"/>
              </a:xfrm>
              <a:custGeom>
                <a:avLst/>
                <a:gdLst>
                  <a:gd name="T0" fmla="*/ 4 w 6"/>
                  <a:gd name="T1" fmla="*/ 6 h 6"/>
                  <a:gd name="T2" fmla="*/ 4 w 6"/>
                  <a:gd name="T3" fmla="*/ 6 h 6"/>
                  <a:gd name="T4" fmla="*/ 6 w 6"/>
                  <a:gd name="T5" fmla="*/ 6 h 6"/>
                  <a:gd name="T6" fmla="*/ 6 w 6"/>
                  <a:gd name="T7" fmla="*/ 4 h 6"/>
                  <a:gd name="T8" fmla="*/ 6 w 6"/>
                  <a:gd name="T9" fmla="*/ 4 h 6"/>
                  <a:gd name="T10" fmla="*/ 6 w 6"/>
                  <a:gd name="T11" fmla="*/ 2 h 6"/>
                  <a:gd name="T12" fmla="*/ 4 w 6"/>
                  <a:gd name="T13" fmla="*/ 0 h 6"/>
                  <a:gd name="T14" fmla="*/ 4 w 6"/>
                  <a:gd name="T15" fmla="*/ 0 h 6"/>
                  <a:gd name="T16" fmla="*/ 2 w 6"/>
                  <a:gd name="T17" fmla="*/ 2 h 6"/>
                  <a:gd name="T18" fmla="*/ 0 w 6"/>
                  <a:gd name="T19" fmla="*/ 4 h 6"/>
                  <a:gd name="T20" fmla="*/ 0 w 6"/>
                  <a:gd name="T21" fmla="*/ 4 h 6"/>
                  <a:gd name="T22" fmla="*/ 2 w 6"/>
                  <a:gd name="T23" fmla="*/ 6 h 6"/>
                  <a:gd name="T24" fmla="*/ 4 w 6"/>
                  <a:gd name="T25" fmla="*/ 6 h 6"/>
                  <a:gd name="T26" fmla="*/ 4 w 6"/>
                  <a:gd name="T2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4" y="6"/>
                    </a:moveTo>
                    <a:lnTo>
                      <a:pt x="4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8" name="Freeform 795"/>
              <p:cNvSpPr>
                <a:spLocks/>
              </p:cNvSpPr>
              <p:nvPr/>
            </p:nvSpPr>
            <p:spPr bwMode="auto">
              <a:xfrm>
                <a:off x="5294313" y="2203450"/>
                <a:ext cx="12700" cy="15875"/>
              </a:xfrm>
              <a:custGeom>
                <a:avLst/>
                <a:gdLst>
                  <a:gd name="T0" fmla="*/ 4 w 8"/>
                  <a:gd name="T1" fmla="*/ 0 h 10"/>
                  <a:gd name="T2" fmla="*/ 4 w 8"/>
                  <a:gd name="T3" fmla="*/ 0 h 10"/>
                  <a:gd name="T4" fmla="*/ 0 w 8"/>
                  <a:gd name="T5" fmla="*/ 2 h 10"/>
                  <a:gd name="T6" fmla="*/ 0 w 8"/>
                  <a:gd name="T7" fmla="*/ 6 h 10"/>
                  <a:gd name="T8" fmla="*/ 0 w 8"/>
                  <a:gd name="T9" fmla="*/ 6 h 10"/>
                  <a:gd name="T10" fmla="*/ 0 w 8"/>
                  <a:gd name="T11" fmla="*/ 8 h 10"/>
                  <a:gd name="T12" fmla="*/ 4 w 8"/>
                  <a:gd name="T13" fmla="*/ 10 h 10"/>
                  <a:gd name="T14" fmla="*/ 4 w 8"/>
                  <a:gd name="T15" fmla="*/ 10 h 10"/>
                  <a:gd name="T16" fmla="*/ 8 w 8"/>
                  <a:gd name="T17" fmla="*/ 8 h 10"/>
                  <a:gd name="T18" fmla="*/ 8 w 8"/>
                  <a:gd name="T19" fmla="*/ 6 h 10"/>
                  <a:gd name="T20" fmla="*/ 8 w 8"/>
                  <a:gd name="T21" fmla="*/ 6 h 10"/>
                  <a:gd name="T22" fmla="*/ 8 w 8"/>
                  <a:gd name="T23" fmla="*/ 2 h 10"/>
                  <a:gd name="T24" fmla="*/ 4 w 8"/>
                  <a:gd name="T25" fmla="*/ 0 h 10"/>
                  <a:gd name="T26" fmla="*/ 4 w 8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0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9" name="Freeform 796"/>
              <p:cNvSpPr>
                <a:spLocks/>
              </p:cNvSpPr>
              <p:nvPr/>
            </p:nvSpPr>
            <p:spPr bwMode="auto">
              <a:xfrm>
                <a:off x="5246688" y="2203450"/>
                <a:ext cx="12700" cy="15875"/>
              </a:xfrm>
              <a:custGeom>
                <a:avLst/>
                <a:gdLst>
                  <a:gd name="T0" fmla="*/ 4 w 8"/>
                  <a:gd name="T1" fmla="*/ 0 h 10"/>
                  <a:gd name="T2" fmla="*/ 4 w 8"/>
                  <a:gd name="T3" fmla="*/ 0 h 10"/>
                  <a:gd name="T4" fmla="*/ 2 w 8"/>
                  <a:gd name="T5" fmla="*/ 2 h 10"/>
                  <a:gd name="T6" fmla="*/ 0 w 8"/>
                  <a:gd name="T7" fmla="*/ 6 h 10"/>
                  <a:gd name="T8" fmla="*/ 0 w 8"/>
                  <a:gd name="T9" fmla="*/ 6 h 10"/>
                  <a:gd name="T10" fmla="*/ 2 w 8"/>
                  <a:gd name="T11" fmla="*/ 8 h 10"/>
                  <a:gd name="T12" fmla="*/ 4 w 8"/>
                  <a:gd name="T13" fmla="*/ 10 h 10"/>
                  <a:gd name="T14" fmla="*/ 4 w 8"/>
                  <a:gd name="T15" fmla="*/ 10 h 10"/>
                  <a:gd name="T16" fmla="*/ 8 w 8"/>
                  <a:gd name="T17" fmla="*/ 8 h 10"/>
                  <a:gd name="T18" fmla="*/ 8 w 8"/>
                  <a:gd name="T19" fmla="*/ 6 h 10"/>
                  <a:gd name="T20" fmla="*/ 8 w 8"/>
                  <a:gd name="T21" fmla="*/ 6 h 10"/>
                  <a:gd name="T22" fmla="*/ 8 w 8"/>
                  <a:gd name="T23" fmla="*/ 2 h 10"/>
                  <a:gd name="T24" fmla="*/ 4 w 8"/>
                  <a:gd name="T25" fmla="*/ 0 h 10"/>
                  <a:gd name="T26" fmla="*/ 4 w 8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0" name="Freeform 797"/>
              <p:cNvSpPr>
                <a:spLocks/>
              </p:cNvSpPr>
              <p:nvPr/>
            </p:nvSpPr>
            <p:spPr bwMode="auto">
              <a:xfrm>
                <a:off x="5275263" y="2203450"/>
                <a:ext cx="9525" cy="9525"/>
              </a:xfrm>
              <a:custGeom>
                <a:avLst/>
                <a:gdLst>
                  <a:gd name="T0" fmla="*/ 4 w 6"/>
                  <a:gd name="T1" fmla="*/ 6 h 6"/>
                  <a:gd name="T2" fmla="*/ 4 w 6"/>
                  <a:gd name="T3" fmla="*/ 6 h 6"/>
                  <a:gd name="T4" fmla="*/ 6 w 6"/>
                  <a:gd name="T5" fmla="*/ 4 h 6"/>
                  <a:gd name="T6" fmla="*/ 6 w 6"/>
                  <a:gd name="T7" fmla="*/ 4 h 6"/>
                  <a:gd name="T8" fmla="*/ 6 w 6"/>
                  <a:gd name="T9" fmla="*/ 4 h 6"/>
                  <a:gd name="T10" fmla="*/ 6 w 6"/>
                  <a:gd name="T11" fmla="*/ 2 h 6"/>
                  <a:gd name="T12" fmla="*/ 4 w 6"/>
                  <a:gd name="T13" fmla="*/ 0 h 6"/>
                  <a:gd name="T14" fmla="*/ 4 w 6"/>
                  <a:gd name="T15" fmla="*/ 0 h 6"/>
                  <a:gd name="T16" fmla="*/ 2 w 6"/>
                  <a:gd name="T17" fmla="*/ 2 h 6"/>
                  <a:gd name="T18" fmla="*/ 0 w 6"/>
                  <a:gd name="T19" fmla="*/ 4 h 6"/>
                  <a:gd name="T20" fmla="*/ 0 w 6"/>
                  <a:gd name="T21" fmla="*/ 4 h 6"/>
                  <a:gd name="T22" fmla="*/ 2 w 6"/>
                  <a:gd name="T23" fmla="*/ 4 h 6"/>
                  <a:gd name="T24" fmla="*/ 4 w 6"/>
                  <a:gd name="T25" fmla="*/ 6 h 6"/>
                  <a:gd name="T26" fmla="*/ 4 w 6"/>
                  <a:gd name="T2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4" y="6"/>
                    </a:moveTo>
                    <a:lnTo>
                      <a:pt x="4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1" name="Freeform 798"/>
              <p:cNvSpPr>
                <a:spLocks/>
              </p:cNvSpPr>
              <p:nvPr/>
            </p:nvSpPr>
            <p:spPr bwMode="auto">
              <a:xfrm>
                <a:off x="5354638" y="2174875"/>
                <a:ext cx="12700" cy="12700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6 h 8"/>
                  <a:gd name="T6" fmla="*/ 8 w 8"/>
                  <a:gd name="T7" fmla="*/ 4 h 8"/>
                  <a:gd name="T8" fmla="*/ 8 w 8"/>
                  <a:gd name="T9" fmla="*/ 4 h 8"/>
                  <a:gd name="T10" fmla="*/ 8 w 8"/>
                  <a:gd name="T11" fmla="*/ 0 h 8"/>
                  <a:gd name="T12" fmla="*/ 4 w 8"/>
                  <a:gd name="T13" fmla="*/ 0 h 8"/>
                  <a:gd name="T14" fmla="*/ 4 w 8"/>
                  <a:gd name="T15" fmla="*/ 0 h 8"/>
                  <a:gd name="T16" fmla="*/ 0 w 8"/>
                  <a:gd name="T17" fmla="*/ 0 h 8"/>
                  <a:gd name="T18" fmla="*/ 0 w 8"/>
                  <a:gd name="T19" fmla="*/ 4 h 8"/>
                  <a:gd name="T20" fmla="*/ 0 w 8"/>
                  <a:gd name="T21" fmla="*/ 4 h 8"/>
                  <a:gd name="T22" fmla="*/ 2 w 8"/>
                  <a:gd name="T23" fmla="*/ 8 h 8"/>
                  <a:gd name="T24" fmla="*/ 4 w 8"/>
                  <a:gd name="T25" fmla="*/ 8 h 8"/>
                  <a:gd name="T26" fmla="*/ 4 w 8"/>
                  <a:gd name="T2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2" name="Freeform 799"/>
              <p:cNvSpPr>
                <a:spLocks/>
              </p:cNvSpPr>
              <p:nvPr/>
            </p:nvSpPr>
            <p:spPr bwMode="auto">
              <a:xfrm>
                <a:off x="5380038" y="2181225"/>
                <a:ext cx="15875" cy="12700"/>
              </a:xfrm>
              <a:custGeom>
                <a:avLst/>
                <a:gdLst>
                  <a:gd name="T0" fmla="*/ 6 w 10"/>
                  <a:gd name="T1" fmla="*/ 8 h 8"/>
                  <a:gd name="T2" fmla="*/ 6 w 10"/>
                  <a:gd name="T3" fmla="*/ 8 h 8"/>
                  <a:gd name="T4" fmla="*/ 8 w 10"/>
                  <a:gd name="T5" fmla="*/ 6 h 8"/>
                  <a:gd name="T6" fmla="*/ 10 w 10"/>
                  <a:gd name="T7" fmla="*/ 4 h 8"/>
                  <a:gd name="T8" fmla="*/ 10 w 10"/>
                  <a:gd name="T9" fmla="*/ 4 h 8"/>
                  <a:gd name="T10" fmla="*/ 8 w 10"/>
                  <a:gd name="T11" fmla="*/ 0 h 8"/>
                  <a:gd name="T12" fmla="*/ 4 w 10"/>
                  <a:gd name="T13" fmla="*/ 0 h 8"/>
                  <a:gd name="T14" fmla="*/ 4 w 10"/>
                  <a:gd name="T15" fmla="*/ 0 h 8"/>
                  <a:gd name="T16" fmla="*/ 2 w 10"/>
                  <a:gd name="T17" fmla="*/ 0 h 8"/>
                  <a:gd name="T18" fmla="*/ 0 w 10"/>
                  <a:gd name="T19" fmla="*/ 4 h 8"/>
                  <a:gd name="T20" fmla="*/ 0 w 10"/>
                  <a:gd name="T21" fmla="*/ 4 h 8"/>
                  <a:gd name="T22" fmla="*/ 2 w 10"/>
                  <a:gd name="T23" fmla="*/ 6 h 8"/>
                  <a:gd name="T24" fmla="*/ 6 w 10"/>
                  <a:gd name="T25" fmla="*/ 8 h 8"/>
                  <a:gd name="T26" fmla="*/ 6 w 10"/>
                  <a:gd name="T2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8">
                    <a:moveTo>
                      <a:pt x="6" y="8"/>
                    </a:moveTo>
                    <a:lnTo>
                      <a:pt x="6" y="8"/>
                    </a:lnTo>
                    <a:lnTo>
                      <a:pt x="8" y="6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8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3" name="Freeform 800"/>
              <p:cNvSpPr>
                <a:spLocks/>
              </p:cNvSpPr>
              <p:nvPr/>
            </p:nvSpPr>
            <p:spPr bwMode="auto">
              <a:xfrm>
                <a:off x="5376863" y="2159000"/>
                <a:ext cx="6350" cy="9525"/>
              </a:xfrm>
              <a:custGeom>
                <a:avLst/>
                <a:gdLst>
                  <a:gd name="T0" fmla="*/ 2 w 4"/>
                  <a:gd name="T1" fmla="*/ 0 h 6"/>
                  <a:gd name="T2" fmla="*/ 2 w 4"/>
                  <a:gd name="T3" fmla="*/ 0 h 6"/>
                  <a:gd name="T4" fmla="*/ 0 w 4"/>
                  <a:gd name="T5" fmla="*/ 0 h 6"/>
                  <a:gd name="T6" fmla="*/ 0 w 4"/>
                  <a:gd name="T7" fmla="*/ 2 h 6"/>
                  <a:gd name="T8" fmla="*/ 0 w 4"/>
                  <a:gd name="T9" fmla="*/ 2 h 6"/>
                  <a:gd name="T10" fmla="*/ 0 w 4"/>
                  <a:gd name="T11" fmla="*/ 4 h 6"/>
                  <a:gd name="T12" fmla="*/ 2 w 4"/>
                  <a:gd name="T13" fmla="*/ 6 h 6"/>
                  <a:gd name="T14" fmla="*/ 2 w 4"/>
                  <a:gd name="T15" fmla="*/ 6 h 6"/>
                  <a:gd name="T16" fmla="*/ 4 w 4"/>
                  <a:gd name="T17" fmla="*/ 4 h 6"/>
                  <a:gd name="T18" fmla="*/ 4 w 4"/>
                  <a:gd name="T19" fmla="*/ 2 h 6"/>
                  <a:gd name="T20" fmla="*/ 4 w 4"/>
                  <a:gd name="T21" fmla="*/ 2 h 6"/>
                  <a:gd name="T22" fmla="*/ 4 w 4"/>
                  <a:gd name="T23" fmla="*/ 0 h 6"/>
                  <a:gd name="T24" fmla="*/ 2 w 4"/>
                  <a:gd name="T25" fmla="*/ 0 h 6"/>
                  <a:gd name="T26" fmla="*/ 2 w 4"/>
                  <a:gd name="T2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4" name="Freeform 801"/>
              <p:cNvSpPr>
                <a:spLocks/>
              </p:cNvSpPr>
              <p:nvPr/>
            </p:nvSpPr>
            <p:spPr bwMode="auto">
              <a:xfrm>
                <a:off x="5319713" y="2143125"/>
                <a:ext cx="15875" cy="15875"/>
              </a:xfrm>
              <a:custGeom>
                <a:avLst/>
                <a:gdLst>
                  <a:gd name="T0" fmla="*/ 4 w 10"/>
                  <a:gd name="T1" fmla="*/ 10 h 10"/>
                  <a:gd name="T2" fmla="*/ 4 w 10"/>
                  <a:gd name="T3" fmla="*/ 10 h 10"/>
                  <a:gd name="T4" fmla="*/ 8 w 10"/>
                  <a:gd name="T5" fmla="*/ 8 h 10"/>
                  <a:gd name="T6" fmla="*/ 10 w 10"/>
                  <a:gd name="T7" fmla="*/ 4 h 10"/>
                  <a:gd name="T8" fmla="*/ 10 w 10"/>
                  <a:gd name="T9" fmla="*/ 4 h 10"/>
                  <a:gd name="T10" fmla="*/ 8 w 10"/>
                  <a:gd name="T11" fmla="*/ 2 h 10"/>
                  <a:gd name="T12" fmla="*/ 4 w 10"/>
                  <a:gd name="T13" fmla="*/ 0 h 10"/>
                  <a:gd name="T14" fmla="*/ 4 w 10"/>
                  <a:gd name="T15" fmla="*/ 0 h 10"/>
                  <a:gd name="T16" fmla="*/ 2 w 10"/>
                  <a:gd name="T17" fmla="*/ 2 h 10"/>
                  <a:gd name="T18" fmla="*/ 0 w 10"/>
                  <a:gd name="T19" fmla="*/ 6 h 10"/>
                  <a:gd name="T20" fmla="*/ 0 w 10"/>
                  <a:gd name="T21" fmla="*/ 6 h 10"/>
                  <a:gd name="T22" fmla="*/ 2 w 10"/>
                  <a:gd name="T23" fmla="*/ 8 h 10"/>
                  <a:gd name="T24" fmla="*/ 4 w 10"/>
                  <a:gd name="T25" fmla="*/ 10 h 10"/>
                  <a:gd name="T26" fmla="*/ 4 w 10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5" name="Freeform 802"/>
              <p:cNvSpPr>
                <a:spLocks/>
              </p:cNvSpPr>
              <p:nvPr/>
            </p:nvSpPr>
            <p:spPr bwMode="auto">
              <a:xfrm>
                <a:off x="5316538" y="2124075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0 h 4"/>
                  <a:gd name="T4" fmla="*/ 0 w 4"/>
                  <a:gd name="T5" fmla="*/ 0 h 4"/>
                  <a:gd name="T6" fmla="*/ 0 w 4"/>
                  <a:gd name="T7" fmla="*/ 2 h 4"/>
                  <a:gd name="T8" fmla="*/ 0 w 4"/>
                  <a:gd name="T9" fmla="*/ 2 h 4"/>
                  <a:gd name="T10" fmla="*/ 0 w 4"/>
                  <a:gd name="T11" fmla="*/ 4 h 4"/>
                  <a:gd name="T12" fmla="*/ 2 w 4"/>
                  <a:gd name="T13" fmla="*/ 4 h 4"/>
                  <a:gd name="T14" fmla="*/ 2 w 4"/>
                  <a:gd name="T15" fmla="*/ 4 h 4"/>
                  <a:gd name="T16" fmla="*/ 4 w 4"/>
                  <a:gd name="T17" fmla="*/ 4 h 4"/>
                  <a:gd name="T18" fmla="*/ 4 w 4"/>
                  <a:gd name="T19" fmla="*/ 2 h 4"/>
                  <a:gd name="T20" fmla="*/ 4 w 4"/>
                  <a:gd name="T21" fmla="*/ 2 h 4"/>
                  <a:gd name="T22" fmla="*/ 4 w 4"/>
                  <a:gd name="T23" fmla="*/ 0 h 4"/>
                  <a:gd name="T24" fmla="*/ 2 w 4"/>
                  <a:gd name="T25" fmla="*/ 0 h 4"/>
                  <a:gd name="T26" fmla="*/ 2 w 4"/>
                  <a:gd name="T2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6" name="Freeform 803"/>
              <p:cNvSpPr>
                <a:spLocks/>
              </p:cNvSpPr>
              <p:nvPr/>
            </p:nvSpPr>
            <p:spPr bwMode="auto">
              <a:xfrm>
                <a:off x="5307013" y="2165350"/>
                <a:ext cx="15875" cy="12700"/>
              </a:xfrm>
              <a:custGeom>
                <a:avLst/>
                <a:gdLst>
                  <a:gd name="T0" fmla="*/ 6 w 10"/>
                  <a:gd name="T1" fmla="*/ 0 h 8"/>
                  <a:gd name="T2" fmla="*/ 6 w 10"/>
                  <a:gd name="T3" fmla="*/ 0 h 8"/>
                  <a:gd name="T4" fmla="*/ 2 w 10"/>
                  <a:gd name="T5" fmla="*/ 0 h 8"/>
                  <a:gd name="T6" fmla="*/ 0 w 10"/>
                  <a:gd name="T7" fmla="*/ 4 h 8"/>
                  <a:gd name="T8" fmla="*/ 0 w 10"/>
                  <a:gd name="T9" fmla="*/ 4 h 8"/>
                  <a:gd name="T10" fmla="*/ 2 w 10"/>
                  <a:gd name="T11" fmla="*/ 6 h 8"/>
                  <a:gd name="T12" fmla="*/ 6 w 10"/>
                  <a:gd name="T13" fmla="*/ 8 h 8"/>
                  <a:gd name="T14" fmla="*/ 6 w 10"/>
                  <a:gd name="T15" fmla="*/ 8 h 8"/>
                  <a:gd name="T16" fmla="*/ 8 w 10"/>
                  <a:gd name="T17" fmla="*/ 6 h 8"/>
                  <a:gd name="T18" fmla="*/ 10 w 10"/>
                  <a:gd name="T19" fmla="*/ 4 h 8"/>
                  <a:gd name="T20" fmla="*/ 10 w 10"/>
                  <a:gd name="T21" fmla="*/ 4 h 8"/>
                  <a:gd name="T22" fmla="*/ 8 w 10"/>
                  <a:gd name="T23" fmla="*/ 0 h 8"/>
                  <a:gd name="T24" fmla="*/ 6 w 10"/>
                  <a:gd name="T25" fmla="*/ 0 h 8"/>
                  <a:gd name="T26" fmla="*/ 6 w 10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8">
                    <a:moveTo>
                      <a:pt x="6" y="0"/>
                    </a:move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7" name="Freeform 804"/>
              <p:cNvSpPr>
                <a:spLocks/>
              </p:cNvSpPr>
              <p:nvPr/>
            </p:nvSpPr>
            <p:spPr bwMode="auto">
              <a:xfrm>
                <a:off x="5259388" y="2143125"/>
                <a:ext cx="15875" cy="15875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2 w 10"/>
                  <a:gd name="T5" fmla="*/ 2 h 10"/>
                  <a:gd name="T6" fmla="*/ 0 w 10"/>
                  <a:gd name="T7" fmla="*/ 4 h 10"/>
                  <a:gd name="T8" fmla="*/ 0 w 10"/>
                  <a:gd name="T9" fmla="*/ 4 h 10"/>
                  <a:gd name="T10" fmla="*/ 2 w 10"/>
                  <a:gd name="T11" fmla="*/ 8 h 10"/>
                  <a:gd name="T12" fmla="*/ 4 w 10"/>
                  <a:gd name="T13" fmla="*/ 10 h 10"/>
                  <a:gd name="T14" fmla="*/ 4 w 10"/>
                  <a:gd name="T15" fmla="*/ 10 h 10"/>
                  <a:gd name="T16" fmla="*/ 8 w 10"/>
                  <a:gd name="T17" fmla="*/ 8 h 10"/>
                  <a:gd name="T18" fmla="*/ 10 w 10"/>
                  <a:gd name="T19" fmla="*/ 4 h 10"/>
                  <a:gd name="T20" fmla="*/ 10 w 10"/>
                  <a:gd name="T21" fmla="*/ 4 h 10"/>
                  <a:gd name="T22" fmla="*/ 8 w 10"/>
                  <a:gd name="T23" fmla="*/ 2 h 10"/>
                  <a:gd name="T24" fmla="*/ 4 w 10"/>
                  <a:gd name="T25" fmla="*/ 0 h 10"/>
                  <a:gd name="T26" fmla="*/ 4 w 10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8" name="Freeform 805"/>
              <p:cNvSpPr>
                <a:spLocks/>
              </p:cNvSpPr>
              <p:nvPr/>
            </p:nvSpPr>
            <p:spPr bwMode="auto">
              <a:xfrm>
                <a:off x="5268913" y="2171700"/>
                <a:ext cx="9525" cy="6350"/>
              </a:xfrm>
              <a:custGeom>
                <a:avLst/>
                <a:gdLst>
                  <a:gd name="T0" fmla="*/ 4 w 6"/>
                  <a:gd name="T1" fmla="*/ 4 h 4"/>
                  <a:gd name="T2" fmla="*/ 4 w 6"/>
                  <a:gd name="T3" fmla="*/ 4 h 4"/>
                  <a:gd name="T4" fmla="*/ 4 w 6"/>
                  <a:gd name="T5" fmla="*/ 4 h 4"/>
                  <a:gd name="T6" fmla="*/ 6 w 6"/>
                  <a:gd name="T7" fmla="*/ 2 h 4"/>
                  <a:gd name="T8" fmla="*/ 6 w 6"/>
                  <a:gd name="T9" fmla="*/ 2 h 4"/>
                  <a:gd name="T10" fmla="*/ 4 w 6"/>
                  <a:gd name="T11" fmla="*/ 0 h 4"/>
                  <a:gd name="T12" fmla="*/ 4 w 6"/>
                  <a:gd name="T13" fmla="*/ 0 h 4"/>
                  <a:gd name="T14" fmla="*/ 4 w 6"/>
                  <a:gd name="T15" fmla="*/ 0 h 4"/>
                  <a:gd name="T16" fmla="*/ 2 w 6"/>
                  <a:gd name="T17" fmla="*/ 0 h 4"/>
                  <a:gd name="T18" fmla="*/ 0 w 6"/>
                  <a:gd name="T19" fmla="*/ 2 h 4"/>
                  <a:gd name="T20" fmla="*/ 0 w 6"/>
                  <a:gd name="T21" fmla="*/ 2 h 4"/>
                  <a:gd name="T22" fmla="*/ 2 w 6"/>
                  <a:gd name="T23" fmla="*/ 4 h 4"/>
                  <a:gd name="T24" fmla="*/ 4 w 6"/>
                  <a:gd name="T25" fmla="*/ 4 h 4"/>
                  <a:gd name="T26" fmla="*/ 4 w 6"/>
                  <a:gd name="T2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9" name="Freeform 806"/>
              <p:cNvSpPr>
                <a:spLocks/>
              </p:cNvSpPr>
              <p:nvPr/>
            </p:nvSpPr>
            <p:spPr bwMode="auto">
              <a:xfrm>
                <a:off x="5345113" y="2203450"/>
                <a:ext cx="15875" cy="15875"/>
              </a:xfrm>
              <a:custGeom>
                <a:avLst/>
                <a:gdLst>
                  <a:gd name="T0" fmla="*/ 6 w 10"/>
                  <a:gd name="T1" fmla="*/ 0 h 10"/>
                  <a:gd name="T2" fmla="*/ 6 w 10"/>
                  <a:gd name="T3" fmla="*/ 0 h 10"/>
                  <a:gd name="T4" fmla="*/ 2 w 10"/>
                  <a:gd name="T5" fmla="*/ 2 h 10"/>
                  <a:gd name="T6" fmla="*/ 0 w 10"/>
                  <a:gd name="T7" fmla="*/ 6 h 10"/>
                  <a:gd name="T8" fmla="*/ 0 w 10"/>
                  <a:gd name="T9" fmla="*/ 6 h 10"/>
                  <a:gd name="T10" fmla="*/ 2 w 10"/>
                  <a:gd name="T11" fmla="*/ 8 h 10"/>
                  <a:gd name="T12" fmla="*/ 6 w 10"/>
                  <a:gd name="T13" fmla="*/ 10 h 10"/>
                  <a:gd name="T14" fmla="*/ 6 w 10"/>
                  <a:gd name="T15" fmla="*/ 10 h 10"/>
                  <a:gd name="T16" fmla="*/ 8 w 10"/>
                  <a:gd name="T17" fmla="*/ 8 h 10"/>
                  <a:gd name="T18" fmla="*/ 10 w 10"/>
                  <a:gd name="T19" fmla="*/ 6 h 10"/>
                  <a:gd name="T20" fmla="*/ 10 w 10"/>
                  <a:gd name="T21" fmla="*/ 6 h 10"/>
                  <a:gd name="T22" fmla="*/ 8 w 10"/>
                  <a:gd name="T23" fmla="*/ 2 h 10"/>
                  <a:gd name="T24" fmla="*/ 6 w 10"/>
                  <a:gd name="T25" fmla="*/ 0 h 10"/>
                  <a:gd name="T26" fmla="*/ 6 w 10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0" name="Freeform 807"/>
              <p:cNvSpPr>
                <a:spLocks/>
              </p:cNvSpPr>
              <p:nvPr/>
            </p:nvSpPr>
            <p:spPr bwMode="auto">
              <a:xfrm>
                <a:off x="5319713" y="2184400"/>
                <a:ext cx="12700" cy="12700"/>
              </a:xfrm>
              <a:custGeom>
                <a:avLst/>
                <a:gdLst>
                  <a:gd name="T0" fmla="*/ 4 w 8"/>
                  <a:gd name="T1" fmla="*/ 0 h 8"/>
                  <a:gd name="T2" fmla="*/ 4 w 8"/>
                  <a:gd name="T3" fmla="*/ 0 h 8"/>
                  <a:gd name="T4" fmla="*/ 2 w 8"/>
                  <a:gd name="T5" fmla="*/ 0 h 8"/>
                  <a:gd name="T6" fmla="*/ 0 w 8"/>
                  <a:gd name="T7" fmla="*/ 4 h 8"/>
                  <a:gd name="T8" fmla="*/ 0 w 8"/>
                  <a:gd name="T9" fmla="*/ 4 h 8"/>
                  <a:gd name="T10" fmla="*/ 2 w 8"/>
                  <a:gd name="T11" fmla="*/ 6 h 8"/>
                  <a:gd name="T12" fmla="*/ 4 w 8"/>
                  <a:gd name="T13" fmla="*/ 8 h 8"/>
                  <a:gd name="T14" fmla="*/ 4 w 8"/>
                  <a:gd name="T15" fmla="*/ 8 h 8"/>
                  <a:gd name="T16" fmla="*/ 8 w 8"/>
                  <a:gd name="T17" fmla="*/ 6 h 8"/>
                  <a:gd name="T18" fmla="*/ 8 w 8"/>
                  <a:gd name="T19" fmla="*/ 4 h 8"/>
                  <a:gd name="T20" fmla="*/ 8 w 8"/>
                  <a:gd name="T21" fmla="*/ 4 h 8"/>
                  <a:gd name="T22" fmla="*/ 8 w 8"/>
                  <a:gd name="T23" fmla="*/ 0 h 8"/>
                  <a:gd name="T24" fmla="*/ 4 w 8"/>
                  <a:gd name="T25" fmla="*/ 0 h 8"/>
                  <a:gd name="T26" fmla="*/ 4 w 8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8">
                    <a:moveTo>
                      <a:pt x="4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1" name="Freeform 808"/>
              <p:cNvSpPr>
                <a:spLocks/>
              </p:cNvSpPr>
              <p:nvPr/>
            </p:nvSpPr>
            <p:spPr bwMode="auto">
              <a:xfrm>
                <a:off x="5205413" y="2098675"/>
                <a:ext cx="15875" cy="15875"/>
              </a:xfrm>
              <a:custGeom>
                <a:avLst/>
                <a:gdLst>
                  <a:gd name="T0" fmla="*/ 6 w 10"/>
                  <a:gd name="T1" fmla="*/ 0 h 10"/>
                  <a:gd name="T2" fmla="*/ 6 w 10"/>
                  <a:gd name="T3" fmla="*/ 0 h 10"/>
                  <a:gd name="T4" fmla="*/ 2 w 10"/>
                  <a:gd name="T5" fmla="*/ 2 h 10"/>
                  <a:gd name="T6" fmla="*/ 0 w 10"/>
                  <a:gd name="T7" fmla="*/ 4 h 10"/>
                  <a:gd name="T8" fmla="*/ 0 w 10"/>
                  <a:gd name="T9" fmla="*/ 4 h 10"/>
                  <a:gd name="T10" fmla="*/ 2 w 10"/>
                  <a:gd name="T11" fmla="*/ 8 h 10"/>
                  <a:gd name="T12" fmla="*/ 6 w 10"/>
                  <a:gd name="T13" fmla="*/ 10 h 10"/>
                  <a:gd name="T14" fmla="*/ 6 w 10"/>
                  <a:gd name="T15" fmla="*/ 10 h 10"/>
                  <a:gd name="T16" fmla="*/ 8 w 10"/>
                  <a:gd name="T17" fmla="*/ 8 h 10"/>
                  <a:gd name="T18" fmla="*/ 10 w 10"/>
                  <a:gd name="T19" fmla="*/ 4 h 10"/>
                  <a:gd name="T20" fmla="*/ 10 w 10"/>
                  <a:gd name="T21" fmla="*/ 4 h 10"/>
                  <a:gd name="T22" fmla="*/ 8 w 10"/>
                  <a:gd name="T23" fmla="*/ 2 h 10"/>
                  <a:gd name="T24" fmla="*/ 6 w 1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2" name="Freeform 810"/>
              <p:cNvSpPr>
                <a:spLocks/>
              </p:cNvSpPr>
              <p:nvPr/>
            </p:nvSpPr>
            <p:spPr bwMode="auto">
              <a:xfrm>
                <a:off x="5205413" y="2098675"/>
                <a:ext cx="15875" cy="15875"/>
              </a:xfrm>
              <a:custGeom>
                <a:avLst/>
                <a:gdLst>
                  <a:gd name="T0" fmla="*/ 6 w 10"/>
                  <a:gd name="T1" fmla="*/ 0 h 10"/>
                  <a:gd name="T2" fmla="*/ 6 w 10"/>
                  <a:gd name="T3" fmla="*/ 0 h 10"/>
                  <a:gd name="T4" fmla="*/ 2 w 10"/>
                  <a:gd name="T5" fmla="*/ 2 h 10"/>
                  <a:gd name="T6" fmla="*/ 0 w 10"/>
                  <a:gd name="T7" fmla="*/ 4 h 10"/>
                  <a:gd name="T8" fmla="*/ 0 w 10"/>
                  <a:gd name="T9" fmla="*/ 4 h 10"/>
                  <a:gd name="T10" fmla="*/ 2 w 10"/>
                  <a:gd name="T11" fmla="*/ 8 h 10"/>
                  <a:gd name="T12" fmla="*/ 6 w 10"/>
                  <a:gd name="T13" fmla="*/ 10 h 10"/>
                  <a:gd name="T14" fmla="*/ 6 w 10"/>
                  <a:gd name="T15" fmla="*/ 10 h 10"/>
                  <a:gd name="T16" fmla="*/ 8 w 10"/>
                  <a:gd name="T17" fmla="*/ 8 h 10"/>
                  <a:gd name="T18" fmla="*/ 10 w 10"/>
                  <a:gd name="T19" fmla="*/ 4 h 10"/>
                  <a:gd name="T20" fmla="*/ 10 w 10"/>
                  <a:gd name="T21" fmla="*/ 4 h 10"/>
                  <a:gd name="T22" fmla="*/ 8 w 10"/>
                  <a:gd name="T23" fmla="*/ 2 h 10"/>
                  <a:gd name="T24" fmla="*/ 6 w 1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3" name="Freeform 811"/>
              <p:cNvSpPr>
                <a:spLocks/>
              </p:cNvSpPr>
              <p:nvPr/>
            </p:nvSpPr>
            <p:spPr bwMode="auto">
              <a:xfrm>
                <a:off x="5246688" y="2105025"/>
                <a:ext cx="15875" cy="12700"/>
              </a:xfrm>
              <a:custGeom>
                <a:avLst/>
                <a:gdLst>
                  <a:gd name="T0" fmla="*/ 4 w 10"/>
                  <a:gd name="T1" fmla="*/ 0 h 8"/>
                  <a:gd name="T2" fmla="*/ 4 w 10"/>
                  <a:gd name="T3" fmla="*/ 0 h 8"/>
                  <a:gd name="T4" fmla="*/ 2 w 10"/>
                  <a:gd name="T5" fmla="*/ 0 h 8"/>
                  <a:gd name="T6" fmla="*/ 0 w 10"/>
                  <a:gd name="T7" fmla="*/ 4 h 8"/>
                  <a:gd name="T8" fmla="*/ 0 w 10"/>
                  <a:gd name="T9" fmla="*/ 4 h 8"/>
                  <a:gd name="T10" fmla="*/ 2 w 10"/>
                  <a:gd name="T11" fmla="*/ 8 h 8"/>
                  <a:gd name="T12" fmla="*/ 4 w 10"/>
                  <a:gd name="T13" fmla="*/ 8 h 8"/>
                  <a:gd name="T14" fmla="*/ 4 w 10"/>
                  <a:gd name="T15" fmla="*/ 8 h 8"/>
                  <a:gd name="T16" fmla="*/ 8 w 10"/>
                  <a:gd name="T17" fmla="*/ 8 h 8"/>
                  <a:gd name="T18" fmla="*/ 10 w 10"/>
                  <a:gd name="T19" fmla="*/ 4 h 8"/>
                  <a:gd name="T20" fmla="*/ 10 w 10"/>
                  <a:gd name="T21" fmla="*/ 4 h 8"/>
                  <a:gd name="T22" fmla="*/ 8 w 10"/>
                  <a:gd name="T23" fmla="*/ 0 h 8"/>
                  <a:gd name="T24" fmla="*/ 4 w 10"/>
                  <a:gd name="T25" fmla="*/ 0 h 8"/>
                  <a:gd name="T26" fmla="*/ 4 w 10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8">
                    <a:moveTo>
                      <a:pt x="4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4" name="Freeform 812"/>
              <p:cNvSpPr>
                <a:spLocks/>
              </p:cNvSpPr>
              <p:nvPr/>
            </p:nvSpPr>
            <p:spPr bwMode="auto">
              <a:xfrm>
                <a:off x="5233988" y="2079625"/>
                <a:ext cx="12700" cy="12700"/>
              </a:xfrm>
              <a:custGeom>
                <a:avLst/>
                <a:gdLst>
                  <a:gd name="T0" fmla="*/ 4 w 8"/>
                  <a:gd name="T1" fmla="*/ 0 h 8"/>
                  <a:gd name="T2" fmla="*/ 4 w 8"/>
                  <a:gd name="T3" fmla="*/ 0 h 8"/>
                  <a:gd name="T4" fmla="*/ 0 w 8"/>
                  <a:gd name="T5" fmla="*/ 2 h 8"/>
                  <a:gd name="T6" fmla="*/ 0 w 8"/>
                  <a:gd name="T7" fmla="*/ 4 h 8"/>
                  <a:gd name="T8" fmla="*/ 0 w 8"/>
                  <a:gd name="T9" fmla="*/ 4 h 8"/>
                  <a:gd name="T10" fmla="*/ 0 w 8"/>
                  <a:gd name="T11" fmla="*/ 8 h 8"/>
                  <a:gd name="T12" fmla="*/ 4 w 8"/>
                  <a:gd name="T13" fmla="*/ 8 h 8"/>
                  <a:gd name="T14" fmla="*/ 4 w 8"/>
                  <a:gd name="T15" fmla="*/ 8 h 8"/>
                  <a:gd name="T16" fmla="*/ 8 w 8"/>
                  <a:gd name="T17" fmla="*/ 8 h 8"/>
                  <a:gd name="T18" fmla="*/ 8 w 8"/>
                  <a:gd name="T19" fmla="*/ 4 h 8"/>
                  <a:gd name="T20" fmla="*/ 8 w 8"/>
                  <a:gd name="T21" fmla="*/ 4 h 8"/>
                  <a:gd name="T22" fmla="*/ 8 w 8"/>
                  <a:gd name="T23" fmla="*/ 2 h 8"/>
                  <a:gd name="T24" fmla="*/ 4 w 8"/>
                  <a:gd name="T2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8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5" name="Freeform 813"/>
              <p:cNvSpPr>
                <a:spLocks/>
              </p:cNvSpPr>
              <p:nvPr/>
            </p:nvSpPr>
            <p:spPr bwMode="auto">
              <a:xfrm>
                <a:off x="5233988" y="2079625"/>
                <a:ext cx="12700" cy="12700"/>
              </a:xfrm>
              <a:custGeom>
                <a:avLst/>
                <a:gdLst>
                  <a:gd name="T0" fmla="*/ 4 w 8"/>
                  <a:gd name="T1" fmla="*/ 0 h 8"/>
                  <a:gd name="T2" fmla="*/ 4 w 8"/>
                  <a:gd name="T3" fmla="*/ 0 h 8"/>
                  <a:gd name="T4" fmla="*/ 0 w 8"/>
                  <a:gd name="T5" fmla="*/ 2 h 8"/>
                  <a:gd name="T6" fmla="*/ 0 w 8"/>
                  <a:gd name="T7" fmla="*/ 4 h 8"/>
                  <a:gd name="T8" fmla="*/ 0 w 8"/>
                  <a:gd name="T9" fmla="*/ 4 h 8"/>
                  <a:gd name="T10" fmla="*/ 0 w 8"/>
                  <a:gd name="T11" fmla="*/ 8 h 8"/>
                  <a:gd name="T12" fmla="*/ 4 w 8"/>
                  <a:gd name="T13" fmla="*/ 8 h 8"/>
                  <a:gd name="T14" fmla="*/ 4 w 8"/>
                  <a:gd name="T15" fmla="*/ 8 h 8"/>
                  <a:gd name="T16" fmla="*/ 8 w 8"/>
                  <a:gd name="T17" fmla="*/ 8 h 8"/>
                  <a:gd name="T18" fmla="*/ 8 w 8"/>
                  <a:gd name="T19" fmla="*/ 4 h 8"/>
                  <a:gd name="T20" fmla="*/ 8 w 8"/>
                  <a:gd name="T21" fmla="*/ 4 h 8"/>
                  <a:gd name="T22" fmla="*/ 8 w 8"/>
                  <a:gd name="T23" fmla="*/ 2 h 8"/>
                  <a:gd name="T24" fmla="*/ 4 w 8"/>
                  <a:gd name="T2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8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6" name="Freeform 814"/>
              <p:cNvSpPr>
                <a:spLocks/>
              </p:cNvSpPr>
              <p:nvPr/>
            </p:nvSpPr>
            <p:spPr bwMode="auto">
              <a:xfrm>
                <a:off x="5224463" y="2120900"/>
                <a:ext cx="6350" cy="9525"/>
              </a:xfrm>
              <a:custGeom>
                <a:avLst/>
                <a:gdLst>
                  <a:gd name="T0" fmla="*/ 2 w 4"/>
                  <a:gd name="T1" fmla="*/ 6 h 6"/>
                  <a:gd name="T2" fmla="*/ 2 w 4"/>
                  <a:gd name="T3" fmla="*/ 6 h 6"/>
                  <a:gd name="T4" fmla="*/ 4 w 4"/>
                  <a:gd name="T5" fmla="*/ 4 h 6"/>
                  <a:gd name="T6" fmla="*/ 4 w 4"/>
                  <a:gd name="T7" fmla="*/ 2 h 6"/>
                  <a:gd name="T8" fmla="*/ 4 w 4"/>
                  <a:gd name="T9" fmla="*/ 2 h 6"/>
                  <a:gd name="T10" fmla="*/ 4 w 4"/>
                  <a:gd name="T11" fmla="*/ 0 h 6"/>
                  <a:gd name="T12" fmla="*/ 2 w 4"/>
                  <a:gd name="T13" fmla="*/ 0 h 6"/>
                  <a:gd name="T14" fmla="*/ 2 w 4"/>
                  <a:gd name="T15" fmla="*/ 0 h 6"/>
                  <a:gd name="T16" fmla="*/ 0 w 4"/>
                  <a:gd name="T17" fmla="*/ 0 h 6"/>
                  <a:gd name="T18" fmla="*/ 0 w 4"/>
                  <a:gd name="T19" fmla="*/ 2 h 6"/>
                  <a:gd name="T20" fmla="*/ 0 w 4"/>
                  <a:gd name="T21" fmla="*/ 2 h 6"/>
                  <a:gd name="T22" fmla="*/ 0 w 4"/>
                  <a:gd name="T23" fmla="*/ 4 h 6"/>
                  <a:gd name="T24" fmla="*/ 2 w 4"/>
                  <a:gd name="T2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lnTo>
                      <a:pt x="2" y="6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7" name="Freeform 815"/>
              <p:cNvSpPr>
                <a:spLocks/>
              </p:cNvSpPr>
              <p:nvPr/>
            </p:nvSpPr>
            <p:spPr bwMode="auto">
              <a:xfrm>
                <a:off x="5224463" y="2120900"/>
                <a:ext cx="6350" cy="9525"/>
              </a:xfrm>
              <a:custGeom>
                <a:avLst/>
                <a:gdLst>
                  <a:gd name="T0" fmla="*/ 2 w 4"/>
                  <a:gd name="T1" fmla="*/ 6 h 6"/>
                  <a:gd name="T2" fmla="*/ 2 w 4"/>
                  <a:gd name="T3" fmla="*/ 6 h 6"/>
                  <a:gd name="T4" fmla="*/ 4 w 4"/>
                  <a:gd name="T5" fmla="*/ 4 h 6"/>
                  <a:gd name="T6" fmla="*/ 4 w 4"/>
                  <a:gd name="T7" fmla="*/ 2 h 6"/>
                  <a:gd name="T8" fmla="*/ 4 w 4"/>
                  <a:gd name="T9" fmla="*/ 2 h 6"/>
                  <a:gd name="T10" fmla="*/ 4 w 4"/>
                  <a:gd name="T11" fmla="*/ 0 h 6"/>
                  <a:gd name="T12" fmla="*/ 2 w 4"/>
                  <a:gd name="T13" fmla="*/ 0 h 6"/>
                  <a:gd name="T14" fmla="*/ 2 w 4"/>
                  <a:gd name="T15" fmla="*/ 0 h 6"/>
                  <a:gd name="T16" fmla="*/ 0 w 4"/>
                  <a:gd name="T17" fmla="*/ 0 h 6"/>
                  <a:gd name="T18" fmla="*/ 0 w 4"/>
                  <a:gd name="T19" fmla="*/ 2 h 6"/>
                  <a:gd name="T20" fmla="*/ 0 w 4"/>
                  <a:gd name="T21" fmla="*/ 2 h 6"/>
                  <a:gd name="T22" fmla="*/ 0 w 4"/>
                  <a:gd name="T23" fmla="*/ 4 h 6"/>
                  <a:gd name="T24" fmla="*/ 2 w 4"/>
                  <a:gd name="T2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lnTo>
                      <a:pt x="2" y="6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8" name="Freeform 816"/>
              <p:cNvSpPr>
                <a:spLocks/>
              </p:cNvSpPr>
              <p:nvPr/>
            </p:nvSpPr>
            <p:spPr bwMode="auto">
              <a:xfrm>
                <a:off x="5300663" y="2139950"/>
                <a:ext cx="12700" cy="12700"/>
              </a:xfrm>
              <a:custGeom>
                <a:avLst/>
                <a:gdLst>
                  <a:gd name="T0" fmla="*/ 4 w 8"/>
                  <a:gd name="T1" fmla="*/ 0 h 8"/>
                  <a:gd name="T2" fmla="*/ 4 w 8"/>
                  <a:gd name="T3" fmla="*/ 0 h 8"/>
                  <a:gd name="T4" fmla="*/ 0 w 8"/>
                  <a:gd name="T5" fmla="*/ 0 h 8"/>
                  <a:gd name="T6" fmla="*/ 0 w 8"/>
                  <a:gd name="T7" fmla="*/ 4 h 8"/>
                  <a:gd name="T8" fmla="*/ 0 w 8"/>
                  <a:gd name="T9" fmla="*/ 4 h 8"/>
                  <a:gd name="T10" fmla="*/ 0 w 8"/>
                  <a:gd name="T11" fmla="*/ 6 h 8"/>
                  <a:gd name="T12" fmla="*/ 4 w 8"/>
                  <a:gd name="T13" fmla="*/ 8 h 8"/>
                  <a:gd name="T14" fmla="*/ 4 w 8"/>
                  <a:gd name="T15" fmla="*/ 8 h 8"/>
                  <a:gd name="T16" fmla="*/ 8 w 8"/>
                  <a:gd name="T17" fmla="*/ 6 h 8"/>
                  <a:gd name="T18" fmla="*/ 8 w 8"/>
                  <a:gd name="T19" fmla="*/ 4 h 8"/>
                  <a:gd name="T20" fmla="*/ 8 w 8"/>
                  <a:gd name="T21" fmla="*/ 4 h 8"/>
                  <a:gd name="T22" fmla="*/ 8 w 8"/>
                  <a:gd name="T23" fmla="*/ 0 h 8"/>
                  <a:gd name="T24" fmla="*/ 4 w 8"/>
                  <a:gd name="T25" fmla="*/ 0 h 8"/>
                  <a:gd name="T26" fmla="*/ 4 w 8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8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9" name="Freeform 817"/>
              <p:cNvSpPr>
                <a:spLocks/>
              </p:cNvSpPr>
              <p:nvPr/>
            </p:nvSpPr>
            <p:spPr bwMode="auto">
              <a:xfrm>
                <a:off x="5272088" y="2130425"/>
                <a:ext cx="15875" cy="15875"/>
              </a:xfrm>
              <a:custGeom>
                <a:avLst/>
                <a:gdLst>
                  <a:gd name="T0" fmla="*/ 6 w 10"/>
                  <a:gd name="T1" fmla="*/ 0 h 10"/>
                  <a:gd name="T2" fmla="*/ 6 w 10"/>
                  <a:gd name="T3" fmla="*/ 0 h 10"/>
                  <a:gd name="T4" fmla="*/ 2 w 10"/>
                  <a:gd name="T5" fmla="*/ 2 h 10"/>
                  <a:gd name="T6" fmla="*/ 0 w 10"/>
                  <a:gd name="T7" fmla="*/ 6 h 10"/>
                  <a:gd name="T8" fmla="*/ 0 w 10"/>
                  <a:gd name="T9" fmla="*/ 6 h 10"/>
                  <a:gd name="T10" fmla="*/ 2 w 10"/>
                  <a:gd name="T11" fmla="*/ 8 h 10"/>
                  <a:gd name="T12" fmla="*/ 6 w 10"/>
                  <a:gd name="T13" fmla="*/ 10 h 10"/>
                  <a:gd name="T14" fmla="*/ 6 w 10"/>
                  <a:gd name="T15" fmla="*/ 10 h 10"/>
                  <a:gd name="T16" fmla="*/ 8 w 10"/>
                  <a:gd name="T17" fmla="*/ 8 h 10"/>
                  <a:gd name="T18" fmla="*/ 10 w 10"/>
                  <a:gd name="T19" fmla="*/ 6 h 10"/>
                  <a:gd name="T20" fmla="*/ 10 w 10"/>
                  <a:gd name="T21" fmla="*/ 6 h 10"/>
                  <a:gd name="T22" fmla="*/ 8 w 10"/>
                  <a:gd name="T23" fmla="*/ 2 h 10"/>
                  <a:gd name="T24" fmla="*/ 6 w 10"/>
                  <a:gd name="T25" fmla="*/ 0 h 10"/>
                  <a:gd name="T26" fmla="*/ 6 w 10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0" name="Freeform 818"/>
              <p:cNvSpPr>
                <a:spLocks/>
              </p:cNvSpPr>
              <p:nvPr/>
            </p:nvSpPr>
            <p:spPr bwMode="auto">
              <a:xfrm>
                <a:off x="5338763" y="2152650"/>
                <a:ext cx="15875" cy="15875"/>
              </a:xfrm>
              <a:custGeom>
                <a:avLst/>
                <a:gdLst>
                  <a:gd name="T0" fmla="*/ 4 w 10"/>
                  <a:gd name="T1" fmla="*/ 10 h 10"/>
                  <a:gd name="T2" fmla="*/ 4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10 w 10"/>
                  <a:gd name="T9" fmla="*/ 6 h 10"/>
                  <a:gd name="T10" fmla="*/ 8 w 10"/>
                  <a:gd name="T11" fmla="*/ 2 h 10"/>
                  <a:gd name="T12" fmla="*/ 4 w 10"/>
                  <a:gd name="T13" fmla="*/ 0 h 10"/>
                  <a:gd name="T14" fmla="*/ 4 w 10"/>
                  <a:gd name="T15" fmla="*/ 0 h 10"/>
                  <a:gd name="T16" fmla="*/ 2 w 10"/>
                  <a:gd name="T17" fmla="*/ 2 h 10"/>
                  <a:gd name="T18" fmla="*/ 0 w 10"/>
                  <a:gd name="T19" fmla="*/ 6 h 10"/>
                  <a:gd name="T20" fmla="*/ 0 w 10"/>
                  <a:gd name="T21" fmla="*/ 6 h 10"/>
                  <a:gd name="T22" fmla="*/ 2 w 10"/>
                  <a:gd name="T23" fmla="*/ 8 h 10"/>
                  <a:gd name="T24" fmla="*/ 4 w 10"/>
                  <a:gd name="T25" fmla="*/ 10 h 10"/>
                  <a:gd name="T26" fmla="*/ 4 w 10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1" name="Freeform 819"/>
              <p:cNvSpPr>
                <a:spLocks/>
              </p:cNvSpPr>
              <p:nvPr/>
            </p:nvSpPr>
            <p:spPr bwMode="auto">
              <a:xfrm>
                <a:off x="5326063" y="2079625"/>
                <a:ext cx="15875" cy="12700"/>
              </a:xfrm>
              <a:custGeom>
                <a:avLst/>
                <a:gdLst>
                  <a:gd name="T0" fmla="*/ 4 w 10"/>
                  <a:gd name="T1" fmla="*/ 8 h 8"/>
                  <a:gd name="T2" fmla="*/ 4 w 10"/>
                  <a:gd name="T3" fmla="*/ 8 h 8"/>
                  <a:gd name="T4" fmla="*/ 8 w 10"/>
                  <a:gd name="T5" fmla="*/ 8 h 8"/>
                  <a:gd name="T6" fmla="*/ 10 w 10"/>
                  <a:gd name="T7" fmla="*/ 4 h 8"/>
                  <a:gd name="T8" fmla="*/ 10 w 10"/>
                  <a:gd name="T9" fmla="*/ 4 h 8"/>
                  <a:gd name="T10" fmla="*/ 8 w 10"/>
                  <a:gd name="T11" fmla="*/ 2 h 8"/>
                  <a:gd name="T12" fmla="*/ 4 w 10"/>
                  <a:gd name="T13" fmla="*/ 0 h 8"/>
                  <a:gd name="T14" fmla="*/ 4 w 10"/>
                  <a:gd name="T15" fmla="*/ 0 h 8"/>
                  <a:gd name="T16" fmla="*/ 2 w 10"/>
                  <a:gd name="T17" fmla="*/ 2 h 8"/>
                  <a:gd name="T18" fmla="*/ 0 w 10"/>
                  <a:gd name="T19" fmla="*/ 4 h 8"/>
                  <a:gd name="T20" fmla="*/ 0 w 10"/>
                  <a:gd name="T21" fmla="*/ 4 h 8"/>
                  <a:gd name="T22" fmla="*/ 2 w 10"/>
                  <a:gd name="T23" fmla="*/ 8 h 8"/>
                  <a:gd name="T24" fmla="*/ 4 w 10"/>
                  <a:gd name="T25" fmla="*/ 8 h 8"/>
                  <a:gd name="T26" fmla="*/ 4 w 10"/>
                  <a:gd name="T2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2" name="Freeform 820"/>
              <p:cNvSpPr>
                <a:spLocks/>
              </p:cNvSpPr>
              <p:nvPr/>
            </p:nvSpPr>
            <p:spPr bwMode="auto">
              <a:xfrm>
                <a:off x="5313363" y="2105025"/>
                <a:ext cx="15875" cy="15875"/>
              </a:xfrm>
              <a:custGeom>
                <a:avLst/>
                <a:gdLst>
                  <a:gd name="T0" fmla="*/ 6 w 10"/>
                  <a:gd name="T1" fmla="*/ 0 h 10"/>
                  <a:gd name="T2" fmla="*/ 6 w 10"/>
                  <a:gd name="T3" fmla="*/ 0 h 10"/>
                  <a:gd name="T4" fmla="*/ 2 w 10"/>
                  <a:gd name="T5" fmla="*/ 2 h 10"/>
                  <a:gd name="T6" fmla="*/ 0 w 10"/>
                  <a:gd name="T7" fmla="*/ 6 h 10"/>
                  <a:gd name="T8" fmla="*/ 0 w 10"/>
                  <a:gd name="T9" fmla="*/ 6 h 10"/>
                  <a:gd name="T10" fmla="*/ 2 w 10"/>
                  <a:gd name="T11" fmla="*/ 8 h 10"/>
                  <a:gd name="T12" fmla="*/ 6 w 10"/>
                  <a:gd name="T13" fmla="*/ 10 h 10"/>
                  <a:gd name="T14" fmla="*/ 6 w 10"/>
                  <a:gd name="T15" fmla="*/ 10 h 10"/>
                  <a:gd name="T16" fmla="*/ 8 w 10"/>
                  <a:gd name="T17" fmla="*/ 8 h 10"/>
                  <a:gd name="T18" fmla="*/ 10 w 10"/>
                  <a:gd name="T19" fmla="*/ 6 h 10"/>
                  <a:gd name="T20" fmla="*/ 10 w 10"/>
                  <a:gd name="T21" fmla="*/ 6 h 10"/>
                  <a:gd name="T22" fmla="*/ 8 w 10"/>
                  <a:gd name="T23" fmla="*/ 2 h 10"/>
                  <a:gd name="T24" fmla="*/ 6 w 10"/>
                  <a:gd name="T25" fmla="*/ 0 h 10"/>
                  <a:gd name="T26" fmla="*/ 6 w 10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3" name="Freeform 821"/>
              <p:cNvSpPr>
                <a:spLocks/>
              </p:cNvSpPr>
              <p:nvPr/>
            </p:nvSpPr>
            <p:spPr bwMode="auto">
              <a:xfrm>
                <a:off x="5354638" y="2082800"/>
                <a:ext cx="12700" cy="15875"/>
              </a:xfrm>
              <a:custGeom>
                <a:avLst/>
                <a:gdLst>
                  <a:gd name="T0" fmla="*/ 4 w 8"/>
                  <a:gd name="T1" fmla="*/ 0 h 10"/>
                  <a:gd name="T2" fmla="*/ 4 w 8"/>
                  <a:gd name="T3" fmla="*/ 0 h 10"/>
                  <a:gd name="T4" fmla="*/ 0 w 8"/>
                  <a:gd name="T5" fmla="*/ 2 h 10"/>
                  <a:gd name="T6" fmla="*/ 0 w 8"/>
                  <a:gd name="T7" fmla="*/ 4 h 10"/>
                  <a:gd name="T8" fmla="*/ 0 w 8"/>
                  <a:gd name="T9" fmla="*/ 4 h 10"/>
                  <a:gd name="T10" fmla="*/ 0 w 8"/>
                  <a:gd name="T11" fmla="*/ 8 h 10"/>
                  <a:gd name="T12" fmla="*/ 4 w 8"/>
                  <a:gd name="T13" fmla="*/ 10 h 10"/>
                  <a:gd name="T14" fmla="*/ 4 w 8"/>
                  <a:gd name="T15" fmla="*/ 10 h 10"/>
                  <a:gd name="T16" fmla="*/ 8 w 8"/>
                  <a:gd name="T17" fmla="*/ 8 h 10"/>
                  <a:gd name="T18" fmla="*/ 8 w 8"/>
                  <a:gd name="T19" fmla="*/ 4 h 10"/>
                  <a:gd name="T20" fmla="*/ 8 w 8"/>
                  <a:gd name="T21" fmla="*/ 4 h 10"/>
                  <a:gd name="T22" fmla="*/ 8 w 8"/>
                  <a:gd name="T23" fmla="*/ 2 h 10"/>
                  <a:gd name="T24" fmla="*/ 4 w 8"/>
                  <a:gd name="T25" fmla="*/ 0 h 10"/>
                  <a:gd name="T26" fmla="*/ 4 w 8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0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4" name="Freeform 822"/>
              <p:cNvSpPr>
                <a:spLocks/>
              </p:cNvSpPr>
              <p:nvPr/>
            </p:nvSpPr>
            <p:spPr bwMode="auto">
              <a:xfrm>
                <a:off x="5265738" y="2079625"/>
                <a:ext cx="15875" cy="12700"/>
              </a:xfrm>
              <a:custGeom>
                <a:avLst/>
                <a:gdLst>
                  <a:gd name="T0" fmla="*/ 4 w 10"/>
                  <a:gd name="T1" fmla="*/ 0 h 8"/>
                  <a:gd name="T2" fmla="*/ 4 w 10"/>
                  <a:gd name="T3" fmla="*/ 0 h 8"/>
                  <a:gd name="T4" fmla="*/ 2 w 10"/>
                  <a:gd name="T5" fmla="*/ 2 h 8"/>
                  <a:gd name="T6" fmla="*/ 0 w 10"/>
                  <a:gd name="T7" fmla="*/ 4 h 8"/>
                  <a:gd name="T8" fmla="*/ 0 w 10"/>
                  <a:gd name="T9" fmla="*/ 4 h 8"/>
                  <a:gd name="T10" fmla="*/ 2 w 10"/>
                  <a:gd name="T11" fmla="*/ 8 h 8"/>
                  <a:gd name="T12" fmla="*/ 4 w 10"/>
                  <a:gd name="T13" fmla="*/ 8 h 8"/>
                  <a:gd name="T14" fmla="*/ 4 w 10"/>
                  <a:gd name="T15" fmla="*/ 8 h 8"/>
                  <a:gd name="T16" fmla="*/ 8 w 10"/>
                  <a:gd name="T17" fmla="*/ 8 h 8"/>
                  <a:gd name="T18" fmla="*/ 10 w 10"/>
                  <a:gd name="T19" fmla="*/ 4 h 8"/>
                  <a:gd name="T20" fmla="*/ 10 w 10"/>
                  <a:gd name="T21" fmla="*/ 4 h 8"/>
                  <a:gd name="T22" fmla="*/ 8 w 10"/>
                  <a:gd name="T23" fmla="*/ 2 h 8"/>
                  <a:gd name="T24" fmla="*/ 4 w 10"/>
                  <a:gd name="T25" fmla="*/ 0 h 8"/>
                  <a:gd name="T26" fmla="*/ 4 w 10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8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5" name="Freeform 823"/>
              <p:cNvSpPr>
                <a:spLocks/>
              </p:cNvSpPr>
              <p:nvPr/>
            </p:nvSpPr>
            <p:spPr bwMode="auto">
              <a:xfrm>
                <a:off x="5275263" y="2114550"/>
                <a:ext cx="9525" cy="6350"/>
              </a:xfrm>
              <a:custGeom>
                <a:avLst/>
                <a:gdLst>
                  <a:gd name="T0" fmla="*/ 4 w 6"/>
                  <a:gd name="T1" fmla="*/ 4 h 4"/>
                  <a:gd name="T2" fmla="*/ 4 w 6"/>
                  <a:gd name="T3" fmla="*/ 4 h 4"/>
                  <a:gd name="T4" fmla="*/ 6 w 6"/>
                  <a:gd name="T5" fmla="*/ 4 h 4"/>
                  <a:gd name="T6" fmla="*/ 6 w 6"/>
                  <a:gd name="T7" fmla="*/ 2 h 4"/>
                  <a:gd name="T8" fmla="*/ 6 w 6"/>
                  <a:gd name="T9" fmla="*/ 2 h 4"/>
                  <a:gd name="T10" fmla="*/ 6 w 6"/>
                  <a:gd name="T11" fmla="*/ 0 h 4"/>
                  <a:gd name="T12" fmla="*/ 4 w 6"/>
                  <a:gd name="T13" fmla="*/ 0 h 4"/>
                  <a:gd name="T14" fmla="*/ 4 w 6"/>
                  <a:gd name="T15" fmla="*/ 0 h 4"/>
                  <a:gd name="T16" fmla="*/ 2 w 6"/>
                  <a:gd name="T17" fmla="*/ 0 h 4"/>
                  <a:gd name="T18" fmla="*/ 0 w 6"/>
                  <a:gd name="T19" fmla="*/ 2 h 4"/>
                  <a:gd name="T20" fmla="*/ 0 w 6"/>
                  <a:gd name="T21" fmla="*/ 2 h 4"/>
                  <a:gd name="T22" fmla="*/ 2 w 6"/>
                  <a:gd name="T23" fmla="*/ 4 h 4"/>
                  <a:gd name="T24" fmla="*/ 4 w 6"/>
                  <a:gd name="T25" fmla="*/ 4 h 4"/>
                  <a:gd name="T26" fmla="*/ 4 w 6"/>
                  <a:gd name="T2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lnTo>
                      <a:pt x="4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6" name="Freeform 824"/>
              <p:cNvSpPr>
                <a:spLocks/>
              </p:cNvSpPr>
              <p:nvPr/>
            </p:nvSpPr>
            <p:spPr bwMode="auto">
              <a:xfrm>
                <a:off x="5326063" y="2124075"/>
                <a:ext cx="12700" cy="12700"/>
              </a:xfrm>
              <a:custGeom>
                <a:avLst/>
                <a:gdLst>
                  <a:gd name="T0" fmla="*/ 4 w 8"/>
                  <a:gd name="T1" fmla="*/ 0 h 8"/>
                  <a:gd name="T2" fmla="*/ 4 w 8"/>
                  <a:gd name="T3" fmla="*/ 0 h 8"/>
                  <a:gd name="T4" fmla="*/ 2 w 8"/>
                  <a:gd name="T5" fmla="*/ 0 h 8"/>
                  <a:gd name="T6" fmla="*/ 0 w 8"/>
                  <a:gd name="T7" fmla="*/ 4 h 8"/>
                  <a:gd name="T8" fmla="*/ 0 w 8"/>
                  <a:gd name="T9" fmla="*/ 4 h 8"/>
                  <a:gd name="T10" fmla="*/ 2 w 8"/>
                  <a:gd name="T11" fmla="*/ 8 h 8"/>
                  <a:gd name="T12" fmla="*/ 4 w 8"/>
                  <a:gd name="T13" fmla="*/ 8 h 8"/>
                  <a:gd name="T14" fmla="*/ 4 w 8"/>
                  <a:gd name="T15" fmla="*/ 8 h 8"/>
                  <a:gd name="T16" fmla="*/ 8 w 8"/>
                  <a:gd name="T17" fmla="*/ 8 h 8"/>
                  <a:gd name="T18" fmla="*/ 8 w 8"/>
                  <a:gd name="T19" fmla="*/ 4 h 8"/>
                  <a:gd name="T20" fmla="*/ 8 w 8"/>
                  <a:gd name="T21" fmla="*/ 4 h 8"/>
                  <a:gd name="T22" fmla="*/ 8 w 8"/>
                  <a:gd name="T23" fmla="*/ 0 h 8"/>
                  <a:gd name="T24" fmla="*/ 4 w 8"/>
                  <a:gd name="T25" fmla="*/ 0 h 8"/>
                  <a:gd name="T26" fmla="*/ 4 w 8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8">
                    <a:moveTo>
                      <a:pt x="4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7" name="Freeform 825"/>
              <p:cNvSpPr>
                <a:spLocks/>
              </p:cNvSpPr>
              <p:nvPr/>
            </p:nvSpPr>
            <p:spPr bwMode="auto">
              <a:xfrm>
                <a:off x="5329238" y="2203450"/>
                <a:ext cx="9525" cy="9525"/>
              </a:xfrm>
              <a:custGeom>
                <a:avLst/>
                <a:gdLst>
                  <a:gd name="T0" fmla="*/ 2 w 6"/>
                  <a:gd name="T1" fmla="*/ 6 h 6"/>
                  <a:gd name="T2" fmla="*/ 2 w 6"/>
                  <a:gd name="T3" fmla="*/ 6 h 6"/>
                  <a:gd name="T4" fmla="*/ 4 w 6"/>
                  <a:gd name="T5" fmla="*/ 4 h 6"/>
                  <a:gd name="T6" fmla="*/ 6 w 6"/>
                  <a:gd name="T7" fmla="*/ 4 h 6"/>
                  <a:gd name="T8" fmla="*/ 6 w 6"/>
                  <a:gd name="T9" fmla="*/ 4 h 6"/>
                  <a:gd name="T10" fmla="*/ 4 w 6"/>
                  <a:gd name="T11" fmla="*/ 2 h 6"/>
                  <a:gd name="T12" fmla="*/ 2 w 6"/>
                  <a:gd name="T13" fmla="*/ 0 h 6"/>
                  <a:gd name="T14" fmla="*/ 2 w 6"/>
                  <a:gd name="T15" fmla="*/ 0 h 6"/>
                  <a:gd name="T16" fmla="*/ 2 w 6"/>
                  <a:gd name="T17" fmla="*/ 2 h 6"/>
                  <a:gd name="T18" fmla="*/ 0 w 6"/>
                  <a:gd name="T19" fmla="*/ 4 h 6"/>
                  <a:gd name="T20" fmla="*/ 0 w 6"/>
                  <a:gd name="T21" fmla="*/ 4 h 6"/>
                  <a:gd name="T22" fmla="*/ 2 w 6"/>
                  <a:gd name="T23" fmla="*/ 4 h 6"/>
                  <a:gd name="T24" fmla="*/ 2 w 6"/>
                  <a:gd name="T25" fmla="*/ 6 h 6"/>
                  <a:gd name="T26" fmla="*/ 2 w 6"/>
                  <a:gd name="T2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2" y="6"/>
                    </a:moveTo>
                    <a:lnTo>
                      <a:pt x="2" y="6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8" name="Freeform 826"/>
              <p:cNvSpPr>
                <a:spLocks/>
              </p:cNvSpPr>
              <p:nvPr/>
            </p:nvSpPr>
            <p:spPr bwMode="auto">
              <a:xfrm>
                <a:off x="5392738" y="2165350"/>
                <a:ext cx="12700" cy="15875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6 w 8"/>
                  <a:gd name="T5" fmla="*/ 8 h 10"/>
                  <a:gd name="T6" fmla="*/ 8 w 8"/>
                  <a:gd name="T7" fmla="*/ 4 h 10"/>
                  <a:gd name="T8" fmla="*/ 8 w 8"/>
                  <a:gd name="T9" fmla="*/ 4 h 10"/>
                  <a:gd name="T10" fmla="*/ 6 w 8"/>
                  <a:gd name="T11" fmla="*/ 2 h 10"/>
                  <a:gd name="T12" fmla="*/ 4 w 8"/>
                  <a:gd name="T13" fmla="*/ 0 h 10"/>
                  <a:gd name="T14" fmla="*/ 4 w 8"/>
                  <a:gd name="T15" fmla="*/ 0 h 10"/>
                  <a:gd name="T16" fmla="*/ 0 w 8"/>
                  <a:gd name="T17" fmla="*/ 2 h 10"/>
                  <a:gd name="T18" fmla="*/ 0 w 8"/>
                  <a:gd name="T19" fmla="*/ 4 h 10"/>
                  <a:gd name="T20" fmla="*/ 0 w 8"/>
                  <a:gd name="T21" fmla="*/ 4 h 10"/>
                  <a:gd name="T22" fmla="*/ 0 w 8"/>
                  <a:gd name="T23" fmla="*/ 8 h 10"/>
                  <a:gd name="T24" fmla="*/ 4 w 8"/>
                  <a:gd name="T25" fmla="*/ 10 h 10"/>
                  <a:gd name="T26" fmla="*/ 4 w 8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9" name="Freeform 827"/>
              <p:cNvSpPr>
                <a:spLocks/>
              </p:cNvSpPr>
              <p:nvPr/>
            </p:nvSpPr>
            <p:spPr bwMode="auto">
              <a:xfrm>
                <a:off x="5392738" y="2203450"/>
                <a:ext cx="12700" cy="15875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6 w 8"/>
                  <a:gd name="T5" fmla="*/ 8 h 10"/>
                  <a:gd name="T6" fmla="*/ 8 w 8"/>
                  <a:gd name="T7" fmla="*/ 4 h 10"/>
                  <a:gd name="T8" fmla="*/ 8 w 8"/>
                  <a:gd name="T9" fmla="*/ 4 h 10"/>
                  <a:gd name="T10" fmla="*/ 6 w 8"/>
                  <a:gd name="T11" fmla="*/ 2 h 10"/>
                  <a:gd name="T12" fmla="*/ 4 w 8"/>
                  <a:gd name="T13" fmla="*/ 0 h 10"/>
                  <a:gd name="T14" fmla="*/ 4 w 8"/>
                  <a:gd name="T15" fmla="*/ 0 h 10"/>
                  <a:gd name="T16" fmla="*/ 0 w 8"/>
                  <a:gd name="T17" fmla="*/ 2 h 10"/>
                  <a:gd name="T18" fmla="*/ 0 w 8"/>
                  <a:gd name="T19" fmla="*/ 6 h 10"/>
                  <a:gd name="T20" fmla="*/ 0 w 8"/>
                  <a:gd name="T21" fmla="*/ 6 h 10"/>
                  <a:gd name="T22" fmla="*/ 0 w 8"/>
                  <a:gd name="T23" fmla="*/ 8 h 10"/>
                  <a:gd name="T24" fmla="*/ 4 w 8"/>
                  <a:gd name="T25" fmla="*/ 10 h 10"/>
                  <a:gd name="T26" fmla="*/ 4 w 8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0" name="Freeform 828"/>
              <p:cNvSpPr>
                <a:spLocks/>
              </p:cNvSpPr>
              <p:nvPr/>
            </p:nvSpPr>
            <p:spPr bwMode="auto">
              <a:xfrm>
                <a:off x="5399088" y="2197100"/>
                <a:ext cx="6350" cy="9525"/>
              </a:xfrm>
              <a:custGeom>
                <a:avLst/>
                <a:gdLst>
                  <a:gd name="T0" fmla="*/ 2 w 4"/>
                  <a:gd name="T1" fmla="*/ 0 h 6"/>
                  <a:gd name="T2" fmla="*/ 2 w 4"/>
                  <a:gd name="T3" fmla="*/ 0 h 6"/>
                  <a:gd name="T4" fmla="*/ 0 w 4"/>
                  <a:gd name="T5" fmla="*/ 2 h 6"/>
                  <a:gd name="T6" fmla="*/ 0 w 4"/>
                  <a:gd name="T7" fmla="*/ 2 h 6"/>
                  <a:gd name="T8" fmla="*/ 0 w 4"/>
                  <a:gd name="T9" fmla="*/ 2 h 6"/>
                  <a:gd name="T10" fmla="*/ 0 w 4"/>
                  <a:gd name="T11" fmla="*/ 4 h 6"/>
                  <a:gd name="T12" fmla="*/ 2 w 4"/>
                  <a:gd name="T13" fmla="*/ 6 h 6"/>
                  <a:gd name="T14" fmla="*/ 2 w 4"/>
                  <a:gd name="T15" fmla="*/ 6 h 6"/>
                  <a:gd name="T16" fmla="*/ 4 w 4"/>
                  <a:gd name="T17" fmla="*/ 4 h 6"/>
                  <a:gd name="T18" fmla="*/ 4 w 4"/>
                  <a:gd name="T19" fmla="*/ 2 h 6"/>
                  <a:gd name="T20" fmla="*/ 4 w 4"/>
                  <a:gd name="T21" fmla="*/ 2 h 6"/>
                  <a:gd name="T22" fmla="*/ 4 w 4"/>
                  <a:gd name="T23" fmla="*/ 0 h 6"/>
                  <a:gd name="T24" fmla="*/ 2 w 4"/>
                  <a:gd name="T25" fmla="*/ 0 h 6"/>
                  <a:gd name="T26" fmla="*/ 2 w 4"/>
                  <a:gd name="T2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1" name="Freeform 829"/>
              <p:cNvSpPr>
                <a:spLocks/>
              </p:cNvSpPr>
              <p:nvPr/>
            </p:nvSpPr>
            <p:spPr bwMode="auto">
              <a:xfrm>
                <a:off x="5345113" y="2130425"/>
                <a:ext cx="15875" cy="12700"/>
              </a:xfrm>
              <a:custGeom>
                <a:avLst/>
                <a:gdLst>
                  <a:gd name="T0" fmla="*/ 6 w 10"/>
                  <a:gd name="T1" fmla="*/ 8 h 8"/>
                  <a:gd name="T2" fmla="*/ 6 w 10"/>
                  <a:gd name="T3" fmla="*/ 8 h 8"/>
                  <a:gd name="T4" fmla="*/ 8 w 10"/>
                  <a:gd name="T5" fmla="*/ 8 h 8"/>
                  <a:gd name="T6" fmla="*/ 10 w 10"/>
                  <a:gd name="T7" fmla="*/ 4 h 8"/>
                  <a:gd name="T8" fmla="*/ 10 w 10"/>
                  <a:gd name="T9" fmla="*/ 4 h 8"/>
                  <a:gd name="T10" fmla="*/ 8 w 10"/>
                  <a:gd name="T11" fmla="*/ 0 h 8"/>
                  <a:gd name="T12" fmla="*/ 4 w 10"/>
                  <a:gd name="T13" fmla="*/ 0 h 8"/>
                  <a:gd name="T14" fmla="*/ 4 w 10"/>
                  <a:gd name="T15" fmla="*/ 0 h 8"/>
                  <a:gd name="T16" fmla="*/ 2 w 10"/>
                  <a:gd name="T17" fmla="*/ 0 h 8"/>
                  <a:gd name="T18" fmla="*/ 0 w 10"/>
                  <a:gd name="T19" fmla="*/ 4 h 8"/>
                  <a:gd name="T20" fmla="*/ 0 w 10"/>
                  <a:gd name="T21" fmla="*/ 4 h 8"/>
                  <a:gd name="T22" fmla="*/ 2 w 10"/>
                  <a:gd name="T23" fmla="*/ 8 h 8"/>
                  <a:gd name="T24" fmla="*/ 6 w 10"/>
                  <a:gd name="T25" fmla="*/ 8 h 8"/>
                  <a:gd name="T26" fmla="*/ 6 w 10"/>
                  <a:gd name="T2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8">
                    <a:moveTo>
                      <a:pt x="6" y="8"/>
                    </a:moveTo>
                    <a:lnTo>
                      <a:pt x="6" y="8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8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2" name="Freeform 830"/>
              <p:cNvSpPr>
                <a:spLocks/>
              </p:cNvSpPr>
              <p:nvPr/>
            </p:nvSpPr>
            <p:spPr bwMode="auto">
              <a:xfrm>
                <a:off x="5373688" y="2136775"/>
                <a:ext cx="12700" cy="12700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4 h 8"/>
                  <a:gd name="T10" fmla="*/ 8 w 8"/>
                  <a:gd name="T11" fmla="*/ 0 h 8"/>
                  <a:gd name="T12" fmla="*/ 4 w 8"/>
                  <a:gd name="T13" fmla="*/ 0 h 8"/>
                  <a:gd name="T14" fmla="*/ 4 w 8"/>
                  <a:gd name="T15" fmla="*/ 0 h 8"/>
                  <a:gd name="T16" fmla="*/ 0 w 8"/>
                  <a:gd name="T17" fmla="*/ 0 h 8"/>
                  <a:gd name="T18" fmla="*/ 0 w 8"/>
                  <a:gd name="T19" fmla="*/ 4 h 8"/>
                  <a:gd name="T20" fmla="*/ 0 w 8"/>
                  <a:gd name="T21" fmla="*/ 4 h 8"/>
                  <a:gd name="T22" fmla="*/ 0 w 8"/>
                  <a:gd name="T23" fmla="*/ 8 h 8"/>
                  <a:gd name="T24" fmla="*/ 4 w 8"/>
                  <a:gd name="T25" fmla="*/ 8 h 8"/>
                  <a:gd name="T26" fmla="*/ 4 w 8"/>
                  <a:gd name="T2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3" name="Freeform 831"/>
              <p:cNvSpPr>
                <a:spLocks/>
              </p:cNvSpPr>
              <p:nvPr/>
            </p:nvSpPr>
            <p:spPr bwMode="auto">
              <a:xfrm>
                <a:off x="5367338" y="2114550"/>
                <a:ext cx="9525" cy="9525"/>
              </a:xfrm>
              <a:custGeom>
                <a:avLst/>
                <a:gdLst>
                  <a:gd name="T0" fmla="*/ 4 w 6"/>
                  <a:gd name="T1" fmla="*/ 0 h 6"/>
                  <a:gd name="T2" fmla="*/ 4 w 6"/>
                  <a:gd name="T3" fmla="*/ 0 h 6"/>
                  <a:gd name="T4" fmla="*/ 2 w 6"/>
                  <a:gd name="T5" fmla="*/ 2 h 6"/>
                  <a:gd name="T6" fmla="*/ 0 w 6"/>
                  <a:gd name="T7" fmla="*/ 2 h 6"/>
                  <a:gd name="T8" fmla="*/ 0 w 6"/>
                  <a:gd name="T9" fmla="*/ 2 h 6"/>
                  <a:gd name="T10" fmla="*/ 2 w 6"/>
                  <a:gd name="T11" fmla="*/ 4 h 6"/>
                  <a:gd name="T12" fmla="*/ 4 w 6"/>
                  <a:gd name="T13" fmla="*/ 6 h 6"/>
                  <a:gd name="T14" fmla="*/ 4 w 6"/>
                  <a:gd name="T15" fmla="*/ 6 h 6"/>
                  <a:gd name="T16" fmla="*/ 4 w 6"/>
                  <a:gd name="T17" fmla="*/ 4 h 6"/>
                  <a:gd name="T18" fmla="*/ 6 w 6"/>
                  <a:gd name="T19" fmla="*/ 2 h 6"/>
                  <a:gd name="T20" fmla="*/ 6 w 6"/>
                  <a:gd name="T21" fmla="*/ 2 h 6"/>
                  <a:gd name="T22" fmla="*/ 4 w 6"/>
                  <a:gd name="T23" fmla="*/ 0 h 6"/>
                  <a:gd name="T24" fmla="*/ 4 w 6"/>
                  <a:gd name="T25" fmla="*/ 0 h 6"/>
                  <a:gd name="T26" fmla="*/ 4 w 6"/>
                  <a:gd name="T2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4" name="Freeform 832"/>
              <p:cNvSpPr>
                <a:spLocks/>
              </p:cNvSpPr>
              <p:nvPr/>
            </p:nvSpPr>
            <p:spPr bwMode="auto">
              <a:xfrm>
                <a:off x="5376863" y="2095500"/>
                <a:ext cx="12700" cy="15875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6 h 10"/>
                  <a:gd name="T10" fmla="*/ 8 w 8"/>
                  <a:gd name="T11" fmla="*/ 2 h 10"/>
                  <a:gd name="T12" fmla="*/ 4 w 8"/>
                  <a:gd name="T13" fmla="*/ 0 h 10"/>
                  <a:gd name="T14" fmla="*/ 4 w 8"/>
                  <a:gd name="T15" fmla="*/ 0 h 10"/>
                  <a:gd name="T16" fmla="*/ 2 w 8"/>
                  <a:gd name="T17" fmla="*/ 2 h 10"/>
                  <a:gd name="T18" fmla="*/ 0 w 8"/>
                  <a:gd name="T19" fmla="*/ 6 h 10"/>
                  <a:gd name="T20" fmla="*/ 0 w 8"/>
                  <a:gd name="T21" fmla="*/ 6 h 10"/>
                  <a:gd name="T22" fmla="*/ 2 w 8"/>
                  <a:gd name="T23" fmla="*/ 8 h 10"/>
                  <a:gd name="T24" fmla="*/ 4 w 8"/>
                  <a:gd name="T25" fmla="*/ 10 h 10"/>
                  <a:gd name="T26" fmla="*/ 4 w 8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5" name="Freeform 833"/>
              <p:cNvSpPr>
                <a:spLocks/>
              </p:cNvSpPr>
              <p:nvPr/>
            </p:nvSpPr>
            <p:spPr bwMode="auto">
              <a:xfrm>
                <a:off x="5392738" y="2101850"/>
                <a:ext cx="12700" cy="15875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6 w 8"/>
                  <a:gd name="T5" fmla="*/ 8 h 10"/>
                  <a:gd name="T6" fmla="*/ 8 w 8"/>
                  <a:gd name="T7" fmla="*/ 6 h 10"/>
                  <a:gd name="T8" fmla="*/ 8 w 8"/>
                  <a:gd name="T9" fmla="*/ 6 h 10"/>
                  <a:gd name="T10" fmla="*/ 6 w 8"/>
                  <a:gd name="T11" fmla="*/ 2 h 10"/>
                  <a:gd name="T12" fmla="*/ 4 w 8"/>
                  <a:gd name="T13" fmla="*/ 0 h 10"/>
                  <a:gd name="T14" fmla="*/ 4 w 8"/>
                  <a:gd name="T15" fmla="*/ 0 h 10"/>
                  <a:gd name="T16" fmla="*/ 0 w 8"/>
                  <a:gd name="T17" fmla="*/ 2 h 10"/>
                  <a:gd name="T18" fmla="*/ 0 w 8"/>
                  <a:gd name="T19" fmla="*/ 6 h 10"/>
                  <a:gd name="T20" fmla="*/ 0 w 8"/>
                  <a:gd name="T21" fmla="*/ 6 h 10"/>
                  <a:gd name="T22" fmla="*/ 0 w 8"/>
                  <a:gd name="T23" fmla="*/ 8 h 10"/>
                  <a:gd name="T24" fmla="*/ 4 w 8"/>
                  <a:gd name="T25" fmla="*/ 10 h 10"/>
                  <a:gd name="T26" fmla="*/ 4 w 8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6" name="Freeform 834"/>
              <p:cNvSpPr>
                <a:spLocks/>
              </p:cNvSpPr>
              <p:nvPr/>
            </p:nvSpPr>
            <p:spPr bwMode="auto">
              <a:xfrm>
                <a:off x="5399088" y="2079625"/>
                <a:ext cx="6350" cy="9525"/>
              </a:xfrm>
              <a:custGeom>
                <a:avLst/>
                <a:gdLst>
                  <a:gd name="T0" fmla="*/ 2 w 4"/>
                  <a:gd name="T1" fmla="*/ 0 h 6"/>
                  <a:gd name="T2" fmla="*/ 2 w 4"/>
                  <a:gd name="T3" fmla="*/ 0 h 6"/>
                  <a:gd name="T4" fmla="*/ 0 w 4"/>
                  <a:gd name="T5" fmla="*/ 0 h 6"/>
                  <a:gd name="T6" fmla="*/ 0 w 4"/>
                  <a:gd name="T7" fmla="*/ 2 h 6"/>
                  <a:gd name="T8" fmla="*/ 0 w 4"/>
                  <a:gd name="T9" fmla="*/ 2 h 6"/>
                  <a:gd name="T10" fmla="*/ 0 w 4"/>
                  <a:gd name="T11" fmla="*/ 4 h 6"/>
                  <a:gd name="T12" fmla="*/ 2 w 4"/>
                  <a:gd name="T13" fmla="*/ 6 h 6"/>
                  <a:gd name="T14" fmla="*/ 2 w 4"/>
                  <a:gd name="T15" fmla="*/ 6 h 6"/>
                  <a:gd name="T16" fmla="*/ 4 w 4"/>
                  <a:gd name="T17" fmla="*/ 4 h 6"/>
                  <a:gd name="T18" fmla="*/ 4 w 4"/>
                  <a:gd name="T19" fmla="*/ 2 h 6"/>
                  <a:gd name="T20" fmla="*/ 4 w 4"/>
                  <a:gd name="T21" fmla="*/ 2 h 6"/>
                  <a:gd name="T22" fmla="*/ 4 w 4"/>
                  <a:gd name="T23" fmla="*/ 0 h 6"/>
                  <a:gd name="T24" fmla="*/ 2 w 4"/>
                  <a:gd name="T25" fmla="*/ 0 h 6"/>
                  <a:gd name="T26" fmla="*/ 2 w 4"/>
                  <a:gd name="T2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7" name="Freeform 835"/>
              <p:cNvSpPr>
                <a:spLocks/>
              </p:cNvSpPr>
              <p:nvPr/>
            </p:nvSpPr>
            <p:spPr bwMode="auto">
              <a:xfrm>
                <a:off x="5341938" y="2101850"/>
                <a:ext cx="15875" cy="15875"/>
              </a:xfrm>
              <a:custGeom>
                <a:avLst/>
                <a:gdLst>
                  <a:gd name="T0" fmla="*/ 6 w 10"/>
                  <a:gd name="T1" fmla="*/ 0 h 10"/>
                  <a:gd name="T2" fmla="*/ 6 w 10"/>
                  <a:gd name="T3" fmla="*/ 0 h 10"/>
                  <a:gd name="T4" fmla="*/ 2 w 10"/>
                  <a:gd name="T5" fmla="*/ 2 h 10"/>
                  <a:gd name="T6" fmla="*/ 0 w 10"/>
                  <a:gd name="T7" fmla="*/ 6 h 10"/>
                  <a:gd name="T8" fmla="*/ 0 w 10"/>
                  <a:gd name="T9" fmla="*/ 6 h 10"/>
                  <a:gd name="T10" fmla="*/ 2 w 10"/>
                  <a:gd name="T11" fmla="*/ 8 h 10"/>
                  <a:gd name="T12" fmla="*/ 6 w 10"/>
                  <a:gd name="T13" fmla="*/ 10 h 10"/>
                  <a:gd name="T14" fmla="*/ 6 w 10"/>
                  <a:gd name="T15" fmla="*/ 10 h 10"/>
                  <a:gd name="T16" fmla="*/ 8 w 10"/>
                  <a:gd name="T17" fmla="*/ 8 h 10"/>
                  <a:gd name="T18" fmla="*/ 10 w 10"/>
                  <a:gd name="T19" fmla="*/ 6 h 10"/>
                  <a:gd name="T20" fmla="*/ 10 w 10"/>
                  <a:gd name="T21" fmla="*/ 6 h 10"/>
                  <a:gd name="T22" fmla="*/ 8 w 10"/>
                  <a:gd name="T23" fmla="*/ 2 h 10"/>
                  <a:gd name="T24" fmla="*/ 6 w 10"/>
                  <a:gd name="T25" fmla="*/ 0 h 10"/>
                  <a:gd name="T26" fmla="*/ 6 w 10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8" name="Freeform 836"/>
              <p:cNvSpPr>
                <a:spLocks noEditPoints="1"/>
              </p:cNvSpPr>
              <p:nvPr/>
            </p:nvSpPr>
            <p:spPr bwMode="auto">
              <a:xfrm>
                <a:off x="5205413" y="2000250"/>
                <a:ext cx="34925" cy="825500"/>
              </a:xfrm>
              <a:custGeom>
                <a:avLst/>
                <a:gdLst>
                  <a:gd name="T0" fmla="*/ 4 w 22"/>
                  <a:gd name="T1" fmla="*/ 120 h 520"/>
                  <a:gd name="T2" fmla="*/ 4 w 22"/>
                  <a:gd name="T3" fmla="*/ 114 h 520"/>
                  <a:gd name="T4" fmla="*/ 10 w 22"/>
                  <a:gd name="T5" fmla="*/ 114 h 520"/>
                  <a:gd name="T6" fmla="*/ 10 w 22"/>
                  <a:gd name="T7" fmla="*/ 120 h 520"/>
                  <a:gd name="T8" fmla="*/ 10 w 22"/>
                  <a:gd name="T9" fmla="*/ 92 h 520"/>
                  <a:gd name="T10" fmla="*/ 4 w 22"/>
                  <a:gd name="T11" fmla="*/ 88 h 520"/>
                  <a:gd name="T12" fmla="*/ 10 w 22"/>
                  <a:gd name="T13" fmla="*/ 82 h 520"/>
                  <a:gd name="T14" fmla="*/ 14 w 22"/>
                  <a:gd name="T15" fmla="*/ 88 h 520"/>
                  <a:gd name="T16" fmla="*/ 14 w 22"/>
                  <a:gd name="T17" fmla="*/ 82 h 520"/>
                  <a:gd name="T18" fmla="*/ 12 w 22"/>
                  <a:gd name="T19" fmla="*/ 78 h 520"/>
                  <a:gd name="T20" fmla="*/ 14 w 22"/>
                  <a:gd name="T21" fmla="*/ 76 h 520"/>
                  <a:gd name="T22" fmla="*/ 16 w 22"/>
                  <a:gd name="T23" fmla="*/ 78 h 520"/>
                  <a:gd name="T24" fmla="*/ 14 w 22"/>
                  <a:gd name="T25" fmla="*/ 82 h 520"/>
                  <a:gd name="T26" fmla="*/ 8 w 22"/>
                  <a:gd name="T27" fmla="*/ 56 h 520"/>
                  <a:gd name="T28" fmla="*/ 8 w 22"/>
                  <a:gd name="T29" fmla="*/ 52 h 520"/>
                  <a:gd name="T30" fmla="*/ 12 w 22"/>
                  <a:gd name="T31" fmla="*/ 52 h 520"/>
                  <a:gd name="T32" fmla="*/ 12 w 22"/>
                  <a:gd name="T33" fmla="*/ 56 h 520"/>
                  <a:gd name="T34" fmla="*/ 12 w 22"/>
                  <a:gd name="T35" fmla="*/ 0 h 520"/>
                  <a:gd name="T36" fmla="*/ 2 w 22"/>
                  <a:gd name="T37" fmla="*/ 6 h 520"/>
                  <a:gd name="T38" fmla="*/ 0 w 22"/>
                  <a:gd name="T39" fmla="*/ 66 h 520"/>
                  <a:gd name="T40" fmla="*/ 6 w 22"/>
                  <a:gd name="T41" fmla="*/ 62 h 520"/>
                  <a:gd name="T42" fmla="*/ 10 w 22"/>
                  <a:gd name="T43" fmla="*/ 66 h 520"/>
                  <a:gd name="T44" fmla="*/ 6 w 22"/>
                  <a:gd name="T45" fmla="*/ 72 h 520"/>
                  <a:gd name="T46" fmla="*/ 0 w 22"/>
                  <a:gd name="T47" fmla="*/ 100 h 520"/>
                  <a:gd name="T48" fmla="*/ 6 w 22"/>
                  <a:gd name="T49" fmla="*/ 96 h 520"/>
                  <a:gd name="T50" fmla="*/ 10 w 22"/>
                  <a:gd name="T51" fmla="*/ 100 h 520"/>
                  <a:gd name="T52" fmla="*/ 6 w 22"/>
                  <a:gd name="T53" fmla="*/ 104 h 520"/>
                  <a:gd name="T54" fmla="*/ 0 w 22"/>
                  <a:gd name="T55" fmla="*/ 100 h 520"/>
                  <a:gd name="T56" fmla="*/ 2 w 22"/>
                  <a:gd name="T57" fmla="*/ 128 h 520"/>
                  <a:gd name="T58" fmla="*/ 4 w 22"/>
                  <a:gd name="T59" fmla="*/ 128 h 520"/>
                  <a:gd name="T60" fmla="*/ 8 w 22"/>
                  <a:gd name="T61" fmla="*/ 132 h 520"/>
                  <a:gd name="T62" fmla="*/ 4 w 22"/>
                  <a:gd name="T63" fmla="*/ 138 h 520"/>
                  <a:gd name="T64" fmla="*/ 0 w 22"/>
                  <a:gd name="T65" fmla="*/ 136 h 520"/>
                  <a:gd name="T66" fmla="*/ 2 w 22"/>
                  <a:gd name="T67" fmla="*/ 514 h 520"/>
                  <a:gd name="T68" fmla="*/ 12 w 22"/>
                  <a:gd name="T69" fmla="*/ 520 h 520"/>
                  <a:gd name="T70" fmla="*/ 20 w 22"/>
                  <a:gd name="T71" fmla="*/ 518 h 520"/>
                  <a:gd name="T72" fmla="*/ 22 w 22"/>
                  <a:gd name="T73" fmla="*/ 128 h 520"/>
                  <a:gd name="T74" fmla="*/ 20 w 22"/>
                  <a:gd name="T75" fmla="*/ 124 h 520"/>
                  <a:gd name="T76" fmla="*/ 22 w 22"/>
                  <a:gd name="T77" fmla="*/ 118 h 520"/>
                  <a:gd name="T78" fmla="*/ 22 w 22"/>
                  <a:gd name="T79" fmla="*/ 108 h 520"/>
                  <a:gd name="T80" fmla="*/ 18 w 22"/>
                  <a:gd name="T81" fmla="*/ 104 h 520"/>
                  <a:gd name="T82" fmla="*/ 22 w 22"/>
                  <a:gd name="T83" fmla="*/ 100 h 520"/>
                  <a:gd name="T84" fmla="*/ 22 w 22"/>
                  <a:gd name="T85" fmla="*/ 94 h 520"/>
                  <a:gd name="T86" fmla="*/ 22 w 22"/>
                  <a:gd name="T87" fmla="*/ 92 h 520"/>
                  <a:gd name="T88" fmla="*/ 22 w 22"/>
                  <a:gd name="T89" fmla="*/ 78 h 520"/>
                  <a:gd name="T90" fmla="*/ 20 w 22"/>
                  <a:gd name="T91" fmla="*/ 78 h 520"/>
                  <a:gd name="T92" fmla="*/ 20 w 22"/>
                  <a:gd name="T93" fmla="*/ 74 h 520"/>
                  <a:gd name="T94" fmla="*/ 22 w 22"/>
                  <a:gd name="T95" fmla="*/ 74 h 520"/>
                  <a:gd name="T96" fmla="*/ 22 w 22"/>
                  <a:gd name="T97" fmla="*/ 58 h 520"/>
                  <a:gd name="T98" fmla="*/ 18 w 22"/>
                  <a:gd name="T99" fmla="*/ 54 h 520"/>
                  <a:gd name="T100" fmla="*/ 22 w 22"/>
                  <a:gd name="T101" fmla="*/ 50 h 520"/>
                  <a:gd name="T102" fmla="*/ 22 w 22"/>
                  <a:gd name="T103" fmla="*/ 10 h 520"/>
                  <a:gd name="T104" fmla="*/ 20 w 22"/>
                  <a:gd name="T105" fmla="*/ 2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" h="520">
                    <a:moveTo>
                      <a:pt x="8" y="120"/>
                    </a:moveTo>
                    <a:lnTo>
                      <a:pt x="8" y="120"/>
                    </a:lnTo>
                    <a:lnTo>
                      <a:pt x="4" y="120"/>
                    </a:lnTo>
                    <a:lnTo>
                      <a:pt x="2" y="116"/>
                    </a:lnTo>
                    <a:lnTo>
                      <a:pt x="2" y="116"/>
                    </a:lnTo>
                    <a:lnTo>
                      <a:pt x="4" y="114"/>
                    </a:lnTo>
                    <a:lnTo>
                      <a:pt x="8" y="112"/>
                    </a:lnTo>
                    <a:lnTo>
                      <a:pt x="8" y="112"/>
                    </a:lnTo>
                    <a:lnTo>
                      <a:pt x="10" y="114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0" y="120"/>
                    </a:lnTo>
                    <a:lnTo>
                      <a:pt x="8" y="120"/>
                    </a:lnTo>
                    <a:close/>
                    <a:moveTo>
                      <a:pt x="10" y="92"/>
                    </a:moveTo>
                    <a:lnTo>
                      <a:pt x="10" y="92"/>
                    </a:lnTo>
                    <a:lnTo>
                      <a:pt x="6" y="90"/>
                    </a:lnTo>
                    <a:lnTo>
                      <a:pt x="4" y="88"/>
                    </a:lnTo>
                    <a:lnTo>
                      <a:pt x="4" y="88"/>
                    </a:lnTo>
                    <a:lnTo>
                      <a:pt x="6" y="84"/>
                    </a:lnTo>
                    <a:lnTo>
                      <a:pt x="10" y="82"/>
                    </a:lnTo>
                    <a:lnTo>
                      <a:pt x="10" y="82"/>
                    </a:lnTo>
                    <a:lnTo>
                      <a:pt x="12" y="84"/>
                    </a:lnTo>
                    <a:lnTo>
                      <a:pt x="14" y="88"/>
                    </a:lnTo>
                    <a:lnTo>
                      <a:pt x="14" y="88"/>
                    </a:lnTo>
                    <a:lnTo>
                      <a:pt x="12" y="90"/>
                    </a:lnTo>
                    <a:lnTo>
                      <a:pt x="10" y="92"/>
                    </a:lnTo>
                    <a:close/>
                    <a:moveTo>
                      <a:pt x="14" y="82"/>
                    </a:moveTo>
                    <a:lnTo>
                      <a:pt x="14" y="82"/>
                    </a:lnTo>
                    <a:lnTo>
                      <a:pt x="12" y="80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2" y="76"/>
                    </a:lnTo>
                    <a:lnTo>
                      <a:pt x="14" y="76"/>
                    </a:lnTo>
                    <a:lnTo>
                      <a:pt x="14" y="76"/>
                    </a:lnTo>
                    <a:lnTo>
                      <a:pt x="16" y="76"/>
                    </a:lnTo>
                    <a:lnTo>
                      <a:pt x="16" y="78"/>
                    </a:lnTo>
                    <a:lnTo>
                      <a:pt x="16" y="78"/>
                    </a:lnTo>
                    <a:lnTo>
                      <a:pt x="16" y="80"/>
                    </a:lnTo>
                    <a:lnTo>
                      <a:pt x="14" y="82"/>
                    </a:lnTo>
                    <a:close/>
                    <a:moveTo>
                      <a:pt x="10" y="56"/>
                    </a:moveTo>
                    <a:lnTo>
                      <a:pt x="10" y="56"/>
                    </a:lnTo>
                    <a:lnTo>
                      <a:pt x="8" y="56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8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2" y="52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56"/>
                    </a:lnTo>
                    <a:lnTo>
                      <a:pt x="10" y="56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2" y="64"/>
                    </a:lnTo>
                    <a:lnTo>
                      <a:pt x="6" y="62"/>
                    </a:lnTo>
                    <a:lnTo>
                      <a:pt x="6" y="62"/>
                    </a:lnTo>
                    <a:lnTo>
                      <a:pt x="8" y="64"/>
                    </a:lnTo>
                    <a:lnTo>
                      <a:pt x="10" y="66"/>
                    </a:lnTo>
                    <a:lnTo>
                      <a:pt x="10" y="66"/>
                    </a:lnTo>
                    <a:lnTo>
                      <a:pt x="8" y="70"/>
                    </a:lnTo>
                    <a:lnTo>
                      <a:pt x="6" y="72"/>
                    </a:lnTo>
                    <a:lnTo>
                      <a:pt x="6" y="72"/>
                    </a:lnTo>
                    <a:lnTo>
                      <a:pt x="2" y="70"/>
                    </a:lnTo>
                    <a:lnTo>
                      <a:pt x="0" y="66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96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8" y="96"/>
                    </a:lnTo>
                    <a:lnTo>
                      <a:pt x="10" y="100"/>
                    </a:lnTo>
                    <a:lnTo>
                      <a:pt x="10" y="100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6" y="104"/>
                    </a:lnTo>
                    <a:lnTo>
                      <a:pt x="2" y="104"/>
                    </a:lnTo>
                    <a:lnTo>
                      <a:pt x="0" y="100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2" y="128"/>
                    </a:lnTo>
                    <a:lnTo>
                      <a:pt x="2" y="128"/>
                    </a:lnTo>
                    <a:lnTo>
                      <a:pt x="4" y="128"/>
                    </a:lnTo>
                    <a:lnTo>
                      <a:pt x="4" y="128"/>
                    </a:lnTo>
                    <a:lnTo>
                      <a:pt x="6" y="130"/>
                    </a:lnTo>
                    <a:lnTo>
                      <a:pt x="8" y="132"/>
                    </a:lnTo>
                    <a:lnTo>
                      <a:pt x="8" y="132"/>
                    </a:lnTo>
                    <a:lnTo>
                      <a:pt x="6" y="136"/>
                    </a:lnTo>
                    <a:lnTo>
                      <a:pt x="4" y="138"/>
                    </a:lnTo>
                    <a:lnTo>
                      <a:pt x="4" y="138"/>
                    </a:lnTo>
                    <a:lnTo>
                      <a:pt x="4" y="138"/>
                    </a:lnTo>
                    <a:lnTo>
                      <a:pt x="4" y="138"/>
                    </a:lnTo>
                    <a:lnTo>
                      <a:pt x="0" y="136"/>
                    </a:lnTo>
                    <a:lnTo>
                      <a:pt x="0" y="510"/>
                    </a:lnTo>
                    <a:lnTo>
                      <a:pt x="0" y="510"/>
                    </a:lnTo>
                    <a:lnTo>
                      <a:pt x="2" y="514"/>
                    </a:lnTo>
                    <a:lnTo>
                      <a:pt x="4" y="518"/>
                    </a:lnTo>
                    <a:lnTo>
                      <a:pt x="8" y="520"/>
                    </a:lnTo>
                    <a:lnTo>
                      <a:pt x="12" y="520"/>
                    </a:lnTo>
                    <a:lnTo>
                      <a:pt x="12" y="520"/>
                    </a:lnTo>
                    <a:lnTo>
                      <a:pt x="16" y="520"/>
                    </a:lnTo>
                    <a:lnTo>
                      <a:pt x="20" y="518"/>
                    </a:lnTo>
                    <a:lnTo>
                      <a:pt x="22" y="514"/>
                    </a:lnTo>
                    <a:lnTo>
                      <a:pt x="22" y="510"/>
                    </a:lnTo>
                    <a:lnTo>
                      <a:pt x="22" y="128"/>
                    </a:lnTo>
                    <a:lnTo>
                      <a:pt x="22" y="128"/>
                    </a:lnTo>
                    <a:lnTo>
                      <a:pt x="20" y="126"/>
                    </a:lnTo>
                    <a:lnTo>
                      <a:pt x="20" y="124"/>
                    </a:lnTo>
                    <a:lnTo>
                      <a:pt x="20" y="124"/>
                    </a:lnTo>
                    <a:lnTo>
                      <a:pt x="20" y="120"/>
                    </a:lnTo>
                    <a:lnTo>
                      <a:pt x="22" y="118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18" y="108"/>
                    </a:lnTo>
                    <a:lnTo>
                      <a:pt x="18" y="104"/>
                    </a:lnTo>
                    <a:lnTo>
                      <a:pt x="18" y="104"/>
                    </a:lnTo>
                    <a:lnTo>
                      <a:pt x="18" y="102"/>
                    </a:lnTo>
                    <a:lnTo>
                      <a:pt x="22" y="100"/>
                    </a:lnTo>
                    <a:lnTo>
                      <a:pt x="22" y="100"/>
                    </a:lnTo>
                    <a:lnTo>
                      <a:pt x="22" y="100"/>
                    </a:lnTo>
                    <a:lnTo>
                      <a:pt x="22" y="94"/>
                    </a:lnTo>
                    <a:lnTo>
                      <a:pt x="22" y="94"/>
                    </a:lnTo>
                    <a:lnTo>
                      <a:pt x="22" y="92"/>
                    </a:lnTo>
                    <a:lnTo>
                      <a:pt x="22" y="92"/>
                    </a:lnTo>
                    <a:lnTo>
                      <a:pt x="22" y="88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20" y="78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20" y="74"/>
                    </a:lnTo>
                    <a:lnTo>
                      <a:pt x="22" y="74"/>
                    </a:lnTo>
                    <a:lnTo>
                      <a:pt x="22" y="74"/>
                    </a:lnTo>
                    <a:lnTo>
                      <a:pt x="22" y="74"/>
                    </a:lnTo>
                    <a:lnTo>
                      <a:pt x="22" y="58"/>
                    </a:lnTo>
                    <a:lnTo>
                      <a:pt x="22" y="58"/>
                    </a:lnTo>
                    <a:lnTo>
                      <a:pt x="22" y="58"/>
                    </a:lnTo>
                    <a:lnTo>
                      <a:pt x="22" y="58"/>
                    </a:lnTo>
                    <a:lnTo>
                      <a:pt x="18" y="58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52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EEF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9" name="Freeform 837"/>
              <p:cNvSpPr>
                <a:spLocks/>
              </p:cNvSpPr>
              <p:nvPr/>
            </p:nvSpPr>
            <p:spPr bwMode="auto">
              <a:xfrm>
                <a:off x="5208588" y="2178050"/>
                <a:ext cx="15875" cy="12700"/>
              </a:xfrm>
              <a:custGeom>
                <a:avLst/>
                <a:gdLst>
                  <a:gd name="T0" fmla="*/ 6 w 10"/>
                  <a:gd name="T1" fmla="*/ 8 h 8"/>
                  <a:gd name="T2" fmla="*/ 6 w 10"/>
                  <a:gd name="T3" fmla="*/ 8 h 8"/>
                  <a:gd name="T4" fmla="*/ 2 w 10"/>
                  <a:gd name="T5" fmla="*/ 8 h 8"/>
                  <a:gd name="T6" fmla="*/ 0 w 10"/>
                  <a:gd name="T7" fmla="*/ 4 h 8"/>
                  <a:gd name="T8" fmla="*/ 0 w 10"/>
                  <a:gd name="T9" fmla="*/ 4 h 8"/>
                  <a:gd name="T10" fmla="*/ 2 w 10"/>
                  <a:gd name="T11" fmla="*/ 2 h 8"/>
                  <a:gd name="T12" fmla="*/ 6 w 10"/>
                  <a:gd name="T13" fmla="*/ 0 h 8"/>
                  <a:gd name="T14" fmla="*/ 6 w 10"/>
                  <a:gd name="T15" fmla="*/ 0 h 8"/>
                  <a:gd name="T16" fmla="*/ 8 w 10"/>
                  <a:gd name="T17" fmla="*/ 2 h 8"/>
                  <a:gd name="T18" fmla="*/ 10 w 10"/>
                  <a:gd name="T19" fmla="*/ 4 h 8"/>
                  <a:gd name="T20" fmla="*/ 10 w 10"/>
                  <a:gd name="T21" fmla="*/ 4 h 8"/>
                  <a:gd name="T22" fmla="*/ 8 w 10"/>
                  <a:gd name="T23" fmla="*/ 8 h 8"/>
                  <a:gd name="T24" fmla="*/ 6 w 10"/>
                  <a:gd name="T2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8">
                    <a:moveTo>
                      <a:pt x="6" y="8"/>
                    </a:moveTo>
                    <a:lnTo>
                      <a:pt x="6" y="8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8"/>
                    </a:lnTo>
                    <a:lnTo>
                      <a:pt x="6" y="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0" name="Freeform 838"/>
              <p:cNvSpPr>
                <a:spLocks/>
              </p:cNvSpPr>
              <p:nvPr/>
            </p:nvSpPr>
            <p:spPr bwMode="auto">
              <a:xfrm>
                <a:off x="5211763" y="2130425"/>
                <a:ext cx="15875" cy="15875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2 w 10"/>
                  <a:gd name="T5" fmla="*/ 8 h 10"/>
                  <a:gd name="T6" fmla="*/ 0 w 10"/>
                  <a:gd name="T7" fmla="*/ 6 h 10"/>
                  <a:gd name="T8" fmla="*/ 0 w 10"/>
                  <a:gd name="T9" fmla="*/ 6 h 10"/>
                  <a:gd name="T10" fmla="*/ 2 w 10"/>
                  <a:gd name="T11" fmla="*/ 2 h 10"/>
                  <a:gd name="T12" fmla="*/ 6 w 10"/>
                  <a:gd name="T13" fmla="*/ 0 h 10"/>
                  <a:gd name="T14" fmla="*/ 6 w 10"/>
                  <a:gd name="T15" fmla="*/ 0 h 10"/>
                  <a:gd name="T16" fmla="*/ 8 w 10"/>
                  <a:gd name="T17" fmla="*/ 2 h 10"/>
                  <a:gd name="T18" fmla="*/ 10 w 10"/>
                  <a:gd name="T19" fmla="*/ 6 h 10"/>
                  <a:gd name="T20" fmla="*/ 10 w 10"/>
                  <a:gd name="T21" fmla="*/ 6 h 10"/>
                  <a:gd name="T22" fmla="*/ 8 w 10"/>
                  <a:gd name="T23" fmla="*/ 8 h 10"/>
                  <a:gd name="T24" fmla="*/ 6 w 10"/>
                  <a:gd name="T2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6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1" name="Freeform 839"/>
              <p:cNvSpPr>
                <a:spLocks/>
              </p:cNvSpPr>
              <p:nvPr/>
            </p:nvSpPr>
            <p:spPr bwMode="auto">
              <a:xfrm>
                <a:off x="5224463" y="2120900"/>
                <a:ext cx="6350" cy="9525"/>
              </a:xfrm>
              <a:custGeom>
                <a:avLst/>
                <a:gdLst>
                  <a:gd name="T0" fmla="*/ 2 w 4"/>
                  <a:gd name="T1" fmla="*/ 6 h 6"/>
                  <a:gd name="T2" fmla="*/ 2 w 4"/>
                  <a:gd name="T3" fmla="*/ 6 h 6"/>
                  <a:gd name="T4" fmla="*/ 0 w 4"/>
                  <a:gd name="T5" fmla="*/ 4 h 6"/>
                  <a:gd name="T6" fmla="*/ 0 w 4"/>
                  <a:gd name="T7" fmla="*/ 2 h 6"/>
                  <a:gd name="T8" fmla="*/ 0 w 4"/>
                  <a:gd name="T9" fmla="*/ 2 h 6"/>
                  <a:gd name="T10" fmla="*/ 0 w 4"/>
                  <a:gd name="T11" fmla="*/ 0 h 6"/>
                  <a:gd name="T12" fmla="*/ 2 w 4"/>
                  <a:gd name="T13" fmla="*/ 0 h 6"/>
                  <a:gd name="T14" fmla="*/ 2 w 4"/>
                  <a:gd name="T15" fmla="*/ 0 h 6"/>
                  <a:gd name="T16" fmla="*/ 4 w 4"/>
                  <a:gd name="T17" fmla="*/ 0 h 6"/>
                  <a:gd name="T18" fmla="*/ 4 w 4"/>
                  <a:gd name="T19" fmla="*/ 2 h 6"/>
                  <a:gd name="T20" fmla="*/ 4 w 4"/>
                  <a:gd name="T21" fmla="*/ 2 h 6"/>
                  <a:gd name="T22" fmla="*/ 4 w 4"/>
                  <a:gd name="T23" fmla="*/ 4 h 6"/>
                  <a:gd name="T24" fmla="*/ 2 w 4"/>
                  <a:gd name="T2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2" name="Freeform 840"/>
              <p:cNvSpPr>
                <a:spLocks/>
              </p:cNvSpPr>
              <p:nvPr/>
            </p:nvSpPr>
            <p:spPr bwMode="auto">
              <a:xfrm>
                <a:off x="5214938" y="2082800"/>
                <a:ext cx="9525" cy="6350"/>
              </a:xfrm>
              <a:custGeom>
                <a:avLst/>
                <a:gdLst>
                  <a:gd name="T0" fmla="*/ 4 w 6"/>
                  <a:gd name="T1" fmla="*/ 4 h 4"/>
                  <a:gd name="T2" fmla="*/ 4 w 6"/>
                  <a:gd name="T3" fmla="*/ 4 h 4"/>
                  <a:gd name="T4" fmla="*/ 2 w 6"/>
                  <a:gd name="T5" fmla="*/ 4 h 4"/>
                  <a:gd name="T6" fmla="*/ 0 w 6"/>
                  <a:gd name="T7" fmla="*/ 2 h 4"/>
                  <a:gd name="T8" fmla="*/ 0 w 6"/>
                  <a:gd name="T9" fmla="*/ 2 h 4"/>
                  <a:gd name="T10" fmla="*/ 2 w 6"/>
                  <a:gd name="T11" fmla="*/ 0 h 4"/>
                  <a:gd name="T12" fmla="*/ 4 w 6"/>
                  <a:gd name="T13" fmla="*/ 0 h 4"/>
                  <a:gd name="T14" fmla="*/ 4 w 6"/>
                  <a:gd name="T15" fmla="*/ 0 h 4"/>
                  <a:gd name="T16" fmla="*/ 6 w 6"/>
                  <a:gd name="T17" fmla="*/ 0 h 4"/>
                  <a:gd name="T18" fmla="*/ 6 w 6"/>
                  <a:gd name="T19" fmla="*/ 2 h 4"/>
                  <a:gd name="T20" fmla="*/ 6 w 6"/>
                  <a:gd name="T21" fmla="*/ 2 h 4"/>
                  <a:gd name="T22" fmla="*/ 6 w 6"/>
                  <a:gd name="T23" fmla="*/ 4 h 4"/>
                  <a:gd name="T24" fmla="*/ 4 w 6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lnTo>
                      <a:pt x="4" y="4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4"/>
                    </a:lnTo>
                    <a:lnTo>
                      <a:pt x="4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3" name="Freeform 841"/>
              <p:cNvSpPr>
                <a:spLocks/>
              </p:cNvSpPr>
              <p:nvPr/>
            </p:nvSpPr>
            <p:spPr bwMode="auto">
              <a:xfrm>
                <a:off x="5205413" y="2000250"/>
                <a:ext cx="34925" cy="825500"/>
              </a:xfrm>
              <a:custGeom>
                <a:avLst/>
                <a:gdLst>
                  <a:gd name="T0" fmla="*/ 12 w 22"/>
                  <a:gd name="T1" fmla="*/ 0 h 520"/>
                  <a:gd name="T2" fmla="*/ 4 w 22"/>
                  <a:gd name="T3" fmla="*/ 2 h 520"/>
                  <a:gd name="T4" fmla="*/ 0 w 22"/>
                  <a:gd name="T5" fmla="*/ 10 h 520"/>
                  <a:gd name="T6" fmla="*/ 0 w 22"/>
                  <a:gd name="T7" fmla="*/ 66 h 520"/>
                  <a:gd name="T8" fmla="*/ 6 w 22"/>
                  <a:gd name="T9" fmla="*/ 62 h 520"/>
                  <a:gd name="T10" fmla="*/ 8 w 22"/>
                  <a:gd name="T11" fmla="*/ 64 h 520"/>
                  <a:gd name="T12" fmla="*/ 10 w 22"/>
                  <a:gd name="T13" fmla="*/ 66 h 520"/>
                  <a:gd name="T14" fmla="*/ 6 w 22"/>
                  <a:gd name="T15" fmla="*/ 72 h 520"/>
                  <a:gd name="T16" fmla="*/ 2 w 22"/>
                  <a:gd name="T17" fmla="*/ 70 h 520"/>
                  <a:gd name="T18" fmla="*/ 0 w 22"/>
                  <a:gd name="T19" fmla="*/ 100 h 520"/>
                  <a:gd name="T20" fmla="*/ 2 w 22"/>
                  <a:gd name="T21" fmla="*/ 96 h 520"/>
                  <a:gd name="T22" fmla="*/ 6 w 22"/>
                  <a:gd name="T23" fmla="*/ 96 h 520"/>
                  <a:gd name="T24" fmla="*/ 10 w 22"/>
                  <a:gd name="T25" fmla="*/ 100 h 520"/>
                  <a:gd name="T26" fmla="*/ 8 w 22"/>
                  <a:gd name="T27" fmla="*/ 104 h 520"/>
                  <a:gd name="T28" fmla="*/ 6 w 22"/>
                  <a:gd name="T29" fmla="*/ 104 h 520"/>
                  <a:gd name="T30" fmla="*/ 0 w 22"/>
                  <a:gd name="T31" fmla="*/ 100 h 520"/>
                  <a:gd name="T32" fmla="*/ 0 w 22"/>
                  <a:gd name="T33" fmla="*/ 130 h 520"/>
                  <a:gd name="T34" fmla="*/ 2 w 22"/>
                  <a:gd name="T35" fmla="*/ 128 h 520"/>
                  <a:gd name="T36" fmla="*/ 4 w 22"/>
                  <a:gd name="T37" fmla="*/ 128 h 520"/>
                  <a:gd name="T38" fmla="*/ 8 w 22"/>
                  <a:gd name="T39" fmla="*/ 132 h 520"/>
                  <a:gd name="T40" fmla="*/ 6 w 22"/>
                  <a:gd name="T41" fmla="*/ 136 h 520"/>
                  <a:gd name="T42" fmla="*/ 4 w 22"/>
                  <a:gd name="T43" fmla="*/ 138 h 520"/>
                  <a:gd name="T44" fmla="*/ 4 w 22"/>
                  <a:gd name="T45" fmla="*/ 138 h 520"/>
                  <a:gd name="T46" fmla="*/ 0 w 22"/>
                  <a:gd name="T47" fmla="*/ 510 h 520"/>
                  <a:gd name="T48" fmla="*/ 2 w 22"/>
                  <a:gd name="T49" fmla="*/ 514 h 520"/>
                  <a:gd name="T50" fmla="*/ 8 w 22"/>
                  <a:gd name="T51" fmla="*/ 520 h 520"/>
                  <a:gd name="T52" fmla="*/ 12 w 22"/>
                  <a:gd name="T53" fmla="*/ 520 h 520"/>
                  <a:gd name="T54" fmla="*/ 20 w 22"/>
                  <a:gd name="T55" fmla="*/ 518 h 520"/>
                  <a:gd name="T56" fmla="*/ 22 w 22"/>
                  <a:gd name="T57" fmla="*/ 510 h 520"/>
                  <a:gd name="T58" fmla="*/ 22 w 22"/>
                  <a:gd name="T59" fmla="*/ 128 h 520"/>
                  <a:gd name="T60" fmla="*/ 20 w 22"/>
                  <a:gd name="T61" fmla="*/ 124 h 520"/>
                  <a:gd name="T62" fmla="*/ 20 w 22"/>
                  <a:gd name="T63" fmla="*/ 120 h 520"/>
                  <a:gd name="T64" fmla="*/ 22 w 22"/>
                  <a:gd name="T65" fmla="*/ 108 h 520"/>
                  <a:gd name="T66" fmla="*/ 22 w 22"/>
                  <a:gd name="T67" fmla="*/ 108 h 520"/>
                  <a:gd name="T68" fmla="*/ 18 w 22"/>
                  <a:gd name="T69" fmla="*/ 108 h 520"/>
                  <a:gd name="T70" fmla="*/ 18 w 22"/>
                  <a:gd name="T71" fmla="*/ 104 h 520"/>
                  <a:gd name="T72" fmla="*/ 22 w 22"/>
                  <a:gd name="T73" fmla="*/ 100 h 520"/>
                  <a:gd name="T74" fmla="*/ 22 w 22"/>
                  <a:gd name="T75" fmla="*/ 100 h 520"/>
                  <a:gd name="T76" fmla="*/ 22 w 22"/>
                  <a:gd name="T77" fmla="*/ 94 h 520"/>
                  <a:gd name="T78" fmla="*/ 22 w 22"/>
                  <a:gd name="T79" fmla="*/ 92 h 520"/>
                  <a:gd name="T80" fmla="*/ 22 w 22"/>
                  <a:gd name="T81" fmla="*/ 78 h 520"/>
                  <a:gd name="T82" fmla="*/ 22 w 22"/>
                  <a:gd name="T83" fmla="*/ 78 h 520"/>
                  <a:gd name="T84" fmla="*/ 20 w 22"/>
                  <a:gd name="T85" fmla="*/ 78 h 520"/>
                  <a:gd name="T86" fmla="*/ 20 w 22"/>
                  <a:gd name="T87" fmla="*/ 76 h 520"/>
                  <a:gd name="T88" fmla="*/ 22 w 22"/>
                  <a:gd name="T89" fmla="*/ 74 h 520"/>
                  <a:gd name="T90" fmla="*/ 22 w 22"/>
                  <a:gd name="T91" fmla="*/ 74 h 520"/>
                  <a:gd name="T92" fmla="*/ 22 w 22"/>
                  <a:gd name="T93" fmla="*/ 58 h 520"/>
                  <a:gd name="T94" fmla="*/ 22 w 22"/>
                  <a:gd name="T95" fmla="*/ 58 h 520"/>
                  <a:gd name="T96" fmla="*/ 18 w 22"/>
                  <a:gd name="T97" fmla="*/ 54 h 520"/>
                  <a:gd name="T98" fmla="*/ 18 w 22"/>
                  <a:gd name="T99" fmla="*/ 52 h 520"/>
                  <a:gd name="T100" fmla="*/ 22 w 22"/>
                  <a:gd name="T101" fmla="*/ 50 h 520"/>
                  <a:gd name="T102" fmla="*/ 22 w 22"/>
                  <a:gd name="T103" fmla="*/ 10 h 520"/>
                  <a:gd name="T104" fmla="*/ 22 w 22"/>
                  <a:gd name="T105" fmla="*/ 6 h 520"/>
                  <a:gd name="T106" fmla="*/ 16 w 22"/>
                  <a:gd name="T107" fmla="*/ 0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" h="520">
                    <a:moveTo>
                      <a:pt x="12" y="0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2" y="64"/>
                    </a:lnTo>
                    <a:lnTo>
                      <a:pt x="6" y="62"/>
                    </a:lnTo>
                    <a:lnTo>
                      <a:pt x="6" y="62"/>
                    </a:lnTo>
                    <a:lnTo>
                      <a:pt x="8" y="64"/>
                    </a:lnTo>
                    <a:lnTo>
                      <a:pt x="10" y="66"/>
                    </a:lnTo>
                    <a:lnTo>
                      <a:pt x="10" y="66"/>
                    </a:lnTo>
                    <a:lnTo>
                      <a:pt x="8" y="70"/>
                    </a:lnTo>
                    <a:lnTo>
                      <a:pt x="6" y="72"/>
                    </a:lnTo>
                    <a:lnTo>
                      <a:pt x="6" y="72"/>
                    </a:lnTo>
                    <a:lnTo>
                      <a:pt x="2" y="70"/>
                    </a:lnTo>
                    <a:lnTo>
                      <a:pt x="0" y="66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96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8" y="96"/>
                    </a:lnTo>
                    <a:lnTo>
                      <a:pt x="10" y="100"/>
                    </a:lnTo>
                    <a:lnTo>
                      <a:pt x="10" y="100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6" y="104"/>
                    </a:lnTo>
                    <a:lnTo>
                      <a:pt x="2" y="104"/>
                    </a:lnTo>
                    <a:lnTo>
                      <a:pt x="0" y="100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2" y="128"/>
                    </a:lnTo>
                    <a:lnTo>
                      <a:pt x="2" y="128"/>
                    </a:lnTo>
                    <a:lnTo>
                      <a:pt x="4" y="128"/>
                    </a:lnTo>
                    <a:lnTo>
                      <a:pt x="4" y="128"/>
                    </a:lnTo>
                    <a:lnTo>
                      <a:pt x="6" y="130"/>
                    </a:lnTo>
                    <a:lnTo>
                      <a:pt x="8" y="132"/>
                    </a:lnTo>
                    <a:lnTo>
                      <a:pt x="8" y="132"/>
                    </a:lnTo>
                    <a:lnTo>
                      <a:pt x="6" y="136"/>
                    </a:lnTo>
                    <a:lnTo>
                      <a:pt x="4" y="138"/>
                    </a:lnTo>
                    <a:lnTo>
                      <a:pt x="4" y="138"/>
                    </a:lnTo>
                    <a:lnTo>
                      <a:pt x="4" y="138"/>
                    </a:lnTo>
                    <a:lnTo>
                      <a:pt x="4" y="138"/>
                    </a:lnTo>
                    <a:lnTo>
                      <a:pt x="0" y="136"/>
                    </a:lnTo>
                    <a:lnTo>
                      <a:pt x="0" y="510"/>
                    </a:lnTo>
                    <a:lnTo>
                      <a:pt x="0" y="510"/>
                    </a:lnTo>
                    <a:lnTo>
                      <a:pt x="2" y="514"/>
                    </a:lnTo>
                    <a:lnTo>
                      <a:pt x="4" y="518"/>
                    </a:lnTo>
                    <a:lnTo>
                      <a:pt x="8" y="520"/>
                    </a:lnTo>
                    <a:lnTo>
                      <a:pt x="12" y="520"/>
                    </a:lnTo>
                    <a:lnTo>
                      <a:pt x="12" y="520"/>
                    </a:lnTo>
                    <a:lnTo>
                      <a:pt x="16" y="520"/>
                    </a:lnTo>
                    <a:lnTo>
                      <a:pt x="20" y="518"/>
                    </a:lnTo>
                    <a:lnTo>
                      <a:pt x="22" y="514"/>
                    </a:lnTo>
                    <a:lnTo>
                      <a:pt x="22" y="510"/>
                    </a:lnTo>
                    <a:lnTo>
                      <a:pt x="22" y="128"/>
                    </a:lnTo>
                    <a:lnTo>
                      <a:pt x="22" y="128"/>
                    </a:lnTo>
                    <a:lnTo>
                      <a:pt x="20" y="126"/>
                    </a:lnTo>
                    <a:lnTo>
                      <a:pt x="20" y="124"/>
                    </a:lnTo>
                    <a:lnTo>
                      <a:pt x="20" y="124"/>
                    </a:lnTo>
                    <a:lnTo>
                      <a:pt x="20" y="120"/>
                    </a:lnTo>
                    <a:lnTo>
                      <a:pt x="22" y="118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18" y="108"/>
                    </a:lnTo>
                    <a:lnTo>
                      <a:pt x="18" y="104"/>
                    </a:lnTo>
                    <a:lnTo>
                      <a:pt x="18" y="104"/>
                    </a:lnTo>
                    <a:lnTo>
                      <a:pt x="18" y="102"/>
                    </a:lnTo>
                    <a:lnTo>
                      <a:pt x="22" y="100"/>
                    </a:lnTo>
                    <a:lnTo>
                      <a:pt x="22" y="100"/>
                    </a:lnTo>
                    <a:lnTo>
                      <a:pt x="22" y="100"/>
                    </a:lnTo>
                    <a:lnTo>
                      <a:pt x="22" y="94"/>
                    </a:lnTo>
                    <a:lnTo>
                      <a:pt x="22" y="94"/>
                    </a:lnTo>
                    <a:lnTo>
                      <a:pt x="22" y="92"/>
                    </a:lnTo>
                    <a:lnTo>
                      <a:pt x="22" y="92"/>
                    </a:lnTo>
                    <a:lnTo>
                      <a:pt x="22" y="88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20" y="78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20" y="74"/>
                    </a:lnTo>
                    <a:lnTo>
                      <a:pt x="22" y="74"/>
                    </a:lnTo>
                    <a:lnTo>
                      <a:pt x="22" y="74"/>
                    </a:lnTo>
                    <a:lnTo>
                      <a:pt x="22" y="74"/>
                    </a:lnTo>
                    <a:lnTo>
                      <a:pt x="22" y="58"/>
                    </a:lnTo>
                    <a:lnTo>
                      <a:pt x="22" y="58"/>
                    </a:lnTo>
                    <a:lnTo>
                      <a:pt x="22" y="58"/>
                    </a:lnTo>
                    <a:lnTo>
                      <a:pt x="22" y="58"/>
                    </a:lnTo>
                    <a:lnTo>
                      <a:pt x="18" y="58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52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4" name="Freeform 842"/>
              <p:cNvSpPr>
                <a:spLocks/>
              </p:cNvSpPr>
              <p:nvPr/>
            </p:nvSpPr>
            <p:spPr bwMode="auto">
              <a:xfrm>
                <a:off x="5211763" y="2130425"/>
                <a:ext cx="15875" cy="15875"/>
              </a:xfrm>
              <a:custGeom>
                <a:avLst/>
                <a:gdLst>
                  <a:gd name="T0" fmla="*/ 6 w 10"/>
                  <a:gd name="T1" fmla="*/ 0 h 10"/>
                  <a:gd name="T2" fmla="*/ 6 w 10"/>
                  <a:gd name="T3" fmla="*/ 0 h 10"/>
                  <a:gd name="T4" fmla="*/ 2 w 10"/>
                  <a:gd name="T5" fmla="*/ 2 h 10"/>
                  <a:gd name="T6" fmla="*/ 0 w 10"/>
                  <a:gd name="T7" fmla="*/ 6 h 10"/>
                  <a:gd name="T8" fmla="*/ 0 w 10"/>
                  <a:gd name="T9" fmla="*/ 6 h 10"/>
                  <a:gd name="T10" fmla="*/ 2 w 10"/>
                  <a:gd name="T11" fmla="*/ 8 h 10"/>
                  <a:gd name="T12" fmla="*/ 6 w 10"/>
                  <a:gd name="T13" fmla="*/ 10 h 10"/>
                  <a:gd name="T14" fmla="*/ 6 w 10"/>
                  <a:gd name="T15" fmla="*/ 10 h 10"/>
                  <a:gd name="T16" fmla="*/ 8 w 10"/>
                  <a:gd name="T17" fmla="*/ 8 h 10"/>
                  <a:gd name="T18" fmla="*/ 10 w 10"/>
                  <a:gd name="T19" fmla="*/ 6 h 10"/>
                  <a:gd name="T20" fmla="*/ 10 w 10"/>
                  <a:gd name="T21" fmla="*/ 6 h 10"/>
                  <a:gd name="T22" fmla="*/ 8 w 10"/>
                  <a:gd name="T23" fmla="*/ 2 h 10"/>
                  <a:gd name="T24" fmla="*/ 6 w 1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5" name="Freeform 843"/>
              <p:cNvSpPr>
                <a:spLocks/>
              </p:cNvSpPr>
              <p:nvPr/>
            </p:nvSpPr>
            <p:spPr bwMode="auto">
              <a:xfrm>
                <a:off x="5211763" y="2130425"/>
                <a:ext cx="15875" cy="15875"/>
              </a:xfrm>
              <a:custGeom>
                <a:avLst/>
                <a:gdLst>
                  <a:gd name="T0" fmla="*/ 6 w 10"/>
                  <a:gd name="T1" fmla="*/ 0 h 10"/>
                  <a:gd name="T2" fmla="*/ 6 w 10"/>
                  <a:gd name="T3" fmla="*/ 0 h 10"/>
                  <a:gd name="T4" fmla="*/ 2 w 10"/>
                  <a:gd name="T5" fmla="*/ 2 h 10"/>
                  <a:gd name="T6" fmla="*/ 0 w 10"/>
                  <a:gd name="T7" fmla="*/ 6 h 10"/>
                  <a:gd name="T8" fmla="*/ 0 w 10"/>
                  <a:gd name="T9" fmla="*/ 6 h 10"/>
                  <a:gd name="T10" fmla="*/ 2 w 10"/>
                  <a:gd name="T11" fmla="*/ 8 h 10"/>
                  <a:gd name="T12" fmla="*/ 6 w 10"/>
                  <a:gd name="T13" fmla="*/ 10 h 10"/>
                  <a:gd name="T14" fmla="*/ 6 w 10"/>
                  <a:gd name="T15" fmla="*/ 10 h 10"/>
                  <a:gd name="T16" fmla="*/ 8 w 10"/>
                  <a:gd name="T17" fmla="*/ 8 h 10"/>
                  <a:gd name="T18" fmla="*/ 10 w 10"/>
                  <a:gd name="T19" fmla="*/ 6 h 10"/>
                  <a:gd name="T20" fmla="*/ 10 w 10"/>
                  <a:gd name="T21" fmla="*/ 6 h 10"/>
                  <a:gd name="T22" fmla="*/ 8 w 10"/>
                  <a:gd name="T23" fmla="*/ 2 h 10"/>
                  <a:gd name="T24" fmla="*/ 6 w 1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6" name="Freeform 844"/>
              <p:cNvSpPr>
                <a:spLocks/>
              </p:cNvSpPr>
              <p:nvPr/>
            </p:nvSpPr>
            <p:spPr bwMode="auto">
              <a:xfrm>
                <a:off x="5240338" y="2139950"/>
                <a:ext cx="0" cy="9525"/>
              </a:xfrm>
              <a:custGeom>
                <a:avLst/>
                <a:gdLst>
                  <a:gd name="T0" fmla="*/ 0 h 6"/>
                  <a:gd name="T1" fmla="*/ 0 h 6"/>
                  <a:gd name="T2" fmla="*/ 4 h 6"/>
                  <a:gd name="T3" fmla="*/ 4 h 6"/>
                  <a:gd name="T4" fmla="*/ 6 h 6"/>
                  <a:gd name="T5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7" name="Freeform 845"/>
              <p:cNvSpPr>
                <a:spLocks/>
              </p:cNvSpPr>
              <p:nvPr/>
            </p:nvSpPr>
            <p:spPr bwMode="auto">
              <a:xfrm>
                <a:off x="5240338" y="2139950"/>
                <a:ext cx="0" cy="9525"/>
              </a:xfrm>
              <a:custGeom>
                <a:avLst/>
                <a:gdLst>
                  <a:gd name="T0" fmla="*/ 0 h 6"/>
                  <a:gd name="T1" fmla="*/ 0 h 6"/>
                  <a:gd name="T2" fmla="*/ 4 h 6"/>
                  <a:gd name="T3" fmla="*/ 4 h 6"/>
                  <a:gd name="T4" fmla="*/ 6 h 6"/>
                  <a:gd name="T5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8" name="Freeform 846"/>
              <p:cNvSpPr>
                <a:spLocks/>
              </p:cNvSpPr>
              <p:nvPr/>
            </p:nvSpPr>
            <p:spPr bwMode="auto">
              <a:xfrm>
                <a:off x="5237163" y="2117725"/>
                <a:ext cx="3175" cy="6350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0 h 4"/>
                  <a:gd name="T4" fmla="*/ 0 w 2"/>
                  <a:gd name="T5" fmla="*/ 0 h 4"/>
                  <a:gd name="T6" fmla="*/ 0 w 2"/>
                  <a:gd name="T7" fmla="*/ 2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4 h 4"/>
                  <a:gd name="T14" fmla="*/ 2 w 2"/>
                  <a:gd name="T15" fmla="*/ 4 h 4"/>
                  <a:gd name="T16" fmla="*/ 2 w 2"/>
                  <a:gd name="T17" fmla="*/ 4 h 4"/>
                  <a:gd name="T18" fmla="*/ 2 w 2"/>
                  <a:gd name="T19" fmla="*/ 0 h 4"/>
                  <a:gd name="T20" fmla="*/ 2 w 2"/>
                  <a:gd name="T21" fmla="*/ 0 h 4"/>
                  <a:gd name="T22" fmla="*/ 2 w 2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9" name="Freeform 847"/>
              <p:cNvSpPr>
                <a:spLocks/>
              </p:cNvSpPr>
              <p:nvPr/>
            </p:nvSpPr>
            <p:spPr bwMode="auto">
              <a:xfrm>
                <a:off x="5237163" y="2117725"/>
                <a:ext cx="3175" cy="6350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0 h 4"/>
                  <a:gd name="T4" fmla="*/ 0 w 2"/>
                  <a:gd name="T5" fmla="*/ 0 h 4"/>
                  <a:gd name="T6" fmla="*/ 0 w 2"/>
                  <a:gd name="T7" fmla="*/ 2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4 h 4"/>
                  <a:gd name="T14" fmla="*/ 2 w 2"/>
                  <a:gd name="T15" fmla="*/ 4 h 4"/>
                  <a:gd name="T16" fmla="*/ 2 w 2"/>
                  <a:gd name="T17" fmla="*/ 4 h 4"/>
                  <a:gd name="T18" fmla="*/ 2 w 2"/>
                  <a:gd name="T19" fmla="*/ 0 h 4"/>
                  <a:gd name="T20" fmla="*/ 2 w 2"/>
                  <a:gd name="T21" fmla="*/ 0 h 4"/>
                  <a:gd name="T22" fmla="*/ 2 w 2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0" name="Freeform 848"/>
              <p:cNvSpPr>
                <a:spLocks/>
              </p:cNvSpPr>
              <p:nvPr/>
            </p:nvSpPr>
            <p:spPr bwMode="auto">
              <a:xfrm>
                <a:off x="5214938" y="2082800"/>
                <a:ext cx="9525" cy="6350"/>
              </a:xfrm>
              <a:custGeom>
                <a:avLst/>
                <a:gdLst>
                  <a:gd name="T0" fmla="*/ 4 w 6"/>
                  <a:gd name="T1" fmla="*/ 0 h 4"/>
                  <a:gd name="T2" fmla="*/ 4 w 6"/>
                  <a:gd name="T3" fmla="*/ 0 h 4"/>
                  <a:gd name="T4" fmla="*/ 2 w 6"/>
                  <a:gd name="T5" fmla="*/ 0 h 4"/>
                  <a:gd name="T6" fmla="*/ 0 w 6"/>
                  <a:gd name="T7" fmla="*/ 2 h 4"/>
                  <a:gd name="T8" fmla="*/ 0 w 6"/>
                  <a:gd name="T9" fmla="*/ 2 h 4"/>
                  <a:gd name="T10" fmla="*/ 2 w 6"/>
                  <a:gd name="T11" fmla="*/ 4 h 4"/>
                  <a:gd name="T12" fmla="*/ 4 w 6"/>
                  <a:gd name="T13" fmla="*/ 4 h 4"/>
                  <a:gd name="T14" fmla="*/ 4 w 6"/>
                  <a:gd name="T15" fmla="*/ 4 h 4"/>
                  <a:gd name="T16" fmla="*/ 6 w 6"/>
                  <a:gd name="T17" fmla="*/ 4 h 4"/>
                  <a:gd name="T18" fmla="*/ 6 w 6"/>
                  <a:gd name="T19" fmla="*/ 2 h 4"/>
                  <a:gd name="T20" fmla="*/ 6 w 6"/>
                  <a:gd name="T21" fmla="*/ 2 h 4"/>
                  <a:gd name="T22" fmla="*/ 6 w 6"/>
                  <a:gd name="T23" fmla="*/ 0 h 4"/>
                  <a:gd name="T24" fmla="*/ 4 w 6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1" name="Freeform 849"/>
              <p:cNvSpPr>
                <a:spLocks/>
              </p:cNvSpPr>
              <p:nvPr/>
            </p:nvSpPr>
            <p:spPr bwMode="auto">
              <a:xfrm>
                <a:off x="5214938" y="2082800"/>
                <a:ext cx="9525" cy="6350"/>
              </a:xfrm>
              <a:custGeom>
                <a:avLst/>
                <a:gdLst>
                  <a:gd name="T0" fmla="*/ 4 w 6"/>
                  <a:gd name="T1" fmla="*/ 0 h 4"/>
                  <a:gd name="T2" fmla="*/ 4 w 6"/>
                  <a:gd name="T3" fmla="*/ 0 h 4"/>
                  <a:gd name="T4" fmla="*/ 2 w 6"/>
                  <a:gd name="T5" fmla="*/ 0 h 4"/>
                  <a:gd name="T6" fmla="*/ 0 w 6"/>
                  <a:gd name="T7" fmla="*/ 2 h 4"/>
                  <a:gd name="T8" fmla="*/ 0 w 6"/>
                  <a:gd name="T9" fmla="*/ 2 h 4"/>
                  <a:gd name="T10" fmla="*/ 2 w 6"/>
                  <a:gd name="T11" fmla="*/ 4 h 4"/>
                  <a:gd name="T12" fmla="*/ 4 w 6"/>
                  <a:gd name="T13" fmla="*/ 4 h 4"/>
                  <a:gd name="T14" fmla="*/ 4 w 6"/>
                  <a:gd name="T15" fmla="*/ 4 h 4"/>
                  <a:gd name="T16" fmla="*/ 6 w 6"/>
                  <a:gd name="T17" fmla="*/ 4 h 4"/>
                  <a:gd name="T18" fmla="*/ 6 w 6"/>
                  <a:gd name="T19" fmla="*/ 2 h 4"/>
                  <a:gd name="T20" fmla="*/ 6 w 6"/>
                  <a:gd name="T21" fmla="*/ 2 h 4"/>
                  <a:gd name="T22" fmla="*/ 6 w 6"/>
                  <a:gd name="T23" fmla="*/ 0 h 4"/>
                  <a:gd name="T24" fmla="*/ 4 w 6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2" name="Freeform 850"/>
              <p:cNvSpPr>
                <a:spLocks/>
              </p:cNvSpPr>
              <p:nvPr/>
            </p:nvSpPr>
            <p:spPr bwMode="auto">
              <a:xfrm>
                <a:off x="5205413" y="2203450"/>
                <a:ext cx="12700" cy="15875"/>
              </a:xfrm>
              <a:custGeom>
                <a:avLst/>
                <a:gdLst>
                  <a:gd name="T0" fmla="*/ 4 w 8"/>
                  <a:gd name="T1" fmla="*/ 0 h 10"/>
                  <a:gd name="T2" fmla="*/ 4 w 8"/>
                  <a:gd name="T3" fmla="*/ 0 h 10"/>
                  <a:gd name="T4" fmla="*/ 2 w 8"/>
                  <a:gd name="T5" fmla="*/ 0 h 10"/>
                  <a:gd name="T6" fmla="*/ 2 w 8"/>
                  <a:gd name="T7" fmla="*/ 0 h 10"/>
                  <a:gd name="T8" fmla="*/ 0 w 8"/>
                  <a:gd name="T9" fmla="*/ 2 h 10"/>
                  <a:gd name="T10" fmla="*/ 0 w 8"/>
                  <a:gd name="T11" fmla="*/ 8 h 10"/>
                  <a:gd name="T12" fmla="*/ 0 w 8"/>
                  <a:gd name="T13" fmla="*/ 8 h 10"/>
                  <a:gd name="T14" fmla="*/ 4 w 8"/>
                  <a:gd name="T15" fmla="*/ 10 h 10"/>
                  <a:gd name="T16" fmla="*/ 4 w 8"/>
                  <a:gd name="T17" fmla="*/ 10 h 10"/>
                  <a:gd name="T18" fmla="*/ 4 w 8"/>
                  <a:gd name="T19" fmla="*/ 10 h 10"/>
                  <a:gd name="T20" fmla="*/ 4 w 8"/>
                  <a:gd name="T21" fmla="*/ 10 h 10"/>
                  <a:gd name="T22" fmla="*/ 6 w 8"/>
                  <a:gd name="T23" fmla="*/ 8 h 10"/>
                  <a:gd name="T24" fmla="*/ 8 w 8"/>
                  <a:gd name="T25" fmla="*/ 4 h 10"/>
                  <a:gd name="T26" fmla="*/ 8 w 8"/>
                  <a:gd name="T27" fmla="*/ 4 h 10"/>
                  <a:gd name="T28" fmla="*/ 6 w 8"/>
                  <a:gd name="T29" fmla="*/ 2 h 10"/>
                  <a:gd name="T30" fmla="*/ 4 w 8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3" name="Freeform 851"/>
              <p:cNvSpPr>
                <a:spLocks/>
              </p:cNvSpPr>
              <p:nvPr/>
            </p:nvSpPr>
            <p:spPr bwMode="auto">
              <a:xfrm>
                <a:off x="5205413" y="2203450"/>
                <a:ext cx="12700" cy="15875"/>
              </a:xfrm>
              <a:custGeom>
                <a:avLst/>
                <a:gdLst>
                  <a:gd name="T0" fmla="*/ 4 w 8"/>
                  <a:gd name="T1" fmla="*/ 0 h 10"/>
                  <a:gd name="T2" fmla="*/ 4 w 8"/>
                  <a:gd name="T3" fmla="*/ 0 h 10"/>
                  <a:gd name="T4" fmla="*/ 2 w 8"/>
                  <a:gd name="T5" fmla="*/ 0 h 10"/>
                  <a:gd name="T6" fmla="*/ 2 w 8"/>
                  <a:gd name="T7" fmla="*/ 0 h 10"/>
                  <a:gd name="T8" fmla="*/ 0 w 8"/>
                  <a:gd name="T9" fmla="*/ 2 h 10"/>
                  <a:gd name="T10" fmla="*/ 0 w 8"/>
                  <a:gd name="T11" fmla="*/ 8 h 10"/>
                  <a:gd name="T12" fmla="*/ 0 w 8"/>
                  <a:gd name="T13" fmla="*/ 8 h 10"/>
                  <a:gd name="T14" fmla="*/ 4 w 8"/>
                  <a:gd name="T15" fmla="*/ 10 h 10"/>
                  <a:gd name="T16" fmla="*/ 4 w 8"/>
                  <a:gd name="T17" fmla="*/ 10 h 10"/>
                  <a:gd name="T18" fmla="*/ 4 w 8"/>
                  <a:gd name="T19" fmla="*/ 10 h 10"/>
                  <a:gd name="T20" fmla="*/ 4 w 8"/>
                  <a:gd name="T21" fmla="*/ 10 h 10"/>
                  <a:gd name="T22" fmla="*/ 6 w 8"/>
                  <a:gd name="T23" fmla="*/ 8 h 10"/>
                  <a:gd name="T24" fmla="*/ 8 w 8"/>
                  <a:gd name="T25" fmla="*/ 4 h 10"/>
                  <a:gd name="T26" fmla="*/ 8 w 8"/>
                  <a:gd name="T27" fmla="*/ 4 h 10"/>
                  <a:gd name="T28" fmla="*/ 6 w 8"/>
                  <a:gd name="T29" fmla="*/ 2 h 10"/>
                  <a:gd name="T30" fmla="*/ 4 w 8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4" name="Freeform 852"/>
              <p:cNvSpPr>
                <a:spLocks/>
              </p:cNvSpPr>
              <p:nvPr/>
            </p:nvSpPr>
            <p:spPr bwMode="auto">
              <a:xfrm>
                <a:off x="5208588" y="2178050"/>
                <a:ext cx="15875" cy="12700"/>
              </a:xfrm>
              <a:custGeom>
                <a:avLst/>
                <a:gdLst>
                  <a:gd name="T0" fmla="*/ 6 w 10"/>
                  <a:gd name="T1" fmla="*/ 0 h 8"/>
                  <a:gd name="T2" fmla="*/ 6 w 10"/>
                  <a:gd name="T3" fmla="*/ 0 h 8"/>
                  <a:gd name="T4" fmla="*/ 2 w 10"/>
                  <a:gd name="T5" fmla="*/ 2 h 8"/>
                  <a:gd name="T6" fmla="*/ 0 w 10"/>
                  <a:gd name="T7" fmla="*/ 4 h 8"/>
                  <a:gd name="T8" fmla="*/ 0 w 10"/>
                  <a:gd name="T9" fmla="*/ 4 h 8"/>
                  <a:gd name="T10" fmla="*/ 2 w 10"/>
                  <a:gd name="T11" fmla="*/ 8 h 8"/>
                  <a:gd name="T12" fmla="*/ 6 w 10"/>
                  <a:gd name="T13" fmla="*/ 8 h 8"/>
                  <a:gd name="T14" fmla="*/ 6 w 10"/>
                  <a:gd name="T15" fmla="*/ 8 h 8"/>
                  <a:gd name="T16" fmla="*/ 8 w 10"/>
                  <a:gd name="T17" fmla="*/ 8 h 8"/>
                  <a:gd name="T18" fmla="*/ 10 w 10"/>
                  <a:gd name="T19" fmla="*/ 4 h 8"/>
                  <a:gd name="T20" fmla="*/ 10 w 10"/>
                  <a:gd name="T21" fmla="*/ 4 h 8"/>
                  <a:gd name="T22" fmla="*/ 8 w 10"/>
                  <a:gd name="T23" fmla="*/ 2 h 8"/>
                  <a:gd name="T24" fmla="*/ 6 w 10"/>
                  <a:gd name="T2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8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5" name="Freeform 853"/>
              <p:cNvSpPr>
                <a:spLocks/>
              </p:cNvSpPr>
              <p:nvPr/>
            </p:nvSpPr>
            <p:spPr bwMode="auto">
              <a:xfrm>
                <a:off x="5208588" y="2178050"/>
                <a:ext cx="15875" cy="12700"/>
              </a:xfrm>
              <a:custGeom>
                <a:avLst/>
                <a:gdLst>
                  <a:gd name="T0" fmla="*/ 6 w 10"/>
                  <a:gd name="T1" fmla="*/ 0 h 8"/>
                  <a:gd name="T2" fmla="*/ 6 w 10"/>
                  <a:gd name="T3" fmla="*/ 0 h 8"/>
                  <a:gd name="T4" fmla="*/ 2 w 10"/>
                  <a:gd name="T5" fmla="*/ 2 h 8"/>
                  <a:gd name="T6" fmla="*/ 0 w 10"/>
                  <a:gd name="T7" fmla="*/ 4 h 8"/>
                  <a:gd name="T8" fmla="*/ 0 w 10"/>
                  <a:gd name="T9" fmla="*/ 4 h 8"/>
                  <a:gd name="T10" fmla="*/ 2 w 10"/>
                  <a:gd name="T11" fmla="*/ 8 h 8"/>
                  <a:gd name="T12" fmla="*/ 6 w 10"/>
                  <a:gd name="T13" fmla="*/ 8 h 8"/>
                  <a:gd name="T14" fmla="*/ 6 w 10"/>
                  <a:gd name="T15" fmla="*/ 8 h 8"/>
                  <a:gd name="T16" fmla="*/ 8 w 10"/>
                  <a:gd name="T17" fmla="*/ 8 h 8"/>
                  <a:gd name="T18" fmla="*/ 10 w 10"/>
                  <a:gd name="T19" fmla="*/ 4 h 8"/>
                  <a:gd name="T20" fmla="*/ 10 w 10"/>
                  <a:gd name="T21" fmla="*/ 4 h 8"/>
                  <a:gd name="T22" fmla="*/ 8 w 10"/>
                  <a:gd name="T23" fmla="*/ 2 h 8"/>
                  <a:gd name="T24" fmla="*/ 6 w 10"/>
                  <a:gd name="T2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8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6" name="Freeform 854"/>
              <p:cNvSpPr>
                <a:spLocks/>
              </p:cNvSpPr>
              <p:nvPr/>
            </p:nvSpPr>
            <p:spPr bwMode="auto">
              <a:xfrm>
                <a:off x="5237163" y="2187575"/>
                <a:ext cx="3175" cy="15875"/>
              </a:xfrm>
              <a:custGeom>
                <a:avLst/>
                <a:gdLst>
                  <a:gd name="T0" fmla="*/ 2 w 2"/>
                  <a:gd name="T1" fmla="*/ 0 h 10"/>
                  <a:gd name="T2" fmla="*/ 2 w 2"/>
                  <a:gd name="T3" fmla="*/ 0 h 10"/>
                  <a:gd name="T4" fmla="*/ 0 w 2"/>
                  <a:gd name="T5" fmla="*/ 2 h 10"/>
                  <a:gd name="T6" fmla="*/ 0 w 2"/>
                  <a:gd name="T7" fmla="*/ 6 h 10"/>
                  <a:gd name="T8" fmla="*/ 0 w 2"/>
                  <a:gd name="T9" fmla="*/ 6 h 10"/>
                  <a:gd name="T10" fmla="*/ 0 w 2"/>
                  <a:gd name="T11" fmla="*/ 8 h 10"/>
                  <a:gd name="T12" fmla="*/ 2 w 2"/>
                  <a:gd name="T13" fmla="*/ 10 h 10"/>
                  <a:gd name="T14" fmla="*/ 2 w 2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7" name="Freeform 855"/>
              <p:cNvSpPr>
                <a:spLocks/>
              </p:cNvSpPr>
              <p:nvPr/>
            </p:nvSpPr>
            <p:spPr bwMode="auto">
              <a:xfrm>
                <a:off x="5237163" y="2187575"/>
                <a:ext cx="3175" cy="15875"/>
              </a:xfrm>
              <a:custGeom>
                <a:avLst/>
                <a:gdLst>
                  <a:gd name="T0" fmla="*/ 2 w 2"/>
                  <a:gd name="T1" fmla="*/ 0 h 10"/>
                  <a:gd name="T2" fmla="*/ 2 w 2"/>
                  <a:gd name="T3" fmla="*/ 0 h 10"/>
                  <a:gd name="T4" fmla="*/ 0 w 2"/>
                  <a:gd name="T5" fmla="*/ 2 h 10"/>
                  <a:gd name="T6" fmla="*/ 0 w 2"/>
                  <a:gd name="T7" fmla="*/ 6 h 10"/>
                  <a:gd name="T8" fmla="*/ 0 w 2"/>
                  <a:gd name="T9" fmla="*/ 6 h 10"/>
                  <a:gd name="T10" fmla="*/ 0 w 2"/>
                  <a:gd name="T11" fmla="*/ 8 h 10"/>
                  <a:gd name="T12" fmla="*/ 2 w 2"/>
                  <a:gd name="T13" fmla="*/ 10 h 10"/>
                  <a:gd name="T14" fmla="*/ 2 w 2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8" name="Freeform 856"/>
              <p:cNvSpPr>
                <a:spLocks/>
              </p:cNvSpPr>
              <p:nvPr/>
            </p:nvSpPr>
            <p:spPr bwMode="auto">
              <a:xfrm>
                <a:off x="5233988" y="2159000"/>
                <a:ext cx="6350" cy="12700"/>
              </a:xfrm>
              <a:custGeom>
                <a:avLst/>
                <a:gdLst>
                  <a:gd name="T0" fmla="*/ 4 w 4"/>
                  <a:gd name="T1" fmla="*/ 0 h 8"/>
                  <a:gd name="T2" fmla="*/ 4 w 4"/>
                  <a:gd name="T3" fmla="*/ 0 h 8"/>
                  <a:gd name="T4" fmla="*/ 0 w 4"/>
                  <a:gd name="T5" fmla="*/ 2 h 8"/>
                  <a:gd name="T6" fmla="*/ 0 w 4"/>
                  <a:gd name="T7" fmla="*/ 4 h 8"/>
                  <a:gd name="T8" fmla="*/ 0 w 4"/>
                  <a:gd name="T9" fmla="*/ 4 h 8"/>
                  <a:gd name="T10" fmla="*/ 0 w 4"/>
                  <a:gd name="T11" fmla="*/ 8 h 8"/>
                  <a:gd name="T12" fmla="*/ 4 w 4"/>
                  <a:gd name="T13" fmla="*/ 8 h 8"/>
                  <a:gd name="T14" fmla="*/ 4 w 4"/>
                  <a:gd name="T15" fmla="*/ 8 h 8"/>
                  <a:gd name="T16" fmla="*/ 4 w 4"/>
                  <a:gd name="T17" fmla="*/ 8 h 8"/>
                  <a:gd name="T18" fmla="*/ 4 w 4"/>
                  <a:gd name="T19" fmla="*/ 0 h 8"/>
                  <a:gd name="T20" fmla="*/ 4 w 4"/>
                  <a:gd name="T21" fmla="*/ 0 h 8"/>
                  <a:gd name="T22" fmla="*/ 4 w 4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9" name="Freeform 857"/>
              <p:cNvSpPr>
                <a:spLocks/>
              </p:cNvSpPr>
              <p:nvPr/>
            </p:nvSpPr>
            <p:spPr bwMode="auto">
              <a:xfrm>
                <a:off x="5233988" y="2159000"/>
                <a:ext cx="6350" cy="12700"/>
              </a:xfrm>
              <a:custGeom>
                <a:avLst/>
                <a:gdLst>
                  <a:gd name="T0" fmla="*/ 4 w 4"/>
                  <a:gd name="T1" fmla="*/ 0 h 8"/>
                  <a:gd name="T2" fmla="*/ 4 w 4"/>
                  <a:gd name="T3" fmla="*/ 0 h 8"/>
                  <a:gd name="T4" fmla="*/ 0 w 4"/>
                  <a:gd name="T5" fmla="*/ 2 h 8"/>
                  <a:gd name="T6" fmla="*/ 0 w 4"/>
                  <a:gd name="T7" fmla="*/ 4 h 8"/>
                  <a:gd name="T8" fmla="*/ 0 w 4"/>
                  <a:gd name="T9" fmla="*/ 4 h 8"/>
                  <a:gd name="T10" fmla="*/ 0 w 4"/>
                  <a:gd name="T11" fmla="*/ 8 h 8"/>
                  <a:gd name="T12" fmla="*/ 4 w 4"/>
                  <a:gd name="T13" fmla="*/ 8 h 8"/>
                  <a:gd name="T14" fmla="*/ 4 w 4"/>
                  <a:gd name="T15" fmla="*/ 8 h 8"/>
                  <a:gd name="T16" fmla="*/ 4 w 4"/>
                  <a:gd name="T17" fmla="*/ 8 h 8"/>
                  <a:gd name="T18" fmla="*/ 4 w 4"/>
                  <a:gd name="T19" fmla="*/ 0 h 8"/>
                  <a:gd name="T20" fmla="*/ 4 w 4"/>
                  <a:gd name="T21" fmla="*/ 0 h 8"/>
                  <a:gd name="T22" fmla="*/ 4 w 4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0" name="Freeform 858"/>
              <p:cNvSpPr>
                <a:spLocks/>
              </p:cNvSpPr>
              <p:nvPr/>
            </p:nvSpPr>
            <p:spPr bwMode="auto">
              <a:xfrm>
                <a:off x="5205413" y="2152650"/>
                <a:ext cx="15875" cy="12700"/>
              </a:xfrm>
              <a:custGeom>
                <a:avLst/>
                <a:gdLst>
                  <a:gd name="T0" fmla="*/ 6 w 10"/>
                  <a:gd name="T1" fmla="*/ 0 h 8"/>
                  <a:gd name="T2" fmla="*/ 6 w 10"/>
                  <a:gd name="T3" fmla="*/ 0 h 8"/>
                  <a:gd name="T4" fmla="*/ 2 w 10"/>
                  <a:gd name="T5" fmla="*/ 0 h 8"/>
                  <a:gd name="T6" fmla="*/ 0 w 10"/>
                  <a:gd name="T7" fmla="*/ 4 h 8"/>
                  <a:gd name="T8" fmla="*/ 0 w 10"/>
                  <a:gd name="T9" fmla="*/ 4 h 8"/>
                  <a:gd name="T10" fmla="*/ 0 w 10"/>
                  <a:gd name="T11" fmla="*/ 4 h 8"/>
                  <a:gd name="T12" fmla="*/ 2 w 10"/>
                  <a:gd name="T13" fmla="*/ 8 h 8"/>
                  <a:gd name="T14" fmla="*/ 6 w 10"/>
                  <a:gd name="T15" fmla="*/ 8 h 8"/>
                  <a:gd name="T16" fmla="*/ 6 w 10"/>
                  <a:gd name="T17" fmla="*/ 8 h 8"/>
                  <a:gd name="T18" fmla="*/ 8 w 10"/>
                  <a:gd name="T19" fmla="*/ 8 h 8"/>
                  <a:gd name="T20" fmla="*/ 10 w 10"/>
                  <a:gd name="T21" fmla="*/ 4 h 8"/>
                  <a:gd name="T22" fmla="*/ 10 w 10"/>
                  <a:gd name="T23" fmla="*/ 4 h 8"/>
                  <a:gd name="T24" fmla="*/ 8 w 10"/>
                  <a:gd name="T25" fmla="*/ 0 h 8"/>
                  <a:gd name="T26" fmla="*/ 6 w 10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8">
                    <a:moveTo>
                      <a:pt x="6" y="0"/>
                    </a:move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1" name="Freeform 859"/>
              <p:cNvSpPr>
                <a:spLocks/>
              </p:cNvSpPr>
              <p:nvPr/>
            </p:nvSpPr>
            <p:spPr bwMode="auto">
              <a:xfrm>
                <a:off x="5205413" y="2152650"/>
                <a:ext cx="15875" cy="12700"/>
              </a:xfrm>
              <a:custGeom>
                <a:avLst/>
                <a:gdLst>
                  <a:gd name="T0" fmla="*/ 6 w 10"/>
                  <a:gd name="T1" fmla="*/ 0 h 8"/>
                  <a:gd name="T2" fmla="*/ 6 w 10"/>
                  <a:gd name="T3" fmla="*/ 0 h 8"/>
                  <a:gd name="T4" fmla="*/ 2 w 10"/>
                  <a:gd name="T5" fmla="*/ 0 h 8"/>
                  <a:gd name="T6" fmla="*/ 0 w 10"/>
                  <a:gd name="T7" fmla="*/ 4 h 8"/>
                  <a:gd name="T8" fmla="*/ 0 w 10"/>
                  <a:gd name="T9" fmla="*/ 4 h 8"/>
                  <a:gd name="T10" fmla="*/ 0 w 10"/>
                  <a:gd name="T11" fmla="*/ 4 h 8"/>
                  <a:gd name="T12" fmla="*/ 2 w 10"/>
                  <a:gd name="T13" fmla="*/ 8 h 8"/>
                  <a:gd name="T14" fmla="*/ 6 w 10"/>
                  <a:gd name="T15" fmla="*/ 8 h 8"/>
                  <a:gd name="T16" fmla="*/ 6 w 10"/>
                  <a:gd name="T17" fmla="*/ 8 h 8"/>
                  <a:gd name="T18" fmla="*/ 8 w 10"/>
                  <a:gd name="T19" fmla="*/ 8 h 8"/>
                  <a:gd name="T20" fmla="*/ 10 w 10"/>
                  <a:gd name="T21" fmla="*/ 4 h 8"/>
                  <a:gd name="T22" fmla="*/ 10 w 10"/>
                  <a:gd name="T23" fmla="*/ 4 h 8"/>
                  <a:gd name="T24" fmla="*/ 8 w 10"/>
                  <a:gd name="T25" fmla="*/ 0 h 8"/>
                  <a:gd name="T26" fmla="*/ 6 w 10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8">
                    <a:moveTo>
                      <a:pt x="6" y="0"/>
                    </a:move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0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2" name="Freeform 860"/>
              <p:cNvSpPr>
                <a:spLocks/>
              </p:cNvSpPr>
              <p:nvPr/>
            </p:nvSpPr>
            <p:spPr bwMode="auto">
              <a:xfrm>
                <a:off x="5205413" y="2098675"/>
                <a:ext cx="15875" cy="15875"/>
              </a:xfrm>
              <a:custGeom>
                <a:avLst/>
                <a:gdLst>
                  <a:gd name="T0" fmla="*/ 6 w 10"/>
                  <a:gd name="T1" fmla="*/ 0 h 10"/>
                  <a:gd name="T2" fmla="*/ 6 w 10"/>
                  <a:gd name="T3" fmla="*/ 0 h 10"/>
                  <a:gd name="T4" fmla="*/ 2 w 10"/>
                  <a:gd name="T5" fmla="*/ 2 h 10"/>
                  <a:gd name="T6" fmla="*/ 0 w 10"/>
                  <a:gd name="T7" fmla="*/ 4 h 10"/>
                  <a:gd name="T8" fmla="*/ 0 w 10"/>
                  <a:gd name="T9" fmla="*/ 4 h 10"/>
                  <a:gd name="T10" fmla="*/ 0 w 10"/>
                  <a:gd name="T11" fmla="*/ 4 h 10"/>
                  <a:gd name="T12" fmla="*/ 2 w 10"/>
                  <a:gd name="T13" fmla="*/ 8 h 10"/>
                  <a:gd name="T14" fmla="*/ 6 w 10"/>
                  <a:gd name="T15" fmla="*/ 10 h 10"/>
                  <a:gd name="T16" fmla="*/ 6 w 10"/>
                  <a:gd name="T17" fmla="*/ 10 h 10"/>
                  <a:gd name="T18" fmla="*/ 8 w 10"/>
                  <a:gd name="T19" fmla="*/ 8 h 10"/>
                  <a:gd name="T20" fmla="*/ 10 w 10"/>
                  <a:gd name="T21" fmla="*/ 4 h 10"/>
                  <a:gd name="T22" fmla="*/ 10 w 10"/>
                  <a:gd name="T23" fmla="*/ 4 h 10"/>
                  <a:gd name="T24" fmla="*/ 8 w 10"/>
                  <a:gd name="T25" fmla="*/ 2 h 10"/>
                  <a:gd name="T26" fmla="*/ 6 w 10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3" name="Freeform 861"/>
              <p:cNvSpPr>
                <a:spLocks/>
              </p:cNvSpPr>
              <p:nvPr/>
            </p:nvSpPr>
            <p:spPr bwMode="auto">
              <a:xfrm>
                <a:off x="5205413" y="2098675"/>
                <a:ext cx="15875" cy="15875"/>
              </a:xfrm>
              <a:custGeom>
                <a:avLst/>
                <a:gdLst>
                  <a:gd name="T0" fmla="*/ 6 w 10"/>
                  <a:gd name="T1" fmla="*/ 0 h 10"/>
                  <a:gd name="T2" fmla="*/ 6 w 10"/>
                  <a:gd name="T3" fmla="*/ 0 h 10"/>
                  <a:gd name="T4" fmla="*/ 2 w 10"/>
                  <a:gd name="T5" fmla="*/ 2 h 10"/>
                  <a:gd name="T6" fmla="*/ 0 w 10"/>
                  <a:gd name="T7" fmla="*/ 4 h 10"/>
                  <a:gd name="T8" fmla="*/ 0 w 10"/>
                  <a:gd name="T9" fmla="*/ 4 h 10"/>
                  <a:gd name="T10" fmla="*/ 0 w 10"/>
                  <a:gd name="T11" fmla="*/ 4 h 10"/>
                  <a:gd name="T12" fmla="*/ 2 w 10"/>
                  <a:gd name="T13" fmla="*/ 8 h 10"/>
                  <a:gd name="T14" fmla="*/ 6 w 10"/>
                  <a:gd name="T15" fmla="*/ 10 h 10"/>
                  <a:gd name="T16" fmla="*/ 6 w 10"/>
                  <a:gd name="T17" fmla="*/ 10 h 10"/>
                  <a:gd name="T18" fmla="*/ 8 w 10"/>
                  <a:gd name="T19" fmla="*/ 8 h 10"/>
                  <a:gd name="T20" fmla="*/ 10 w 10"/>
                  <a:gd name="T21" fmla="*/ 4 h 10"/>
                  <a:gd name="T22" fmla="*/ 10 w 10"/>
                  <a:gd name="T23" fmla="*/ 4 h 10"/>
                  <a:gd name="T24" fmla="*/ 8 w 10"/>
                  <a:gd name="T25" fmla="*/ 2 h 10"/>
                  <a:gd name="T26" fmla="*/ 6 w 10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4" name="Freeform 862"/>
              <p:cNvSpPr>
                <a:spLocks/>
              </p:cNvSpPr>
              <p:nvPr/>
            </p:nvSpPr>
            <p:spPr bwMode="auto">
              <a:xfrm>
                <a:off x="5233988" y="2079625"/>
                <a:ext cx="6350" cy="12700"/>
              </a:xfrm>
              <a:custGeom>
                <a:avLst/>
                <a:gdLst>
                  <a:gd name="T0" fmla="*/ 4 w 4"/>
                  <a:gd name="T1" fmla="*/ 0 h 8"/>
                  <a:gd name="T2" fmla="*/ 4 w 4"/>
                  <a:gd name="T3" fmla="*/ 0 h 8"/>
                  <a:gd name="T4" fmla="*/ 0 w 4"/>
                  <a:gd name="T5" fmla="*/ 2 h 8"/>
                  <a:gd name="T6" fmla="*/ 0 w 4"/>
                  <a:gd name="T7" fmla="*/ 4 h 8"/>
                  <a:gd name="T8" fmla="*/ 0 w 4"/>
                  <a:gd name="T9" fmla="*/ 4 h 8"/>
                  <a:gd name="T10" fmla="*/ 0 w 4"/>
                  <a:gd name="T11" fmla="*/ 8 h 8"/>
                  <a:gd name="T12" fmla="*/ 4 w 4"/>
                  <a:gd name="T13" fmla="*/ 8 h 8"/>
                  <a:gd name="T14" fmla="*/ 4 w 4"/>
                  <a:gd name="T15" fmla="*/ 8 h 8"/>
                  <a:gd name="T16" fmla="*/ 4 w 4"/>
                  <a:gd name="T17" fmla="*/ 8 h 8"/>
                  <a:gd name="T18" fmla="*/ 4 w 4"/>
                  <a:gd name="T19" fmla="*/ 0 h 8"/>
                  <a:gd name="T20" fmla="*/ 4 w 4"/>
                  <a:gd name="T21" fmla="*/ 0 h 8"/>
                  <a:gd name="T22" fmla="*/ 4 w 4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5" name="Freeform 863"/>
              <p:cNvSpPr>
                <a:spLocks/>
              </p:cNvSpPr>
              <p:nvPr/>
            </p:nvSpPr>
            <p:spPr bwMode="auto">
              <a:xfrm>
                <a:off x="5233988" y="2079625"/>
                <a:ext cx="6350" cy="12700"/>
              </a:xfrm>
              <a:custGeom>
                <a:avLst/>
                <a:gdLst>
                  <a:gd name="T0" fmla="*/ 4 w 4"/>
                  <a:gd name="T1" fmla="*/ 0 h 8"/>
                  <a:gd name="T2" fmla="*/ 4 w 4"/>
                  <a:gd name="T3" fmla="*/ 0 h 8"/>
                  <a:gd name="T4" fmla="*/ 0 w 4"/>
                  <a:gd name="T5" fmla="*/ 2 h 8"/>
                  <a:gd name="T6" fmla="*/ 0 w 4"/>
                  <a:gd name="T7" fmla="*/ 4 h 8"/>
                  <a:gd name="T8" fmla="*/ 0 w 4"/>
                  <a:gd name="T9" fmla="*/ 4 h 8"/>
                  <a:gd name="T10" fmla="*/ 0 w 4"/>
                  <a:gd name="T11" fmla="*/ 8 h 8"/>
                  <a:gd name="T12" fmla="*/ 4 w 4"/>
                  <a:gd name="T13" fmla="*/ 8 h 8"/>
                  <a:gd name="T14" fmla="*/ 4 w 4"/>
                  <a:gd name="T15" fmla="*/ 8 h 8"/>
                  <a:gd name="T16" fmla="*/ 4 w 4"/>
                  <a:gd name="T17" fmla="*/ 8 h 8"/>
                  <a:gd name="T18" fmla="*/ 4 w 4"/>
                  <a:gd name="T19" fmla="*/ 0 h 8"/>
                  <a:gd name="T20" fmla="*/ 4 w 4"/>
                  <a:gd name="T21" fmla="*/ 0 h 8"/>
                  <a:gd name="T22" fmla="*/ 4 w 4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6" name="Freeform 864"/>
              <p:cNvSpPr>
                <a:spLocks/>
              </p:cNvSpPr>
              <p:nvPr/>
            </p:nvSpPr>
            <p:spPr bwMode="auto">
              <a:xfrm>
                <a:off x="5224463" y="2120900"/>
                <a:ext cx="6350" cy="9525"/>
              </a:xfrm>
              <a:custGeom>
                <a:avLst/>
                <a:gdLst>
                  <a:gd name="T0" fmla="*/ 2 w 4"/>
                  <a:gd name="T1" fmla="*/ 0 h 6"/>
                  <a:gd name="T2" fmla="*/ 2 w 4"/>
                  <a:gd name="T3" fmla="*/ 0 h 6"/>
                  <a:gd name="T4" fmla="*/ 0 w 4"/>
                  <a:gd name="T5" fmla="*/ 0 h 6"/>
                  <a:gd name="T6" fmla="*/ 0 w 4"/>
                  <a:gd name="T7" fmla="*/ 2 h 6"/>
                  <a:gd name="T8" fmla="*/ 0 w 4"/>
                  <a:gd name="T9" fmla="*/ 2 h 6"/>
                  <a:gd name="T10" fmla="*/ 0 w 4"/>
                  <a:gd name="T11" fmla="*/ 4 h 6"/>
                  <a:gd name="T12" fmla="*/ 2 w 4"/>
                  <a:gd name="T13" fmla="*/ 6 h 6"/>
                  <a:gd name="T14" fmla="*/ 2 w 4"/>
                  <a:gd name="T15" fmla="*/ 6 h 6"/>
                  <a:gd name="T16" fmla="*/ 4 w 4"/>
                  <a:gd name="T17" fmla="*/ 4 h 6"/>
                  <a:gd name="T18" fmla="*/ 4 w 4"/>
                  <a:gd name="T19" fmla="*/ 2 h 6"/>
                  <a:gd name="T20" fmla="*/ 4 w 4"/>
                  <a:gd name="T21" fmla="*/ 2 h 6"/>
                  <a:gd name="T22" fmla="*/ 4 w 4"/>
                  <a:gd name="T23" fmla="*/ 0 h 6"/>
                  <a:gd name="T24" fmla="*/ 2 w 4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FC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7" name="Freeform 865"/>
              <p:cNvSpPr>
                <a:spLocks/>
              </p:cNvSpPr>
              <p:nvPr/>
            </p:nvSpPr>
            <p:spPr bwMode="auto">
              <a:xfrm>
                <a:off x="5224463" y="2120900"/>
                <a:ext cx="6350" cy="9525"/>
              </a:xfrm>
              <a:custGeom>
                <a:avLst/>
                <a:gdLst>
                  <a:gd name="T0" fmla="*/ 2 w 4"/>
                  <a:gd name="T1" fmla="*/ 0 h 6"/>
                  <a:gd name="T2" fmla="*/ 2 w 4"/>
                  <a:gd name="T3" fmla="*/ 0 h 6"/>
                  <a:gd name="T4" fmla="*/ 0 w 4"/>
                  <a:gd name="T5" fmla="*/ 0 h 6"/>
                  <a:gd name="T6" fmla="*/ 0 w 4"/>
                  <a:gd name="T7" fmla="*/ 2 h 6"/>
                  <a:gd name="T8" fmla="*/ 0 w 4"/>
                  <a:gd name="T9" fmla="*/ 2 h 6"/>
                  <a:gd name="T10" fmla="*/ 0 w 4"/>
                  <a:gd name="T11" fmla="*/ 4 h 6"/>
                  <a:gd name="T12" fmla="*/ 2 w 4"/>
                  <a:gd name="T13" fmla="*/ 6 h 6"/>
                  <a:gd name="T14" fmla="*/ 2 w 4"/>
                  <a:gd name="T15" fmla="*/ 6 h 6"/>
                  <a:gd name="T16" fmla="*/ 4 w 4"/>
                  <a:gd name="T17" fmla="*/ 4 h 6"/>
                  <a:gd name="T18" fmla="*/ 4 w 4"/>
                  <a:gd name="T19" fmla="*/ 2 h 6"/>
                  <a:gd name="T20" fmla="*/ 4 w 4"/>
                  <a:gd name="T21" fmla="*/ 2 h 6"/>
                  <a:gd name="T22" fmla="*/ 4 w 4"/>
                  <a:gd name="T23" fmla="*/ 0 h 6"/>
                  <a:gd name="T24" fmla="*/ 2 w 4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8" name="Freeform 866"/>
              <p:cNvSpPr>
                <a:spLocks/>
              </p:cNvSpPr>
              <p:nvPr/>
            </p:nvSpPr>
            <p:spPr bwMode="auto">
              <a:xfrm>
                <a:off x="5278438" y="2149475"/>
                <a:ext cx="22225" cy="25400"/>
              </a:xfrm>
              <a:custGeom>
                <a:avLst/>
                <a:gdLst>
                  <a:gd name="T0" fmla="*/ 2 w 14"/>
                  <a:gd name="T1" fmla="*/ 2 h 16"/>
                  <a:gd name="T2" fmla="*/ 2 w 14"/>
                  <a:gd name="T3" fmla="*/ 2 h 16"/>
                  <a:gd name="T4" fmla="*/ 0 w 14"/>
                  <a:gd name="T5" fmla="*/ 6 h 16"/>
                  <a:gd name="T6" fmla="*/ 0 w 14"/>
                  <a:gd name="T7" fmla="*/ 8 h 16"/>
                  <a:gd name="T8" fmla="*/ 0 w 14"/>
                  <a:gd name="T9" fmla="*/ 10 h 16"/>
                  <a:gd name="T10" fmla="*/ 2 w 14"/>
                  <a:gd name="T11" fmla="*/ 14 h 16"/>
                  <a:gd name="T12" fmla="*/ 2 w 14"/>
                  <a:gd name="T13" fmla="*/ 14 h 16"/>
                  <a:gd name="T14" fmla="*/ 4 w 14"/>
                  <a:gd name="T15" fmla="*/ 16 h 16"/>
                  <a:gd name="T16" fmla="*/ 6 w 14"/>
                  <a:gd name="T17" fmla="*/ 16 h 16"/>
                  <a:gd name="T18" fmla="*/ 10 w 14"/>
                  <a:gd name="T19" fmla="*/ 16 h 16"/>
                  <a:gd name="T20" fmla="*/ 12 w 14"/>
                  <a:gd name="T21" fmla="*/ 14 h 16"/>
                  <a:gd name="T22" fmla="*/ 12 w 14"/>
                  <a:gd name="T23" fmla="*/ 14 h 16"/>
                  <a:gd name="T24" fmla="*/ 14 w 14"/>
                  <a:gd name="T25" fmla="*/ 12 h 16"/>
                  <a:gd name="T26" fmla="*/ 14 w 14"/>
                  <a:gd name="T27" fmla="*/ 8 h 16"/>
                  <a:gd name="T28" fmla="*/ 14 w 14"/>
                  <a:gd name="T29" fmla="*/ 6 h 16"/>
                  <a:gd name="T30" fmla="*/ 12 w 14"/>
                  <a:gd name="T31" fmla="*/ 4 h 16"/>
                  <a:gd name="T32" fmla="*/ 12 w 14"/>
                  <a:gd name="T33" fmla="*/ 4 h 16"/>
                  <a:gd name="T34" fmla="*/ 10 w 14"/>
                  <a:gd name="T35" fmla="*/ 2 h 16"/>
                  <a:gd name="T36" fmla="*/ 8 w 14"/>
                  <a:gd name="T37" fmla="*/ 0 h 16"/>
                  <a:gd name="T38" fmla="*/ 4 w 14"/>
                  <a:gd name="T39" fmla="*/ 2 h 16"/>
                  <a:gd name="T40" fmla="*/ 2 w 14"/>
                  <a:gd name="T41" fmla="*/ 2 h 16"/>
                  <a:gd name="T42" fmla="*/ 2 w 14"/>
                  <a:gd name="T4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16">
                    <a:moveTo>
                      <a:pt x="2" y="2"/>
                    </a:moveTo>
                    <a:lnTo>
                      <a:pt x="2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6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4" y="12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</p:grpSp>
      <p:sp>
        <p:nvSpPr>
          <p:cNvPr id="869" name="Rectangle 867"/>
          <p:cNvSpPr>
            <a:spLocks noChangeArrowheads="1"/>
          </p:cNvSpPr>
          <p:nvPr/>
        </p:nvSpPr>
        <p:spPr bwMode="auto">
          <a:xfrm>
            <a:off x="179512" y="4214004"/>
            <a:ext cx="51296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Oxic zone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70" name="Rectangle 868"/>
          <p:cNvSpPr>
            <a:spLocks noChangeArrowheads="1"/>
          </p:cNvSpPr>
          <p:nvPr/>
        </p:nvSpPr>
        <p:spPr bwMode="auto">
          <a:xfrm>
            <a:off x="179512" y="4747404"/>
            <a:ext cx="34624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Anoxic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71" name="Rectangle 869"/>
          <p:cNvSpPr>
            <a:spLocks noChangeArrowheads="1"/>
          </p:cNvSpPr>
          <p:nvPr/>
        </p:nvSpPr>
        <p:spPr bwMode="auto">
          <a:xfrm>
            <a:off x="179512" y="4849004"/>
            <a:ext cx="25006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zone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72" name="Rectangle 870"/>
          <p:cNvSpPr>
            <a:spLocks noChangeArrowheads="1"/>
          </p:cNvSpPr>
          <p:nvPr/>
        </p:nvSpPr>
        <p:spPr bwMode="auto">
          <a:xfrm>
            <a:off x="852612" y="5271279"/>
            <a:ext cx="42960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Obligate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73" name="Rectangle 871"/>
          <p:cNvSpPr>
            <a:spLocks noChangeArrowheads="1"/>
          </p:cNvSpPr>
          <p:nvPr/>
        </p:nvSpPr>
        <p:spPr bwMode="auto">
          <a:xfrm>
            <a:off x="852612" y="5420504"/>
            <a:ext cx="35907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aerobe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74" name="Rectangle 872"/>
          <p:cNvSpPr>
            <a:spLocks noChangeArrowheads="1"/>
          </p:cNvSpPr>
          <p:nvPr/>
        </p:nvSpPr>
        <p:spPr bwMode="auto">
          <a:xfrm>
            <a:off x="4428" y="5797349"/>
            <a:ext cx="103233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50" b="1" i="0" u="none" strike="noStrike" cap="none" normalizeH="0" baseline="0" smtClean="0">
                <a:ln>
                  <a:noFill/>
                </a:ln>
                <a:solidFill>
                  <a:srgbClr val="172A88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En</a:t>
            </a:r>
            <a:r>
              <a:rPr kumimoji="0" lang="en-US" altLang="zh-CN" sz="1050" b="1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z</a:t>
            </a:r>
            <a:r>
              <a:rPr kumimoji="0" lang="zh-CN" altLang="zh-CN" sz="1050" b="1" i="0" u="none" strike="noStrike" cap="none" normalizeH="0" baseline="0" dirty="0" smtClean="0">
                <a:ln>
                  <a:noFill/>
                </a:ln>
                <a:solidFill>
                  <a:srgbClr val="172A88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yme content</a:t>
            </a:r>
            <a:endParaRPr kumimoji="0" lang="zh-CN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75" name="Rectangle 873"/>
          <p:cNvSpPr>
            <a:spLocks noChangeArrowheads="1"/>
          </p:cNvSpPr>
          <p:nvPr/>
        </p:nvSpPr>
        <p:spPr bwMode="auto">
          <a:xfrm>
            <a:off x="836737" y="6026929"/>
            <a:ext cx="31739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+SOD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76" name="Rectangle 880"/>
          <p:cNvSpPr>
            <a:spLocks noChangeArrowheads="1"/>
          </p:cNvSpPr>
          <p:nvPr/>
        </p:nvSpPr>
        <p:spPr bwMode="auto">
          <a:xfrm>
            <a:off x="1611437" y="6026929"/>
            <a:ext cx="31739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+SOD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77" name="Rectangle 881"/>
          <p:cNvSpPr>
            <a:spLocks noChangeArrowheads="1"/>
          </p:cNvSpPr>
          <p:nvPr/>
        </p:nvSpPr>
        <p:spPr bwMode="auto">
          <a:xfrm>
            <a:off x="2433762" y="6026929"/>
            <a:ext cx="31739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+SOD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78" name="Rectangle 882"/>
          <p:cNvSpPr>
            <a:spLocks noChangeArrowheads="1"/>
          </p:cNvSpPr>
          <p:nvPr/>
        </p:nvSpPr>
        <p:spPr bwMode="auto">
          <a:xfrm>
            <a:off x="3941887" y="6026929"/>
            <a:ext cx="31739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+SOD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79" name="Rectangle 883"/>
          <p:cNvSpPr>
            <a:spLocks noChangeArrowheads="1"/>
          </p:cNvSpPr>
          <p:nvPr/>
        </p:nvSpPr>
        <p:spPr bwMode="auto">
          <a:xfrm>
            <a:off x="3243387" y="6026929"/>
            <a:ext cx="28854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-SOD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80" name="Rectangle 884"/>
          <p:cNvSpPr>
            <a:spLocks noChangeArrowheads="1"/>
          </p:cNvSpPr>
          <p:nvPr/>
        </p:nvSpPr>
        <p:spPr bwMode="auto">
          <a:xfrm>
            <a:off x="836737" y="6138054"/>
            <a:ext cx="52257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+Catalase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81" name="Rectangle 885"/>
          <p:cNvSpPr>
            <a:spLocks noChangeArrowheads="1"/>
          </p:cNvSpPr>
          <p:nvPr/>
        </p:nvSpPr>
        <p:spPr bwMode="auto">
          <a:xfrm>
            <a:off x="1611437" y="6138054"/>
            <a:ext cx="52257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+Catalase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82" name="Rectangle 886"/>
          <p:cNvSpPr>
            <a:spLocks noChangeArrowheads="1"/>
          </p:cNvSpPr>
          <p:nvPr/>
        </p:nvSpPr>
        <p:spPr bwMode="auto">
          <a:xfrm>
            <a:off x="2433762" y="6138054"/>
            <a:ext cx="49372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-Catalase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83" name="Rectangle 887"/>
          <p:cNvSpPr>
            <a:spLocks noChangeArrowheads="1"/>
          </p:cNvSpPr>
          <p:nvPr/>
        </p:nvSpPr>
        <p:spPr bwMode="auto">
          <a:xfrm>
            <a:off x="3243387" y="6138054"/>
            <a:ext cx="49372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-Catalase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84" name="Rectangle 888"/>
          <p:cNvSpPr>
            <a:spLocks noChangeArrowheads="1"/>
          </p:cNvSpPr>
          <p:nvPr/>
        </p:nvSpPr>
        <p:spPr bwMode="auto">
          <a:xfrm>
            <a:off x="3941887" y="6138054"/>
            <a:ext cx="62517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+/- Catalase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85" name="Rectangle 889"/>
          <p:cNvSpPr>
            <a:spLocks noChangeArrowheads="1"/>
          </p:cNvSpPr>
          <p:nvPr/>
        </p:nvSpPr>
        <p:spPr bwMode="auto">
          <a:xfrm>
            <a:off x="3941887" y="6242829"/>
            <a:ext cx="57708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(low levels)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86" name="Rectangle 890"/>
          <p:cNvSpPr>
            <a:spLocks noChangeArrowheads="1"/>
          </p:cNvSpPr>
          <p:nvPr/>
        </p:nvSpPr>
        <p:spPr bwMode="auto">
          <a:xfrm>
            <a:off x="1560637" y="5271279"/>
            <a:ext cx="55784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Facultative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87" name="Rectangle 891"/>
          <p:cNvSpPr>
            <a:spLocks noChangeArrowheads="1"/>
          </p:cNvSpPr>
          <p:nvPr/>
        </p:nvSpPr>
        <p:spPr bwMode="auto">
          <a:xfrm>
            <a:off x="1560637" y="5420504"/>
            <a:ext cx="48731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anaerobe</a:t>
            </a:r>
            <a:endParaRPr kumimoji="0" lang="zh-CN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88" name="Rectangle 892"/>
          <p:cNvSpPr>
            <a:spLocks noChangeArrowheads="1"/>
          </p:cNvSpPr>
          <p:nvPr/>
        </p:nvSpPr>
        <p:spPr bwMode="auto">
          <a:xfrm>
            <a:off x="2360737" y="5271279"/>
            <a:ext cx="60272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Aerotderant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89" name="Rectangle 893"/>
          <p:cNvSpPr>
            <a:spLocks noChangeArrowheads="1"/>
          </p:cNvSpPr>
          <p:nvPr/>
        </p:nvSpPr>
        <p:spPr bwMode="auto">
          <a:xfrm>
            <a:off x="2360737" y="5420504"/>
            <a:ext cx="48731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anaerobe</a:t>
            </a:r>
            <a:endParaRPr kumimoji="0" lang="zh-CN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90" name="Rectangle 894"/>
          <p:cNvSpPr>
            <a:spLocks noChangeArrowheads="1"/>
          </p:cNvSpPr>
          <p:nvPr/>
        </p:nvSpPr>
        <p:spPr bwMode="auto">
          <a:xfrm>
            <a:off x="3271962" y="5271279"/>
            <a:ext cx="26289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Strict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91" name="Rectangle 895"/>
          <p:cNvSpPr>
            <a:spLocks noChangeArrowheads="1"/>
          </p:cNvSpPr>
          <p:nvPr/>
        </p:nvSpPr>
        <p:spPr bwMode="auto">
          <a:xfrm>
            <a:off x="3941887" y="5271279"/>
            <a:ext cx="73096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Microaerophle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92" name="Rectangle 896"/>
          <p:cNvSpPr>
            <a:spLocks noChangeArrowheads="1"/>
          </p:cNvSpPr>
          <p:nvPr/>
        </p:nvSpPr>
        <p:spPr bwMode="auto">
          <a:xfrm>
            <a:off x="3271962" y="5404629"/>
            <a:ext cx="48731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anaerobe</a:t>
            </a:r>
            <a:endParaRPr kumimoji="0" lang="zh-CN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93" name="Freeform 897"/>
          <p:cNvSpPr>
            <a:spLocks/>
          </p:cNvSpPr>
          <p:nvPr/>
        </p:nvSpPr>
        <p:spPr bwMode="auto">
          <a:xfrm>
            <a:off x="658937" y="4188604"/>
            <a:ext cx="136525" cy="1000125"/>
          </a:xfrm>
          <a:custGeom>
            <a:avLst/>
            <a:gdLst>
              <a:gd name="T0" fmla="*/ 86 w 86"/>
              <a:gd name="T1" fmla="*/ 0 h 630"/>
              <a:gd name="T2" fmla="*/ 0 w 86"/>
              <a:gd name="T3" fmla="*/ 0 h 630"/>
              <a:gd name="T4" fmla="*/ 0 w 86"/>
              <a:gd name="T5" fmla="*/ 630 h 630"/>
              <a:gd name="T6" fmla="*/ 86 w 86"/>
              <a:gd name="T7" fmla="*/ 630 h 630"/>
              <a:gd name="T8" fmla="*/ 86 w 86"/>
              <a:gd name="T9" fmla="*/ 622 h 630"/>
              <a:gd name="T10" fmla="*/ 8 w 86"/>
              <a:gd name="T11" fmla="*/ 622 h 630"/>
              <a:gd name="T12" fmla="*/ 8 w 86"/>
              <a:gd name="T13" fmla="*/ 8 h 630"/>
              <a:gd name="T14" fmla="*/ 86 w 86"/>
              <a:gd name="T15" fmla="*/ 8 h 630"/>
              <a:gd name="T16" fmla="*/ 86 w 86"/>
              <a:gd name="T17" fmla="*/ 0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" h="630">
                <a:moveTo>
                  <a:pt x="86" y="0"/>
                </a:moveTo>
                <a:lnTo>
                  <a:pt x="0" y="0"/>
                </a:lnTo>
                <a:lnTo>
                  <a:pt x="0" y="630"/>
                </a:lnTo>
                <a:lnTo>
                  <a:pt x="86" y="630"/>
                </a:lnTo>
                <a:lnTo>
                  <a:pt x="86" y="622"/>
                </a:lnTo>
                <a:lnTo>
                  <a:pt x="8" y="622"/>
                </a:lnTo>
                <a:lnTo>
                  <a:pt x="8" y="8"/>
                </a:lnTo>
                <a:lnTo>
                  <a:pt x="86" y="8"/>
                </a:lnTo>
                <a:lnTo>
                  <a:pt x="86" y="0"/>
                </a:lnTo>
                <a:close/>
              </a:path>
            </a:pathLst>
          </a:custGeom>
          <a:solidFill>
            <a:srgbClr val="2EA7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894" name="Rectangle 898"/>
          <p:cNvSpPr>
            <a:spLocks noChangeArrowheads="1"/>
          </p:cNvSpPr>
          <p:nvPr/>
        </p:nvSpPr>
        <p:spPr bwMode="auto">
          <a:xfrm>
            <a:off x="665287" y="4344179"/>
            <a:ext cx="130175" cy="12700"/>
          </a:xfrm>
          <a:prstGeom prst="rect">
            <a:avLst/>
          </a:prstGeom>
          <a:solidFill>
            <a:srgbClr val="2EA7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895" name="Freeform 899"/>
          <p:cNvSpPr>
            <a:spLocks/>
          </p:cNvSpPr>
          <p:nvPr/>
        </p:nvSpPr>
        <p:spPr bwMode="auto">
          <a:xfrm>
            <a:off x="665287" y="4344179"/>
            <a:ext cx="130175" cy="12700"/>
          </a:xfrm>
          <a:custGeom>
            <a:avLst/>
            <a:gdLst>
              <a:gd name="T0" fmla="*/ 0 w 82"/>
              <a:gd name="T1" fmla="*/ 8 h 8"/>
              <a:gd name="T2" fmla="*/ 82 w 82"/>
              <a:gd name="T3" fmla="*/ 8 h 8"/>
              <a:gd name="T4" fmla="*/ 82 w 82"/>
              <a:gd name="T5" fmla="*/ 0 h 8"/>
              <a:gd name="T6" fmla="*/ 0 w 82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8">
                <a:moveTo>
                  <a:pt x="0" y="8"/>
                </a:moveTo>
                <a:lnTo>
                  <a:pt x="82" y="8"/>
                </a:lnTo>
                <a:lnTo>
                  <a:pt x="8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14618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96" grpId="0" animBg="1"/>
      <p:bldP spid="597" grpId="0"/>
      <p:bldP spid="598" grpId="0" animBg="1"/>
      <p:bldP spid="599" grpId="0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/>
      <p:bldP spid="609" grpId="0" animBg="1"/>
      <p:bldP spid="610" grpId="0"/>
      <p:bldP spid="611" grpId="0" animBg="1"/>
      <p:bldP spid="612" grpId="0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/>
      <p:bldP spid="620" grpId="0" animBg="1"/>
      <p:bldP spid="621" grpId="0" animBg="1"/>
      <p:bldP spid="622" grpId="0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/>
      <p:bldP spid="648" grpId="0" animBg="1"/>
      <p:bldP spid="649" grpId="0"/>
      <p:bldP spid="650" grpId="0" animBg="1"/>
      <p:bldP spid="651" grpId="0" animBg="1"/>
      <p:bldP spid="652" grpId="0" animBg="1"/>
      <p:bldP spid="653" grpId="0" animBg="1"/>
      <p:bldP spid="654" grpId="0"/>
      <p:bldP spid="655" grpId="0" animBg="1"/>
      <p:bldP spid="656" grpId="0"/>
      <p:bldP spid="657" grpId="0" animBg="1"/>
      <p:bldP spid="658" grpId="0"/>
      <p:bldP spid="659" grpId="0" animBg="1"/>
      <p:bldP spid="660" grpId="0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/>
      <p:bldP spid="672" grpId="0" animBg="1"/>
      <p:bldP spid="673" grpId="0"/>
      <p:bldP spid="674" grpId="0" animBg="1"/>
      <p:bldP spid="675" grpId="0"/>
      <p:bldP spid="676" grpId="0" animBg="1"/>
      <p:bldP spid="677" grpId="0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/>
      <p:bldP spid="687" grpId="0"/>
      <p:bldP spid="688" grpId="0"/>
      <p:bldP spid="689" grpId="0"/>
      <p:bldP spid="690" grpId="0"/>
      <p:bldP spid="691" grpId="0"/>
      <p:bldP spid="692" grpId="0" animBg="1"/>
      <p:bldP spid="693" grpId="0"/>
      <p:bldP spid="694" grpId="0" animBg="1"/>
      <p:bldP spid="695" grpId="0"/>
      <p:bldP spid="696" grpId="0" animBg="1"/>
      <p:bldP spid="697" grpId="0"/>
      <p:bldP spid="698" grpId="0" animBg="1"/>
      <p:bldP spid="699" grpId="0"/>
      <p:bldP spid="700" grpId="0" animBg="1"/>
      <p:bldP spid="701" grpId="0"/>
      <p:bldP spid="702" grpId="0" animBg="1"/>
      <p:bldP spid="703" grpId="0"/>
      <p:bldP spid="704" grpId="0" animBg="1"/>
      <p:bldP spid="705" grpId="0"/>
      <p:bldP spid="706" grpId="0" animBg="1"/>
      <p:bldP spid="707" grpId="0"/>
      <p:bldP spid="708" grpId="0" animBg="1"/>
      <p:bldP spid="709" grpId="0"/>
      <p:bldP spid="710" grpId="0" animBg="1"/>
      <p:bldP spid="711" grpId="0"/>
      <p:bldP spid="712" grpId="0" animBg="1"/>
      <p:bldP spid="713" grpId="0"/>
      <p:bldP spid="714" grpId="0" animBg="1"/>
      <p:bldP spid="715" grpId="0"/>
      <p:bldP spid="716" grpId="0" animBg="1"/>
      <p:bldP spid="717" grpId="0"/>
      <p:bldP spid="718" grpId="0" animBg="1"/>
      <p:bldP spid="719" grpId="0" animBg="1"/>
      <p:bldP spid="720" grpId="0" animBg="1"/>
      <p:bldP spid="721" grpId="0" animBg="1"/>
      <p:bldP spid="722" grpId="0" animBg="1"/>
      <p:bldP spid="723" grpId="0" animBg="1"/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869" grpId="0"/>
      <p:bldP spid="870" grpId="0"/>
      <p:bldP spid="871" grpId="0"/>
      <p:bldP spid="872" grpId="0"/>
      <p:bldP spid="873" grpId="0"/>
      <p:bldP spid="874" grpId="0"/>
      <p:bldP spid="875" grpId="0"/>
      <p:bldP spid="876" grpId="0"/>
      <p:bldP spid="877" grpId="0"/>
      <p:bldP spid="878" grpId="0"/>
      <p:bldP spid="879" grpId="0"/>
      <p:bldP spid="880" grpId="0"/>
      <p:bldP spid="881" grpId="0"/>
      <p:bldP spid="882" grpId="0"/>
      <p:bldP spid="883" grpId="0"/>
      <p:bldP spid="884" grpId="0"/>
      <p:bldP spid="885" grpId="0"/>
      <p:bldP spid="886" grpId="0"/>
      <p:bldP spid="887" grpId="0"/>
      <p:bldP spid="888" grpId="0"/>
      <p:bldP spid="889" grpId="0"/>
      <p:bldP spid="890" grpId="0"/>
      <p:bldP spid="891" grpId="0"/>
      <p:bldP spid="892" grpId="0"/>
      <p:bldP spid="893" grpId="0" animBg="1"/>
      <p:bldP spid="894" grpId="0" animBg="1"/>
      <p:bldP spid="89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48017" y="1663929"/>
            <a:ext cx="3964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Seawater: 10m = 1 </a:t>
            </a:r>
            <a:r>
              <a:rPr lang="en-US" altLang="zh-CN" sz="2400" b="1" dirty="0" err="1" smtClean="0"/>
              <a:t>atm</a:t>
            </a:r>
            <a:endParaRPr lang="en-US" altLang="zh-CN" sz="2400" b="1" dirty="0" smtClean="0"/>
          </a:p>
          <a:p>
            <a:endParaRPr lang="en-US" altLang="zh-CN" sz="2400" b="1" dirty="0"/>
          </a:p>
          <a:p>
            <a:r>
              <a:rPr lang="en-US" altLang="zh-CN" sz="2400" b="1" dirty="0" smtClean="0"/>
              <a:t>Crust(</a:t>
            </a:r>
            <a:r>
              <a:rPr lang="zh-CN" altLang="en-US" sz="2400" b="1" dirty="0" smtClean="0"/>
              <a:t>地壳</a:t>
            </a:r>
            <a:r>
              <a:rPr lang="en-US" altLang="zh-CN" sz="2400" b="1" dirty="0" smtClean="0"/>
              <a:t>): 3-4m= 1 </a:t>
            </a:r>
            <a:r>
              <a:rPr lang="en-US" altLang="zh-CN" sz="2400" b="1" dirty="0" err="1" smtClean="0"/>
              <a:t>atm</a:t>
            </a:r>
            <a:endParaRPr lang="zh-CN" altLang="en-US" sz="2400" b="1" dirty="0"/>
          </a:p>
        </p:txBody>
      </p:sp>
      <p:sp>
        <p:nvSpPr>
          <p:cNvPr id="6" name="矩形 5"/>
          <p:cNvSpPr/>
          <p:nvPr/>
        </p:nvSpPr>
        <p:spPr>
          <a:xfrm>
            <a:off x="3315765" y="3028950"/>
            <a:ext cx="4464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err="1" smtClean="0">
                <a:solidFill>
                  <a:srgbClr val="FF0000"/>
                </a:solidFill>
              </a:rPr>
              <a:t>Barotolerant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(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耐压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) </a:t>
            </a:r>
            <a:r>
              <a:rPr lang="en-US" altLang="zh-CN" sz="2000" dirty="0" smtClean="0"/>
              <a:t>vs.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Barophilic (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嗜压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)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7584" y="484612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smtClean="0"/>
              <a:t>Increase </a:t>
            </a:r>
            <a:r>
              <a:rPr lang="en-US" altLang="zh-CN" dirty="0"/>
              <a:t>the amount of </a:t>
            </a:r>
            <a:r>
              <a:rPr lang="en-US" altLang="zh-CN" dirty="0" smtClean="0"/>
              <a:t>unsaturated fatty </a:t>
            </a:r>
            <a:r>
              <a:rPr lang="en-US" altLang="zh-CN" dirty="0"/>
              <a:t>acids in their membrane lipids as pressure </a:t>
            </a:r>
            <a:r>
              <a:rPr lang="en-US" altLang="zh-CN" dirty="0" smtClean="0"/>
              <a:t>increases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smtClean="0"/>
              <a:t>Shorten the </a:t>
            </a:r>
            <a:r>
              <a:rPr lang="en-US" altLang="zh-CN" dirty="0"/>
              <a:t>length of their fatty </a:t>
            </a:r>
            <a:r>
              <a:rPr lang="en-US" altLang="zh-CN" dirty="0" smtClean="0"/>
              <a:t>acids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507063" y="5520272"/>
            <a:ext cx="2852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 err="1" smtClean="0">
                <a:solidFill>
                  <a:srgbClr val="FF0000"/>
                </a:solidFill>
              </a:rPr>
              <a:t>Photobacterium</a:t>
            </a:r>
            <a:r>
              <a:rPr lang="en-US" altLang="zh-CN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err="1" smtClean="0">
                <a:solidFill>
                  <a:srgbClr val="FF0000"/>
                </a:solidFill>
              </a:rPr>
              <a:t>profundum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  <p:sp>
        <p:nvSpPr>
          <p:cNvPr id="9" name="AutoShape 2" descr="“Photobacterium”的图片搜索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59" y="3645024"/>
            <a:ext cx="2758729" cy="183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5547947" y="5905440"/>
            <a:ext cx="3205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zh-CN" dirty="0"/>
              <a:t> </a:t>
            </a:r>
            <a:r>
              <a:rPr lang="en-US" altLang="zh-CN" dirty="0" smtClean="0"/>
              <a:t>grow under </a:t>
            </a:r>
            <a:r>
              <a:rPr lang="pl-PL" altLang="zh-CN" dirty="0" smtClean="0"/>
              <a:t>0.1 </a:t>
            </a:r>
            <a:r>
              <a:rPr lang="pl-PL" altLang="zh-CN" dirty="0"/>
              <a:t>MPa to 70 MPa </a:t>
            </a:r>
            <a:endParaRPr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788458"/>
              </p:ext>
            </p:extLst>
          </p:nvPr>
        </p:nvGraphicFramePr>
        <p:xfrm>
          <a:off x="125679" y="332656"/>
          <a:ext cx="8814727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527"/>
                <a:gridCol w="6710200"/>
              </a:tblGrid>
              <a:tr h="36801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800" b="1" dirty="0" smtClean="0"/>
                        <a:t>Pressure</a:t>
                      </a:r>
                      <a:endParaRPr lang="zh-CN" altLang="en-US" sz="28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286582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Piezophile</a:t>
                      </a:r>
                      <a:r>
                        <a:rPr lang="en-US" altLang="zh-CN" dirty="0" smtClean="0"/>
                        <a:t> or </a:t>
                      </a:r>
                      <a:r>
                        <a:rPr lang="en-US" altLang="zh-CN" dirty="0" err="1" smtClean="0"/>
                        <a:t>barophile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Grow</a:t>
                      </a:r>
                      <a:r>
                        <a:rPr lang="en-US" altLang="zh-CN" b="1" baseline="0" dirty="0" smtClean="0"/>
                        <a:t>th more rapid at high hydrostatic pressures</a:t>
                      </a:r>
                      <a:endParaRPr lang="zh-CN" altLang="en-US" b="1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28800"/>
            <a:ext cx="255628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57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2924944"/>
            <a:ext cx="8445624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Laboratory </a:t>
            </a:r>
            <a:r>
              <a:rPr lang="en-US" altLang="zh-CN" b="1" dirty="0" smtClean="0"/>
              <a:t>Culture </a:t>
            </a:r>
            <a:r>
              <a:rPr lang="en-US" altLang="zh-CN" b="1" dirty="0"/>
              <a:t>of </a:t>
            </a:r>
            <a:r>
              <a:rPr lang="en-US" altLang="zh-CN" b="1" dirty="0" smtClean="0"/>
              <a:t>Cellular Microbes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33895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3"/>
          <a:stretch/>
        </p:blipFill>
        <p:spPr bwMode="auto">
          <a:xfrm>
            <a:off x="5860446" y="4614234"/>
            <a:ext cx="3283554" cy="193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b="1" dirty="0"/>
              <a:t>Culture </a:t>
            </a:r>
            <a:r>
              <a:rPr lang="en-US" altLang="zh-CN" b="1" dirty="0" smtClean="0"/>
              <a:t>Media</a:t>
            </a:r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686721"/>
              </p:ext>
            </p:extLst>
          </p:nvPr>
        </p:nvGraphicFramePr>
        <p:xfrm>
          <a:off x="1312110" y="1268760"/>
          <a:ext cx="6576392" cy="257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275"/>
                <a:gridCol w="4531117"/>
              </a:tblGrid>
              <a:tr h="924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Basis for classification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Types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289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Chemical composition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Defined (synthetic), complex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24626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Physical</a:t>
                      </a:r>
                      <a:r>
                        <a:rPr lang="en-US" altLang="zh-CN" baseline="0" dirty="0" smtClean="0"/>
                        <a:t> nature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Liquid,</a:t>
                      </a:r>
                      <a:r>
                        <a:rPr lang="en-US" altLang="zh-CN" baseline="0" dirty="0" smtClean="0"/>
                        <a:t> semisolid, </a:t>
                      </a:r>
                      <a:r>
                        <a:rPr lang="en-US" altLang="zh-CN" baseline="0" dirty="0" err="1" smtClean="0"/>
                        <a:t>soild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24626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Function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Supportive</a:t>
                      </a:r>
                      <a:r>
                        <a:rPr lang="zh-CN" altLang="en-US" dirty="0" smtClean="0"/>
                        <a:t>基本</a:t>
                      </a:r>
                      <a:r>
                        <a:rPr lang="en-US" altLang="zh-CN" dirty="0" smtClean="0"/>
                        <a:t>,</a:t>
                      </a:r>
                      <a:r>
                        <a:rPr lang="en-US" altLang="zh-CN" baseline="0" dirty="0" smtClean="0"/>
                        <a:t> enriched</a:t>
                      </a:r>
                      <a:r>
                        <a:rPr lang="zh-CN" altLang="en-US" baseline="0" dirty="0" smtClean="0"/>
                        <a:t>丰富</a:t>
                      </a:r>
                      <a:r>
                        <a:rPr lang="en-US" altLang="zh-CN" baseline="0" dirty="0" smtClean="0"/>
                        <a:t>, selective</a:t>
                      </a:r>
                      <a:r>
                        <a:rPr lang="zh-CN" altLang="en-US" baseline="0" dirty="0" smtClean="0"/>
                        <a:t>选择</a:t>
                      </a:r>
                      <a:r>
                        <a:rPr lang="en-US" altLang="zh-CN" baseline="0" dirty="0" smtClean="0"/>
                        <a:t>, differential</a:t>
                      </a:r>
                      <a:r>
                        <a:rPr lang="zh-CN" altLang="en-US" baseline="0" dirty="0" smtClean="0"/>
                        <a:t>鉴别</a:t>
                      </a:r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70867"/>
            <a:ext cx="3412629" cy="162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4321077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M9 medium for E. coli</a:t>
            </a:r>
            <a:endParaRPr lang="zh-CN" altLang="en-US" sz="2000" b="1" dirty="0"/>
          </a:p>
        </p:txBody>
      </p:sp>
      <p:sp>
        <p:nvSpPr>
          <p:cNvPr id="384" name="TextBox 383"/>
          <p:cNvSpPr txBox="1"/>
          <p:nvPr/>
        </p:nvSpPr>
        <p:spPr>
          <a:xfrm>
            <a:off x="3351300" y="4355812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/>
              <a:t>LB </a:t>
            </a:r>
            <a:r>
              <a:rPr lang="en-US" altLang="zh-CN" sz="2000" b="1" dirty="0" err="1" smtClean="0"/>
              <a:t>meidum</a:t>
            </a:r>
            <a:endParaRPr lang="zh-CN" altLang="en-US" sz="2000" b="1" dirty="0"/>
          </a:p>
        </p:txBody>
      </p:sp>
      <p:sp>
        <p:nvSpPr>
          <p:cNvPr id="385" name="TextBox 384"/>
          <p:cNvSpPr txBox="1"/>
          <p:nvPr/>
        </p:nvSpPr>
        <p:spPr>
          <a:xfrm>
            <a:off x="3203848" y="4962556"/>
            <a:ext cx="2816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Yeast extract</a:t>
            </a:r>
            <a:r>
              <a:rPr lang="zh-CN" altLang="en-US" b="1" dirty="0">
                <a:solidFill>
                  <a:srgbClr val="FF0000"/>
                </a:solidFill>
              </a:rPr>
              <a:t>酵母粉</a:t>
            </a:r>
            <a:r>
              <a:rPr lang="en-US" altLang="zh-CN" b="1" dirty="0" smtClean="0">
                <a:solidFill>
                  <a:srgbClr val="FF0000"/>
                </a:solidFill>
              </a:rPr>
              <a:t> 5.0g/L</a:t>
            </a:r>
          </a:p>
          <a:p>
            <a:pPr algn="ctr"/>
            <a:r>
              <a:rPr lang="en-US" altLang="zh-CN" b="1" dirty="0" err="1" smtClean="0">
                <a:solidFill>
                  <a:srgbClr val="FF0000"/>
                </a:solidFill>
              </a:rPr>
              <a:t>Tryptone</a:t>
            </a:r>
            <a:r>
              <a:rPr lang="zh-CN" altLang="en-US" b="1" dirty="0" smtClean="0">
                <a:solidFill>
                  <a:srgbClr val="FF0000"/>
                </a:solidFill>
              </a:rPr>
              <a:t>蛋白胨</a:t>
            </a:r>
            <a:r>
              <a:rPr lang="en-US" altLang="zh-CN" b="1" dirty="0" smtClean="0">
                <a:solidFill>
                  <a:srgbClr val="FF0000"/>
                </a:solidFill>
              </a:rPr>
              <a:t> 10.0g/L</a:t>
            </a:r>
          </a:p>
          <a:p>
            <a:pPr algn="ctr"/>
            <a:r>
              <a:rPr lang="en-US" altLang="zh-CN" dirty="0" err="1" smtClean="0"/>
              <a:t>NaCl</a:t>
            </a:r>
            <a:r>
              <a:rPr lang="en-US" altLang="zh-CN" dirty="0" smtClean="0"/>
              <a:t> 10.0g/L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1092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4" grpId="0"/>
      <p:bldP spid="38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0.3% agar and swimming e coli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4" r="43755" b="30106"/>
          <a:stretch/>
        </p:blipFill>
        <p:spPr bwMode="auto">
          <a:xfrm>
            <a:off x="2430434" y="1028699"/>
            <a:ext cx="3912828" cy="385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「0.3% agar and swimming e coli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33" b="30164"/>
          <a:stretch/>
        </p:blipFill>
        <p:spPr bwMode="auto">
          <a:xfrm>
            <a:off x="6189809" y="1028700"/>
            <a:ext cx="796830" cy="385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59764" y="187408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/>
              <a:t>Swimming</a:t>
            </a:r>
            <a:endParaRPr lang="zh-CN" alt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59764" y="3645024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/>
              <a:t>Swarming</a:t>
            </a:r>
            <a:endParaRPr lang="zh-CN" altLang="en-US" sz="2400" b="1" dirty="0"/>
          </a:p>
        </p:txBody>
      </p:sp>
      <p:sp>
        <p:nvSpPr>
          <p:cNvPr id="7" name="矩形 6"/>
          <p:cNvSpPr/>
          <p:nvPr/>
        </p:nvSpPr>
        <p:spPr>
          <a:xfrm>
            <a:off x="5364088" y="6269250"/>
            <a:ext cx="3446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/>
              <a:t> </a:t>
            </a:r>
            <a:r>
              <a:rPr lang="en-US" altLang="zh-CN" sz="2000" b="1" dirty="0" smtClean="0"/>
              <a:t>Sánchez-Contreras et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al., 2002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5" y="1028700"/>
            <a:ext cx="1649289" cy="141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5" descr="「peritrichous e coli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41" y="3436364"/>
            <a:ext cx="2050799" cy="1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16116" y="164325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/>
              <a:t>Agar</a:t>
            </a:r>
            <a:endParaRPr lang="zh-CN" alt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37685" y="3287905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/>
              <a:t>Agar</a:t>
            </a:r>
            <a:endParaRPr lang="zh-CN" alt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2492896"/>
            <a:ext cx="1582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Polar flagellum</a:t>
            </a:r>
          </a:p>
          <a:p>
            <a:pPr algn="ctr"/>
            <a:r>
              <a:rPr lang="zh-CN" altLang="en-US" dirty="0"/>
              <a:t>端</a:t>
            </a:r>
            <a:r>
              <a:rPr lang="zh-CN" altLang="en-US" dirty="0" smtClean="0"/>
              <a:t>生鞭毛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7019" y="5026666"/>
            <a:ext cx="223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 smtClean="0"/>
              <a:t>Peritrichous</a:t>
            </a:r>
            <a:r>
              <a:rPr lang="en-US" altLang="zh-CN" dirty="0" smtClean="0"/>
              <a:t> flagellum</a:t>
            </a:r>
          </a:p>
          <a:p>
            <a:pPr algn="ctr"/>
            <a:r>
              <a:rPr lang="zh-CN" altLang="en-US" dirty="0" smtClean="0"/>
              <a:t>周生鞭毛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70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7924800" cy="563562"/>
          </a:xfrm>
        </p:spPr>
        <p:txBody>
          <a:bodyPr>
            <a:noAutofit/>
          </a:bodyPr>
          <a:lstStyle/>
          <a:p>
            <a:r>
              <a:rPr lang="en-US" altLang="zh-CN" b="1" cap="none" dirty="0" smtClean="0">
                <a:solidFill>
                  <a:srgbClr val="FF0000"/>
                </a:solidFill>
                <a:ea typeface="宋体" charset="-122"/>
              </a:rPr>
              <a:t>Growth factors</a:t>
            </a:r>
            <a:endParaRPr lang="en-US" altLang="zh-CN" b="1" cap="none" dirty="0">
              <a:solidFill>
                <a:srgbClr val="FF0000"/>
              </a:solidFill>
              <a:ea typeface="宋体" charset="-122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94816" y="1052736"/>
            <a:ext cx="8763000" cy="28803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dirty="0" smtClean="0">
                <a:ea typeface="宋体" charset="-122"/>
              </a:rPr>
              <a:t>Organic </a:t>
            </a:r>
            <a:r>
              <a:rPr lang="en-US" altLang="zh-CN" dirty="0">
                <a:ea typeface="宋体" charset="-122"/>
              </a:rPr>
              <a:t>compounds</a:t>
            </a:r>
          </a:p>
          <a:p>
            <a:r>
              <a:rPr lang="en-US" altLang="zh-CN" dirty="0" smtClean="0">
                <a:ea typeface="宋体" charset="-122"/>
              </a:rPr>
              <a:t>Essential </a:t>
            </a:r>
            <a:r>
              <a:rPr lang="en-US" altLang="zh-CN" dirty="0">
                <a:ea typeface="宋体" charset="-122"/>
              </a:rPr>
              <a:t>cell components (or their precursors) that the cell cannot synthesize</a:t>
            </a:r>
          </a:p>
          <a:p>
            <a:r>
              <a:rPr lang="en-US" altLang="zh-CN" dirty="0" smtClean="0">
                <a:ea typeface="宋体" charset="-122"/>
              </a:rPr>
              <a:t>Must </a:t>
            </a:r>
            <a:r>
              <a:rPr lang="en-US" altLang="zh-CN" dirty="0">
                <a:ea typeface="宋体" charset="-122"/>
              </a:rPr>
              <a:t>be supplied by environment if cell is to survive and </a:t>
            </a:r>
            <a:r>
              <a:rPr lang="en-US" altLang="zh-CN" dirty="0" smtClean="0">
                <a:ea typeface="宋体" charset="-122"/>
              </a:rPr>
              <a:t>reproduce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899592" y="4077072"/>
            <a:ext cx="7092280" cy="493967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 dirty="0">
                <a:ea typeface="宋体" charset="-122"/>
              </a:rPr>
              <a:t>amino acids</a:t>
            </a:r>
          </a:p>
          <a:p>
            <a:pPr>
              <a:lnSpc>
                <a:spcPct val="90000"/>
              </a:lnSpc>
            </a:pPr>
            <a:r>
              <a:rPr lang="en-US" altLang="zh-CN" sz="2800" b="1" dirty="0" smtClean="0">
                <a:ea typeface="宋体" charset="-122"/>
              </a:rPr>
              <a:t>purines </a:t>
            </a:r>
            <a:r>
              <a:rPr lang="en-US" altLang="zh-CN" sz="2800" b="1" dirty="0">
                <a:ea typeface="宋体" charset="-122"/>
              </a:rPr>
              <a:t>and pyrimidines</a:t>
            </a:r>
          </a:p>
          <a:p>
            <a:pPr>
              <a:lnSpc>
                <a:spcPct val="90000"/>
              </a:lnSpc>
            </a:pPr>
            <a:r>
              <a:rPr lang="en-US" altLang="zh-CN" sz="2800" b="1" dirty="0" smtClean="0">
                <a:ea typeface="宋体" charset="-122"/>
              </a:rPr>
              <a:t>vitamins</a:t>
            </a:r>
            <a:endParaRPr lang="en-US" altLang="zh-CN" sz="2800" b="1" dirty="0">
              <a:ea typeface="宋体" charset="-122"/>
            </a:endParaRPr>
          </a:p>
          <a:p>
            <a:pPr lvl="1">
              <a:lnSpc>
                <a:spcPct val="90000"/>
              </a:lnSpc>
            </a:pPr>
            <a:r>
              <a:rPr lang="en-US" altLang="zh-CN" b="1" dirty="0">
                <a:ea typeface="宋体" charset="-122"/>
              </a:rPr>
              <a:t>function as </a:t>
            </a:r>
            <a:r>
              <a:rPr lang="en-US" altLang="zh-CN" b="1" dirty="0" smtClean="0">
                <a:ea typeface="宋体" charset="-122"/>
              </a:rPr>
              <a:t>co-enzyme(</a:t>
            </a:r>
            <a:r>
              <a:rPr lang="zh-CN" altLang="en-US" b="1" dirty="0" smtClean="0">
                <a:ea typeface="宋体" charset="-122"/>
              </a:rPr>
              <a:t>辅酶</a:t>
            </a:r>
            <a:r>
              <a:rPr lang="en-US" altLang="zh-CN" b="1" dirty="0" smtClean="0">
                <a:ea typeface="宋体" charset="-122"/>
              </a:rPr>
              <a:t>)</a:t>
            </a:r>
            <a:endParaRPr lang="en-US" altLang="zh-CN" b="1" dirty="0">
              <a:ea typeface="宋体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92959" y="4662428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Biotin (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生物素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14528" y="6488668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Thiamine (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硫胺素，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B1)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59" y="3518135"/>
            <a:ext cx="2081584" cy="116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71" y="5373216"/>
            <a:ext cx="1673177" cy="96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6859" y="3489928"/>
            <a:ext cx="2216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Carboxylation, one-carbon metabolism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1372" y="5154820"/>
            <a:ext cx="2216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Aldehyde transfer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4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  <p:bldP spid="4" grpId="0" build="p" bldLvl="2" autoUpdateAnimBg="0"/>
      <p:bldP spid="2" grpId="0"/>
      <p:bldP spid="6" grpId="0"/>
      <p:bldP spid="5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b="1" i="1" dirty="0" smtClean="0"/>
              <a:t>Functional types of media</a:t>
            </a:r>
            <a:endParaRPr lang="zh-CN" altLang="en-US" b="1" i="1" dirty="0"/>
          </a:p>
        </p:txBody>
      </p:sp>
      <p:sp>
        <p:nvSpPr>
          <p:cNvPr id="4" name="矩形 3"/>
          <p:cNvSpPr/>
          <p:nvPr/>
        </p:nvSpPr>
        <p:spPr>
          <a:xfrm>
            <a:off x="316902" y="908720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rgbClr val="FF0000"/>
                </a:solidFill>
              </a:rPr>
              <a:t>Supportive </a:t>
            </a:r>
            <a:r>
              <a:rPr lang="en-US" altLang="zh-CN" b="1" dirty="0">
                <a:solidFill>
                  <a:srgbClr val="FF0000"/>
                </a:solidFill>
              </a:rPr>
              <a:t>media</a:t>
            </a:r>
            <a:r>
              <a:rPr lang="en-US" altLang="zh-CN" dirty="0" smtClean="0"/>
              <a:t>: general purpose and sustain the growth </a:t>
            </a:r>
            <a:r>
              <a:rPr lang="en-US" altLang="zh-CN" dirty="0"/>
              <a:t>of many </a:t>
            </a:r>
            <a:r>
              <a:rPr lang="en-US" altLang="zh-CN" dirty="0" smtClean="0"/>
              <a:t>microorganisms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</a:rPr>
              <a:t>Enriched media</a:t>
            </a:r>
            <a:r>
              <a:rPr lang="en-US" altLang="zh-CN" dirty="0"/>
              <a:t>: other </a:t>
            </a:r>
            <a:r>
              <a:rPr lang="en-US" altLang="zh-CN" dirty="0" smtClean="0"/>
              <a:t>nutrients may </a:t>
            </a:r>
            <a:r>
              <a:rPr lang="en-US" altLang="zh-CN" dirty="0"/>
              <a:t>be added to supportive media to encourage the growth </a:t>
            </a:r>
            <a:r>
              <a:rPr lang="en-US" altLang="zh-CN" dirty="0" smtClean="0"/>
              <a:t>of fastidious microbes.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</a:rPr>
              <a:t>Selective media</a:t>
            </a:r>
            <a:r>
              <a:rPr lang="en-US" altLang="zh-CN" dirty="0"/>
              <a:t>: allow the growth of particular </a:t>
            </a:r>
            <a:r>
              <a:rPr lang="en-US" altLang="zh-CN" dirty="0" smtClean="0"/>
              <a:t>microorganisms, while </a:t>
            </a:r>
            <a:r>
              <a:rPr lang="en-US" altLang="zh-CN" dirty="0"/>
              <a:t>inhibiting the growth of </a:t>
            </a:r>
            <a:r>
              <a:rPr lang="en-US" altLang="zh-CN" dirty="0" smtClean="0"/>
              <a:t>others.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</a:rPr>
              <a:t>Differential media</a:t>
            </a:r>
            <a:r>
              <a:rPr lang="en-US" altLang="zh-CN" dirty="0"/>
              <a:t>: distinguish among </a:t>
            </a:r>
            <a:r>
              <a:rPr lang="en-US" altLang="zh-CN" dirty="0" smtClean="0"/>
              <a:t>different groups </a:t>
            </a:r>
            <a:r>
              <a:rPr lang="en-US" altLang="zh-CN" dirty="0"/>
              <a:t>of microbes and even permit tentative </a:t>
            </a:r>
            <a:r>
              <a:rPr lang="en-US" altLang="zh-CN" dirty="0" smtClean="0"/>
              <a:t>identification of </a:t>
            </a:r>
            <a:r>
              <a:rPr lang="en-US" altLang="zh-CN" dirty="0"/>
              <a:t>microorganisms based on their biological </a:t>
            </a:r>
            <a:r>
              <a:rPr lang="en-US" altLang="zh-CN" dirty="0" smtClean="0"/>
              <a:t>characteristics.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77756"/>
            <a:ext cx="3754950" cy="20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「E. coli differential EMB medium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98805"/>
            <a:ext cx="1818231" cy="191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0923" y="4100925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TCBS Medium</a:t>
            </a:r>
            <a:endParaRPr lang="zh-CN" alt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80112" y="3931647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EMB </a:t>
            </a:r>
            <a:r>
              <a:rPr lang="en-US" altLang="zh-CN" sz="2400" b="1" dirty="0" smtClean="0"/>
              <a:t>medium</a:t>
            </a:r>
          </a:p>
          <a:p>
            <a:pPr algn="ctr"/>
            <a:r>
              <a:rPr lang="zh-CN" altLang="en-US" sz="2400" b="1" dirty="0"/>
              <a:t>伊红美</a:t>
            </a:r>
            <a:r>
              <a:rPr lang="zh-CN" altLang="en-US" sz="2400" b="1" dirty="0" smtClean="0"/>
              <a:t>蓝培养基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8563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Culture methods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99" y="1268761"/>
            <a:ext cx="8229600" cy="864096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/>
              <a:t>Culture in </a:t>
            </a:r>
            <a:r>
              <a:rPr lang="en-US" altLang="zh-CN" b="1" dirty="0" smtClean="0">
                <a:solidFill>
                  <a:srgbClr val="FF0000"/>
                </a:solidFill>
              </a:rPr>
              <a:t>solid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and liquid medium</a:t>
            </a: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100285" y="6093296"/>
            <a:ext cx="8792195" cy="376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/>
              <a:t>CFU (colony forming unit) </a:t>
            </a:r>
          </a:p>
          <a:p>
            <a:r>
              <a:rPr lang="en-US" altLang="zh-CN" sz="2800" b="1" dirty="0" smtClean="0"/>
              <a:t>colony from a single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viable (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可育的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) and cultivable</a:t>
            </a:r>
            <a:r>
              <a:rPr lang="en-US" altLang="zh-CN" sz="2800" b="1" dirty="0" smtClean="0"/>
              <a:t> cell</a:t>
            </a:r>
            <a:endParaRPr lang="zh-CN" altLang="en-US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5184576" cy="388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88224" y="2780928"/>
            <a:ext cx="2304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in both cell counting and isolation</a:t>
            </a:r>
            <a:endParaRPr lang="zh-CN" alt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859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45024"/>
            <a:ext cx="5898232" cy="18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Inoculation on agar plate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/>
              <a:t> Streak plate (</a:t>
            </a:r>
            <a:r>
              <a:rPr lang="en-US" altLang="zh-CN" b="1" dirty="0">
                <a:solidFill>
                  <a:srgbClr val="FF0000"/>
                </a:solidFill>
              </a:rPr>
              <a:t>I</a:t>
            </a:r>
            <a:r>
              <a:rPr lang="en-US" altLang="zh-CN" b="1" dirty="0" smtClean="0">
                <a:solidFill>
                  <a:srgbClr val="FF0000"/>
                </a:solidFill>
              </a:rPr>
              <a:t>solation</a:t>
            </a:r>
            <a:r>
              <a:rPr lang="en-US" altLang="zh-CN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en-US" altLang="zh-CN" dirty="0" smtClean="0"/>
              <a:t>Spread plate (</a:t>
            </a:r>
            <a:r>
              <a:rPr lang="en-US" altLang="zh-CN" b="1" dirty="0" smtClean="0">
                <a:solidFill>
                  <a:srgbClr val="FF0000"/>
                </a:solidFill>
              </a:rPr>
              <a:t>Cell counting and isolation</a:t>
            </a:r>
            <a:r>
              <a:rPr lang="en-US" altLang="zh-CN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altLang="zh-CN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/>
              <a:t> Pour plate (</a:t>
            </a:r>
            <a:r>
              <a:rPr lang="en-US" altLang="zh-CN" b="1" dirty="0">
                <a:solidFill>
                  <a:srgbClr val="FF0000"/>
                </a:solidFill>
              </a:rPr>
              <a:t>Cell counting and </a:t>
            </a:r>
            <a:r>
              <a:rPr lang="en-US" altLang="zh-CN" b="1" dirty="0" smtClean="0">
                <a:solidFill>
                  <a:srgbClr val="FF0000"/>
                </a:solidFill>
              </a:rPr>
              <a:t>isolation</a:t>
            </a:r>
            <a:r>
              <a:rPr lang="en-US" altLang="zh-CN" dirty="0" smtClean="0"/>
              <a:t>)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endParaRPr lang="zh-CN" altLang="en-US" dirty="0"/>
          </a:p>
        </p:txBody>
      </p:sp>
      <p:sp>
        <p:nvSpPr>
          <p:cNvPr id="4" name="AutoShape 2" descr="「Streak plate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1251566"/>
            <a:ext cx="2071117" cy="207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29" y="2123508"/>
            <a:ext cx="2088232" cy="95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16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4" y="6093296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Any difference between the pour plate and spread plate?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4847589" y="1928445"/>
            <a:ext cx="11509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71BC"/>
                </a:solidFill>
                <a:effectLst/>
              </a:rPr>
              <a:t>9 ml</a:t>
            </a:r>
            <a:r>
              <a:rPr kumimoji="0" lang="en-US" altLang="zh-CN" sz="1600" b="0" i="0" u="none" strike="noStrike" cap="none" normalizeH="0" dirty="0" smtClean="0">
                <a:ln>
                  <a:noFill/>
                </a:ln>
                <a:solidFill>
                  <a:srgbClr val="0071BC"/>
                </a:solidFill>
                <a:effectLst/>
              </a:rPr>
              <a:t>  dilution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baseline="0" dirty="0" smtClean="0">
                <a:solidFill>
                  <a:srgbClr val="FF0000"/>
                </a:solidFill>
              </a:rPr>
              <a:t>10</a:t>
            </a:r>
            <a:r>
              <a:rPr lang="en-US" altLang="zh-CN" sz="1600" b="1" baseline="30000" dirty="0" smtClean="0">
                <a:solidFill>
                  <a:srgbClr val="FF0000"/>
                </a:solidFill>
              </a:rPr>
              <a:t>-2</a:t>
            </a:r>
            <a:endParaRPr kumimoji="0" lang="zh-CN" altLang="zh-CN" sz="2400" b="1" i="0" u="none" strike="noStrike" cap="none" normalizeH="0" baseline="3000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6589396" y="1915425"/>
            <a:ext cx="11509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71BC"/>
                </a:solidFill>
                <a:effectLst/>
              </a:rPr>
              <a:t>9 ml</a:t>
            </a:r>
            <a:r>
              <a:rPr kumimoji="0" lang="en-US" altLang="zh-CN" sz="1600" b="0" i="0" u="none" strike="noStrike" cap="none" normalizeH="0" dirty="0" smtClean="0">
                <a:ln>
                  <a:noFill/>
                </a:ln>
                <a:solidFill>
                  <a:srgbClr val="0071BC"/>
                </a:solidFill>
                <a:effectLst/>
              </a:rPr>
              <a:t>  dilution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baseline="0" dirty="0" smtClean="0">
                <a:solidFill>
                  <a:srgbClr val="FF0000"/>
                </a:solidFill>
              </a:rPr>
              <a:t>10</a:t>
            </a:r>
            <a:r>
              <a:rPr lang="en-US" altLang="zh-CN" sz="1600" b="1" baseline="30000" dirty="0" smtClean="0">
                <a:solidFill>
                  <a:srgbClr val="FF0000"/>
                </a:solidFill>
              </a:rPr>
              <a:t>-3</a:t>
            </a:r>
            <a:endParaRPr kumimoji="0" lang="zh-CN" altLang="zh-CN" sz="2400" b="1" i="0" u="none" strike="noStrike" cap="none" normalizeH="0" baseline="3000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681235" y="521762"/>
            <a:ext cx="6031116" cy="5651048"/>
            <a:chOff x="1412482" y="937260"/>
            <a:chExt cx="5328678" cy="4948542"/>
          </a:xfrm>
        </p:grpSpPr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>
              <a:off x="1530350" y="2616200"/>
              <a:ext cx="1588" cy="1588"/>
            </a:xfrm>
            <a:prstGeom prst="rect">
              <a:avLst/>
            </a:prstGeom>
            <a:solidFill>
              <a:srgbClr val="534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200"/>
            </a:p>
          </p:txBody>
        </p:sp>
        <p:sp>
          <p:nvSpPr>
            <p:cNvPr id="29" name="Freeform 8"/>
            <p:cNvSpPr/>
            <p:nvPr/>
          </p:nvSpPr>
          <p:spPr bwMode="auto">
            <a:xfrm>
              <a:off x="1530350" y="26162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200"/>
            </a:p>
          </p:txBody>
        </p:sp>
        <p:sp>
          <p:nvSpPr>
            <p:cNvPr id="33" name="Rectangle 9"/>
            <p:cNvSpPr>
              <a:spLocks noChangeArrowheads="1"/>
            </p:cNvSpPr>
            <p:nvPr/>
          </p:nvSpPr>
          <p:spPr bwMode="auto">
            <a:xfrm>
              <a:off x="1559762" y="2270125"/>
              <a:ext cx="458882" cy="16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Sample</a:t>
              </a:r>
              <a:endPara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4" name="Rectangle 12"/>
            <p:cNvSpPr>
              <a:spLocks noChangeArrowheads="1"/>
            </p:cNvSpPr>
            <p:nvPr/>
          </p:nvSpPr>
          <p:spPr bwMode="auto">
            <a:xfrm>
              <a:off x="2322830" y="1033145"/>
              <a:ext cx="256351" cy="16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071BC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1 ml</a:t>
              </a:r>
              <a:endPara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38" name="Rectangle 16"/>
            <p:cNvSpPr>
              <a:spLocks noChangeArrowheads="1"/>
            </p:cNvSpPr>
            <p:nvPr/>
          </p:nvSpPr>
          <p:spPr bwMode="auto">
            <a:xfrm>
              <a:off x="3819525" y="1033145"/>
              <a:ext cx="256351" cy="16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71BC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1 ml</a:t>
              </a:r>
              <a:endParaRPr kumimoji="0" lang="zh-CN" altLang="zh-C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39" name="Rectangle 17"/>
            <p:cNvSpPr>
              <a:spLocks noChangeArrowheads="1"/>
            </p:cNvSpPr>
            <p:nvPr/>
          </p:nvSpPr>
          <p:spPr bwMode="auto">
            <a:xfrm>
              <a:off x="3322320" y="2657475"/>
              <a:ext cx="256351" cy="16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071BC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1 ml</a:t>
              </a:r>
              <a:endPara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auto">
            <a:xfrm>
              <a:off x="5467985" y="1033145"/>
              <a:ext cx="256351" cy="16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071BC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1 ml</a:t>
              </a:r>
              <a:endPara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41" name="Rectangle 19"/>
            <p:cNvSpPr>
              <a:spLocks noChangeArrowheads="1"/>
            </p:cNvSpPr>
            <p:nvPr/>
          </p:nvSpPr>
          <p:spPr bwMode="auto">
            <a:xfrm>
              <a:off x="2968625" y="2924175"/>
              <a:ext cx="1588" cy="1588"/>
            </a:xfrm>
            <a:prstGeom prst="rect">
              <a:avLst/>
            </a:prstGeom>
            <a:solidFill>
              <a:srgbClr val="534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200"/>
            </a:p>
          </p:txBody>
        </p:sp>
        <p:sp>
          <p:nvSpPr>
            <p:cNvPr id="42" name="Freeform 20"/>
            <p:cNvSpPr/>
            <p:nvPr/>
          </p:nvSpPr>
          <p:spPr bwMode="auto">
            <a:xfrm>
              <a:off x="2940050" y="3022600"/>
              <a:ext cx="6350" cy="76200"/>
            </a:xfrm>
            <a:custGeom>
              <a:avLst/>
              <a:gdLst>
                <a:gd name="T0" fmla="*/ 0 w 4"/>
                <a:gd name="T1" fmla="*/ 2 h 48"/>
                <a:gd name="T2" fmla="*/ 0 w 4"/>
                <a:gd name="T3" fmla="*/ 2 h 48"/>
                <a:gd name="T4" fmla="*/ 0 w 4"/>
                <a:gd name="T5" fmla="*/ 26 h 48"/>
                <a:gd name="T6" fmla="*/ 4 w 4"/>
                <a:gd name="T7" fmla="*/ 48 h 48"/>
                <a:gd name="T8" fmla="*/ 4 w 4"/>
                <a:gd name="T9" fmla="*/ 48 h 48"/>
                <a:gd name="T10" fmla="*/ 2 w 4"/>
                <a:gd name="T11" fmla="*/ 28 h 48"/>
                <a:gd name="T12" fmla="*/ 0 w 4"/>
                <a:gd name="T13" fmla="*/ 0 h 48"/>
                <a:gd name="T14" fmla="*/ 0 w 4"/>
                <a:gd name="T15" fmla="*/ 0 h 48"/>
                <a:gd name="T16" fmla="*/ 0 w 4"/>
                <a:gd name="T17" fmla="*/ 2 h 48"/>
                <a:gd name="T18" fmla="*/ 0 w 4"/>
                <a:gd name="T1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8">
                  <a:moveTo>
                    <a:pt x="0" y="2"/>
                  </a:moveTo>
                  <a:lnTo>
                    <a:pt x="0" y="2"/>
                  </a:lnTo>
                  <a:lnTo>
                    <a:pt x="0" y="26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2" y="2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200"/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2336800" y="2720975"/>
              <a:ext cx="594847" cy="16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71BC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Ag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71BC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a</a:t>
              </a: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71BC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r pour</a:t>
              </a:r>
              <a:endParaRPr kumimoji="0" lang="zh-CN" altLang="zh-C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1412482" y="3408013"/>
              <a:ext cx="1389050" cy="808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71BC"/>
                  </a:solidFill>
                  <a:effectLst/>
                </a:rPr>
                <a:t>After pouring,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71BC"/>
                  </a:solidFill>
                  <a:effectLst/>
                </a:rPr>
                <a:t> </a:t>
              </a:r>
              <a:r>
                <a:rPr lang="zh-CN" altLang="zh-CN" sz="1200" dirty="0" smtClean="0">
                  <a:solidFill>
                    <a:srgbClr val="0071BC"/>
                  </a:solidFill>
                </a:rPr>
                <a:t>mix with</a:t>
              </a:r>
              <a:endParaRPr lang="en-US" altLang="zh-CN" sz="1200" dirty="0" smtClean="0">
                <a:solidFill>
                  <a:srgbClr val="0071BC"/>
                </a:solidFill>
              </a:endParaRPr>
            </a:p>
            <a:p>
              <a:pPr lvl="0"/>
              <a:r>
                <a:rPr lang="en-US" altLang="zh-CN" sz="1200" dirty="0" smtClean="0">
                  <a:solidFill>
                    <a:srgbClr val="0071BC"/>
                  </a:solidFill>
                </a:rPr>
                <a:t>c</a:t>
              </a:r>
              <a:r>
                <a:rPr lang="zh-CN" altLang="zh-CN" sz="1200" dirty="0" smtClean="0">
                  <a:solidFill>
                    <a:srgbClr val="0071BC"/>
                  </a:solidFill>
                </a:rPr>
                <a:t>ircular</a:t>
              </a:r>
              <a:r>
                <a:rPr lang="en-US" altLang="zh-CN" sz="1200" dirty="0" smtClean="0">
                  <a:solidFill>
                    <a:srgbClr val="0071BC"/>
                  </a:solidFill>
                </a:rPr>
                <a:t> </a:t>
              </a:r>
              <a:r>
                <a:rPr lang="zh-CN" altLang="zh-CN" sz="1200" dirty="0" smtClean="0">
                  <a:solidFill>
                    <a:srgbClr val="0071BC"/>
                  </a:solidFill>
                </a:rPr>
                <a:t>motion</a:t>
              </a:r>
              <a:r>
                <a:rPr lang="zh-CN" altLang="zh-CN" sz="1200" dirty="0">
                  <a:solidFill>
                    <a:srgbClr val="0071BC"/>
                  </a:solidFill>
                </a:rPr>
                <a:t>.</a:t>
              </a:r>
              <a:endParaRPr lang="zh-CN" altLang="zh-CN" sz="1200" dirty="0"/>
            </a:p>
            <a:p>
              <a:pPr lvl="0"/>
              <a:endParaRPr lang="zh-CN" altLang="zh-CN" sz="1200" dirty="0"/>
            </a:p>
            <a:p>
              <a:endParaRPr lang="zh-CN" altLang="zh-CN" sz="1200" dirty="0"/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5" name="Rectangle 26"/>
            <p:cNvSpPr>
              <a:spLocks noChangeArrowheads="1"/>
            </p:cNvSpPr>
            <p:nvPr/>
          </p:nvSpPr>
          <p:spPr bwMode="auto">
            <a:xfrm>
              <a:off x="3004758" y="5400674"/>
              <a:ext cx="495707" cy="485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71BC"/>
                  </a:solidFill>
                  <a:effectLst/>
                </a:rPr>
                <a:t>Plate 1</a:t>
              </a:r>
              <a:endPara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71BC"/>
                </a:solidFill>
                <a:effectLst/>
              </a:endParaRPr>
            </a:p>
            <a:p>
              <a:pPr algn="ctr"/>
              <a:r>
                <a:rPr lang="zh-CN" altLang="zh-CN" sz="1200" dirty="0">
                  <a:solidFill>
                    <a:srgbClr val="0071BC"/>
                  </a:solidFill>
                </a:rPr>
                <a:t>colonies</a:t>
              </a:r>
              <a:endParaRPr lang="zh-CN" altLang="zh-CN" sz="1200" dirty="0"/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6" name="Rectangle 32"/>
            <p:cNvSpPr>
              <a:spLocks noChangeArrowheads="1"/>
            </p:cNvSpPr>
            <p:nvPr/>
          </p:nvSpPr>
          <p:spPr bwMode="auto">
            <a:xfrm>
              <a:off x="4780915" y="2657475"/>
              <a:ext cx="256351" cy="16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71BC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1 ml</a:t>
              </a:r>
              <a:endParaRPr kumimoji="0" lang="zh-CN" altLang="zh-C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6315075" y="2657475"/>
              <a:ext cx="256351" cy="16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rgbClr val="0071BC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1 ml</a:t>
              </a:r>
              <a:endPara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48" name="Rectangle 26"/>
            <p:cNvSpPr>
              <a:spLocks noChangeArrowheads="1"/>
            </p:cNvSpPr>
            <p:nvPr/>
          </p:nvSpPr>
          <p:spPr bwMode="auto">
            <a:xfrm>
              <a:off x="4464799" y="5400674"/>
              <a:ext cx="495707" cy="485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71BC"/>
                  </a:solidFill>
                  <a:effectLst/>
                </a:rPr>
                <a:t>Plate 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71BC"/>
                  </a:solidFill>
                  <a:effectLst/>
                </a:rPr>
                <a:t>2</a:t>
              </a:r>
            </a:p>
            <a:p>
              <a:pPr algn="ctr"/>
              <a:r>
                <a:rPr lang="zh-CN" altLang="zh-CN" sz="1200" dirty="0">
                  <a:solidFill>
                    <a:srgbClr val="0071BC"/>
                  </a:solidFill>
                </a:rPr>
                <a:t>colonies</a:t>
              </a:r>
              <a:endParaRPr lang="zh-CN" altLang="zh-CN" sz="1200" dirty="0"/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9" name="Rectangle 26"/>
            <p:cNvSpPr>
              <a:spLocks noChangeArrowheads="1"/>
            </p:cNvSpPr>
            <p:nvPr/>
          </p:nvSpPr>
          <p:spPr bwMode="auto">
            <a:xfrm>
              <a:off x="6044360" y="5400674"/>
              <a:ext cx="495707" cy="485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71BC"/>
                  </a:solidFill>
                  <a:effectLst/>
                </a:rPr>
                <a:t>Plate 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71BC"/>
                  </a:solidFill>
                  <a:effectLst/>
                </a:rPr>
                <a:t>3</a:t>
              </a:r>
            </a:p>
            <a:p>
              <a:pPr algn="ctr"/>
              <a:r>
                <a:rPr lang="zh-CN" altLang="zh-CN" sz="1200" dirty="0">
                  <a:solidFill>
                    <a:srgbClr val="0071BC"/>
                  </a:solidFill>
                </a:rPr>
                <a:t>colonies</a:t>
              </a:r>
              <a:endParaRPr lang="zh-CN" altLang="zh-CN" sz="1200" dirty="0"/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50" name="Picture 2" descr="F:\设计\厦大生科院\PPT2郭老师\郭老师\11-23-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545" y="1167408"/>
              <a:ext cx="268288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3" descr="F:\设计\厦大生科院\PPT2郭老师\郭老师\11-23-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825" y="937260"/>
              <a:ext cx="1282700" cy="161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F:\设计\厦大生科院\PPT2郭老师\郭老师\11-23-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8943" y="1167408"/>
              <a:ext cx="268288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F:\设计\厦大生科院\PPT2郭老师\郭老师\11-23-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4204" y="1167408"/>
              <a:ext cx="268288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F:\设计\厦大生科院\PPT2郭老师\郭老师\11-23-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3304" y="1167408"/>
              <a:ext cx="268288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3" descr="F:\设计\厦大生科院\PPT2郭老师\郭老师\11-23-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807" y="937260"/>
              <a:ext cx="1282700" cy="161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3" descr="F:\设计\厦大生科院\PPT2郭老师\郭老师\11-23-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9283" y="937260"/>
              <a:ext cx="1282700" cy="161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 descr="F:\设计\厦大生科院\PPT2郭老师\郭老师\11-23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1532" y="2890689"/>
              <a:ext cx="1466850" cy="1090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 descr="F:\设计\厦大生科院\PPT2郭老师\郭老师\11-23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5040" y="2890689"/>
              <a:ext cx="1466850" cy="1090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 descr="F:\设计\厦大生科院\PPT2郭老师\郭老师\11-23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310" y="2890689"/>
              <a:ext cx="1466850" cy="1090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6" descr="F:\设计\厦大生科院\PPT2郭老师\郭老师\11-23-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348" y="2588896"/>
              <a:ext cx="103188" cy="274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" descr="F:\设计\厦大生科院\PPT2郭老师\郭老师\11-23-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6119" y="2588896"/>
              <a:ext cx="103188" cy="274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" descr="F:\设计\厦大生科院\PPT2郭老师\郭老师\11-23-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994" y="2588896"/>
              <a:ext cx="103188" cy="274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7" descr="F:\设计\厦大生科院\PPT2郭老师\郭老师\11-23-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110" y="4390504"/>
              <a:ext cx="898525" cy="88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8" descr="F:\设计\厦大生科院\PPT2郭老师\郭老师\11-23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244" y="4390504"/>
              <a:ext cx="898525" cy="88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9" descr="F:\设计\厦大生科院\PPT2郭老师\郭老师\11-23-7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185" y="4390504"/>
              <a:ext cx="898525" cy="88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" descr="F:\设计\厦大生科院\PPT2郭老师\郭老师\11-23-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348" y="4079241"/>
              <a:ext cx="103188" cy="274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6" descr="F:\设计\厦大生科院\PPT2郭老师\郭老师\11-23-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6119" y="4079241"/>
              <a:ext cx="103188" cy="274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6" descr="F:\设计\厦大生科院\PPT2郭老师\郭老师\11-23-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5854" y="4079241"/>
              <a:ext cx="103188" cy="274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Rectangle 13"/>
          <p:cNvSpPr>
            <a:spLocks noChangeArrowheads="1"/>
          </p:cNvSpPr>
          <p:nvPr/>
        </p:nvSpPr>
        <p:spPr bwMode="auto">
          <a:xfrm>
            <a:off x="3121395" y="1916832"/>
            <a:ext cx="11509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71BC"/>
                </a:solidFill>
                <a:effectLst/>
              </a:rPr>
              <a:t>9 ml</a:t>
            </a:r>
            <a:r>
              <a:rPr kumimoji="0" lang="en-US" altLang="zh-CN" sz="1600" b="0" i="0" u="none" strike="noStrike" cap="none" normalizeH="0" dirty="0" smtClean="0">
                <a:ln>
                  <a:noFill/>
                </a:ln>
                <a:solidFill>
                  <a:srgbClr val="0071BC"/>
                </a:solidFill>
                <a:effectLst/>
              </a:rPr>
              <a:t>  dilution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baseline="0" dirty="0" smtClean="0">
                <a:solidFill>
                  <a:srgbClr val="FF0000"/>
                </a:solidFill>
              </a:rPr>
              <a:t>10</a:t>
            </a:r>
            <a:r>
              <a:rPr lang="en-US" altLang="zh-CN" sz="1600" b="1" baseline="30000" dirty="0" smtClean="0">
                <a:solidFill>
                  <a:srgbClr val="FF0000"/>
                </a:solidFill>
              </a:rPr>
              <a:t>-1</a:t>
            </a:r>
            <a:endParaRPr kumimoji="0" lang="zh-CN" altLang="zh-CN" sz="2400" b="1" i="0" u="none" strike="noStrike" cap="none" normalizeH="0" baseline="3000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985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8864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Cultivation of anaerobes (</a:t>
            </a:r>
            <a:r>
              <a:rPr lang="zh-CN" altLang="en-US" dirty="0" smtClean="0"/>
              <a:t>厌氧微生物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5"/>
          <a:stretch/>
        </p:blipFill>
        <p:spPr bwMode="auto">
          <a:xfrm>
            <a:off x="323528" y="4566681"/>
            <a:ext cx="4763606" cy="210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24506"/>
            <a:ext cx="4110475" cy="308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/>
          <a:stretch/>
        </p:blipFill>
        <p:spPr bwMode="auto">
          <a:xfrm>
            <a:off x="5114901" y="4748076"/>
            <a:ext cx="2443326" cy="173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www.rich17.com.cn/UploadFiles/200781493641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28" y="4604838"/>
            <a:ext cx="1087636" cy="187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7214" y="2276872"/>
            <a:ext cx="26997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 err="1" smtClean="0">
                <a:solidFill>
                  <a:srgbClr val="7030A0"/>
                </a:solidFill>
              </a:rPr>
              <a:t>Glovebox</a:t>
            </a:r>
            <a:r>
              <a:rPr lang="zh-CN" altLang="en-US" sz="2000" b="1" i="1" dirty="0" smtClean="0">
                <a:solidFill>
                  <a:srgbClr val="7030A0"/>
                </a:solidFill>
              </a:rPr>
              <a:t>手套箱</a:t>
            </a:r>
            <a:endParaRPr lang="en-US" altLang="zh-CN" sz="2000" b="1" i="1" dirty="0" smtClean="0">
              <a:solidFill>
                <a:srgbClr val="7030A0"/>
              </a:solidFill>
            </a:endParaRP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Need </a:t>
            </a:r>
            <a:r>
              <a:rPr lang="en-US" altLang="zh-CN" b="1" dirty="0">
                <a:solidFill>
                  <a:srgbClr val="FF0000"/>
                </a:solidFill>
              </a:rPr>
              <a:t>H</a:t>
            </a:r>
            <a:r>
              <a:rPr lang="en-US" altLang="zh-CN" b="1" baseline="-25000" dirty="0">
                <a:solidFill>
                  <a:srgbClr val="FF0000"/>
                </a:solidFill>
              </a:rPr>
              <a:t>2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 palladium catalyst (</a:t>
            </a:r>
            <a:r>
              <a:rPr lang="zh-CN" altLang="en-US" b="1" dirty="0" smtClean="0">
                <a:solidFill>
                  <a:srgbClr val="FF0000"/>
                </a:solidFill>
              </a:rPr>
              <a:t>钯触媒</a:t>
            </a:r>
            <a:r>
              <a:rPr lang="en-US" altLang="zh-CN" b="1" dirty="0" smtClean="0">
                <a:solidFill>
                  <a:srgbClr val="FF0000"/>
                </a:solidFill>
              </a:rPr>
              <a:t>) to keep oxygen-free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9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143000"/>
          </a:xfrm>
        </p:spPr>
        <p:txBody>
          <a:bodyPr/>
          <a:lstStyle/>
          <a:p>
            <a:r>
              <a:rPr lang="en-US" altLang="zh-CN" b="1" dirty="0" smtClean="0"/>
              <a:t>Growth Curve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45505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0"/>
          <a:stretch/>
        </p:blipFill>
        <p:spPr bwMode="auto">
          <a:xfrm>
            <a:off x="1818645" y="1033788"/>
            <a:ext cx="5389388" cy="339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971600" y="4455959"/>
            <a:ext cx="77270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sz="2000" dirty="0" smtClean="0"/>
              <a:t>Refer </a:t>
            </a:r>
            <a:r>
              <a:rPr lang="en-US" altLang="zh-CN" sz="2000" dirty="0"/>
              <a:t>to growth in the size of a </a:t>
            </a:r>
            <a:r>
              <a:rPr lang="en-US" altLang="zh-CN" sz="2000" dirty="0" smtClean="0"/>
              <a:t>population;</a:t>
            </a:r>
          </a:p>
          <a:p>
            <a:pPr marL="342900" indent="-342900">
              <a:buAutoNum type="arabicPeriod"/>
            </a:pPr>
            <a:r>
              <a:rPr lang="en-US" altLang="zh-CN" sz="2000" dirty="0" smtClean="0"/>
              <a:t>Grow in liquid medium;</a:t>
            </a:r>
          </a:p>
          <a:p>
            <a:pPr marL="342900" indent="-342900">
              <a:buAutoNum type="arabicPeriod"/>
            </a:pPr>
            <a:r>
              <a:rPr lang="en-US" altLang="zh-CN" sz="2000" dirty="0" smtClean="0"/>
              <a:t>Grow in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batch culture (a closed system);</a:t>
            </a:r>
            <a:endParaRPr lang="en-US" altLang="zh-CN" sz="2000" dirty="0" smtClean="0"/>
          </a:p>
          <a:p>
            <a:pPr marL="342900" indent="-342900">
              <a:buAutoNum type="arabicPeriod"/>
            </a:pPr>
            <a:r>
              <a:rPr lang="en-US" altLang="zh-CN" sz="2000" dirty="0" smtClean="0"/>
              <a:t>Although it is “life in the lab”, it is important for understanding the growth in natural environments.</a:t>
            </a:r>
          </a:p>
          <a:p>
            <a:pPr marL="342900" indent="-342900">
              <a:buAutoNum type="arabicPeriod"/>
            </a:pPr>
            <a:endParaRPr lang="en-US" altLang="zh-CN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33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5" descr="wiL75268_0711"/>
          <p:cNvPicPr>
            <a:picLocks noChangeAspect="1" noChangeArrowheads="1"/>
          </p:cNvPicPr>
          <p:nvPr/>
        </p:nvPicPr>
        <p:blipFill rotWithShape="1">
          <a:blip r:embed="rId2" cstate="print"/>
          <a:srcRect t="9117"/>
          <a:stretch/>
        </p:blipFill>
        <p:spPr bwMode="auto">
          <a:xfrm>
            <a:off x="251520" y="376167"/>
            <a:ext cx="8698446" cy="5262633"/>
          </a:xfrm>
          <a:prstGeom prst="rect">
            <a:avLst/>
          </a:prstGeom>
          <a:noFill/>
        </p:spPr>
      </p:pic>
      <p:cxnSp>
        <p:nvCxnSpPr>
          <p:cNvPr id="5" name="直接箭头连接符 4">
            <a:hlinkClick r:id="rId3" action="ppaction://hlinksldjump"/>
          </p:cNvPr>
          <p:cNvCxnSpPr/>
          <p:nvPr/>
        </p:nvCxnSpPr>
        <p:spPr>
          <a:xfrm flipH="1">
            <a:off x="1371600" y="3284984"/>
            <a:ext cx="248072" cy="37261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hlinkClick r:id="rId4" action="ppaction://hlinksldjump"/>
          </p:cNvPr>
          <p:cNvCxnSpPr/>
          <p:nvPr/>
        </p:nvCxnSpPr>
        <p:spPr>
          <a:xfrm flipH="1">
            <a:off x="2514600" y="1268760"/>
            <a:ext cx="329208" cy="3314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hlinkClick r:id="rId5" action="ppaction://hlinksldjump"/>
          </p:cNvPr>
          <p:cNvCxnSpPr/>
          <p:nvPr/>
        </p:nvCxnSpPr>
        <p:spPr>
          <a:xfrm flipH="1">
            <a:off x="5791200" y="764704"/>
            <a:ext cx="381000" cy="3782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97144" y="36576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33018" y="4354735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延滞期</a:t>
            </a:r>
          </a:p>
        </p:txBody>
      </p:sp>
      <p:sp>
        <p:nvSpPr>
          <p:cNvPr id="11" name="矩形 10"/>
          <p:cNvSpPr/>
          <p:nvPr/>
        </p:nvSpPr>
        <p:spPr>
          <a:xfrm>
            <a:off x="2843808" y="2784949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指数期</a:t>
            </a:r>
          </a:p>
        </p:txBody>
      </p:sp>
      <p:sp>
        <p:nvSpPr>
          <p:cNvPr id="12" name="矩形 11"/>
          <p:cNvSpPr/>
          <p:nvPr/>
        </p:nvSpPr>
        <p:spPr>
          <a:xfrm>
            <a:off x="5268744" y="1772816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稳定期</a:t>
            </a:r>
          </a:p>
        </p:txBody>
      </p:sp>
      <p:sp>
        <p:nvSpPr>
          <p:cNvPr id="13" name="矩形 12"/>
          <p:cNvSpPr/>
          <p:nvPr/>
        </p:nvSpPr>
        <p:spPr>
          <a:xfrm>
            <a:off x="7067991" y="1203645"/>
            <a:ext cx="1994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senescence</a:t>
            </a:r>
            <a:r>
              <a:rPr lang="zh-CN" altLang="en-US" dirty="0">
                <a:solidFill>
                  <a:srgbClr val="FF0000"/>
                </a:solidFill>
              </a:rPr>
              <a:t>衰老</a:t>
            </a:r>
            <a:r>
              <a:rPr lang="zh-CN" altLang="en-US" dirty="0" smtClean="0">
                <a:solidFill>
                  <a:srgbClr val="FF0000"/>
                </a:solidFill>
              </a:rPr>
              <a:t>期</a:t>
            </a:r>
          </a:p>
        </p:txBody>
      </p:sp>
      <p:sp>
        <p:nvSpPr>
          <p:cNvPr id="14" name="矩形 13"/>
          <p:cNvSpPr/>
          <p:nvPr/>
        </p:nvSpPr>
        <p:spPr>
          <a:xfrm>
            <a:off x="7524328" y="2784949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死亡期</a:t>
            </a:r>
          </a:p>
        </p:txBody>
      </p:sp>
      <p:cxnSp>
        <p:nvCxnSpPr>
          <p:cNvPr id="15" name="直接箭头连接符 14">
            <a:hlinkClick r:id="rId5" action="ppaction://hlinksldjump"/>
          </p:cNvPr>
          <p:cNvCxnSpPr/>
          <p:nvPr/>
        </p:nvCxnSpPr>
        <p:spPr>
          <a:xfrm flipH="1">
            <a:off x="8398262" y="884816"/>
            <a:ext cx="381000" cy="3782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21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639762"/>
          </a:xfrm>
        </p:spPr>
        <p:txBody>
          <a:bodyPr>
            <a:normAutofit fontScale="90000"/>
          </a:bodyPr>
          <a:lstStyle/>
          <a:p>
            <a:r>
              <a:rPr lang="en-US" altLang="zh-CN" b="1" cap="none" dirty="0" smtClean="0">
                <a:ea typeface="宋体" charset="-122"/>
              </a:rPr>
              <a:t>Lag phase</a:t>
            </a:r>
            <a:endParaRPr lang="en-US" altLang="zh-CN" b="1" cap="none" dirty="0">
              <a:ea typeface="宋体" charset="-122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51520" y="1628800"/>
            <a:ext cx="8610600" cy="4191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b="1" dirty="0" smtClean="0">
                <a:ea typeface="宋体" charset="-122"/>
              </a:rPr>
              <a:t>Cell </a:t>
            </a:r>
            <a:r>
              <a:rPr lang="en-US" altLang="zh-CN" b="1" dirty="0">
                <a:ea typeface="宋体" charset="-122"/>
              </a:rPr>
              <a:t>synthesizing new </a:t>
            </a:r>
            <a:r>
              <a:rPr lang="en-US" altLang="zh-CN" b="1" dirty="0" smtClean="0">
                <a:ea typeface="宋体" charset="-122"/>
              </a:rPr>
              <a:t>components</a:t>
            </a:r>
          </a:p>
          <a:p>
            <a:endParaRPr lang="en-US" altLang="zh-CN" b="1" dirty="0">
              <a:ea typeface="宋体" charset="-122"/>
            </a:endParaRPr>
          </a:p>
          <a:p>
            <a:r>
              <a:rPr lang="en-US" altLang="zh-CN" b="1" dirty="0" smtClean="0">
                <a:ea typeface="宋体" charset="-122"/>
              </a:rPr>
              <a:t>Adapt </a:t>
            </a:r>
            <a:r>
              <a:rPr lang="en-US" altLang="zh-CN" b="1" dirty="0">
                <a:ea typeface="宋体" charset="-122"/>
              </a:rPr>
              <a:t>to new medium or other </a:t>
            </a:r>
            <a:r>
              <a:rPr lang="en-US" altLang="zh-CN" b="1" dirty="0" smtClean="0">
                <a:ea typeface="宋体" charset="-122"/>
              </a:rPr>
              <a:t>conditions</a:t>
            </a:r>
          </a:p>
          <a:p>
            <a:endParaRPr lang="en-US" altLang="zh-CN" b="1" dirty="0">
              <a:ea typeface="宋体" charset="-122"/>
            </a:endParaRPr>
          </a:p>
          <a:p>
            <a:r>
              <a:rPr lang="en-US" altLang="zh-CN" b="1" dirty="0" smtClean="0">
                <a:ea typeface="宋体" charset="-122"/>
              </a:rPr>
              <a:t>Varies </a:t>
            </a:r>
            <a:r>
              <a:rPr lang="en-US" altLang="zh-CN" b="1" dirty="0">
                <a:ea typeface="宋体" charset="-122"/>
              </a:rPr>
              <a:t>in </a:t>
            </a:r>
            <a:r>
              <a:rPr lang="en-US" altLang="zh-CN" b="1" dirty="0" smtClean="0">
                <a:ea typeface="宋体" charset="-122"/>
              </a:rPr>
              <a:t>length (in </a:t>
            </a:r>
            <a:r>
              <a:rPr lang="en-US" altLang="zh-CN" b="1" dirty="0">
                <a:ea typeface="宋体" charset="-122"/>
              </a:rPr>
              <a:t>some cases can be very short or even </a:t>
            </a:r>
            <a:r>
              <a:rPr lang="en-US" altLang="zh-CN" b="1" dirty="0" smtClean="0">
                <a:ea typeface="宋体" charset="-122"/>
              </a:rPr>
              <a:t>absent)</a:t>
            </a:r>
            <a:endParaRPr lang="en-US" altLang="zh-CN" b="1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774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bldLvl="2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044624" y="260648"/>
            <a:ext cx="7924800" cy="792162"/>
          </a:xfrm>
        </p:spPr>
        <p:txBody>
          <a:bodyPr>
            <a:normAutofit/>
          </a:bodyPr>
          <a:lstStyle/>
          <a:p>
            <a:r>
              <a:rPr lang="en-US" altLang="zh-CN" sz="4000" b="1" cap="none" dirty="0" smtClean="0">
                <a:ea typeface="宋体" charset="-122"/>
              </a:rPr>
              <a:t>Exponential phase</a:t>
            </a:r>
            <a:endParaRPr lang="en-US" altLang="zh-CN" sz="4000" b="1" cap="none" dirty="0">
              <a:ea typeface="宋体" charset="-122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95536" y="1184654"/>
            <a:ext cx="5089931" cy="558924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just"/>
            <a:r>
              <a:rPr lang="en-US" altLang="zh-CN" sz="2800" dirty="0">
                <a:ea typeface="宋体" charset="-122"/>
              </a:rPr>
              <a:t>also called log </a:t>
            </a:r>
            <a:r>
              <a:rPr lang="en-US" altLang="zh-CN" sz="2800" dirty="0" smtClean="0">
                <a:ea typeface="宋体" charset="-122"/>
              </a:rPr>
              <a:t>phase</a:t>
            </a:r>
          </a:p>
          <a:p>
            <a:pPr algn="just"/>
            <a:endParaRPr lang="en-US" altLang="zh-CN" sz="2800" dirty="0">
              <a:ea typeface="宋体" charset="-122"/>
            </a:endParaRPr>
          </a:p>
          <a:p>
            <a:pPr algn="just"/>
            <a:r>
              <a:rPr lang="en-US" altLang="zh-CN" sz="2800" dirty="0">
                <a:ea typeface="宋体" charset="-122"/>
              </a:rPr>
              <a:t>rate of growth and division is </a:t>
            </a:r>
            <a:r>
              <a:rPr lang="en-US" altLang="zh-CN" sz="2800" b="1" dirty="0" smtClean="0">
                <a:solidFill>
                  <a:srgbClr val="FF0000"/>
                </a:solidFill>
                <a:ea typeface="宋体" charset="-122"/>
              </a:rPr>
              <a:t>constant</a:t>
            </a:r>
          </a:p>
          <a:p>
            <a:pPr algn="just"/>
            <a:endParaRPr lang="en-US" altLang="zh-CN" sz="2800" dirty="0">
              <a:ea typeface="宋体" charset="-122"/>
            </a:endParaRPr>
          </a:p>
          <a:p>
            <a:pPr algn="just"/>
            <a:r>
              <a:rPr lang="en-US" altLang="zh-CN" sz="2800" dirty="0">
                <a:ea typeface="宋体" charset="-122"/>
              </a:rPr>
              <a:t>population is most </a:t>
            </a:r>
            <a:r>
              <a:rPr lang="en-US" altLang="zh-CN" sz="2800" b="1" dirty="0">
                <a:solidFill>
                  <a:srgbClr val="FF0000"/>
                </a:solidFill>
                <a:ea typeface="宋体" charset="-122"/>
              </a:rPr>
              <a:t>uniform</a:t>
            </a:r>
            <a:r>
              <a:rPr lang="en-US" altLang="zh-CN" sz="2800" dirty="0">
                <a:ea typeface="宋体" charset="-122"/>
              </a:rPr>
              <a:t> in terms of chemical and physiological properties during this </a:t>
            </a:r>
            <a:r>
              <a:rPr lang="en-US" altLang="zh-CN" sz="2800" dirty="0" smtClean="0">
                <a:ea typeface="宋体" charset="-122"/>
              </a:rPr>
              <a:t>phase</a:t>
            </a:r>
          </a:p>
          <a:p>
            <a:pPr algn="just"/>
            <a:endParaRPr lang="en-US" altLang="zh-CN" sz="2800" dirty="0" smtClean="0">
              <a:ea typeface="宋体" charset="-122"/>
            </a:endParaRPr>
          </a:p>
          <a:p>
            <a:pPr algn="just"/>
            <a:r>
              <a:rPr lang="en-US" altLang="zh-CN" sz="2800" dirty="0" smtClean="0">
                <a:ea typeface="宋体" charset="-122"/>
              </a:rPr>
              <a:t>usually used in biochemical and physiological study</a:t>
            </a:r>
            <a:endParaRPr lang="en-US" altLang="zh-CN" sz="2800" dirty="0">
              <a:ea typeface="宋体" charset="-122"/>
            </a:endParaRPr>
          </a:p>
        </p:txBody>
      </p:sp>
      <p:pic>
        <p:nvPicPr>
          <p:cNvPr id="1025" name="Picture 1" descr="C:\Users\Feng Guo\AppData\Roaming\Tencent\Users\415162192\QQ\WinTemp\RichOle\Z38G(B$Z$L}~K`S3L2OY3F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320" y="342198"/>
            <a:ext cx="3133725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04248" y="54868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y=2</a:t>
            </a:r>
            <a:r>
              <a:rPr lang="en-US" altLang="zh-CN" sz="2400" b="1" baseline="30000" dirty="0" smtClean="0">
                <a:solidFill>
                  <a:srgbClr val="FF0000"/>
                </a:solidFill>
              </a:rPr>
              <a:t>x</a:t>
            </a:r>
            <a:endParaRPr lang="zh-CN" alt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4248" y="235673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y=2</a:t>
            </a:r>
            <a:r>
              <a:rPr lang="en-US" altLang="zh-CN" sz="2400" b="1" baseline="30000" dirty="0" smtClean="0">
                <a:solidFill>
                  <a:srgbClr val="FF0000"/>
                </a:solidFill>
              </a:rPr>
              <a:t>x</a:t>
            </a:r>
            <a:endParaRPr lang="zh-CN" alt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0232" y="12687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Linear y value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4208" y="269962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Logarithmic </a:t>
            </a:r>
            <a:r>
              <a:rPr lang="en-US" altLang="zh-CN" dirty="0" smtClean="0">
                <a:solidFill>
                  <a:srgbClr val="FF0000"/>
                </a:solidFill>
              </a:rPr>
              <a:t>y value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3" name="Picture 5" descr="wiL75268_0711"/>
          <p:cNvPicPr>
            <a:picLocks noChangeAspect="1" noChangeArrowheads="1"/>
          </p:cNvPicPr>
          <p:nvPr/>
        </p:nvPicPr>
        <p:blipFill rotWithShape="1">
          <a:blip r:embed="rId4" cstate="print"/>
          <a:srcRect t="9117" r="15380"/>
          <a:stretch/>
        </p:blipFill>
        <p:spPr bwMode="auto">
          <a:xfrm>
            <a:off x="5839556" y="4436463"/>
            <a:ext cx="3223580" cy="230477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325794" y="6157221"/>
            <a:ext cx="721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early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660232" y="5373216"/>
            <a:ext cx="0" cy="10977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912979" y="5079454"/>
            <a:ext cx="0" cy="10977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7164288" y="4879183"/>
            <a:ext cx="0" cy="10977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11250" y="5768967"/>
            <a:ext cx="721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mid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24000" y="5377503"/>
            <a:ext cx="721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late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7366259" y="4650737"/>
            <a:ext cx="0" cy="10977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>
            <a:stCxn id="2" idx="1"/>
          </p:cNvCxnSpPr>
          <p:nvPr/>
        </p:nvCxnSpPr>
        <p:spPr>
          <a:xfrm flipH="1" flipV="1">
            <a:off x="6804248" y="6075957"/>
            <a:ext cx="521546" cy="2351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16" idx="1"/>
          </p:cNvCxnSpPr>
          <p:nvPr/>
        </p:nvCxnSpPr>
        <p:spPr>
          <a:xfrm flipH="1" flipV="1">
            <a:off x="7020272" y="5768180"/>
            <a:ext cx="590978" cy="1546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 flipV="1">
            <a:off x="7258511" y="5259927"/>
            <a:ext cx="521546" cy="2351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  <p:bldP spid="6" grpId="0"/>
      <p:bldP spid="10" grpId="0"/>
      <p:bldP spid="7" grpId="0"/>
      <p:bldP spid="12" grpId="0"/>
      <p:bldP spid="2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568952" cy="1295400"/>
          </a:xfrm>
        </p:spPr>
        <p:txBody>
          <a:bodyPr>
            <a:noAutofit/>
          </a:bodyPr>
          <a:lstStyle/>
          <a:p>
            <a:r>
              <a:rPr lang="en-US" altLang="zh-CN" sz="4000" b="1" cap="none" dirty="0" smtClean="0">
                <a:ea typeface="宋体" charset="-122"/>
              </a:rPr>
              <a:t>Microbial production of growth factors</a:t>
            </a:r>
            <a:endParaRPr lang="en-US" altLang="zh-CN" sz="4000" b="1" cap="none" dirty="0">
              <a:ea typeface="宋体" charset="-122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79512" y="2348880"/>
            <a:ext cx="8784976" cy="27690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3600" dirty="0" smtClean="0">
                <a:ea typeface="宋体" charset="-122"/>
              </a:rPr>
              <a:t>Microorganisms </a:t>
            </a:r>
            <a:r>
              <a:rPr lang="en-US" altLang="zh-CN" sz="3600" dirty="0">
                <a:ea typeface="宋体" charset="-122"/>
              </a:rPr>
              <a:t>can synthesize many growth factors</a:t>
            </a:r>
          </a:p>
          <a:p>
            <a:r>
              <a:rPr lang="en-US" altLang="zh-CN" sz="3600" dirty="0">
                <a:ea typeface="宋体" charset="-122"/>
              </a:rPr>
              <a:t>L</a:t>
            </a:r>
            <a:r>
              <a:rPr lang="en-US" altLang="zh-CN" sz="3600" dirty="0" smtClean="0">
                <a:ea typeface="宋体" charset="-122"/>
              </a:rPr>
              <a:t>arge-scale </a:t>
            </a:r>
            <a:r>
              <a:rPr lang="en-US" altLang="zh-CN" sz="3600" dirty="0">
                <a:ea typeface="宋体" charset="-122"/>
              </a:rPr>
              <a:t>industrial production of growth factors, such as </a:t>
            </a:r>
            <a:r>
              <a:rPr lang="en-US" altLang="zh-CN" sz="3600" dirty="0" smtClean="0">
                <a:ea typeface="宋体" charset="-122"/>
              </a:rPr>
              <a:t>vitamins</a:t>
            </a:r>
          </a:p>
        </p:txBody>
      </p:sp>
    </p:spTree>
    <p:extLst>
      <p:ext uri="{BB962C8B-B14F-4D97-AF65-F5344CB8AC3E}">
        <p14:creationId xmlns:p14="http://schemas.microsoft.com/office/powerpoint/2010/main" val="36705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3999" cy="715962"/>
          </a:xfrm>
        </p:spPr>
        <p:txBody>
          <a:bodyPr>
            <a:normAutofit fontScale="90000"/>
          </a:bodyPr>
          <a:lstStyle/>
          <a:p>
            <a:r>
              <a:rPr lang="en-US" altLang="zh-CN" b="1" cap="none" dirty="0" smtClean="0">
                <a:ea typeface="宋体" charset="-122"/>
              </a:rPr>
              <a:t>Growth rate in the exponential phase is determined by</a:t>
            </a:r>
            <a:endParaRPr lang="en-US" altLang="zh-CN" b="1" cap="none" dirty="0">
              <a:ea typeface="宋体" charset="-122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41701" y="1340768"/>
            <a:ext cx="864096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/>
              <a:t> Microbial characteristics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/>
              <a:t> The </a:t>
            </a:r>
            <a:r>
              <a:rPr lang="en-US" altLang="zh-CN" dirty="0"/>
              <a:t>nature of the </a:t>
            </a:r>
            <a:r>
              <a:rPr lang="en-US" altLang="zh-CN" dirty="0" smtClean="0"/>
              <a:t>medium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/>
              <a:t> The environmental conditions</a:t>
            </a:r>
            <a:endParaRPr lang="en-US" altLang="zh-CN" sz="3200" b="1" dirty="0">
              <a:ea typeface="宋体" charset="-122"/>
            </a:endParaRPr>
          </a:p>
        </p:txBody>
      </p:sp>
      <p:pic>
        <p:nvPicPr>
          <p:cNvPr id="4" name="Picture 5" descr="wiL75268_0712"/>
          <p:cNvPicPr>
            <a:picLocks noChangeAspect="1" noChangeArrowheads="1"/>
          </p:cNvPicPr>
          <p:nvPr/>
        </p:nvPicPr>
        <p:blipFill rotWithShape="1">
          <a:blip r:embed="rId3" cstate="print"/>
          <a:srcRect t="9382" b="7713"/>
          <a:stretch/>
        </p:blipFill>
        <p:spPr bwMode="auto">
          <a:xfrm>
            <a:off x="899592" y="3212976"/>
            <a:ext cx="7538026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556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“streptococci and growth curve and pH”的图片搜索结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93" y="5026802"/>
            <a:ext cx="4265895" cy="15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16632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en-US" altLang="zh-CN" b="1" cap="none" dirty="0" smtClean="0">
                <a:ea typeface="宋体" charset="-122"/>
              </a:rPr>
              <a:t>Stationary phase</a:t>
            </a:r>
            <a:endParaRPr lang="en-US" altLang="zh-CN" b="1" cap="none" dirty="0">
              <a:ea typeface="宋体" charset="-122"/>
            </a:endParaRPr>
          </a:p>
        </p:txBody>
      </p:sp>
      <p:sp>
        <p:nvSpPr>
          <p:cNvPr id="28774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87757" y="908720"/>
            <a:ext cx="8821671" cy="270294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zh-CN" sz="2800" dirty="0" smtClean="0">
                <a:ea typeface="宋体" charset="-122"/>
              </a:rPr>
              <a:t>Closed </a:t>
            </a:r>
            <a:r>
              <a:rPr lang="en-US" altLang="zh-CN" sz="2800" dirty="0">
                <a:ea typeface="宋体" charset="-122"/>
              </a:rPr>
              <a:t>system population growth eventually ceases, total number of viable cells remains </a:t>
            </a:r>
            <a:r>
              <a:rPr lang="en-US" altLang="zh-CN" sz="2800" dirty="0" smtClean="0">
                <a:ea typeface="宋体" charset="-122"/>
              </a:rPr>
              <a:t>constant  (</a:t>
            </a:r>
            <a:r>
              <a:rPr lang="en-US" altLang="zh-CN" sz="2800" b="1" dirty="0" smtClean="0">
                <a:ea typeface="宋体" charset="-122"/>
              </a:rPr>
              <a:t>active </a:t>
            </a:r>
            <a:r>
              <a:rPr lang="en-US" altLang="zh-CN" sz="2800" b="1" dirty="0">
                <a:ea typeface="宋体" charset="-122"/>
              </a:rPr>
              <a:t>cells stop reproducing </a:t>
            </a:r>
            <a:r>
              <a:rPr lang="en-US" altLang="zh-CN" sz="2800" dirty="0">
                <a:ea typeface="宋体" charset="-122"/>
              </a:rPr>
              <a:t>or </a:t>
            </a:r>
            <a:r>
              <a:rPr lang="en-US" altLang="zh-CN" sz="2800" b="1" dirty="0">
                <a:ea typeface="宋体" charset="-122"/>
              </a:rPr>
              <a:t>reproductive rate is balanced by death </a:t>
            </a:r>
            <a:r>
              <a:rPr lang="en-US" altLang="zh-CN" sz="2800" b="1" dirty="0" smtClean="0">
                <a:ea typeface="宋体" charset="-122"/>
              </a:rPr>
              <a:t>rate</a:t>
            </a:r>
            <a:r>
              <a:rPr lang="en-US" altLang="zh-CN" sz="2800" dirty="0" smtClean="0">
                <a:ea typeface="宋体" charset="-122"/>
              </a:rPr>
              <a:t>)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-8012" y="4317421"/>
            <a:ext cx="4796036" cy="2989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smtClean="0">
                <a:ea typeface="宋体" charset="-122"/>
              </a:rPr>
              <a:t>Essential nutrient limitation</a:t>
            </a:r>
          </a:p>
          <a:p>
            <a:r>
              <a:rPr lang="en-US" altLang="zh-CN" sz="2800" dirty="0" smtClean="0">
                <a:ea typeface="宋体" charset="-122"/>
              </a:rPr>
              <a:t>Limited oxygen availability</a:t>
            </a:r>
          </a:p>
          <a:p>
            <a:r>
              <a:rPr lang="en-US" altLang="zh-CN" sz="2800" dirty="0" smtClean="0">
                <a:ea typeface="宋体" charset="-122"/>
              </a:rPr>
              <a:t>Toxic waste accumulation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3068960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</a:rPr>
              <a:t>stress</a:t>
            </a:r>
            <a:endParaRPr lang="zh-CN" altLang="en-US" sz="4800" dirty="0">
              <a:solidFill>
                <a:srgbClr val="FF0000"/>
              </a:solidFill>
            </a:endParaRPr>
          </a:p>
        </p:txBody>
      </p:sp>
      <p:pic>
        <p:nvPicPr>
          <p:cNvPr id="6" name="Picture 5" descr="wiL75268_0711"/>
          <p:cNvPicPr>
            <a:picLocks noChangeAspect="1" noChangeArrowheads="1"/>
          </p:cNvPicPr>
          <p:nvPr/>
        </p:nvPicPr>
        <p:blipFill rotWithShape="1">
          <a:blip r:embed="rId4" cstate="print"/>
          <a:srcRect t="9117" r="15380"/>
          <a:stretch/>
        </p:blipFill>
        <p:spPr bwMode="auto">
          <a:xfrm>
            <a:off x="5364088" y="2767313"/>
            <a:ext cx="3168352" cy="2265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8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build="p" bldLvl="2" autoUpdateAnimBg="0"/>
      <p:bldP spid="4" grpId="0" build="p"/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-12700"/>
            <a:ext cx="8305800" cy="990600"/>
          </a:xfrm>
        </p:spPr>
        <p:txBody>
          <a:bodyPr/>
          <a:lstStyle/>
          <a:p>
            <a:r>
              <a:rPr lang="en-US" altLang="zh-CN" sz="3600" b="1" cap="none" dirty="0" smtClean="0">
                <a:ea typeface="宋体" charset="-122"/>
              </a:rPr>
              <a:t>Senescence (</a:t>
            </a:r>
            <a:r>
              <a:rPr lang="zh-CN" altLang="en-US" sz="3600" b="1" cap="none" dirty="0" smtClean="0">
                <a:ea typeface="宋体" charset="-122"/>
              </a:rPr>
              <a:t>细胞衰老</a:t>
            </a:r>
            <a:r>
              <a:rPr lang="en-US" altLang="zh-CN" sz="3600" b="1" cap="none" dirty="0" smtClean="0">
                <a:ea typeface="宋体" charset="-122"/>
              </a:rPr>
              <a:t>) and death phase</a:t>
            </a:r>
            <a:endParaRPr lang="en-US" altLang="zh-CN" sz="3600" b="1" cap="none" dirty="0">
              <a:ea typeface="宋体" charset="-122"/>
            </a:endParaRPr>
          </a:p>
        </p:txBody>
      </p:sp>
      <p:sp>
        <p:nvSpPr>
          <p:cNvPr id="14131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95535" y="1143000"/>
            <a:ext cx="8745221" cy="4419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dirty="0" smtClean="0">
                <a:effectLst/>
                <a:ea typeface="宋体" charset="-122"/>
              </a:rPr>
              <a:t>Two alternative hypotheses: </a:t>
            </a:r>
          </a:p>
          <a:p>
            <a:pPr marL="514350" indent="-514350">
              <a:buAutoNum type="arabicPeriod"/>
            </a:pPr>
            <a:r>
              <a:rPr lang="en-US" altLang="zh-CN" sz="2800" dirty="0" smtClean="0">
                <a:effectLst/>
                <a:ea typeface="宋体" charset="-122"/>
              </a:rPr>
              <a:t>Cells </a:t>
            </a:r>
            <a:r>
              <a:rPr lang="en-US" altLang="zh-CN" sz="2800" dirty="0">
                <a:effectLst/>
                <a:ea typeface="宋体" charset="-122"/>
              </a:rPr>
              <a:t>are Viable But Not </a:t>
            </a:r>
            <a:r>
              <a:rPr lang="en-US" altLang="zh-CN" sz="2800" dirty="0" err="1">
                <a:effectLst/>
                <a:ea typeface="宋体" charset="-122"/>
              </a:rPr>
              <a:t>Culturable</a:t>
            </a:r>
            <a:r>
              <a:rPr lang="en-US" altLang="zh-CN" sz="2800" dirty="0">
                <a:effectLst/>
                <a:ea typeface="宋体" charset="-122"/>
              </a:rPr>
              <a:t> (</a:t>
            </a:r>
            <a:r>
              <a:rPr lang="en-US" altLang="zh-CN" sz="2800" dirty="0" smtClean="0">
                <a:effectLst/>
                <a:ea typeface="宋体" charset="-122"/>
              </a:rPr>
              <a:t>VBNC)</a:t>
            </a:r>
            <a:r>
              <a:rPr lang="zh-CN" altLang="en-US" sz="2800" dirty="0" smtClean="0">
                <a:effectLst/>
                <a:ea typeface="宋体" charset="-122"/>
              </a:rPr>
              <a:t> </a:t>
            </a:r>
            <a:endParaRPr lang="en-US" altLang="zh-CN" sz="2800" dirty="0" smtClean="0">
              <a:effectLst/>
              <a:ea typeface="宋体" charset="-122"/>
            </a:endParaRPr>
          </a:p>
          <a:p>
            <a:pPr marL="0" indent="0">
              <a:buNone/>
            </a:pPr>
            <a:r>
              <a:rPr lang="en-US" altLang="zh-CN" sz="2800" dirty="0" smtClean="0">
                <a:effectLst/>
                <a:ea typeface="宋体" charset="-122"/>
              </a:rPr>
              <a:t>Cells </a:t>
            </a:r>
            <a:r>
              <a:rPr lang="en-US" altLang="zh-CN" sz="2800" dirty="0" smtClean="0">
                <a:ea typeface="宋体" charset="-122"/>
              </a:rPr>
              <a:t>are </a:t>
            </a:r>
            <a:r>
              <a:rPr lang="en-US" altLang="zh-CN" sz="2800" dirty="0" smtClean="0">
                <a:effectLst/>
                <a:ea typeface="宋体" charset="-122"/>
              </a:rPr>
              <a:t>alive</a:t>
            </a:r>
            <a:r>
              <a:rPr lang="en-US" altLang="zh-CN" sz="2800" dirty="0">
                <a:effectLst/>
                <a:ea typeface="宋体" charset="-122"/>
              </a:rPr>
              <a:t>, but dormant, capable of new growth when conditions are </a:t>
            </a:r>
            <a:r>
              <a:rPr lang="en-US" altLang="zh-CN" sz="2800" dirty="0" smtClean="0">
                <a:effectLst/>
                <a:ea typeface="宋体" charset="-122"/>
              </a:rPr>
              <a:t>right</a:t>
            </a:r>
          </a:p>
          <a:p>
            <a:pPr marL="514350" indent="-514350">
              <a:buAutoNum type="arabicPeriod"/>
            </a:pPr>
            <a:endParaRPr lang="en-US" altLang="zh-CN" sz="2800" dirty="0">
              <a:effectLst/>
              <a:ea typeface="宋体" charset="-122"/>
            </a:endParaRPr>
          </a:p>
          <a:p>
            <a:pPr marL="0" indent="0">
              <a:buNone/>
            </a:pPr>
            <a:r>
              <a:rPr lang="en-US" altLang="zh-CN" sz="2800" dirty="0" smtClean="0">
                <a:effectLst/>
                <a:ea typeface="宋体" charset="-122"/>
              </a:rPr>
              <a:t>2. Programmed </a:t>
            </a:r>
            <a:r>
              <a:rPr lang="en-US" altLang="zh-CN" sz="2800" dirty="0">
                <a:effectLst/>
                <a:ea typeface="宋体" charset="-122"/>
              </a:rPr>
              <a:t>cell </a:t>
            </a:r>
            <a:r>
              <a:rPr lang="en-US" altLang="zh-CN" sz="2800" dirty="0" smtClean="0">
                <a:effectLst/>
                <a:ea typeface="宋体" charset="-122"/>
              </a:rPr>
              <a:t>death (PCD)</a:t>
            </a:r>
            <a:endParaRPr lang="en-US" altLang="zh-CN" sz="2800" dirty="0">
              <a:ea typeface="宋体" charset="-122"/>
            </a:endParaRPr>
          </a:p>
          <a:p>
            <a:pPr marL="0" indent="0">
              <a:buNone/>
            </a:pPr>
            <a:r>
              <a:rPr lang="en-US" altLang="zh-CN" sz="2800" dirty="0" smtClean="0">
                <a:effectLst/>
                <a:ea typeface="宋体" charset="-122"/>
              </a:rPr>
              <a:t>Fraction </a:t>
            </a:r>
            <a:r>
              <a:rPr lang="en-US" altLang="zh-CN" sz="2800" dirty="0">
                <a:effectLst/>
                <a:ea typeface="宋体" charset="-122"/>
              </a:rPr>
              <a:t>of the population genetically </a:t>
            </a:r>
            <a:r>
              <a:rPr lang="en-US" altLang="zh-CN" sz="2800" dirty="0" smtClean="0">
                <a:effectLst/>
                <a:ea typeface="宋体" charset="-122"/>
              </a:rPr>
              <a:t>programmed </a:t>
            </a:r>
            <a:r>
              <a:rPr lang="en-US" altLang="zh-CN" sz="2800" dirty="0">
                <a:effectLst/>
                <a:ea typeface="宋体" charset="-122"/>
              </a:rPr>
              <a:t>to die (commit </a:t>
            </a:r>
            <a:r>
              <a:rPr lang="en-US" altLang="zh-CN" sz="2800" dirty="0" smtClean="0">
                <a:effectLst/>
                <a:ea typeface="宋体" charset="-122"/>
              </a:rPr>
              <a:t>suicide, </a:t>
            </a:r>
            <a:r>
              <a:rPr lang="en-US" altLang="zh-CN" sz="2800" dirty="0" smtClean="0">
                <a:solidFill>
                  <a:srgbClr val="FF0000"/>
                </a:solidFill>
                <a:effectLst/>
                <a:ea typeface="宋体" charset="-122"/>
              </a:rPr>
              <a:t>altruists, </a:t>
            </a:r>
            <a:r>
              <a:rPr lang="zh-CN" altLang="en-US" sz="2800" dirty="0" smtClean="0">
                <a:solidFill>
                  <a:srgbClr val="FF0000"/>
                </a:solidFill>
                <a:effectLst/>
                <a:ea typeface="宋体" charset="-122"/>
              </a:rPr>
              <a:t>利他主义者</a:t>
            </a:r>
            <a:r>
              <a:rPr lang="en-US" altLang="zh-CN" sz="2800" dirty="0">
                <a:effectLst/>
                <a:ea typeface="宋体" charset="-122"/>
              </a:rPr>
              <a:t>)</a:t>
            </a:r>
            <a:endParaRPr lang="en-US" altLang="zh-CN" sz="2800" dirty="0">
              <a:solidFill>
                <a:srgbClr val="FF0000"/>
              </a:solidFill>
              <a:effectLst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33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build="p" bldLvl="2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l"/>
            <a:r>
              <a:rPr lang="en-US" altLang="zh-CN" dirty="0"/>
              <a:t>Mathematics of Growth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 smtClean="0"/>
              <a:t>Given N</a:t>
            </a:r>
            <a:r>
              <a:rPr lang="en-US" altLang="zh-CN" baseline="-25000" dirty="0" smtClean="0"/>
              <a:t>0</a:t>
            </a:r>
            <a:r>
              <a:rPr lang="en-US" altLang="zh-CN" dirty="0" smtClean="0"/>
              <a:t>(cell number or density at beginning), </a:t>
            </a:r>
            <a:r>
              <a:rPr lang="en-US" altLang="zh-CN" dirty="0" err="1" smtClean="0"/>
              <a:t>N</a:t>
            </a:r>
            <a:r>
              <a:rPr lang="en-US" altLang="zh-CN" baseline="-25000" dirty="0" err="1" smtClean="0"/>
              <a:t>t</a:t>
            </a:r>
            <a:r>
              <a:rPr lang="en-US" altLang="zh-CN" dirty="0" smtClean="0"/>
              <a:t> (cell number or density at time point t)</a:t>
            </a:r>
          </a:p>
          <a:p>
            <a:pPr marL="0" indent="0">
              <a:buNone/>
            </a:pPr>
            <a:r>
              <a:rPr lang="en-US" altLang="zh-CN" dirty="0" smtClean="0"/>
              <a:t>and t (time point)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 smtClean="0"/>
              <a:t>Growth rate= [log</a:t>
            </a:r>
            <a:r>
              <a:rPr lang="en-US" altLang="zh-CN" baseline="-25000" dirty="0" smtClean="0"/>
              <a:t>2</a:t>
            </a:r>
            <a:r>
              <a:rPr lang="en-US" altLang="zh-CN" dirty="0" smtClean="0"/>
              <a:t>(</a:t>
            </a:r>
            <a:r>
              <a:rPr lang="en-US" altLang="zh-CN" dirty="0" err="1" smtClean="0"/>
              <a:t>N</a:t>
            </a:r>
            <a:r>
              <a:rPr lang="en-US" altLang="zh-CN" baseline="-25000" dirty="0" err="1" smtClean="0"/>
              <a:t>t</a:t>
            </a:r>
            <a:r>
              <a:rPr lang="en-US" altLang="zh-CN" dirty="0" smtClean="0"/>
              <a:t>/N</a:t>
            </a:r>
            <a:r>
              <a:rPr lang="en-US" altLang="zh-CN" baseline="-25000" dirty="0" smtClean="0"/>
              <a:t>0</a:t>
            </a:r>
            <a:r>
              <a:rPr lang="en-US" altLang="zh-CN" dirty="0" smtClean="0"/>
              <a:t>)]/t  (</a:t>
            </a:r>
            <a:r>
              <a:rPr lang="en-US" altLang="zh-CN" b="1" i="1" dirty="0" smtClean="0">
                <a:solidFill>
                  <a:srgbClr val="7030A0"/>
                </a:solidFill>
              </a:rPr>
              <a:t>why log</a:t>
            </a:r>
            <a:r>
              <a:rPr lang="en-US" altLang="zh-CN" b="1" i="1" baseline="-25000" dirty="0" smtClean="0">
                <a:solidFill>
                  <a:srgbClr val="7030A0"/>
                </a:solidFill>
              </a:rPr>
              <a:t>2</a:t>
            </a:r>
            <a:r>
              <a:rPr lang="en-US" altLang="zh-CN" b="1" i="1" dirty="0" smtClean="0">
                <a:solidFill>
                  <a:srgbClr val="7030A0"/>
                </a:solidFill>
              </a:rPr>
              <a:t>? </a:t>
            </a:r>
            <a:r>
              <a:rPr lang="en-US" altLang="zh-CN" dirty="0" smtClean="0"/>
              <a:t>)</a:t>
            </a:r>
          </a:p>
          <a:p>
            <a:pPr marL="0" indent="0">
              <a:buNone/>
            </a:pPr>
            <a:r>
              <a:rPr lang="en-US" altLang="zh-CN" dirty="0" smtClean="0"/>
              <a:t>Generation time (</a:t>
            </a:r>
            <a:r>
              <a:rPr lang="zh-CN" altLang="en-US" dirty="0" smtClean="0"/>
              <a:t>代时</a:t>
            </a:r>
            <a:r>
              <a:rPr lang="en-US" altLang="zh-CN" dirty="0" smtClean="0"/>
              <a:t>) =t/</a:t>
            </a:r>
            <a:r>
              <a:rPr lang="en-US" altLang="zh-CN" dirty="0"/>
              <a:t>[log</a:t>
            </a:r>
            <a:r>
              <a:rPr lang="en-US" altLang="zh-CN" baseline="-25000" dirty="0"/>
              <a:t>2</a:t>
            </a:r>
            <a:r>
              <a:rPr lang="en-US" altLang="zh-CN" dirty="0"/>
              <a:t>(</a:t>
            </a:r>
            <a:r>
              <a:rPr lang="en-US" altLang="zh-CN" dirty="0" err="1"/>
              <a:t>N</a:t>
            </a:r>
            <a:r>
              <a:rPr lang="en-US" altLang="zh-CN" baseline="-25000" dirty="0" err="1"/>
              <a:t>t</a:t>
            </a:r>
            <a:r>
              <a:rPr lang="en-US" altLang="zh-CN" dirty="0"/>
              <a:t>/N</a:t>
            </a:r>
            <a:r>
              <a:rPr lang="en-US" altLang="zh-CN" baseline="-25000" dirty="0"/>
              <a:t>0</a:t>
            </a:r>
            <a:r>
              <a:rPr lang="en-US" altLang="zh-CN" dirty="0"/>
              <a:t>)]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47664" y="5517326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 smtClean="0">
                <a:solidFill>
                  <a:srgbClr val="FF0000"/>
                </a:solidFill>
              </a:rPr>
              <a:t>How to determine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smtClean="0">
                <a:solidFill>
                  <a:srgbClr val="FF0000"/>
                </a:solidFill>
              </a:rPr>
              <a:t>N</a:t>
            </a:r>
            <a:r>
              <a:rPr lang="en-US" altLang="zh-CN" sz="2800" b="1" i="1" baseline="-25000" dirty="0" smtClean="0">
                <a:solidFill>
                  <a:srgbClr val="FF0000"/>
                </a:solidFill>
              </a:rPr>
              <a:t>0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smtClean="0">
                <a:solidFill>
                  <a:srgbClr val="FF0000"/>
                </a:solidFill>
              </a:rPr>
              <a:t>and </a:t>
            </a:r>
            <a:r>
              <a:rPr lang="en-US" altLang="zh-CN" sz="2800" b="1" i="1" dirty="0" err="1" smtClean="0">
                <a:solidFill>
                  <a:srgbClr val="FF0000"/>
                </a:solidFill>
              </a:rPr>
              <a:t>N</a:t>
            </a:r>
            <a:r>
              <a:rPr lang="en-US" altLang="zh-CN" sz="2800" b="1" i="1" baseline="-25000" dirty="0" err="1" smtClean="0">
                <a:solidFill>
                  <a:srgbClr val="FF0000"/>
                </a:solidFill>
              </a:rPr>
              <a:t>t</a:t>
            </a:r>
            <a:r>
              <a:rPr lang="en-US" altLang="zh-CN" sz="2800" b="1" i="1" dirty="0" smtClean="0">
                <a:solidFill>
                  <a:srgbClr val="FF0000"/>
                </a:solidFill>
              </a:rPr>
              <a:t>? </a:t>
            </a:r>
            <a:endParaRPr lang="zh-CN" alt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7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Discussion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340768"/>
            <a:ext cx="8579296" cy="452596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altLang="zh-CN" sz="2000" dirty="0" smtClean="0"/>
              <a:t>If </a:t>
            </a:r>
            <a:r>
              <a:rPr lang="en-US" altLang="zh-CN" sz="2000" dirty="0"/>
              <a:t>you wished to obtain a pure culture of </a:t>
            </a:r>
            <a:r>
              <a:rPr lang="en-US" altLang="zh-CN" sz="2000" dirty="0" smtClean="0"/>
              <a:t>bacteria that could </a:t>
            </a:r>
            <a:r>
              <a:rPr lang="en-US" altLang="zh-CN" sz="2000" dirty="0"/>
              <a:t>degrade benzene and use it as a carbon and </a:t>
            </a:r>
            <a:r>
              <a:rPr lang="en-US" altLang="zh-CN" sz="2000" dirty="0" smtClean="0"/>
              <a:t>energy source</a:t>
            </a:r>
            <a:r>
              <a:rPr lang="en-US" altLang="zh-CN" sz="2000" dirty="0"/>
              <a:t>, how would you proceed</a:t>
            </a:r>
            <a:r>
              <a:rPr lang="en-US" altLang="zh-CN" sz="2000" dirty="0" smtClean="0"/>
              <a:t>?</a:t>
            </a:r>
          </a:p>
          <a:p>
            <a:pPr marL="457200" indent="-457200">
              <a:buAutoNum type="arabicPeriod"/>
            </a:pPr>
            <a:r>
              <a:rPr lang="en-US" altLang="zh-CN" sz="2000" dirty="0"/>
              <a:t>Design an experiment to </a:t>
            </a:r>
            <a:r>
              <a:rPr lang="en-US" altLang="zh-CN" sz="2000" dirty="0" smtClean="0"/>
              <a:t>screen an auxotroph of </a:t>
            </a:r>
            <a:r>
              <a:rPr lang="en-US" altLang="zh-CN" sz="2000" i="1" dirty="0" smtClean="0"/>
              <a:t>E. coli </a:t>
            </a:r>
            <a:r>
              <a:rPr lang="en-US" altLang="zh-CN" sz="2000" dirty="0" smtClean="0"/>
              <a:t>that cannot synthesize  </a:t>
            </a:r>
            <a:r>
              <a:rPr lang="en-US" altLang="zh-CN" sz="2000" dirty="0" err="1" smtClean="0"/>
              <a:t>proline</a:t>
            </a:r>
            <a:r>
              <a:rPr lang="en-US" altLang="zh-CN" sz="2000" dirty="0" smtClean="0"/>
              <a:t>. How can you verify it at gene-level?</a:t>
            </a:r>
          </a:p>
          <a:p>
            <a:pPr marL="457200" indent="-457200">
              <a:buAutoNum type="arabicPeriod"/>
            </a:pPr>
            <a:r>
              <a:rPr lang="en-US" altLang="zh-CN" sz="2000" dirty="0"/>
              <a:t>Suppose you discovered a new bacterial strain from </a:t>
            </a:r>
            <a:r>
              <a:rPr lang="en-US" altLang="zh-CN" sz="2000" dirty="0" smtClean="0"/>
              <a:t>the permafrost </a:t>
            </a:r>
            <a:r>
              <a:rPr lang="en-US" altLang="zh-CN" sz="2000" dirty="0"/>
              <a:t>of Alaska. You are able to culture </a:t>
            </a:r>
            <a:r>
              <a:rPr lang="en-US" altLang="zh-CN" sz="2000" dirty="0" smtClean="0"/>
              <a:t>the bacterium in a define medium, </a:t>
            </a:r>
            <a:r>
              <a:rPr lang="en-US" altLang="zh-CN" sz="2000" dirty="0"/>
              <a:t>but it grows very slowly. </a:t>
            </a:r>
            <a:r>
              <a:rPr lang="en-US" altLang="zh-CN" sz="2000" dirty="0" smtClean="0"/>
              <a:t>How could you optimize its growth? </a:t>
            </a:r>
            <a:r>
              <a:rPr lang="en-US" altLang="zh-CN" sz="2000" dirty="0"/>
              <a:t>Explain your choices</a:t>
            </a:r>
            <a:r>
              <a:rPr lang="en-US" altLang="zh-CN" sz="2000" dirty="0" smtClean="0"/>
              <a:t>.</a:t>
            </a:r>
          </a:p>
          <a:p>
            <a:pPr marL="457200" indent="-457200">
              <a:buAutoNum type="arabicPeriod"/>
            </a:pPr>
            <a:r>
              <a:rPr lang="en-US" altLang="zh-CN" sz="2000" dirty="0" smtClean="0"/>
              <a:t>Give one bacterial example of </a:t>
            </a:r>
            <a:r>
              <a:rPr lang="en-US" altLang="zh-CN" sz="2000" dirty="0" err="1" smtClean="0"/>
              <a:t>chemolithoautotroph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and describe the relationships between its distribution and function</a:t>
            </a:r>
          </a:p>
          <a:p>
            <a:pPr marL="457200" indent="-457200">
              <a:buAutoNum type="arabicPeriod"/>
            </a:pPr>
            <a:r>
              <a:rPr lang="en-US" altLang="zh-CN" sz="2000" dirty="0" smtClean="0"/>
              <a:t>Introduce the </a:t>
            </a:r>
            <a:r>
              <a:rPr lang="en-US" altLang="zh-CN" sz="2000" dirty="0"/>
              <a:t>event </a:t>
            </a:r>
            <a:r>
              <a:rPr lang="en-US" altLang="zh-CN" sz="2000" dirty="0">
                <a:hlinkClick r:id="rId2"/>
              </a:rPr>
              <a:t>https://</a:t>
            </a:r>
            <a:r>
              <a:rPr lang="en-US" altLang="zh-CN" sz="2000" dirty="0" smtClean="0">
                <a:hlinkClick r:id="rId2"/>
              </a:rPr>
              <a:t>en.wikipedia.org/wiki/GFAJ-1</a:t>
            </a:r>
            <a:r>
              <a:rPr lang="en-US" altLang="zh-CN" sz="2000" dirty="0" smtClean="0"/>
              <a:t> to classmates. You may give your personal comments on the false discovery.</a:t>
            </a:r>
          </a:p>
          <a:p>
            <a:pPr marL="457200" indent="-457200">
              <a:buAutoNum type="arabicPeriod"/>
            </a:pPr>
            <a:r>
              <a:rPr lang="en-US" altLang="zh-CN" sz="2000" dirty="0"/>
              <a:t>What are peptones, yeast extract, beef extract, </a:t>
            </a:r>
            <a:r>
              <a:rPr lang="en-US" altLang="zh-CN" sz="2000" dirty="0" err="1" smtClean="0"/>
              <a:t>thioglycollate</a:t>
            </a:r>
            <a:r>
              <a:rPr lang="en-US" altLang="zh-CN" sz="2000" dirty="0" smtClean="0"/>
              <a:t> and </a:t>
            </a:r>
            <a:r>
              <a:rPr lang="en-US" altLang="zh-CN" sz="2000" dirty="0"/>
              <a:t>agar? Why are they used in media?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3222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73008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Nutritionally deficient mutant= auxotroph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996528" y="2253065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i="1" dirty="0" smtClean="0"/>
              <a:t>A </a:t>
            </a:r>
            <a:r>
              <a:rPr lang="en-US" altLang="zh-CN" sz="2400" b="1" i="1" dirty="0"/>
              <a:t>mutation converting a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prototroph</a:t>
            </a:r>
            <a:r>
              <a:rPr lang="en-US" altLang="zh-CN" sz="2400" b="1" i="1" dirty="0" smtClean="0"/>
              <a:t> </a:t>
            </a:r>
            <a:r>
              <a:rPr lang="zh-CN" altLang="en-US" sz="2400" b="1" i="1" dirty="0" smtClean="0"/>
              <a:t>（原营养型）</a:t>
            </a:r>
            <a:r>
              <a:rPr lang="en-US" altLang="zh-CN" sz="2400" b="1" i="1" dirty="0" smtClean="0"/>
              <a:t> </a:t>
            </a:r>
            <a:r>
              <a:rPr lang="en-US" altLang="zh-CN" sz="2400" b="1" i="1" dirty="0"/>
              <a:t>into an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auxotroph</a:t>
            </a:r>
            <a:r>
              <a:rPr lang="en-US" altLang="zh-CN" sz="2400" b="1" i="1" dirty="0" smtClean="0"/>
              <a:t> </a:t>
            </a:r>
            <a:r>
              <a:rPr lang="zh-CN" altLang="en-US" sz="2400" b="1" i="1" dirty="0" smtClean="0"/>
              <a:t>（营养缺陷型）</a:t>
            </a:r>
            <a:endParaRPr lang="zh-CN" altLang="en-US" sz="2400" b="1" i="1" dirty="0"/>
          </a:p>
        </p:txBody>
      </p:sp>
      <p:pic>
        <p:nvPicPr>
          <p:cNvPr id="1026" name="Picture 2" descr="C:\Users\Feng Guo\Downloads\Figure-4-Sequence-analysis-for-two-leucine-auxotroph-mutants-A-Sequence-alignment-o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39" y="3284984"/>
            <a:ext cx="4375938" cy="201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358008" y="5661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b="1" dirty="0" smtClean="0"/>
              <a:t>Two </a:t>
            </a:r>
            <a:r>
              <a:rPr lang="en-US" altLang="zh-CN" b="1" dirty="0"/>
              <a:t>leucine auxotroph </a:t>
            </a:r>
            <a:r>
              <a:rPr lang="en-US" altLang="zh-CN" b="1" dirty="0" smtClean="0"/>
              <a:t>mutants of yeast</a:t>
            </a:r>
          </a:p>
          <a:p>
            <a:pPr algn="ctr"/>
            <a:r>
              <a:rPr lang="en-US" altLang="zh-CN" dirty="0" smtClean="0"/>
              <a:t>Lin et al., 2012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4932040" y="3059668"/>
            <a:ext cx="2458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谷氨酰胺</a:t>
            </a:r>
            <a:r>
              <a:rPr lang="en-US" altLang="zh-CN" dirty="0" smtClean="0">
                <a:solidFill>
                  <a:srgbClr val="FF0000"/>
                </a:solidFill>
              </a:rPr>
              <a:t>to</a:t>
            </a:r>
            <a:r>
              <a:rPr lang="zh-CN" altLang="en-US" dirty="0" smtClean="0">
                <a:solidFill>
                  <a:srgbClr val="FF0000"/>
                </a:solidFill>
              </a:rPr>
              <a:t>终止密码子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07566" y="5295219"/>
            <a:ext cx="1997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甘氨酸</a:t>
            </a:r>
            <a:r>
              <a:rPr lang="en-US" altLang="zh-CN" dirty="0" smtClean="0">
                <a:solidFill>
                  <a:srgbClr val="FF0000"/>
                </a:solidFill>
              </a:rPr>
              <a:t>to</a:t>
            </a:r>
            <a:r>
              <a:rPr lang="zh-CN" altLang="en-US" dirty="0" smtClean="0">
                <a:solidFill>
                  <a:srgbClr val="FF0000"/>
                </a:solidFill>
              </a:rPr>
              <a:t>天冬氨酸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958614" y="1052736"/>
            <a:ext cx="7276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/>
              <a:t>In genetics, a strain is said to be auxotrophic if it carries a </a:t>
            </a:r>
            <a:r>
              <a:rPr lang="en-US" altLang="zh-CN" sz="2400" b="1" dirty="0">
                <a:solidFill>
                  <a:srgbClr val="FF0000"/>
                </a:solidFill>
              </a:rPr>
              <a:t>mutation</a:t>
            </a:r>
            <a:r>
              <a:rPr lang="en-US" altLang="zh-CN" sz="2400" b="1" dirty="0"/>
              <a:t> that renders it </a:t>
            </a:r>
            <a:r>
              <a:rPr lang="en-US" altLang="zh-CN" sz="2400" b="1" dirty="0">
                <a:solidFill>
                  <a:srgbClr val="FF0000"/>
                </a:solidFill>
              </a:rPr>
              <a:t>unable to synthesize </a:t>
            </a:r>
            <a:r>
              <a:rPr lang="en-US" altLang="zh-CN" sz="2400" b="1" dirty="0"/>
              <a:t>an </a:t>
            </a:r>
            <a:r>
              <a:rPr lang="en-US" altLang="zh-CN" sz="2400" b="1" dirty="0">
                <a:solidFill>
                  <a:srgbClr val="FF0000"/>
                </a:solidFill>
              </a:rPr>
              <a:t>essential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compound</a:t>
            </a:r>
            <a:r>
              <a:rPr lang="en-US" altLang="zh-CN" sz="2400" b="1" dirty="0"/>
              <a:t>.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8156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“Nutritionally deficient mutants bacteria replica”的图片搜索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7"/>
          <a:stretch/>
        </p:blipFill>
        <p:spPr bwMode="auto">
          <a:xfrm>
            <a:off x="5031934" y="370069"/>
            <a:ext cx="5184576" cy="641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8242" y="1395774"/>
            <a:ext cx="3975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Replica plate (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影印平板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for auxotroph screening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22" y="136893"/>
            <a:ext cx="1351916" cy="131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2704" y="136893"/>
            <a:ext cx="8229600" cy="896027"/>
          </a:xfrm>
        </p:spPr>
        <p:txBody>
          <a:bodyPr>
            <a:noAutofit/>
          </a:bodyPr>
          <a:lstStyle/>
          <a:p>
            <a:pPr algn="l"/>
            <a:r>
              <a:rPr lang="en-US" altLang="zh-CN" sz="5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screen the auxotroph?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978015"/>
              </p:ext>
            </p:extLst>
          </p:nvPr>
        </p:nvGraphicFramePr>
        <p:xfrm>
          <a:off x="27856" y="2711600"/>
          <a:ext cx="5131367" cy="2885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7177"/>
                <a:gridCol w="1485125"/>
                <a:gridCol w="1359065"/>
              </a:tblGrid>
              <a:tr h="487221">
                <a:tc>
                  <a:txBody>
                    <a:bodyPr/>
                    <a:lstStyle/>
                    <a:p>
                      <a:pPr algn="ctr"/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Prototroph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Auxotroph</a:t>
                      </a:r>
                      <a:endParaRPr lang="zh-CN" altLang="en-US" sz="2000" b="1" dirty="0"/>
                    </a:p>
                  </a:txBody>
                  <a:tcPr anchor="ctr"/>
                </a:tc>
              </a:tr>
              <a:tr h="119712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Complete medium</a:t>
                      </a:r>
                    </a:p>
                    <a:p>
                      <a:pPr algn="ctr"/>
                      <a:r>
                        <a:rPr lang="en-US" altLang="zh-CN" sz="2000" b="1" dirty="0" smtClean="0"/>
                        <a:t>(all nutrients)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+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+</a:t>
                      </a:r>
                      <a:endParaRPr lang="zh-CN" altLang="en-US" sz="2000" b="1" dirty="0"/>
                    </a:p>
                  </a:txBody>
                  <a:tcPr anchor="ctr"/>
                </a:tc>
              </a:tr>
              <a:tr h="1201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Minimal medium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(lack of certain growth factor)</a:t>
                      </a:r>
                      <a:endParaRPr lang="zh-CN" altLang="en-US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+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-</a:t>
                      </a:r>
                      <a:endParaRPr lang="zh-CN" altLang="en-US" sz="20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544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67544" y="27089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b="1" smtClean="0"/>
              <a:t>Nutritional Types</a:t>
            </a:r>
            <a:endParaRPr lang="zh-CN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65268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15341</TotalTime>
  <Words>2826</Words>
  <Application>Microsoft Office PowerPoint</Application>
  <PresentationFormat>全屏显示(4:3)</PresentationFormat>
  <Paragraphs>726</Paragraphs>
  <Slides>64</Slides>
  <Notes>10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65" baseType="lpstr">
      <vt:lpstr>Office 主题</vt:lpstr>
      <vt:lpstr>MICROBIOLOGY</vt:lpstr>
      <vt:lpstr>Outline</vt:lpstr>
      <vt:lpstr>PowerPoint 演示文稿</vt:lpstr>
      <vt:lpstr>Elements required for growth </vt:lpstr>
      <vt:lpstr>Growth factors</vt:lpstr>
      <vt:lpstr>Microbial production of growth factors</vt:lpstr>
      <vt:lpstr>Nutritionally deficient mutant= auxotroph</vt:lpstr>
      <vt:lpstr>How to screen the auxotroph?</vt:lpstr>
      <vt:lpstr>PowerPoint 演示文稿</vt:lpstr>
      <vt:lpstr>Nutritional types are determined by energy source, carbon source and electron source.</vt:lpstr>
      <vt:lpstr>Diversity of microbial nutritional types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Bacterial growth</vt:lpstr>
      <vt:lpstr>Reproductive Strategies</vt:lpstr>
      <vt:lpstr>Molecules double in amounts for binary fission</vt:lpstr>
      <vt:lpstr>Binary fission</vt:lpstr>
      <vt:lpstr>Binary fission</vt:lpstr>
      <vt:lpstr>Other reproductive strategies in bacteria</vt:lpstr>
      <vt:lpstr>PowerPoint 演示文稿</vt:lpstr>
      <vt:lpstr>PowerPoint 演示文稿</vt:lpstr>
      <vt:lpstr>DNA partitioning?</vt:lpstr>
      <vt:lpstr>PowerPoint 演示文稿</vt:lpstr>
      <vt:lpstr>The Z-ring and divisome</vt:lpstr>
      <vt:lpstr>PowerPoint 演示文稿</vt:lpstr>
      <vt:lpstr>The formation of Z-ring limited in the center of cell by oscillation of MinCDE proteins</vt:lpstr>
      <vt:lpstr>Peptidoglycan synthesis (略)</vt:lpstr>
      <vt:lpstr>Cell wall synthesis during growth of cocci and rod bacteria</vt:lpstr>
      <vt:lpstr>Determination of cell shape</vt:lpstr>
      <vt:lpstr>Summary</vt:lpstr>
      <vt:lpstr>*Molecules in each E. coli cell</vt:lpstr>
      <vt:lpstr>PowerPoint 演示文稿</vt:lpstr>
      <vt:lpstr>Influences of environmental factors on growth</vt:lpstr>
      <vt:lpstr>Environmental factors</vt:lpstr>
      <vt:lpstr>PowerPoint 演示文稿</vt:lpstr>
      <vt:lpstr>PowerPoint 演示文稿</vt:lpstr>
      <vt:lpstr>Water activity*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Laboratory Culture of Cellular Microbes</vt:lpstr>
      <vt:lpstr>Culture Media</vt:lpstr>
      <vt:lpstr>PowerPoint 演示文稿</vt:lpstr>
      <vt:lpstr>PowerPoint 演示文稿</vt:lpstr>
      <vt:lpstr>Culture methods</vt:lpstr>
      <vt:lpstr>Inoculation on agar plate</vt:lpstr>
      <vt:lpstr>PowerPoint 演示文稿</vt:lpstr>
      <vt:lpstr>Cultivation of anaerobes (厌氧微生物)</vt:lpstr>
      <vt:lpstr>Growth Curve</vt:lpstr>
      <vt:lpstr>PowerPoint 演示文稿</vt:lpstr>
      <vt:lpstr>PowerPoint 演示文稿</vt:lpstr>
      <vt:lpstr>Lag phase</vt:lpstr>
      <vt:lpstr>Exponential phase</vt:lpstr>
      <vt:lpstr>Growth rate in the exponential phase is determined by</vt:lpstr>
      <vt:lpstr>Stationary phase</vt:lpstr>
      <vt:lpstr>Senescence (细胞衰老) and death phase</vt:lpstr>
      <vt:lpstr>Mathematics of Growth</vt:lpstr>
      <vt:lpstr>Discussion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Feng Guo</dc:creator>
  <cp:lastModifiedBy>Feng Guo</cp:lastModifiedBy>
  <cp:revision>309</cp:revision>
  <cp:lastPrinted>2016-10-15T09:28:23Z</cp:lastPrinted>
  <dcterms:created xsi:type="dcterms:W3CDTF">2016-09-06T11:17:35Z</dcterms:created>
  <dcterms:modified xsi:type="dcterms:W3CDTF">2017-10-17T09:04:02Z</dcterms:modified>
</cp:coreProperties>
</file>