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6"/>
  </p:notesMasterIdLst>
  <p:sldIdLst>
    <p:sldId id="365" r:id="rId2"/>
    <p:sldId id="384" r:id="rId3"/>
    <p:sldId id="420" r:id="rId4"/>
    <p:sldId id="386" r:id="rId5"/>
    <p:sldId id="354" r:id="rId6"/>
    <p:sldId id="355" r:id="rId7"/>
    <p:sldId id="387" r:id="rId8"/>
    <p:sldId id="388" r:id="rId9"/>
    <p:sldId id="389" r:id="rId10"/>
    <p:sldId id="361" r:id="rId11"/>
    <p:sldId id="390" r:id="rId12"/>
    <p:sldId id="391" r:id="rId13"/>
    <p:sldId id="422" r:id="rId14"/>
    <p:sldId id="363" r:id="rId15"/>
    <p:sldId id="364" r:id="rId16"/>
    <p:sldId id="282" r:id="rId17"/>
    <p:sldId id="283" r:id="rId18"/>
    <p:sldId id="392" r:id="rId19"/>
    <p:sldId id="395" r:id="rId20"/>
    <p:sldId id="288" r:id="rId21"/>
    <p:sldId id="394" r:id="rId22"/>
    <p:sldId id="292" r:id="rId23"/>
    <p:sldId id="396" r:id="rId24"/>
    <p:sldId id="397" r:id="rId25"/>
    <p:sldId id="403" r:id="rId26"/>
    <p:sldId id="405" r:id="rId27"/>
    <p:sldId id="398" r:id="rId28"/>
    <p:sldId id="399" r:id="rId29"/>
    <p:sldId id="406" r:id="rId30"/>
    <p:sldId id="407" r:id="rId31"/>
    <p:sldId id="408" r:id="rId32"/>
    <p:sldId id="400" r:id="rId33"/>
    <p:sldId id="409" r:id="rId34"/>
    <p:sldId id="410" r:id="rId35"/>
    <p:sldId id="412" r:id="rId36"/>
    <p:sldId id="413" r:id="rId37"/>
    <p:sldId id="411" r:id="rId38"/>
    <p:sldId id="414" r:id="rId39"/>
    <p:sldId id="421" r:id="rId40"/>
    <p:sldId id="401" r:id="rId41"/>
    <p:sldId id="415" r:id="rId42"/>
    <p:sldId id="299" r:id="rId43"/>
    <p:sldId id="418" r:id="rId44"/>
    <p:sldId id="41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00FF"/>
    <a:srgbClr val="FF33CC"/>
    <a:srgbClr val="FF9900"/>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9" autoAdjust="0"/>
    <p:restoredTop sz="91534" autoAdjust="0"/>
  </p:normalViewPr>
  <p:slideViewPr>
    <p:cSldViewPr>
      <p:cViewPr varScale="1">
        <p:scale>
          <a:sx n="119" d="100"/>
          <a:sy n="119" d="100"/>
        </p:scale>
        <p:origin x="1032"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14256-5AAE-B042-BE7B-34AF75E4F683}" type="datetimeFigureOut">
              <a:rPr lang="en-US" smtClean="0"/>
              <a:pPr/>
              <a:t>9/26/2017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069E0-75AB-944B-B716-C98A095EBCEE}" type="slidenum">
              <a:rPr lang="en-US" smtClean="0"/>
              <a:pPr/>
              <a:t>‹#›</a:t>
            </a:fld>
            <a:endParaRPr lang="en-US"/>
          </a:p>
        </p:txBody>
      </p:sp>
    </p:spTree>
    <p:extLst>
      <p:ext uri="{BB962C8B-B14F-4D97-AF65-F5344CB8AC3E}">
        <p14:creationId xmlns:p14="http://schemas.microsoft.com/office/powerpoint/2010/main" val="3314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ict.bioon.com/class.asp?classid=4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dict.bioon.com/detail.asp?id=9ebf64414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1069E0-75AB-944B-B716-C98A095EBCEE}" type="slidenum">
              <a:rPr lang="en-US" smtClean="0"/>
              <a:pPr/>
              <a:t>4</a:t>
            </a:fld>
            <a:endParaRPr lang="en-US"/>
          </a:p>
        </p:txBody>
      </p:sp>
    </p:spTree>
    <p:extLst>
      <p:ext uri="{BB962C8B-B14F-4D97-AF65-F5344CB8AC3E}">
        <p14:creationId xmlns:p14="http://schemas.microsoft.com/office/powerpoint/2010/main" val="330813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64533A-C9B5-4905-A7C2-732AC0B8EF99}" type="slidenum">
              <a:rPr kumimoji="0" lang="en-US" altLang="zh-CN" sz="1200" b="0" i="0" u="none" strike="noStrike" kern="1200" cap="none" spc="0" normalizeH="0" baseline="0" noProof="0" smtClean="0">
                <a:ln>
                  <a:noFill/>
                </a:ln>
                <a:solidFill>
                  <a:prstClr val="black"/>
                </a:solidFill>
                <a:effectLst/>
                <a:uLnTx/>
                <a:uFillTx/>
                <a:latin typeface="Calibri"/>
                <a:ea typeface="DengXian"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Calibri"/>
              <a:ea typeface="DengXian" panose="02010600030101010101" pitchFamily="2" charset="-122"/>
              <a:cs typeface="+mn-cs"/>
            </a:endParaRPr>
          </a:p>
        </p:txBody>
      </p:sp>
      <p:sp>
        <p:nvSpPr>
          <p:cNvPr id="174083" name="Rectangle 2"/>
          <p:cNvSpPr>
            <a:spLocks noGrp="1" noRot="1" noChangeAspect="1" noChangeArrowheads="1" noTextEdit="1"/>
          </p:cNvSpPr>
          <p:nvPr>
            <p:ph type="sldImg"/>
          </p:nvPr>
        </p:nvSpPr>
        <p:spPr>
          <a:xfrm>
            <a:off x="1192213" y="703263"/>
            <a:ext cx="4692650" cy="3519487"/>
          </a:xfrm>
          <a:ln/>
        </p:spPr>
      </p:sp>
      <p:sp>
        <p:nvSpPr>
          <p:cNvPr id="174084" name="Rectangle 3"/>
          <p:cNvSpPr>
            <a:spLocks noGrp="1" noChangeArrowheads="1"/>
          </p:cNvSpPr>
          <p:nvPr>
            <p:ph type="body" idx="1"/>
          </p:nvPr>
        </p:nvSpPr>
        <p:spPr>
          <a:noFill/>
          <a:ln/>
        </p:spPr>
        <p:txBody>
          <a:bodyPr/>
          <a:lstStyle/>
          <a:p>
            <a:pPr eaLnBrk="1" hangingPunct="1"/>
            <a:r>
              <a:rPr lang="en-US" altLang="zh-CN" sz="1486" kern="1200" baseline="0" dirty="0">
                <a:solidFill>
                  <a:schemeClr val="tx1"/>
                </a:solidFill>
                <a:latin typeface="Times New Roman" pitchFamily="18" charset="0"/>
                <a:ea typeface="+mn-ea"/>
                <a:cs typeface="+mn-cs"/>
              </a:rPr>
              <a:t>Escherichia coli, Bacillus </a:t>
            </a:r>
            <a:r>
              <a:rPr lang="en-US" altLang="zh-CN" sz="1486" kern="1200" baseline="0" dirty="0" err="1">
                <a:solidFill>
                  <a:schemeClr val="tx1"/>
                </a:solidFill>
                <a:latin typeface="Times New Roman" pitchFamily="18" charset="0"/>
                <a:ea typeface="+mn-ea"/>
                <a:cs typeface="+mn-cs"/>
              </a:rPr>
              <a:t>subtilis,Caulobacter</a:t>
            </a:r>
            <a:r>
              <a:rPr lang="en-US" altLang="zh-CN" sz="1486" kern="1200" baseline="0" dirty="0">
                <a:solidFill>
                  <a:schemeClr val="tx1"/>
                </a:solidFill>
                <a:latin typeface="Times New Roman" pitchFamily="18" charset="0"/>
                <a:ea typeface="+mn-ea"/>
                <a:cs typeface="+mn-cs"/>
              </a:rPr>
              <a:t> </a:t>
            </a:r>
            <a:r>
              <a:rPr lang="en-US" altLang="zh-CN" sz="1486" kern="1200" baseline="0" dirty="0" err="1">
                <a:solidFill>
                  <a:schemeClr val="tx1"/>
                </a:solidFill>
                <a:latin typeface="Times New Roman" pitchFamily="18" charset="0"/>
                <a:ea typeface="+mn-ea"/>
                <a:cs typeface="+mn-cs"/>
              </a:rPr>
              <a:t>crescentus</a:t>
            </a:r>
            <a:r>
              <a:rPr lang="en-US" sz="1486" u="none" strike="noStrike" kern="1200" dirty="0" err="1">
                <a:solidFill>
                  <a:schemeClr val="tx1"/>
                </a:solidFill>
                <a:latin typeface="Times New Roman" pitchFamily="18" charset="0"/>
                <a:ea typeface="+mn-ea"/>
                <a:cs typeface="+mn-cs"/>
              </a:rPr>
              <a:t>新月柄杆菌</a:t>
            </a:r>
            <a:r>
              <a:rPr lang="en-US" sz="1486" u="none" strike="noStrike" kern="1200" dirty="0">
                <a:solidFill>
                  <a:schemeClr val="tx1"/>
                </a:solidFill>
                <a:latin typeface="Times New Roman" pitchFamily="18" charset="0"/>
                <a:ea typeface="+mn-ea"/>
                <a:cs typeface="+mn-cs"/>
              </a:rPr>
              <a:t>; Swarmer cell </a:t>
            </a:r>
            <a:r>
              <a:rPr lang="zh-CN" altLang="en-US" sz="1486" u="none" strike="noStrike" kern="1200" dirty="0">
                <a:solidFill>
                  <a:schemeClr val="tx1"/>
                </a:solidFill>
                <a:latin typeface="Times New Roman" pitchFamily="18" charset="0"/>
                <a:ea typeface="+mn-ea"/>
                <a:cs typeface="+mn-cs"/>
              </a:rPr>
              <a:t>游动细胞</a:t>
            </a:r>
            <a:endParaRPr lang="zh-CN" altLang="zh-CN" dirty="0"/>
          </a:p>
        </p:txBody>
      </p:sp>
    </p:spTree>
    <p:extLst>
      <p:ext uri="{BB962C8B-B14F-4D97-AF65-F5344CB8AC3E}">
        <p14:creationId xmlns:p14="http://schemas.microsoft.com/office/powerpoint/2010/main" val="110344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B10874-DFB6-401B-A8F6-7B9F2143A33D}" type="slidenum">
              <a:rPr kumimoji="0" lang="en-US" altLang="zh-CN" sz="1200" b="0" i="0" u="none" strike="noStrike" kern="1200" cap="none" spc="0" normalizeH="0" baseline="0" noProof="0" smtClean="0">
                <a:ln>
                  <a:noFill/>
                </a:ln>
                <a:solidFill>
                  <a:prstClr val="black"/>
                </a:solidFill>
                <a:effectLst/>
                <a:uLnTx/>
                <a:uFillTx/>
                <a:latin typeface="Calibri"/>
                <a:ea typeface="DengXian"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Calibri"/>
              <a:ea typeface="DengXian" panose="02010600030101010101" pitchFamily="2" charset="-122"/>
              <a:cs typeface="+mn-cs"/>
            </a:endParaRPr>
          </a:p>
        </p:txBody>
      </p:sp>
      <p:sp>
        <p:nvSpPr>
          <p:cNvPr id="177155" name="Rectangle 2"/>
          <p:cNvSpPr>
            <a:spLocks noGrp="1" noRot="1" noChangeAspect="1" noChangeArrowheads="1" noTextEdit="1"/>
          </p:cNvSpPr>
          <p:nvPr>
            <p:ph type="sldImg"/>
          </p:nvPr>
        </p:nvSpPr>
        <p:spPr>
          <a:xfrm>
            <a:off x="1192213" y="703263"/>
            <a:ext cx="4692650" cy="3519487"/>
          </a:xfrm>
          <a:ln/>
        </p:spPr>
      </p:sp>
      <p:sp>
        <p:nvSpPr>
          <p:cNvPr id="177156" name="Rectangle 3"/>
          <p:cNvSpPr>
            <a:spLocks noGrp="1" noChangeArrowheads="1"/>
          </p:cNvSpPr>
          <p:nvPr>
            <p:ph type="body" idx="1"/>
          </p:nvPr>
        </p:nvSpPr>
        <p:spPr>
          <a:noFill/>
          <a:ln/>
        </p:spPr>
        <p:txBody>
          <a:bodyPr/>
          <a:lstStyle/>
          <a:p>
            <a:pPr eaLnBrk="1" hangingPunct="1"/>
            <a:r>
              <a:rPr lang="en-US" altLang="zh-CN" sz="1200" b="1" dirty="0" err="1">
                <a:solidFill>
                  <a:srgbClr val="FFFF00"/>
                </a:solidFill>
              </a:rPr>
              <a:t>anammoxosome</a:t>
            </a:r>
            <a:r>
              <a:rPr lang="zh-CN" altLang="en-US" dirty="0"/>
              <a:t>厌氧氨氧化体</a:t>
            </a:r>
            <a:r>
              <a:rPr lang="en-US" altLang="zh-CN" dirty="0"/>
              <a:t>(</a:t>
            </a:r>
            <a:r>
              <a:rPr lang="en-US" altLang="zh-CN" sz="1200" b="0" i="1" kern="1200" dirty="0" err="1">
                <a:solidFill>
                  <a:schemeClr val="tx1"/>
                </a:solidFill>
                <a:latin typeface="Times New Roman" pitchFamily="18" charset="0"/>
                <a:ea typeface="+mn-ea"/>
                <a:cs typeface="+mn-cs"/>
              </a:rPr>
              <a:t>anammoxosome</a:t>
            </a:r>
            <a:r>
              <a:rPr lang="en-US" altLang="zh-CN" dirty="0"/>
              <a:t>)</a:t>
            </a:r>
            <a:r>
              <a:rPr lang="zh-CN" altLang="en-US" dirty="0"/>
              <a:t>、 </a:t>
            </a:r>
            <a:endParaRPr lang="zh-CN" altLang="zh-CN" dirty="0"/>
          </a:p>
        </p:txBody>
      </p:sp>
    </p:spTree>
    <p:extLst>
      <p:ext uri="{BB962C8B-B14F-4D97-AF65-F5344CB8AC3E}">
        <p14:creationId xmlns:p14="http://schemas.microsoft.com/office/powerpoint/2010/main" val="2176294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92213" y="703263"/>
            <a:ext cx="4692650" cy="3519487"/>
          </a:xfrm>
          <a:ln/>
        </p:spPr>
      </p:sp>
      <p:sp>
        <p:nvSpPr>
          <p:cNvPr id="101379" name="Notes Placeholder 2"/>
          <p:cNvSpPr>
            <a:spLocks noGrp="1"/>
          </p:cNvSpPr>
          <p:nvPr>
            <p:ph type="body" idx="1"/>
          </p:nvPr>
        </p:nvSpPr>
        <p:spPr>
          <a:noFill/>
          <a:ln/>
        </p:spPr>
        <p:txBody>
          <a:bodyPr/>
          <a:lstStyle/>
          <a:p>
            <a:pPr eaLnBrk="1" hangingPunct="1"/>
            <a:r>
              <a:rPr lang="en-US" altLang="zh-CN" b="1" dirty="0" err="1"/>
              <a:t>metachromatic</a:t>
            </a:r>
            <a:r>
              <a:rPr lang="en-US" altLang="zh-CN" b="1" dirty="0"/>
              <a:t> - </a:t>
            </a:r>
            <a:r>
              <a:rPr lang="zh-CN" altLang="en-US" b="1" dirty="0"/>
              <a:t>异染色 </a:t>
            </a:r>
            <a:r>
              <a:rPr lang="zh-CN" altLang="en-US" dirty="0"/>
              <a:t>趋磁螺菌</a:t>
            </a:r>
            <a:r>
              <a:rPr lang="en-US" altLang="zh-CN" sz="1200" b="0" i="1" kern="1200" dirty="0" err="1">
                <a:solidFill>
                  <a:schemeClr val="tx1"/>
                </a:solidFill>
                <a:latin typeface="Times New Roman" pitchFamily="18" charset="0"/>
                <a:ea typeface="+mn-ea"/>
                <a:cs typeface="+mn-cs"/>
              </a:rPr>
              <a:t>Aquaspirillum</a:t>
            </a:r>
            <a:r>
              <a:rPr lang="en-US" altLang="zh-CN" sz="1200" b="0" i="1" kern="1200" dirty="0">
                <a:solidFill>
                  <a:schemeClr val="tx1"/>
                </a:solidFill>
                <a:latin typeface="Times New Roman" pitchFamily="18" charset="0"/>
                <a:ea typeface="+mn-ea"/>
                <a:cs typeface="+mn-cs"/>
              </a:rPr>
              <a:t> </a:t>
            </a:r>
            <a:r>
              <a:rPr lang="en-US" altLang="zh-CN" sz="1200" b="0" i="1" kern="1200" dirty="0" err="1">
                <a:solidFill>
                  <a:schemeClr val="tx1"/>
                </a:solidFill>
                <a:latin typeface="Times New Roman" pitchFamily="18" charset="0"/>
                <a:ea typeface="+mn-ea"/>
                <a:cs typeface="+mn-cs"/>
              </a:rPr>
              <a:t>magnetotacticum</a:t>
            </a:r>
            <a:r>
              <a:rPr lang="en-US" altLang="zh-CN" dirty="0"/>
              <a:t> </a:t>
            </a:r>
            <a:r>
              <a:rPr lang="en-US" sz="1486" u="none" strike="noStrike" kern="1200" dirty="0" err="1">
                <a:solidFill>
                  <a:schemeClr val="tx1"/>
                </a:solidFill>
                <a:latin typeface="Times New Roman" pitchFamily="18" charset="0"/>
                <a:ea typeface="+mn-ea"/>
                <a:cs typeface="+mn-cs"/>
              </a:rPr>
              <a:t>聚羟基脂肪酸酯polyhydroxyalkonate</a:t>
            </a:r>
            <a:r>
              <a:rPr lang="en-US" sz="1486" u="none" strike="noStrike" kern="1200" dirty="0">
                <a:solidFill>
                  <a:schemeClr val="tx1"/>
                </a:solidFill>
                <a:latin typeface="Times New Roman" pitchFamily="18" charset="0"/>
                <a:ea typeface="+mn-ea"/>
                <a:cs typeface="+mn-cs"/>
              </a:rPr>
              <a:t>; </a:t>
            </a:r>
            <a:endParaRPr lang="zh-CN" altLang="zh-CN" dirty="0"/>
          </a:p>
        </p:txBody>
      </p:sp>
      <p:sp>
        <p:nvSpPr>
          <p:cNvPr id="101380" name="Slide Number Placeholder 3"/>
          <p:cNvSpPr>
            <a:spLocks noGrp="1"/>
          </p:cNvSpPr>
          <p:nvPr>
            <p:ph type="sldNum" sz="quarter" idx="5"/>
          </p:nvPr>
        </p:nvSpPr>
        <p:spPr>
          <a:noFill/>
        </p:spPr>
        <p:txBody>
          <a:bodyPr/>
          <a:lstStyle/>
          <a:p>
            <a:fld id="{D6E9A6C2-5183-4324-BAD4-32961EFCD870}" type="slidenum">
              <a:rPr lang="en-US" altLang="zh-CN"/>
              <a:pPr/>
              <a:t>27</a:t>
            </a:fld>
            <a:endParaRPr lang="en-US" altLang="zh-CN"/>
          </a:p>
        </p:txBody>
      </p:sp>
    </p:spTree>
    <p:extLst>
      <p:ext uri="{BB962C8B-B14F-4D97-AF65-F5344CB8AC3E}">
        <p14:creationId xmlns:p14="http://schemas.microsoft.com/office/powerpoint/2010/main" val="2866801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92213" y="703263"/>
            <a:ext cx="4692650" cy="3519487"/>
          </a:xfrm>
          <a:ln/>
        </p:spPr>
      </p:sp>
      <p:sp>
        <p:nvSpPr>
          <p:cNvPr id="98307" name="Notes Placeholder 2"/>
          <p:cNvSpPr>
            <a:spLocks noGrp="1"/>
          </p:cNvSpPr>
          <p:nvPr>
            <p:ph type="body" idx="1"/>
          </p:nvPr>
        </p:nvSpPr>
        <p:spPr>
          <a:noFill/>
          <a:ln/>
        </p:spPr>
        <p:txBody>
          <a:bodyPr/>
          <a:lstStyle/>
          <a:p>
            <a:pPr eaLnBrk="1" hangingPunct="1"/>
            <a:endParaRPr lang="zh-CN" altLang="zh-CN"/>
          </a:p>
        </p:txBody>
      </p:sp>
      <p:sp>
        <p:nvSpPr>
          <p:cNvPr id="98308" name="Slide Number Placeholder 3"/>
          <p:cNvSpPr>
            <a:spLocks noGrp="1"/>
          </p:cNvSpPr>
          <p:nvPr>
            <p:ph type="sldNum" sz="quarter" idx="5"/>
          </p:nvPr>
        </p:nvSpPr>
        <p:spPr>
          <a:noFill/>
        </p:spPr>
        <p:txBody>
          <a:bodyPr/>
          <a:lstStyle/>
          <a:p>
            <a:fld id="{408C1002-C643-46C7-BC1A-62EF636EE42C}" type="slidenum">
              <a:rPr lang="en-US" altLang="zh-CN"/>
              <a:pPr/>
              <a:t>31</a:t>
            </a:fld>
            <a:endParaRPr lang="en-US" altLang="zh-CN"/>
          </a:p>
        </p:txBody>
      </p:sp>
    </p:spTree>
    <p:extLst>
      <p:ext uri="{BB962C8B-B14F-4D97-AF65-F5344CB8AC3E}">
        <p14:creationId xmlns:p14="http://schemas.microsoft.com/office/powerpoint/2010/main" val="2484074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92213" y="703263"/>
            <a:ext cx="4692650" cy="3519487"/>
          </a:xfrm>
          <a:ln/>
        </p:spPr>
      </p:sp>
      <p:sp>
        <p:nvSpPr>
          <p:cNvPr id="98307" name="Notes Placeholder 2"/>
          <p:cNvSpPr>
            <a:spLocks noGrp="1"/>
          </p:cNvSpPr>
          <p:nvPr>
            <p:ph type="body" idx="1"/>
          </p:nvPr>
        </p:nvSpPr>
        <p:spPr>
          <a:noFill/>
          <a:ln/>
        </p:spPr>
        <p:txBody>
          <a:bodyPr/>
          <a:lstStyle/>
          <a:p>
            <a:pPr eaLnBrk="1" hangingPunct="1"/>
            <a:r>
              <a:rPr lang="en-US" altLang="zh-CN" dirty="0"/>
              <a:t>Anthracis:</a:t>
            </a:r>
            <a:r>
              <a:rPr lang="en-US" altLang="zh-CN" baseline="0" dirty="0"/>
              <a:t> t</a:t>
            </a:r>
            <a:endParaRPr lang="zh-CN" altLang="zh-CN" dirty="0"/>
          </a:p>
        </p:txBody>
      </p:sp>
      <p:sp>
        <p:nvSpPr>
          <p:cNvPr id="98308" name="Slide Number Placeholder 3"/>
          <p:cNvSpPr>
            <a:spLocks noGrp="1"/>
          </p:cNvSpPr>
          <p:nvPr>
            <p:ph type="sldNum" sz="quarter" idx="5"/>
          </p:nvPr>
        </p:nvSpPr>
        <p:spPr>
          <a:noFill/>
        </p:spPr>
        <p:txBody>
          <a:bodyPr/>
          <a:lstStyle/>
          <a:p>
            <a:fld id="{408C1002-C643-46C7-BC1A-62EF636EE42C}" type="slidenum">
              <a:rPr lang="en-US" altLang="zh-CN"/>
              <a:pPr/>
              <a:t>32</a:t>
            </a:fld>
            <a:endParaRPr lang="en-US" altLang="zh-CN"/>
          </a:p>
        </p:txBody>
      </p:sp>
    </p:spTree>
    <p:extLst>
      <p:ext uri="{BB962C8B-B14F-4D97-AF65-F5344CB8AC3E}">
        <p14:creationId xmlns:p14="http://schemas.microsoft.com/office/powerpoint/2010/main" val="145902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371600" y="1143000"/>
            <a:ext cx="4114800" cy="3086100"/>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dirty="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9C5966-E943-45AD-9D4D-0528E1DA9BF9}" type="slidenum">
              <a:rPr lang="en-US" altLang="zh-CN"/>
              <a:pPr>
                <a:spcBef>
                  <a:spcPct val="0"/>
                </a:spcBef>
              </a:pPr>
              <a:t>33</a:t>
            </a:fld>
            <a:endParaRPr lang="en-US" altLang="zh-CN"/>
          </a:p>
        </p:txBody>
      </p:sp>
    </p:spTree>
    <p:extLst>
      <p:ext uri="{BB962C8B-B14F-4D97-AF65-F5344CB8AC3E}">
        <p14:creationId xmlns:p14="http://schemas.microsoft.com/office/powerpoint/2010/main" val="3589745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192213" y="703263"/>
            <a:ext cx="4692650" cy="3519487"/>
          </a:xfrm>
          <a:ln/>
        </p:spPr>
      </p:sp>
      <p:sp>
        <p:nvSpPr>
          <p:cNvPr id="76803" name="Notes Placeholder 2"/>
          <p:cNvSpPr>
            <a:spLocks noGrp="1"/>
          </p:cNvSpPr>
          <p:nvPr>
            <p:ph type="body" idx="1"/>
          </p:nvPr>
        </p:nvSpPr>
        <p:spPr>
          <a:noFill/>
          <a:ln/>
        </p:spPr>
        <p:txBody>
          <a:bodyPr/>
          <a:lstStyle/>
          <a:p>
            <a:pPr eaLnBrk="1" hangingPunct="1"/>
            <a:r>
              <a:rPr lang="en-US" altLang="zh-CN" sz="1200" b="1" dirty="0">
                <a:ea typeface="宋体" charset="-122"/>
              </a:rPr>
              <a:t>bristle</a:t>
            </a:r>
            <a:r>
              <a:rPr lang="zh-CN" altLang="en-US" dirty="0"/>
              <a:t>短而硬的毛发</a:t>
            </a:r>
            <a:r>
              <a:rPr lang="en-US" altLang="zh-CN" dirty="0"/>
              <a:t>, </a:t>
            </a:r>
            <a:r>
              <a:rPr lang="zh-CN" altLang="en-US" dirty="0"/>
              <a:t>刷子毛</a:t>
            </a:r>
            <a:r>
              <a:rPr lang="en-US" altLang="zh-CN" dirty="0"/>
              <a:t>villi</a:t>
            </a:r>
            <a:r>
              <a:rPr lang="zh-CN" altLang="en-US" dirty="0"/>
              <a:t>长茸毛</a:t>
            </a:r>
            <a:endParaRPr lang="zh-CN" altLang="zh-CN" dirty="0"/>
          </a:p>
        </p:txBody>
      </p:sp>
      <p:sp>
        <p:nvSpPr>
          <p:cNvPr id="76804" name="Slide Number Placeholder 3"/>
          <p:cNvSpPr>
            <a:spLocks noGrp="1"/>
          </p:cNvSpPr>
          <p:nvPr>
            <p:ph type="sldNum" sz="quarter" idx="5"/>
          </p:nvPr>
        </p:nvSpPr>
        <p:spPr>
          <a:noFill/>
        </p:spPr>
        <p:txBody>
          <a:bodyPr/>
          <a:lstStyle/>
          <a:p>
            <a:fld id="{E0FC8027-318A-4A09-8579-4763E6F84146}" type="slidenum">
              <a:rPr lang="en-US" altLang="zh-CN"/>
              <a:pPr/>
              <a:t>35</a:t>
            </a:fld>
            <a:endParaRPr lang="en-US" altLang="zh-CN" dirty="0"/>
          </a:p>
        </p:txBody>
      </p:sp>
    </p:spTree>
    <p:extLst>
      <p:ext uri="{BB962C8B-B14F-4D97-AF65-F5344CB8AC3E}">
        <p14:creationId xmlns:p14="http://schemas.microsoft.com/office/powerpoint/2010/main" val="231837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192213" y="703263"/>
            <a:ext cx="4692650" cy="3519487"/>
          </a:xfrm>
          <a:ln/>
        </p:spPr>
      </p:sp>
      <p:sp>
        <p:nvSpPr>
          <p:cNvPr id="68611" name="Notes Placeholder 2"/>
          <p:cNvSpPr>
            <a:spLocks noGrp="1"/>
          </p:cNvSpPr>
          <p:nvPr>
            <p:ph type="body" idx="1"/>
          </p:nvPr>
        </p:nvSpPr>
        <p:spPr>
          <a:noFill/>
          <a:ln/>
        </p:spPr>
        <p:txBody>
          <a:bodyPr/>
          <a:lstStyle/>
          <a:p>
            <a:pPr eaLnBrk="1" hangingPunct="1"/>
            <a:r>
              <a:rPr lang="en-US" altLang="zh-CN" sz="1200" b="1" dirty="0" err="1">
                <a:solidFill>
                  <a:srgbClr val="FF9900"/>
                </a:solidFill>
                <a:ea typeface="宋体" charset="-122"/>
              </a:rPr>
              <a:t>lophotrichous</a:t>
            </a:r>
            <a:r>
              <a:rPr lang="zh-CN" altLang="en-US" dirty="0"/>
              <a:t>偏端丛毛的</a:t>
            </a:r>
            <a:r>
              <a:rPr lang="en-US" altLang="zh-CN" dirty="0"/>
              <a:t>;</a:t>
            </a:r>
            <a:r>
              <a:rPr lang="zh-CN" altLang="en-US" dirty="0"/>
              <a:t>丛鞭毛的</a:t>
            </a:r>
            <a:r>
              <a:rPr lang="en-US" altLang="zh-CN" dirty="0"/>
              <a:t>;</a:t>
            </a:r>
            <a:r>
              <a:rPr lang="zh-CN" altLang="en-US" dirty="0"/>
              <a:t>两端有鞭毛的</a:t>
            </a:r>
            <a:r>
              <a:rPr lang="en-US" altLang="zh-CN" dirty="0"/>
              <a:t>; </a:t>
            </a:r>
            <a:r>
              <a:rPr lang="en-US" altLang="zh-CN" dirty="0" err="1"/>
              <a:t>pəˈritrikəs</a:t>
            </a:r>
            <a:r>
              <a:rPr lang="zh-CN" altLang="en-US" dirty="0"/>
              <a:t>周毛的</a:t>
            </a:r>
            <a:r>
              <a:rPr lang="en-US" altLang="zh-CN" dirty="0"/>
              <a:t>(</a:t>
            </a:r>
            <a:r>
              <a:rPr lang="zh-CN" altLang="en-US" dirty="0"/>
              <a:t>指菌</a:t>
            </a:r>
            <a:r>
              <a:rPr lang="en-US" altLang="zh-CN" dirty="0"/>
              <a:t>)</a:t>
            </a:r>
            <a:endParaRPr lang="zh-CN" altLang="zh-CN" dirty="0"/>
          </a:p>
        </p:txBody>
      </p:sp>
      <p:sp>
        <p:nvSpPr>
          <p:cNvPr id="68612" name="Slide Number Placeholder 3"/>
          <p:cNvSpPr>
            <a:spLocks noGrp="1"/>
          </p:cNvSpPr>
          <p:nvPr>
            <p:ph type="sldNum" sz="quarter" idx="5"/>
          </p:nvPr>
        </p:nvSpPr>
        <p:spPr>
          <a:noFill/>
        </p:spPr>
        <p:txBody>
          <a:bodyPr/>
          <a:lstStyle/>
          <a:p>
            <a:fld id="{818AA5A8-B77A-4B8A-AE2D-7E29648DDCBD}" type="slidenum">
              <a:rPr lang="en-US" altLang="zh-CN"/>
              <a:pPr/>
              <a:t>36</a:t>
            </a:fld>
            <a:endParaRPr lang="en-US" altLang="zh-CN"/>
          </a:p>
        </p:txBody>
      </p:sp>
    </p:spTree>
    <p:extLst>
      <p:ext uri="{BB962C8B-B14F-4D97-AF65-F5344CB8AC3E}">
        <p14:creationId xmlns:p14="http://schemas.microsoft.com/office/powerpoint/2010/main" val="404845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92213" y="703263"/>
            <a:ext cx="4692650" cy="3519487"/>
          </a:xfrm>
          <a:ln/>
        </p:spPr>
      </p:sp>
      <p:sp>
        <p:nvSpPr>
          <p:cNvPr id="72707" name="Notes Placeholder 2"/>
          <p:cNvSpPr>
            <a:spLocks noGrp="1"/>
          </p:cNvSpPr>
          <p:nvPr>
            <p:ph type="body" idx="1"/>
          </p:nvPr>
        </p:nvSpPr>
        <p:spPr>
          <a:noFill/>
          <a:ln/>
        </p:spPr>
        <p:txBody>
          <a:bodyPr/>
          <a:lstStyle/>
          <a:p>
            <a:pPr eaLnBrk="1" hangingPunct="1"/>
            <a:r>
              <a:rPr lang="en-US" altLang="zh-CN" sz="1200" b="1" dirty="0" err="1">
                <a:ea typeface="宋体" charset="-122"/>
              </a:rPr>
              <a:t>phototaxis</a:t>
            </a:r>
            <a:endParaRPr lang="zh-CN" altLang="zh-CN" dirty="0"/>
          </a:p>
        </p:txBody>
      </p:sp>
      <p:sp>
        <p:nvSpPr>
          <p:cNvPr id="72708" name="Slide Number Placeholder 3"/>
          <p:cNvSpPr>
            <a:spLocks noGrp="1"/>
          </p:cNvSpPr>
          <p:nvPr>
            <p:ph type="sldNum" sz="quarter" idx="5"/>
          </p:nvPr>
        </p:nvSpPr>
        <p:spPr>
          <a:noFill/>
        </p:spPr>
        <p:txBody>
          <a:bodyPr/>
          <a:lstStyle/>
          <a:p>
            <a:fld id="{60B3A4C0-9BE4-4097-959A-C3A69BBB33DE}" type="slidenum">
              <a:rPr lang="en-US" altLang="zh-CN"/>
              <a:pPr/>
              <a:t>38</a:t>
            </a:fld>
            <a:endParaRPr lang="en-US" altLang="zh-CN"/>
          </a:p>
        </p:txBody>
      </p:sp>
    </p:spTree>
    <p:extLst>
      <p:ext uri="{BB962C8B-B14F-4D97-AF65-F5344CB8AC3E}">
        <p14:creationId xmlns:p14="http://schemas.microsoft.com/office/powerpoint/2010/main" val="2628462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92213" y="703263"/>
            <a:ext cx="4692650" cy="3519487"/>
          </a:xfrm>
          <a:ln/>
        </p:spPr>
      </p:sp>
      <p:sp>
        <p:nvSpPr>
          <p:cNvPr id="105475" name="Notes Placeholder 2"/>
          <p:cNvSpPr>
            <a:spLocks noGrp="1"/>
          </p:cNvSpPr>
          <p:nvPr>
            <p:ph type="body" idx="1"/>
          </p:nvPr>
        </p:nvSpPr>
        <p:spPr>
          <a:noFill/>
          <a:ln/>
        </p:spPr>
        <p:txBody>
          <a:bodyPr/>
          <a:lstStyle/>
          <a:p>
            <a:pPr eaLnBrk="1" hangingPunct="1"/>
            <a:r>
              <a:rPr lang="en-US" altLang="zh-CN" sz="1200" b="0" i="1" kern="1200" dirty="0" err="1">
                <a:solidFill>
                  <a:schemeClr val="tx1"/>
                </a:solidFill>
                <a:latin typeface="Times New Roman" pitchFamily="18" charset="0"/>
                <a:ea typeface="+mn-ea"/>
                <a:cs typeface="+mn-cs"/>
              </a:rPr>
              <a:t>dipicolinic</a:t>
            </a:r>
            <a:r>
              <a:rPr lang="en-US" altLang="zh-CN" sz="1200" b="0" i="1" kern="1200" dirty="0">
                <a:solidFill>
                  <a:schemeClr val="tx1"/>
                </a:solidFill>
                <a:latin typeface="Times New Roman" pitchFamily="18" charset="0"/>
                <a:ea typeface="+mn-ea"/>
                <a:cs typeface="+mn-cs"/>
              </a:rPr>
              <a:t> acid</a:t>
            </a:r>
            <a:r>
              <a:rPr lang="en-US" altLang="zh-CN" dirty="0"/>
              <a:t> - 2,6-</a:t>
            </a:r>
            <a:r>
              <a:rPr lang="zh-CN" altLang="en-US" dirty="0"/>
              <a:t>吡啶二羧酸</a:t>
            </a:r>
            <a:r>
              <a:rPr lang="en-US" altLang="zh-CN" dirty="0"/>
              <a:t>. calcium (</a:t>
            </a:r>
            <a:r>
              <a:rPr lang="en-US" altLang="zh-CN" dirty="0" err="1"/>
              <a:t>complexed</a:t>
            </a:r>
            <a:r>
              <a:rPr lang="en-US" altLang="zh-CN" dirty="0"/>
              <a:t> with </a:t>
            </a:r>
            <a:r>
              <a:rPr lang="en-US" altLang="zh-CN" dirty="0" err="1"/>
              <a:t>dipicolinic</a:t>
            </a:r>
            <a:r>
              <a:rPr lang="en-US" altLang="zh-CN" dirty="0"/>
              <a:t> acid)</a:t>
            </a:r>
          </a:p>
          <a:p>
            <a:pPr eaLnBrk="1" hangingPunct="1"/>
            <a:r>
              <a:rPr lang="en-US" altLang="zh-CN" dirty="0"/>
              <a:t>small, acid-soluble, DNA-binding proteins (SASPs)</a:t>
            </a:r>
          </a:p>
          <a:p>
            <a:pPr eaLnBrk="1" hangingPunct="1"/>
            <a:r>
              <a:rPr lang="en-US" altLang="zh-CN" dirty="0"/>
              <a:t>dehydrated core</a:t>
            </a:r>
          </a:p>
          <a:p>
            <a:pPr eaLnBrk="1" hangingPunct="1"/>
            <a:r>
              <a:rPr lang="en-US" altLang="zh-CN" dirty="0"/>
              <a:t>spore coat and </a:t>
            </a:r>
            <a:r>
              <a:rPr lang="en-US" altLang="zh-CN" dirty="0" err="1"/>
              <a:t>exosporium</a:t>
            </a:r>
            <a:r>
              <a:rPr lang="en-US" altLang="zh-CN" dirty="0"/>
              <a:t> protect</a:t>
            </a:r>
          </a:p>
          <a:p>
            <a:pPr eaLnBrk="1" hangingPunct="1"/>
            <a:r>
              <a:rPr lang="en-US" altLang="zh-CN" dirty="0"/>
              <a:t>DNA repair</a:t>
            </a:r>
            <a:endParaRPr lang="zh-CN" altLang="zh-CN" dirty="0"/>
          </a:p>
        </p:txBody>
      </p:sp>
      <p:sp>
        <p:nvSpPr>
          <p:cNvPr id="105476" name="Slide Number Placeholder 3"/>
          <p:cNvSpPr>
            <a:spLocks noGrp="1"/>
          </p:cNvSpPr>
          <p:nvPr>
            <p:ph type="sldNum" sz="quarter" idx="5"/>
          </p:nvPr>
        </p:nvSpPr>
        <p:spPr>
          <a:noFill/>
        </p:spPr>
        <p:txBody>
          <a:bodyPr/>
          <a:lstStyle/>
          <a:p>
            <a:fld id="{C287008A-282B-471C-8D31-4E5C7F4EACB9}" type="slidenum">
              <a:rPr lang="en-US" altLang="zh-CN"/>
              <a:pPr/>
              <a:t>40</a:t>
            </a:fld>
            <a:endParaRPr lang="en-US" altLang="zh-CN"/>
          </a:p>
        </p:txBody>
      </p:sp>
    </p:spTree>
    <p:extLst>
      <p:ext uri="{BB962C8B-B14F-4D97-AF65-F5344CB8AC3E}">
        <p14:creationId xmlns:p14="http://schemas.microsoft.com/office/powerpoint/2010/main" val="2279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a:noFill/>
          <a:ln/>
        </p:spPr>
        <p:txBody>
          <a:bodyPr/>
          <a:lstStyle/>
          <a:p>
            <a:r>
              <a:rPr lang="en-US" altLang="zh-CN" dirty="0"/>
              <a:t>mesh</a:t>
            </a:r>
            <a:endParaRPr lang="zh-CN" altLang="zh-CN" dirty="0"/>
          </a:p>
        </p:txBody>
      </p:sp>
      <p:sp>
        <p:nvSpPr>
          <p:cNvPr id="4" name="页眉占位符 3"/>
          <p:cNvSpPr>
            <a:spLocks noGrp="1"/>
          </p:cNvSpPr>
          <p:nvPr>
            <p:ph type="hdr" sz="quarter" idx="10"/>
          </p:nvPr>
        </p:nvSpPr>
        <p:spPr/>
        <p:txBody>
          <a:bodyPr/>
          <a:lstStyle/>
          <a:p>
            <a:r>
              <a:rPr lang="zh-CN" altLang="en-US"/>
              <a:t>厦门大学</a:t>
            </a:r>
          </a:p>
        </p:txBody>
      </p:sp>
    </p:spTree>
    <p:extLst>
      <p:ext uri="{BB962C8B-B14F-4D97-AF65-F5344CB8AC3E}">
        <p14:creationId xmlns:p14="http://schemas.microsoft.com/office/powerpoint/2010/main" val="288547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92213" y="703263"/>
            <a:ext cx="4692650" cy="3519487"/>
          </a:xfrm>
          <a:ln/>
        </p:spPr>
      </p:sp>
      <p:sp>
        <p:nvSpPr>
          <p:cNvPr id="105475" name="Notes Placeholder 2"/>
          <p:cNvSpPr>
            <a:spLocks noGrp="1"/>
          </p:cNvSpPr>
          <p:nvPr>
            <p:ph type="body" idx="1"/>
          </p:nvPr>
        </p:nvSpPr>
        <p:spPr>
          <a:noFill/>
          <a:ln/>
        </p:spPr>
        <p:txBody>
          <a:bodyPr/>
          <a:lstStyle/>
          <a:p>
            <a:pPr eaLnBrk="1" hangingPunct="1"/>
            <a:r>
              <a:rPr lang="en-US" altLang="zh-CN" sz="1200" b="0" i="1" kern="1200" dirty="0" err="1">
                <a:solidFill>
                  <a:schemeClr val="tx1"/>
                </a:solidFill>
                <a:latin typeface="Times New Roman" pitchFamily="18" charset="0"/>
                <a:ea typeface="+mn-ea"/>
                <a:cs typeface="+mn-cs"/>
              </a:rPr>
              <a:t>dipicolinic</a:t>
            </a:r>
            <a:r>
              <a:rPr lang="en-US" altLang="zh-CN" sz="1200" b="0" i="1" kern="1200" dirty="0">
                <a:solidFill>
                  <a:schemeClr val="tx1"/>
                </a:solidFill>
                <a:latin typeface="Times New Roman" pitchFamily="18" charset="0"/>
                <a:ea typeface="+mn-ea"/>
                <a:cs typeface="+mn-cs"/>
              </a:rPr>
              <a:t> acid</a:t>
            </a:r>
            <a:r>
              <a:rPr lang="en-US" altLang="zh-CN" dirty="0"/>
              <a:t> - 2,6-</a:t>
            </a:r>
            <a:r>
              <a:rPr lang="zh-CN" altLang="en-US" dirty="0"/>
              <a:t>吡啶二羧酸</a:t>
            </a:r>
            <a:r>
              <a:rPr lang="en-US" altLang="zh-CN" dirty="0"/>
              <a:t>. calcium (</a:t>
            </a:r>
            <a:r>
              <a:rPr lang="en-US" altLang="zh-CN" dirty="0" err="1"/>
              <a:t>complexed</a:t>
            </a:r>
            <a:r>
              <a:rPr lang="en-US" altLang="zh-CN" dirty="0"/>
              <a:t> with </a:t>
            </a:r>
            <a:r>
              <a:rPr lang="en-US" altLang="zh-CN" dirty="0" err="1"/>
              <a:t>dipicolinic</a:t>
            </a:r>
            <a:r>
              <a:rPr lang="en-US" altLang="zh-CN" dirty="0"/>
              <a:t> acid)</a:t>
            </a:r>
          </a:p>
          <a:p>
            <a:pPr eaLnBrk="1" hangingPunct="1"/>
            <a:r>
              <a:rPr lang="en-US" altLang="zh-CN" dirty="0"/>
              <a:t>small, acid-soluble, DNA-binding proteins (SASPs)</a:t>
            </a:r>
          </a:p>
          <a:p>
            <a:pPr eaLnBrk="1" hangingPunct="1"/>
            <a:r>
              <a:rPr lang="en-US" altLang="zh-CN" dirty="0"/>
              <a:t>dehydrated core</a:t>
            </a:r>
          </a:p>
          <a:p>
            <a:pPr eaLnBrk="1" hangingPunct="1"/>
            <a:r>
              <a:rPr lang="en-US" altLang="zh-CN" dirty="0"/>
              <a:t>spore coat and </a:t>
            </a:r>
            <a:r>
              <a:rPr lang="en-US" altLang="zh-CN" dirty="0" err="1"/>
              <a:t>exosporium</a:t>
            </a:r>
            <a:r>
              <a:rPr lang="en-US" altLang="zh-CN" dirty="0"/>
              <a:t> protect</a:t>
            </a:r>
          </a:p>
          <a:p>
            <a:pPr eaLnBrk="1" hangingPunct="1"/>
            <a:r>
              <a:rPr lang="en-US" altLang="zh-CN" dirty="0"/>
              <a:t>DNA repair</a:t>
            </a:r>
            <a:endParaRPr lang="zh-CN" altLang="zh-CN" dirty="0"/>
          </a:p>
        </p:txBody>
      </p:sp>
      <p:sp>
        <p:nvSpPr>
          <p:cNvPr id="105476" name="Slide Number Placeholder 3"/>
          <p:cNvSpPr>
            <a:spLocks noGrp="1"/>
          </p:cNvSpPr>
          <p:nvPr>
            <p:ph type="sldNum" sz="quarter" idx="5"/>
          </p:nvPr>
        </p:nvSpPr>
        <p:spPr>
          <a:noFill/>
        </p:spPr>
        <p:txBody>
          <a:bodyPr/>
          <a:lstStyle/>
          <a:p>
            <a:fld id="{C287008A-282B-471C-8D31-4E5C7F4EACB9}" type="slidenum">
              <a:rPr lang="en-US" altLang="zh-CN"/>
              <a:pPr/>
              <a:t>41</a:t>
            </a:fld>
            <a:endParaRPr lang="en-US" altLang="zh-CN"/>
          </a:p>
        </p:txBody>
      </p:sp>
    </p:spTree>
    <p:extLst>
      <p:ext uri="{BB962C8B-B14F-4D97-AF65-F5344CB8AC3E}">
        <p14:creationId xmlns:p14="http://schemas.microsoft.com/office/powerpoint/2010/main" val="731182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192213" y="703263"/>
            <a:ext cx="4692650" cy="3519487"/>
          </a:xfrm>
          <a:ln/>
        </p:spPr>
      </p:sp>
      <p:sp>
        <p:nvSpPr>
          <p:cNvPr id="172035" name="Rectangle 3"/>
          <p:cNvSpPr>
            <a:spLocks noGrp="1" noChangeArrowheads="1"/>
          </p:cNvSpPr>
          <p:nvPr>
            <p:ph type="body" idx="1"/>
          </p:nvPr>
        </p:nvSpPr>
        <p:spPr>
          <a:noFill/>
          <a:ln/>
        </p:spPr>
        <p:txBody>
          <a:bodyPr/>
          <a:lstStyle/>
          <a:p>
            <a:endParaRPr lang="zh-CN" altLang="zh-CN" dirty="0"/>
          </a:p>
        </p:txBody>
      </p:sp>
    </p:spTree>
    <p:extLst>
      <p:ext uri="{BB962C8B-B14F-4D97-AF65-F5344CB8AC3E}">
        <p14:creationId xmlns:p14="http://schemas.microsoft.com/office/powerpoint/2010/main" val="181549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43000" y="685800"/>
            <a:ext cx="4572000" cy="3429000"/>
          </a:xfrm>
          <a:ln/>
        </p:spPr>
      </p:sp>
      <p:sp>
        <p:nvSpPr>
          <p:cNvPr id="144387" name="Rectangle 3"/>
          <p:cNvSpPr>
            <a:spLocks noGrp="1" noChangeArrowheads="1"/>
          </p:cNvSpPr>
          <p:nvPr>
            <p:ph type="body" idx="1"/>
          </p:nvPr>
        </p:nvSpPr>
        <p:spPr>
          <a:noFill/>
          <a:ln/>
        </p:spPr>
        <p:txBody>
          <a:bodyPr/>
          <a:lstStyle/>
          <a:p>
            <a:r>
              <a:rPr lang="en-US" altLang="zh-CN" b="1" dirty="0">
                <a:solidFill>
                  <a:srgbClr val="FFFF00"/>
                </a:solidFill>
              </a:rPr>
              <a:t>peptidoglycan sacs </a:t>
            </a:r>
            <a:r>
              <a:rPr lang="zh-CN" altLang="en-US" b="1" dirty="0">
                <a:solidFill>
                  <a:srgbClr val="FFFF00"/>
                </a:solidFill>
              </a:rPr>
              <a:t>囊</a:t>
            </a:r>
            <a:r>
              <a:rPr lang="en-US" altLang="zh-CN" dirty="0"/>
              <a:t>pericardial </a:t>
            </a:r>
            <a:r>
              <a:rPr lang="en-US" altLang="zh-CN" i="1" dirty="0"/>
              <a:t>sac</a:t>
            </a:r>
            <a:r>
              <a:rPr lang="en-US" altLang="zh-CN" dirty="0"/>
              <a:t> </a:t>
            </a:r>
            <a:r>
              <a:rPr lang="zh-CN" altLang="en-US" dirty="0"/>
              <a:t>围心腔 </a:t>
            </a:r>
            <a:r>
              <a:rPr lang="en-US" altLang="zh-CN" dirty="0"/>
              <a:t>pericardium </a:t>
            </a:r>
            <a:r>
              <a:rPr lang="zh-CN" altLang="en-US" dirty="0"/>
              <a:t>围心膜 </a:t>
            </a:r>
            <a:r>
              <a:rPr lang="en-US" altLang="zh-CN" dirty="0" err="1"/>
              <a:t>pericaron</a:t>
            </a:r>
            <a:r>
              <a:rPr lang="en-US" altLang="zh-CN" dirty="0"/>
              <a:t> </a:t>
            </a:r>
            <a:r>
              <a:rPr lang="zh-CN" altLang="en-US" dirty="0"/>
              <a:t>核周体 </a:t>
            </a:r>
            <a:r>
              <a:rPr lang="en-US" altLang="zh-CN" dirty="0"/>
              <a:t>pericarp </a:t>
            </a:r>
            <a:r>
              <a:rPr lang="zh-CN" altLang="en-US" dirty="0"/>
              <a:t>果皮 </a:t>
            </a:r>
            <a:r>
              <a:rPr lang="en-US" altLang="zh-CN" dirty="0" err="1"/>
              <a:t>interbrides</a:t>
            </a:r>
            <a:r>
              <a:rPr lang="en-US" altLang="zh-CN" dirty="0"/>
              <a:t>(G+) peptide bond (G-)?</a:t>
            </a:r>
          </a:p>
          <a:p>
            <a:r>
              <a:rPr lang="en-US" altLang="zh-CN" dirty="0"/>
              <a:t>First</a:t>
            </a:r>
            <a:r>
              <a:rPr lang="en-US" altLang="zh-CN" baseline="0" dirty="0"/>
              <a:t> amino acid L-ala; second is D-</a:t>
            </a:r>
            <a:r>
              <a:rPr lang="en-US" altLang="zh-CN" baseline="0" dirty="0" err="1"/>
              <a:t>Glu</a:t>
            </a:r>
            <a:r>
              <a:rPr lang="en-US" altLang="zh-CN" baseline="0" dirty="0"/>
              <a:t>(-)/D-</a:t>
            </a:r>
            <a:r>
              <a:rPr lang="en-US" altLang="zh-CN" baseline="0" dirty="0" err="1"/>
              <a:t>Gln</a:t>
            </a:r>
            <a:r>
              <a:rPr lang="en-US" altLang="zh-CN" baseline="0" dirty="0"/>
              <a:t>(+); third is DAP(-)/L-</a:t>
            </a:r>
            <a:r>
              <a:rPr lang="en-US" altLang="zh-CN" baseline="0" dirty="0" err="1"/>
              <a:t>lys</a:t>
            </a:r>
            <a:r>
              <a:rPr lang="en-US" altLang="zh-CN" baseline="0" dirty="0"/>
              <a:t>(+); fourth is D-ala;</a:t>
            </a:r>
          </a:p>
          <a:p>
            <a:r>
              <a:rPr lang="en-US" altLang="zh-CN" baseline="0" dirty="0"/>
              <a:t>Crosslink or bridge take place in position4(D-ala) and position 3(DAP or L-Lys) </a:t>
            </a:r>
            <a:endParaRPr lang="zh-CN" altLang="zh-CN" dirty="0"/>
          </a:p>
        </p:txBody>
      </p:sp>
      <p:sp>
        <p:nvSpPr>
          <p:cNvPr id="4" name="页眉占位符 3"/>
          <p:cNvSpPr>
            <a:spLocks noGrp="1"/>
          </p:cNvSpPr>
          <p:nvPr>
            <p:ph type="hdr" sz="quarter" idx="10"/>
          </p:nvPr>
        </p:nvSpPr>
        <p:spPr/>
        <p:txBody>
          <a:bodyPr/>
          <a:lstStyle/>
          <a:p>
            <a:r>
              <a:rPr lang="zh-CN" altLang="en-US"/>
              <a:t>厦门大学</a:t>
            </a:r>
          </a:p>
        </p:txBody>
      </p:sp>
    </p:spTree>
    <p:extLst>
      <p:ext uri="{BB962C8B-B14F-4D97-AF65-F5344CB8AC3E}">
        <p14:creationId xmlns:p14="http://schemas.microsoft.com/office/powerpoint/2010/main" val="1495212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 R may</a:t>
            </a:r>
          </a:p>
          <a:p>
            <a:r>
              <a:rPr lang="en-US" altLang="zh-CN" dirty="0"/>
              <a:t>represent o-alanine, glucose, or other molecules.</a:t>
            </a:r>
            <a:endParaRPr lang="zh-CN" altLang="en-US" dirty="0"/>
          </a:p>
        </p:txBody>
      </p:sp>
      <p:sp>
        <p:nvSpPr>
          <p:cNvPr id="4" name="灯片编号占位符 3"/>
          <p:cNvSpPr>
            <a:spLocks noGrp="1"/>
          </p:cNvSpPr>
          <p:nvPr>
            <p:ph type="sldNum" sz="quarter" idx="10"/>
          </p:nvPr>
        </p:nvSpPr>
        <p:spPr/>
        <p:txBody>
          <a:bodyPr/>
          <a:lstStyle/>
          <a:p>
            <a:fld id="{841069E0-75AB-944B-B716-C98A095EBCEE}" type="slidenum">
              <a:rPr lang="en-US" smtClean="0"/>
              <a:pPr/>
              <a:t>8</a:t>
            </a:fld>
            <a:endParaRPr lang="en-US"/>
          </a:p>
        </p:txBody>
      </p:sp>
    </p:spTree>
    <p:extLst>
      <p:ext uri="{BB962C8B-B14F-4D97-AF65-F5344CB8AC3E}">
        <p14:creationId xmlns:p14="http://schemas.microsoft.com/office/powerpoint/2010/main" val="422456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52E4F523-2981-48BF-A969-BD7A49D6C2C2}" type="slidenum">
              <a:rPr lang="en-US" altLang="zh-CN" smtClean="0">
                <a:solidFill>
                  <a:srgbClr val="1F497D"/>
                </a:solidFill>
              </a:rPr>
              <a:pPr/>
              <a:t>10</a:t>
            </a:fld>
            <a:endParaRPr lang="en-US" altLang="zh-CN" dirty="0">
              <a:solidFill>
                <a:srgbClr val="1F497D"/>
              </a:solidFill>
            </a:endParaRPr>
          </a:p>
        </p:txBody>
      </p:sp>
      <p:sp>
        <p:nvSpPr>
          <p:cNvPr id="152579" name="Rectangle 2"/>
          <p:cNvSpPr>
            <a:spLocks noGrp="1" noRot="1" noChangeAspect="1" noChangeArrowheads="1" noTextEdit="1"/>
          </p:cNvSpPr>
          <p:nvPr>
            <p:ph type="sldImg"/>
          </p:nvPr>
        </p:nvSpPr>
        <p:spPr>
          <a:xfrm>
            <a:off x="1143000" y="685800"/>
            <a:ext cx="4572000" cy="3429000"/>
          </a:xfrm>
          <a:ln/>
        </p:spPr>
      </p:sp>
      <p:sp>
        <p:nvSpPr>
          <p:cNvPr id="152580" name="Rectangle 3"/>
          <p:cNvSpPr>
            <a:spLocks noGrp="1" noChangeArrowheads="1"/>
          </p:cNvSpPr>
          <p:nvPr>
            <p:ph type="body" idx="1"/>
          </p:nvPr>
        </p:nvSpPr>
        <p:spPr>
          <a:noFill/>
          <a:ln/>
        </p:spPr>
        <p:txBody>
          <a:bodyPr/>
          <a:lstStyle/>
          <a:p>
            <a:pPr eaLnBrk="1" hangingPunct="1"/>
            <a:r>
              <a:rPr lang="en-US" altLang="zh-CN" dirty="0"/>
              <a:t>KDO:2-keto-3-deoxyoctonate;</a:t>
            </a:r>
            <a:endParaRPr lang="zh-CN" altLang="zh-CN" dirty="0"/>
          </a:p>
        </p:txBody>
      </p:sp>
      <p:sp>
        <p:nvSpPr>
          <p:cNvPr id="5" name="页眉占位符 4"/>
          <p:cNvSpPr>
            <a:spLocks noGrp="1"/>
          </p:cNvSpPr>
          <p:nvPr>
            <p:ph type="hdr" sz="quarter" idx="10"/>
          </p:nvPr>
        </p:nvSpPr>
        <p:spPr/>
        <p:txBody>
          <a:bodyPr/>
          <a:lstStyle/>
          <a:p>
            <a:r>
              <a:rPr lang="zh-CN" altLang="en-US"/>
              <a:t>厦门大学</a:t>
            </a:r>
          </a:p>
        </p:txBody>
      </p:sp>
    </p:spTree>
    <p:extLst>
      <p:ext uri="{BB962C8B-B14F-4D97-AF65-F5344CB8AC3E}">
        <p14:creationId xmlns:p14="http://schemas.microsoft.com/office/powerpoint/2010/main" val="182926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54FD5AD-0DEA-4DF7-ADA4-49792C266F62}" type="slidenum">
              <a:rPr lang="en-US" altLang="zh-CN" smtClean="0">
                <a:solidFill>
                  <a:srgbClr val="1F497D"/>
                </a:solidFill>
              </a:rPr>
              <a:pPr/>
              <a:t>16</a:t>
            </a:fld>
            <a:endParaRPr lang="en-US" altLang="zh-CN">
              <a:solidFill>
                <a:srgbClr val="1F497D"/>
              </a:solidFill>
            </a:endParaRPr>
          </a:p>
        </p:txBody>
      </p:sp>
      <p:sp>
        <p:nvSpPr>
          <p:cNvPr id="159747" name="Rectangle 2"/>
          <p:cNvSpPr>
            <a:spLocks noGrp="1" noRot="1" noChangeAspect="1" noChangeArrowheads="1" noTextEdit="1"/>
          </p:cNvSpPr>
          <p:nvPr>
            <p:ph type="sldImg"/>
          </p:nvPr>
        </p:nvSpPr>
        <p:spPr>
          <a:xfrm>
            <a:off x="1192213" y="703263"/>
            <a:ext cx="4692650" cy="3519487"/>
          </a:xfrm>
          <a:ln/>
        </p:spPr>
      </p:sp>
      <p:sp>
        <p:nvSpPr>
          <p:cNvPr id="159748" name="Rectangle 3"/>
          <p:cNvSpPr>
            <a:spLocks noGrp="1" noChangeArrowheads="1"/>
          </p:cNvSpPr>
          <p:nvPr>
            <p:ph type="body" idx="1"/>
          </p:nvPr>
        </p:nvSpPr>
        <p:spPr>
          <a:noFill/>
          <a:ln/>
        </p:spPr>
        <p:txBody>
          <a:bodyPr/>
          <a:lstStyle/>
          <a:p>
            <a:pPr eaLnBrk="1" hangingPunct="1"/>
            <a:endParaRPr lang="zh-CN" altLang="zh-CN"/>
          </a:p>
        </p:txBody>
      </p:sp>
    </p:spTree>
    <p:extLst>
      <p:ext uri="{BB962C8B-B14F-4D97-AF65-F5344CB8AC3E}">
        <p14:creationId xmlns:p14="http://schemas.microsoft.com/office/powerpoint/2010/main" val="1958608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92213" y="703263"/>
            <a:ext cx="4692650" cy="3519487"/>
          </a:xfrm>
          <a:ln/>
        </p:spPr>
      </p:sp>
      <p:sp>
        <p:nvSpPr>
          <p:cNvPr id="160771" name="Rectangle 3"/>
          <p:cNvSpPr>
            <a:spLocks noGrp="1" noChangeArrowheads="1"/>
          </p:cNvSpPr>
          <p:nvPr>
            <p:ph type="body" idx="1"/>
          </p:nvPr>
        </p:nvSpPr>
        <p:spPr>
          <a:noFill/>
          <a:ln/>
        </p:spPr>
        <p:txBody>
          <a:bodyPr/>
          <a:lstStyle/>
          <a:p>
            <a:r>
              <a:rPr lang="zh-CN" altLang="en-US" dirty="0"/>
              <a:t>原生质球 </a:t>
            </a:r>
            <a:r>
              <a:rPr lang="en-US" altLang="zh-CN" dirty="0"/>
              <a:t>(</a:t>
            </a:r>
            <a:r>
              <a:rPr lang="en-US" altLang="zh-CN" dirty="0" err="1"/>
              <a:t>Spheroplast</a:t>
            </a:r>
            <a:r>
              <a:rPr lang="en-US" altLang="zh-CN" dirty="0"/>
              <a:t>) </a:t>
            </a:r>
            <a:r>
              <a:rPr lang="zh-CN" altLang="en-US" dirty="0"/>
              <a:t>指细胞壁未被全部去掉的细菌细胞，它呈圆球状，可以人为地通过溶菌酶或青霉素处理革兰氏阴性细菌而获得。该类菌细胞壁肽聚糖虽被除去，但外壁层中脂多糖、脂蛋白仍然保留，外壁的结构尚存。所以，原生质球较之原生质体对外界环境具一定抗性，并能在普通培养基上生长。</a:t>
            </a:r>
            <a:r>
              <a:rPr lang="en-US" altLang="zh-CN" dirty="0"/>
              <a:t>? </a:t>
            </a:r>
            <a:r>
              <a:rPr lang="zh-CN" altLang="en-US" dirty="0"/>
              <a:t>　　革兰阴性菌肽聚糖层受损后尚有外膜保护，又称为原生质球（</a:t>
            </a:r>
            <a:r>
              <a:rPr lang="en-US" altLang="zh-CN" dirty="0" err="1"/>
              <a:t>spheroplast</a:t>
            </a:r>
            <a:r>
              <a:rPr lang="zh-CN" altLang="en-US" dirty="0"/>
              <a:t>）。</a:t>
            </a:r>
            <a:r>
              <a:rPr lang="zh-CN" altLang="en-US" b="1" dirty="0">
                <a:solidFill>
                  <a:srgbClr val="FF99FF"/>
                </a:solidFill>
              </a:rPr>
              <a:t>支原体属支原体属大量寄生的、致病的微生物，它们没有真正的细胞壁，呈格兰氏染色显阴性，但在分类上将其划分为</a:t>
            </a:r>
            <a:r>
              <a:rPr lang="en-US" altLang="zh-CN" b="1" dirty="0">
                <a:solidFill>
                  <a:srgbClr val="FF99FF"/>
                </a:solidFill>
              </a:rPr>
              <a:t>G+</a:t>
            </a:r>
            <a:r>
              <a:rPr lang="zh-CN" altLang="en-US" b="1" dirty="0">
                <a:solidFill>
                  <a:srgbClr val="FF99FF"/>
                </a:solidFill>
              </a:rPr>
              <a:t>，并且生长时需要类固醇（比如胆固醇）。在人体中，是无菌肺炎产生的主要原因</a:t>
            </a:r>
            <a:endParaRPr lang="zh-CN" altLang="zh-CN" dirty="0"/>
          </a:p>
        </p:txBody>
      </p:sp>
    </p:spTree>
    <p:extLst>
      <p:ext uri="{BB962C8B-B14F-4D97-AF65-F5344CB8AC3E}">
        <p14:creationId xmlns:p14="http://schemas.microsoft.com/office/powerpoint/2010/main" val="163326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192213" y="703263"/>
            <a:ext cx="4692650" cy="3519487"/>
          </a:xfrm>
          <a:ln/>
        </p:spPr>
      </p:sp>
      <p:sp>
        <p:nvSpPr>
          <p:cNvPr id="67587" name="Notes Placeholder 2"/>
          <p:cNvSpPr>
            <a:spLocks noGrp="1"/>
          </p:cNvSpPr>
          <p:nvPr>
            <p:ph type="body" idx="1"/>
          </p:nvPr>
        </p:nvSpPr>
        <p:spPr>
          <a:noFill/>
          <a:ln/>
        </p:spPr>
        <p:txBody>
          <a:bodyPr/>
          <a:lstStyle/>
          <a:p>
            <a:r>
              <a:rPr lang="en-US" altLang="zh-CN" dirty="0"/>
              <a:t>[</a:t>
            </a:r>
            <a:r>
              <a:rPr lang="zh-CN" altLang="en-US" dirty="0">
                <a:hlinkClick r:id="rId3"/>
              </a:rPr>
              <a:t>动植物学</a:t>
            </a:r>
            <a:r>
              <a:rPr lang="en-US" altLang="zh-CN" dirty="0"/>
              <a:t>] </a:t>
            </a:r>
            <a:r>
              <a:rPr lang="en-US" altLang="zh-CN" dirty="0" err="1">
                <a:hlinkClick r:id="rId4"/>
              </a:rPr>
              <a:t>fimbriae</a:t>
            </a:r>
            <a:r>
              <a:rPr lang="en-US" altLang="zh-CN" dirty="0">
                <a:hlinkClick r:id="rId4"/>
              </a:rPr>
              <a:t> - </a:t>
            </a:r>
            <a:r>
              <a:rPr lang="zh-CN" altLang="en-US" dirty="0">
                <a:hlinkClick r:id="rId4"/>
              </a:rPr>
              <a:t>菌毛 </a:t>
            </a:r>
            <a:r>
              <a:rPr lang="zh-CN" altLang="en-US" dirty="0"/>
              <a:t> </a:t>
            </a:r>
            <a:r>
              <a:rPr lang="en-US" altLang="zh-CN" b="1" dirty="0"/>
              <a:t>flagella</a:t>
            </a:r>
          </a:p>
          <a:p>
            <a:r>
              <a:rPr lang="en-US" altLang="zh-CN" dirty="0"/>
              <a:t>[</a:t>
            </a:r>
            <a:r>
              <a:rPr lang="en-US" altLang="zh-CN" dirty="0" err="1"/>
              <a:t>flə'd</a:t>
            </a:r>
            <a:r>
              <a:rPr lang="az-Cyrl-AZ" altLang="zh-CN" dirty="0"/>
              <a:t>ӡ</a:t>
            </a:r>
            <a:r>
              <a:rPr lang="en-US" altLang="zh-CN" dirty="0" err="1"/>
              <a:t>elə</a:t>
            </a:r>
            <a:r>
              <a:rPr lang="en-US" altLang="zh-CN" dirty="0"/>
              <a:t>]</a:t>
            </a:r>
            <a:r>
              <a:rPr lang="zh-CN" altLang="en-US" b="1" dirty="0"/>
              <a:t>鞭毛</a:t>
            </a:r>
            <a:endParaRPr lang="en-US" altLang="zh-CN" b="1" dirty="0"/>
          </a:p>
          <a:p>
            <a:r>
              <a:rPr lang="en-US" altLang="zh-CN" dirty="0"/>
              <a:t>ˈ</a:t>
            </a:r>
            <a:r>
              <a:rPr lang="en-US" altLang="zh-CN" dirty="0" err="1"/>
              <a:t>fɪləmənt</a:t>
            </a:r>
            <a:endParaRPr lang="en-US" altLang="zh-CN" dirty="0"/>
          </a:p>
          <a:p>
            <a:pPr eaLnBrk="1" hangingPunct="1"/>
            <a:endParaRPr lang="zh-CN" altLang="zh-CN" dirty="0"/>
          </a:p>
        </p:txBody>
      </p:sp>
      <p:sp>
        <p:nvSpPr>
          <p:cNvPr id="67588" name="Slide Number Placeholder 3"/>
          <p:cNvSpPr>
            <a:spLocks noGrp="1"/>
          </p:cNvSpPr>
          <p:nvPr>
            <p:ph type="sldNum" sz="quarter" idx="5"/>
          </p:nvPr>
        </p:nvSpPr>
        <p:spPr>
          <a:noFill/>
        </p:spPr>
        <p:txBody>
          <a:bodyPr/>
          <a:lstStyle/>
          <a:p>
            <a:fld id="{9F7E9134-4F93-41ED-B533-E9A44558E881}" type="slidenum">
              <a:rPr lang="en-US" altLang="zh-CN"/>
              <a:pPr/>
              <a:t>20</a:t>
            </a:fld>
            <a:endParaRPr lang="en-US" altLang="zh-CN"/>
          </a:p>
        </p:txBody>
      </p:sp>
    </p:spTree>
    <p:extLst>
      <p:ext uri="{BB962C8B-B14F-4D97-AF65-F5344CB8AC3E}">
        <p14:creationId xmlns:p14="http://schemas.microsoft.com/office/powerpoint/2010/main" val="189143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192213" y="703263"/>
            <a:ext cx="4692650" cy="3519487"/>
          </a:xfrm>
          <a:ln/>
        </p:spPr>
      </p:sp>
      <p:sp>
        <p:nvSpPr>
          <p:cNvPr id="96259" name="Notes Placeholder 2"/>
          <p:cNvSpPr>
            <a:spLocks noGrp="1"/>
          </p:cNvSpPr>
          <p:nvPr>
            <p:ph type="body" idx="1"/>
          </p:nvPr>
        </p:nvSpPr>
        <p:spPr>
          <a:noFill/>
          <a:ln/>
        </p:spPr>
        <p:txBody>
          <a:bodyPr/>
          <a:lstStyle/>
          <a:p>
            <a:pPr eaLnBrk="1" hangingPunct="1"/>
            <a:endParaRPr lang="zh-CN" altLang="zh-CN" dirty="0"/>
          </a:p>
        </p:txBody>
      </p:sp>
      <p:sp>
        <p:nvSpPr>
          <p:cNvPr id="96260" name="Slide Number Placeholder 3"/>
          <p:cNvSpPr>
            <a:spLocks noGrp="1"/>
          </p:cNvSpPr>
          <p:nvPr>
            <p:ph type="sldNum" sz="quarter" idx="5"/>
          </p:nvPr>
        </p:nvSpPr>
        <p:spPr>
          <a:noFill/>
        </p:spPr>
        <p:txBody>
          <a:bodyPr/>
          <a:lstStyle/>
          <a:p>
            <a:fld id="{9E7B8A66-762B-494F-BF9C-65DB42BAE5E5}" type="slidenum">
              <a:rPr lang="en-US" altLang="zh-CN"/>
              <a:pPr/>
              <a:t>24</a:t>
            </a:fld>
            <a:endParaRPr lang="en-US" altLang="zh-CN"/>
          </a:p>
        </p:txBody>
      </p:sp>
    </p:spTree>
    <p:extLst>
      <p:ext uri="{BB962C8B-B14F-4D97-AF65-F5344CB8AC3E}">
        <p14:creationId xmlns:p14="http://schemas.microsoft.com/office/powerpoint/2010/main" val="255520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31629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87361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656909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49689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139115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62406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9987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197956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68636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33748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0820CF-B880-4189-942D-D702A7CBA730}" type="datetimeFigureOut">
              <a:rPr lang="zh-CN" altLang="en-US" smtClean="0"/>
              <a:pPr/>
              <a:t>2017/9/26 Tuesday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8009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2017/9/26 Tuesday</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42353753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3000" y="2276212"/>
            <a:ext cx="6102678" cy="1818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Picture 3" descr="C:\Research in XMU\人事材料\院徽\生科院院徽调整07.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791" b="6450"/>
          <a:stretch/>
        </p:blipFill>
        <p:spPr bwMode="auto">
          <a:xfrm>
            <a:off x="89502" y="875526"/>
            <a:ext cx="1241682" cy="140068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655676" y="1103807"/>
            <a:ext cx="6172200" cy="857250"/>
          </a:xfrm>
        </p:spPr>
        <p:txBody>
          <a:bodyPr/>
          <a:lstStyle/>
          <a:p>
            <a:r>
              <a:rPr lang="en-US" altLang="zh-CN" b="1" dirty="0">
                <a:solidFill>
                  <a:srgbClr val="0070C0"/>
                </a:solidFill>
                <a:effectLst>
                  <a:outerShdw blurRad="38100" dist="38100" dir="2700000" algn="tl">
                    <a:srgbClr val="000000">
                      <a:alpha val="43137"/>
                    </a:srgbClr>
                  </a:outerShdw>
                </a:effectLst>
              </a:rPr>
              <a:t>MICROBIOLOGY</a:t>
            </a:r>
            <a:endParaRPr lang="zh-CN" altLang="en-US" b="1" dirty="0">
              <a:solidFill>
                <a:srgbClr val="0070C0"/>
              </a:solidFill>
              <a:effectLst>
                <a:outerShdw blurRad="38100" dist="38100" dir="2700000" algn="tl">
                  <a:srgbClr val="000000">
                    <a:alpha val="43137"/>
                  </a:srgbClr>
                </a:outerShdw>
              </a:effectLst>
            </a:endParaRPr>
          </a:p>
        </p:txBody>
      </p:sp>
      <p:sp>
        <p:nvSpPr>
          <p:cNvPr id="6" name="标题 1"/>
          <p:cNvSpPr txBox="1">
            <a:spLocks/>
          </p:cNvSpPr>
          <p:nvPr/>
        </p:nvSpPr>
        <p:spPr>
          <a:xfrm>
            <a:off x="845967" y="2636912"/>
            <a:ext cx="6696744" cy="211926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a:solidFill>
                  <a:srgbClr val="0000FF"/>
                </a:solidFill>
                <a:latin typeface="Times New Roman" panose="02020603050405020304" pitchFamily="18" charset="0"/>
                <a:cs typeface="Times New Roman" panose="02020603050405020304" pitchFamily="18" charset="0"/>
              </a:rPr>
              <a:t>Lecture 2</a:t>
            </a:r>
          </a:p>
          <a:p>
            <a:r>
              <a:rPr lang="en-US" altLang="zh-CN" sz="3600" dirty="0">
                <a:solidFill>
                  <a:srgbClr val="0000FF"/>
                </a:solidFill>
                <a:latin typeface="Times New Roman" panose="02020603050405020304" pitchFamily="18" charset="0"/>
                <a:cs typeface="Times New Roman" panose="02020603050405020304" pitchFamily="18" charset="0"/>
              </a:rPr>
              <a:t>(Chapter 3)</a:t>
            </a:r>
          </a:p>
          <a:p>
            <a:endParaRPr lang="en-US" altLang="zh-CN" sz="3000" b="1" dirty="0">
              <a:solidFill>
                <a:srgbClr val="0000FF"/>
              </a:solidFill>
              <a:latin typeface="Times New Roman" panose="02020603050405020304" pitchFamily="18" charset="0"/>
              <a:cs typeface="Times New Roman" panose="02020603050405020304" pitchFamily="18" charset="0"/>
            </a:endParaRPr>
          </a:p>
          <a:p>
            <a:endParaRPr lang="en-US" altLang="zh-CN" sz="3000" b="1" dirty="0">
              <a:solidFill>
                <a:srgbClr val="0000FF"/>
              </a:solidFill>
              <a:latin typeface="Times New Roman" panose="02020603050405020304" pitchFamily="18" charset="0"/>
              <a:cs typeface="Times New Roman" panose="02020603050405020304" pitchFamily="18" charset="0"/>
            </a:endParaRPr>
          </a:p>
          <a:p>
            <a:r>
              <a:rPr lang="en-US" altLang="zh-CN" sz="3000" b="1" dirty="0">
                <a:solidFill>
                  <a:srgbClr val="0000FF"/>
                </a:solidFill>
                <a:latin typeface="Times New Roman" panose="02020603050405020304" pitchFamily="18" charset="0"/>
                <a:cs typeface="Times New Roman" panose="02020603050405020304" pitchFamily="18" charset="0"/>
              </a:rPr>
              <a:t>Bacterial Structure </a:t>
            </a:r>
          </a:p>
        </p:txBody>
      </p:sp>
      <p:sp>
        <p:nvSpPr>
          <p:cNvPr id="7" name="矩形 6"/>
          <p:cNvSpPr/>
          <p:nvPr/>
        </p:nvSpPr>
        <p:spPr>
          <a:xfrm>
            <a:off x="3553656" y="5661248"/>
            <a:ext cx="1176925" cy="461665"/>
          </a:xfrm>
          <a:prstGeom prst="rect">
            <a:avLst/>
          </a:prstGeom>
        </p:spPr>
        <p:txBody>
          <a:bodyPr wrap="none">
            <a:spAutoFit/>
          </a:bodyPr>
          <a:lstStyle/>
          <a:p>
            <a:r>
              <a:rPr lang="en-US" altLang="zh-CN" sz="2400" b="1" dirty="0">
                <a:solidFill>
                  <a:srgbClr val="0000FF"/>
                </a:solidFill>
              </a:rPr>
              <a:t> </a:t>
            </a:r>
            <a:r>
              <a:rPr lang="zh-CN" altLang="en-US" sz="2400" b="1" dirty="0">
                <a:solidFill>
                  <a:srgbClr val="0000FF"/>
                </a:solidFill>
              </a:rPr>
              <a:t>张连茹</a:t>
            </a:r>
            <a:endParaRPr lang="zh-CN" altLang="en-US" sz="2400" dirty="0">
              <a:solidFill>
                <a:srgbClr val="0000FF"/>
              </a:solidFill>
            </a:endParaRPr>
          </a:p>
        </p:txBody>
      </p:sp>
      <p:sp>
        <p:nvSpPr>
          <p:cNvPr id="8" name="Rectangle 7"/>
          <p:cNvSpPr/>
          <p:nvPr/>
        </p:nvSpPr>
        <p:spPr>
          <a:xfrm>
            <a:off x="1143000" y="24938"/>
            <a:ext cx="7966620" cy="1384995"/>
          </a:xfrm>
          <a:prstGeom prst="rect">
            <a:avLst/>
          </a:prstGeom>
        </p:spPr>
        <p:txBody>
          <a:bodyPr wrap="square">
            <a:spAutoFit/>
          </a:bodyPr>
          <a:lstStyle/>
          <a:p>
            <a:r>
              <a:rPr lang="en-US" altLang="zh-CN" sz="2800" b="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For human cells, the plasma membrane is enough, but microorganism cells need more……</a:t>
            </a:r>
          </a:p>
          <a:p>
            <a:r>
              <a:rPr lang="en-US" altLang="zh-CN" sz="2800" b="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What?</a:t>
            </a:r>
            <a:endParaRPr lang="en-US" sz="2800" dirty="0">
              <a:solidFill>
                <a:srgbClr val="0000FF"/>
              </a:solidFill>
            </a:endParaRPr>
          </a:p>
        </p:txBody>
      </p:sp>
      <p:pic>
        <p:nvPicPr>
          <p:cNvPr id="4" name="图片 3">
            <a:extLst>
              <a:ext uri="{FF2B5EF4-FFF2-40B4-BE49-F238E27FC236}">
                <a16:creationId xmlns:a16="http://schemas.microsoft.com/office/drawing/2014/main" id="{990E07F3-1284-4879-A3BB-32F580D12E7D}"/>
              </a:ext>
            </a:extLst>
          </p:cNvPr>
          <p:cNvPicPr>
            <a:picLocks noChangeAspect="1"/>
          </p:cNvPicPr>
          <p:nvPr/>
        </p:nvPicPr>
        <p:blipFill rotWithShape="1">
          <a:blip r:embed="rId4"/>
          <a:srcRect l="-2839" t="5545" r="9146" b="12246"/>
          <a:stretch/>
        </p:blipFill>
        <p:spPr>
          <a:xfrm>
            <a:off x="6300192" y="2488802"/>
            <a:ext cx="2376264" cy="180429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17890764"/>
      </p:ext>
    </p:extLst>
  </p:cSld>
  <p:clrMapOvr>
    <a:masterClrMapping/>
  </p:clrMapOvr>
  <mc:AlternateContent xmlns:mc="http://schemas.openxmlformats.org/markup-compatibility/2006" xmlns:p14="http://schemas.microsoft.com/office/powerpoint/2010/main">
    <mc:Choice Requires="p14">
      <p:transition spd="slow" p14:dur="2000" advTm="36517"/>
    </mc:Choice>
    <mc:Fallback xmlns="">
      <p:transition spd="slow" advTm="365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D3FF6FE-5847-4E3C-8D99-FD6A976DAB54}"/>
              </a:ext>
            </a:extLst>
          </p:cNvPr>
          <p:cNvPicPr>
            <a:picLocks noChangeAspect="1"/>
          </p:cNvPicPr>
          <p:nvPr/>
        </p:nvPicPr>
        <p:blipFill rotWithShape="1">
          <a:blip r:embed="rId3"/>
          <a:srcRect t="66025"/>
          <a:stretch/>
        </p:blipFill>
        <p:spPr>
          <a:xfrm>
            <a:off x="6464395" y="4876279"/>
            <a:ext cx="2909279" cy="2329972"/>
          </a:xfrm>
          <a:prstGeom prst="rect">
            <a:avLst/>
          </a:prstGeom>
        </p:spPr>
      </p:pic>
      <p:pic>
        <p:nvPicPr>
          <p:cNvPr id="13" name="图片 12">
            <a:extLst>
              <a:ext uri="{FF2B5EF4-FFF2-40B4-BE49-F238E27FC236}">
                <a16:creationId xmlns:a16="http://schemas.microsoft.com/office/drawing/2014/main" id="{E6297977-609E-4B8F-93B7-47390831EA19}"/>
              </a:ext>
            </a:extLst>
          </p:cNvPr>
          <p:cNvPicPr>
            <a:picLocks noChangeAspect="1"/>
          </p:cNvPicPr>
          <p:nvPr/>
        </p:nvPicPr>
        <p:blipFill rotWithShape="1">
          <a:blip r:embed="rId3"/>
          <a:srcRect t="31457" b="33894"/>
          <a:stretch/>
        </p:blipFill>
        <p:spPr>
          <a:xfrm>
            <a:off x="6464395" y="2562835"/>
            <a:ext cx="2909279" cy="2376264"/>
          </a:xfrm>
          <a:prstGeom prst="rect">
            <a:avLst/>
          </a:prstGeom>
        </p:spPr>
      </p:pic>
      <p:sp>
        <p:nvSpPr>
          <p:cNvPr id="12" name="矩形 11"/>
          <p:cNvSpPr/>
          <p:nvPr/>
        </p:nvSpPr>
        <p:spPr>
          <a:xfrm>
            <a:off x="-87298" y="561658"/>
            <a:ext cx="6940985" cy="5829801"/>
          </a:xfrm>
          <a:prstGeom prst="rect">
            <a:avLst/>
          </a:prstGeom>
        </p:spPr>
        <p:txBody>
          <a:bodyPr wrap="square">
            <a:spAutoFit/>
          </a:bodyPr>
          <a:lstStyle/>
          <a:p>
            <a:pPr marL="257172" indent="-257172" defTabSz="914391" fontAlgn="base">
              <a:spcBef>
                <a:spcPct val="20000"/>
              </a:spcBef>
              <a:spcAft>
                <a:spcPts val="450"/>
              </a:spcAft>
              <a:buClr>
                <a:srgbClr val="DC9E1F"/>
              </a:buClr>
              <a:buFont typeface="Arial" charset="0"/>
              <a:buChar char="•"/>
              <a:defRPr/>
            </a:pPr>
            <a:r>
              <a:rPr lang="en-US" altLang="zh-CN" sz="3200" b="1" u="sng" dirty="0">
                <a:ln w="0"/>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LPS</a:t>
            </a:r>
            <a:r>
              <a:rPr lang="en-US" altLang="zh-CN" sz="3200" b="1" spc="23" dirty="0">
                <a:latin typeface="Times New Roman" panose="02020603050405020304" pitchFamily="18" charset="0"/>
                <a:cs typeface="Times New Roman" panose="02020603050405020304" pitchFamily="18" charset="0"/>
              </a:rPr>
              <a:t>: </a:t>
            </a:r>
          </a:p>
          <a:p>
            <a:pPr marL="257172" indent="-257172" defTabSz="914391" fontAlgn="base">
              <a:spcBef>
                <a:spcPct val="20000"/>
              </a:spcBef>
              <a:spcAft>
                <a:spcPts val="450"/>
              </a:spcAft>
              <a:buClr>
                <a:srgbClr val="DC9E1F"/>
              </a:buClr>
              <a:buFont typeface="Arial" charset="0"/>
              <a:buChar char="•"/>
              <a:defRPr/>
            </a:pPr>
            <a:r>
              <a:rPr lang="en-US" altLang="zh-CN" sz="3200" b="1" spc="23" dirty="0">
                <a:solidFill>
                  <a:srgbClr val="7030A0"/>
                </a:solidFill>
                <a:latin typeface="Times New Roman" panose="02020603050405020304" pitchFamily="18" charset="0"/>
                <a:cs typeface="Times New Roman" panose="02020603050405020304" pitchFamily="18" charset="0"/>
              </a:rPr>
              <a:t>(3) </a:t>
            </a:r>
            <a:r>
              <a:rPr lang="en-US" altLang="zh-CN" sz="3200" b="1" spc="23" dirty="0">
                <a:latin typeface="Times New Roman" panose="02020603050405020304" pitchFamily="18" charset="0"/>
                <a:cs typeface="Times New Roman" panose="02020603050405020304" pitchFamily="18" charset="0"/>
              </a:rPr>
              <a:t>the O side chain or </a:t>
            </a:r>
            <a:r>
              <a:rPr lang="en-US" altLang="zh-CN" sz="3200" b="1" u="sng" spc="23" dirty="0">
                <a:solidFill>
                  <a:srgbClr val="7030A0"/>
                </a:solidFill>
                <a:latin typeface="Times New Roman" panose="02020603050405020304" pitchFamily="18" charset="0"/>
                <a:cs typeface="Times New Roman" panose="02020603050405020304" pitchFamily="18" charset="0"/>
              </a:rPr>
              <a:t>O antigen  </a:t>
            </a:r>
            <a:r>
              <a:rPr lang="en-US" altLang="zh-CN" sz="3200" b="1" spc="23" dirty="0">
                <a:latin typeface="Times New Roman" panose="02020603050405020304" pitchFamily="18" charset="0"/>
                <a:cs typeface="Times New Roman" panose="02020603050405020304" pitchFamily="18" charset="0"/>
              </a:rPr>
              <a:t>extend­ing outward from the core. </a:t>
            </a:r>
          </a:p>
          <a:p>
            <a:pPr marL="257172" indent="-257172" defTabSz="914391" fontAlgn="base">
              <a:spcBef>
                <a:spcPct val="20000"/>
              </a:spcBef>
              <a:spcAft>
                <a:spcPts val="450"/>
              </a:spcAft>
              <a:buClr>
                <a:srgbClr val="DC9E1F"/>
              </a:buClr>
              <a:buFont typeface="Arial" charset="0"/>
              <a:buChar char="•"/>
              <a:defRPr/>
            </a:pPr>
            <a:r>
              <a:rPr lang="en-US" altLang="zh-CN" sz="3200" b="1" spc="23" dirty="0">
                <a:solidFill>
                  <a:srgbClr val="00B0F0"/>
                </a:solidFill>
                <a:latin typeface="Times New Roman" panose="02020603050405020304" pitchFamily="18" charset="0"/>
                <a:cs typeface="Times New Roman" panose="02020603050405020304" pitchFamily="18" charset="0"/>
              </a:rPr>
              <a:t>(2)</a:t>
            </a:r>
            <a:r>
              <a:rPr lang="en-US" altLang="zh-CN" sz="3200" b="1" spc="23" dirty="0">
                <a:latin typeface="Times New Roman" panose="02020603050405020304" pitchFamily="18" charset="0"/>
                <a:cs typeface="Times New Roman" panose="02020603050405020304" pitchFamily="18" charset="0"/>
              </a:rPr>
              <a:t> the </a:t>
            </a:r>
            <a:r>
              <a:rPr lang="en-US" altLang="zh-CN" sz="3200" b="1" u="sng" spc="23" dirty="0">
                <a:solidFill>
                  <a:srgbClr val="00B0F0"/>
                </a:solidFill>
                <a:latin typeface="Times New Roman" panose="02020603050405020304" pitchFamily="18" charset="0"/>
                <a:cs typeface="Times New Roman" panose="02020603050405020304" pitchFamily="18" charset="0"/>
              </a:rPr>
              <a:t>core polysaccharide</a:t>
            </a:r>
            <a:r>
              <a:rPr lang="en-US" altLang="zh-CN" sz="3200" b="1" spc="23" dirty="0">
                <a:latin typeface="Times New Roman" panose="02020603050405020304" pitchFamily="18" charset="0"/>
                <a:cs typeface="Times New Roman" panose="02020603050405020304" pitchFamily="18" charset="0"/>
              </a:rPr>
              <a:t>: Joined to lipid A ,10sugars(KDO) (-)</a:t>
            </a:r>
          </a:p>
          <a:p>
            <a:pPr marL="257172" indent="-257172" defTabSz="914391" fontAlgn="base">
              <a:spcBef>
                <a:spcPct val="20000"/>
              </a:spcBef>
              <a:spcAft>
                <a:spcPts val="450"/>
              </a:spcAft>
              <a:buClr>
                <a:srgbClr val="DC9E1F"/>
              </a:buClr>
              <a:buFont typeface="Arial" charset="0"/>
              <a:buChar char="•"/>
              <a:defRPr/>
            </a:pPr>
            <a:r>
              <a:rPr lang="en-US" altLang="zh-CN" sz="3200" b="1" spc="23" dirty="0">
                <a:latin typeface="Times New Roman" panose="02020603050405020304" pitchFamily="18" charset="0"/>
                <a:cs typeface="Times New Roman" panose="02020603050405020304" pitchFamily="18" charset="0"/>
              </a:rPr>
              <a:t>2-keto-3-deoxyoctonate;</a:t>
            </a:r>
          </a:p>
          <a:p>
            <a:pPr marL="257172" indent="-257172" defTabSz="914391" fontAlgn="base">
              <a:spcBef>
                <a:spcPct val="20000"/>
              </a:spcBef>
              <a:spcAft>
                <a:spcPts val="450"/>
              </a:spcAft>
              <a:buClr>
                <a:srgbClr val="DC9E1F"/>
              </a:buClr>
              <a:buFont typeface="Arial" charset="0"/>
              <a:buChar char="•"/>
              <a:defRPr/>
            </a:pPr>
            <a:endParaRPr lang="en-US" altLang="zh-CN" sz="3200" b="1" spc="23" dirty="0">
              <a:latin typeface="Times New Roman" panose="02020603050405020304" pitchFamily="18" charset="0"/>
              <a:cs typeface="Times New Roman" panose="02020603050405020304" pitchFamily="18" charset="0"/>
            </a:endParaRPr>
          </a:p>
          <a:p>
            <a:pPr marL="257172" indent="-257172" defTabSz="914391" fontAlgn="base">
              <a:spcBef>
                <a:spcPct val="20000"/>
              </a:spcBef>
              <a:spcAft>
                <a:spcPts val="450"/>
              </a:spcAft>
              <a:buClr>
                <a:srgbClr val="DC9E1F"/>
              </a:buClr>
              <a:buFont typeface="Arial" charset="0"/>
              <a:buChar char="•"/>
              <a:defRPr/>
            </a:pPr>
            <a:r>
              <a:rPr lang="en-US" altLang="zh-CN" sz="3200" b="1" spc="23" dirty="0">
                <a:solidFill>
                  <a:srgbClr val="00B050"/>
                </a:solidFill>
                <a:latin typeface="Times New Roman" panose="02020603050405020304" pitchFamily="18" charset="0"/>
                <a:cs typeface="Times New Roman" panose="02020603050405020304" pitchFamily="18" charset="0"/>
              </a:rPr>
              <a:t>(1) </a:t>
            </a:r>
            <a:r>
              <a:rPr lang="en-US" altLang="zh-CN" sz="3200" b="1" u="sng" spc="23" dirty="0">
                <a:solidFill>
                  <a:srgbClr val="00B050"/>
                </a:solidFill>
                <a:latin typeface="Times New Roman" panose="02020603050405020304" pitchFamily="18" charset="0"/>
                <a:cs typeface="Times New Roman" panose="02020603050405020304" pitchFamily="18" charset="0"/>
              </a:rPr>
              <a:t>lipid A</a:t>
            </a:r>
            <a:r>
              <a:rPr lang="en-US" altLang="zh-CN" sz="3200" b="1" spc="23" dirty="0">
                <a:latin typeface="Times New Roman" panose="02020603050405020304" pitchFamily="18" charset="0"/>
                <a:cs typeface="Times New Roman" panose="02020603050405020304" pitchFamily="18" charset="0"/>
              </a:rPr>
              <a:t>, contains two </a:t>
            </a:r>
            <a:r>
              <a:rPr lang="en-US" altLang="zh-CN" sz="3200" b="1" u="sng" spc="23" dirty="0" err="1">
                <a:latin typeface="Times New Roman" panose="02020603050405020304" pitchFamily="18" charset="0"/>
                <a:cs typeface="Times New Roman" panose="02020603050405020304" pitchFamily="18" charset="0"/>
              </a:rPr>
              <a:t>GlcN</a:t>
            </a:r>
            <a:r>
              <a:rPr lang="en-US" altLang="zh-CN" sz="3200" b="1" spc="23" dirty="0">
                <a:latin typeface="Times New Roman" panose="02020603050405020304" pitchFamily="18" charset="0"/>
                <a:cs typeface="Times New Roman" panose="02020603050405020304" pitchFamily="18" charset="0"/>
              </a:rPr>
              <a:t>, three </a:t>
            </a:r>
            <a:r>
              <a:rPr lang="en-US" altLang="zh-CN" sz="3200" b="1" u="sng" spc="23" dirty="0">
                <a:latin typeface="Times New Roman" panose="02020603050405020304" pitchFamily="18" charset="0"/>
                <a:cs typeface="Times New Roman" panose="02020603050405020304" pitchFamily="18" charset="0"/>
              </a:rPr>
              <a:t>fatty acids </a:t>
            </a:r>
            <a:r>
              <a:rPr lang="en-US" altLang="zh-CN" sz="3200" b="1" spc="23" dirty="0">
                <a:latin typeface="Times New Roman" panose="02020603050405020304" pitchFamily="18" charset="0"/>
                <a:cs typeface="Times New Roman" panose="02020603050405020304" pitchFamily="18" charset="0"/>
              </a:rPr>
              <a:t>and </a:t>
            </a:r>
            <a:r>
              <a:rPr lang="en-US" altLang="zh-CN" sz="3200" b="1" u="sng" spc="23" dirty="0">
                <a:latin typeface="Times New Roman" panose="02020603050405020304" pitchFamily="18" charset="0"/>
                <a:cs typeface="Times New Roman" panose="02020603050405020304" pitchFamily="18" charset="0"/>
              </a:rPr>
              <a:t>phosphate</a:t>
            </a:r>
            <a:r>
              <a:rPr lang="en-US" altLang="zh-CN" sz="3200" b="1" spc="23" dirty="0">
                <a:latin typeface="Times New Roman" panose="02020603050405020304" pitchFamily="18" charset="0"/>
                <a:cs typeface="Times New Roman" panose="02020603050405020304" pitchFamily="18" charset="0"/>
              </a:rPr>
              <a:t> or pyrophosphate attached. </a:t>
            </a:r>
          </a:p>
        </p:txBody>
      </p:sp>
      <p:sp>
        <p:nvSpPr>
          <p:cNvPr id="5" name="Rectangle 4"/>
          <p:cNvSpPr/>
          <p:nvPr/>
        </p:nvSpPr>
        <p:spPr>
          <a:xfrm>
            <a:off x="18354" y="0"/>
            <a:ext cx="8010029" cy="584775"/>
          </a:xfrm>
          <a:prstGeom prst="rect">
            <a:avLst/>
          </a:prstGeom>
        </p:spPr>
        <p:txBody>
          <a:bodyPr wrap="square">
            <a:spAutoFit/>
          </a:bodyPr>
          <a:lstStyle/>
          <a:p>
            <a:r>
              <a:rPr lang="en-US" sz="32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3.4.3 </a:t>
            </a:r>
            <a:r>
              <a:rPr lang="en-US" sz="3200" b="1" u="sng" dirty="0">
                <a:solidFill>
                  <a:srgbClr val="0000FF"/>
                </a:solidFill>
                <a:latin typeface="Times New Roman" panose="02020603050405020304" pitchFamily="18" charset="0"/>
                <a:cs typeface="Times New Roman" panose="02020603050405020304" pitchFamily="18" charset="0"/>
              </a:rPr>
              <a:t>Typical Gram-Negative Cell Walls</a:t>
            </a:r>
          </a:p>
        </p:txBody>
      </p:sp>
      <p:sp>
        <p:nvSpPr>
          <p:cNvPr id="3" name="Rectangle 2"/>
          <p:cNvSpPr/>
          <p:nvPr/>
        </p:nvSpPr>
        <p:spPr>
          <a:xfrm>
            <a:off x="7243913" y="3801481"/>
            <a:ext cx="576064" cy="360040"/>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77122" y="4489116"/>
            <a:ext cx="576064" cy="360040"/>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90524" y="5009873"/>
            <a:ext cx="576064" cy="360040"/>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2173" y="6247442"/>
            <a:ext cx="3347583" cy="584775"/>
          </a:xfrm>
          <a:prstGeom prst="rect">
            <a:avLst/>
          </a:prstGeom>
        </p:spPr>
        <p:txBody>
          <a:bodyPr wrap="none">
            <a:spAutoFit/>
          </a:bodyPr>
          <a:lstStyle/>
          <a:p>
            <a:r>
              <a:rPr lang="en-US" altLang="zh-CN" sz="3200" b="1" spc="23" dirty="0">
                <a:solidFill>
                  <a:prstClr val="black"/>
                </a:solidFill>
                <a:latin typeface="Times New Roman" panose="02020603050405020304" pitchFamily="18" charset="0"/>
                <a:cs typeface="Times New Roman" panose="02020603050405020304" pitchFamily="18" charset="0"/>
              </a:rPr>
              <a:t>. (</a:t>
            </a:r>
            <a:r>
              <a:rPr lang="en-US" altLang="zh-CN" sz="3200" b="1" i="1" spc="23" dirty="0">
                <a:solidFill>
                  <a:prstClr val="black"/>
                </a:solidFill>
                <a:latin typeface="Times New Roman" panose="02020603050405020304" pitchFamily="18" charset="0"/>
                <a:cs typeface="Times New Roman" panose="02020603050405020304" pitchFamily="18" charset="0"/>
              </a:rPr>
              <a:t>Salmonella</a:t>
            </a:r>
            <a:r>
              <a:rPr lang="en-US" altLang="zh-CN" sz="3200" b="1" spc="23" dirty="0">
                <a:solidFill>
                  <a:prstClr val="black"/>
                </a:solidFill>
                <a:latin typeface="Times New Roman" panose="02020603050405020304" pitchFamily="18" charset="0"/>
                <a:cs typeface="Times New Roman" panose="02020603050405020304" pitchFamily="18" charset="0"/>
              </a:rPr>
              <a:t> </a:t>
            </a:r>
            <a:r>
              <a:rPr lang="en-US" altLang="zh-CN" sz="3200" b="1" spc="23" dirty="0" err="1">
                <a:solidFill>
                  <a:prstClr val="black"/>
                </a:solidFill>
                <a:latin typeface="Times New Roman" panose="02020603050405020304" pitchFamily="18" charset="0"/>
                <a:cs typeface="Times New Roman" panose="02020603050405020304" pitchFamily="18" charset="0"/>
              </a:rPr>
              <a:t>spp</a:t>
            </a:r>
            <a:r>
              <a:rPr lang="en-US" altLang="zh-CN" sz="3200" b="1" spc="23" dirty="0">
                <a:solidFill>
                  <a:prstClr val="black"/>
                </a:solidFill>
                <a:latin typeface="Times New Roman" panose="02020603050405020304" pitchFamily="18" charset="0"/>
                <a:cs typeface="Times New Roman" panose="02020603050405020304" pitchFamily="18" charset="0"/>
              </a:rPr>
              <a:t>)</a:t>
            </a:r>
            <a:endParaRPr lang="en-US" dirty="0"/>
          </a:p>
        </p:txBody>
      </p:sp>
      <p:pic>
        <p:nvPicPr>
          <p:cNvPr id="11" name="图片 10">
            <a:extLst>
              <a:ext uri="{FF2B5EF4-FFF2-40B4-BE49-F238E27FC236}">
                <a16:creationId xmlns:a16="http://schemas.microsoft.com/office/drawing/2014/main" id="{0D40D6AE-B2F3-495A-8750-F29E8612EC41}"/>
              </a:ext>
            </a:extLst>
          </p:cNvPr>
          <p:cNvPicPr>
            <a:picLocks noChangeAspect="1"/>
          </p:cNvPicPr>
          <p:nvPr/>
        </p:nvPicPr>
        <p:blipFill>
          <a:blip r:embed="rId4"/>
          <a:stretch>
            <a:fillRect/>
          </a:stretch>
        </p:blipFill>
        <p:spPr>
          <a:xfrm>
            <a:off x="4389658" y="3423919"/>
            <a:ext cx="2143817" cy="1271505"/>
          </a:xfrm>
          <a:prstGeom prst="rect">
            <a:avLst/>
          </a:prstGeom>
        </p:spPr>
      </p:pic>
      <p:pic>
        <p:nvPicPr>
          <p:cNvPr id="14" name="图片 13">
            <a:extLst>
              <a:ext uri="{FF2B5EF4-FFF2-40B4-BE49-F238E27FC236}">
                <a16:creationId xmlns:a16="http://schemas.microsoft.com/office/drawing/2014/main" id="{6E91DEA9-8D89-4998-BDE6-508067AA2FBF}"/>
              </a:ext>
            </a:extLst>
          </p:cNvPr>
          <p:cNvPicPr>
            <a:picLocks noChangeAspect="1"/>
          </p:cNvPicPr>
          <p:nvPr/>
        </p:nvPicPr>
        <p:blipFill rotWithShape="1">
          <a:blip r:embed="rId3"/>
          <a:srcRect b="67786"/>
          <a:stretch/>
        </p:blipFill>
        <p:spPr>
          <a:xfrm>
            <a:off x="6464395" y="368293"/>
            <a:ext cx="2909279" cy="2209203"/>
          </a:xfrm>
          <a:prstGeom prst="rect">
            <a:avLst/>
          </a:prstGeom>
        </p:spPr>
      </p:pic>
    </p:spTree>
    <p:extLst>
      <p:ext uri="{BB962C8B-B14F-4D97-AF65-F5344CB8AC3E}">
        <p14:creationId xmlns:p14="http://schemas.microsoft.com/office/powerpoint/2010/main" val="664401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54" y="619423"/>
            <a:ext cx="9144000" cy="3097610"/>
          </a:xfrm>
        </p:spPr>
        <p:txBody>
          <a:bodyPr>
            <a:noAutofit/>
          </a:bodyPr>
          <a:lstStyle/>
          <a:p>
            <a:pPr marL="0" indent="0">
              <a:buNone/>
            </a:pPr>
            <a:r>
              <a:rPr lang="en-US" b="1" u="sng" dirty="0">
                <a:latin typeface="Times New Roman" panose="02020603050405020304" pitchFamily="18" charset="0"/>
                <a:cs typeface="Times New Roman" panose="02020603050405020304" pitchFamily="18" charset="0"/>
              </a:rPr>
              <a:t>LPS function</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(1) It contributes to the </a:t>
            </a:r>
            <a:r>
              <a:rPr lang="en-US" b="1" u="sng" dirty="0">
                <a:latin typeface="Times New Roman" panose="02020603050405020304" pitchFamily="18" charset="0"/>
                <a:cs typeface="Times New Roman" panose="02020603050405020304" pitchFamily="18" charset="0"/>
              </a:rPr>
              <a:t>negative charge </a:t>
            </a:r>
            <a:r>
              <a:rPr lang="en-US" b="1" dirty="0">
                <a:latin typeface="Times New Roman" panose="02020603050405020304" pitchFamily="18" charset="0"/>
                <a:cs typeface="Times New Roman" panose="02020603050405020304" pitchFamily="18" charset="0"/>
              </a:rPr>
              <a:t>on the bacterial surface, create a </a:t>
            </a:r>
            <a:r>
              <a:rPr lang="en-US" b="1" u="sng" dirty="0">
                <a:latin typeface="Times New Roman" panose="02020603050405020304" pitchFamily="18" charset="0"/>
                <a:cs typeface="Times New Roman" panose="02020603050405020304" pitchFamily="18" charset="0"/>
              </a:rPr>
              <a:t>permeability barrier</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(2) LPS also plays a role in </a:t>
            </a:r>
            <a:r>
              <a:rPr lang="en-US" b="1" u="sng" dirty="0">
                <a:latin typeface="Times New Roman" panose="02020603050405020304" pitchFamily="18" charset="0"/>
                <a:cs typeface="Times New Roman" panose="02020603050405020304" pitchFamily="18" charset="0"/>
              </a:rPr>
              <a:t>protect­ing</a:t>
            </a:r>
            <a:r>
              <a:rPr lang="en-US" b="1" dirty="0">
                <a:latin typeface="Times New Roman" panose="02020603050405020304" pitchFamily="18" charset="0"/>
                <a:cs typeface="Times New Roman" panose="02020603050405020304" pitchFamily="18" charset="0"/>
              </a:rPr>
              <a:t> pathogenic bacteria from host defenses. For example, G</a:t>
            </a:r>
            <a:r>
              <a:rPr lang="en-US" sz="4000" b="1" baseline="30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bacteria using the </a:t>
            </a:r>
            <a:r>
              <a:rPr lang="en-US" b="1" u="sng" dirty="0">
                <a:latin typeface="Times New Roman" panose="02020603050405020304" pitchFamily="18" charset="0"/>
                <a:cs typeface="Times New Roman" panose="02020603050405020304" pitchFamily="18" charset="0"/>
              </a:rPr>
              <a:t>O antigen</a:t>
            </a:r>
            <a:r>
              <a:rPr lang="en-US" b="1" dirty="0">
                <a:latin typeface="Times New Roman" panose="02020603050405020304" pitchFamily="18" charset="0"/>
                <a:cs typeface="Times New Roman" panose="02020603050405020304" pitchFamily="18" charset="0"/>
              </a:rPr>
              <a:t>, such as </a:t>
            </a:r>
            <a:r>
              <a:rPr lang="en-US" b="1" i="1" dirty="0">
                <a:latin typeface="Times New Roman" panose="02020603050405020304" pitchFamily="18" charset="0"/>
                <a:cs typeface="Times New Roman" panose="02020603050405020304" pitchFamily="18" charset="0"/>
              </a:rPr>
              <a:t>E. coli </a:t>
            </a:r>
            <a:r>
              <a:rPr lang="en-US" b="1" dirty="0">
                <a:latin typeface="Times New Roman" panose="02020603050405020304" pitchFamily="18" charset="0"/>
                <a:cs typeface="Times New Roman" panose="02020603050405020304" pitchFamily="18" charset="0"/>
              </a:rPr>
              <a:t>O157; here the O side chain is the antigenic type number 157. </a:t>
            </a:r>
          </a:p>
          <a:p>
            <a:r>
              <a:rPr lang="en-US" b="1" dirty="0">
                <a:latin typeface="Times New Roman" panose="02020603050405020304" pitchFamily="18" charset="0"/>
                <a:cs typeface="Times New Roman" panose="02020603050405020304" pitchFamily="18" charset="0"/>
              </a:rPr>
              <a:t>(3) The lipid A portion of LPS is called </a:t>
            </a:r>
            <a:r>
              <a:rPr lang="en-US" b="1" u="sng" dirty="0">
                <a:latin typeface="Times New Roman" panose="02020603050405020304" pitchFamily="18" charset="0"/>
                <a:cs typeface="Times New Roman" panose="02020603050405020304" pitchFamily="18" charset="0"/>
              </a:rPr>
              <a:t>endotoxin</a:t>
            </a:r>
            <a:r>
              <a:rPr lang="en-US" b="1" dirty="0">
                <a:latin typeface="Times New Roman" panose="02020603050405020304" pitchFamily="18" charset="0"/>
                <a:cs typeface="Times New Roman" panose="02020603050405020304" pitchFamily="18" charset="0"/>
              </a:rPr>
              <a:t>. </a:t>
            </a:r>
          </a:p>
        </p:txBody>
      </p:sp>
      <p:sp>
        <p:nvSpPr>
          <p:cNvPr id="4" name="Rectangle 3"/>
          <p:cNvSpPr/>
          <p:nvPr/>
        </p:nvSpPr>
        <p:spPr>
          <a:xfrm>
            <a:off x="18354" y="0"/>
            <a:ext cx="8226053" cy="584775"/>
          </a:xfrm>
          <a:prstGeom prst="rect">
            <a:avLst/>
          </a:prstGeom>
        </p:spPr>
        <p:txBody>
          <a:bodyPr wrap="square">
            <a:spAutoFit/>
          </a:bodyPr>
          <a:lstStyle/>
          <a:p>
            <a:r>
              <a:rPr lang="en-US" sz="32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3.4.3 </a:t>
            </a:r>
            <a:r>
              <a:rPr lang="en-US" sz="3200" b="1" u="sng" dirty="0">
                <a:solidFill>
                  <a:srgbClr val="0000FF"/>
                </a:solidFill>
                <a:latin typeface="Times New Roman" panose="02020603050405020304" pitchFamily="18" charset="0"/>
                <a:cs typeface="Times New Roman" panose="02020603050405020304" pitchFamily="18" charset="0"/>
              </a:rPr>
              <a:t>Typical Gram-Negative Cell Walls</a:t>
            </a:r>
          </a:p>
        </p:txBody>
      </p:sp>
      <p:sp>
        <p:nvSpPr>
          <p:cNvPr id="5" name="Rectangle 4"/>
          <p:cNvSpPr/>
          <p:nvPr/>
        </p:nvSpPr>
        <p:spPr>
          <a:xfrm>
            <a:off x="18354" y="4603146"/>
            <a:ext cx="5688632" cy="1077218"/>
          </a:xfrm>
          <a:prstGeom prst="rect">
            <a:avLst/>
          </a:prstGeom>
        </p:spPr>
        <p:txBody>
          <a:bodyPr wrap="square">
            <a:spAutoFit/>
          </a:bodyPr>
          <a:lstStyle/>
          <a:p>
            <a:pPr lvl="0"/>
            <a:r>
              <a:rPr lang="en-US" altLang="zh-CN" sz="3200" b="1" u="sng"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宋体" charset="-122"/>
                <a:cs typeface="Times New Roman" panose="02020603050405020304" pitchFamily="18" charset="0"/>
              </a:rPr>
              <a:t>Outer membrane</a:t>
            </a:r>
          </a:p>
          <a:p>
            <a:pPr lvl="0"/>
            <a:r>
              <a:rPr lang="en-US" sz="3200" b="1" dirty="0">
                <a:solidFill>
                  <a:prstClr val="black"/>
                </a:solidFill>
                <a:latin typeface="Times New Roman" panose="02020603050405020304" pitchFamily="18" charset="0"/>
                <a:cs typeface="Times New Roman" panose="02020603050405020304" pitchFamily="18" charset="0"/>
              </a:rPr>
              <a:t>  More permeable-pore protein</a:t>
            </a:r>
          </a:p>
        </p:txBody>
      </p:sp>
      <p:pic>
        <p:nvPicPr>
          <p:cNvPr id="6" name="Picture 5"/>
          <p:cNvPicPr>
            <a:picLocks noChangeAspect="1"/>
          </p:cNvPicPr>
          <p:nvPr/>
        </p:nvPicPr>
        <p:blipFill>
          <a:blip r:embed="rId2"/>
          <a:stretch>
            <a:fillRect/>
          </a:stretch>
        </p:blipFill>
        <p:spPr>
          <a:xfrm>
            <a:off x="7524328" y="4903011"/>
            <a:ext cx="1293201" cy="140634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5788496" y="4633978"/>
            <a:ext cx="1735832" cy="1417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2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7206"/>
            <a:ext cx="6916890" cy="1325563"/>
          </a:xfrm>
        </p:spPr>
        <p:txBody>
          <a:bodyPr>
            <a:normAutofit/>
          </a:bodyPr>
          <a:lstStyle/>
          <a:p>
            <a:pPr defTabSz="457200"/>
            <a:r>
              <a:rPr lang="en-US" sz="32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3.4.4 Mechanism of Gram Staining </a:t>
            </a:r>
          </a:p>
        </p:txBody>
      </p:sp>
      <p:sp>
        <p:nvSpPr>
          <p:cNvPr id="3" name="Content Placeholder 2"/>
          <p:cNvSpPr>
            <a:spLocks noGrp="1"/>
          </p:cNvSpPr>
          <p:nvPr>
            <p:ph idx="1"/>
          </p:nvPr>
        </p:nvSpPr>
        <p:spPr>
          <a:xfrm>
            <a:off x="179512" y="1196752"/>
            <a:ext cx="8964488" cy="4351338"/>
          </a:xfrm>
        </p:spPr>
        <p:txBody>
          <a:bodyPr>
            <a:normAutofit/>
          </a:bodyPr>
          <a:lstStyle/>
          <a:p>
            <a:r>
              <a:rPr lang="en-US" sz="3600" b="1" dirty="0">
                <a:solidFill>
                  <a:srgbClr val="00B0F0"/>
                </a:solidFill>
                <a:latin typeface="Times New Roman" panose="02020603050405020304" pitchFamily="18" charset="0"/>
                <a:cs typeface="Times New Roman" panose="02020603050405020304" pitchFamily="18" charset="0"/>
              </a:rPr>
              <a:t>What is the procedure of Gram stain?</a:t>
            </a:r>
          </a:p>
          <a:p>
            <a:r>
              <a:rPr lang="en-US" sz="3600" b="1" dirty="0">
                <a:latin typeface="Times New Roman" panose="02020603050405020304" pitchFamily="18" charset="0"/>
                <a:cs typeface="Times New Roman" panose="02020603050405020304" pitchFamily="18" charset="0"/>
              </a:rPr>
              <a:t>How to prove cell wall is the main factor for Gram stain?</a:t>
            </a:r>
          </a:p>
          <a:p>
            <a:r>
              <a:rPr lang="en-US" sz="3600" b="1" dirty="0">
                <a:latin typeface="Times New Roman" panose="02020603050405020304" pitchFamily="18" charset="0"/>
                <a:cs typeface="Times New Roman" panose="02020603050405020304" pitchFamily="18" charset="0"/>
              </a:rPr>
              <a:t>What is the main difference of G+ and G- in cell wall?</a:t>
            </a:r>
          </a:p>
          <a:p>
            <a:r>
              <a:rPr lang="en-US" sz="3600" b="1" dirty="0">
                <a:latin typeface="Times New Roman" panose="02020603050405020304" pitchFamily="18" charset="0"/>
                <a:cs typeface="Times New Roman" panose="02020603050405020304" pitchFamily="18" charset="0"/>
              </a:rPr>
              <a:t>Try to explain the mechanism of Gram stain.</a:t>
            </a:r>
          </a:p>
        </p:txBody>
      </p:sp>
      <p:sp>
        <p:nvSpPr>
          <p:cNvPr id="4" name="Smiley Face 3"/>
          <p:cNvSpPr/>
          <p:nvPr/>
        </p:nvSpPr>
        <p:spPr>
          <a:xfrm>
            <a:off x="179512" y="116632"/>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69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82D1AC-2AD3-4BA3-B445-AA706A458E2A}"/>
              </a:ext>
            </a:extLst>
          </p:cNvPr>
          <p:cNvSpPr>
            <a:spLocks noGrp="1"/>
          </p:cNvSpPr>
          <p:nvPr>
            <p:ph type="title"/>
          </p:nvPr>
        </p:nvSpPr>
        <p:spPr>
          <a:xfrm>
            <a:off x="605857" y="222552"/>
            <a:ext cx="7886700" cy="1325563"/>
          </a:xfrm>
        </p:spPr>
        <p:txBody>
          <a:bodyPr/>
          <a:lstStyle/>
          <a:p>
            <a:r>
              <a:rPr lang="en-US" altLang="zh-CN" b="1" dirty="0"/>
              <a:t>Gram stain</a:t>
            </a:r>
            <a:endParaRPr lang="zh-CN" altLang="en-US" b="1" dirty="0"/>
          </a:p>
        </p:txBody>
      </p:sp>
      <p:sp>
        <p:nvSpPr>
          <p:cNvPr id="3" name="内容占位符 2">
            <a:extLst>
              <a:ext uri="{FF2B5EF4-FFF2-40B4-BE49-F238E27FC236}">
                <a16:creationId xmlns:a16="http://schemas.microsoft.com/office/drawing/2014/main" id="{B568B946-D52C-4E56-8504-74637159AD1B}"/>
              </a:ext>
            </a:extLst>
          </p:cNvPr>
          <p:cNvSpPr>
            <a:spLocks noGrp="1"/>
          </p:cNvSpPr>
          <p:nvPr>
            <p:ph idx="1"/>
          </p:nvPr>
        </p:nvSpPr>
        <p:spPr/>
        <p:txBody>
          <a:bodyPr/>
          <a:lstStyle/>
          <a:p>
            <a:r>
              <a:rPr lang="en-US" altLang="zh-CN" dirty="0"/>
              <a:t>Crystal violet (+)</a:t>
            </a:r>
          </a:p>
          <a:p>
            <a:r>
              <a:rPr lang="en-US" altLang="zh-CN" dirty="0"/>
              <a:t>Iodine</a:t>
            </a:r>
          </a:p>
          <a:p>
            <a:r>
              <a:rPr lang="en-US" altLang="zh-CN" dirty="0"/>
              <a:t>Ethanol</a:t>
            </a:r>
          </a:p>
          <a:p>
            <a:r>
              <a:rPr lang="en-US" altLang="zh-CN" dirty="0"/>
              <a:t> </a:t>
            </a:r>
            <a:r>
              <a:rPr lang="en-US" altLang="zh-CN" dirty="0" err="1"/>
              <a:t>Safranine</a:t>
            </a:r>
            <a:endParaRPr lang="en-US" altLang="zh-CN" dirty="0"/>
          </a:p>
          <a:p>
            <a:endParaRPr lang="en-US" altLang="zh-CN" dirty="0"/>
          </a:p>
          <a:p>
            <a:endParaRPr lang="en-US" altLang="zh-CN" dirty="0"/>
          </a:p>
          <a:p>
            <a:r>
              <a:rPr lang="en-US" altLang="zh-CN" dirty="0"/>
              <a:t>Purple/red</a:t>
            </a:r>
          </a:p>
          <a:p>
            <a:r>
              <a:rPr lang="en-US" altLang="zh-CN" dirty="0"/>
              <a:t>Why? </a:t>
            </a:r>
            <a:endParaRPr lang="zh-CN" altLang="en-US" dirty="0"/>
          </a:p>
        </p:txBody>
      </p:sp>
      <p:pic>
        <p:nvPicPr>
          <p:cNvPr id="5" name="图片 4">
            <a:extLst>
              <a:ext uri="{FF2B5EF4-FFF2-40B4-BE49-F238E27FC236}">
                <a16:creationId xmlns:a16="http://schemas.microsoft.com/office/drawing/2014/main" id="{2AEB66AB-B812-44B1-ACA9-19DB611B1659}"/>
              </a:ext>
            </a:extLst>
          </p:cNvPr>
          <p:cNvPicPr>
            <a:picLocks noChangeAspect="1"/>
          </p:cNvPicPr>
          <p:nvPr/>
        </p:nvPicPr>
        <p:blipFill>
          <a:blip r:embed="rId2"/>
          <a:stretch>
            <a:fillRect/>
          </a:stretch>
        </p:blipFill>
        <p:spPr>
          <a:xfrm>
            <a:off x="3059832" y="3429000"/>
            <a:ext cx="3280451" cy="2457269"/>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BEC9AC5B-0C1B-4A75-BC85-E6E130357EB3}"/>
              </a:ext>
            </a:extLst>
          </p:cNvPr>
          <p:cNvPicPr>
            <a:picLocks noChangeAspect="1"/>
          </p:cNvPicPr>
          <p:nvPr/>
        </p:nvPicPr>
        <p:blipFill>
          <a:blip r:embed="rId3"/>
          <a:stretch>
            <a:fillRect/>
          </a:stretch>
        </p:blipFill>
        <p:spPr>
          <a:xfrm>
            <a:off x="4788024" y="190389"/>
            <a:ext cx="3816424" cy="2921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23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9912" y="543722"/>
            <a:ext cx="5064448" cy="2190752"/>
          </a:xfrm>
          <a:prstGeom prst="rect">
            <a:avLst/>
          </a:prstGeom>
          <a:ln>
            <a:noFill/>
          </a:ln>
          <a:effectLst>
            <a:outerShdw blurRad="292100" dist="139700" dir="2700000" algn="tl" rotWithShape="0">
              <a:srgbClr val="333333">
                <a:alpha val="65000"/>
              </a:srgbClr>
            </a:outerShdw>
          </a:effectLst>
        </p:spPr>
      </p:pic>
      <p:sp>
        <p:nvSpPr>
          <p:cNvPr id="20" name="标题 1"/>
          <p:cNvSpPr>
            <a:spLocks noGrp="1"/>
          </p:cNvSpPr>
          <p:nvPr>
            <p:ph type="title"/>
          </p:nvPr>
        </p:nvSpPr>
        <p:spPr>
          <a:xfrm>
            <a:off x="645859" y="91076"/>
            <a:ext cx="7924800" cy="391844"/>
          </a:xfrm>
        </p:spPr>
        <p:txBody>
          <a:bodyPr>
            <a:normAutofit fontScale="90000"/>
          </a:bodyPr>
          <a:lstStyle/>
          <a:p>
            <a:r>
              <a:rPr lang="en-US" altLang="zh-CN" b="1"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Summary </a:t>
            </a:r>
            <a:r>
              <a:rPr lang="en-US" altLang="zh-CN"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3600" b="1" u="sng" dirty="0" err="1">
                <a:ln w="0"/>
                <a:solidFill>
                  <a:srgbClr val="FF0000"/>
                </a:solidFill>
                <a:latin typeface="Times New Roman" panose="02020603050405020304" pitchFamily="18" charset="0"/>
                <a:cs typeface="Times New Roman" panose="02020603050405020304" pitchFamily="18" charset="0"/>
              </a:rPr>
              <a:t>Mononderms</a:t>
            </a:r>
            <a:r>
              <a:rPr lang="en-US" altLang="zh-CN" sz="3600" b="1" u="sng" dirty="0">
                <a:ln w="0"/>
                <a:solidFill>
                  <a:srgbClr val="FF0000"/>
                </a:solidFill>
                <a:latin typeface="Times New Roman" panose="02020603050405020304" pitchFamily="18" charset="0"/>
                <a:cs typeface="Times New Roman" panose="02020603050405020304" pitchFamily="18" charset="0"/>
              </a:rPr>
              <a:t> and </a:t>
            </a:r>
            <a:r>
              <a:rPr lang="en-US" altLang="zh-CN" sz="3600" b="1" u="sng" dirty="0" err="1">
                <a:ln w="0"/>
                <a:solidFill>
                  <a:srgbClr val="FF0000"/>
                </a:solidFill>
                <a:latin typeface="Times New Roman" panose="02020603050405020304" pitchFamily="18" charset="0"/>
                <a:cs typeface="Times New Roman" panose="02020603050405020304" pitchFamily="18" charset="0"/>
              </a:rPr>
              <a:t>Diderms</a:t>
            </a:r>
            <a:endParaRPr lang="zh-CN" altLang="en-US" sz="3600" b="1" u="sng" dirty="0">
              <a:ln w="0"/>
              <a:solidFill>
                <a:srgbClr val="FF0000"/>
              </a:solidFill>
              <a:latin typeface="Times New Roman" panose="02020603050405020304" pitchFamily="18" charset="0"/>
              <a:cs typeface="Times New Roman" panose="02020603050405020304" pitchFamily="18" charset="0"/>
            </a:endParaRPr>
          </a:p>
        </p:txBody>
      </p:sp>
      <p:sp>
        <p:nvSpPr>
          <p:cNvPr id="16" name="内容占位符 2"/>
          <p:cNvSpPr>
            <a:spLocks noGrp="1"/>
          </p:cNvSpPr>
          <p:nvPr>
            <p:ph idx="1"/>
          </p:nvPr>
        </p:nvSpPr>
        <p:spPr>
          <a:xfrm>
            <a:off x="0" y="460226"/>
            <a:ext cx="3888186" cy="3544838"/>
          </a:xfrm>
        </p:spPr>
        <p:txBody>
          <a:bodyPr>
            <a:normAutofit/>
            <a:scene3d>
              <a:camera prst="orthographicFront"/>
              <a:lightRig rig="threePt" dir="t"/>
            </a:scene3d>
            <a:sp3d extrusionH="57150">
              <a:bevelT w="69850" h="38100" prst="cross"/>
            </a:sp3d>
          </a:bodyPr>
          <a:lstStyle/>
          <a:p>
            <a:pPr algn="ctr"/>
            <a:endParaRPr lang="en-US" altLang="zh-CN" sz="2000" b="1" dirty="0"/>
          </a:p>
          <a:p>
            <a:r>
              <a:rPr lang="en-US" altLang="zh-CN" sz="2000" b="1" u="sng" dirty="0"/>
              <a:t>G</a:t>
            </a:r>
            <a:r>
              <a:rPr lang="en-US" altLang="zh-CN" sz="2000" b="1" u="sng" baseline="30000" dirty="0"/>
              <a:t>+</a:t>
            </a:r>
            <a:r>
              <a:rPr lang="en-US" altLang="zh-CN" sz="2000" b="1" dirty="0"/>
              <a:t> traits</a:t>
            </a:r>
          </a:p>
          <a:p>
            <a:r>
              <a:rPr lang="en-US" altLang="zh-CN" sz="2000" b="1" dirty="0"/>
              <a:t> </a:t>
            </a:r>
            <a:r>
              <a:rPr lang="en-US" altLang="zh-CN" sz="2000" b="1" u="sng" dirty="0"/>
              <a:t>PTG thick</a:t>
            </a:r>
            <a:r>
              <a:rPr lang="en-US" altLang="zh-CN" sz="2000" b="1" dirty="0"/>
              <a:t>, with </a:t>
            </a:r>
            <a:r>
              <a:rPr lang="en-US" altLang="zh-CN" sz="2000" b="1" u="sng" dirty="0"/>
              <a:t>TA</a:t>
            </a:r>
          </a:p>
          <a:p>
            <a:r>
              <a:rPr lang="en-US" altLang="zh-CN" sz="2000" b="1" dirty="0"/>
              <a:t>Periplasmic space </a:t>
            </a:r>
            <a:r>
              <a:rPr lang="en-US" altLang="zh-CN" sz="2000" b="1" u="sng" dirty="0"/>
              <a:t>is narrow</a:t>
            </a:r>
            <a:r>
              <a:rPr lang="en-US" altLang="zh-CN" sz="2000" b="1" dirty="0"/>
              <a:t>, with exoenzyme……</a:t>
            </a:r>
          </a:p>
          <a:p>
            <a:r>
              <a:rPr lang="en-US" altLang="zh-CN" sz="2000" b="1" dirty="0"/>
              <a:t>Inter-bridge-(</a:t>
            </a:r>
            <a:r>
              <a:rPr lang="en-US" altLang="zh-CN" sz="2000" b="1" dirty="0" err="1"/>
              <a:t>Gly</a:t>
            </a:r>
            <a:r>
              <a:rPr lang="en-US" altLang="zh-CN" sz="2000" b="1" dirty="0"/>
              <a:t>)</a:t>
            </a:r>
            <a:r>
              <a:rPr lang="en-US" altLang="zh-CN" sz="2000" b="1" baseline="-25000" dirty="0"/>
              <a:t>5 </a:t>
            </a:r>
            <a:r>
              <a:rPr lang="en-US" altLang="zh-CN" sz="2000" b="1" dirty="0"/>
              <a:t> between </a:t>
            </a:r>
            <a:r>
              <a:rPr lang="en-US" altLang="zh-CN" sz="2000" b="1" dirty="0" err="1"/>
              <a:t>pentapeptides</a:t>
            </a:r>
            <a:endParaRPr lang="en-US" altLang="zh-CN" sz="2000" b="1" dirty="0"/>
          </a:p>
          <a:p>
            <a:pPr>
              <a:lnSpc>
                <a:spcPct val="80000"/>
              </a:lnSpc>
              <a:buFont typeface="Arial"/>
              <a:buChar char="•"/>
            </a:pPr>
            <a:r>
              <a:rPr lang="en-US" altLang="zh-CN" sz="2000" b="1" dirty="0"/>
              <a:t>Amino acid(L-Lys )</a:t>
            </a:r>
          </a:p>
        </p:txBody>
      </p:sp>
      <p:cxnSp>
        <p:nvCxnSpPr>
          <p:cNvPr id="5" name="Curved Connector 4"/>
          <p:cNvCxnSpPr/>
          <p:nvPr/>
        </p:nvCxnSpPr>
        <p:spPr>
          <a:xfrm rot="16200000" flipH="1">
            <a:off x="4780553" y="866932"/>
            <a:ext cx="1392803" cy="638367"/>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rot="16200000" flipH="1">
            <a:off x="6570991" y="867797"/>
            <a:ext cx="1068124" cy="550518"/>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rot="16200000" flipH="1">
            <a:off x="7561092" y="992729"/>
            <a:ext cx="1469512" cy="678945"/>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内容占位符 2"/>
          <p:cNvSpPr txBox="1">
            <a:spLocks/>
          </p:cNvSpPr>
          <p:nvPr/>
        </p:nvSpPr>
        <p:spPr>
          <a:xfrm>
            <a:off x="4211961" y="2273071"/>
            <a:ext cx="4893260" cy="2236049"/>
          </a:xfrm>
          <a:prstGeom prst="rect">
            <a:avLst/>
          </a:prstGeom>
        </p:spPr>
        <p:txBody>
          <a:bodyPr vert="horz" lIns="68580" tIns="34290" rIns="68580" bIns="34290" rtlCol="0">
            <a:normAutofit lnSpcReduction="10000"/>
            <a:scene3d>
              <a:camera prst="orthographicFront"/>
              <a:lightRig rig="threePt" dir="t"/>
            </a:scene3d>
            <a:sp3d extrusionH="57150">
              <a:bevelT w="69850" h="38100" prst="cross"/>
            </a:sp3d>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altLang="zh-CN" sz="2000" b="1" dirty="0"/>
          </a:p>
          <a:p>
            <a:r>
              <a:rPr lang="en-US" altLang="zh-CN" sz="2000" b="1" u="sng" dirty="0"/>
              <a:t>G</a:t>
            </a:r>
            <a:r>
              <a:rPr lang="en-US" altLang="zh-CN" sz="2000" b="1" u="sng" baseline="30000" dirty="0"/>
              <a:t>-</a:t>
            </a:r>
            <a:r>
              <a:rPr lang="en-US" altLang="zh-CN" sz="2000" b="1" dirty="0"/>
              <a:t> traits: double membrane</a:t>
            </a:r>
          </a:p>
          <a:p>
            <a:r>
              <a:rPr lang="en-US" altLang="zh-CN" sz="2000" b="1" dirty="0"/>
              <a:t> </a:t>
            </a:r>
            <a:r>
              <a:rPr lang="en-US" altLang="zh-CN" sz="2000" b="1" u="sng" dirty="0"/>
              <a:t>PTG thin</a:t>
            </a:r>
            <a:r>
              <a:rPr lang="en-US" altLang="zh-CN" sz="2000" b="1" dirty="0"/>
              <a:t>, with </a:t>
            </a:r>
            <a:r>
              <a:rPr lang="en-US" altLang="zh-CN" sz="2000" b="1" u="sng" dirty="0"/>
              <a:t>LPS</a:t>
            </a:r>
          </a:p>
          <a:p>
            <a:r>
              <a:rPr lang="en-US" altLang="zh-CN" sz="2000" b="1" dirty="0"/>
              <a:t>Periplasmic space </a:t>
            </a:r>
            <a:r>
              <a:rPr lang="en-US" altLang="zh-CN" sz="2000" b="1" u="sng" dirty="0"/>
              <a:t>is wide</a:t>
            </a:r>
            <a:r>
              <a:rPr lang="en-US" altLang="zh-CN" sz="2000" b="1" dirty="0"/>
              <a:t>, </a:t>
            </a:r>
          </a:p>
          <a:p>
            <a:r>
              <a:rPr lang="en-US" altLang="zh-CN" sz="2000" b="1" dirty="0"/>
              <a:t>Direct Crosslink-between </a:t>
            </a:r>
            <a:r>
              <a:rPr lang="en-US" altLang="zh-CN" sz="2000" b="1" dirty="0" err="1"/>
              <a:t>pentapeptides</a:t>
            </a:r>
            <a:endParaRPr lang="en-US" altLang="zh-CN" sz="2000" b="1" dirty="0"/>
          </a:p>
          <a:p>
            <a:r>
              <a:rPr lang="en-US" altLang="zh-CN" sz="2000" b="1" dirty="0"/>
              <a:t>DAP</a:t>
            </a:r>
          </a:p>
        </p:txBody>
      </p:sp>
      <p:sp>
        <p:nvSpPr>
          <p:cNvPr id="10" name="Rectangle 9"/>
          <p:cNvSpPr/>
          <p:nvPr/>
        </p:nvSpPr>
        <p:spPr>
          <a:xfrm>
            <a:off x="171114" y="4712475"/>
            <a:ext cx="8874289" cy="1439368"/>
          </a:xfrm>
          <a:prstGeom prst="rect">
            <a:avLst/>
          </a:prstGeom>
        </p:spPr>
        <p:txBody>
          <a:bodyPr wrap="square">
            <a:spAutoFit/>
          </a:bodyPr>
          <a:lstStyle/>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latin typeface="Times New Roman" panose="02020603050405020304" pitchFamily="18" charset="0"/>
                <a:cs typeface="Times New Roman" panose="02020603050405020304" pitchFamily="18" charset="0"/>
              </a:rPr>
              <a:t>The phyla </a:t>
            </a:r>
            <a:r>
              <a:rPr lang="en-US" sz="2800" b="1" i="1" dirty="0" err="1">
                <a:solidFill>
                  <a:prstClr val="black"/>
                </a:solidFill>
                <a:latin typeface="Times New Roman" panose="02020603050405020304" pitchFamily="18" charset="0"/>
                <a:cs typeface="Times New Roman" panose="02020603050405020304" pitchFamily="18" charset="0"/>
              </a:rPr>
              <a:t>Fir­micutes</a:t>
            </a:r>
            <a:r>
              <a:rPr lang="en-US" sz="2800" b="1" dirty="0">
                <a:solidFill>
                  <a:prstClr val="black"/>
                </a:solidFill>
                <a:latin typeface="Times New Roman" panose="02020603050405020304" pitchFamily="18" charset="0"/>
                <a:cs typeface="Times New Roman" panose="02020603050405020304" pitchFamily="18" charset="0"/>
              </a:rPr>
              <a:t> and </a:t>
            </a:r>
            <a:r>
              <a:rPr lang="en-US" sz="2800" b="1" i="1" dirty="0" err="1">
                <a:solidFill>
                  <a:prstClr val="black"/>
                </a:solidFill>
                <a:latin typeface="Times New Roman" panose="02020603050405020304" pitchFamily="18" charset="0"/>
                <a:cs typeface="Times New Roman" panose="02020603050405020304" pitchFamily="18" charset="0"/>
              </a:rPr>
              <a:t>Actinobacteria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are</a:t>
            </a:r>
            <a:r>
              <a:rPr lang="en-US" sz="2800" b="1" i="1" dirty="0">
                <a:solidFill>
                  <a:prstClr val="black"/>
                </a:solidFill>
                <a:latin typeface="Times New Roman" panose="02020603050405020304" pitchFamily="18" charset="0"/>
                <a:cs typeface="Times New Roman" panose="02020603050405020304" pitchFamily="18" charset="0"/>
              </a:rPr>
              <a:t> </a:t>
            </a:r>
            <a:r>
              <a:rPr lang="en-US" altLang="zh-CN" sz="2800" b="1" u="sng" dirty="0">
                <a:latin typeface="Times New Roman" panose="02020603050405020304" pitchFamily="18" charset="0"/>
                <a:cs typeface="Times New Roman" panose="02020603050405020304" pitchFamily="18" charset="0"/>
              </a:rPr>
              <a:t>G</a:t>
            </a:r>
            <a:r>
              <a:rPr lang="en-US" altLang="zh-CN" sz="2800" b="1" u="sng" baseline="30000" dirty="0">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Monoderms</a:t>
            </a:r>
            <a:r>
              <a:rPr lang="en-US" sz="2800" b="1" dirty="0">
                <a:solidFill>
                  <a:prstClr val="black"/>
                </a:solidFill>
                <a:latin typeface="Times New Roman" panose="02020603050405020304" pitchFamily="18" charset="0"/>
                <a:cs typeface="Times New Roman" panose="02020603050405020304" pitchFamily="18" charset="0"/>
              </a:rPr>
              <a:t>); Others are negative strains(</a:t>
            </a:r>
            <a:r>
              <a:rPr lang="en-US" sz="2800" b="1" dirty="0" err="1">
                <a:solidFill>
                  <a:srgbClr val="FF0000"/>
                </a:solidFill>
                <a:latin typeface="Times New Roman" panose="02020603050405020304" pitchFamily="18" charset="0"/>
                <a:cs typeface="Times New Roman" panose="02020603050405020304" pitchFamily="18" charset="0"/>
              </a:rPr>
              <a:t>Diderms</a:t>
            </a:r>
            <a:r>
              <a:rPr lang="en-US" sz="2800" b="1" dirty="0">
                <a:solidFill>
                  <a:prstClr val="black"/>
                </a:solidFill>
                <a:latin typeface="Times New Roman" panose="02020603050405020304" pitchFamily="18" charset="0"/>
                <a:cs typeface="Times New Roman" panose="02020603050405020304" pitchFamily="18" charset="0"/>
              </a:rPr>
              <a:t>).</a:t>
            </a:r>
          </a:p>
          <a:p>
            <a:pPr marL="228600" lvl="0" indent="-228600" defTabSz="914400">
              <a:lnSpc>
                <a:spcPct val="90000"/>
              </a:lnSpc>
              <a:spcBef>
                <a:spcPts val="1000"/>
              </a:spcBef>
              <a:buFont typeface="Arial" panose="020B0604020202020204" pitchFamily="34" charset="0"/>
              <a:buChar char="•"/>
            </a:pPr>
            <a:r>
              <a:rPr lang="en-US" sz="3200" b="1" dirty="0">
                <a:solidFill>
                  <a:prstClr val="black"/>
                </a:solidFill>
                <a:latin typeface="Times New Roman" panose="02020603050405020304" pitchFamily="18" charset="0"/>
                <a:cs typeface="Times New Roman" panose="02020603050405020304" pitchFamily="18" charset="0"/>
              </a:rPr>
              <a:t>So, is it much better than the Gram </a:t>
            </a:r>
            <a:r>
              <a:rPr lang="en-US" sz="2800" b="1"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0320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1040" y="1160748"/>
            <a:ext cx="8496944" cy="1155576"/>
          </a:xfrm>
        </p:spPr>
        <p:txBody>
          <a:bodyPr>
            <a:noAutofit/>
          </a:bodyPr>
          <a:lstStyle/>
          <a:p>
            <a:r>
              <a:rPr lang="en-US" altLang="zh-CN"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What is a consequence of </a:t>
            </a:r>
            <a:r>
              <a:rPr lang="en-US" altLang="zh-CN" sz="36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lysis</a:t>
            </a:r>
            <a:r>
              <a:rPr lang="en-US" altLang="zh-CN"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cell wall?</a:t>
            </a:r>
            <a:endParaRPr lang="zh-CN" alt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内容占位符 2"/>
          <p:cNvSpPr txBox="1">
            <a:spLocks/>
          </p:cNvSpPr>
          <p:nvPr/>
        </p:nvSpPr>
        <p:spPr>
          <a:xfrm>
            <a:off x="251520" y="2942946"/>
            <a:ext cx="8892480" cy="1620180"/>
          </a:xfrm>
          <a:prstGeom prst="rect">
            <a:avLst/>
          </a:prstGeom>
        </p:spPr>
        <p:txBody>
          <a:bodyPr vert="horz" lIns="68580" tIns="34290" rIns="68580" bIns="34290" rtlCol="0">
            <a:normAutofit lnSpcReduction="10000"/>
          </a:bodyPr>
          <a:lstStyle>
            <a:lvl1pPr marL="342900" indent="-3429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n-US" altLang="zh-CN" sz="5100" b="1"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How to lyse or destroy cell wall?</a:t>
            </a:r>
          </a:p>
        </p:txBody>
      </p:sp>
      <p:pic>
        <p:nvPicPr>
          <p:cNvPr id="2" name="图片 1">
            <a:extLst>
              <a:ext uri="{FF2B5EF4-FFF2-40B4-BE49-F238E27FC236}">
                <a16:creationId xmlns:a16="http://schemas.microsoft.com/office/drawing/2014/main" id="{6EA78848-B69B-4641-8E82-CDA279EEF209}"/>
              </a:ext>
            </a:extLst>
          </p:cNvPr>
          <p:cNvPicPr>
            <a:picLocks noChangeAspect="1"/>
          </p:cNvPicPr>
          <p:nvPr/>
        </p:nvPicPr>
        <p:blipFill>
          <a:blip r:embed="rId2"/>
          <a:stretch>
            <a:fillRect/>
          </a:stretch>
        </p:blipFill>
        <p:spPr>
          <a:xfrm>
            <a:off x="3131840" y="3787554"/>
            <a:ext cx="2536156" cy="2194750"/>
          </a:xfrm>
          <a:prstGeom prst="rect">
            <a:avLst/>
          </a:prstGeom>
        </p:spPr>
      </p:pic>
    </p:spTree>
    <p:extLst>
      <p:ext uri="{BB962C8B-B14F-4D97-AF65-F5344CB8AC3E}">
        <p14:creationId xmlns:p14="http://schemas.microsoft.com/office/powerpoint/2010/main" val="277583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4" name="Rectangle 2"/>
          <p:cNvSpPr>
            <a:spLocks noGrp="1" noChangeArrowheads="1"/>
          </p:cNvSpPr>
          <p:nvPr>
            <p:ph type="title"/>
          </p:nvPr>
        </p:nvSpPr>
        <p:spPr>
          <a:xfrm>
            <a:off x="755576" y="45168"/>
            <a:ext cx="7680960" cy="551818"/>
          </a:xfrm>
        </p:spPr>
        <p:txBody>
          <a:bodyPr/>
          <a:lstStyle/>
          <a:p>
            <a:pPr>
              <a:defRPr/>
            </a:pPr>
            <a:r>
              <a:rPr lang="en-US" altLang="zh-CN" sz="2700" b="1" u="sng" dirty="0">
                <a:solidFill>
                  <a:srgbClr val="0000FF"/>
                </a:solidFill>
                <a:latin typeface="Times New Roman" panose="02020603050405020304" pitchFamily="18" charset="0"/>
                <a:ea typeface="Abadi MT Condensed Extra Bold" charset="0"/>
                <a:cs typeface="Times New Roman" panose="02020603050405020304" pitchFamily="18" charset="0"/>
              </a:rPr>
              <a:t> 3.4.5 Cell Walls and Osmotic Protection</a:t>
            </a:r>
          </a:p>
        </p:txBody>
      </p:sp>
      <p:sp>
        <p:nvSpPr>
          <p:cNvPr id="444419" name="Rectangle 3"/>
          <p:cNvSpPr>
            <a:spLocks noGrp="1" noChangeArrowheads="1"/>
          </p:cNvSpPr>
          <p:nvPr>
            <p:ph idx="1"/>
          </p:nvPr>
        </p:nvSpPr>
        <p:spPr>
          <a:xfrm>
            <a:off x="8110" y="4228007"/>
            <a:ext cx="8935429" cy="2096386"/>
          </a:xfrm>
          <a:prstGeom prst="rect">
            <a:avLst/>
          </a:prstGeom>
        </p:spPr>
        <p:txBody>
          <a:bodyPr>
            <a:normAutofit fontScale="92500" lnSpcReduction="10000"/>
          </a:bodyPr>
          <a:lstStyle/>
          <a:p>
            <a:pPr eaLnBrk="1" hangingPunct="1">
              <a:defRPr/>
            </a:pPr>
            <a:r>
              <a:rPr lang="en-US" altLang="zh-CN" sz="2700" b="1" u="sng" dirty="0">
                <a:latin typeface="Times New Roman" panose="02020603050405020304" pitchFamily="18" charset="0"/>
                <a:cs typeface="Times New Roman" panose="02020603050405020304" pitchFamily="18" charset="0"/>
              </a:rPr>
              <a:t>Breaks</a:t>
            </a:r>
            <a:r>
              <a:rPr lang="en-US" altLang="zh-CN" sz="2700" b="1" dirty="0">
                <a:latin typeface="Times New Roman" panose="02020603050405020304" pitchFamily="18" charset="0"/>
                <a:cs typeface="Times New Roman" panose="02020603050405020304" pitchFamily="18" charset="0"/>
              </a:rPr>
              <a:t> the bond between NAM-NAG (</a:t>
            </a:r>
            <a:r>
              <a:rPr lang="el-GR" altLang="zh-CN" sz="2700" b="1" u="sng" dirty="0">
                <a:latin typeface="Times New Roman" panose="02020603050405020304" pitchFamily="18" charset="0"/>
                <a:cs typeface="Times New Roman" panose="02020603050405020304" pitchFamily="18" charset="0"/>
              </a:rPr>
              <a:t>β</a:t>
            </a:r>
            <a:r>
              <a:rPr lang="en-US" altLang="zh-CN" sz="2700" b="1" u="sng" dirty="0">
                <a:latin typeface="Times New Roman" panose="02020603050405020304" pitchFamily="18" charset="0"/>
                <a:cs typeface="Times New Roman" panose="02020603050405020304" pitchFamily="18" charset="0"/>
              </a:rPr>
              <a:t>-1,4 linkage</a:t>
            </a:r>
            <a:r>
              <a:rPr lang="en-US" altLang="zh-CN" sz="2700" b="1" dirty="0">
                <a:latin typeface="Times New Roman" panose="02020603050405020304" pitchFamily="18" charset="0"/>
                <a:cs typeface="Times New Roman" panose="02020603050405020304" pitchFamily="18" charset="0"/>
              </a:rPr>
              <a:t>)-lysozyme; </a:t>
            </a:r>
            <a:r>
              <a:rPr lang="en-US" altLang="zh-CN" sz="2700" b="1" u="sng" dirty="0">
                <a:latin typeface="Times New Roman" panose="02020603050405020304" pitchFamily="18" charset="0"/>
                <a:cs typeface="Times New Roman" panose="02020603050405020304" pitchFamily="18" charset="0"/>
              </a:rPr>
              <a:t>I</a:t>
            </a:r>
            <a:r>
              <a:rPr lang="en-US" altLang="zh-CN" sz="2700" b="1" dirty="0">
                <a:latin typeface="Times New Roman" panose="02020603050405020304" pitchFamily="18" charset="0"/>
                <a:cs typeface="Times New Roman" panose="02020603050405020304" pitchFamily="18" charset="0"/>
              </a:rPr>
              <a:t>nhibits </a:t>
            </a:r>
            <a:r>
              <a:rPr lang="en-US" altLang="zh-CN" sz="2700" b="1" u="sng" dirty="0">
                <a:latin typeface="Times New Roman" panose="02020603050405020304" pitchFamily="18" charset="0"/>
                <a:cs typeface="Times New Roman" panose="02020603050405020304" pitchFamily="18" charset="0"/>
              </a:rPr>
              <a:t>peptide</a:t>
            </a:r>
            <a:r>
              <a:rPr lang="en-US" altLang="zh-CN" sz="2700" b="1" dirty="0">
                <a:latin typeface="Times New Roman" panose="02020603050405020304" pitchFamily="18" charset="0"/>
                <a:cs typeface="Times New Roman" panose="02020603050405020304" pitchFamily="18" charset="0"/>
              </a:rPr>
              <a:t> bridge-penicillin</a:t>
            </a:r>
          </a:p>
          <a:p>
            <a:pPr>
              <a:defRPr/>
            </a:pPr>
            <a:r>
              <a:rPr lang="en-US" altLang="zh-CN" sz="2700" b="1" u="sng" dirty="0">
                <a:latin typeface="Times New Roman" panose="02020603050405020304" pitchFamily="18" charset="0"/>
                <a:cs typeface="Times New Roman" panose="02020603050405020304" pitchFamily="18" charset="0"/>
              </a:rPr>
              <a:t>Protoplasts</a:t>
            </a:r>
            <a:r>
              <a:rPr lang="en-US" altLang="zh-CN" b="1" u="sng" dirty="0">
                <a:latin typeface="Times New Roman" panose="02020603050405020304" pitchFamily="18" charset="0"/>
                <a:cs typeface="Times New Roman" panose="02020603050405020304" pitchFamily="18" charset="0"/>
              </a:rPr>
              <a:t>(</a:t>
            </a:r>
            <a:r>
              <a:rPr lang="zh-CN" altLang="en-US" b="1" u="sng" dirty="0">
                <a:latin typeface="Times New Roman" panose="02020603050405020304" pitchFamily="18" charset="0"/>
                <a:cs typeface="Times New Roman" panose="02020603050405020304" pitchFamily="18" charset="0"/>
              </a:rPr>
              <a:t>原生质体</a:t>
            </a:r>
            <a:r>
              <a:rPr lang="en-US" altLang="zh-CN" b="1" u="sng"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 </a:t>
            </a:r>
            <a:r>
              <a:rPr lang="en-US" altLang="zh-CN" sz="2700" b="1" dirty="0">
                <a:latin typeface="Times New Roman" panose="02020603050405020304" pitchFamily="18" charset="0"/>
                <a:cs typeface="Times New Roman" panose="02020603050405020304" pitchFamily="18" charset="0"/>
              </a:rPr>
              <a:t>G</a:t>
            </a:r>
            <a:r>
              <a:rPr lang="en-US" altLang="zh-CN" sz="2700" b="1" baseline="30000" dirty="0">
                <a:latin typeface="Times New Roman" panose="02020603050405020304" pitchFamily="18" charset="0"/>
                <a:cs typeface="Times New Roman" panose="02020603050405020304" pitchFamily="18" charset="0"/>
              </a:rPr>
              <a:t>+</a:t>
            </a:r>
            <a:r>
              <a:rPr lang="en-US" altLang="zh-CN" sz="2700" b="1" dirty="0">
                <a:latin typeface="Times New Roman" panose="02020603050405020304" pitchFamily="18" charset="0"/>
                <a:cs typeface="Times New Roman" panose="02020603050405020304" pitchFamily="18" charset="0"/>
              </a:rPr>
              <a:t> ; </a:t>
            </a:r>
          </a:p>
          <a:p>
            <a:pPr>
              <a:defRPr/>
            </a:pPr>
            <a:r>
              <a:rPr lang="en-US" altLang="zh-CN" sz="3200" b="1" u="sng" spc="23" dirty="0" err="1">
                <a:latin typeface="Times New Roman"/>
              </a:rPr>
              <a:t>Spheroplasts</a:t>
            </a:r>
            <a:r>
              <a:rPr lang="zh-CN" altLang="en-US" b="1" u="sng" spc="23" dirty="0">
                <a:latin typeface="Times New Roman"/>
              </a:rPr>
              <a:t>（球质体</a:t>
            </a:r>
            <a:r>
              <a:rPr lang="en-US" altLang="zh-CN" b="1" u="sng" spc="23" dirty="0">
                <a:latin typeface="Times New Roman"/>
              </a:rPr>
              <a:t>) </a:t>
            </a:r>
            <a:r>
              <a:rPr lang="en-US" altLang="zh-CN" b="1" spc="23" dirty="0">
                <a:latin typeface="Times New Roman"/>
              </a:rPr>
              <a:t>(with little wall or out membrane) (</a:t>
            </a:r>
            <a:r>
              <a:rPr lang="en-US" altLang="zh-CN" sz="3200" b="1" spc="23" dirty="0">
                <a:latin typeface="Times New Roman"/>
              </a:rPr>
              <a:t>G</a:t>
            </a:r>
            <a:r>
              <a:rPr lang="en-US" altLang="zh-CN" sz="3200" b="1" spc="23" baseline="30000" dirty="0">
                <a:latin typeface="Times New Roman"/>
              </a:rPr>
              <a:t>-</a:t>
            </a:r>
            <a:r>
              <a:rPr lang="en-US" altLang="zh-CN" b="1" spc="23" dirty="0">
                <a:latin typeface="Times New Roman"/>
              </a:rPr>
              <a:t>)?</a:t>
            </a:r>
          </a:p>
        </p:txBody>
      </p:sp>
      <p:pic>
        <p:nvPicPr>
          <p:cNvPr id="2" name="图片 1"/>
          <p:cNvPicPr>
            <a:picLocks noChangeAspect="1"/>
          </p:cNvPicPr>
          <p:nvPr/>
        </p:nvPicPr>
        <p:blipFill rotWithShape="1">
          <a:blip r:embed="rId3"/>
          <a:srcRect b="16674"/>
          <a:stretch/>
        </p:blipFill>
        <p:spPr>
          <a:xfrm>
            <a:off x="8110" y="2390614"/>
            <a:ext cx="3234782" cy="1415094"/>
          </a:xfrm>
          <a:prstGeom prst="rect">
            <a:avLst/>
          </a:prstGeom>
          <a:ln>
            <a:noFill/>
          </a:ln>
          <a:effectLst>
            <a:outerShdw blurRad="292100" dist="139700" dir="2700000" algn="tl" rotWithShape="0">
              <a:srgbClr val="333333">
                <a:alpha val="65000"/>
              </a:srgbClr>
            </a:outerShdw>
          </a:effectLst>
        </p:spPr>
      </p:pic>
      <p:sp>
        <p:nvSpPr>
          <p:cNvPr id="4" name="矩形 3"/>
          <p:cNvSpPr/>
          <p:nvPr/>
        </p:nvSpPr>
        <p:spPr>
          <a:xfrm>
            <a:off x="187819" y="6308539"/>
            <a:ext cx="8079621" cy="535531"/>
          </a:xfrm>
          <a:prstGeom prst="rect">
            <a:avLst/>
          </a:prstGeom>
        </p:spPr>
        <p:txBody>
          <a:bodyPr wrap="square">
            <a:spAutoFit/>
          </a:bodyPr>
          <a:lstStyle/>
          <a:p>
            <a:pPr marL="257172" indent="-257172">
              <a:spcBef>
                <a:spcPct val="20000"/>
              </a:spcBef>
              <a:spcAft>
                <a:spcPts val="450"/>
              </a:spcAft>
              <a:buClr>
                <a:srgbClr val="DC9E1F"/>
              </a:buClr>
              <a:buFont typeface="Arial" charset="0"/>
              <a:buChar char="•"/>
              <a:defRPr/>
            </a:pPr>
            <a:r>
              <a:rPr lang="en-US" altLang="zh-CN" sz="2880" b="1" u="sng" spc="23" dirty="0">
                <a:latin typeface="Times New Roman"/>
              </a:rPr>
              <a:t>Do they take place spontaneously in bacteria?</a:t>
            </a:r>
            <a:endParaRPr lang="en-US" altLang="zh-CN" sz="2880" b="1" spc="23" dirty="0">
              <a:latin typeface="Times New Roman"/>
            </a:endParaRPr>
          </a:p>
        </p:txBody>
      </p:sp>
      <p:pic>
        <p:nvPicPr>
          <p:cNvPr id="5" name="Picture 4"/>
          <p:cNvPicPr>
            <a:picLocks noChangeAspect="1"/>
          </p:cNvPicPr>
          <p:nvPr/>
        </p:nvPicPr>
        <p:blipFill>
          <a:blip r:embed="rId4"/>
          <a:stretch>
            <a:fillRect/>
          </a:stretch>
        </p:blipFill>
        <p:spPr>
          <a:xfrm>
            <a:off x="3252764" y="2298649"/>
            <a:ext cx="5337798" cy="164239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23528" y="750202"/>
            <a:ext cx="7848872" cy="1508105"/>
          </a:xfrm>
          <a:prstGeom prst="rect">
            <a:avLst/>
          </a:prstGeom>
        </p:spPr>
        <p:txBody>
          <a:bodyPr wrap="square">
            <a:spAutoFit/>
          </a:bodyPr>
          <a:lstStyle/>
          <a:p>
            <a:r>
              <a:rPr lang="en-US" altLang="zh-CN" sz="3200" b="1" u="sng" dirty="0">
                <a:solidFill>
                  <a:prstClr val="black"/>
                </a:solidFill>
                <a:latin typeface="Times New Roman" panose="02020603050405020304" pitchFamily="18" charset="0"/>
                <a:cs typeface="Times New Roman" panose="02020603050405020304" pitchFamily="18" charset="0"/>
              </a:rPr>
              <a:t>Hypotonic(</a:t>
            </a:r>
            <a:r>
              <a:rPr lang="zh-CN" altLang="en-US" sz="3200" b="1" u="sng" dirty="0">
                <a:solidFill>
                  <a:prstClr val="black"/>
                </a:solidFill>
                <a:latin typeface="Times New Roman" panose="02020603050405020304" pitchFamily="18" charset="0"/>
                <a:cs typeface="Times New Roman" panose="02020603050405020304" pitchFamily="18" charset="0"/>
              </a:rPr>
              <a:t>低渗</a:t>
            </a:r>
            <a:r>
              <a:rPr lang="en-US" altLang="zh-CN" sz="3200" b="1" u="sng" dirty="0">
                <a:solidFill>
                  <a:prstClr val="black"/>
                </a:solidFill>
                <a:latin typeface="Times New Roman" panose="02020603050405020304" pitchFamily="18" charset="0"/>
                <a:cs typeface="Times New Roman" panose="02020603050405020304" pitchFamily="18" charset="0"/>
              </a:rPr>
              <a:t>):</a:t>
            </a:r>
            <a:r>
              <a:rPr lang="en-US" altLang="zh-CN" sz="3200" b="1" u="sng" dirty="0">
                <a:latin typeface="Times New Roman" panose="02020603050405020304" pitchFamily="18" charset="0"/>
                <a:cs typeface="Times New Roman" panose="02020603050405020304" pitchFamily="18" charset="0"/>
              </a:rPr>
              <a:t>swells-</a:t>
            </a:r>
            <a:endParaRPr lang="en-US" altLang="zh-CN" sz="3200" b="1" u="sng" dirty="0">
              <a:solidFill>
                <a:prstClr val="black"/>
              </a:solidFill>
              <a:latin typeface="Times New Roman" panose="02020603050405020304" pitchFamily="18" charset="0"/>
              <a:cs typeface="Times New Roman" panose="02020603050405020304" pitchFamily="18" charset="0"/>
            </a:endParaRPr>
          </a:p>
          <a:p>
            <a:r>
              <a:rPr lang="en-US" altLang="zh-CN" sz="3200" b="1" u="sng" dirty="0">
                <a:solidFill>
                  <a:prstClr val="black"/>
                </a:solidFill>
                <a:latin typeface="Times New Roman" panose="02020603050405020304" pitchFamily="18" charset="0"/>
                <a:cs typeface="Times New Roman" panose="02020603050405020304" pitchFamily="18" charset="0"/>
              </a:rPr>
              <a:t>Hypertonic</a:t>
            </a:r>
            <a:r>
              <a:rPr lang="zh-CN" altLang="en-US" sz="3200" b="1" u="sng" dirty="0">
                <a:solidFill>
                  <a:prstClr val="black"/>
                </a:solidFill>
                <a:latin typeface="Times New Roman" panose="02020603050405020304" pitchFamily="18" charset="0"/>
                <a:cs typeface="Times New Roman" panose="02020603050405020304" pitchFamily="18" charset="0"/>
              </a:rPr>
              <a:t>（高渗</a:t>
            </a:r>
            <a:r>
              <a:rPr lang="en-US" altLang="zh-CN" sz="3200" b="1" u="sng" dirty="0">
                <a:solidFill>
                  <a:prstClr val="black"/>
                </a:solidFill>
                <a:latin typeface="Times New Roman" panose="02020603050405020304" pitchFamily="18" charset="0"/>
                <a:cs typeface="Times New Roman" panose="02020603050405020304" pitchFamily="18" charset="0"/>
              </a:rPr>
              <a:t>):</a:t>
            </a:r>
            <a:r>
              <a:rPr lang="en-US" altLang="zh-CN" sz="2800" b="1" dirty="0">
                <a:solidFill>
                  <a:prstClr val="black"/>
                </a:solidFill>
                <a:latin typeface="Times New Roman" panose="02020603050405020304" pitchFamily="18" charset="0"/>
                <a:cs typeface="Times New Roman" panose="02020603050405020304" pitchFamily="18" charset="0"/>
              </a:rPr>
              <a:t> Plasmolysis(</a:t>
            </a:r>
            <a:r>
              <a:rPr lang="zh-CN" altLang="en-US" sz="2800" b="1" dirty="0">
                <a:solidFill>
                  <a:prstClr val="black"/>
                </a:solidFill>
                <a:latin typeface="Times New Roman" panose="02020603050405020304" pitchFamily="18" charset="0"/>
                <a:cs typeface="Times New Roman" panose="02020603050405020304" pitchFamily="18" charset="0"/>
              </a:rPr>
              <a:t>质壁分离</a:t>
            </a:r>
            <a:r>
              <a:rPr lang="en-US" altLang="zh-CN" sz="2800" b="1" dirty="0">
                <a:solidFill>
                  <a:prstClr val="black"/>
                </a:solidFill>
                <a:latin typeface="Times New Roman" panose="02020603050405020304" pitchFamily="18" charset="0"/>
                <a:cs typeface="Times New Roman" panose="02020603050405020304" pitchFamily="18" charset="0"/>
              </a:rPr>
              <a:t>)</a:t>
            </a:r>
          </a:p>
          <a:p>
            <a:r>
              <a:rPr lang="en-US" altLang="zh-CN" sz="2800" b="1" dirty="0">
                <a:latin typeface="Times New Roman" panose="02020603050405020304" pitchFamily="18" charset="0"/>
                <a:cs typeface="Times New Roman" panose="02020603050405020304" pitchFamily="18" charset="0"/>
              </a:rPr>
              <a:t>In isotonic solution(</a:t>
            </a:r>
            <a:r>
              <a:rPr lang="zh-CN" altLang="en-US" sz="2800" b="1" dirty="0">
                <a:latin typeface="Times New Roman" panose="02020603050405020304" pitchFamily="18" charset="0"/>
                <a:cs typeface="Times New Roman" panose="02020603050405020304" pitchFamily="18" charset="0"/>
              </a:rPr>
              <a:t>等渗）</a:t>
            </a:r>
            <a:r>
              <a:rPr lang="en-US" altLang="zh-CN" sz="2800" b="1"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stretch>
            <a:fillRect/>
          </a:stretch>
        </p:blipFill>
        <p:spPr>
          <a:xfrm>
            <a:off x="7419423" y="608036"/>
            <a:ext cx="1713124" cy="1579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314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4419">
                                            <p:txEl>
                                              <p:pRg st="0" end="0"/>
                                            </p:txEl>
                                          </p:spTgt>
                                        </p:tgtEl>
                                        <p:attrNameLst>
                                          <p:attrName>style.visibility</p:attrName>
                                        </p:attrNameLst>
                                      </p:cBhvr>
                                      <p:to>
                                        <p:strVal val="visible"/>
                                      </p:to>
                                    </p:set>
                                    <p:anim calcmode="lin" valueType="num">
                                      <p:cBhvr additive="base">
                                        <p:cTn id="15" dur="500" fill="hold"/>
                                        <p:tgtEl>
                                          <p:spTgt spid="4444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44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4419">
                                            <p:txEl>
                                              <p:pRg st="1" end="1"/>
                                            </p:txEl>
                                          </p:spTgt>
                                        </p:tgtEl>
                                        <p:attrNameLst>
                                          <p:attrName>style.visibility</p:attrName>
                                        </p:attrNameLst>
                                      </p:cBhvr>
                                      <p:to>
                                        <p:strVal val="visible"/>
                                      </p:to>
                                    </p:set>
                                    <p:anim calcmode="lin" valueType="num">
                                      <p:cBhvr additive="base">
                                        <p:cTn id="31" dur="500" fill="hold"/>
                                        <p:tgtEl>
                                          <p:spTgt spid="444419">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4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4419">
                                            <p:txEl>
                                              <p:pRg st="2" end="2"/>
                                            </p:txEl>
                                          </p:spTgt>
                                        </p:tgtEl>
                                        <p:attrNameLst>
                                          <p:attrName>style.visibility</p:attrName>
                                        </p:attrNameLst>
                                      </p:cBhvr>
                                      <p:to>
                                        <p:strVal val="visible"/>
                                      </p:to>
                                    </p:set>
                                    <p:anim calcmode="lin" valueType="num">
                                      <p:cBhvr additive="base">
                                        <p:cTn id="37" dur="500" fill="hold"/>
                                        <p:tgtEl>
                                          <p:spTgt spid="444419">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44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9" grpId="0" build="p" bldLvl="3" autoUpdateAnimBg="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a:xfrm>
            <a:off x="395536" y="0"/>
            <a:ext cx="8280920" cy="857250"/>
          </a:xfrm>
        </p:spPr>
        <p:txBody>
          <a:bodyPr>
            <a:normAutofit/>
          </a:bodyPr>
          <a:lstStyle/>
          <a:p>
            <a:pPr>
              <a:defRPr/>
            </a:pPr>
            <a:r>
              <a:rPr lang="en-US" altLang="zh-CN" sz="2700" b="1" u="sng" dirty="0">
                <a:solidFill>
                  <a:srgbClr val="0000FF"/>
                </a:solidFill>
                <a:latin typeface="Times New Roman" panose="02020603050405020304" pitchFamily="18" charset="0"/>
                <a:ea typeface="Abadi MT Condensed Extra Bold" charset="0"/>
                <a:cs typeface="Times New Roman" panose="02020603050405020304" pitchFamily="18" charset="0"/>
              </a:rPr>
              <a:t>3.4.6 Bacteria that Lack Peptidoglycan or Cell Walls</a:t>
            </a:r>
          </a:p>
        </p:txBody>
      </p:sp>
      <p:sp>
        <p:nvSpPr>
          <p:cNvPr id="72709" name="Rectangle 3"/>
          <p:cNvSpPr>
            <a:spLocks noGrp="1" noChangeArrowheads="1"/>
          </p:cNvSpPr>
          <p:nvPr>
            <p:ph idx="1"/>
          </p:nvPr>
        </p:nvSpPr>
        <p:spPr>
          <a:xfrm>
            <a:off x="-26871" y="893808"/>
            <a:ext cx="8964488" cy="4629150"/>
          </a:xfrm>
          <a:prstGeom prst="rect">
            <a:avLst/>
          </a:prstGeom>
        </p:spPr>
        <p:txBody>
          <a:bodyPr>
            <a:normAutofit/>
          </a:bodyPr>
          <a:lstStyle/>
          <a:p>
            <a:pPr lvl="0">
              <a:buClr>
                <a:srgbClr val="DC9E1F"/>
              </a:buClr>
              <a:defRPr/>
            </a:pPr>
            <a:r>
              <a:rPr lang="en-US" altLang="zh-CN" b="1" dirty="0">
                <a:latin typeface="Times New Roman" panose="02020603050405020304" pitchFamily="18" charset="0"/>
                <a:cs typeface="Times New Roman" panose="02020603050405020304" pitchFamily="18" charset="0"/>
              </a:rPr>
              <a:t>Some stain </a:t>
            </a:r>
            <a:r>
              <a:rPr lang="en-US" altLang="zh-CN" b="1" u="sng" dirty="0">
                <a:latin typeface="Times New Roman" panose="02020603050405020304" pitchFamily="18" charset="0"/>
                <a:cs typeface="Times New Roman" panose="02020603050405020304" pitchFamily="18" charset="0"/>
              </a:rPr>
              <a:t>G</a:t>
            </a:r>
            <a:r>
              <a:rPr lang="en-US" altLang="zh-CN" sz="4000" b="1" u="sng" baseline="30000"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 do not have </a:t>
            </a:r>
            <a:r>
              <a:rPr lang="en-US" altLang="zh-CN" b="1" u="sng" dirty="0">
                <a:latin typeface="Times New Roman" panose="02020603050405020304" pitchFamily="18" charset="0"/>
                <a:cs typeface="Times New Roman" panose="02020603050405020304" pitchFamily="18" charset="0"/>
              </a:rPr>
              <a:t>PTG</a:t>
            </a:r>
            <a:r>
              <a:rPr lang="en-US" altLang="zh-CN" b="1" dirty="0">
                <a:latin typeface="Times New Roman" panose="02020603050405020304" pitchFamily="18" charset="0"/>
                <a:cs typeface="Times New Roman" panose="02020603050405020304" pitchFamily="18" charset="0"/>
              </a:rPr>
              <a:t> in their cell walls: phyla </a:t>
            </a:r>
            <a:r>
              <a:rPr lang="en-US" altLang="zh-CN" b="1" i="1" dirty="0" err="1">
                <a:solidFill>
                  <a:srgbClr val="FF0000"/>
                </a:solidFill>
                <a:latin typeface="Times New Roman" panose="02020603050405020304" pitchFamily="18" charset="0"/>
                <a:cs typeface="Times New Roman" panose="02020603050405020304" pitchFamily="18" charset="0"/>
              </a:rPr>
              <a:t>Chlamydiae</a:t>
            </a:r>
            <a:r>
              <a:rPr lang="en-US" altLang="zh-CN" b="1" dirty="0">
                <a:solidFill>
                  <a:srgbClr val="FF0000"/>
                </a:solidFill>
                <a:latin typeface="Times New Roman" panose="02020603050405020304" pitchFamily="18" charset="0"/>
                <a:cs typeface="Times New Roman" panose="02020603050405020304" pitchFamily="18" charset="0"/>
              </a:rPr>
              <a:t>(initial body) </a:t>
            </a:r>
            <a:r>
              <a:rPr lang="en-US" altLang="zh-CN" b="1" dirty="0">
                <a:latin typeface="Times New Roman" panose="02020603050405020304" pitchFamily="18" charset="0"/>
                <a:cs typeface="Times New Roman" panose="02020603050405020304" pitchFamily="18" charset="0"/>
              </a:rPr>
              <a:t>and </a:t>
            </a:r>
            <a:r>
              <a:rPr lang="en-US" altLang="zh-CN" b="1" i="1" dirty="0" err="1">
                <a:latin typeface="Times New Roman" panose="02020603050405020304" pitchFamily="18" charset="0"/>
                <a:cs typeface="Times New Roman" panose="02020603050405020304" pitchFamily="18" charset="0"/>
              </a:rPr>
              <a:t>Plancto­mycetes</a:t>
            </a:r>
            <a:r>
              <a:rPr lang="en-US" altLang="zh-CN" b="1" dirty="0">
                <a:latin typeface="Times New Roman" panose="02020603050405020304" pitchFamily="18" charset="0"/>
                <a:cs typeface="Times New Roman" panose="02020603050405020304" pitchFamily="18" charset="0"/>
              </a:rPr>
              <a:t>, but with </a:t>
            </a:r>
            <a:r>
              <a:rPr lang="en-US" altLang="zh-CN" b="1" u="sng" dirty="0">
                <a:latin typeface="Times New Roman" panose="02020603050405020304" pitchFamily="18" charset="0"/>
                <a:cs typeface="Times New Roman" panose="02020603050405020304" pitchFamily="18" charset="0"/>
              </a:rPr>
              <a:t>outer membrane</a:t>
            </a:r>
            <a:r>
              <a:rPr lang="en-US" altLang="zh-CN" b="1" dirty="0">
                <a:latin typeface="Times New Roman" panose="02020603050405020304" pitchFamily="18" charset="0"/>
                <a:cs typeface="Times New Roman" panose="02020603050405020304" pitchFamily="18" charset="0"/>
              </a:rPr>
              <a:t>. Shaped.</a:t>
            </a:r>
          </a:p>
          <a:p>
            <a:pPr eaLnBrk="1" hangingPunct="1">
              <a:defRPr/>
            </a:pPr>
            <a:r>
              <a:rPr lang="en-US" altLang="zh-CN" sz="2700" b="1" u="sng" dirty="0">
                <a:latin typeface="Times New Roman" panose="02020603050405020304" pitchFamily="18" charset="0"/>
                <a:cs typeface="Times New Roman" panose="02020603050405020304" pitchFamily="18" charset="0"/>
              </a:rPr>
              <a:t>Mycoplasma</a:t>
            </a:r>
            <a:r>
              <a:rPr lang="zh-CN" altLang="en-US" b="1"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in nature</a:t>
            </a:r>
            <a:r>
              <a:rPr lang="zh-CN" altLang="en-US" b="1"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 </a:t>
            </a:r>
            <a:r>
              <a:rPr lang="zh-CN" altLang="en-US" b="1" dirty="0">
                <a:latin typeface="Times New Roman" panose="02020603050405020304" pitchFamily="18" charset="0"/>
                <a:cs typeface="Times New Roman" panose="02020603050405020304" pitchFamily="18" charset="0"/>
              </a:rPr>
              <a:t>（</a:t>
            </a:r>
            <a:r>
              <a:rPr lang="zh-CN" altLang="en-US" sz="2700" b="1" dirty="0">
                <a:latin typeface="Times New Roman" panose="02020603050405020304" pitchFamily="18" charset="0"/>
                <a:cs typeface="Times New Roman" panose="02020603050405020304" pitchFamily="18" charset="0"/>
              </a:rPr>
              <a:t>Ｇ</a:t>
            </a:r>
            <a:r>
              <a:rPr lang="en-US" altLang="zh-CN" sz="2700"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a:p>
            <a:pPr lvl="1">
              <a:defRPr/>
            </a:pPr>
            <a:r>
              <a:rPr lang="en-US" altLang="zh-CN" sz="2475" b="1" dirty="0">
                <a:latin typeface="Times New Roman" panose="02020603050405020304" pitchFamily="18" charset="0"/>
                <a:cs typeface="Times New Roman" panose="02020603050405020304" pitchFamily="18" charset="0"/>
              </a:rPr>
              <a:t>Does not produce a cell wall (</a:t>
            </a:r>
            <a:r>
              <a:rPr lang="en-US" altLang="zh-CN" sz="2800" b="1" dirty="0">
                <a:latin typeface="Times New Roman" panose="02020603050405020304" pitchFamily="18" charset="0"/>
                <a:cs typeface="Times New Roman" panose="02020603050405020304" pitchFamily="18" charset="0"/>
              </a:rPr>
              <a:t>pleomorphic</a:t>
            </a:r>
            <a:r>
              <a:rPr lang="en-US" altLang="zh-CN" sz="2475" b="1" dirty="0">
                <a:latin typeface="Times New Roman" panose="02020603050405020304" pitchFamily="18" charset="0"/>
                <a:cs typeface="Times New Roman" panose="02020603050405020304" pitchFamily="18" charset="0"/>
              </a:rPr>
              <a:t> )</a:t>
            </a:r>
          </a:p>
          <a:p>
            <a:pPr lvl="1" eaLnBrk="1" hangingPunct="1">
              <a:defRPr/>
            </a:pPr>
            <a:r>
              <a:rPr lang="en-US" altLang="zh-CN" sz="2475" b="1" dirty="0">
                <a:latin typeface="Times New Roman" panose="02020603050405020304" pitchFamily="18" charset="0"/>
                <a:cs typeface="Times New Roman" panose="02020603050405020304" pitchFamily="18" charset="0"/>
              </a:rPr>
              <a:t>Plasma </a:t>
            </a:r>
            <a:r>
              <a:rPr lang="en-US" altLang="zh-CN" sz="2475" b="1" u="sng" dirty="0">
                <a:latin typeface="Times New Roman" panose="02020603050405020304" pitchFamily="18" charset="0"/>
                <a:cs typeface="Times New Roman" panose="02020603050405020304" pitchFamily="18" charset="0"/>
              </a:rPr>
              <a:t>membrane more resistant </a:t>
            </a:r>
            <a:r>
              <a:rPr lang="en-US" altLang="zh-CN" sz="2475" b="1" dirty="0">
                <a:latin typeface="Times New Roman" panose="02020603050405020304" pitchFamily="18" charset="0"/>
                <a:cs typeface="Times New Roman" panose="02020603050405020304" pitchFamily="18" charset="0"/>
              </a:rPr>
              <a:t>to osmotic pressure</a:t>
            </a:r>
          </a:p>
          <a:p>
            <a:pPr lvl="1">
              <a:lnSpc>
                <a:spcPct val="110000"/>
              </a:lnSpc>
            </a:pPr>
            <a:r>
              <a:rPr lang="en-US" altLang="zh-CN" sz="2700" b="1" u="sng" dirty="0">
                <a:latin typeface="Times New Roman" panose="02020603050405020304" pitchFamily="18" charset="0"/>
                <a:ea typeface="宋体" charset="-122"/>
                <a:cs typeface="Times New Roman" panose="02020603050405020304" pitchFamily="18" charset="0"/>
              </a:rPr>
              <a:t>Sterols</a:t>
            </a:r>
            <a:r>
              <a:rPr lang="en-US" altLang="zh-CN" sz="2700" b="1" dirty="0">
                <a:latin typeface="Times New Roman" panose="02020603050405020304" pitchFamily="18" charset="0"/>
                <a:ea typeface="宋体" charset="-122"/>
                <a:cs typeface="Times New Roman" panose="02020603050405020304" pitchFamily="18" charset="0"/>
              </a:rPr>
              <a:t> may </a:t>
            </a:r>
            <a:r>
              <a:rPr lang="en-US" altLang="zh-CN" sz="2700" b="1" u="sng" dirty="0">
                <a:latin typeface="Times New Roman" panose="02020603050405020304" pitchFamily="18" charset="0"/>
                <a:ea typeface="宋体" charset="-122"/>
                <a:cs typeface="Times New Roman" panose="02020603050405020304" pitchFamily="18" charset="0"/>
              </a:rPr>
              <a:t>stabilize</a:t>
            </a:r>
            <a:r>
              <a:rPr lang="en-US" altLang="zh-CN" sz="2700" b="1" dirty="0">
                <a:latin typeface="Times New Roman" panose="02020603050405020304" pitchFamily="18" charset="0"/>
                <a:ea typeface="宋体" charset="-122"/>
                <a:cs typeface="Times New Roman" panose="02020603050405020304" pitchFamily="18" charset="0"/>
              </a:rPr>
              <a:t> plasma membrane</a:t>
            </a:r>
          </a:p>
          <a:p>
            <a:pPr marL="457200" lvl="1" indent="0" eaLnBrk="1" hangingPunct="1">
              <a:buNone/>
              <a:defRPr/>
            </a:pPr>
            <a:endParaRPr lang="en-US" altLang="zh-CN" sz="2400" b="1" dirty="0">
              <a:solidFill>
                <a:srgbClr val="FFFF00"/>
              </a:solidFill>
              <a:latin typeface="Times New Roman" panose="02020603050405020304" pitchFamily="18" charset="0"/>
              <a:cs typeface="Times New Roman" panose="02020603050405020304" pitchFamily="18" charset="0"/>
            </a:endParaRPr>
          </a:p>
        </p:txBody>
      </p:sp>
      <p:pic>
        <p:nvPicPr>
          <p:cNvPr id="4" name="Picture 5" descr="wiL75268_2104"/>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1606796" y="4033899"/>
            <a:ext cx="1892486" cy="1404580"/>
          </a:xfrm>
          <a:prstGeom prst="rect">
            <a:avLst/>
          </a:prstGeom>
          <a:ln>
            <a:noFill/>
          </a:ln>
          <a:effectLst>
            <a:outerShdw blurRad="292100" dist="139700" dir="2700000" algn="tl" rotWithShape="0">
              <a:srgbClr val="333333">
                <a:alpha val="65000"/>
              </a:srgbClr>
            </a:outerShdw>
          </a:effectLst>
        </p:spPr>
      </p:pic>
      <p:pic>
        <p:nvPicPr>
          <p:cNvPr id="5" name="Picture 5" descr="wiL75268_2103"/>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5944123" y="3891200"/>
            <a:ext cx="2464237" cy="154727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512530" y="5086999"/>
            <a:ext cx="2081019" cy="300082"/>
          </a:xfrm>
          <a:prstGeom prst="rect">
            <a:avLst/>
          </a:prstGeom>
        </p:spPr>
        <p:txBody>
          <a:bodyPr wrap="none">
            <a:spAutoFit/>
          </a:bodyPr>
          <a:lstStyle/>
          <a:p>
            <a:r>
              <a:rPr lang="en-US" altLang="zh-CN" sz="1350" b="1" i="1" dirty="0">
                <a:ea typeface="宋体" charset="-122"/>
              </a:rPr>
              <a:t>Mycoplasma </a:t>
            </a:r>
            <a:r>
              <a:rPr lang="en-US" altLang="zh-CN" sz="1350" b="1" i="1" dirty="0" err="1">
                <a:ea typeface="宋体" charset="-122"/>
              </a:rPr>
              <a:t>pneumoniae</a:t>
            </a:r>
            <a:r>
              <a:rPr lang="en-US" altLang="zh-CN" sz="1350" b="1" dirty="0">
                <a:ea typeface="宋体" charset="-122"/>
              </a:rPr>
              <a:t> </a:t>
            </a:r>
            <a:endParaRPr lang="en-US" sz="1350" dirty="0"/>
          </a:p>
        </p:txBody>
      </p:sp>
      <p:sp>
        <p:nvSpPr>
          <p:cNvPr id="3" name="Rectangle 2"/>
          <p:cNvSpPr/>
          <p:nvPr/>
        </p:nvSpPr>
        <p:spPr>
          <a:xfrm>
            <a:off x="6197032" y="5295523"/>
            <a:ext cx="1958421" cy="300082"/>
          </a:xfrm>
          <a:prstGeom prst="rect">
            <a:avLst/>
          </a:prstGeom>
        </p:spPr>
        <p:txBody>
          <a:bodyPr wrap="none">
            <a:spAutoFit/>
          </a:bodyPr>
          <a:lstStyle/>
          <a:p>
            <a:r>
              <a:rPr lang="en-US" altLang="zh-CN" sz="1350" b="1" i="1" dirty="0" err="1">
                <a:ea typeface="宋体" charset="-122"/>
              </a:rPr>
              <a:t>Ureaplasma</a:t>
            </a:r>
            <a:r>
              <a:rPr lang="en-US" altLang="zh-CN" sz="1350" b="1" i="1" dirty="0">
                <a:ea typeface="宋体" charset="-122"/>
              </a:rPr>
              <a:t> </a:t>
            </a:r>
            <a:r>
              <a:rPr lang="en-US" altLang="zh-CN" sz="1350" b="1" i="1" dirty="0" err="1">
                <a:ea typeface="宋体" charset="-122"/>
              </a:rPr>
              <a:t>urealyticum</a:t>
            </a:r>
            <a:endParaRPr lang="en-US" sz="1350" dirty="0"/>
          </a:p>
        </p:txBody>
      </p:sp>
      <p:sp>
        <p:nvSpPr>
          <p:cNvPr id="6" name="Rectangle 5"/>
          <p:cNvSpPr/>
          <p:nvPr/>
        </p:nvSpPr>
        <p:spPr>
          <a:xfrm>
            <a:off x="-13671" y="5368136"/>
            <a:ext cx="9145016" cy="1446550"/>
          </a:xfrm>
          <a:prstGeom prst="rect">
            <a:avLst/>
          </a:prstGeom>
        </p:spPr>
        <p:txBody>
          <a:bodyPr wrap="square">
            <a:spAutoFit/>
          </a:bodyPr>
          <a:lstStyle/>
          <a:p>
            <a:r>
              <a:rPr lang="en-US" altLang="zh-CN" sz="3200" b="1" u="sng" dirty="0">
                <a:solidFill>
                  <a:prstClr val="black"/>
                </a:solidFill>
                <a:latin typeface="Times New Roman" panose="02020603050405020304" pitchFamily="18" charset="0"/>
                <a:cs typeface="Times New Roman" panose="02020603050405020304" pitchFamily="18" charset="0"/>
              </a:rPr>
              <a:t>L-form bacteria</a:t>
            </a:r>
            <a:r>
              <a:rPr lang="en-US" altLang="zh-CN" sz="2520" b="1" dirty="0">
                <a:solidFill>
                  <a:prstClr val="black"/>
                </a:solidFill>
                <a:latin typeface="Times New Roman" panose="02020603050405020304" pitchFamily="18" charset="0"/>
                <a:cs typeface="Times New Roman" panose="02020603050405020304" pitchFamily="18" charset="0"/>
              </a:rPr>
              <a:t>: cell wall-deficient (CWD) bacteria, are strains of bacteria that lack cell walls (in </a:t>
            </a:r>
            <a:r>
              <a:rPr lang="en-US" altLang="zh-CN" sz="2520" b="1" u="sng" dirty="0">
                <a:solidFill>
                  <a:prstClr val="black"/>
                </a:solidFill>
                <a:latin typeface="Times New Roman" panose="02020603050405020304" pitchFamily="18" charset="0"/>
                <a:cs typeface="Times New Roman" panose="02020603050405020304" pitchFamily="18" charset="0"/>
              </a:rPr>
              <a:t>lab</a:t>
            </a:r>
            <a:r>
              <a:rPr lang="en-US" altLang="zh-CN" sz="2520" b="1" dirty="0">
                <a:solidFill>
                  <a:prstClr val="black"/>
                </a:solidFill>
                <a:latin typeface="Times New Roman" panose="02020603050405020304" pitchFamily="18" charset="0"/>
                <a:cs typeface="Times New Roman" panose="02020603050405020304" pitchFamily="18" charset="0"/>
              </a:rPr>
              <a:t>).    </a:t>
            </a:r>
            <a:r>
              <a:rPr lang="en-US" altLang="zh-CN" sz="2800" b="1" dirty="0">
                <a:solidFill>
                  <a:prstClr val="black"/>
                </a:solidFill>
                <a:latin typeface="Times New Roman" panose="02020603050405020304" pitchFamily="18" charset="0"/>
                <a:cs typeface="Times New Roman" panose="02020603050405020304" pitchFamily="18" charset="0"/>
              </a:rPr>
              <a:t>They are likely to develop resistance for antibiotics.(?)</a:t>
            </a:r>
            <a:endParaRPr lang="en-US" dirty="0"/>
          </a:p>
        </p:txBody>
      </p:sp>
    </p:spTree>
    <p:extLst>
      <p:ext uri="{BB962C8B-B14F-4D97-AF65-F5344CB8AC3E}">
        <p14:creationId xmlns:p14="http://schemas.microsoft.com/office/powerpoint/2010/main" val="170778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animEffect transition="in" filter="blinds(horizontal)">
                                      <p:cBhvr>
                                        <p:cTn id="7" dur="500"/>
                                        <p:tgtEl>
                                          <p:spTgt spid="727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2709">
                                            <p:txEl>
                                              <p:pRg st="1" end="1"/>
                                            </p:txEl>
                                          </p:spTgt>
                                        </p:tgtEl>
                                        <p:attrNameLst>
                                          <p:attrName>style.visibility</p:attrName>
                                        </p:attrNameLst>
                                      </p:cBhvr>
                                      <p:to>
                                        <p:strVal val="visible"/>
                                      </p:to>
                                    </p:set>
                                    <p:animEffect transition="in" filter="blinds(horizontal)">
                                      <p:cBhvr>
                                        <p:cTn id="12" dur="500"/>
                                        <p:tgtEl>
                                          <p:spTgt spid="727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2709">
                                            <p:txEl>
                                              <p:pRg st="2" end="2"/>
                                            </p:txEl>
                                          </p:spTgt>
                                        </p:tgtEl>
                                        <p:attrNameLst>
                                          <p:attrName>style.visibility</p:attrName>
                                        </p:attrNameLst>
                                      </p:cBhvr>
                                      <p:to>
                                        <p:strVal val="visible"/>
                                      </p:to>
                                    </p:set>
                                    <p:animEffect transition="in" filter="blinds(horizontal)">
                                      <p:cBhvr>
                                        <p:cTn id="17" dur="500"/>
                                        <p:tgtEl>
                                          <p:spTgt spid="727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2709">
                                            <p:txEl>
                                              <p:pRg st="3" end="3"/>
                                            </p:txEl>
                                          </p:spTgt>
                                        </p:tgtEl>
                                        <p:attrNameLst>
                                          <p:attrName>style.visibility</p:attrName>
                                        </p:attrNameLst>
                                      </p:cBhvr>
                                      <p:to>
                                        <p:strVal val="visible"/>
                                      </p:to>
                                    </p:set>
                                    <p:animEffect transition="in" filter="blinds(horizontal)">
                                      <p:cBhvr>
                                        <p:cTn id="22" dur="500"/>
                                        <p:tgtEl>
                                          <p:spTgt spid="727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2709">
                                            <p:txEl>
                                              <p:pRg st="4" end="4"/>
                                            </p:txEl>
                                          </p:spTgt>
                                        </p:tgtEl>
                                        <p:attrNameLst>
                                          <p:attrName>style.visibility</p:attrName>
                                        </p:attrNameLst>
                                      </p:cBhvr>
                                      <p:to>
                                        <p:strVal val="visible"/>
                                      </p:to>
                                    </p:set>
                                    <p:animEffect transition="in" filter="blinds(horizontal)">
                                      <p:cBhvr>
                                        <p:cTn id="27" dur="500"/>
                                        <p:tgtEl>
                                          <p:spTgt spid="72709">
                                            <p:txEl>
                                              <p:pRg st="4" end="4"/>
                                            </p:txEl>
                                          </p:spTgt>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build="p"/>
      <p:bldP spid="2"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5400000">
            <a:off x="5821976" y="5073249"/>
            <a:ext cx="1604502" cy="1944217"/>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29659" y="908720"/>
            <a:ext cx="9114341" cy="4605136"/>
          </a:xfrm>
        </p:spPr>
        <p:txBody>
          <a:bodyPr>
            <a:noAutofit/>
          </a:bodyPr>
          <a:lstStyle/>
          <a:p>
            <a:r>
              <a:rPr lang="en-US" b="1" dirty="0">
                <a:latin typeface="Times New Roman" panose="02020603050405020304" pitchFamily="18" charset="0"/>
                <a:cs typeface="Times New Roman" panose="02020603050405020304" pitchFamily="18" charset="0"/>
              </a:rPr>
              <a:t>The cell wall is the layer that lies just </a:t>
            </a:r>
            <a:r>
              <a:rPr lang="en-US" b="1" u="sng" dirty="0">
                <a:latin typeface="Times New Roman" panose="02020603050405020304" pitchFamily="18" charset="0"/>
                <a:cs typeface="Times New Roman" panose="02020603050405020304" pitchFamily="18" charset="0"/>
              </a:rPr>
              <a:t>outside the plasma membrane</a:t>
            </a:r>
            <a:r>
              <a:rPr lang="en-US" b="1" dirty="0">
                <a:latin typeface="Times New Roman" panose="02020603050405020304" pitchFamily="18" charset="0"/>
                <a:cs typeface="Times New Roman" panose="02020603050405020304" pitchFamily="18" charset="0"/>
              </a:rPr>
              <a:t>.(location)</a:t>
            </a:r>
          </a:p>
          <a:p>
            <a:r>
              <a:rPr lang="en-US" b="1" dirty="0">
                <a:latin typeface="Times New Roman" panose="02020603050405020304" pitchFamily="18" charset="0"/>
                <a:cs typeface="Times New Roman" panose="02020603050405020304" pitchFamily="18" charset="0"/>
              </a:rPr>
              <a:t>It helps </a:t>
            </a:r>
            <a:r>
              <a:rPr lang="en-US" b="1" u="sng" dirty="0">
                <a:latin typeface="Times New Roman" panose="02020603050405020304" pitchFamily="18" charset="0"/>
                <a:cs typeface="Times New Roman" panose="02020603050405020304" pitchFamily="18" charset="0"/>
              </a:rPr>
              <a:t>maintain cell shape </a:t>
            </a:r>
            <a:r>
              <a:rPr lang="en-US" b="1" dirty="0">
                <a:latin typeface="Times New Roman" panose="02020603050405020304" pitchFamily="18" charset="0"/>
                <a:cs typeface="Times New Roman" panose="02020603050405020304" pitchFamily="18" charset="0"/>
              </a:rPr>
              <a:t>and </a:t>
            </a:r>
            <a:r>
              <a:rPr lang="en-US" b="1" u="sng" dirty="0">
                <a:latin typeface="Times New Roman" panose="02020603050405020304" pitchFamily="18" charset="0"/>
                <a:cs typeface="Times New Roman" panose="02020603050405020304" pitchFamily="18" charset="0"/>
              </a:rPr>
              <a:t>protect</a:t>
            </a:r>
            <a:r>
              <a:rPr lang="en-US" b="1" dirty="0">
                <a:latin typeface="Times New Roman" panose="02020603050405020304" pitchFamily="18" charset="0"/>
                <a:cs typeface="Times New Roman" panose="02020603050405020304" pitchFamily="18" charset="0"/>
              </a:rPr>
              <a:t> the cell from osmotic lysis; it </a:t>
            </a:r>
            <a:r>
              <a:rPr lang="en-US" b="1" u="sng" dirty="0">
                <a:latin typeface="Times New Roman" panose="02020603050405020304" pitchFamily="18" charset="0"/>
                <a:cs typeface="Times New Roman" panose="02020603050405020304" pitchFamily="18" charset="0"/>
              </a:rPr>
              <a:t>can protect </a:t>
            </a:r>
            <a:r>
              <a:rPr lang="en-US" b="1" dirty="0">
                <a:latin typeface="Times New Roman" panose="02020603050405020304" pitchFamily="18" charset="0"/>
                <a:cs typeface="Times New Roman" panose="02020603050405020304" pitchFamily="18" charset="0"/>
              </a:rPr>
              <a:t>the cell from toxic substances; and in pathogens, it can </a:t>
            </a:r>
            <a:r>
              <a:rPr lang="en-US" b="1" u="sng" dirty="0">
                <a:latin typeface="Times New Roman" panose="02020603050405020304" pitchFamily="18" charset="0"/>
                <a:cs typeface="Times New Roman" panose="02020603050405020304" pitchFamily="18" charset="0"/>
              </a:rPr>
              <a:t>contribute</a:t>
            </a:r>
            <a:r>
              <a:rPr lang="en-US" b="1" dirty="0">
                <a:latin typeface="Times New Roman" panose="02020603050405020304" pitchFamily="18" charset="0"/>
                <a:cs typeface="Times New Roman" panose="02020603050405020304" pitchFamily="18" charset="0"/>
              </a:rPr>
              <a:t> to pathogenicity. (function)</a:t>
            </a:r>
          </a:p>
          <a:p>
            <a:r>
              <a:rPr lang="en-US" b="1" dirty="0">
                <a:latin typeface="Times New Roman" panose="02020603050405020304" pitchFamily="18" charset="0"/>
                <a:cs typeface="Times New Roman" panose="02020603050405020304" pitchFamily="18" charset="0"/>
              </a:rPr>
              <a:t>Cell walls are </a:t>
            </a:r>
            <a:r>
              <a:rPr lang="en-US" b="1" u="sng" dirty="0">
                <a:latin typeface="Times New Roman" panose="02020603050405020304" pitchFamily="18" charset="0"/>
                <a:cs typeface="Times New Roman" panose="02020603050405020304" pitchFamily="18" charset="0"/>
              </a:rPr>
              <a:t>so important that most bacteria </a:t>
            </a:r>
            <a:r>
              <a:rPr lang="en-US" b="1" dirty="0">
                <a:latin typeface="Times New Roman" panose="02020603050405020304" pitchFamily="18" charset="0"/>
                <a:cs typeface="Times New Roman" panose="02020603050405020304" pitchFamily="18" charset="0"/>
              </a:rPr>
              <a:t>have them. (essential)</a:t>
            </a:r>
          </a:p>
          <a:p>
            <a:r>
              <a:rPr lang="en-US" b="1" dirty="0">
                <a:latin typeface="Times New Roman" panose="02020603050405020304" pitchFamily="18" charset="0"/>
                <a:cs typeface="Times New Roman" panose="02020603050405020304" pitchFamily="18" charset="0"/>
              </a:rPr>
              <a:t>Those that </a:t>
            </a:r>
            <a:r>
              <a:rPr lang="en-US" b="1" u="sng" dirty="0">
                <a:latin typeface="Times New Roman" panose="02020603050405020304" pitchFamily="18" charset="0"/>
                <a:cs typeface="Times New Roman" panose="02020603050405020304" pitchFamily="18" charset="0"/>
              </a:rPr>
              <a:t>do not have </a:t>
            </a:r>
            <a:r>
              <a:rPr lang="en-US" b="1" dirty="0">
                <a:latin typeface="Times New Roman" panose="02020603050405020304" pitchFamily="18" charset="0"/>
                <a:cs typeface="Times New Roman" panose="02020603050405020304" pitchFamily="18" charset="0"/>
              </a:rPr>
              <a:t>other features that fulfill cell wall function-lack cell wall  (but) </a:t>
            </a:r>
          </a:p>
          <a:p>
            <a:r>
              <a:rPr lang="en-US" altLang="zh-CN" b="1" dirty="0">
                <a:latin typeface="Times New Roman" panose="02020603050405020304" pitchFamily="18" charset="0"/>
                <a:cs typeface="Times New Roman" panose="02020603050405020304" pitchFamily="18" charset="0"/>
              </a:rPr>
              <a:t>Mycoplasma; </a:t>
            </a:r>
            <a:r>
              <a:rPr lang="en-US" altLang="zh-CN" sz="2000" b="1" i="1" dirty="0" err="1">
                <a:latin typeface="Times New Roman" panose="02020603050405020304" pitchFamily="18" charset="0"/>
                <a:cs typeface="Times New Roman" panose="02020603050405020304" pitchFamily="18" charset="0"/>
              </a:rPr>
              <a:t>Chlamydiae</a:t>
            </a:r>
            <a:r>
              <a:rPr lang="en-US" altLang="zh-CN" sz="2000" b="1" dirty="0">
                <a:latin typeface="Times New Roman" panose="02020603050405020304" pitchFamily="18" charset="0"/>
                <a:cs typeface="Times New Roman" panose="02020603050405020304" pitchFamily="18" charset="0"/>
              </a:rPr>
              <a:t> and </a:t>
            </a:r>
            <a:r>
              <a:rPr lang="en-US" altLang="zh-CN" sz="2000" b="1" i="1" dirty="0" err="1">
                <a:latin typeface="Times New Roman" panose="02020603050405020304" pitchFamily="18" charset="0"/>
                <a:cs typeface="Times New Roman" panose="02020603050405020304" pitchFamily="18" charset="0"/>
              </a:rPr>
              <a:t>Plancto­mycetes</a:t>
            </a:r>
            <a:endParaRPr lang="en-US" altLang="zh-CN" sz="2000" b="1"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L-form bacteria; </a:t>
            </a:r>
          </a:p>
          <a:p>
            <a:r>
              <a:rPr lang="en-US" altLang="zh-CN" b="1" u="sng" spc="23" dirty="0">
                <a:latin typeface="Times New Roman" panose="02020603050405020304" pitchFamily="18" charset="0"/>
                <a:cs typeface="Times New Roman" panose="02020603050405020304" pitchFamily="18" charset="0"/>
              </a:rPr>
              <a:t>Protoplasts; </a:t>
            </a:r>
            <a:r>
              <a:rPr lang="en-US" altLang="zh-CN" b="1" u="sng" spc="23" dirty="0" err="1">
                <a:latin typeface="Times New Roman" panose="02020603050405020304" pitchFamily="18" charset="0"/>
                <a:cs typeface="Times New Roman" panose="02020603050405020304" pitchFamily="18" charset="0"/>
              </a:rPr>
              <a:t>Spheroplasts</a:t>
            </a:r>
            <a:endParaRPr lang="en-US" altLang="zh-CN" b="1" u="sng" spc="23" dirty="0">
              <a:latin typeface="Times New Roman" panose="02020603050405020304" pitchFamily="18" charset="0"/>
              <a:cs typeface="Times New Roman" panose="02020603050405020304" pitchFamily="18" charset="0"/>
            </a:endParaRPr>
          </a:p>
        </p:txBody>
      </p:sp>
      <p:sp>
        <p:nvSpPr>
          <p:cNvPr id="4" name="Rectangle 3"/>
          <p:cNvSpPr/>
          <p:nvPr/>
        </p:nvSpPr>
        <p:spPr>
          <a:xfrm>
            <a:off x="0" y="92204"/>
            <a:ext cx="7839119" cy="646331"/>
          </a:xfrm>
          <a:prstGeom prst="rect">
            <a:avLst/>
          </a:prstGeom>
        </p:spPr>
        <p:txBody>
          <a:bodyPr wrap="square">
            <a:spAutoFit/>
          </a:bodyPr>
          <a:lstStyle/>
          <a:p>
            <a:r>
              <a:rPr lang="en-US" sz="3600" b="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 Bacterial Cell Walls-</a:t>
            </a:r>
            <a:r>
              <a:rPr lang="en-US" altLang="zh-CN" sz="3600" b="1" u="sng" dirty="0">
                <a:solidFill>
                  <a:srgbClr val="0000FF"/>
                </a:solidFill>
                <a:latin typeface="Times New Roman" panose="02020603050405020304" pitchFamily="18" charset="0"/>
                <a:cs typeface="Times New Roman" panose="02020603050405020304" pitchFamily="18" charset="0"/>
              </a:rPr>
              <a:t> Summary</a:t>
            </a:r>
            <a:endParaRPr lang="en-US" sz="3600" b="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endParaRPr>
          </a:p>
        </p:txBody>
      </p:sp>
    </p:spTree>
    <p:extLst>
      <p:ext uri="{BB962C8B-B14F-4D97-AF65-F5344CB8AC3E}">
        <p14:creationId xmlns:p14="http://schemas.microsoft.com/office/powerpoint/2010/main" val="7899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3000" y="2276212"/>
            <a:ext cx="6102678" cy="1818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Picture 3" descr="C:\Research in XMU\人事材料\院徽\生科院院徽调整0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91" b="6450"/>
          <a:stretch/>
        </p:blipFill>
        <p:spPr bwMode="auto">
          <a:xfrm>
            <a:off x="89502" y="875526"/>
            <a:ext cx="1241682" cy="140068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655676" y="1314562"/>
            <a:ext cx="6172200" cy="857250"/>
          </a:xfrm>
        </p:spPr>
        <p:txBody>
          <a:bodyPr/>
          <a:lstStyle/>
          <a:p>
            <a:r>
              <a:rPr lang="en-US" altLang="zh-CN" b="1" dirty="0">
                <a:solidFill>
                  <a:srgbClr val="0070C0"/>
                </a:solidFill>
                <a:effectLst>
                  <a:outerShdw blurRad="38100" dist="38100" dir="2700000" algn="tl">
                    <a:srgbClr val="000000">
                      <a:alpha val="43137"/>
                    </a:srgbClr>
                  </a:outerShdw>
                </a:effectLst>
              </a:rPr>
              <a:t>MICROBIOLOGY</a:t>
            </a:r>
            <a:endParaRPr lang="zh-CN" altLang="en-US" b="1" dirty="0">
              <a:solidFill>
                <a:srgbClr val="0070C0"/>
              </a:solidFill>
              <a:effectLst>
                <a:outerShdw blurRad="38100" dist="38100" dir="2700000" algn="tl">
                  <a:srgbClr val="000000">
                    <a:alpha val="43137"/>
                  </a:srgbClr>
                </a:outerShdw>
              </a:effectLst>
            </a:endParaRPr>
          </a:p>
        </p:txBody>
      </p:sp>
      <p:sp>
        <p:nvSpPr>
          <p:cNvPr id="6" name="标题 1"/>
          <p:cNvSpPr txBox="1">
            <a:spLocks/>
          </p:cNvSpPr>
          <p:nvPr/>
        </p:nvSpPr>
        <p:spPr>
          <a:xfrm>
            <a:off x="1223628" y="2888941"/>
            <a:ext cx="6696744"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000" b="1" dirty="0">
                <a:solidFill>
                  <a:srgbClr val="0000FF"/>
                </a:solidFill>
                <a:latin typeface="Times New Roman" panose="02020603050405020304" pitchFamily="18" charset="0"/>
                <a:cs typeface="Times New Roman" panose="02020603050405020304" pitchFamily="18" charset="0"/>
              </a:rPr>
              <a:t>Lecture 2</a:t>
            </a:r>
          </a:p>
          <a:p>
            <a:r>
              <a:rPr lang="en-US" altLang="zh-CN" sz="3000" b="1" dirty="0">
                <a:solidFill>
                  <a:srgbClr val="0000FF"/>
                </a:solidFill>
                <a:latin typeface="Times New Roman" panose="02020603050405020304" pitchFamily="18" charset="0"/>
                <a:cs typeface="Times New Roman" panose="02020603050405020304" pitchFamily="18" charset="0"/>
              </a:rPr>
              <a:t>Episode 2</a:t>
            </a:r>
          </a:p>
          <a:p>
            <a:endParaRPr lang="en-US" altLang="zh-CN" sz="3000" b="1" dirty="0">
              <a:solidFill>
                <a:srgbClr val="0000FF"/>
              </a:solidFill>
              <a:latin typeface="Times New Roman" panose="02020603050405020304" pitchFamily="18" charset="0"/>
              <a:cs typeface="Times New Roman" panose="02020603050405020304" pitchFamily="18" charset="0"/>
            </a:endParaRPr>
          </a:p>
        </p:txBody>
      </p:sp>
      <p:sp>
        <p:nvSpPr>
          <p:cNvPr id="7" name="矩形 6"/>
          <p:cNvSpPr/>
          <p:nvPr/>
        </p:nvSpPr>
        <p:spPr>
          <a:xfrm>
            <a:off x="3869923" y="5075035"/>
            <a:ext cx="1176925" cy="461665"/>
          </a:xfrm>
          <a:prstGeom prst="rect">
            <a:avLst/>
          </a:prstGeom>
        </p:spPr>
        <p:txBody>
          <a:bodyPr wrap="none">
            <a:spAutoFit/>
          </a:bodyPr>
          <a:lstStyle/>
          <a:p>
            <a:r>
              <a:rPr lang="en-US" altLang="zh-CN" sz="2400" b="1" dirty="0"/>
              <a:t> </a:t>
            </a:r>
            <a:r>
              <a:rPr lang="zh-CN" altLang="en-US" sz="2400" b="1" dirty="0"/>
              <a:t>张连茹</a:t>
            </a:r>
            <a:endParaRPr lang="zh-CN" altLang="en-US" sz="2400" dirty="0"/>
          </a:p>
        </p:txBody>
      </p:sp>
      <p:sp>
        <p:nvSpPr>
          <p:cNvPr id="8" name="Rectangle 4"/>
          <p:cNvSpPr txBox="1">
            <a:spLocks noChangeArrowheads="1"/>
          </p:cNvSpPr>
          <p:nvPr/>
        </p:nvSpPr>
        <p:spPr>
          <a:xfrm>
            <a:off x="1338112" y="3761722"/>
            <a:ext cx="6858000" cy="7715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2880" b="1" dirty="0">
                <a:ea typeface="宋体" charset="-122"/>
              </a:rPr>
              <a:t>3.5 </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宋体" charset="-122"/>
                <a:cs typeface="Times New Roman" panose="02020603050405020304" pitchFamily="18" charset="0"/>
              </a:rPr>
              <a:t>Cell envelope layers outside the cell wall</a:t>
            </a:r>
            <a:endParaRPr lang="en-US" altLang="zh-CN" sz="2880" b="1" dirty="0">
              <a:ea typeface="宋体" charset="-122"/>
            </a:endParaRPr>
          </a:p>
        </p:txBody>
      </p:sp>
      <p:pic>
        <p:nvPicPr>
          <p:cNvPr id="9" name="图片 8">
            <a:extLst>
              <a:ext uri="{FF2B5EF4-FFF2-40B4-BE49-F238E27FC236}">
                <a16:creationId xmlns:a16="http://schemas.microsoft.com/office/drawing/2014/main" id="{53277F42-75F9-4DE7-B867-4F004F0CE1AB}"/>
              </a:ext>
            </a:extLst>
          </p:cNvPr>
          <p:cNvPicPr>
            <a:picLocks noChangeAspect="1"/>
          </p:cNvPicPr>
          <p:nvPr/>
        </p:nvPicPr>
        <p:blipFill>
          <a:blip r:embed="rId3"/>
          <a:stretch>
            <a:fillRect/>
          </a:stretch>
        </p:blipFill>
        <p:spPr>
          <a:xfrm>
            <a:off x="5724128" y="-129248"/>
            <a:ext cx="3767655" cy="2353260"/>
          </a:xfrm>
          <a:prstGeom prst="rect">
            <a:avLst/>
          </a:prstGeom>
        </p:spPr>
      </p:pic>
    </p:spTree>
    <p:extLst>
      <p:ext uri="{BB962C8B-B14F-4D97-AF65-F5344CB8AC3E}">
        <p14:creationId xmlns:p14="http://schemas.microsoft.com/office/powerpoint/2010/main" val="66313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188640"/>
            <a:ext cx="7886700" cy="1325563"/>
          </a:xfrm>
        </p:spPr>
        <p:txBody>
          <a:bodyPr/>
          <a:lstStyle/>
          <a:p>
            <a:r>
              <a:rPr lang="en-US" b="1" u="sng" dirty="0">
                <a:solidFill>
                  <a:srgbClr val="0000FF"/>
                </a:solidFill>
                <a:latin typeface="Times New Roman" panose="02020603050405020304" pitchFamily="18" charset="0"/>
                <a:cs typeface="Times New Roman" panose="02020603050405020304" pitchFamily="18" charset="0"/>
              </a:rPr>
              <a:t>Outline</a:t>
            </a:r>
          </a:p>
        </p:txBody>
      </p:sp>
      <p:sp>
        <p:nvSpPr>
          <p:cNvPr id="3" name="内容占位符 2"/>
          <p:cNvSpPr>
            <a:spLocks noGrp="1"/>
          </p:cNvSpPr>
          <p:nvPr>
            <p:ph idx="1"/>
          </p:nvPr>
        </p:nvSpPr>
        <p:spPr>
          <a:xfrm>
            <a:off x="395536" y="1916832"/>
            <a:ext cx="7886700" cy="3263504"/>
          </a:xfrm>
        </p:spPr>
        <p:txBody>
          <a:bodyPr>
            <a:normAutofit/>
          </a:bodyPr>
          <a:lstStyle/>
          <a:p>
            <a:pPr marL="0" indent="0">
              <a:lnSpc>
                <a:spcPct val="100000"/>
              </a:lnSpc>
              <a:spcBef>
                <a:spcPts val="0"/>
              </a:spcBef>
              <a:buNone/>
            </a:pPr>
            <a:r>
              <a:rPr lang="en-US" altLang="zh-CN" b="1" dirty="0">
                <a:solidFill>
                  <a:prstClr val="black"/>
                </a:solidFill>
                <a:latin typeface="Times New Roman" panose="02020603050405020304" pitchFamily="18" charset="0"/>
                <a:cs typeface="Times New Roman" panose="02020603050405020304" pitchFamily="18" charset="0"/>
              </a:rPr>
              <a:t>1. Cell wall(peptidoglycan)-close to membrane(3.4)</a:t>
            </a:r>
          </a:p>
          <a:p>
            <a:pPr marL="0" indent="0">
              <a:lnSpc>
                <a:spcPct val="100000"/>
              </a:lnSpc>
              <a:spcBef>
                <a:spcPts val="0"/>
              </a:spcBef>
              <a:buNone/>
            </a:pPr>
            <a:r>
              <a:rPr lang="en-US" altLang="zh-CN" b="1" dirty="0">
                <a:solidFill>
                  <a:prstClr val="black"/>
                </a:solidFill>
                <a:latin typeface="Times New Roman" panose="02020603050405020304" pitchFamily="18" charset="0"/>
                <a:cs typeface="Times New Roman" panose="02020603050405020304" pitchFamily="18" charset="0"/>
              </a:rPr>
              <a:t>2. Capsule and slime layer-out of the wall(3.5)</a:t>
            </a:r>
          </a:p>
          <a:p>
            <a:pPr marL="0" indent="0">
              <a:lnSpc>
                <a:spcPct val="100000"/>
              </a:lnSpc>
              <a:spcBef>
                <a:spcPts val="0"/>
              </a:spcBef>
              <a:buNone/>
            </a:pPr>
            <a:r>
              <a:rPr lang="en-US" b="1" dirty="0">
                <a:solidFill>
                  <a:prstClr val="black"/>
                </a:solidFill>
                <a:latin typeface="Times New Roman" panose="02020603050405020304" pitchFamily="18" charset="0"/>
                <a:cs typeface="Times New Roman" panose="02020603050405020304" pitchFamily="18" charset="0"/>
              </a:rPr>
              <a:t>3.</a:t>
            </a:r>
            <a:r>
              <a:rPr lang="en-US" altLang="zh-CN" b="1" dirty="0">
                <a:latin typeface="Times New Roman" panose="02020603050405020304" pitchFamily="18" charset="0"/>
                <a:ea typeface="宋体" charset="-122"/>
                <a:cs typeface="Times New Roman" panose="02020603050405020304" pitchFamily="18" charset="0"/>
              </a:rPr>
              <a:t> Bacterial cytoplasmic structures(3.6)</a:t>
            </a:r>
          </a:p>
          <a:p>
            <a:pPr marL="0" indent="0">
              <a:lnSpc>
                <a:spcPct val="100000"/>
              </a:lnSpc>
              <a:spcBef>
                <a:spcPts val="0"/>
              </a:spcBef>
              <a:buNone/>
            </a:pPr>
            <a:r>
              <a:rPr lang="en-US" altLang="zh-CN" b="1" dirty="0">
                <a:solidFill>
                  <a:prstClr val="black"/>
                </a:solidFill>
                <a:latin typeface="Times New Roman" panose="02020603050405020304" pitchFamily="18" charset="0"/>
                <a:cs typeface="Times New Roman" panose="02020603050405020304" pitchFamily="18" charset="0"/>
              </a:rPr>
              <a:t>4. Flagella, fimbriae and pili-stretch out(3.7)</a:t>
            </a:r>
          </a:p>
          <a:p>
            <a:pPr marL="0" indent="0">
              <a:lnSpc>
                <a:spcPct val="100000"/>
              </a:lnSpc>
              <a:spcBef>
                <a:spcPts val="0"/>
              </a:spcBef>
              <a:buNone/>
            </a:pPr>
            <a:r>
              <a:rPr lang="en-US" altLang="zh-CN" b="1" dirty="0">
                <a:solidFill>
                  <a:prstClr val="black"/>
                </a:solidFill>
                <a:latin typeface="Times New Roman" panose="02020603050405020304" pitchFamily="18" charset="0"/>
                <a:cs typeface="Times New Roman" panose="02020603050405020304" pitchFamily="18" charset="0"/>
              </a:rPr>
              <a:t>5.</a:t>
            </a:r>
            <a:r>
              <a:rPr lang="en-US" altLang="zh-CN" b="1" dirty="0">
                <a:latin typeface="Times New Roman" panose="02020603050405020304" pitchFamily="18" charset="0"/>
                <a:ea typeface="宋体" charset="-122"/>
                <a:cs typeface="Times New Roman" panose="02020603050405020304" pitchFamily="18" charset="0"/>
              </a:rPr>
              <a:t> Bacterial Motility and Chemotaxis(3.8)</a:t>
            </a:r>
          </a:p>
          <a:p>
            <a:pPr marL="0" indent="0">
              <a:lnSpc>
                <a:spcPct val="100000"/>
              </a:lnSpc>
              <a:spcBef>
                <a:spcPts val="0"/>
              </a:spcBef>
              <a:buNone/>
            </a:pPr>
            <a:r>
              <a:rPr lang="en-US" altLang="zh-CN" b="1" dirty="0">
                <a:solidFill>
                  <a:prstClr val="black"/>
                </a:solidFill>
                <a:latin typeface="Times New Roman" panose="02020603050405020304" pitchFamily="18" charset="0"/>
                <a:cs typeface="Times New Roman" panose="02020603050405020304" pitchFamily="18" charset="0"/>
              </a:rPr>
              <a:t>6. Endospore(3.9)</a:t>
            </a:r>
          </a:p>
          <a:p>
            <a:pPr marL="0" indent="0">
              <a:lnSpc>
                <a:spcPct val="100000"/>
              </a:lnSpc>
              <a:spcBef>
                <a:spcPts val="0"/>
              </a:spcBef>
              <a:buNone/>
            </a:pPr>
            <a:endParaRPr lang="en-US" altLang="zh-CN" b="1" dirty="0">
              <a:latin typeface="Times New Roman" panose="02020603050405020304" pitchFamily="18" charset="0"/>
              <a:ea typeface="宋体" charset="-122"/>
              <a:cs typeface="Times New Roman" panose="02020603050405020304" pitchFamily="18" charset="0"/>
            </a:endParaRPr>
          </a:p>
          <a:p>
            <a:pPr marL="0" indent="0">
              <a:lnSpc>
                <a:spcPct val="100000"/>
              </a:lnSpc>
              <a:spcBef>
                <a:spcPts val="0"/>
              </a:spcBef>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583571"/>
      </p:ext>
    </p:extLst>
  </p:cSld>
  <p:clrMapOvr>
    <a:masterClrMapping/>
  </p:clrMapOvr>
  <mc:AlternateContent xmlns:mc="http://schemas.openxmlformats.org/markup-compatibility/2006" xmlns:p14="http://schemas.microsoft.com/office/powerpoint/2010/main">
    <mc:Choice Requires="p14">
      <p:transition spd="slow" p14:dur="2000" advTm="37683"/>
    </mc:Choice>
    <mc:Fallback xmlns="">
      <p:transition spd="slow" advTm="3768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idx="1"/>
          </p:nvPr>
        </p:nvSpPr>
        <p:spPr>
          <a:xfrm>
            <a:off x="-72516" y="1538790"/>
            <a:ext cx="8298179" cy="4371988"/>
          </a:xfrm>
          <a:prstGeom prst="rect">
            <a:avLst/>
          </a:prstGeom>
        </p:spPr>
        <p:txBody>
          <a:bodyPr>
            <a:noAutofit/>
          </a:bodyPr>
          <a:lstStyle/>
          <a:p>
            <a:pPr eaLnBrk="1" hangingPunct="1"/>
            <a:r>
              <a:rPr lang="en-US" altLang="zh-CN" sz="2880" b="1" u="sng" dirty="0">
                <a:latin typeface="Times New Roman" panose="02020603050405020304" pitchFamily="18" charset="0"/>
                <a:ea typeface="宋体" charset="-122"/>
                <a:cs typeface="Times New Roman" panose="02020603050405020304" pitchFamily="18" charset="0"/>
              </a:rPr>
              <a:t>Glycocalyx</a:t>
            </a:r>
            <a:r>
              <a:rPr lang="en-US" altLang="zh-CN" sz="2880" b="1" dirty="0">
                <a:latin typeface="Times New Roman" panose="02020603050405020304" pitchFamily="18" charset="0"/>
                <a:ea typeface="宋体" charset="-122"/>
                <a:cs typeface="Times New Roman" panose="02020603050405020304" pitchFamily="18" charset="0"/>
              </a:rPr>
              <a:t> – surface coating, made of sugars and/or proteins</a:t>
            </a:r>
          </a:p>
          <a:p>
            <a:pPr lvl="2">
              <a:buClr>
                <a:srgbClr val="DC9E1F"/>
              </a:buClr>
            </a:pPr>
            <a:r>
              <a:rPr lang="en-US" altLang="zh-CN" sz="2880" b="1" dirty="0">
                <a:latin typeface="Times New Roman" panose="02020603050405020304" pitchFamily="18" charset="0"/>
                <a:ea typeface="宋体" charset="-122"/>
                <a:cs typeface="Times New Roman" panose="02020603050405020304" pitchFamily="18" charset="0"/>
              </a:rPr>
              <a:t>  Slime </a:t>
            </a:r>
            <a:r>
              <a:rPr lang="en-US" altLang="zh-CN" sz="2880" b="1" dirty="0" err="1">
                <a:latin typeface="Times New Roman" panose="02020603050405020304" pitchFamily="18" charset="0"/>
                <a:ea typeface="宋体" charset="-122"/>
                <a:cs typeface="Times New Roman" panose="02020603050405020304" pitchFamily="18" charset="0"/>
              </a:rPr>
              <a:t>layer:</a:t>
            </a:r>
            <a:r>
              <a:rPr lang="en-US" altLang="zh-CN" sz="3000" b="1" dirty="0" err="1">
                <a:latin typeface="Times New Roman" panose="02020603050405020304" pitchFamily="18" charset="0"/>
                <a:ea typeface="宋体" charset="-122"/>
                <a:cs typeface="Times New Roman" panose="02020603050405020304" pitchFamily="18" charset="0"/>
              </a:rPr>
              <a:t>loosely</a:t>
            </a:r>
            <a:r>
              <a:rPr lang="en-US" altLang="zh-CN" sz="3000" b="1" dirty="0">
                <a:latin typeface="Times New Roman" panose="02020603050405020304" pitchFamily="18" charset="0"/>
                <a:ea typeface="宋体" charset="-122"/>
                <a:cs typeface="Times New Roman" panose="02020603050405020304" pitchFamily="18" charset="0"/>
              </a:rPr>
              <a:t> organized and attached(Gliding bacteria)</a:t>
            </a:r>
            <a:endParaRPr lang="en-US" altLang="zh-CN" sz="2880" b="1" dirty="0">
              <a:latin typeface="Times New Roman" panose="02020603050405020304" pitchFamily="18" charset="0"/>
              <a:ea typeface="宋体" charset="-122"/>
              <a:cs typeface="Times New Roman" panose="02020603050405020304" pitchFamily="18" charset="0"/>
            </a:endParaRPr>
          </a:p>
          <a:p>
            <a:pPr lvl="2">
              <a:buClr>
                <a:srgbClr val="DC9E1F"/>
              </a:buClr>
            </a:pPr>
            <a:r>
              <a:rPr lang="en-US" altLang="zh-CN" sz="2880" b="1" dirty="0">
                <a:latin typeface="Times New Roman" panose="02020603050405020304" pitchFamily="18" charset="0"/>
                <a:ea typeface="宋体" charset="-122"/>
                <a:cs typeface="Times New Roman" panose="02020603050405020304" pitchFamily="18" charset="0"/>
              </a:rPr>
              <a:t>  Capsule: </a:t>
            </a:r>
            <a:r>
              <a:rPr lang="en-US" altLang="zh-CN" sz="3000" b="1" dirty="0">
                <a:latin typeface="Times New Roman" panose="02020603050405020304" pitchFamily="18" charset="0"/>
                <a:ea typeface="宋体" charset="-122"/>
                <a:cs typeface="Times New Roman" panose="02020603050405020304" pitchFamily="18" charset="0"/>
              </a:rPr>
              <a:t>highly organized, tightly attached</a:t>
            </a:r>
            <a:endParaRPr lang="en-US" altLang="zh-CN" sz="2880" b="1" dirty="0">
              <a:latin typeface="Times New Roman" panose="02020603050405020304" pitchFamily="18" charset="0"/>
              <a:ea typeface="宋体" charset="-122"/>
              <a:cs typeface="Times New Roman" panose="02020603050405020304" pitchFamily="18" charset="0"/>
            </a:endParaRPr>
          </a:p>
          <a:p>
            <a:pPr lvl="2" eaLnBrk="1" hangingPunct="1">
              <a:buClr>
                <a:srgbClr val="DC9E1F"/>
              </a:buClr>
            </a:pPr>
            <a:endParaRPr lang="en-US" altLang="zh-CN" sz="2880" b="1" dirty="0">
              <a:latin typeface="Times New Roman" panose="02020603050405020304" pitchFamily="18" charset="0"/>
              <a:ea typeface="宋体" charset="-122"/>
              <a:cs typeface="Times New Roman" panose="02020603050405020304" pitchFamily="18" charset="0"/>
            </a:endParaRPr>
          </a:p>
        </p:txBody>
      </p:sp>
      <p:pic>
        <p:nvPicPr>
          <p:cNvPr id="6" name="Picture 5"/>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03648" y="4615637"/>
            <a:ext cx="1528763" cy="1414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4"/>
          <a:stretch>
            <a:fillRect/>
          </a:stretch>
        </p:blipFill>
        <p:spPr>
          <a:xfrm>
            <a:off x="6922530" y="2724698"/>
            <a:ext cx="2606266" cy="342472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971600" y="188640"/>
            <a:ext cx="5452134" cy="584775"/>
          </a:xfrm>
          <a:prstGeom prst="rect">
            <a:avLst/>
          </a:prstGeom>
        </p:spPr>
        <p:txBody>
          <a:bodyPr wrap="none">
            <a:spAutoFit/>
          </a:bodyPr>
          <a:lstStyle/>
          <a:p>
            <a:r>
              <a:rPr lang="en-US" sz="3200" b="1" u="sng" dirty="0">
                <a:solidFill>
                  <a:srgbClr val="0000FF"/>
                </a:solidFill>
                <a:latin typeface="Times New Roman" panose="02020603050405020304" pitchFamily="18" charset="0"/>
                <a:cs typeface="Times New Roman" panose="02020603050405020304" pitchFamily="18" charset="0"/>
              </a:rPr>
              <a:t>3.5.1 Capsules and slime layer</a:t>
            </a:r>
          </a:p>
        </p:txBody>
      </p:sp>
      <p:pic>
        <p:nvPicPr>
          <p:cNvPr id="2" name="图片 1">
            <a:extLst>
              <a:ext uri="{FF2B5EF4-FFF2-40B4-BE49-F238E27FC236}">
                <a16:creationId xmlns:a16="http://schemas.microsoft.com/office/drawing/2014/main" id="{B3CBCB03-E4BC-4274-B24C-F51AB232C444}"/>
              </a:ext>
            </a:extLst>
          </p:cNvPr>
          <p:cNvPicPr>
            <a:picLocks noChangeAspect="1"/>
          </p:cNvPicPr>
          <p:nvPr/>
        </p:nvPicPr>
        <p:blipFill>
          <a:blip r:embed="rId5"/>
          <a:stretch>
            <a:fillRect/>
          </a:stretch>
        </p:blipFill>
        <p:spPr>
          <a:xfrm>
            <a:off x="3347864" y="4437060"/>
            <a:ext cx="2737341" cy="1847248"/>
          </a:xfrm>
          <a:prstGeom prst="rect">
            <a:avLst/>
          </a:prstGeom>
        </p:spPr>
      </p:pic>
    </p:spTree>
    <p:extLst>
      <p:ext uri="{BB962C8B-B14F-4D97-AF65-F5344CB8AC3E}">
        <p14:creationId xmlns:p14="http://schemas.microsoft.com/office/powerpoint/2010/main" val="20109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Effect transition="in" filter="blinds(horizontal)">
                                      <p:cBhvr>
                                        <p:cTn id="7" dur="500"/>
                                        <p:tgtEl>
                                          <p:spTgt spid="819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96">
                                            <p:txEl>
                                              <p:pRg st="1" end="1"/>
                                            </p:txEl>
                                          </p:spTgt>
                                        </p:tgtEl>
                                        <p:attrNameLst>
                                          <p:attrName>style.visibility</p:attrName>
                                        </p:attrNameLst>
                                      </p:cBhvr>
                                      <p:to>
                                        <p:strVal val="visible"/>
                                      </p:to>
                                    </p:set>
                                    <p:animEffect transition="in" filter="blinds(horizontal)">
                                      <p:cBhvr>
                                        <p:cTn id="10" dur="500"/>
                                        <p:tgtEl>
                                          <p:spTgt spid="819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196">
                                            <p:txEl>
                                              <p:pRg st="2" end="2"/>
                                            </p:txEl>
                                          </p:spTgt>
                                        </p:tgtEl>
                                        <p:attrNameLst>
                                          <p:attrName>style.visibility</p:attrName>
                                        </p:attrNameLst>
                                      </p:cBhvr>
                                      <p:to>
                                        <p:strVal val="visible"/>
                                      </p:to>
                                    </p:set>
                                    <p:animEffect transition="in" filter="blinds(horizontal)">
                                      <p:cBhvr>
                                        <p:cTn id="13" dur="500"/>
                                        <p:tgtEl>
                                          <p:spTgt spid="81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705"/>
            <a:ext cx="7886700" cy="587983"/>
          </a:xfrm>
        </p:spPr>
        <p:txBody>
          <a:bodyPr>
            <a:normAutofit/>
          </a:bodyPr>
          <a:lstStyle/>
          <a:p>
            <a:r>
              <a:rPr lang="en-US" sz="3200" b="1" u="sng" dirty="0">
                <a:solidFill>
                  <a:srgbClr val="0000FF"/>
                </a:solidFill>
                <a:latin typeface="Times New Roman" panose="02020603050405020304" pitchFamily="18" charset="0"/>
                <a:cs typeface="Times New Roman" panose="02020603050405020304" pitchFamily="18" charset="0"/>
              </a:rPr>
              <a:t>3.5.2  S-Layers</a:t>
            </a:r>
          </a:p>
        </p:txBody>
      </p:sp>
      <p:sp>
        <p:nvSpPr>
          <p:cNvPr id="3" name="Content Placeholder 2"/>
          <p:cNvSpPr>
            <a:spLocks noGrp="1"/>
          </p:cNvSpPr>
          <p:nvPr>
            <p:ph idx="1"/>
          </p:nvPr>
        </p:nvSpPr>
        <p:spPr>
          <a:xfrm>
            <a:off x="175049" y="484341"/>
            <a:ext cx="9036496" cy="3168352"/>
          </a:xfrm>
        </p:spPr>
        <p:txBody>
          <a:bodyPr>
            <a:normAutofit/>
          </a:bodyPr>
          <a:lstStyle/>
          <a:p>
            <a:r>
              <a:rPr lang="en-US" b="1" dirty="0">
                <a:latin typeface="Times New Roman" panose="02020603050405020304" pitchFamily="18" charset="0"/>
                <a:cs typeface="Times New Roman" panose="02020603050405020304" pitchFamily="18" charset="0"/>
              </a:rPr>
              <a:t>Many bacteria have a regularly structured layer called a </a:t>
            </a:r>
            <a:r>
              <a:rPr lang="en-US" b="1" u="sng" dirty="0">
                <a:latin typeface="Times New Roman" panose="02020603050405020304" pitchFamily="18" charset="0"/>
                <a:cs typeface="Times New Roman" panose="02020603050405020304" pitchFamily="18" charset="0"/>
              </a:rPr>
              <a:t>S-layer</a:t>
            </a:r>
            <a:r>
              <a:rPr lang="en-US" b="1" dirty="0">
                <a:latin typeface="Times New Roman" panose="02020603050405020304" pitchFamily="18" charset="0"/>
                <a:cs typeface="Times New Roman" panose="02020603050405020304" pitchFamily="18" charset="0"/>
              </a:rPr>
              <a:t> on their surface. </a:t>
            </a:r>
          </a:p>
          <a:p>
            <a:r>
              <a:rPr lang="en-US" b="1" dirty="0">
                <a:latin typeface="Times New Roman" panose="02020603050405020304" pitchFamily="18" charset="0"/>
                <a:cs typeface="Times New Roman" panose="02020603050405020304" pitchFamily="18" charset="0"/>
              </a:rPr>
              <a:t>It is composed of protein or glycoprotein.</a:t>
            </a:r>
          </a:p>
          <a:p>
            <a:r>
              <a:rPr lang="en-US" b="1" dirty="0">
                <a:latin typeface="Times New Roman" panose="02020603050405020304" pitchFamily="18" charset="0"/>
                <a:cs typeface="Times New Roman" panose="02020603050405020304" pitchFamily="18" charset="0"/>
              </a:rPr>
              <a:t>The S-layer adheres directly to the outer membrane of G-; it is associated with the peptidoglycan sur­face of  G+. </a:t>
            </a:r>
          </a:p>
          <a:p>
            <a:r>
              <a:rPr lang="en-US" b="1" dirty="0">
                <a:latin typeface="Times New Roman" panose="02020603050405020304" pitchFamily="18" charset="0"/>
                <a:cs typeface="Times New Roman" panose="02020603050405020304" pitchFamily="18" charset="0"/>
              </a:rPr>
              <a:t>S-layer proteins can </a:t>
            </a:r>
            <a:r>
              <a:rPr lang="en-US" b="1" u="sng" dirty="0">
                <a:latin typeface="Times New Roman" panose="02020603050405020304" pitchFamily="18" charset="0"/>
                <a:cs typeface="Times New Roman" panose="02020603050405020304" pitchFamily="18" charset="0"/>
              </a:rPr>
              <a:t>self-assemble</a:t>
            </a:r>
            <a:r>
              <a:rPr lang="en-US" b="1" dirty="0">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6804248" y="4509120"/>
            <a:ext cx="2143678" cy="189799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Lst>
          </a:blip>
          <a:srcRect b="86063"/>
          <a:stretch/>
        </p:blipFill>
        <p:spPr>
          <a:xfrm>
            <a:off x="0" y="3529492"/>
            <a:ext cx="7706012" cy="444393"/>
          </a:xfrm>
          <a:prstGeom prst="rect">
            <a:avLst/>
          </a:prstGeom>
        </p:spPr>
      </p:pic>
      <p:pic>
        <p:nvPicPr>
          <p:cNvPr id="8" name="Picture 7"/>
          <p:cNvPicPr>
            <a:picLocks noChangeAspect="1"/>
          </p:cNvPicPr>
          <p:nvPr/>
        </p:nvPicPr>
        <p:blipFill>
          <a:blip r:embed="rId5"/>
          <a:stretch>
            <a:fillRect/>
          </a:stretch>
        </p:blipFill>
        <p:spPr>
          <a:xfrm>
            <a:off x="179512" y="4030029"/>
            <a:ext cx="6480610" cy="2688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38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2699792" y="3705870"/>
            <a:ext cx="5544616" cy="2881501"/>
          </a:xfrm>
          <a:prstGeom prst="rect">
            <a:avLst/>
          </a:prstGeom>
        </p:spPr>
      </p:pic>
      <p:sp>
        <p:nvSpPr>
          <p:cNvPr id="2" name="标题 1"/>
          <p:cNvSpPr>
            <a:spLocks noGrp="1"/>
          </p:cNvSpPr>
          <p:nvPr>
            <p:ph type="title"/>
          </p:nvPr>
        </p:nvSpPr>
        <p:spPr>
          <a:xfrm>
            <a:off x="683568" y="151213"/>
            <a:ext cx="6858000" cy="642938"/>
          </a:xfrm>
        </p:spPr>
        <p:txBody>
          <a:bodyPr>
            <a:normAutofit/>
          </a:bodyPr>
          <a:lstStyle/>
          <a:p>
            <a:r>
              <a:rPr lang="en-US" altLang="zh-CN" sz="3600" b="1" u="sng" dirty="0">
                <a:solidFill>
                  <a:srgbClr val="0000FF"/>
                </a:solidFill>
                <a:latin typeface="Times New Roman" panose="02020603050405020304" pitchFamily="18" charset="0"/>
                <a:cs typeface="Times New Roman" panose="02020603050405020304" pitchFamily="18" charset="0"/>
              </a:rPr>
              <a:t>Summary</a:t>
            </a:r>
            <a:endParaRPr lang="zh-CN" altLang="en-US" sz="3600" b="1" u="sng" dirty="0">
              <a:solidFill>
                <a:srgbClr val="0000FF"/>
              </a:solidFill>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235224" y="978680"/>
            <a:ext cx="8928992" cy="3291839"/>
          </a:xfrm>
          <a:prstGeom prst="rect">
            <a:avLst/>
          </a:prstGeom>
        </p:spPr>
        <p:txBody>
          <a:bodyPr>
            <a:normAutofit lnSpcReduction="10000"/>
          </a:bodyPr>
          <a:lstStyle/>
          <a:p>
            <a:r>
              <a:rPr lang="en-US" altLang="zh-CN" b="1" u="sng" dirty="0">
                <a:latin typeface="Times New Roman" panose="02020603050405020304" pitchFamily="18" charset="0"/>
                <a:cs typeface="Times New Roman" panose="02020603050405020304" pitchFamily="18" charset="0"/>
              </a:rPr>
              <a:t>Outside </a:t>
            </a:r>
            <a:r>
              <a:rPr lang="en-US" altLang="zh-CN" b="1" dirty="0">
                <a:latin typeface="Times New Roman" panose="02020603050405020304" pitchFamily="18" charset="0"/>
                <a:cs typeface="Times New Roman" panose="02020603050405020304" pitchFamily="18" charset="0"/>
              </a:rPr>
              <a:t>coat: capsule and slime layer(</a:t>
            </a:r>
            <a:r>
              <a:rPr lang="en-US" altLang="zh-CN" b="1" dirty="0" err="1">
                <a:latin typeface="Times New Roman" panose="02020603050405020304" pitchFamily="18" charset="0"/>
                <a:cs typeface="Times New Roman" panose="02020603050405020304" pitchFamily="18" charset="0"/>
              </a:rPr>
              <a:t>glycocalyxes</a:t>
            </a:r>
            <a:r>
              <a:rPr lang="en-US" altLang="zh-CN" b="1" dirty="0">
                <a:latin typeface="Times New Roman" panose="02020603050405020304" pitchFamily="18" charset="0"/>
                <a:cs typeface="Times New Roman" panose="02020603050405020304" pitchFamily="18" charset="0"/>
              </a:rPr>
              <a:t>); S-layer</a:t>
            </a:r>
          </a:p>
          <a:p>
            <a:r>
              <a:rPr lang="en-US" altLang="zh-CN" b="1" u="sng" dirty="0">
                <a:solidFill>
                  <a:srgbClr val="FF0000"/>
                </a:solidFill>
                <a:latin typeface="Times New Roman" panose="02020603050405020304" pitchFamily="18" charset="0"/>
                <a:ea typeface="宋体" charset="-122"/>
                <a:cs typeface="Times New Roman" panose="02020603050405020304" pitchFamily="18" charset="0"/>
              </a:rPr>
              <a:t>Protect</a:t>
            </a:r>
            <a:r>
              <a:rPr lang="en-US" altLang="zh-CN" b="1" dirty="0">
                <a:latin typeface="Times New Roman" panose="02020603050405020304" pitchFamily="18" charset="0"/>
                <a:ea typeface="宋体" charset="-122"/>
                <a:cs typeface="Times New Roman" panose="02020603050405020304" pitchFamily="18" charset="0"/>
              </a:rPr>
              <a:t> cells from </a:t>
            </a:r>
            <a:r>
              <a:rPr lang="en-US" altLang="zh-CN" b="1" dirty="0">
                <a:solidFill>
                  <a:srgbClr val="FF0000"/>
                </a:solidFill>
                <a:latin typeface="Times New Roman" panose="02020603050405020304" pitchFamily="18" charset="0"/>
                <a:ea typeface="宋体" charset="-122"/>
                <a:cs typeface="Times New Roman" panose="02020603050405020304" pitchFamily="18" charset="0"/>
              </a:rPr>
              <a:t>dehydration</a:t>
            </a:r>
            <a:r>
              <a:rPr lang="en-US" altLang="zh-CN" b="1" dirty="0">
                <a:latin typeface="Times New Roman" panose="02020603050405020304" pitchFamily="18" charset="0"/>
                <a:ea typeface="宋体" charset="-122"/>
                <a:cs typeface="Times New Roman" panose="02020603050405020304" pitchFamily="18" charset="0"/>
              </a:rPr>
              <a:t> and nutrient </a:t>
            </a:r>
            <a:r>
              <a:rPr lang="en-US" altLang="zh-CN" b="1" dirty="0">
                <a:solidFill>
                  <a:srgbClr val="FF0000"/>
                </a:solidFill>
                <a:latin typeface="Times New Roman" panose="02020603050405020304" pitchFamily="18" charset="0"/>
                <a:ea typeface="宋体" charset="-122"/>
                <a:cs typeface="Times New Roman" panose="02020603050405020304" pitchFamily="18" charset="0"/>
              </a:rPr>
              <a:t>loss</a:t>
            </a:r>
          </a:p>
          <a:p>
            <a:r>
              <a:rPr lang="en-US" altLang="zh-CN" b="1" u="sng" dirty="0">
                <a:solidFill>
                  <a:srgbClr val="FF0000"/>
                </a:solidFill>
                <a:latin typeface="Times New Roman" panose="02020603050405020304" pitchFamily="18" charset="0"/>
                <a:ea typeface="宋体" charset="-122"/>
                <a:cs typeface="Times New Roman" panose="02020603050405020304" pitchFamily="18" charset="0"/>
              </a:rPr>
              <a:t>Inhibit</a:t>
            </a:r>
            <a:r>
              <a:rPr lang="en-US" altLang="zh-CN" b="1" dirty="0">
                <a:latin typeface="Times New Roman" panose="02020603050405020304" pitchFamily="18" charset="0"/>
                <a:ea typeface="宋体" charset="-122"/>
                <a:cs typeface="Times New Roman" panose="02020603050405020304" pitchFamily="18" charset="0"/>
              </a:rPr>
              <a:t> </a:t>
            </a:r>
            <a:r>
              <a:rPr lang="en-US" altLang="zh-CN" b="1" u="sng" dirty="0">
                <a:latin typeface="Times New Roman" panose="02020603050405020304" pitchFamily="18" charset="0"/>
                <a:ea typeface="宋体" charset="-122"/>
                <a:cs typeface="Times New Roman" panose="02020603050405020304" pitchFamily="18" charset="0"/>
              </a:rPr>
              <a:t>killing</a:t>
            </a:r>
            <a:r>
              <a:rPr lang="en-US" altLang="zh-CN" b="1" dirty="0">
                <a:latin typeface="Times New Roman" panose="02020603050405020304" pitchFamily="18" charset="0"/>
                <a:ea typeface="宋体" charset="-122"/>
                <a:cs typeface="Times New Roman" panose="02020603050405020304" pitchFamily="18" charset="0"/>
              </a:rPr>
              <a:t> by phagocytosis </a:t>
            </a:r>
          </a:p>
          <a:p>
            <a:r>
              <a:rPr lang="en-US" altLang="zh-CN" b="1" u="sng" dirty="0">
                <a:solidFill>
                  <a:srgbClr val="FF0000"/>
                </a:solidFill>
                <a:latin typeface="Times New Roman" panose="02020603050405020304" pitchFamily="18" charset="0"/>
                <a:ea typeface="宋体" charset="-122"/>
                <a:cs typeface="Times New Roman" panose="02020603050405020304" pitchFamily="18" charset="0"/>
              </a:rPr>
              <a:t>Attachment</a:t>
            </a:r>
            <a:r>
              <a:rPr lang="en-US" altLang="zh-CN" b="1" dirty="0">
                <a:latin typeface="Times New Roman" panose="02020603050405020304" pitchFamily="18" charset="0"/>
                <a:ea typeface="宋体" charset="-122"/>
                <a:cs typeface="Times New Roman" panose="02020603050405020304" pitchFamily="18" charset="0"/>
              </a:rPr>
              <a:t> - formation of biofilms</a:t>
            </a:r>
          </a:p>
          <a:p>
            <a:r>
              <a:rPr lang="en-US" altLang="zh-CN" b="1" dirty="0">
                <a:latin typeface="Times New Roman" panose="02020603050405020304" pitchFamily="18" charset="0"/>
                <a:ea typeface="宋体" charset="-122"/>
                <a:cs typeface="Times New Roman" panose="02020603050405020304" pitchFamily="18" charset="0"/>
              </a:rPr>
              <a:t>Exclude viruses and detergents</a:t>
            </a:r>
          </a:p>
          <a:p>
            <a:r>
              <a:rPr lang="en-US" altLang="zh-CN" b="1" dirty="0">
                <a:latin typeface="Times New Roman" panose="02020603050405020304" pitchFamily="18" charset="0"/>
                <a:ea typeface="宋体" charset="-122"/>
                <a:cs typeface="Times New Roman" panose="02020603050405020304" pitchFamily="18" charset="0"/>
              </a:rPr>
              <a:t>Pathogenicity </a:t>
            </a:r>
          </a:p>
          <a:p>
            <a:endParaRPr lang="en-US" altLang="zh-CN" b="1" dirty="0">
              <a:latin typeface="Times New Roman" panose="02020603050405020304" pitchFamily="18" charset="0"/>
              <a:ea typeface="宋体" charset="-122"/>
              <a:cs typeface="Times New Roman" panose="02020603050405020304" pitchFamily="18" charset="0"/>
            </a:endParaRPr>
          </a:p>
          <a:p>
            <a:endParaRPr lang="en-US" altLang="zh-CN" b="1" dirty="0">
              <a:latin typeface="Times New Roman" panose="02020603050405020304" pitchFamily="18" charset="0"/>
              <a:ea typeface="宋体" charset="-122"/>
              <a:cs typeface="Times New Roman" panose="02020603050405020304" pitchFamily="18" charset="0"/>
            </a:endParaRPr>
          </a:p>
          <a:p>
            <a:endParaRPr lang="en-US" altLang="zh-CN" b="1" dirty="0">
              <a:latin typeface="Times New Roman" panose="02020603050405020304" pitchFamily="18" charset="0"/>
              <a:cs typeface="Times New Roman" panose="02020603050405020304" pitchFamily="18" charset="0"/>
            </a:endParaRPr>
          </a:p>
        </p:txBody>
      </p:sp>
      <p:sp>
        <p:nvSpPr>
          <p:cNvPr id="6" name="矩形 3"/>
          <p:cNvSpPr/>
          <p:nvPr/>
        </p:nvSpPr>
        <p:spPr>
          <a:xfrm>
            <a:off x="4355976" y="4914073"/>
            <a:ext cx="3736615" cy="46509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75"/>
          </a:p>
        </p:txBody>
      </p:sp>
      <p:sp>
        <p:nvSpPr>
          <p:cNvPr id="7" name="矩形 4"/>
          <p:cNvSpPr/>
          <p:nvPr/>
        </p:nvSpPr>
        <p:spPr>
          <a:xfrm>
            <a:off x="6019764" y="4435942"/>
            <a:ext cx="2256137" cy="4126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75"/>
          </a:p>
        </p:txBody>
      </p:sp>
      <p:sp>
        <p:nvSpPr>
          <p:cNvPr id="4" name="Right Arrow 3"/>
          <p:cNvSpPr/>
          <p:nvPr/>
        </p:nvSpPr>
        <p:spPr>
          <a:xfrm>
            <a:off x="4499992" y="5660746"/>
            <a:ext cx="1116089" cy="366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127720" y="3264437"/>
            <a:ext cx="9036496" cy="28364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700" dirty="0"/>
          </a:p>
        </p:txBody>
      </p:sp>
    </p:spTree>
    <p:extLst>
      <p:ext uri="{BB962C8B-B14F-4D97-AF65-F5344CB8AC3E}">
        <p14:creationId xmlns:p14="http://schemas.microsoft.com/office/powerpoint/2010/main" val="1883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4"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3000" y="2276212"/>
            <a:ext cx="6102678" cy="1818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Picture 3" descr="C:\Research in XMU\人事材料\院徽\生科院院徽调整0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91" b="6450"/>
          <a:stretch/>
        </p:blipFill>
        <p:spPr bwMode="auto">
          <a:xfrm>
            <a:off x="89502" y="875526"/>
            <a:ext cx="1241682" cy="140068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655676" y="1314562"/>
            <a:ext cx="6172200" cy="857250"/>
          </a:xfrm>
        </p:spPr>
        <p:txBody>
          <a:bodyPr/>
          <a:lstStyle/>
          <a:p>
            <a:r>
              <a:rPr lang="en-US" altLang="zh-CN" b="1" dirty="0">
                <a:solidFill>
                  <a:srgbClr val="0070C0"/>
                </a:solidFill>
                <a:effectLst>
                  <a:outerShdw blurRad="38100" dist="38100" dir="2700000" algn="tl">
                    <a:srgbClr val="000000">
                      <a:alpha val="43137"/>
                    </a:srgbClr>
                  </a:outerShdw>
                </a:effectLst>
              </a:rPr>
              <a:t>MICROBIOLOGY</a:t>
            </a:r>
            <a:endParaRPr lang="zh-CN" altLang="en-US" b="1" dirty="0">
              <a:solidFill>
                <a:srgbClr val="0070C0"/>
              </a:solidFill>
              <a:effectLst>
                <a:outerShdw blurRad="38100" dist="38100" dir="2700000" algn="tl">
                  <a:srgbClr val="000000">
                    <a:alpha val="43137"/>
                  </a:srgbClr>
                </a:outerShdw>
              </a:effectLst>
            </a:endParaRPr>
          </a:p>
        </p:txBody>
      </p:sp>
      <p:sp>
        <p:nvSpPr>
          <p:cNvPr id="6" name="标题 1"/>
          <p:cNvSpPr txBox="1">
            <a:spLocks/>
          </p:cNvSpPr>
          <p:nvPr/>
        </p:nvSpPr>
        <p:spPr>
          <a:xfrm>
            <a:off x="1223628" y="2888941"/>
            <a:ext cx="6696744"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000" b="1" dirty="0">
                <a:solidFill>
                  <a:srgbClr val="0000FF"/>
                </a:solidFill>
                <a:latin typeface="Times New Roman" panose="02020603050405020304" pitchFamily="18" charset="0"/>
                <a:cs typeface="Times New Roman" panose="02020603050405020304" pitchFamily="18" charset="0"/>
              </a:rPr>
              <a:t>Lecture 2</a:t>
            </a:r>
          </a:p>
          <a:p>
            <a:r>
              <a:rPr lang="en-US" altLang="zh-CN" sz="3000" b="1" dirty="0">
                <a:solidFill>
                  <a:srgbClr val="0000FF"/>
                </a:solidFill>
                <a:latin typeface="Times New Roman" panose="02020603050405020304" pitchFamily="18" charset="0"/>
                <a:cs typeface="Times New Roman" panose="02020603050405020304" pitchFamily="18" charset="0"/>
              </a:rPr>
              <a:t>Episode 3</a:t>
            </a:r>
          </a:p>
          <a:p>
            <a:endParaRPr lang="en-US" altLang="zh-CN" sz="3000" b="1" dirty="0">
              <a:solidFill>
                <a:srgbClr val="0000FF"/>
              </a:solidFill>
              <a:latin typeface="Times New Roman" panose="02020603050405020304" pitchFamily="18" charset="0"/>
              <a:cs typeface="Times New Roman" panose="02020603050405020304" pitchFamily="18" charset="0"/>
            </a:endParaRPr>
          </a:p>
        </p:txBody>
      </p:sp>
      <p:sp>
        <p:nvSpPr>
          <p:cNvPr id="7" name="矩形 6"/>
          <p:cNvSpPr/>
          <p:nvPr/>
        </p:nvSpPr>
        <p:spPr>
          <a:xfrm>
            <a:off x="3605876" y="6175740"/>
            <a:ext cx="1176925" cy="461665"/>
          </a:xfrm>
          <a:prstGeom prst="rect">
            <a:avLst/>
          </a:prstGeom>
        </p:spPr>
        <p:txBody>
          <a:bodyPr wrap="none">
            <a:spAutoFit/>
          </a:bodyPr>
          <a:lstStyle/>
          <a:p>
            <a:r>
              <a:rPr lang="en-US" altLang="zh-CN" sz="2400" b="1" dirty="0"/>
              <a:t> </a:t>
            </a:r>
            <a:r>
              <a:rPr lang="zh-CN" altLang="en-US" sz="2400" b="1" dirty="0"/>
              <a:t>张连茹</a:t>
            </a:r>
            <a:endParaRPr lang="zh-CN" altLang="en-US" sz="2400" dirty="0"/>
          </a:p>
        </p:txBody>
      </p:sp>
      <p:sp>
        <p:nvSpPr>
          <p:cNvPr id="8" name="Rectangle 4"/>
          <p:cNvSpPr txBox="1">
            <a:spLocks noChangeArrowheads="1"/>
          </p:cNvSpPr>
          <p:nvPr/>
        </p:nvSpPr>
        <p:spPr>
          <a:xfrm>
            <a:off x="2074654" y="3732979"/>
            <a:ext cx="6858000" cy="7715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2880" b="1" dirty="0">
                <a:latin typeface="Times New Roman" panose="02020603050405020304" pitchFamily="18" charset="0"/>
                <a:ea typeface="宋体" charset="-122"/>
                <a:cs typeface="Times New Roman" panose="02020603050405020304" pitchFamily="18" charset="0"/>
              </a:rPr>
              <a:t>        3.6 Bacterial cytoplasm</a:t>
            </a:r>
          </a:p>
        </p:txBody>
      </p:sp>
      <p:sp>
        <p:nvSpPr>
          <p:cNvPr id="4" name="Rectangle 3"/>
          <p:cNvSpPr/>
          <p:nvPr/>
        </p:nvSpPr>
        <p:spPr>
          <a:xfrm>
            <a:off x="971600" y="4708589"/>
            <a:ext cx="7938628" cy="954107"/>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 What is you opinion about of Bacterial cells were </a:t>
            </a:r>
            <a:r>
              <a:rPr lang="en-US" sz="2800" b="1" u="sng" dirty="0">
                <a:latin typeface="Times New Roman" panose="02020603050405020304" pitchFamily="18" charset="0"/>
                <a:cs typeface="Times New Roman" panose="02020603050405020304" pitchFamily="18" charset="0"/>
              </a:rPr>
              <a:t>bags of water </a:t>
            </a:r>
            <a:r>
              <a:rPr lang="en-US" sz="2800" b="1" dirty="0">
                <a:latin typeface="Times New Roman" panose="02020603050405020304" pitchFamily="18" charset="0"/>
                <a:cs typeface="Times New Roman" panose="02020603050405020304" pitchFamily="18" charset="0"/>
              </a:rPr>
              <a:t>in which structures </a:t>
            </a:r>
            <a:r>
              <a:rPr lang="en-US" sz="2800" b="1" u="sng" dirty="0">
                <a:latin typeface="Times New Roman" panose="02020603050405020304" pitchFamily="18" charset="0"/>
                <a:cs typeface="Times New Roman" panose="02020603050405020304" pitchFamily="18" charset="0"/>
              </a:rPr>
              <a:t>floated</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5759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1657350" y="260648"/>
            <a:ext cx="5829300" cy="342900"/>
          </a:xfrm>
        </p:spPr>
        <p:txBody>
          <a:bodyPr>
            <a:noAutofit/>
          </a:bodyPr>
          <a:lstStyle/>
          <a:p>
            <a:pPr eaLnBrk="1" hangingPunct="1"/>
            <a:r>
              <a:rPr lang="en-US" altLang="zh-CN" sz="3600" b="1" cap="none" dirty="0">
                <a:solidFill>
                  <a:srgbClr val="0000FF"/>
                </a:solidFill>
                <a:latin typeface="Times New Roman" panose="02020603050405020304" pitchFamily="18" charset="0"/>
                <a:ea typeface="宋体" charset="-122"/>
                <a:cs typeface="Times New Roman" panose="02020603050405020304" pitchFamily="18" charset="0"/>
              </a:rPr>
              <a:t>3.6 Bacterial </a:t>
            </a:r>
            <a:r>
              <a:rPr lang="en-US" altLang="zh-CN" sz="3600" b="1" dirty="0">
                <a:solidFill>
                  <a:srgbClr val="0000FF"/>
                </a:solidFill>
                <a:latin typeface="Times New Roman" panose="02020603050405020304" pitchFamily="18" charset="0"/>
                <a:ea typeface="宋体" charset="-122"/>
                <a:cs typeface="Times New Roman" panose="02020603050405020304" pitchFamily="18" charset="0"/>
              </a:rPr>
              <a:t>Cytoplasm</a:t>
            </a:r>
          </a:p>
        </p:txBody>
      </p:sp>
      <p:sp>
        <p:nvSpPr>
          <p:cNvPr id="36868" name="Rectangle 3"/>
          <p:cNvSpPr>
            <a:spLocks noGrp="1" noChangeArrowheads="1"/>
          </p:cNvSpPr>
          <p:nvPr>
            <p:ph idx="1"/>
          </p:nvPr>
        </p:nvSpPr>
        <p:spPr>
          <a:xfrm>
            <a:off x="444140" y="929280"/>
            <a:ext cx="8160308" cy="3150416"/>
          </a:xfrm>
          <a:prstGeom prst="rect">
            <a:avLst/>
          </a:prstGeom>
        </p:spPr>
        <p:txBody>
          <a:bodyPr>
            <a:noAutofit/>
          </a:bodyPr>
          <a:lstStyle/>
          <a:p>
            <a:pPr lvl="1" eaLnBrk="1" hangingPunct="1"/>
            <a:r>
              <a:rPr lang="en-US" altLang="zh-CN" sz="3240" b="1" dirty="0">
                <a:ea typeface="宋体" charset="-122"/>
              </a:rPr>
              <a:t>Dense </a:t>
            </a:r>
            <a:r>
              <a:rPr lang="en-US" altLang="zh-CN" sz="3240" b="1" u="sng" dirty="0">
                <a:ea typeface="宋体" charset="-122"/>
              </a:rPr>
              <a:t>gelatinous solution </a:t>
            </a:r>
            <a:r>
              <a:rPr lang="en-US" altLang="zh-CN" sz="3240" b="1" dirty="0">
                <a:ea typeface="宋体" charset="-122"/>
              </a:rPr>
              <a:t>of sugars, amino acids, and salts</a:t>
            </a:r>
          </a:p>
          <a:p>
            <a:pPr lvl="1" eaLnBrk="1" hangingPunct="1"/>
            <a:r>
              <a:rPr lang="en-US" altLang="zh-CN" sz="3240" b="1" dirty="0">
                <a:solidFill>
                  <a:srgbClr val="FFC000"/>
                </a:solidFill>
                <a:ea typeface="宋体" charset="-122"/>
              </a:rPr>
              <a:t>70-80% water </a:t>
            </a:r>
          </a:p>
          <a:p>
            <a:pPr lvl="2" eaLnBrk="1" hangingPunct="1"/>
            <a:r>
              <a:rPr lang="en-US" altLang="zh-CN" sz="3240" b="1" dirty="0">
                <a:ea typeface="宋体" charset="-122"/>
              </a:rPr>
              <a:t>serves </a:t>
            </a:r>
            <a:r>
              <a:rPr lang="en-US" altLang="zh-CN" sz="3240" b="1" dirty="0">
                <a:solidFill>
                  <a:srgbClr val="FFC000"/>
                </a:solidFill>
                <a:ea typeface="宋体" charset="-122"/>
              </a:rPr>
              <a:t>as solvent</a:t>
            </a:r>
            <a:r>
              <a:rPr lang="en-US" altLang="zh-CN" sz="3240" b="1" dirty="0">
                <a:ea typeface="宋体" charset="-122"/>
              </a:rPr>
              <a:t> for materials used in all cell functions</a:t>
            </a:r>
          </a:p>
        </p:txBody>
      </p:sp>
      <p:sp>
        <p:nvSpPr>
          <p:cNvPr id="5" name="矩形 4"/>
          <p:cNvSpPr/>
          <p:nvPr/>
        </p:nvSpPr>
        <p:spPr>
          <a:xfrm>
            <a:off x="-324544" y="3315899"/>
            <a:ext cx="8229600" cy="1089529"/>
          </a:xfrm>
          <a:prstGeom prst="rect">
            <a:avLst/>
          </a:prstGeom>
        </p:spPr>
        <p:txBody>
          <a:bodyPr wrap="square">
            <a:spAutoFit/>
          </a:bodyPr>
          <a:lstStyle/>
          <a:p>
            <a:pPr marL="857241" lvl="2" indent="-171449">
              <a:spcBef>
                <a:spcPct val="20000"/>
              </a:spcBef>
              <a:spcAft>
                <a:spcPts val="450"/>
              </a:spcAft>
              <a:buClr>
                <a:srgbClr val="DC9E1F"/>
              </a:buClr>
              <a:buFont typeface="Arial" charset="0"/>
              <a:buChar char="•"/>
            </a:pPr>
            <a:r>
              <a:rPr lang="en-US" altLang="zh-CN" sz="3240" b="1" spc="23" dirty="0">
                <a:latin typeface="Times New Roman"/>
                <a:ea typeface="宋体" charset="-122"/>
              </a:rPr>
              <a:t>Do other`s cellular structures </a:t>
            </a:r>
            <a:r>
              <a:rPr lang="en-US" altLang="zh-CN" sz="3240" b="1" u="sng" spc="23" dirty="0">
                <a:latin typeface="Times New Roman"/>
                <a:ea typeface="宋体" charset="-122"/>
              </a:rPr>
              <a:t>floated</a:t>
            </a:r>
            <a:r>
              <a:rPr lang="en-US" altLang="zh-CN" sz="3240" b="1" spc="23" dirty="0">
                <a:latin typeface="Times New Roman"/>
                <a:ea typeface="宋体" charset="-122"/>
              </a:rPr>
              <a:t> in this cytoplasm? </a:t>
            </a:r>
          </a:p>
        </p:txBody>
      </p:sp>
      <p:pic>
        <p:nvPicPr>
          <p:cNvPr id="2" name="图片 1"/>
          <p:cNvPicPr>
            <a:picLocks noChangeAspect="1"/>
          </p:cNvPicPr>
          <p:nvPr/>
        </p:nvPicPr>
        <p:blipFill>
          <a:blip r:embed="rId3"/>
          <a:stretch>
            <a:fillRect/>
          </a:stretch>
        </p:blipFill>
        <p:spPr>
          <a:xfrm>
            <a:off x="4139952" y="3899989"/>
            <a:ext cx="2952328" cy="2952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243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a:xfrm>
            <a:off x="899592" y="72030"/>
            <a:ext cx="5829300" cy="555731"/>
          </a:xfrm>
        </p:spPr>
        <p:txBody>
          <a:bodyPr>
            <a:normAutofit/>
          </a:bodyPr>
          <a:lstStyle/>
          <a:p>
            <a:pPr>
              <a:defRPr/>
            </a:pPr>
            <a:r>
              <a:rPr lang="en-US" altLang="zh-CN" sz="2880" b="1" u="sng" dirty="0">
                <a:solidFill>
                  <a:srgbClr val="0000FF"/>
                </a:solidFill>
                <a:latin typeface="Times New Roman" panose="02020603050405020304" pitchFamily="18" charset="0"/>
                <a:ea typeface="宋体" charset="-122"/>
                <a:cs typeface="Times New Roman" panose="02020603050405020304" pitchFamily="18" charset="0"/>
              </a:rPr>
              <a:t>3.6.1 Bacterial Cytoskeleton</a:t>
            </a:r>
          </a:p>
        </p:txBody>
      </p:sp>
      <p:sp>
        <p:nvSpPr>
          <p:cNvPr id="92165" name="Rectangle 3"/>
          <p:cNvSpPr>
            <a:spLocks noGrp="1" noChangeArrowheads="1"/>
          </p:cNvSpPr>
          <p:nvPr>
            <p:ph idx="1"/>
          </p:nvPr>
        </p:nvSpPr>
        <p:spPr>
          <a:xfrm>
            <a:off x="71500" y="838033"/>
            <a:ext cx="8926382" cy="1473364"/>
          </a:xfrm>
          <a:prstGeom prst="rect">
            <a:avLst/>
          </a:prstGeom>
        </p:spPr>
        <p:txBody>
          <a:bodyPr>
            <a:normAutofit/>
          </a:bodyPr>
          <a:lstStyle/>
          <a:p>
            <a:pPr eaLnBrk="1" hangingPunct="1">
              <a:defRPr/>
            </a:pPr>
            <a:r>
              <a:rPr lang="en-US" altLang="zh-CN" b="1" dirty="0">
                <a:latin typeface="Times New Roman" panose="02020603050405020304" pitchFamily="18" charset="0"/>
                <a:cs typeface="Times New Roman" panose="02020603050405020304" pitchFamily="18" charset="0"/>
              </a:rPr>
              <a:t>Homologs of all 3 eukaryotic cytoskeletal elements have been identified in </a:t>
            </a:r>
            <a:r>
              <a:rPr lang="en-US" altLang="zh-CN" b="1" u="sng" dirty="0">
                <a:latin typeface="Times New Roman" panose="02020603050405020304" pitchFamily="18" charset="0"/>
                <a:cs typeface="Times New Roman" panose="02020603050405020304" pitchFamily="18" charset="0"/>
              </a:rPr>
              <a:t>bacteria</a:t>
            </a:r>
            <a:endParaRPr lang="en-US" altLang="zh-CN" b="1" dirty="0">
              <a:latin typeface="Times New Roman" panose="02020603050405020304" pitchFamily="18" charset="0"/>
              <a:cs typeface="Times New Roman" panose="02020603050405020304" pitchFamily="18" charset="0"/>
            </a:endParaRPr>
          </a:p>
          <a:p>
            <a:pPr eaLnBrk="1" hangingPunct="1">
              <a:defRPr/>
            </a:pPr>
            <a:r>
              <a:rPr lang="en-US" altLang="zh-CN" b="1" dirty="0">
                <a:solidFill>
                  <a:schemeClr val="bg2">
                    <a:lumMod val="90000"/>
                  </a:schemeClr>
                </a:solidFill>
                <a:latin typeface="Times New Roman" panose="02020603050405020304" pitchFamily="18" charset="0"/>
                <a:cs typeface="Times New Roman" panose="02020603050405020304" pitchFamily="18" charset="0"/>
              </a:rPr>
              <a:t>Evidence 1</a:t>
            </a:r>
          </a:p>
          <a:p>
            <a:pPr eaLnBrk="1" hangingPunct="1">
              <a:defRPr/>
            </a:pPr>
            <a:endParaRPr lang="en-US" altLang="zh-CN" b="1" dirty="0">
              <a:latin typeface="Times New Roman" panose="02020603050405020304" pitchFamily="18" charset="0"/>
              <a:cs typeface="Times New Roman" panose="02020603050405020304" pitchFamily="18" charset="0"/>
            </a:endParaRPr>
          </a:p>
        </p:txBody>
      </p:sp>
      <p:pic>
        <p:nvPicPr>
          <p:cNvPr id="7" name="Picture 9" descr="wiL75268_0330a"/>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4813" b="90535" l="10000" r="90000"/>
                    </a14:imgEffect>
                  </a14:imgLayer>
                </a14:imgProps>
              </a:ext>
            </a:extLst>
          </a:blip>
          <a:srcRect t="5348"/>
          <a:stretch/>
        </p:blipFill>
        <p:spPr bwMode="auto">
          <a:xfrm>
            <a:off x="899592" y="1862403"/>
            <a:ext cx="3411851" cy="2376264"/>
          </a:xfrm>
          <a:prstGeom prst="rect">
            <a:avLst/>
          </a:prstGeom>
          <a:ln>
            <a:noFill/>
          </a:ln>
          <a:effectLst>
            <a:outerShdw blurRad="292100" dist="139700" dir="2700000" algn="tl" rotWithShape="0">
              <a:srgbClr val="333333">
                <a:alpha val="65000"/>
              </a:srgbClr>
            </a:outerShdw>
          </a:effectLst>
        </p:spPr>
      </p:pic>
      <p:pic>
        <p:nvPicPr>
          <p:cNvPr id="8" name="Picture 10" descr="wiL75268_0330b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46" b="90000" l="2890" r="95954"/>
                    </a14:imgEffect>
                  </a14:imgLayer>
                </a14:imgProps>
              </a:ext>
            </a:extLst>
          </a:blip>
          <a:srcRect/>
          <a:stretch>
            <a:fillRect/>
          </a:stretch>
        </p:blipFill>
        <p:spPr bwMode="auto">
          <a:xfrm>
            <a:off x="5892160" y="3504284"/>
            <a:ext cx="4016246" cy="2413736"/>
          </a:xfrm>
          <a:prstGeom prst="rect">
            <a:avLst/>
          </a:prstGeom>
          <a:ln>
            <a:noFill/>
          </a:ln>
          <a:effectLst>
            <a:outerShdw blurRad="292100" dist="139700" dir="2700000" algn="tl" rotWithShape="0">
              <a:srgbClr val="333333">
                <a:alpha val="65000"/>
              </a:srgbClr>
            </a:outerShdw>
          </a:effectLst>
        </p:spPr>
      </p:pic>
      <p:sp>
        <p:nvSpPr>
          <p:cNvPr id="10" name="TextBox 1"/>
          <p:cNvSpPr txBox="1"/>
          <p:nvPr/>
        </p:nvSpPr>
        <p:spPr>
          <a:xfrm>
            <a:off x="1470191" y="3084024"/>
            <a:ext cx="7881755" cy="978729"/>
          </a:xfrm>
          <a:prstGeom prst="rect">
            <a:avLst/>
          </a:prstGeom>
          <a:noFill/>
        </p:spPr>
        <p:txBody>
          <a:bodyPr wrap="square" rtlCol="0">
            <a:spAutoFit/>
          </a:bodyPr>
          <a:lstStyle/>
          <a:p>
            <a:pPr lvl="0">
              <a:defRPr/>
            </a:pPr>
            <a:r>
              <a:rPr kumimoji="0" lang="en-US" altLang="zh-CN" sz="288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lang="en-US" altLang="zh-CN" sz="2880" b="1" dirty="0">
                <a:solidFill>
                  <a:prstClr val="black"/>
                </a:solidFill>
              </a:rPr>
              <a:t>Tubulin(</a:t>
            </a:r>
            <a:r>
              <a:rPr lang="en-US" altLang="zh-CN" sz="2880" b="1" dirty="0" err="1">
                <a:solidFill>
                  <a:prstClr val="black"/>
                </a:solidFill>
              </a:rPr>
              <a:t>FtsZ</a:t>
            </a:r>
            <a:r>
              <a:rPr lang="en-US" altLang="zh-CN" sz="2880" b="1" dirty="0">
                <a:solidFill>
                  <a:prstClr val="black"/>
                </a:solidFill>
              </a:rPr>
              <a:t>)                               </a:t>
            </a:r>
            <a:r>
              <a:rPr kumimoji="0" lang="en-US" altLang="zh-CN" sz="288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Actin(</a:t>
            </a:r>
            <a:r>
              <a:rPr lang="en-US" dirty="0" err="1"/>
              <a:t>MreB</a:t>
            </a:r>
            <a:r>
              <a:rPr lang="en-US" dirty="0"/>
              <a:t>)</a:t>
            </a:r>
            <a:endParaRPr kumimoji="0" lang="en-US" altLang="zh-CN" sz="288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lvl="0">
              <a:defRPr/>
            </a:pPr>
            <a:r>
              <a:rPr kumimoji="0" lang="en-US" altLang="zh-CN" sz="288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Filament (</a:t>
            </a:r>
            <a:r>
              <a:rPr lang="en-US" dirty="0" err="1"/>
              <a:t>CreS</a:t>
            </a:r>
            <a:r>
              <a:rPr lang="en-US" dirty="0"/>
              <a:t>)</a:t>
            </a:r>
            <a:r>
              <a:rPr kumimoji="0" lang="en-US" altLang="zh-CN" sz="288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endParaRPr kumimoji="0" lang="zh-CN" altLang="en-US" sz="288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3" name="图片 12" descr="Caulobacter_crescentus.jpg"/>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565766" y="3980458"/>
            <a:ext cx="1559323" cy="1991681"/>
          </a:xfrm>
          <a:prstGeom prst="rect">
            <a:avLst/>
          </a:prstGeom>
          <a:ln>
            <a:noFill/>
          </a:ln>
          <a:effectLst>
            <a:outerShdw blurRad="292100" dist="139700" dir="2700000" algn="tl" rotWithShape="0">
              <a:srgbClr val="333333">
                <a:alpha val="65000"/>
              </a:srgbClr>
            </a:outerShdw>
          </a:effectLst>
        </p:spPr>
      </p:pic>
      <p:sp>
        <p:nvSpPr>
          <p:cNvPr id="14" name="矩形 13"/>
          <p:cNvSpPr/>
          <p:nvPr/>
        </p:nvSpPr>
        <p:spPr>
          <a:xfrm>
            <a:off x="1871644" y="5711864"/>
            <a:ext cx="4114800" cy="29809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337" b="0" i="1" u="none" strike="noStrike" kern="1200" cap="none" spc="0" normalizeH="0" baseline="0" noProof="0" dirty="0" err="1">
                <a:ln>
                  <a:noFill/>
                </a:ln>
                <a:solidFill>
                  <a:srgbClr val="000000"/>
                </a:solidFill>
                <a:effectLst/>
                <a:uLnTx/>
                <a:uFillTx/>
                <a:latin typeface="Times New Roman" pitchFamily="18" charset="0"/>
                <a:ea typeface="等线" panose="02010600030101010101" pitchFamily="2" charset="-122"/>
                <a:cs typeface="+mn-cs"/>
              </a:rPr>
              <a:t>Caulobacter</a:t>
            </a:r>
            <a:r>
              <a:rPr kumimoji="0" lang="en-US" altLang="zh-CN" sz="1337" b="0" i="1" u="none" strike="noStrike" kern="1200" cap="none" spc="0" normalizeH="0" baseline="0" noProof="0" dirty="0">
                <a:ln>
                  <a:noFill/>
                </a:ln>
                <a:solidFill>
                  <a:srgbClr val="000000"/>
                </a:solidFill>
                <a:effectLst/>
                <a:uLnTx/>
                <a:uFillTx/>
                <a:latin typeface="Times New Roman" pitchFamily="18" charset="0"/>
                <a:ea typeface="等线" panose="02010600030101010101" pitchFamily="2" charset="-122"/>
                <a:cs typeface="+mn-cs"/>
              </a:rPr>
              <a:t> </a:t>
            </a:r>
            <a:r>
              <a:rPr kumimoji="0" lang="en-US" altLang="zh-CN" sz="1337" b="0" i="1" u="none" strike="noStrike" kern="1200" cap="none" spc="0" normalizeH="0" baseline="0" noProof="0" dirty="0" err="1">
                <a:ln>
                  <a:noFill/>
                </a:ln>
                <a:solidFill>
                  <a:srgbClr val="000000"/>
                </a:solidFill>
                <a:effectLst/>
                <a:uLnTx/>
                <a:uFillTx/>
                <a:latin typeface="Times New Roman" pitchFamily="18" charset="0"/>
                <a:ea typeface="等线" panose="02010600030101010101" pitchFamily="2" charset="-122"/>
                <a:cs typeface="+mn-cs"/>
              </a:rPr>
              <a:t>crescentus</a:t>
            </a:r>
            <a:endParaRPr kumimoji="0" lang="zh-CN" altLang="en-US" sz="162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9" name="Picture 11" descr="wiL75268_0330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857" b="77967" l="42396" r="93600"/>
                    </a14:imgEffect>
                  </a14:imgLayer>
                </a14:imgProps>
              </a:ext>
            </a:extLst>
          </a:blip>
          <a:srcRect l="35995" t="4719" b="13894"/>
          <a:stretch/>
        </p:blipFill>
        <p:spPr bwMode="auto">
          <a:xfrm>
            <a:off x="3279050" y="3980459"/>
            <a:ext cx="1650927" cy="1692201"/>
          </a:xfrm>
          <a:prstGeom prst="rect">
            <a:avLst/>
          </a:prstGeom>
          <a:noFill/>
          <a:ln w="9525">
            <a:noFill/>
            <a:miter lim="800000"/>
            <a:headEnd/>
            <a:tailEnd/>
          </a:ln>
        </p:spPr>
      </p:pic>
      <p:sp>
        <p:nvSpPr>
          <p:cNvPr id="3" name="Rectangle 2"/>
          <p:cNvSpPr/>
          <p:nvPr/>
        </p:nvSpPr>
        <p:spPr>
          <a:xfrm>
            <a:off x="143508" y="5985776"/>
            <a:ext cx="8854374" cy="954107"/>
          </a:xfrm>
          <a:prstGeom prst="rect">
            <a:avLst/>
          </a:prstGeom>
        </p:spPr>
        <p:txBody>
          <a:bodyPr wrap="square">
            <a:spAutoFit/>
          </a:bodyPr>
          <a:lstStyle/>
          <a:p>
            <a:r>
              <a:rPr lang="en-US" altLang="zh-CN" sz="2800" b="1" dirty="0">
                <a:latin typeface="Times New Roman" panose="02020603050405020304" pitchFamily="18" charset="0"/>
                <a:cs typeface="Times New Roman" panose="02020603050405020304" pitchFamily="18" charset="0"/>
              </a:rPr>
              <a:t>T</a:t>
            </a:r>
            <a:r>
              <a:rPr lang="en-US" sz="2800" b="1" dirty="0">
                <a:latin typeface="Times New Roman" panose="02020603050405020304" pitchFamily="18" charset="0"/>
                <a:cs typeface="Times New Roman" panose="02020603050405020304" pitchFamily="18" charset="0"/>
              </a:rPr>
              <a:t>hey participate in </a:t>
            </a:r>
            <a:r>
              <a:rPr lang="en-US" sz="2800" b="1" u="sng" dirty="0">
                <a:latin typeface="Times New Roman" panose="02020603050405020304" pitchFamily="18" charset="0"/>
                <a:cs typeface="Times New Roman" panose="02020603050405020304" pitchFamily="18" charset="0"/>
              </a:rPr>
              <a:t>cell division</a:t>
            </a:r>
            <a:r>
              <a:rPr lang="en-US" sz="2800" b="1" dirty="0">
                <a:latin typeface="Times New Roman" panose="02020603050405020304" pitchFamily="18" charset="0"/>
                <a:cs typeface="Times New Roman" panose="02020603050405020304" pitchFamily="18" charset="0"/>
              </a:rPr>
              <a:t>, localize proteins to</a:t>
            </a:r>
          </a:p>
          <a:p>
            <a:r>
              <a:rPr lang="en-US" sz="2800" b="1" dirty="0">
                <a:latin typeface="Times New Roman" panose="02020603050405020304" pitchFamily="18" charset="0"/>
                <a:cs typeface="Times New Roman" panose="02020603050405020304" pitchFamily="18" charset="0"/>
              </a:rPr>
              <a:t>certain sites in the cell, and </a:t>
            </a:r>
            <a:r>
              <a:rPr lang="en-US" sz="2800" b="1" u="sng" dirty="0">
                <a:latin typeface="Times New Roman" panose="02020603050405020304" pitchFamily="18" charset="0"/>
                <a:cs typeface="Times New Roman" panose="02020603050405020304" pitchFamily="18" charset="0"/>
              </a:rPr>
              <a:t>determine cell shape</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1879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65">
                                            <p:txEl>
                                              <p:pRg st="0" end="0"/>
                                            </p:txEl>
                                          </p:spTgt>
                                        </p:tgtEl>
                                        <p:attrNameLst>
                                          <p:attrName>style.visibility</p:attrName>
                                        </p:attrNameLst>
                                      </p:cBhvr>
                                      <p:to>
                                        <p:strVal val="visible"/>
                                      </p:to>
                                    </p:set>
                                    <p:animEffect transition="in" filter="blinds(horizontal)">
                                      <p:cBhvr>
                                        <p:cTn id="7" dur="500"/>
                                        <p:tgtEl>
                                          <p:spTgt spid="92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65">
                                            <p:txEl>
                                              <p:pRg st="1" end="1"/>
                                            </p:txEl>
                                          </p:spTgt>
                                        </p:tgtEl>
                                        <p:attrNameLst>
                                          <p:attrName>style.visibility</p:attrName>
                                        </p:attrNameLst>
                                      </p:cBhvr>
                                      <p:to>
                                        <p:strVal val="visible"/>
                                      </p:to>
                                    </p:set>
                                    <p:animEffect transition="in" filter="blinds(horizontal)">
                                      <p:cBhvr>
                                        <p:cTn id="12" dur="500"/>
                                        <p:tgtEl>
                                          <p:spTgt spid="921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build="p"/>
      <p:bldP spid="10" grpId="0"/>
      <p:bldP spid="1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2355" name="Rectangle 3"/>
          <p:cNvSpPr>
            <a:spLocks noGrp="1" noChangeArrowheads="1"/>
          </p:cNvSpPr>
          <p:nvPr>
            <p:ph idx="1"/>
          </p:nvPr>
        </p:nvSpPr>
        <p:spPr>
          <a:xfrm>
            <a:off x="89502" y="1649882"/>
            <a:ext cx="8366760" cy="4371405"/>
          </a:xfrm>
          <a:prstGeom prst="rect">
            <a:avLst/>
          </a:prstGeom>
        </p:spPr>
        <p:txBody>
          <a:bodyPr>
            <a:noAutofit/>
          </a:bodyPr>
          <a:lstStyle/>
          <a:p>
            <a:pPr>
              <a:spcBef>
                <a:spcPts val="0"/>
              </a:spcBef>
              <a:defRPr/>
            </a:pPr>
            <a:r>
              <a:rPr lang="en-US" b="1" u="sng" dirty="0">
                <a:latin typeface="Times New Roman" panose="02020603050405020304" pitchFamily="18" charset="0"/>
                <a:cs typeface="Times New Roman" panose="02020603050405020304" pitchFamily="18" charset="0"/>
              </a:rPr>
              <a:t>Intracytoplasmic Membranes </a:t>
            </a:r>
          </a:p>
          <a:p>
            <a:pPr>
              <a:spcBef>
                <a:spcPts val="0"/>
              </a:spcBef>
              <a:defRPr/>
            </a:pPr>
            <a:r>
              <a:rPr lang="en-US" altLang="zh-CN" sz="2520" b="1" dirty="0">
                <a:latin typeface="Times New Roman" panose="02020603050405020304" pitchFamily="18" charset="0"/>
                <a:cs typeface="Times New Roman" panose="02020603050405020304" pitchFamily="18" charset="0"/>
              </a:rPr>
              <a:t>Observed in many </a:t>
            </a:r>
            <a:r>
              <a:rPr lang="en-US" altLang="zh-CN" sz="2520" b="1" u="sng" dirty="0">
                <a:latin typeface="Times New Roman" panose="02020603050405020304" pitchFamily="18" charset="0"/>
                <a:cs typeface="Times New Roman" panose="02020603050405020304" pitchFamily="18" charset="0"/>
              </a:rPr>
              <a:t>photosynthetic bacteria </a:t>
            </a:r>
          </a:p>
          <a:p>
            <a:pPr lvl="2">
              <a:spcBef>
                <a:spcPts val="0"/>
              </a:spcBef>
              <a:defRPr/>
            </a:pPr>
            <a:r>
              <a:rPr lang="en-US" altLang="zh-CN" sz="2520" b="1" dirty="0">
                <a:latin typeface="Times New Roman" panose="02020603050405020304" pitchFamily="18" charset="0"/>
                <a:cs typeface="Times New Roman" panose="02020603050405020304" pitchFamily="18" charset="0"/>
              </a:rPr>
              <a:t>Analogous to </a:t>
            </a:r>
            <a:r>
              <a:rPr lang="en-US" altLang="zh-CN" sz="2520" b="1" u="sng" dirty="0">
                <a:latin typeface="Times New Roman" panose="02020603050405020304" pitchFamily="18" charset="0"/>
                <a:cs typeface="Times New Roman" panose="02020603050405020304" pitchFamily="18" charset="0"/>
              </a:rPr>
              <a:t>thylakoids</a:t>
            </a:r>
            <a:r>
              <a:rPr lang="zh-CN" altLang="en-US" sz="1260" dirty="0">
                <a:latin typeface="Times New Roman" panose="02020603050405020304" pitchFamily="18" charset="0"/>
                <a:cs typeface="Times New Roman" panose="02020603050405020304" pitchFamily="18" charset="0"/>
              </a:rPr>
              <a:t>类囊体</a:t>
            </a:r>
            <a:r>
              <a:rPr lang="en-US" altLang="zh-CN" sz="2520" b="1" dirty="0">
                <a:latin typeface="Times New Roman" panose="02020603050405020304" pitchFamily="18" charset="0"/>
                <a:cs typeface="Times New Roman" panose="02020603050405020304" pitchFamily="18" charset="0"/>
              </a:rPr>
              <a:t>of chloroplasts</a:t>
            </a:r>
          </a:p>
          <a:p>
            <a:pPr lvl="2">
              <a:spcBef>
                <a:spcPts val="0"/>
              </a:spcBef>
              <a:defRPr/>
            </a:pPr>
            <a:r>
              <a:rPr lang="en-US" altLang="zh-CN" sz="2520" b="1" dirty="0">
                <a:latin typeface="Times New Roman" panose="02020603050405020304" pitchFamily="18" charset="0"/>
                <a:cs typeface="Times New Roman" panose="02020603050405020304" pitchFamily="18" charset="0"/>
              </a:rPr>
              <a:t>Reactions centers </a:t>
            </a:r>
            <a:r>
              <a:rPr lang="en-US" altLang="zh-CN" sz="2520" b="1" u="sng" dirty="0">
                <a:latin typeface="Times New Roman" panose="02020603050405020304" pitchFamily="18" charset="0"/>
                <a:cs typeface="Times New Roman" panose="02020603050405020304" pitchFamily="18" charset="0"/>
              </a:rPr>
              <a:t>for ATP formation</a:t>
            </a:r>
          </a:p>
          <a:p>
            <a:pPr>
              <a:spcBef>
                <a:spcPts val="0"/>
              </a:spcBef>
              <a:defRPr/>
            </a:pPr>
            <a:r>
              <a:rPr lang="en-US" altLang="zh-CN" sz="2520" b="1" dirty="0">
                <a:latin typeface="Times New Roman" panose="02020603050405020304" pitchFamily="18" charset="0"/>
                <a:cs typeface="Times New Roman" panose="02020603050405020304" pitchFamily="18" charset="0"/>
              </a:rPr>
              <a:t>Observed in many bacteria with high </a:t>
            </a:r>
            <a:r>
              <a:rPr lang="en-US" altLang="zh-CN" sz="2520" b="1" u="sng" dirty="0">
                <a:latin typeface="Times New Roman" panose="02020603050405020304" pitchFamily="18" charset="0"/>
                <a:cs typeface="Times New Roman" panose="02020603050405020304" pitchFamily="18" charset="0"/>
              </a:rPr>
              <a:t>respiratory</a:t>
            </a:r>
            <a:r>
              <a:rPr lang="en-US" altLang="zh-CN" sz="2520" b="1" dirty="0">
                <a:latin typeface="Times New Roman" panose="02020603050405020304" pitchFamily="18" charset="0"/>
                <a:cs typeface="Times New Roman" panose="02020603050405020304" pitchFamily="18" charset="0"/>
              </a:rPr>
              <a:t> activity</a:t>
            </a:r>
            <a:r>
              <a:rPr lang="en-US" altLang="zh-CN" sz="1260" b="1" i="1" dirty="0">
                <a:latin typeface="Times New Roman" panose="02020603050405020304" pitchFamily="18" charset="0"/>
                <a:cs typeface="Times New Roman" panose="02020603050405020304" pitchFamily="18" charset="0"/>
              </a:rPr>
              <a:t>(</a:t>
            </a:r>
            <a:r>
              <a:rPr lang="en-US" altLang="zh-CN" sz="1260" i="1" dirty="0" err="1">
                <a:latin typeface="Times New Roman" panose="02020603050405020304" pitchFamily="18" charset="0"/>
                <a:cs typeface="Times New Roman" panose="02020603050405020304" pitchFamily="18" charset="0"/>
              </a:rPr>
              <a:t>Nitrocystis</a:t>
            </a:r>
            <a:r>
              <a:rPr lang="en-US" altLang="zh-CN" sz="1260" i="1" dirty="0">
                <a:latin typeface="Times New Roman" panose="02020603050405020304" pitchFamily="18" charset="0"/>
                <a:cs typeface="Times New Roman" panose="02020603050405020304" pitchFamily="18" charset="0"/>
              </a:rPr>
              <a:t> </a:t>
            </a:r>
            <a:r>
              <a:rPr lang="en-US" altLang="zh-CN" sz="1260" i="1" dirty="0" err="1">
                <a:latin typeface="Times New Roman" panose="02020603050405020304" pitchFamily="18" charset="0"/>
                <a:cs typeface="Times New Roman" panose="02020603050405020304" pitchFamily="18" charset="0"/>
              </a:rPr>
              <a:t>oceanus</a:t>
            </a:r>
            <a:r>
              <a:rPr lang="en-US" altLang="zh-CN" sz="1260" i="1" dirty="0">
                <a:latin typeface="Times New Roman" panose="02020603050405020304" pitchFamily="18" charset="0"/>
                <a:cs typeface="Times New Roman" panose="02020603050405020304" pitchFamily="18" charset="0"/>
              </a:rPr>
              <a:t>)</a:t>
            </a:r>
            <a:endParaRPr lang="en-US" altLang="zh-CN" sz="2520" b="1" dirty="0">
              <a:latin typeface="Times New Roman" panose="02020603050405020304" pitchFamily="18" charset="0"/>
              <a:cs typeface="Times New Roman" panose="02020603050405020304" pitchFamily="18" charset="0"/>
            </a:endParaRPr>
          </a:p>
          <a:p>
            <a:pPr>
              <a:spcBef>
                <a:spcPts val="0"/>
              </a:spcBef>
              <a:defRPr/>
            </a:pPr>
            <a:r>
              <a:rPr lang="en-US" altLang="zh-CN" sz="2520" b="1" dirty="0" err="1">
                <a:latin typeface="Times New Roman" panose="02020603050405020304" pitchFamily="18" charset="0"/>
                <a:cs typeface="Times New Roman" panose="02020603050405020304" pitchFamily="18" charset="0"/>
              </a:rPr>
              <a:t>Anammoxosome</a:t>
            </a:r>
            <a:r>
              <a:rPr lang="zh-CN" altLang="en-US" sz="1260" dirty="0">
                <a:latin typeface="Times New Roman" panose="02020603050405020304" pitchFamily="18" charset="0"/>
                <a:cs typeface="Times New Roman" panose="02020603050405020304" pitchFamily="18" charset="0"/>
              </a:rPr>
              <a:t>厌氧氨氧化体</a:t>
            </a:r>
            <a:r>
              <a:rPr lang="en-US" altLang="zh-CN" sz="2520" b="1" dirty="0">
                <a:latin typeface="Times New Roman" panose="02020603050405020304" pitchFamily="18" charset="0"/>
                <a:cs typeface="Times New Roman" panose="02020603050405020304" pitchFamily="18" charset="0"/>
              </a:rPr>
              <a:t>in </a:t>
            </a:r>
            <a:r>
              <a:rPr lang="en-US" altLang="zh-CN" sz="2520" b="1" i="1" dirty="0" err="1">
                <a:latin typeface="Times New Roman" panose="02020603050405020304" pitchFamily="18" charset="0"/>
                <a:cs typeface="Times New Roman" panose="02020603050405020304" pitchFamily="18" charset="0"/>
              </a:rPr>
              <a:t>Planctomycetes</a:t>
            </a:r>
            <a:r>
              <a:rPr lang="zh-CN" altLang="en-US" sz="1260" dirty="0">
                <a:latin typeface="Times New Roman" panose="02020603050405020304" pitchFamily="18" charset="0"/>
                <a:cs typeface="Times New Roman" panose="02020603050405020304" pitchFamily="18" charset="0"/>
              </a:rPr>
              <a:t>浮霉状菌</a:t>
            </a:r>
            <a:endParaRPr lang="en-US" altLang="zh-CN" sz="1260" b="1" i="1" dirty="0">
              <a:latin typeface="Times New Roman" panose="02020603050405020304" pitchFamily="18" charset="0"/>
              <a:cs typeface="Times New Roman" panose="02020603050405020304" pitchFamily="18" charset="0"/>
            </a:endParaRPr>
          </a:p>
          <a:p>
            <a:pPr lvl="1">
              <a:spcBef>
                <a:spcPts val="0"/>
              </a:spcBef>
              <a:defRPr/>
            </a:pPr>
            <a:r>
              <a:rPr lang="en-US" altLang="zh-CN" sz="2520" b="1" dirty="0">
                <a:latin typeface="Times New Roman" panose="02020603050405020304" pitchFamily="18" charset="0"/>
                <a:cs typeface="Times New Roman" panose="02020603050405020304" pitchFamily="18" charset="0"/>
              </a:rPr>
              <a:t>organelle – site of anaerobic ammonia oxidation</a:t>
            </a:r>
          </a:p>
          <a:p>
            <a:pPr>
              <a:spcBef>
                <a:spcPts val="0"/>
              </a:spcBef>
            </a:pPr>
            <a:r>
              <a:rPr lang="en-US" altLang="zh-CN" b="1" dirty="0">
                <a:latin typeface="Times New Roman" panose="02020603050405020304" pitchFamily="18" charset="0"/>
                <a:cs typeface="Times New Roman" panose="02020603050405020304" pitchFamily="18" charset="0"/>
              </a:rPr>
              <a:t>The </a:t>
            </a:r>
            <a:r>
              <a:rPr lang="en-US" altLang="zh-CN" b="1" dirty="0" err="1">
                <a:latin typeface="Times New Roman" panose="02020603050405020304" pitchFamily="18" charset="0"/>
                <a:cs typeface="Times New Roman" panose="02020603050405020304" pitchFamily="18" charset="0"/>
              </a:rPr>
              <a:t>anammoxosome</a:t>
            </a:r>
            <a:r>
              <a:rPr lang="en-US" altLang="zh-CN" b="1" dirty="0">
                <a:latin typeface="Times New Roman" panose="02020603050405020304" pitchFamily="18" charset="0"/>
                <a:cs typeface="Times New Roman" panose="02020603050405020304" pitchFamily="18" charset="0"/>
              </a:rPr>
              <a:t> membrane contains an unusual group of lipids called </a:t>
            </a:r>
            <a:r>
              <a:rPr lang="en-US" altLang="zh-CN" b="1" u="sng" dirty="0" err="1">
                <a:latin typeface="Times New Roman" panose="02020603050405020304" pitchFamily="18" charset="0"/>
                <a:cs typeface="Times New Roman" panose="02020603050405020304" pitchFamily="18" charset="0"/>
              </a:rPr>
              <a:t>ladderane</a:t>
            </a:r>
            <a:r>
              <a:rPr lang="en-US" altLang="zh-CN" b="1" u="sng" dirty="0">
                <a:latin typeface="Times New Roman" panose="02020603050405020304" pitchFamily="18" charset="0"/>
                <a:cs typeface="Times New Roman" panose="02020603050405020304" pitchFamily="18" charset="0"/>
              </a:rPr>
              <a:t> lipids</a:t>
            </a:r>
          </a:p>
        </p:txBody>
      </p:sp>
      <p:pic>
        <p:nvPicPr>
          <p:cNvPr id="2" name="图片 1"/>
          <p:cNvPicPr>
            <a:picLocks noChangeAspect="1"/>
          </p:cNvPicPr>
          <p:nvPr/>
        </p:nvPicPr>
        <p:blipFill>
          <a:blip r:embed="rId3" cstate="print">
            <a:duotone>
              <a:schemeClr val="accent2">
                <a:shade val="45000"/>
                <a:satMod val="135000"/>
              </a:schemeClr>
              <a:prstClr val="white"/>
            </a:duotone>
          </a:blip>
          <a:stretch>
            <a:fillRect/>
          </a:stretch>
        </p:blipFill>
        <p:spPr>
          <a:xfrm>
            <a:off x="7092280" y="2271437"/>
            <a:ext cx="2282037" cy="2193058"/>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a:srcRect/>
          <a:stretch>
            <a:fillRect/>
          </a:stretch>
        </p:blipFill>
        <p:spPr bwMode="auto">
          <a:xfrm>
            <a:off x="3768277" y="5301208"/>
            <a:ext cx="5246000" cy="1556792"/>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5"/>
          <a:stretch>
            <a:fillRect/>
          </a:stretch>
        </p:blipFill>
        <p:spPr>
          <a:xfrm>
            <a:off x="6448716" y="1232133"/>
            <a:ext cx="1990633" cy="147829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187624" y="128060"/>
            <a:ext cx="6295313" cy="584775"/>
          </a:xfrm>
          <a:prstGeom prst="rect">
            <a:avLst/>
          </a:prstGeom>
        </p:spPr>
        <p:txBody>
          <a:bodyPr wrap="none">
            <a:spAutoFit/>
          </a:bodyPr>
          <a:lstStyle/>
          <a:p>
            <a:r>
              <a:rPr lang="en-US" sz="3200" b="1" u="sng" dirty="0">
                <a:solidFill>
                  <a:srgbClr val="0000FF"/>
                </a:solidFill>
                <a:latin typeface="Times New Roman" panose="02020603050405020304" pitchFamily="18" charset="0"/>
                <a:cs typeface="Times New Roman" panose="02020603050405020304" pitchFamily="18" charset="0"/>
              </a:rPr>
              <a:t>3.6.2 Intracytoplasmic Membranes</a:t>
            </a:r>
          </a:p>
        </p:txBody>
      </p:sp>
      <p:sp>
        <p:nvSpPr>
          <p:cNvPr id="10" name="Content Placeholder 2"/>
          <p:cNvSpPr txBox="1">
            <a:spLocks/>
          </p:cNvSpPr>
          <p:nvPr/>
        </p:nvSpPr>
        <p:spPr>
          <a:xfrm>
            <a:off x="154361" y="808867"/>
            <a:ext cx="8532440" cy="971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rPr>
              <a:t>Although members of Bacteria do not contain complex membranous organelles, but</a:t>
            </a:r>
          </a:p>
        </p:txBody>
      </p:sp>
    </p:spTree>
    <p:extLst>
      <p:ext uri="{BB962C8B-B14F-4D97-AF65-F5344CB8AC3E}">
        <p14:creationId xmlns:p14="http://schemas.microsoft.com/office/powerpoint/2010/main" val="393310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2355">
                                            <p:txEl>
                                              <p:pRg st="0" end="0"/>
                                            </p:txEl>
                                          </p:spTgt>
                                        </p:tgtEl>
                                        <p:attrNameLst>
                                          <p:attrName>style.visibility</p:attrName>
                                        </p:attrNameLst>
                                      </p:cBhvr>
                                      <p:to>
                                        <p:strVal val="visible"/>
                                      </p:to>
                                    </p:set>
                                    <p:anim calcmode="lin" valueType="num">
                                      <p:cBhvr additive="base">
                                        <p:cTn id="7" dur="500" fill="hold"/>
                                        <p:tgtEl>
                                          <p:spTgt spid="612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2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2355">
                                            <p:txEl>
                                              <p:pRg st="1" end="1"/>
                                            </p:txEl>
                                          </p:spTgt>
                                        </p:tgtEl>
                                        <p:attrNameLst>
                                          <p:attrName>style.visibility</p:attrName>
                                        </p:attrNameLst>
                                      </p:cBhvr>
                                      <p:to>
                                        <p:strVal val="visible"/>
                                      </p:to>
                                    </p:set>
                                    <p:anim calcmode="lin" valueType="num">
                                      <p:cBhvr additive="base">
                                        <p:cTn id="13" dur="500" fill="hold"/>
                                        <p:tgtEl>
                                          <p:spTgt spid="6123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235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12355">
                                            <p:txEl>
                                              <p:pRg st="2" end="2"/>
                                            </p:txEl>
                                          </p:spTgt>
                                        </p:tgtEl>
                                        <p:attrNameLst>
                                          <p:attrName>style.visibility</p:attrName>
                                        </p:attrNameLst>
                                      </p:cBhvr>
                                      <p:to>
                                        <p:strVal val="visible"/>
                                      </p:to>
                                    </p:set>
                                    <p:anim calcmode="lin" valueType="num">
                                      <p:cBhvr additive="base">
                                        <p:cTn id="17" dur="500" fill="hold"/>
                                        <p:tgtEl>
                                          <p:spTgt spid="61235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235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12355">
                                            <p:txEl>
                                              <p:pRg st="3" end="3"/>
                                            </p:txEl>
                                          </p:spTgt>
                                        </p:tgtEl>
                                        <p:attrNameLst>
                                          <p:attrName>style.visibility</p:attrName>
                                        </p:attrNameLst>
                                      </p:cBhvr>
                                      <p:to>
                                        <p:strVal val="visible"/>
                                      </p:to>
                                    </p:set>
                                    <p:anim calcmode="lin" valueType="num">
                                      <p:cBhvr additive="base">
                                        <p:cTn id="21" dur="500" fill="hold"/>
                                        <p:tgtEl>
                                          <p:spTgt spid="61235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123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12355">
                                            <p:txEl>
                                              <p:pRg st="4" end="4"/>
                                            </p:txEl>
                                          </p:spTgt>
                                        </p:tgtEl>
                                        <p:attrNameLst>
                                          <p:attrName>style.visibility</p:attrName>
                                        </p:attrNameLst>
                                      </p:cBhvr>
                                      <p:to>
                                        <p:strVal val="visible"/>
                                      </p:to>
                                    </p:set>
                                    <p:anim calcmode="lin" valueType="num">
                                      <p:cBhvr additive="base">
                                        <p:cTn id="27" dur="500" fill="hold"/>
                                        <p:tgtEl>
                                          <p:spTgt spid="61235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123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12355">
                                            <p:txEl>
                                              <p:pRg st="5" end="5"/>
                                            </p:txEl>
                                          </p:spTgt>
                                        </p:tgtEl>
                                        <p:attrNameLst>
                                          <p:attrName>style.visibility</p:attrName>
                                        </p:attrNameLst>
                                      </p:cBhvr>
                                      <p:to>
                                        <p:strVal val="visible"/>
                                      </p:to>
                                    </p:set>
                                    <p:anim calcmode="lin" valueType="num">
                                      <p:cBhvr additive="base">
                                        <p:cTn id="33" dur="500" fill="hold"/>
                                        <p:tgtEl>
                                          <p:spTgt spid="612355">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123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612355">
                                            <p:txEl>
                                              <p:pRg st="6" end="6"/>
                                            </p:txEl>
                                          </p:spTgt>
                                        </p:tgtEl>
                                        <p:attrNameLst>
                                          <p:attrName>style.visibility</p:attrName>
                                        </p:attrNameLst>
                                      </p:cBhvr>
                                      <p:to>
                                        <p:strVal val="visible"/>
                                      </p:to>
                                    </p:set>
                                    <p:anim calcmode="lin" valueType="num">
                                      <p:cBhvr additive="base">
                                        <p:cTn id="39" dur="500" fill="hold"/>
                                        <p:tgtEl>
                                          <p:spTgt spid="612355">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1235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612355">
                                            <p:txEl>
                                              <p:pRg st="7" end="7"/>
                                            </p:txEl>
                                          </p:spTgt>
                                        </p:tgtEl>
                                        <p:attrNameLst>
                                          <p:attrName>style.visibility</p:attrName>
                                        </p:attrNameLst>
                                      </p:cBhvr>
                                      <p:to>
                                        <p:strVal val="visible"/>
                                      </p:to>
                                    </p:set>
                                    <p:anim calcmode="lin" valueType="num">
                                      <p:cBhvr additive="base">
                                        <p:cTn id="45" dur="500" fill="hold"/>
                                        <p:tgtEl>
                                          <p:spTgt spid="612355">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1235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75"/>
                                        </p:tgtEl>
                                        <p:attrNameLst>
                                          <p:attrName>style.visibility</p:attrName>
                                        </p:attrNameLst>
                                      </p:cBhvr>
                                      <p:to>
                                        <p:strVal val="visible"/>
                                      </p:to>
                                    </p:set>
                                    <p:animEffect transition="in" filter="fade">
                                      <p:cBhvr>
                                        <p:cTn id="57" dur="500"/>
                                        <p:tgtEl>
                                          <p:spTgt spid="307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build="p" bldLvl="2"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093" b="2688"/>
          <a:stretch/>
        </p:blipFill>
        <p:spPr>
          <a:xfrm>
            <a:off x="4960469" y="3392817"/>
            <a:ext cx="4070266" cy="3456384"/>
          </a:xfrm>
          <a:prstGeom prst="rect">
            <a:avLst/>
          </a:prstGeom>
          <a:ln>
            <a:noFill/>
          </a:ln>
          <a:effectLst>
            <a:outerShdw blurRad="292100" dist="139700" dir="2700000" algn="tl" rotWithShape="0">
              <a:srgbClr val="333333">
                <a:alpha val="65000"/>
              </a:srgbClr>
            </a:outerShdw>
          </a:effectLst>
        </p:spPr>
      </p:pic>
      <p:sp>
        <p:nvSpPr>
          <p:cNvPr id="41987" name="Rectangle 2"/>
          <p:cNvSpPr>
            <a:spLocks noGrp="1" noChangeArrowheads="1"/>
          </p:cNvSpPr>
          <p:nvPr>
            <p:ph type="title"/>
          </p:nvPr>
        </p:nvSpPr>
        <p:spPr>
          <a:xfrm>
            <a:off x="467544" y="5671"/>
            <a:ext cx="8563191" cy="557213"/>
          </a:xfrm>
        </p:spPr>
        <p:txBody>
          <a:bodyPr>
            <a:noAutofit/>
          </a:bodyPr>
          <a:lstStyle/>
          <a:p>
            <a:pPr eaLnBrk="1" hangingPunct="1"/>
            <a:r>
              <a:rPr lang="en-US" altLang="zh-CN" sz="3200" b="1" u="sng" dirty="0">
                <a:solidFill>
                  <a:srgbClr val="0000FF"/>
                </a:solidFill>
                <a:latin typeface="Times New Roman" panose="02020603050405020304" pitchFamily="18" charset="0"/>
                <a:ea typeface="Abadi MT Condensed Extra Bold" charset="0"/>
                <a:cs typeface="Times New Roman" panose="02020603050405020304" pitchFamily="18" charset="0"/>
              </a:rPr>
              <a:t>3.6.3 Inclusions</a:t>
            </a:r>
            <a:endParaRPr lang="en-US" altLang="zh-CN" sz="3200" b="1" dirty="0">
              <a:solidFill>
                <a:srgbClr val="0000FF"/>
              </a:solidFill>
              <a:latin typeface="Times New Roman" panose="02020603050405020304" pitchFamily="18" charset="0"/>
              <a:ea typeface="Abadi MT Condensed Extra Bold" charset="0"/>
              <a:cs typeface="Times New Roman" panose="02020603050405020304" pitchFamily="18" charset="0"/>
            </a:endParaRPr>
          </a:p>
        </p:txBody>
      </p:sp>
      <p:sp>
        <p:nvSpPr>
          <p:cNvPr id="41988" name="Rectangle 3"/>
          <p:cNvSpPr>
            <a:spLocks noGrp="1" noChangeArrowheads="1"/>
          </p:cNvSpPr>
          <p:nvPr>
            <p:ph idx="1"/>
          </p:nvPr>
        </p:nvSpPr>
        <p:spPr>
          <a:xfrm>
            <a:off x="-108520" y="1019553"/>
            <a:ext cx="8928992" cy="1041295"/>
          </a:xfrm>
          <a:prstGeom prst="rect">
            <a:avLst/>
          </a:prstGeom>
        </p:spPr>
        <p:txBody>
          <a:bodyPr>
            <a:noAutofit/>
          </a:bodyPr>
          <a:lstStyle/>
          <a:p>
            <a:pPr lvl="1"/>
            <a:r>
              <a:rPr lang="en-US" altLang="zh-CN" sz="2800" b="1" dirty="0">
                <a:latin typeface="Times New Roman" panose="02020603050405020304" pitchFamily="18" charset="0"/>
                <a:ea typeface="宋体" charset="-122"/>
                <a:cs typeface="Times New Roman" panose="02020603050405020304" pitchFamily="18" charset="0"/>
              </a:rPr>
              <a:t>Intracellular </a:t>
            </a:r>
            <a:r>
              <a:rPr lang="en-US" altLang="zh-CN" sz="3600" b="1" u="sng" dirty="0">
                <a:solidFill>
                  <a:srgbClr val="0000FF"/>
                </a:solidFill>
                <a:latin typeface="Times New Roman" panose="02020603050405020304" pitchFamily="18" charset="0"/>
                <a:ea typeface="宋体" charset="-122"/>
                <a:cs typeface="Times New Roman" panose="02020603050405020304" pitchFamily="18" charset="0"/>
              </a:rPr>
              <a:t>storage</a:t>
            </a:r>
            <a:r>
              <a:rPr lang="en-US" altLang="zh-CN" sz="2800" b="1" dirty="0">
                <a:latin typeface="Times New Roman" panose="02020603050405020304" pitchFamily="18" charset="0"/>
                <a:ea typeface="宋体" charset="-122"/>
                <a:cs typeface="Times New Roman" panose="02020603050405020304" pitchFamily="18" charset="0"/>
              </a:rPr>
              <a:t> bodies or to </a:t>
            </a:r>
            <a:r>
              <a:rPr lang="en-US" altLang="zh-CN" sz="2800" b="1" dirty="0">
                <a:solidFill>
                  <a:srgbClr val="0000FF"/>
                </a:solidFill>
                <a:latin typeface="Times New Roman" panose="02020603050405020304" pitchFamily="18" charset="0"/>
                <a:ea typeface="宋体" charset="-122"/>
                <a:cs typeface="Times New Roman" panose="02020603050405020304" pitchFamily="18" charset="0"/>
              </a:rPr>
              <a:t>reduce osmotic pressure</a:t>
            </a:r>
            <a:r>
              <a:rPr lang="en-US" altLang="zh-CN" sz="2800" b="1" dirty="0">
                <a:latin typeface="Times New Roman" panose="02020603050405020304" pitchFamily="18" charset="0"/>
                <a:ea typeface="宋体" charset="-122"/>
                <a:cs typeface="Times New Roman" panose="02020603050405020304" pitchFamily="18" charset="0"/>
              </a:rPr>
              <a:t> by tying up molecules in particulate form.</a:t>
            </a:r>
          </a:p>
        </p:txBody>
      </p:sp>
      <p:sp>
        <p:nvSpPr>
          <p:cNvPr id="8" name="矩形 7"/>
          <p:cNvSpPr/>
          <p:nvPr/>
        </p:nvSpPr>
        <p:spPr>
          <a:xfrm>
            <a:off x="179512" y="462340"/>
            <a:ext cx="8964488" cy="461665"/>
          </a:xfrm>
          <a:prstGeom prst="rect">
            <a:avLst/>
          </a:prstGeom>
        </p:spPr>
        <p:txBody>
          <a:bodyPr wrap="square">
            <a:spAutoFit/>
          </a:bodyPr>
          <a:lstStyle/>
          <a:p>
            <a:pPr algn="l"/>
            <a:r>
              <a:rPr lang="en-US" altLang="zh-CN" sz="2400" b="1" dirty="0">
                <a:solidFill>
                  <a:srgbClr val="FF0000"/>
                </a:solidFill>
                <a:latin typeface="Times New Roman" panose="02020603050405020304" pitchFamily="18" charset="0"/>
                <a:cs typeface="Times New Roman" panose="02020603050405020304" pitchFamily="18" charset="0"/>
              </a:rPr>
              <a:t>The first bacterial inclusions were discovered in the late 1800s.</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CE4E3D92-7624-40AC-AA9D-2CE15CC5EAAD}"/>
              </a:ext>
            </a:extLst>
          </p:cNvPr>
          <p:cNvSpPr/>
          <p:nvPr/>
        </p:nvSpPr>
        <p:spPr>
          <a:xfrm>
            <a:off x="-540568" y="2247717"/>
            <a:ext cx="6192688" cy="4346318"/>
          </a:xfrm>
          <a:prstGeom prst="rect">
            <a:avLst/>
          </a:prstGeom>
        </p:spPr>
        <p:txBody>
          <a:bodyPr wrap="square">
            <a:spAutoFit/>
          </a:bodyPr>
          <a:lstStyle/>
          <a:p>
            <a:pPr lvl="1" defTabSz="914400">
              <a:lnSpc>
                <a:spcPct val="90000"/>
              </a:lnSpc>
              <a:spcBef>
                <a:spcPts val="500"/>
              </a:spcBef>
            </a:pPr>
            <a:endParaRPr lang="en-US" altLang="zh-CN" sz="3200" b="1" u="sng" dirty="0">
              <a:solidFill>
                <a:prstClr val="black"/>
              </a:solidFill>
              <a:latin typeface="Times New Roman" panose="02020603050405020304" pitchFamily="18" charset="0"/>
              <a:ea typeface="宋体" charset="-122"/>
              <a:cs typeface="Times New Roman" panose="02020603050405020304" pitchFamily="18" charset="0"/>
            </a:endParaRPr>
          </a:p>
          <a:p>
            <a:pPr marL="685800" lvl="1" indent="-228600" defTabSz="914400">
              <a:lnSpc>
                <a:spcPct val="90000"/>
              </a:lnSpc>
              <a:spcBef>
                <a:spcPts val="500"/>
              </a:spcBef>
              <a:buFont typeface="Arial" panose="020B0604020202020204" pitchFamily="34" charset="0"/>
              <a:buChar char="•"/>
            </a:pPr>
            <a:r>
              <a:rPr lang="en-US" altLang="zh-CN" sz="2800" b="1" u="sng" dirty="0">
                <a:solidFill>
                  <a:prstClr val="black"/>
                </a:solidFill>
                <a:latin typeface="Times New Roman" panose="02020603050405020304" pitchFamily="18" charset="0"/>
                <a:ea typeface="宋体" charset="-122"/>
                <a:cs typeface="Times New Roman" panose="02020603050405020304" pitchFamily="18" charset="0"/>
              </a:rPr>
              <a:t>Poly-beta-hydroxybutyrate(PHB)</a:t>
            </a:r>
            <a:r>
              <a:rPr lang="en-US" altLang="zh-CN" sz="2800" b="1" dirty="0">
                <a:solidFill>
                  <a:prstClr val="black"/>
                </a:solidFill>
                <a:latin typeface="Times New Roman" panose="02020603050405020304" pitchFamily="18" charset="0"/>
                <a:ea typeface="宋体" charset="-122"/>
                <a:cs typeface="Times New Roman" panose="02020603050405020304" pitchFamily="18" charset="0"/>
              </a:rPr>
              <a:t>, </a:t>
            </a:r>
          </a:p>
          <a:p>
            <a:pPr marL="685800" lvl="1" indent="-228600" defTabSz="914400">
              <a:lnSpc>
                <a:spcPct val="90000"/>
              </a:lnSpc>
              <a:spcBef>
                <a:spcPts val="500"/>
              </a:spcBef>
              <a:buFont typeface="Arial" panose="020B0604020202020204" pitchFamily="34" charset="0"/>
              <a:buChar char="•"/>
            </a:pPr>
            <a:r>
              <a:rPr lang="en-US" altLang="zh-CN" sz="2800" b="1" dirty="0">
                <a:solidFill>
                  <a:prstClr val="black"/>
                </a:solidFill>
                <a:latin typeface="Times New Roman" panose="02020603050405020304" pitchFamily="18" charset="0"/>
                <a:ea typeface="宋体" charset="-122"/>
                <a:cs typeface="Times New Roman" panose="02020603050405020304" pitchFamily="18" charset="0"/>
              </a:rPr>
              <a:t>It is surrounded by a single-layered shell composed of </a:t>
            </a:r>
            <a:r>
              <a:rPr lang="en-US" altLang="zh-CN" sz="2800" b="1" u="sng" dirty="0">
                <a:solidFill>
                  <a:prstClr val="black"/>
                </a:solidFill>
                <a:latin typeface="Times New Roman" panose="02020603050405020304" pitchFamily="18" charset="0"/>
                <a:ea typeface="宋体" charset="-122"/>
                <a:cs typeface="Times New Roman" panose="02020603050405020304" pitchFamily="18" charset="0"/>
              </a:rPr>
              <a:t>proteins</a:t>
            </a:r>
            <a:r>
              <a:rPr lang="en-US" altLang="zh-CN" sz="2800" b="1" dirty="0">
                <a:solidFill>
                  <a:prstClr val="black"/>
                </a:solidFill>
                <a:latin typeface="Times New Roman" panose="02020603050405020304" pitchFamily="18" charset="0"/>
                <a:ea typeface="宋体" charset="-122"/>
                <a:cs typeface="Times New Roman" panose="02020603050405020304" pitchFamily="18" charset="0"/>
              </a:rPr>
              <a:t> and a small amount of </a:t>
            </a:r>
            <a:r>
              <a:rPr lang="en-US" altLang="zh-CN" sz="2800" b="1" u="sng" dirty="0">
                <a:solidFill>
                  <a:prstClr val="black"/>
                </a:solidFill>
                <a:latin typeface="Times New Roman" panose="02020603050405020304" pitchFamily="18" charset="0"/>
                <a:ea typeface="宋体" charset="-122"/>
                <a:cs typeface="Times New Roman" panose="02020603050405020304" pitchFamily="18" charset="0"/>
              </a:rPr>
              <a:t>phospholipids</a:t>
            </a:r>
          </a:p>
          <a:p>
            <a:pPr marL="685800" lvl="1" indent="-228600" defTabSz="914400">
              <a:lnSpc>
                <a:spcPct val="90000"/>
              </a:lnSpc>
              <a:spcBef>
                <a:spcPts val="500"/>
              </a:spcBef>
              <a:buFont typeface="Arial" panose="020B0604020202020204" pitchFamily="34" charset="0"/>
              <a:buChar char="•"/>
            </a:pPr>
            <a:r>
              <a:rPr lang="en-US" altLang="zh-CN" sz="2800" dirty="0"/>
              <a:t>In 1925, was isolated </a:t>
            </a:r>
            <a:endParaRPr lang="en-US" altLang="zh-CN" sz="2800" b="1" dirty="0">
              <a:solidFill>
                <a:prstClr val="black"/>
              </a:solidFill>
              <a:latin typeface="Times New Roman" panose="02020603050405020304" pitchFamily="18" charset="0"/>
              <a:ea typeface="宋体" charset="-122"/>
              <a:cs typeface="Times New Roman" panose="02020603050405020304" pitchFamily="18" charset="0"/>
            </a:endParaRPr>
          </a:p>
          <a:p>
            <a:pPr marL="685800" lvl="1" indent="-228600" defTabSz="914400">
              <a:lnSpc>
                <a:spcPct val="90000"/>
              </a:lnSpc>
              <a:spcBef>
                <a:spcPts val="500"/>
              </a:spcBef>
              <a:buFont typeface="Arial" panose="020B0604020202020204" pitchFamily="34" charset="0"/>
              <a:buChar char="•"/>
            </a:pPr>
            <a:r>
              <a:rPr lang="en-US" altLang="zh-CN" sz="2800" b="1" dirty="0">
                <a:solidFill>
                  <a:prstClr val="black"/>
                </a:solidFill>
                <a:latin typeface="Times New Roman" panose="02020603050405020304" pitchFamily="18" charset="0"/>
                <a:ea typeface="宋体" charset="-122"/>
                <a:cs typeface="Times New Roman" panose="02020603050405020304" pitchFamily="18" charset="0"/>
              </a:rPr>
              <a:t>PHB/PHA- </a:t>
            </a:r>
            <a:r>
              <a:rPr lang="en-US" altLang="zh-CN" sz="2800" b="1" dirty="0" err="1">
                <a:solidFill>
                  <a:prstClr val="black"/>
                </a:solidFill>
                <a:latin typeface="Times New Roman" panose="02020603050405020304" pitchFamily="18" charset="0"/>
                <a:ea typeface="宋体" charset="-122"/>
                <a:cs typeface="Times New Roman" panose="02020603050405020304" pitchFamily="18" charset="0"/>
              </a:rPr>
              <a:t>biodegradeable</a:t>
            </a:r>
            <a:r>
              <a:rPr lang="en-US" altLang="zh-CN" sz="2800" b="1" dirty="0">
                <a:solidFill>
                  <a:prstClr val="black"/>
                </a:solidFill>
                <a:latin typeface="Times New Roman" panose="02020603050405020304" pitchFamily="18" charset="0"/>
                <a:ea typeface="宋体" charset="-122"/>
                <a:cs typeface="Times New Roman" panose="02020603050405020304" pitchFamily="18" charset="0"/>
              </a:rPr>
              <a:t> plastics</a:t>
            </a:r>
          </a:p>
          <a:p>
            <a:pPr marL="685800" lvl="1" indent="-228600" defTabSz="914400">
              <a:lnSpc>
                <a:spcPct val="90000"/>
              </a:lnSpc>
              <a:spcBef>
                <a:spcPts val="500"/>
              </a:spcBef>
            </a:pPr>
            <a:endParaRPr lang="en-US" altLang="zh-CN" sz="2800" b="1" dirty="0">
              <a:solidFill>
                <a:prstClr val="black"/>
              </a:solidFill>
              <a:latin typeface="Times New Roman" panose="02020603050405020304" pitchFamily="18" charset="0"/>
              <a:ea typeface="宋体" charset="-122"/>
              <a:cs typeface="Times New Roman" panose="02020603050405020304" pitchFamily="18" charset="0"/>
            </a:endParaRPr>
          </a:p>
        </p:txBody>
      </p:sp>
      <p:sp>
        <p:nvSpPr>
          <p:cNvPr id="4" name="矩形 3">
            <a:extLst>
              <a:ext uri="{FF2B5EF4-FFF2-40B4-BE49-F238E27FC236}">
                <a16:creationId xmlns:a16="http://schemas.microsoft.com/office/drawing/2014/main" id="{9B6CC702-90B8-49C8-8343-4767E02AB345}"/>
              </a:ext>
            </a:extLst>
          </p:cNvPr>
          <p:cNvSpPr/>
          <p:nvPr/>
        </p:nvSpPr>
        <p:spPr>
          <a:xfrm>
            <a:off x="-108520" y="2133766"/>
            <a:ext cx="6678488" cy="535531"/>
          </a:xfrm>
          <a:prstGeom prst="rect">
            <a:avLst/>
          </a:prstGeom>
        </p:spPr>
        <p:txBody>
          <a:bodyPr wrap="square">
            <a:spAutoFit/>
          </a:bodyPr>
          <a:lstStyle/>
          <a:p>
            <a:pPr lvl="1" defTabSz="914400">
              <a:lnSpc>
                <a:spcPct val="90000"/>
              </a:lnSpc>
              <a:spcBef>
                <a:spcPts val="500"/>
              </a:spcBef>
            </a:pP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3.6.3.1 Storage Inclusions</a:t>
            </a:r>
          </a:p>
        </p:txBody>
      </p:sp>
      <p:pic>
        <p:nvPicPr>
          <p:cNvPr id="5" name="图片 4">
            <a:extLst>
              <a:ext uri="{FF2B5EF4-FFF2-40B4-BE49-F238E27FC236}">
                <a16:creationId xmlns:a16="http://schemas.microsoft.com/office/drawing/2014/main" id="{280BCD2C-C9A1-417E-9B70-0C9909E631BA}"/>
              </a:ext>
            </a:extLst>
          </p:cNvPr>
          <p:cNvPicPr>
            <a:picLocks noChangeAspect="1"/>
          </p:cNvPicPr>
          <p:nvPr/>
        </p:nvPicPr>
        <p:blipFill>
          <a:blip r:embed="rId4"/>
          <a:stretch>
            <a:fillRect/>
          </a:stretch>
        </p:blipFill>
        <p:spPr>
          <a:xfrm>
            <a:off x="6535888" y="1894853"/>
            <a:ext cx="1960827" cy="1861032"/>
          </a:xfrm>
          <a:prstGeom prst="rect">
            <a:avLst/>
          </a:prstGeom>
          <a:ln>
            <a:noFill/>
          </a:ln>
          <a:effectLst>
            <a:outerShdw blurRad="292100" dist="139700" dir="2700000" algn="tl" rotWithShape="0">
              <a:srgbClr val="333333">
                <a:alpha val="65000"/>
              </a:srgbClr>
            </a:outerShdw>
          </a:effectLst>
        </p:spPr>
      </p:pic>
      <p:sp>
        <p:nvSpPr>
          <p:cNvPr id="6" name="椭圆 5">
            <a:extLst>
              <a:ext uri="{FF2B5EF4-FFF2-40B4-BE49-F238E27FC236}">
                <a16:creationId xmlns:a16="http://schemas.microsoft.com/office/drawing/2014/main" id="{14D9578E-8248-4507-9958-1B3141853DB1}"/>
              </a:ext>
            </a:extLst>
          </p:cNvPr>
          <p:cNvSpPr/>
          <p:nvPr/>
        </p:nvSpPr>
        <p:spPr>
          <a:xfrm>
            <a:off x="7668344" y="3988828"/>
            <a:ext cx="900379" cy="864096"/>
          </a:xfrm>
          <a:prstGeom prst="ellipse">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3862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blinds(horizontal)">
                                      <p:cBhvr>
                                        <p:cTn id="7" dur="500"/>
                                        <p:tgtEl>
                                          <p:spTgt spid="41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p:bldP spid="3" grpId="0"/>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737320"/>
            <a:ext cx="8725916" cy="6120680"/>
          </a:xfrm>
          <a:prstGeom prst="rect">
            <a:avLst/>
          </a:prstGeom>
        </p:spPr>
        <p:txBody>
          <a:bodyPr>
            <a:normAutofit/>
          </a:bodyPr>
          <a:lstStyle/>
          <a:p>
            <a:r>
              <a:rPr lang="en-US" altLang="zh-CN" sz="2700" b="1" dirty="0">
                <a:latin typeface="Times New Roman" panose="02020603050405020304" pitchFamily="18" charset="0"/>
                <a:cs typeface="Times New Roman" panose="02020603050405020304" pitchFamily="18" charset="0"/>
              </a:rPr>
              <a:t>They are relatively large </a:t>
            </a:r>
            <a:r>
              <a:rPr lang="en-US" altLang="zh-CN" sz="2700" b="1" dirty="0">
                <a:solidFill>
                  <a:srgbClr val="0000FF"/>
                </a:solidFill>
                <a:latin typeface="Times New Roman" panose="02020603050405020304" pitchFamily="18" charset="0"/>
                <a:cs typeface="Times New Roman" panose="02020603050405020304" pitchFamily="18" charset="0"/>
              </a:rPr>
              <a:t>polyhedrons</a:t>
            </a:r>
            <a:r>
              <a:rPr lang="en-US" altLang="zh-CN" sz="2700" b="1" dirty="0">
                <a:latin typeface="Times New Roman" panose="02020603050405020304" pitchFamily="18" charset="0"/>
                <a:cs typeface="Times New Roman" panose="02020603050405020304" pitchFamily="18" charset="0"/>
              </a:rPr>
              <a:t> formed by one or more different </a:t>
            </a:r>
            <a:r>
              <a:rPr lang="en-US" altLang="zh-CN" sz="2700" b="1" dirty="0">
                <a:solidFill>
                  <a:srgbClr val="0000FF"/>
                </a:solidFill>
                <a:latin typeface="Times New Roman" panose="02020603050405020304" pitchFamily="18" charset="0"/>
                <a:cs typeface="Times New Roman" panose="02020603050405020304" pitchFamily="18" charset="0"/>
              </a:rPr>
              <a:t>proteins</a:t>
            </a:r>
            <a:r>
              <a:rPr lang="en-US" altLang="zh-CN" sz="2700" b="1" dirty="0">
                <a:latin typeface="Times New Roman" panose="02020603050405020304" pitchFamily="18" charset="0"/>
                <a:cs typeface="Times New Roman" panose="02020603050405020304" pitchFamily="18" charset="0"/>
              </a:rPr>
              <a:t>. </a:t>
            </a:r>
          </a:p>
          <a:p>
            <a:r>
              <a:rPr lang="en-US" altLang="zh-CN" sz="2700" b="1" dirty="0">
                <a:latin typeface="Times New Roman" panose="02020603050405020304" pitchFamily="18" charset="0"/>
                <a:cs typeface="Times New Roman" panose="02020603050405020304" pitchFamily="18" charset="0"/>
              </a:rPr>
              <a:t>Enclosed within the protein shell are one or more enzymes.</a:t>
            </a:r>
          </a:p>
          <a:p>
            <a:r>
              <a:rPr lang="en-US" altLang="zh-CN" sz="2700" b="1" dirty="0" err="1">
                <a:latin typeface="Times New Roman" panose="02020603050405020304" pitchFamily="18" charset="0"/>
                <a:cs typeface="Times New Roman" panose="02020603050405020304" pitchFamily="18" charset="0"/>
              </a:rPr>
              <a:t>Carboxysomes</a:t>
            </a:r>
            <a:r>
              <a:rPr lang="en-US" altLang="zh-CN" sz="2700" b="1" dirty="0">
                <a:latin typeface="Times New Roman" panose="02020603050405020304" pitchFamily="18" charset="0"/>
                <a:cs typeface="Times New Roman" panose="02020603050405020304" pitchFamily="18" charset="0"/>
              </a:rPr>
              <a:t>-fixed CO</a:t>
            </a:r>
            <a:r>
              <a:rPr lang="en-US" altLang="zh-CN" sz="2700" b="1" baseline="-25000" dirty="0">
                <a:latin typeface="Times New Roman" panose="02020603050405020304" pitchFamily="18" charset="0"/>
                <a:cs typeface="Times New Roman" panose="02020603050405020304" pitchFamily="18" charset="0"/>
              </a:rPr>
              <a:t>2</a:t>
            </a:r>
          </a:p>
          <a:p>
            <a:endParaRPr lang="en-US" altLang="zh-CN" sz="3240" b="1" baseline="-25000" dirty="0">
              <a:latin typeface="Times New Roman" panose="02020603050405020304" pitchFamily="18" charset="0"/>
              <a:cs typeface="Times New Roman" panose="02020603050405020304" pitchFamily="18" charset="0"/>
            </a:endParaRPr>
          </a:p>
          <a:p>
            <a:endParaRPr lang="en-US" altLang="zh-CN" sz="3240" b="1" baseline="-25000" dirty="0">
              <a:latin typeface="Times New Roman" panose="02020603050405020304" pitchFamily="18" charset="0"/>
              <a:cs typeface="Times New Roman" panose="02020603050405020304" pitchFamily="18" charset="0"/>
            </a:endParaRPr>
          </a:p>
          <a:p>
            <a:endParaRPr lang="en-US" altLang="zh-CN" sz="3240" b="1" baseline="-25000" dirty="0">
              <a:latin typeface="Times New Roman" panose="02020603050405020304" pitchFamily="18" charset="0"/>
              <a:cs typeface="Times New Roman" panose="02020603050405020304" pitchFamily="18" charset="0"/>
            </a:endParaRPr>
          </a:p>
          <a:p>
            <a:r>
              <a:rPr lang="en-US" altLang="zh-CN" sz="3000" b="1" dirty="0">
                <a:latin typeface="Times New Roman" panose="02020603050405020304" pitchFamily="18" charset="0"/>
                <a:cs typeface="Times New Roman" panose="02020603050405020304" pitchFamily="18" charset="0"/>
              </a:rPr>
              <a:t>Their polyhedral coat is composed of </a:t>
            </a:r>
            <a:r>
              <a:rPr lang="en-US" altLang="zh-CN" sz="3000" b="1" u="sng" dirty="0">
                <a:latin typeface="Times New Roman" panose="02020603050405020304" pitchFamily="18" charset="0"/>
                <a:cs typeface="Times New Roman" panose="02020603050405020304" pitchFamily="18" charset="0"/>
              </a:rPr>
              <a:t>proteins</a:t>
            </a:r>
            <a:r>
              <a:rPr lang="en-US" altLang="zh-CN" sz="3000" b="1" dirty="0">
                <a:latin typeface="Times New Roman" panose="02020603050405020304" pitchFamily="18" charset="0"/>
                <a:cs typeface="Times New Roman" panose="02020603050405020304" pitchFamily="18" charset="0"/>
              </a:rPr>
              <a:t> and is about 100 nm in diameter. Enclosed by the shell is the </a:t>
            </a:r>
            <a:r>
              <a:rPr lang="en-US" altLang="zh-CN" sz="3000" b="1" u="sng" dirty="0">
                <a:latin typeface="Times New Roman" panose="02020603050405020304" pitchFamily="18" charset="0"/>
                <a:cs typeface="Times New Roman" panose="02020603050405020304" pitchFamily="18" charset="0"/>
              </a:rPr>
              <a:t>enzyme </a:t>
            </a:r>
            <a:r>
              <a:rPr lang="en-US" altLang="zh-CN" sz="3000" b="1" dirty="0">
                <a:latin typeface="Times New Roman" panose="02020603050405020304" pitchFamily="18" charset="0"/>
                <a:cs typeface="Times New Roman" panose="02020603050405020304" pitchFamily="18" charset="0"/>
              </a:rPr>
              <a:t>carbonic anhydrase</a:t>
            </a:r>
            <a:r>
              <a:rPr lang="zh-CN" altLang="en-US" sz="1350" b="1" dirty="0">
                <a:latin typeface="Times New Roman" panose="02020603050405020304" pitchFamily="18" charset="0"/>
                <a:cs typeface="Times New Roman" panose="02020603050405020304" pitchFamily="18" charset="0"/>
              </a:rPr>
              <a:t>碳酸酐酶</a:t>
            </a:r>
            <a:r>
              <a:rPr lang="en-US" altLang="zh-CN" sz="3000" b="1" dirty="0">
                <a:latin typeface="Times New Roman" panose="02020603050405020304" pitchFamily="18" charset="0"/>
                <a:cs typeface="Times New Roman" panose="02020603050405020304" pitchFamily="18" charset="0"/>
              </a:rPr>
              <a:t>, which converts carbonic acid into CO</a:t>
            </a:r>
            <a:r>
              <a:rPr lang="en-US" altLang="zh-CN" sz="3000" b="1" baseline="-25000" dirty="0">
                <a:latin typeface="Times New Roman" panose="02020603050405020304" pitchFamily="18" charset="0"/>
                <a:cs typeface="Times New Roman" panose="02020603050405020304" pitchFamily="18" charset="0"/>
              </a:rPr>
              <a:t>2, </a:t>
            </a:r>
            <a:r>
              <a:rPr lang="en-US" altLang="zh-CN" sz="3000" b="1" dirty="0">
                <a:latin typeface="Times New Roman" panose="02020603050405020304" pitchFamily="18" charset="0"/>
                <a:cs typeface="Times New Roman" panose="02020603050405020304" pitchFamily="18" charset="0"/>
              </a:rPr>
              <a:t>,then turn to -COOH</a:t>
            </a:r>
          </a:p>
          <a:p>
            <a:endParaRPr lang="zh-CN" altLang="en-US" sz="3240" b="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5076055" y="2076074"/>
            <a:ext cx="2520281" cy="2253820"/>
          </a:xfrm>
          <a:prstGeom prst="rect">
            <a:avLst/>
          </a:prstGeom>
          <a:ln>
            <a:noFill/>
          </a:ln>
          <a:effectLst>
            <a:outerShdw blurRad="292100" dist="139700" dir="2700000" algn="tl" rotWithShape="0">
              <a:srgbClr val="333333">
                <a:alpha val="65000"/>
              </a:srgbClr>
            </a:outerShdw>
          </a:effectLst>
        </p:spPr>
      </p:pic>
      <p:sp>
        <p:nvSpPr>
          <p:cNvPr id="2" name="矩形 1">
            <a:extLst>
              <a:ext uri="{FF2B5EF4-FFF2-40B4-BE49-F238E27FC236}">
                <a16:creationId xmlns:a16="http://schemas.microsoft.com/office/drawing/2014/main" id="{2B8B73D6-1A17-4AD1-B1F4-3FC303638C37}"/>
              </a:ext>
            </a:extLst>
          </p:cNvPr>
          <p:cNvSpPr/>
          <p:nvPr/>
        </p:nvSpPr>
        <p:spPr>
          <a:xfrm>
            <a:off x="611560" y="0"/>
            <a:ext cx="7632848" cy="466281"/>
          </a:xfrm>
          <a:prstGeom prst="rect">
            <a:avLst/>
          </a:prstGeom>
        </p:spPr>
        <p:txBody>
          <a:bodyPr wrap="square">
            <a:spAutoFit/>
          </a:bodyPr>
          <a:lstStyle/>
          <a:p>
            <a:pPr marL="0" lvl="1" defTabSz="914400">
              <a:lnSpc>
                <a:spcPct val="90000"/>
              </a:lnSpc>
              <a:spcBef>
                <a:spcPts val="500"/>
              </a:spcBef>
            </a:pPr>
            <a:r>
              <a:rPr lang="en-US" altLang="zh-CN" sz="2700" b="1" u="sng" dirty="0">
                <a:solidFill>
                  <a:srgbClr val="0000FF"/>
                </a:solidFill>
                <a:latin typeface="Times New Roman" panose="02020603050405020304" pitchFamily="18" charset="0"/>
                <a:ea typeface="宋体" charset="-122"/>
                <a:cs typeface="Times New Roman" panose="02020603050405020304" pitchFamily="18" charset="0"/>
              </a:rPr>
              <a:t>3.6.3.2 </a:t>
            </a:r>
            <a:r>
              <a:rPr lang="en-US" altLang="zh-CN" sz="2700" b="1" u="sng" dirty="0">
                <a:solidFill>
                  <a:srgbClr val="0000FF"/>
                </a:solidFill>
                <a:latin typeface="Times New Roman" panose="02020603050405020304" pitchFamily="18" charset="0"/>
                <a:cs typeface="Times New Roman" panose="02020603050405020304" pitchFamily="18" charset="0"/>
              </a:rPr>
              <a:t>Microcompartments</a:t>
            </a:r>
            <a:r>
              <a:rPr lang="en-US" altLang="zh-CN" sz="2700" b="1" dirty="0">
                <a:solidFill>
                  <a:srgbClr val="0000FF"/>
                </a:solidFill>
                <a:latin typeface="Times New Roman" panose="02020603050405020304" pitchFamily="18" charset="0"/>
                <a:cs typeface="Times New Roman" panose="02020603050405020304" pitchFamily="18" charset="0"/>
              </a:rPr>
              <a:t>-functional inclusion</a:t>
            </a:r>
          </a:p>
        </p:txBody>
      </p:sp>
    </p:spTree>
    <p:extLst>
      <p:ext uri="{BB962C8B-B14F-4D97-AF65-F5344CB8AC3E}">
        <p14:creationId xmlns:p14="http://schemas.microsoft.com/office/powerpoint/2010/main" val="4227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7886700" cy="4351338"/>
          </a:xfrm>
        </p:spPr>
        <p:txBody>
          <a:bodyPr/>
          <a:lstStyle/>
          <a:p>
            <a:r>
              <a:rPr lang="en-US" b="1" dirty="0">
                <a:latin typeface="Times New Roman" panose="02020603050405020304" pitchFamily="18" charset="0"/>
                <a:cs typeface="Times New Roman" panose="02020603050405020304" pitchFamily="18" charset="0"/>
              </a:rPr>
              <a:t>Gas vacuoles                   </a:t>
            </a:r>
            <a:r>
              <a:rPr lang="en-US" altLang="zh-CN" sz="2880" b="1" u="sng" dirty="0">
                <a:latin typeface="Times New Roman" panose="02020603050405020304" pitchFamily="18" charset="0"/>
                <a:cs typeface="Times New Roman" panose="02020603050405020304" pitchFamily="18" charset="0"/>
              </a:rPr>
              <a:t>Magnetosomes</a:t>
            </a:r>
            <a:r>
              <a:rPr lang="en-US" altLang="zh-CN" sz="2880" b="1"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Fe</a:t>
            </a:r>
            <a:r>
              <a:rPr lang="en-US" altLang="zh-CN" b="1" baseline="-25000" dirty="0">
                <a:latin typeface="Times New Roman" panose="02020603050405020304" pitchFamily="18" charset="0"/>
                <a:cs typeface="Times New Roman" panose="02020603050405020304" pitchFamily="18" charset="0"/>
              </a:rPr>
              <a:t>3</a:t>
            </a:r>
            <a:r>
              <a:rPr lang="en-US" altLang="zh-CN" b="1" dirty="0">
                <a:latin typeface="Times New Roman" panose="02020603050405020304" pitchFamily="18" charset="0"/>
                <a:cs typeface="Times New Roman" panose="02020603050405020304" pitchFamily="18" charset="0"/>
              </a:rPr>
              <a:t>O</a:t>
            </a:r>
            <a:r>
              <a:rPr lang="en-US" altLang="zh-CN" b="1" baseline="-25000" dirty="0">
                <a:latin typeface="Times New Roman" panose="02020603050405020304" pitchFamily="18" charset="0"/>
                <a:cs typeface="Times New Roman" panose="02020603050405020304" pitchFamily="18" charset="0"/>
              </a:rPr>
              <a:t>4</a:t>
            </a:r>
          </a:p>
          <a:p>
            <a:r>
              <a:rPr lang="en-US" b="1" dirty="0">
                <a:latin typeface="Times New Roman" panose="02020603050405020304" pitchFamily="18" charset="0"/>
                <a:cs typeface="Times New Roman" panose="02020603050405020304" pitchFamily="18" charset="0"/>
              </a:rPr>
              <a:t>Both are involved in bacterial movement.</a:t>
            </a:r>
            <a:endParaRPr lang="en-US" altLang="zh-CN" sz="2880" b="1" dirty="0">
              <a:latin typeface="Times New Roman" panose="02020603050405020304" pitchFamily="18" charset="0"/>
              <a:cs typeface="Times New Roman" panose="02020603050405020304" pitchFamily="18" charset="0"/>
            </a:endParaRPr>
          </a:p>
        </p:txBody>
      </p:sp>
      <p:sp>
        <p:nvSpPr>
          <p:cNvPr id="4" name="Rectangle 3"/>
          <p:cNvSpPr/>
          <p:nvPr/>
        </p:nvSpPr>
        <p:spPr>
          <a:xfrm>
            <a:off x="2241582" y="0"/>
            <a:ext cx="4338624" cy="584775"/>
          </a:xfrm>
          <a:prstGeom prst="rect">
            <a:avLst/>
          </a:prstGeom>
        </p:spPr>
        <p:txBody>
          <a:bodyPr wrap="none">
            <a:spAutoFit/>
          </a:bodyPr>
          <a:lstStyle/>
          <a:p>
            <a:r>
              <a:rPr lang="en-US" sz="3200" b="1" u="sng" dirty="0">
                <a:solidFill>
                  <a:srgbClr val="0000FF"/>
                </a:solidFill>
                <a:latin typeface="Times New Roman" panose="02020603050405020304" pitchFamily="18" charset="0"/>
                <a:cs typeface="Times New Roman" panose="02020603050405020304" pitchFamily="18" charset="0"/>
              </a:rPr>
              <a:t>3.6.3.3 Other Inclusions</a:t>
            </a:r>
          </a:p>
        </p:txBody>
      </p:sp>
      <p:pic>
        <p:nvPicPr>
          <p:cNvPr id="5" name="Picture 4"/>
          <p:cNvPicPr>
            <a:picLocks noChangeAspect="1"/>
          </p:cNvPicPr>
          <p:nvPr/>
        </p:nvPicPr>
        <p:blipFill>
          <a:blip r:embed="rId2"/>
          <a:stretch>
            <a:fillRect/>
          </a:stretch>
        </p:blipFill>
        <p:spPr>
          <a:xfrm>
            <a:off x="424899" y="1988840"/>
            <a:ext cx="4162531" cy="3271218"/>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259632" y="3068960"/>
            <a:ext cx="2109873" cy="646331"/>
          </a:xfrm>
          <a:prstGeom prst="rect">
            <a:avLst/>
          </a:prstGeom>
        </p:spPr>
        <p:txBody>
          <a:bodyPr wrap="none">
            <a:spAutoFit/>
          </a:bodyPr>
          <a:lstStyle/>
          <a:p>
            <a:r>
              <a:rPr lang="en-US" i="1" dirty="0"/>
              <a:t>Anabaena </a:t>
            </a:r>
            <a:r>
              <a:rPr lang="en-US" i="1" dirty="0" err="1"/>
              <a:t>flosaquae</a:t>
            </a:r>
            <a:endParaRPr lang="en-US" i="1" dirty="0"/>
          </a:p>
          <a:p>
            <a:r>
              <a:rPr lang="zh-CN" altLang="en-US" i="1" dirty="0"/>
              <a:t>水华鱼腥藻</a:t>
            </a:r>
            <a:endParaRPr lang="en-US" i="1" dirty="0"/>
          </a:p>
        </p:txBody>
      </p:sp>
      <p:pic>
        <p:nvPicPr>
          <p:cNvPr id="2" name="Picture 1"/>
          <p:cNvPicPr>
            <a:picLocks noChangeAspect="1"/>
          </p:cNvPicPr>
          <p:nvPr/>
        </p:nvPicPr>
        <p:blipFill>
          <a:blip r:embed="rId3"/>
          <a:stretch>
            <a:fillRect/>
          </a:stretch>
        </p:blipFill>
        <p:spPr>
          <a:xfrm>
            <a:off x="4520551" y="2132856"/>
            <a:ext cx="4517741" cy="3240360"/>
          </a:xfrm>
          <a:prstGeom prst="rect">
            <a:avLst/>
          </a:prstGeom>
        </p:spPr>
      </p:pic>
      <p:sp>
        <p:nvSpPr>
          <p:cNvPr id="8" name="Rectangle 7"/>
          <p:cNvSpPr/>
          <p:nvPr/>
        </p:nvSpPr>
        <p:spPr>
          <a:xfrm>
            <a:off x="-36512" y="5339944"/>
            <a:ext cx="4968552" cy="120032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The gas vacuole provides </a:t>
            </a:r>
            <a:r>
              <a:rPr lang="en-US" sz="2400" b="1" dirty="0">
                <a:solidFill>
                  <a:srgbClr val="0000FF"/>
                </a:solidFill>
                <a:latin typeface="Times New Roman" panose="02020603050405020304" pitchFamily="18" charset="0"/>
                <a:cs typeface="Times New Roman" panose="02020603050405020304" pitchFamily="18" charset="0"/>
              </a:rPr>
              <a:t>buoyancy</a:t>
            </a:r>
            <a:r>
              <a:rPr lang="en-US" sz="2400" b="1" dirty="0">
                <a:latin typeface="Times New Roman" panose="02020603050405020304" pitchFamily="18" charset="0"/>
                <a:cs typeface="Times New Roman" panose="02020603050405020304" pitchFamily="18" charset="0"/>
              </a:rPr>
              <a:t> to some </a:t>
            </a:r>
            <a:r>
              <a:rPr lang="en-US" sz="2400" b="1" dirty="0">
                <a:solidFill>
                  <a:srgbClr val="0000FF"/>
                </a:solidFill>
                <a:latin typeface="Times New Roman" panose="02020603050405020304" pitchFamily="18" charset="0"/>
                <a:cs typeface="Times New Roman" panose="02020603050405020304" pitchFamily="18" charset="0"/>
              </a:rPr>
              <a:t>aquatic bacteria</a:t>
            </a:r>
            <a:r>
              <a:rPr lang="en-US" sz="2400" b="1" dirty="0">
                <a:latin typeface="Times New Roman" panose="02020603050405020304" pitchFamily="18" charset="0"/>
                <a:cs typeface="Times New Roman" panose="02020603050405020304" pitchFamily="18" charset="0"/>
              </a:rPr>
              <a:t>, many of which are photosynthetic.</a:t>
            </a:r>
          </a:p>
        </p:txBody>
      </p:sp>
      <p:sp>
        <p:nvSpPr>
          <p:cNvPr id="9" name="Rectangle 8"/>
          <p:cNvSpPr/>
          <p:nvPr/>
        </p:nvSpPr>
        <p:spPr>
          <a:xfrm>
            <a:off x="4699166" y="5404074"/>
            <a:ext cx="4572000" cy="1569660"/>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For the cell to move properly within a </a:t>
            </a:r>
            <a:r>
              <a:rPr lang="en-US" sz="2400" b="1" dirty="0">
                <a:solidFill>
                  <a:srgbClr val="0000FF"/>
                </a:solidFill>
                <a:latin typeface="Times New Roman" panose="02020603050405020304" pitchFamily="18" charset="0"/>
                <a:cs typeface="Times New Roman" panose="02020603050405020304" pitchFamily="18" charset="0"/>
              </a:rPr>
              <a:t>magnetic field</a:t>
            </a:r>
            <a:r>
              <a:rPr lang="en-US" sz="2400" b="1" dirty="0">
                <a:latin typeface="Times New Roman" panose="02020603050405020304" pitchFamily="18" charset="0"/>
                <a:cs typeface="Times New Roman" panose="02020603050405020304" pitchFamily="18" charset="0"/>
              </a:rPr>
              <a:t>, magnetosomes must be arranged in a chain</a:t>
            </a:r>
          </a:p>
        </p:txBody>
      </p:sp>
      <p:pic>
        <p:nvPicPr>
          <p:cNvPr id="10" name="Picture 9"/>
          <p:cNvPicPr>
            <a:picLocks noChangeAspect="1"/>
          </p:cNvPicPr>
          <p:nvPr/>
        </p:nvPicPr>
        <p:blipFill>
          <a:blip r:embed="rId4"/>
          <a:stretch>
            <a:fillRect/>
          </a:stretch>
        </p:blipFill>
        <p:spPr>
          <a:xfrm>
            <a:off x="7180055" y="3097048"/>
            <a:ext cx="1858237" cy="1369988"/>
          </a:xfrm>
          <a:prstGeom prst="rect">
            <a:avLst/>
          </a:prstGeom>
        </p:spPr>
      </p:pic>
    </p:spTree>
    <p:extLst>
      <p:ext uri="{BB962C8B-B14F-4D97-AF65-F5344CB8AC3E}">
        <p14:creationId xmlns:p14="http://schemas.microsoft.com/office/powerpoint/2010/main" val="21020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3000" y="2276212"/>
            <a:ext cx="6102678" cy="1818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Picture 3" descr="C:\Research in XMU\人事材料\院徽\生科院院徽调整0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91" b="6450"/>
          <a:stretch/>
        </p:blipFill>
        <p:spPr bwMode="auto">
          <a:xfrm>
            <a:off x="89502" y="875526"/>
            <a:ext cx="1241682" cy="140068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655676" y="1314562"/>
            <a:ext cx="6172200" cy="857250"/>
          </a:xfrm>
        </p:spPr>
        <p:txBody>
          <a:bodyPr/>
          <a:lstStyle/>
          <a:p>
            <a:r>
              <a:rPr lang="en-US" altLang="zh-CN" b="1" dirty="0">
                <a:solidFill>
                  <a:srgbClr val="0070C0"/>
                </a:solidFill>
                <a:effectLst>
                  <a:outerShdw blurRad="38100" dist="38100" dir="2700000" algn="tl">
                    <a:srgbClr val="000000">
                      <a:alpha val="43137"/>
                    </a:srgbClr>
                  </a:outerShdw>
                </a:effectLst>
              </a:rPr>
              <a:t>MICROBIOLOGY</a:t>
            </a:r>
            <a:endParaRPr lang="zh-CN" altLang="en-US" b="1" dirty="0">
              <a:solidFill>
                <a:srgbClr val="0070C0"/>
              </a:solidFill>
              <a:effectLst>
                <a:outerShdw blurRad="38100" dist="38100" dir="2700000" algn="tl">
                  <a:srgbClr val="000000">
                    <a:alpha val="43137"/>
                  </a:srgbClr>
                </a:outerShdw>
              </a:effectLst>
            </a:endParaRPr>
          </a:p>
        </p:txBody>
      </p:sp>
      <p:sp>
        <p:nvSpPr>
          <p:cNvPr id="6" name="标题 1"/>
          <p:cNvSpPr txBox="1">
            <a:spLocks/>
          </p:cNvSpPr>
          <p:nvPr/>
        </p:nvSpPr>
        <p:spPr>
          <a:xfrm>
            <a:off x="845967" y="2516527"/>
            <a:ext cx="6696744"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000" b="1" dirty="0">
                <a:solidFill>
                  <a:srgbClr val="0000FF"/>
                </a:solidFill>
                <a:latin typeface="Times New Roman" panose="02020603050405020304" pitchFamily="18" charset="0"/>
                <a:cs typeface="Times New Roman" panose="02020603050405020304" pitchFamily="18" charset="0"/>
              </a:rPr>
              <a:t>Lecture 2</a:t>
            </a:r>
          </a:p>
          <a:p>
            <a:r>
              <a:rPr lang="en-US" altLang="zh-CN" sz="3000" b="1" dirty="0">
                <a:solidFill>
                  <a:srgbClr val="0000FF"/>
                </a:solidFill>
                <a:latin typeface="Times New Roman" panose="02020603050405020304" pitchFamily="18" charset="0"/>
                <a:cs typeface="Times New Roman" panose="02020603050405020304" pitchFamily="18" charset="0"/>
              </a:rPr>
              <a:t>Episode 1</a:t>
            </a:r>
          </a:p>
          <a:p>
            <a:endParaRPr lang="en-US" altLang="zh-CN" sz="3000" b="1" dirty="0">
              <a:solidFill>
                <a:srgbClr val="0000FF"/>
              </a:solidFill>
              <a:latin typeface="Times New Roman" panose="02020603050405020304" pitchFamily="18" charset="0"/>
              <a:cs typeface="Times New Roman" panose="02020603050405020304" pitchFamily="18" charset="0"/>
            </a:endParaRPr>
          </a:p>
        </p:txBody>
      </p:sp>
      <p:sp>
        <p:nvSpPr>
          <p:cNvPr id="8" name="Rectangle 4"/>
          <p:cNvSpPr txBox="1">
            <a:spLocks noChangeArrowheads="1"/>
          </p:cNvSpPr>
          <p:nvPr/>
        </p:nvSpPr>
        <p:spPr>
          <a:xfrm>
            <a:off x="845967" y="3569037"/>
            <a:ext cx="8298033" cy="2160239"/>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ea typeface="宋体" charset="-122"/>
                <a:cs typeface="Times New Roman" panose="02020603050405020304" pitchFamily="18" charset="0"/>
              </a:rPr>
              <a:t>3.4  Cell Wall(peptidoglycan)</a:t>
            </a:r>
          </a:p>
          <a:p>
            <a:pP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宋体" charset="-122"/>
              <a:cs typeface="Times New Roman" panose="02020603050405020304" pitchFamily="18" charset="0"/>
            </a:endParaRPr>
          </a:p>
          <a:p>
            <a:pPr>
              <a:defRPr/>
            </a:pPr>
            <a:r>
              <a:rPr lang="en-US" altLang="zh-CN" sz="2800" b="1" u="sng"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宋体" charset="-122"/>
                <a:cs typeface="Times New Roman" panose="02020603050405020304" pitchFamily="18" charset="0"/>
              </a:rPr>
              <a:t>1.  Peptidoglycan structure</a:t>
            </a:r>
          </a:p>
          <a:p>
            <a:pPr>
              <a:defRPr/>
            </a:pPr>
            <a:r>
              <a:rPr lang="en-US" altLang="zh-CN"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宋体" charset="-122"/>
                <a:cs typeface="Times New Roman" panose="02020603050405020304" pitchFamily="18" charset="0"/>
              </a:rPr>
              <a:t>2. Gram stain and the difference between Gram positive    and Gram negative</a:t>
            </a:r>
          </a:p>
          <a:p>
            <a:pPr>
              <a:defRPr/>
            </a:pPr>
            <a:r>
              <a:rPr lang="en-US" altLang="zh-CN"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宋体" charset="-122"/>
                <a:cs typeface="Times New Roman" panose="02020603050405020304" pitchFamily="18" charset="0"/>
              </a:rPr>
              <a:t>3. Bacteria that lack peptidoglycan or cell walls</a:t>
            </a:r>
          </a:p>
          <a:p>
            <a:pPr>
              <a:defRPr/>
            </a:pPr>
            <a:endParaRPr lang="en-US" altLang="zh-CN" sz="2880" b="1" dirty="0">
              <a:ea typeface="宋体" charset="-122"/>
            </a:endParaRPr>
          </a:p>
        </p:txBody>
      </p:sp>
      <p:pic>
        <p:nvPicPr>
          <p:cNvPr id="7" name="图片 6">
            <a:extLst>
              <a:ext uri="{FF2B5EF4-FFF2-40B4-BE49-F238E27FC236}">
                <a16:creationId xmlns:a16="http://schemas.microsoft.com/office/drawing/2014/main" id="{08C4380B-D74A-48DA-9EF1-540DBA85E122}"/>
              </a:ext>
            </a:extLst>
          </p:cNvPr>
          <p:cNvPicPr>
            <a:picLocks noChangeAspect="1"/>
          </p:cNvPicPr>
          <p:nvPr/>
        </p:nvPicPr>
        <p:blipFill>
          <a:blip r:embed="rId3"/>
          <a:stretch>
            <a:fillRect/>
          </a:stretch>
        </p:blipFill>
        <p:spPr>
          <a:xfrm>
            <a:off x="6588224" y="67561"/>
            <a:ext cx="2377646" cy="1804572"/>
          </a:xfrm>
          <a:prstGeom prst="rect">
            <a:avLst/>
          </a:prstGeom>
        </p:spPr>
      </p:pic>
    </p:spTree>
    <p:extLst>
      <p:ext uri="{BB962C8B-B14F-4D97-AF65-F5344CB8AC3E}">
        <p14:creationId xmlns:p14="http://schemas.microsoft.com/office/powerpoint/2010/main" val="1622525049"/>
      </p:ext>
    </p:extLst>
  </p:cSld>
  <p:clrMapOvr>
    <a:masterClrMapping/>
  </p:clrMapOvr>
  <mc:AlternateContent xmlns:mc="http://schemas.openxmlformats.org/markup-compatibility/2006" xmlns:p14="http://schemas.microsoft.com/office/powerpoint/2010/main">
    <mc:Choice Requires="p14">
      <p:transition spd="slow" p14:dur="2000" advTm="11361"/>
    </mc:Choice>
    <mc:Fallback xmlns="">
      <p:transition spd="slow" advTm="1136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83768" y="1916832"/>
            <a:ext cx="3619500" cy="2650267"/>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0" y="953344"/>
            <a:ext cx="8748464" cy="5904656"/>
          </a:xfrm>
        </p:spPr>
        <p:txBody>
          <a:bodyPr>
            <a:normAutofit/>
          </a:bodyPr>
          <a:lstStyle/>
          <a:p>
            <a:r>
              <a:rPr lang="en-US" b="1" dirty="0">
                <a:latin typeface="Times New Roman" panose="02020603050405020304" pitchFamily="18" charset="0"/>
                <a:cs typeface="Times New Roman" panose="02020603050405020304" pitchFamily="18" charset="0"/>
              </a:rPr>
              <a:t>Ribosomes are the site of protein synthesis, and large numbers of them are found in nearly all cells.</a:t>
            </a:r>
          </a:p>
          <a:p>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Bacterial ribosomes are called </a:t>
            </a:r>
            <a:r>
              <a:rPr lang="en-US" b="1" u="sng" dirty="0">
                <a:latin typeface="Times New Roman" panose="02020603050405020304" pitchFamily="18" charset="0"/>
                <a:cs typeface="Times New Roman" panose="02020603050405020304" pitchFamily="18" charset="0"/>
              </a:rPr>
              <a:t>70S</a:t>
            </a:r>
            <a:r>
              <a:rPr lang="en-US" b="1" dirty="0">
                <a:latin typeface="Times New Roman" panose="02020603050405020304" pitchFamily="18" charset="0"/>
                <a:cs typeface="Times New Roman" panose="02020603050405020304" pitchFamily="18" charset="0"/>
              </a:rPr>
              <a:t> ribosomes. </a:t>
            </a:r>
          </a:p>
          <a:p>
            <a:r>
              <a:rPr lang="en-US" b="1" dirty="0">
                <a:latin typeface="Times New Roman" panose="02020603050405020304" pitchFamily="18" charset="0"/>
                <a:cs typeface="Times New Roman" panose="02020603050405020304" pitchFamily="18" charset="0"/>
              </a:rPr>
              <a:t>The small subunit contains </a:t>
            </a:r>
            <a:r>
              <a:rPr lang="en-US" sz="3200" b="1" u="sng" dirty="0">
                <a:solidFill>
                  <a:srgbClr val="0000FF"/>
                </a:solidFill>
                <a:latin typeface="Times New Roman" panose="02020603050405020304" pitchFamily="18" charset="0"/>
                <a:cs typeface="Times New Roman" panose="02020603050405020304" pitchFamily="18" charset="0"/>
              </a:rPr>
              <a:t>16S rRNA</a:t>
            </a:r>
            <a:r>
              <a:rPr lang="en-US" b="1" dirty="0">
                <a:latin typeface="Times New Roman" panose="02020603050405020304" pitchFamily="18" charset="0"/>
                <a:cs typeface="Times New Roman" panose="02020603050405020304" pitchFamily="18" charset="0"/>
              </a:rPr>
              <a:t>+21Proteins; </a:t>
            </a:r>
          </a:p>
          <a:p>
            <a:r>
              <a:rPr lang="en-US" b="1" dirty="0">
                <a:latin typeface="Times New Roman" panose="02020603050405020304" pitchFamily="18" charset="0"/>
                <a:cs typeface="Times New Roman" panose="02020603050405020304" pitchFamily="18" charset="0"/>
              </a:rPr>
              <a:t>The large subunit contains 23S, 5S </a:t>
            </a:r>
            <a:r>
              <a:rPr lang="en-US" b="1" dirty="0" err="1">
                <a:latin typeface="Times New Roman" panose="02020603050405020304" pitchFamily="18" charset="0"/>
                <a:cs typeface="Times New Roman" panose="02020603050405020304" pitchFamily="18" charset="0"/>
              </a:rPr>
              <a:t>rRNA</a:t>
            </a:r>
            <a:r>
              <a:rPr lang="en-US" b="1" dirty="0">
                <a:latin typeface="Times New Roman" panose="02020603050405020304" pitchFamily="18" charset="0"/>
                <a:cs typeface="Times New Roman" panose="02020603050405020304" pitchFamily="18" charset="0"/>
              </a:rPr>
              <a:t> and 34 Proteins.</a:t>
            </a:r>
          </a:p>
        </p:txBody>
      </p:sp>
      <p:sp>
        <p:nvSpPr>
          <p:cNvPr id="6" name="Rectangle 5"/>
          <p:cNvSpPr/>
          <p:nvPr/>
        </p:nvSpPr>
        <p:spPr>
          <a:xfrm>
            <a:off x="1907704" y="188640"/>
            <a:ext cx="5010282" cy="584775"/>
          </a:xfrm>
          <a:prstGeom prst="rect">
            <a:avLst/>
          </a:prstGeom>
        </p:spPr>
        <p:txBody>
          <a:bodyPr wrap="none">
            <a:spAutoFit/>
          </a:bodyPr>
          <a:lstStyle/>
          <a:p>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3.6.3.4 </a:t>
            </a:r>
            <a:r>
              <a:rPr lang="en-US" altLang="zh-CN" sz="3200" b="1" u="sng" dirty="0">
                <a:solidFill>
                  <a:srgbClr val="0000FF"/>
                </a:solidFill>
                <a:latin typeface="Times New Roman" panose="02020603050405020304" pitchFamily="18" charset="0"/>
                <a:cs typeface="Times New Roman" panose="02020603050405020304" pitchFamily="18" charset="0"/>
              </a:rPr>
              <a:t>Bacterial Ribosomes</a:t>
            </a:r>
          </a:p>
        </p:txBody>
      </p:sp>
    </p:spTree>
    <p:extLst>
      <p:ext uri="{BB962C8B-B14F-4D97-AF65-F5344CB8AC3E}">
        <p14:creationId xmlns:p14="http://schemas.microsoft.com/office/powerpoint/2010/main" val="168686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21026" y="-1"/>
            <a:ext cx="4335115" cy="1628801"/>
          </a:xfrm>
          <a:prstGeom prst="rect">
            <a:avLst/>
          </a:prstGeom>
          <a:ln>
            <a:noFill/>
          </a:ln>
          <a:effectLst>
            <a:outerShdw blurRad="292100" dist="139700" dir="2700000" algn="tl" rotWithShape="0">
              <a:srgbClr val="333333">
                <a:alpha val="65000"/>
              </a:srgbClr>
            </a:outerShdw>
          </a:effectLst>
        </p:spPr>
      </p:pic>
      <p:sp>
        <p:nvSpPr>
          <p:cNvPr id="38915" name="Rectangle 2"/>
          <p:cNvSpPr>
            <a:spLocks noGrp="1" noChangeArrowheads="1"/>
          </p:cNvSpPr>
          <p:nvPr>
            <p:ph type="title"/>
          </p:nvPr>
        </p:nvSpPr>
        <p:spPr>
          <a:xfrm>
            <a:off x="228600" y="0"/>
            <a:ext cx="8915400" cy="533400"/>
          </a:xfrm>
        </p:spPr>
        <p:txBody>
          <a:bodyPr/>
          <a:lstStyle/>
          <a:p>
            <a:pPr eaLnBrk="1" hangingPunct="1"/>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3.6.3.5 Bacterial –DNA</a:t>
            </a:r>
          </a:p>
        </p:txBody>
      </p:sp>
      <p:sp>
        <p:nvSpPr>
          <p:cNvPr id="38916" name="Rectangle 3"/>
          <p:cNvSpPr>
            <a:spLocks noGrp="1" noChangeArrowheads="1"/>
          </p:cNvSpPr>
          <p:nvPr>
            <p:ph sz="quarter" idx="4294967295"/>
          </p:nvPr>
        </p:nvSpPr>
        <p:spPr>
          <a:xfrm>
            <a:off x="-324544" y="1127154"/>
            <a:ext cx="9361040" cy="5067301"/>
          </a:xfrm>
          <a:prstGeom prst="rect">
            <a:avLst/>
          </a:prstGeom>
        </p:spPr>
        <p:txBody>
          <a:bodyPr>
            <a:noAutofit/>
          </a:bodyPr>
          <a:lstStyle/>
          <a:p>
            <a:pPr lvl="1">
              <a:lnSpc>
                <a:spcPct val="80000"/>
              </a:lnSpc>
            </a:pPr>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Chromosome(DNA+NAPs)</a:t>
            </a:r>
          </a:p>
          <a:p>
            <a:pPr lvl="1">
              <a:lnSpc>
                <a:spcPct val="80000"/>
              </a:lnSpc>
            </a:pPr>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Plasmids</a:t>
            </a:r>
            <a:r>
              <a:rPr lang="en-US" altLang="zh-CN" sz="3200" b="1" dirty="0">
                <a:latin typeface="Times New Roman" panose="02020603050405020304" pitchFamily="18" charset="0"/>
                <a:ea typeface="宋体" charset="-122"/>
                <a:cs typeface="Times New Roman" panose="02020603050405020304" pitchFamily="18" charset="0"/>
              </a:rPr>
              <a:t> are small, double-stranded DNA molecules(circular) that can exist independently of the chromosome. </a:t>
            </a:r>
          </a:p>
          <a:p>
            <a:pPr lvl="1" eaLnBrk="1" hangingPunct="1">
              <a:lnSpc>
                <a:spcPct val="80000"/>
              </a:lnSpc>
            </a:pP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Duplicated</a:t>
            </a:r>
            <a:r>
              <a:rPr lang="en-US" altLang="zh-CN" sz="3200" b="1" dirty="0">
                <a:latin typeface="Times New Roman" panose="02020603050405020304" pitchFamily="18" charset="0"/>
                <a:ea typeface="宋体" charset="-122"/>
                <a:cs typeface="Times New Roman" panose="02020603050405020304" pitchFamily="18" charset="0"/>
              </a:rPr>
              <a:t> and passed on to offspring</a:t>
            </a:r>
          </a:p>
          <a:p>
            <a:pPr lvl="1" eaLnBrk="1" hangingPunct="1">
              <a:lnSpc>
                <a:spcPct val="80000"/>
              </a:lnSpc>
            </a:pPr>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Not essential </a:t>
            </a:r>
            <a:r>
              <a:rPr lang="en-US" altLang="zh-CN" sz="3200" b="1" dirty="0">
                <a:latin typeface="Times New Roman" panose="02020603050405020304" pitchFamily="18" charset="0"/>
                <a:ea typeface="宋体" charset="-122"/>
                <a:cs typeface="Times New Roman" panose="02020603050405020304" pitchFamily="18" charset="0"/>
              </a:rPr>
              <a:t>to bacterial growth and metabolism</a:t>
            </a:r>
          </a:p>
          <a:p>
            <a:pPr lvl="1" eaLnBrk="1" hangingPunct="1">
              <a:lnSpc>
                <a:spcPct val="80000"/>
              </a:lnSpc>
            </a:pPr>
            <a:r>
              <a:rPr lang="en-US" altLang="zh-CN" sz="3200" b="1" dirty="0">
                <a:latin typeface="Times New Roman" panose="02020603050405020304" pitchFamily="18" charset="0"/>
                <a:ea typeface="宋体" charset="-122"/>
                <a:cs typeface="Times New Roman" panose="02020603050405020304" pitchFamily="18" charset="0"/>
              </a:rPr>
              <a:t>May encode antibiotic </a:t>
            </a: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resistance</a:t>
            </a:r>
            <a:r>
              <a:rPr lang="en-US" altLang="zh-CN" sz="3200" b="1" dirty="0">
                <a:latin typeface="Times New Roman" panose="02020603050405020304" pitchFamily="18" charset="0"/>
                <a:ea typeface="宋体" charset="-122"/>
                <a:cs typeface="Times New Roman" panose="02020603050405020304" pitchFamily="18" charset="0"/>
              </a:rPr>
              <a:t>, tolerance to toxic metals, enzymes and toxins</a:t>
            </a:r>
          </a:p>
          <a:p>
            <a:pPr lvl="1" eaLnBrk="1" hangingPunct="1">
              <a:lnSpc>
                <a:spcPct val="80000"/>
              </a:lnSpc>
            </a:pPr>
            <a:r>
              <a:rPr lang="en-US" altLang="zh-CN" sz="3200" b="1" u="sng" dirty="0" err="1">
                <a:solidFill>
                  <a:srgbClr val="0000FF"/>
                </a:solidFill>
                <a:latin typeface="Times New Roman" panose="02020603050405020304" pitchFamily="18" charset="0"/>
                <a:ea typeface="宋体" charset="-122"/>
                <a:cs typeface="Times New Roman" panose="02020603050405020304" pitchFamily="18" charset="0"/>
              </a:rPr>
              <a:t>Episome</a:t>
            </a:r>
            <a:r>
              <a:rPr lang="en-US" altLang="zh-CN" sz="3200" b="1" dirty="0">
                <a:latin typeface="Times New Roman" panose="02020603050405020304" pitchFamily="18" charset="0"/>
                <a:ea typeface="宋体" charset="-122"/>
                <a:cs typeface="Times New Roman" panose="02020603050405020304" pitchFamily="18" charset="0"/>
              </a:rPr>
              <a:t>: plasmid integrated into host DNA </a:t>
            </a:r>
          </a:p>
          <a:p>
            <a:pPr lvl="1" eaLnBrk="1" hangingPunct="1">
              <a:lnSpc>
                <a:spcPct val="80000"/>
              </a:lnSpc>
            </a:pP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Curing</a:t>
            </a:r>
            <a:r>
              <a:rPr lang="en-US" altLang="zh-CN" sz="3200" b="1" dirty="0">
                <a:latin typeface="Times New Roman" panose="02020603050405020304" pitchFamily="18" charset="0"/>
                <a:ea typeface="宋体" charset="-122"/>
                <a:cs typeface="Times New Roman" panose="02020603050405020304" pitchFamily="18" charset="0"/>
              </a:rPr>
              <a:t>:</a:t>
            </a:r>
            <a:r>
              <a:rPr lang="en-US" altLang="zh-CN" sz="3200" dirty="0">
                <a:latin typeface="Times New Roman" panose="02020603050405020304" pitchFamily="18" charset="0"/>
                <a:cs typeface="Times New Roman" panose="02020603050405020304" pitchFamily="18" charset="0"/>
              </a:rPr>
              <a:t> The loss of a plasmid is called curing.</a:t>
            </a:r>
          </a:p>
          <a:p>
            <a:pPr lvl="1">
              <a:lnSpc>
                <a:spcPct val="80000"/>
              </a:lnSpc>
            </a:pPr>
            <a:r>
              <a:rPr lang="en-US" altLang="zh-CN" sz="2000" b="1" dirty="0">
                <a:latin typeface="Times New Roman" panose="02020603050405020304" pitchFamily="18" charset="0"/>
                <a:ea typeface="宋体" charset="-122"/>
                <a:cs typeface="Times New Roman" panose="02020603050405020304" pitchFamily="18" charset="0"/>
              </a:rPr>
              <a:t>Curing treatments are </a:t>
            </a:r>
            <a:r>
              <a:rPr lang="en-US" altLang="zh-CN" sz="2000" b="1" dirty="0" err="1">
                <a:latin typeface="Times New Roman" panose="02020603050405020304" pitchFamily="18" charset="0"/>
                <a:ea typeface="宋体" charset="-122"/>
                <a:cs typeface="Times New Roman" panose="02020603050405020304" pitchFamily="18" charset="0"/>
              </a:rPr>
              <a:t>acridine</a:t>
            </a:r>
            <a:r>
              <a:rPr lang="en-US" altLang="zh-CN" sz="2000" b="1" dirty="0">
                <a:latin typeface="Times New Roman" panose="02020603050405020304" pitchFamily="18" charset="0"/>
                <a:ea typeface="宋体" charset="-122"/>
                <a:cs typeface="Times New Roman" panose="02020603050405020304" pitchFamily="18" charset="0"/>
              </a:rPr>
              <a:t> mutagens, ultraviolet and thymine starvation, antibiotics, and growth above optimal temperatures.</a:t>
            </a:r>
          </a:p>
          <a:p>
            <a:pPr lvl="1">
              <a:lnSpc>
                <a:spcPct val="80000"/>
              </a:lnSpc>
            </a:pPr>
            <a:r>
              <a:rPr lang="en-US" altLang="zh-CN" sz="2800" b="1" dirty="0">
                <a:solidFill>
                  <a:srgbClr val="0000FF"/>
                </a:solidFill>
                <a:latin typeface="Times New Roman" panose="02020603050405020304" pitchFamily="18" charset="0"/>
                <a:ea typeface="宋体" charset="-122"/>
                <a:cs typeface="Times New Roman" panose="02020603050405020304" pitchFamily="18" charset="0"/>
              </a:rPr>
              <a:t>Used in genetic engineering- readily manipulated and transferred from cell to cell</a:t>
            </a:r>
            <a:r>
              <a:rPr lang="en-US" altLang="zh-CN" sz="2800" b="1" dirty="0">
                <a:latin typeface="Times New Roman" panose="02020603050405020304" pitchFamily="18" charset="0"/>
                <a:ea typeface="宋体" charset="-122"/>
                <a:cs typeface="Times New Roman" panose="02020603050405020304" pitchFamily="18" charset="0"/>
              </a:rPr>
              <a:t>.</a:t>
            </a:r>
          </a:p>
        </p:txBody>
      </p:sp>
    </p:spTree>
    <p:extLst>
      <p:ext uri="{BB962C8B-B14F-4D97-AF65-F5344CB8AC3E}">
        <p14:creationId xmlns:p14="http://schemas.microsoft.com/office/powerpoint/2010/main" val="2198609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Effect transition="in" filter="blinds(horizontal)">
                                      <p:cBhvr>
                                        <p:cTn id="7" dur="500"/>
                                        <p:tgtEl>
                                          <p:spTgt spid="3891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8916">
                                            <p:txEl>
                                              <p:pRg st="1" end="1"/>
                                            </p:txEl>
                                          </p:spTgt>
                                        </p:tgtEl>
                                        <p:attrNameLst>
                                          <p:attrName>style.visibility</p:attrName>
                                        </p:attrNameLst>
                                      </p:cBhvr>
                                      <p:to>
                                        <p:strVal val="visible"/>
                                      </p:to>
                                    </p:set>
                                    <p:animEffect transition="in" filter="blinds(horizontal)">
                                      <p:cBhvr>
                                        <p:cTn id="10" dur="500"/>
                                        <p:tgtEl>
                                          <p:spTgt spid="389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916">
                                            <p:txEl>
                                              <p:pRg st="2" end="2"/>
                                            </p:txEl>
                                          </p:spTgt>
                                        </p:tgtEl>
                                        <p:attrNameLst>
                                          <p:attrName>style.visibility</p:attrName>
                                        </p:attrNameLst>
                                      </p:cBhvr>
                                      <p:to>
                                        <p:strVal val="visible"/>
                                      </p:to>
                                    </p:set>
                                    <p:animEffect transition="in" filter="blinds(horizontal)">
                                      <p:cBhvr>
                                        <p:cTn id="15" dur="500"/>
                                        <p:tgtEl>
                                          <p:spTgt spid="3891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8916">
                                            <p:txEl>
                                              <p:pRg st="3" end="3"/>
                                            </p:txEl>
                                          </p:spTgt>
                                        </p:tgtEl>
                                        <p:attrNameLst>
                                          <p:attrName>style.visibility</p:attrName>
                                        </p:attrNameLst>
                                      </p:cBhvr>
                                      <p:to>
                                        <p:strVal val="visible"/>
                                      </p:to>
                                    </p:set>
                                    <p:animEffect transition="in" filter="blinds(horizontal)">
                                      <p:cBhvr>
                                        <p:cTn id="20" dur="500"/>
                                        <p:tgtEl>
                                          <p:spTgt spid="3891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8916">
                                            <p:txEl>
                                              <p:pRg st="4" end="4"/>
                                            </p:txEl>
                                          </p:spTgt>
                                        </p:tgtEl>
                                        <p:attrNameLst>
                                          <p:attrName>style.visibility</p:attrName>
                                        </p:attrNameLst>
                                      </p:cBhvr>
                                      <p:to>
                                        <p:strVal val="visible"/>
                                      </p:to>
                                    </p:set>
                                    <p:animEffect transition="in" filter="blinds(horizontal)">
                                      <p:cBhvr>
                                        <p:cTn id="25" dur="500"/>
                                        <p:tgtEl>
                                          <p:spTgt spid="3891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8916">
                                            <p:txEl>
                                              <p:pRg st="5" end="5"/>
                                            </p:txEl>
                                          </p:spTgt>
                                        </p:tgtEl>
                                        <p:attrNameLst>
                                          <p:attrName>style.visibility</p:attrName>
                                        </p:attrNameLst>
                                      </p:cBhvr>
                                      <p:to>
                                        <p:strVal val="visible"/>
                                      </p:to>
                                    </p:set>
                                    <p:animEffect transition="in" filter="blinds(horizontal)">
                                      <p:cBhvr>
                                        <p:cTn id="30" dur="500"/>
                                        <p:tgtEl>
                                          <p:spTgt spid="3891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8916">
                                            <p:txEl>
                                              <p:pRg st="6" end="6"/>
                                            </p:txEl>
                                          </p:spTgt>
                                        </p:tgtEl>
                                        <p:attrNameLst>
                                          <p:attrName>style.visibility</p:attrName>
                                        </p:attrNameLst>
                                      </p:cBhvr>
                                      <p:to>
                                        <p:strVal val="visible"/>
                                      </p:to>
                                    </p:set>
                                    <p:animEffect transition="in" filter="blinds(horizontal)">
                                      <p:cBhvr>
                                        <p:cTn id="35" dur="500"/>
                                        <p:tgtEl>
                                          <p:spTgt spid="38916">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916">
                                            <p:txEl>
                                              <p:pRg st="7" end="7"/>
                                            </p:txEl>
                                          </p:spTgt>
                                        </p:tgtEl>
                                        <p:attrNameLst>
                                          <p:attrName>style.visibility</p:attrName>
                                        </p:attrNameLst>
                                      </p:cBhvr>
                                      <p:to>
                                        <p:strVal val="visible"/>
                                      </p:to>
                                    </p:set>
                                    <p:animEffect transition="in" filter="blinds(horizontal)">
                                      <p:cBhvr>
                                        <p:cTn id="38" dur="500"/>
                                        <p:tgtEl>
                                          <p:spTgt spid="38916">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8916">
                                            <p:txEl>
                                              <p:pRg st="8" end="8"/>
                                            </p:txEl>
                                          </p:spTgt>
                                        </p:tgtEl>
                                        <p:attrNameLst>
                                          <p:attrName>style.visibility</p:attrName>
                                        </p:attrNameLst>
                                      </p:cBhvr>
                                      <p:to>
                                        <p:strVal val="visible"/>
                                      </p:to>
                                    </p:set>
                                    <p:animEffect transition="in" filter="blinds(horizontal)">
                                      <p:cBhvr>
                                        <p:cTn id="43" dur="500"/>
                                        <p:tgtEl>
                                          <p:spTgt spid="389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p:cNvSpPr txBox="1">
            <a:spLocks noChangeArrowheads="1"/>
          </p:cNvSpPr>
          <p:nvPr/>
        </p:nvSpPr>
        <p:spPr>
          <a:xfrm>
            <a:off x="228600" y="0"/>
            <a:ext cx="8915400" cy="533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3.6.3.5 Bacterial -Plasmids</a:t>
            </a:r>
          </a:p>
        </p:txBody>
      </p:sp>
      <p:sp>
        <p:nvSpPr>
          <p:cNvPr id="4" name="Content Placeholder 3"/>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166947" y="980728"/>
            <a:ext cx="8941557" cy="4585534"/>
          </a:xfrm>
          <a:prstGeom prst="rect">
            <a:avLst/>
          </a:prstGeom>
        </p:spPr>
      </p:pic>
    </p:spTree>
    <p:extLst>
      <p:ext uri="{BB962C8B-B14F-4D97-AF65-F5344CB8AC3E}">
        <p14:creationId xmlns:p14="http://schemas.microsoft.com/office/powerpoint/2010/main" val="1427488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72427" y="944724"/>
            <a:ext cx="7619324" cy="5143500"/>
          </a:xfrm>
          <a:prstGeom prst="rect">
            <a:avLst/>
          </a:prstGeom>
        </p:spPr>
      </p:pic>
      <p:sp>
        <p:nvSpPr>
          <p:cNvPr id="4" name="矩形 4"/>
          <p:cNvSpPr/>
          <p:nvPr/>
        </p:nvSpPr>
        <p:spPr>
          <a:xfrm>
            <a:off x="5868144" y="1106742"/>
            <a:ext cx="3091298" cy="117013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75">
              <a:ln>
                <a:solidFill>
                  <a:srgbClr val="92D050"/>
                </a:solidFill>
              </a:ln>
            </a:endParaRPr>
          </a:p>
        </p:txBody>
      </p:sp>
      <p:cxnSp>
        <p:nvCxnSpPr>
          <p:cNvPr id="12" name="Straight Connector 11"/>
          <p:cNvCxnSpPr/>
          <p:nvPr/>
        </p:nvCxnSpPr>
        <p:spPr>
          <a:xfrm>
            <a:off x="6051993" y="3933056"/>
            <a:ext cx="0" cy="15121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27584" y="128013"/>
            <a:ext cx="5316843" cy="535531"/>
          </a:xfrm>
          <a:prstGeom prst="rect">
            <a:avLst/>
          </a:prstGeom>
        </p:spPr>
        <p:txBody>
          <a:bodyPr wrap="square">
            <a:spAutoFit/>
          </a:bodyPr>
          <a:lstStyle/>
          <a:p>
            <a:r>
              <a:rPr lang="en-US" altLang="zh-CN" sz="2880" b="1" u="sng" dirty="0">
                <a:solidFill>
                  <a:srgbClr val="0000FF"/>
                </a:solidFill>
                <a:latin typeface="Times New Roman" panose="02020603050405020304" pitchFamily="18" charset="0"/>
                <a:ea typeface="宋体" charset="-122"/>
                <a:cs typeface="Times New Roman" panose="02020603050405020304" pitchFamily="18" charset="0"/>
              </a:rPr>
              <a:t>Summary: Bacterial cytoplasmic</a:t>
            </a:r>
            <a:endParaRPr lang="en-US" u="sng" dirty="0">
              <a:solidFill>
                <a:srgbClr val="0000FF"/>
              </a:solidFill>
              <a:latin typeface="Times New Roman" panose="02020603050405020304" pitchFamily="18" charset="0"/>
              <a:cs typeface="Times New Roman" panose="02020603050405020304" pitchFamily="18" charset="0"/>
            </a:endParaRPr>
          </a:p>
        </p:txBody>
      </p:sp>
      <p:sp>
        <p:nvSpPr>
          <p:cNvPr id="15" name="矩形 4"/>
          <p:cNvSpPr/>
          <p:nvPr/>
        </p:nvSpPr>
        <p:spPr>
          <a:xfrm>
            <a:off x="5940152" y="5445224"/>
            <a:ext cx="1512168" cy="28118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75">
              <a:ln>
                <a:solidFill>
                  <a:srgbClr val="92D050"/>
                </a:solidFill>
              </a:ln>
            </a:endParaRPr>
          </a:p>
        </p:txBody>
      </p:sp>
      <p:sp>
        <p:nvSpPr>
          <p:cNvPr id="16" name="标题 1"/>
          <p:cNvSpPr txBox="1">
            <a:spLocks/>
          </p:cNvSpPr>
          <p:nvPr/>
        </p:nvSpPr>
        <p:spPr>
          <a:xfrm>
            <a:off x="0" y="5786454"/>
            <a:ext cx="9144000" cy="500046"/>
          </a:xfrm>
          <a:prstGeom prst="rect">
            <a:avLst/>
          </a:prstGeom>
        </p:spPr>
        <p:txBody>
          <a:bodyPr vert="horz" lIns="91440" tIns="45720" rIns="91440" bIns="45720" rtlCol="0" anchor="b" anchorCtr="0">
            <a:noAutofit/>
          </a:bodyPr>
          <a:lstStyle/>
          <a:p>
            <a:pPr defTabSz="914400" eaLnBrk="0" fontAlgn="base" hangingPunct="0">
              <a:spcBef>
                <a:spcPct val="0"/>
              </a:spcBef>
              <a:spcAft>
                <a:spcPct val="0"/>
              </a:spcAft>
              <a:defRPr/>
            </a:pPr>
            <a:r>
              <a:rPr lang="en-US" altLang="zh-CN" sz="3000" b="1" spc="42" dirty="0">
                <a:latin typeface="Times New Roman" panose="02020603050405020304" pitchFamily="18" charset="0"/>
                <a:ea typeface="+mj-ea"/>
                <a:cs typeface="Times New Roman" panose="02020603050405020304" pitchFamily="18" charset="0"/>
              </a:rPr>
              <a:t>Do bacteria move on the surface of Petri dish ?</a:t>
            </a:r>
            <a:endParaRPr lang="zh-CN" altLang="en-US" sz="3000" b="1" spc="42"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65847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i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3000" y="2276212"/>
            <a:ext cx="6102678" cy="1818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Picture 3" descr="C:\Research in XMU\人事材料\院徽\生科院院徽调整0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91" b="6450"/>
          <a:stretch/>
        </p:blipFill>
        <p:spPr bwMode="auto">
          <a:xfrm>
            <a:off x="89502" y="875526"/>
            <a:ext cx="1241682" cy="140068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655676" y="1314562"/>
            <a:ext cx="6172200" cy="857250"/>
          </a:xfrm>
        </p:spPr>
        <p:txBody>
          <a:bodyPr/>
          <a:lstStyle/>
          <a:p>
            <a:r>
              <a:rPr lang="en-US" altLang="zh-CN" b="1" dirty="0">
                <a:solidFill>
                  <a:srgbClr val="0070C0"/>
                </a:solidFill>
                <a:effectLst>
                  <a:outerShdw blurRad="38100" dist="38100" dir="2700000" algn="tl">
                    <a:srgbClr val="000000">
                      <a:alpha val="43137"/>
                    </a:srgbClr>
                  </a:outerShdw>
                </a:effectLst>
              </a:rPr>
              <a:t>MICROBIOLOGY</a:t>
            </a:r>
            <a:endParaRPr lang="zh-CN" altLang="en-US" b="1" dirty="0">
              <a:solidFill>
                <a:srgbClr val="0070C0"/>
              </a:solidFill>
              <a:effectLst>
                <a:outerShdw blurRad="38100" dist="38100" dir="2700000" algn="tl">
                  <a:srgbClr val="000000">
                    <a:alpha val="43137"/>
                  </a:srgbClr>
                </a:outerShdw>
              </a:effectLst>
            </a:endParaRPr>
          </a:p>
        </p:txBody>
      </p:sp>
      <p:sp>
        <p:nvSpPr>
          <p:cNvPr id="6" name="标题 1"/>
          <p:cNvSpPr txBox="1">
            <a:spLocks/>
          </p:cNvSpPr>
          <p:nvPr/>
        </p:nvSpPr>
        <p:spPr>
          <a:xfrm>
            <a:off x="971600" y="2610866"/>
            <a:ext cx="6696744"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000" b="1" dirty="0">
                <a:solidFill>
                  <a:srgbClr val="0000FF"/>
                </a:solidFill>
                <a:latin typeface="Times New Roman" panose="02020603050405020304" pitchFamily="18" charset="0"/>
                <a:cs typeface="Times New Roman" panose="02020603050405020304" pitchFamily="18" charset="0"/>
              </a:rPr>
              <a:t>Lecture 2</a:t>
            </a:r>
          </a:p>
          <a:p>
            <a:r>
              <a:rPr lang="en-US" altLang="zh-CN" sz="3000" b="1" dirty="0">
                <a:solidFill>
                  <a:srgbClr val="0000FF"/>
                </a:solidFill>
                <a:latin typeface="Times New Roman" panose="02020603050405020304" pitchFamily="18" charset="0"/>
                <a:cs typeface="Times New Roman" panose="02020603050405020304" pitchFamily="18" charset="0"/>
              </a:rPr>
              <a:t>Episode 4</a:t>
            </a:r>
          </a:p>
          <a:p>
            <a:endParaRPr lang="en-US" altLang="zh-CN" sz="3000" b="1" dirty="0">
              <a:solidFill>
                <a:srgbClr val="0000FF"/>
              </a:solidFill>
              <a:latin typeface="Times New Roman" panose="02020603050405020304" pitchFamily="18" charset="0"/>
              <a:cs typeface="Times New Roman" panose="02020603050405020304" pitchFamily="18" charset="0"/>
            </a:endParaRPr>
          </a:p>
        </p:txBody>
      </p:sp>
      <p:sp>
        <p:nvSpPr>
          <p:cNvPr id="7" name="矩形 6"/>
          <p:cNvSpPr/>
          <p:nvPr/>
        </p:nvSpPr>
        <p:spPr>
          <a:xfrm>
            <a:off x="3395075" y="6050646"/>
            <a:ext cx="1176925" cy="461665"/>
          </a:xfrm>
          <a:prstGeom prst="rect">
            <a:avLst/>
          </a:prstGeom>
        </p:spPr>
        <p:txBody>
          <a:bodyPr wrap="none">
            <a:spAutoFit/>
          </a:bodyPr>
          <a:lstStyle/>
          <a:p>
            <a:r>
              <a:rPr lang="en-US" altLang="zh-CN" sz="2400" b="1" dirty="0"/>
              <a:t> </a:t>
            </a:r>
            <a:r>
              <a:rPr lang="zh-CN" altLang="en-US" sz="2400" b="1" dirty="0"/>
              <a:t>张连茹</a:t>
            </a:r>
            <a:endParaRPr lang="zh-CN" altLang="en-US" sz="2400" dirty="0"/>
          </a:p>
        </p:txBody>
      </p:sp>
      <p:sp>
        <p:nvSpPr>
          <p:cNvPr id="8" name="Rectangle 4"/>
          <p:cNvSpPr txBox="1">
            <a:spLocks noChangeArrowheads="1"/>
          </p:cNvSpPr>
          <p:nvPr/>
        </p:nvSpPr>
        <p:spPr>
          <a:xfrm>
            <a:off x="2134808" y="3162125"/>
            <a:ext cx="6858000" cy="7715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2880" b="1" dirty="0">
                <a:latin typeface="Times New Roman" panose="02020603050405020304" pitchFamily="18" charset="0"/>
                <a:ea typeface="宋体" charset="-122"/>
                <a:cs typeface="Times New Roman" panose="02020603050405020304" pitchFamily="18" charset="0"/>
              </a:rPr>
              <a:t>3.7 External Structures</a:t>
            </a:r>
          </a:p>
        </p:txBody>
      </p:sp>
      <p:sp>
        <p:nvSpPr>
          <p:cNvPr id="4" name="Rectangle 3"/>
          <p:cNvSpPr/>
          <p:nvPr/>
        </p:nvSpPr>
        <p:spPr>
          <a:xfrm>
            <a:off x="151191" y="4020220"/>
            <a:ext cx="8841617" cy="1255728"/>
          </a:xfrm>
          <a:prstGeom prst="rect">
            <a:avLst/>
          </a:prstGeom>
        </p:spPr>
        <p:txBody>
          <a:bodyPr wrap="square">
            <a:spAutoFit/>
          </a:bodyPr>
          <a:lstStyle/>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Many bacteria have structures that extend beyond the cell envelope, these external structures can function in </a:t>
            </a:r>
            <a:r>
              <a:rPr lang="en-US" sz="2800" b="1" u="sng" dirty="0">
                <a:solidFill>
                  <a:prstClr val="black"/>
                </a:solidFill>
              </a:rPr>
              <a:t>protection</a:t>
            </a:r>
            <a:r>
              <a:rPr lang="en-US" sz="2800" b="1" dirty="0">
                <a:solidFill>
                  <a:prstClr val="black"/>
                </a:solidFill>
              </a:rPr>
              <a:t> and </a:t>
            </a:r>
            <a:r>
              <a:rPr lang="en-US" sz="2800" b="1" u="sng" dirty="0">
                <a:solidFill>
                  <a:prstClr val="black"/>
                </a:solidFill>
              </a:rPr>
              <a:t>horizontal gene transfer</a:t>
            </a:r>
            <a:r>
              <a:rPr lang="en-US" sz="2800" b="1" dirty="0">
                <a:solidFill>
                  <a:prstClr val="black"/>
                </a:solidFill>
              </a:rPr>
              <a:t>.</a:t>
            </a:r>
          </a:p>
        </p:txBody>
      </p:sp>
    </p:spTree>
    <p:extLst>
      <p:ext uri="{BB962C8B-B14F-4D97-AF65-F5344CB8AC3E}">
        <p14:creationId xmlns:p14="http://schemas.microsoft.com/office/powerpoint/2010/main" val="391534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755576" y="44624"/>
            <a:ext cx="7694676" cy="657850"/>
          </a:xfrm>
        </p:spPr>
        <p:txBody>
          <a:bodyPr>
            <a:noAutofit/>
          </a:bodyPr>
          <a:lstStyle/>
          <a:p>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3.7.1 Bacterial Pili and Fimbriae </a:t>
            </a:r>
            <a:r>
              <a:rPr lang="zh-CN" altLang="en-US" sz="1800" b="1" dirty="0">
                <a:solidFill>
                  <a:srgbClr val="0000FF"/>
                </a:solidFill>
                <a:latin typeface="Times New Roman" panose="02020603050405020304" pitchFamily="18" charset="0"/>
                <a:ea typeface="宋体" charset="-122"/>
                <a:cs typeface="Times New Roman" panose="02020603050405020304" pitchFamily="18" charset="0"/>
              </a:rPr>
              <a:t>（伞毛</a:t>
            </a:r>
            <a:r>
              <a:rPr lang="en-US" altLang="zh-CN" sz="1800" b="1" dirty="0">
                <a:solidFill>
                  <a:srgbClr val="0000FF"/>
                </a:solidFill>
                <a:latin typeface="Times New Roman" panose="02020603050405020304" pitchFamily="18" charset="0"/>
                <a:ea typeface="宋体" charset="-122"/>
                <a:cs typeface="Times New Roman" panose="02020603050405020304" pitchFamily="18" charset="0"/>
              </a:rPr>
              <a:t>/</a:t>
            </a:r>
            <a:r>
              <a:rPr lang="zh-CN" altLang="en-US" sz="1800" b="1" dirty="0">
                <a:solidFill>
                  <a:srgbClr val="0000FF"/>
                </a:solidFill>
                <a:latin typeface="Times New Roman" panose="02020603050405020304" pitchFamily="18" charset="0"/>
                <a:ea typeface="宋体" charset="-122"/>
                <a:cs typeface="Times New Roman" panose="02020603050405020304" pitchFamily="18" charset="0"/>
              </a:rPr>
              <a:t>纤毛</a:t>
            </a:r>
            <a:r>
              <a:rPr lang="en-US" altLang="zh-CN" sz="1800" b="1" dirty="0">
                <a:solidFill>
                  <a:srgbClr val="0000FF"/>
                </a:solidFill>
                <a:latin typeface="Times New Roman" panose="02020603050405020304" pitchFamily="18" charset="0"/>
                <a:ea typeface="宋体" charset="-122"/>
                <a:cs typeface="Times New Roman" panose="02020603050405020304" pitchFamily="18" charset="0"/>
              </a:rPr>
              <a:t>/</a:t>
            </a:r>
            <a:r>
              <a:rPr lang="zh-CN" altLang="en-US" sz="1800" b="1" dirty="0">
                <a:solidFill>
                  <a:srgbClr val="0000FF"/>
                </a:solidFill>
                <a:latin typeface="Times New Roman" panose="02020603050405020304" pitchFamily="18" charset="0"/>
                <a:ea typeface="宋体" charset="-122"/>
                <a:cs typeface="Times New Roman" panose="02020603050405020304" pitchFamily="18" charset="0"/>
              </a:rPr>
              <a:t>菌毛）</a:t>
            </a:r>
            <a:endParaRPr lang="en-US" altLang="zh-CN" sz="1800" b="1" dirty="0">
              <a:solidFill>
                <a:srgbClr val="0000FF"/>
              </a:solidFill>
              <a:latin typeface="Times New Roman" panose="02020603050405020304" pitchFamily="18" charset="0"/>
              <a:ea typeface="宋体" charset="-122"/>
              <a:cs typeface="Times New Roman" panose="02020603050405020304" pitchFamily="18" charset="0"/>
            </a:endParaRPr>
          </a:p>
        </p:txBody>
      </p:sp>
      <p:sp>
        <p:nvSpPr>
          <p:cNvPr id="17412" name="Rectangle 3"/>
          <p:cNvSpPr>
            <a:spLocks noGrp="1" noChangeArrowheads="1"/>
          </p:cNvSpPr>
          <p:nvPr>
            <p:ph sz="quarter" idx="4294967295"/>
          </p:nvPr>
        </p:nvSpPr>
        <p:spPr>
          <a:xfrm>
            <a:off x="2691505" y="819374"/>
            <a:ext cx="6429388" cy="3066827"/>
          </a:xfrm>
          <a:prstGeom prst="rect">
            <a:avLst/>
          </a:prstGeom>
        </p:spPr>
        <p:txBody>
          <a:bodyPr>
            <a:normAutofit/>
          </a:bodyPr>
          <a:lstStyle/>
          <a:p>
            <a:r>
              <a:rPr lang="en-US" altLang="zh-CN" sz="2667" b="1" dirty="0">
                <a:latin typeface="Times New Roman" panose="02020603050405020304" pitchFamily="18" charset="0"/>
                <a:ea typeface="宋体" charset="-122"/>
                <a:cs typeface="Times New Roman" panose="02020603050405020304" pitchFamily="18" charset="0"/>
              </a:rPr>
              <a:t>Fine, </a:t>
            </a:r>
            <a:r>
              <a:rPr lang="en-US" altLang="zh-CN" sz="2667" b="1" dirty="0" err="1">
                <a:latin typeface="Times New Roman" panose="02020603050405020304" pitchFamily="18" charset="0"/>
                <a:ea typeface="宋体" charset="-122"/>
                <a:cs typeface="Times New Roman" panose="02020603050405020304" pitchFamily="18" charset="0"/>
              </a:rPr>
              <a:t>hairlike</a:t>
            </a:r>
            <a:r>
              <a:rPr lang="en-US" altLang="zh-CN" sz="2667" b="1" dirty="0">
                <a:latin typeface="Times New Roman" panose="02020603050405020304" pitchFamily="18" charset="0"/>
                <a:ea typeface="宋体" charset="-122"/>
                <a:cs typeface="Times New Roman" panose="02020603050405020304" pitchFamily="18" charset="0"/>
              </a:rPr>
              <a:t> appendages from the </a:t>
            </a:r>
            <a:r>
              <a:rPr lang="en-US" altLang="zh-CN" sz="2667" b="1" u="sng" dirty="0">
                <a:latin typeface="Times New Roman" panose="02020603050405020304" pitchFamily="18" charset="0"/>
                <a:ea typeface="宋体" charset="-122"/>
                <a:cs typeface="Times New Roman" panose="02020603050405020304" pitchFamily="18" charset="0"/>
              </a:rPr>
              <a:t>cell surface (1,000 fimbriae)</a:t>
            </a:r>
          </a:p>
          <a:p>
            <a:pPr eaLnBrk="1" hangingPunct="1"/>
            <a:r>
              <a:rPr lang="en-US" altLang="zh-CN" sz="2667" b="1" dirty="0">
                <a:latin typeface="Times New Roman" panose="02020603050405020304" pitchFamily="18" charset="0"/>
                <a:ea typeface="宋体" charset="-122"/>
                <a:cs typeface="Times New Roman" panose="02020603050405020304" pitchFamily="18" charset="0"/>
              </a:rPr>
              <a:t>Function in </a:t>
            </a:r>
            <a:r>
              <a:rPr lang="en-US" altLang="zh-CN" sz="2667" b="1" u="sng" dirty="0">
                <a:solidFill>
                  <a:srgbClr val="0000FF"/>
                </a:solidFill>
                <a:latin typeface="Times New Roman" panose="02020603050405020304" pitchFamily="18" charset="0"/>
                <a:ea typeface="宋体" charset="-122"/>
                <a:cs typeface="Times New Roman" panose="02020603050405020304" pitchFamily="18" charset="0"/>
              </a:rPr>
              <a:t>adhesion</a:t>
            </a:r>
            <a:r>
              <a:rPr lang="en-US" altLang="zh-CN" sz="2667" b="1" dirty="0">
                <a:latin typeface="Times New Roman" panose="02020603050405020304" pitchFamily="18" charset="0"/>
                <a:ea typeface="宋体" charset="-122"/>
                <a:cs typeface="Times New Roman" panose="02020603050405020304" pitchFamily="18" charset="0"/>
              </a:rPr>
              <a:t> to other cells and surfaces(G+) </a:t>
            </a:r>
          </a:p>
          <a:p>
            <a:r>
              <a:rPr lang="en-US" altLang="zh-CN" sz="2667" b="1" dirty="0">
                <a:latin typeface="Times New Roman" panose="02020603050405020304" pitchFamily="18" charset="0"/>
                <a:ea typeface="宋体" charset="-122"/>
                <a:cs typeface="Times New Roman" panose="02020603050405020304" pitchFamily="18" charset="0"/>
              </a:rPr>
              <a:t>Type IV pili, are involved in </a:t>
            </a:r>
            <a:r>
              <a:rPr lang="en-US" altLang="zh-CN" sz="2667" b="1" dirty="0">
                <a:solidFill>
                  <a:srgbClr val="0000FF"/>
                </a:solidFill>
                <a:latin typeface="Times New Roman" panose="02020603050405020304" pitchFamily="18" charset="0"/>
                <a:ea typeface="宋体" charset="-122"/>
                <a:cs typeface="Times New Roman" panose="02020603050405020304" pitchFamily="18" charset="0"/>
              </a:rPr>
              <a:t>motility</a:t>
            </a:r>
            <a:r>
              <a:rPr lang="en-US" altLang="zh-CN" sz="2667" b="1" dirty="0">
                <a:latin typeface="Times New Roman" panose="02020603050405020304" pitchFamily="18" charset="0"/>
                <a:ea typeface="宋体" charset="-122"/>
                <a:cs typeface="Times New Roman" panose="02020603050405020304" pitchFamily="18" charset="0"/>
              </a:rPr>
              <a:t> and the </a:t>
            </a:r>
            <a:r>
              <a:rPr lang="en-US" altLang="zh-CN" sz="2667" b="1" dirty="0">
                <a:solidFill>
                  <a:srgbClr val="0000FF"/>
                </a:solidFill>
                <a:latin typeface="Times New Roman" panose="02020603050405020304" pitchFamily="18" charset="0"/>
                <a:ea typeface="宋体" charset="-122"/>
                <a:cs typeface="Times New Roman" panose="02020603050405020304" pitchFamily="18" charset="0"/>
              </a:rPr>
              <a:t>uptake of DNA </a:t>
            </a:r>
            <a:r>
              <a:rPr lang="en-US" altLang="zh-CN" sz="2667" b="1" dirty="0">
                <a:latin typeface="Times New Roman" panose="02020603050405020304" pitchFamily="18" charset="0"/>
                <a:ea typeface="宋体" charset="-122"/>
                <a:cs typeface="Times New Roman" panose="02020603050405020304" pitchFamily="18" charset="0"/>
              </a:rPr>
              <a:t>dur­ing the process of bacterial transformation.</a:t>
            </a:r>
          </a:p>
        </p:txBody>
      </p:sp>
      <p:pic>
        <p:nvPicPr>
          <p:cNvPr id="17413" name="Picture 7" descr="form_and_function_784"/>
          <p:cNvPicPr>
            <a:picLocks noChangeAspect="1" noChangeArrowheads="1"/>
          </p:cNvPicPr>
          <p:nvPr/>
        </p:nvPicPr>
        <p:blipFill>
          <a:blip r:embed="rId3" cstate="print"/>
          <a:srcRect/>
          <a:stretch>
            <a:fillRect/>
          </a:stretch>
        </p:blipFill>
        <p:spPr bwMode="auto">
          <a:xfrm>
            <a:off x="-107950" y="833439"/>
            <a:ext cx="2927350" cy="3293269"/>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2819400" y="4546511"/>
            <a:ext cx="6248400" cy="2115260"/>
          </a:xfrm>
          <a:prstGeom prst="rect">
            <a:avLst/>
          </a:prstGeom>
        </p:spPr>
        <p:txBody>
          <a:bodyPr vert="horz" lIns="91440" tIns="45720" rIns="91440" bIns="45720" rtlCol="0">
            <a:normAutofit lnSpcReduction="10000"/>
          </a:bodyPr>
          <a:lstStyle>
            <a:lvl1pPr marL="285747" indent="-285747"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1pPr>
            <a:lvl2pPr marL="619119" indent="-238123"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2pPr>
            <a:lvl3pPr marL="952490"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3pPr>
            <a:lvl4pPr marL="1333487"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4pPr>
            <a:lvl5pPr marL="1714483"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5pPr>
            <a:lvl6pPr marL="2095479"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6pPr>
            <a:lvl7pPr marL="2476475"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7pPr>
            <a:lvl8pPr marL="2857471"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8pPr>
            <a:lvl9pPr marL="3238468"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9pPr>
          </a:lstStyle>
          <a:p>
            <a:pPr eaLnBrk="1" hangingPunct="1"/>
            <a:r>
              <a:rPr lang="en-US" altLang="zh-CN" sz="2667" b="1" u="sng" dirty="0">
                <a:latin typeface="Times New Roman" panose="02020603050405020304" pitchFamily="18" charset="0"/>
                <a:ea typeface="宋体" charset="-122"/>
                <a:cs typeface="Times New Roman" panose="02020603050405020304" pitchFamily="18" charset="0"/>
              </a:rPr>
              <a:t>Larger</a:t>
            </a:r>
            <a:r>
              <a:rPr lang="en-US" altLang="zh-CN" sz="2667" b="1" dirty="0">
                <a:latin typeface="Times New Roman" panose="02020603050405020304" pitchFamily="18" charset="0"/>
                <a:ea typeface="宋体" charset="-122"/>
                <a:cs typeface="Times New Roman" panose="02020603050405020304" pitchFamily="18" charset="0"/>
              </a:rPr>
              <a:t> than other pili or fimbriae in diameter.</a:t>
            </a:r>
            <a:endParaRPr lang="en-US" altLang="zh-CN" sz="2667" b="1" u="sng" dirty="0">
              <a:solidFill>
                <a:srgbClr val="FFC000"/>
              </a:solidFill>
              <a:latin typeface="Times New Roman" panose="02020603050405020304" pitchFamily="18" charset="0"/>
              <a:ea typeface="宋体" charset="-122"/>
              <a:cs typeface="Times New Roman" panose="02020603050405020304" pitchFamily="18" charset="0"/>
            </a:endParaRPr>
          </a:p>
          <a:p>
            <a:pPr eaLnBrk="1" hangingPunct="1"/>
            <a:r>
              <a:rPr lang="en-US" altLang="zh-CN" sz="2667" b="1" dirty="0">
                <a:solidFill>
                  <a:srgbClr val="FFC000"/>
                </a:solidFill>
                <a:latin typeface="Times New Roman" panose="02020603050405020304" pitchFamily="18" charset="0"/>
                <a:ea typeface="宋体" charset="-122"/>
                <a:cs typeface="Times New Roman" panose="02020603050405020304" pitchFamily="18" charset="0"/>
              </a:rPr>
              <a:t>Function</a:t>
            </a:r>
            <a:r>
              <a:rPr lang="en-US" altLang="zh-CN" sz="2667" b="1" dirty="0">
                <a:latin typeface="Times New Roman" panose="02020603050405020304" pitchFamily="18" charset="0"/>
                <a:ea typeface="宋体" charset="-122"/>
                <a:cs typeface="Times New Roman" panose="02020603050405020304" pitchFamily="18" charset="0"/>
              </a:rPr>
              <a:t> to join bacterial cells for partial DNA transfer called </a:t>
            </a:r>
            <a:r>
              <a:rPr lang="en-US" altLang="zh-CN" sz="2667" b="1" u="sng" dirty="0">
                <a:solidFill>
                  <a:srgbClr val="FFC000"/>
                </a:solidFill>
                <a:latin typeface="Times New Roman" panose="02020603050405020304" pitchFamily="18" charset="0"/>
                <a:ea typeface="宋体" charset="-122"/>
                <a:cs typeface="Times New Roman" panose="02020603050405020304" pitchFamily="18" charset="0"/>
              </a:rPr>
              <a:t>conjugation</a:t>
            </a:r>
          </a:p>
        </p:txBody>
      </p:sp>
      <p:pic>
        <p:nvPicPr>
          <p:cNvPr id="3" name="图片 2"/>
          <p:cNvPicPr>
            <a:picLocks noChangeAspect="1"/>
          </p:cNvPicPr>
          <p:nvPr/>
        </p:nvPicPr>
        <p:blipFill>
          <a:blip r:embed="rId4"/>
          <a:stretch>
            <a:fillRect/>
          </a:stretch>
        </p:blipFill>
        <p:spPr>
          <a:xfrm>
            <a:off x="-100116" y="3886201"/>
            <a:ext cx="3148116" cy="2685641"/>
          </a:xfrm>
          <a:prstGeom prst="rect">
            <a:avLst/>
          </a:prstGeom>
        </p:spPr>
      </p:pic>
      <p:sp>
        <p:nvSpPr>
          <p:cNvPr id="9" name="矩形 8"/>
          <p:cNvSpPr/>
          <p:nvPr/>
        </p:nvSpPr>
        <p:spPr>
          <a:xfrm>
            <a:off x="2691505" y="3796272"/>
            <a:ext cx="6633023" cy="523220"/>
          </a:xfrm>
          <a:prstGeom prst="rect">
            <a:avLst/>
          </a:prstGeom>
        </p:spPr>
        <p:txBody>
          <a:bodyPr wrap="square">
            <a:spAutoFit/>
          </a:bodyPr>
          <a:lstStyle/>
          <a:p>
            <a:r>
              <a:rPr lang="en-US" altLang="zh-CN" sz="2800" b="1" dirty="0">
                <a:latin typeface="Times New Roman" panose="02020603050405020304" pitchFamily="18" charset="0"/>
                <a:ea typeface="宋体" charset="-122"/>
                <a:cs typeface="Times New Roman" panose="02020603050405020304" pitchFamily="18" charset="0"/>
              </a:rPr>
              <a:t>The difference of Sex pili(10)and fimbriae</a:t>
            </a:r>
          </a:p>
        </p:txBody>
      </p:sp>
    </p:spTree>
    <p:extLst>
      <p:ext uri="{BB962C8B-B14F-4D97-AF65-F5344CB8AC3E}">
        <p14:creationId xmlns:p14="http://schemas.microsoft.com/office/powerpoint/2010/main" val="1261320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blinds(horizontal)">
                                      <p:cBhvr>
                                        <p:cTn id="7" dur="500"/>
                                        <p:tgtEl>
                                          <p:spTgt spid="17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Effect transition="in" filter="blinds(horizontal)">
                                      <p:cBhvr>
                                        <p:cTn id="12" dur="500"/>
                                        <p:tgtEl>
                                          <p:spTgt spid="174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2">
                                            <p:txEl>
                                              <p:pRg st="2" end="2"/>
                                            </p:txEl>
                                          </p:spTgt>
                                        </p:tgtEl>
                                        <p:attrNameLst>
                                          <p:attrName>style.visibility</p:attrName>
                                        </p:attrNameLst>
                                      </p:cBhvr>
                                      <p:to>
                                        <p:strVal val="visible"/>
                                      </p:to>
                                    </p:set>
                                    <p:animEffect transition="in" filter="blinds(horizontal)">
                                      <p:cBhvr>
                                        <p:cTn id="17" dur="500"/>
                                        <p:tgtEl>
                                          <p:spTgt spid="174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3"/>
                                        </p:tgtEl>
                                        <p:attrNameLst>
                                          <p:attrName>style.visibility</p:attrName>
                                        </p:attrNameLst>
                                      </p:cBhvr>
                                      <p:to>
                                        <p:strVal val="visible"/>
                                      </p:to>
                                    </p:set>
                                    <p:animEffect transition="in" filter="blinds(horizontal)">
                                      <p:cBhvr>
                                        <p:cTn id="22" dur="500"/>
                                        <p:tgtEl>
                                          <p:spTgt spid="174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dissolv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P spid="6" grpId="0" uiExpand="1" build="p"/>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789202" y="1357298"/>
            <a:ext cx="4340210" cy="3500462"/>
          </a:xfrm>
          <a:prstGeom prst="rect">
            <a:avLst/>
          </a:prstGeom>
          <a:ln>
            <a:noFill/>
          </a:ln>
          <a:effectLst>
            <a:outerShdw blurRad="292100" dist="139700" dir="2700000" algn="tl" rotWithShape="0">
              <a:srgbClr val="333333">
                <a:alpha val="65000"/>
              </a:srgbClr>
            </a:outerShdw>
          </a:effectLst>
        </p:spPr>
      </p:pic>
      <p:sp>
        <p:nvSpPr>
          <p:cNvPr id="9219" name="Rectangle 2"/>
          <p:cNvSpPr>
            <a:spLocks noGrp="1" noChangeArrowheads="1"/>
          </p:cNvSpPr>
          <p:nvPr>
            <p:ph type="title"/>
          </p:nvPr>
        </p:nvSpPr>
        <p:spPr>
          <a:xfrm>
            <a:off x="1475656" y="53640"/>
            <a:ext cx="7056784" cy="648072"/>
          </a:xfrm>
        </p:spPr>
        <p:txBody>
          <a:bodyPr>
            <a:normAutofit/>
          </a:bodyPr>
          <a:lstStyle/>
          <a:p>
            <a:pPr marL="285747" indent="-285747">
              <a:spcBef>
                <a:spcPct val="20000"/>
              </a:spcBef>
              <a:spcAft>
                <a:spcPts val="500"/>
              </a:spcAft>
            </a:pPr>
            <a:r>
              <a:rPr lang="en-US" altLang="zh-CN" sz="3200" b="1" u="sng" spc="26" dirty="0">
                <a:solidFill>
                  <a:srgbClr val="0000FF"/>
                </a:solidFill>
                <a:latin typeface="Times New Roman"/>
                <a:ea typeface="宋体" charset="-122"/>
                <a:cs typeface="+mn-cs"/>
              </a:rPr>
              <a:t>3.7.2 Bacterial Flagella</a:t>
            </a:r>
          </a:p>
        </p:txBody>
      </p:sp>
      <p:sp>
        <p:nvSpPr>
          <p:cNvPr id="13" name="矩形 12"/>
          <p:cNvSpPr/>
          <p:nvPr/>
        </p:nvSpPr>
        <p:spPr>
          <a:xfrm>
            <a:off x="5347768" y="1928802"/>
            <a:ext cx="3796232" cy="451342"/>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altLang="zh-CN" sz="2333" b="1" dirty="0"/>
              <a:t>Synthesis by self-assembling</a:t>
            </a:r>
          </a:p>
        </p:txBody>
      </p:sp>
      <p:sp>
        <p:nvSpPr>
          <p:cNvPr id="3" name="Rectangle 2"/>
          <p:cNvSpPr/>
          <p:nvPr/>
        </p:nvSpPr>
        <p:spPr>
          <a:xfrm>
            <a:off x="179512" y="572486"/>
            <a:ext cx="8964488" cy="954107"/>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Many motile bacteria move by use of flagella, threadlike locomotor appendages(20um x 20nm).</a:t>
            </a:r>
          </a:p>
        </p:txBody>
      </p:sp>
      <p:sp>
        <p:nvSpPr>
          <p:cNvPr id="6" name="Rectangle 5"/>
          <p:cNvSpPr/>
          <p:nvPr/>
        </p:nvSpPr>
        <p:spPr>
          <a:xfrm>
            <a:off x="-189528" y="1700808"/>
            <a:ext cx="5049560" cy="4486356"/>
          </a:xfrm>
          <a:prstGeom prst="rect">
            <a:avLst/>
          </a:prstGeom>
        </p:spPr>
        <p:txBody>
          <a:bodyPr wrap="square">
            <a:spAutoFit/>
          </a:bodyPr>
          <a:lstStyle/>
          <a:p>
            <a:pPr marL="619119" lvl="1" indent="-238123" defTabSz="914400" fontAlgn="base">
              <a:spcBef>
                <a:spcPct val="20000"/>
              </a:spcBef>
              <a:spcAft>
                <a:spcPts val="500"/>
              </a:spcAft>
              <a:buClr>
                <a:srgbClr val="DC9E1F"/>
              </a:buClr>
              <a:buFont typeface="Arial" charset="0"/>
              <a:buChar char="•"/>
            </a:pPr>
            <a:r>
              <a:rPr lang="en-US" altLang="zh-CN" sz="3300" b="1" u="sng" spc="26" dirty="0">
                <a:latin typeface="Times New Roman"/>
                <a:ea typeface="宋体" charset="-122"/>
              </a:rPr>
              <a:t>Filament</a:t>
            </a:r>
            <a:r>
              <a:rPr lang="en-US" altLang="zh-CN" sz="3300" b="1" spc="26" dirty="0">
                <a:latin typeface="Times New Roman"/>
                <a:ea typeface="宋体" charset="-122"/>
              </a:rPr>
              <a:t> – long, thin, helical structure composed of </a:t>
            </a:r>
            <a:r>
              <a:rPr lang="en-US" altLang="zh-CN" sz="3300" b="1" u="sng" spc="26" dirty="0">
                <a:latin typeface="Times New Roman"/>
                <a:ea typeface="宋体" charset="-122"/>
              </a:rPr>
              <a:t>protein</a:t>
            </a:r>
            <a:r>
              <a:rPr lang="en-US" altLang="zh-CN" sz="3300" b="1" spc="26" dirty="0">
                <a:latin typeface="Times New Roman"/>
                <a:ea typeface="宋体" charset="-122"/>
              </a:rPr>
              <a:t> flagellin</a:t>
            </a:r>
          </a:p>
          <a:p>
            <a:pPr marL="619119" lvl="1" indent="-238123" defTabSz="914400" fontAlgn="base">
              <a:spcBef>
                <a:spcPct val="20000"/>
              </a:spcBef>
              <a:spcAft>
                <a:spcPts val="500"/>
              </a:spcAft>
              <a:buClr>
                <a:srgbClr val="DC9E1F"/>
              </a:buClr>
              <a:buFont typeface="Arial" charset="0"/>
              <a:buChar char="•"/>
            </a:pPr>
            <a:r>
              <a:rPr lang="en-US" altLang="zh-CN" sz="3300" b="1" u="sng" spc="26" dirty="0">
                <a:latin typeface="Times New Roman"/>
                <a:ea typeface="宋体" charset="-122"/>
              </a:rPr>
              <a:t>Hook</a:t>
            </a:r>
            <a:r>
              <a:rPr lang="en-US" altLang="zh-CN" sz="3300" b="1" spc="26" dirty="0">
                <a:latin typeface="Times New Roman"/>
                <a:ea typeface="宋体" charset="-122"/>
              </a:rPr>
              <a:t>- curved sheath</a:t>
            </a:r>
          </a:p>
          <a:p>
            <a:pPr marL="619119" lvl="1" indent="-238123" defTabSz="914400" fontAlgn="base">
              <a:spcBef>
                <a:spcPct val="20000"/>
              </a:spcBef>
              <a:spcAft>
                <a:spcPts val="500"/>
              </a:spcAft>
              <a:buClr>
                <a:srgbClr val="DC9E1F"/>
              </a:buClr>
              <a:buFont typeface="Arial" charset="0"/>
              <a:buChar char="•"/>
            </a:pPr>
            <a:r>
              <a:rPr lang="en-US" altLang="zh-CN" sz="3300" b="1" u="sng" spc="26" dirty="0">
                <a:latin typeface="Times New Roman"/>
                <a:ea typeface="宋体" charset="-122"/>
              </a:rPr>
              <a:t>Basal body </a:t>
            </a:r>
            <a:r>
              <a:rPr lang="en-US" altLang="zh-CN" sz="3300" b="1" spc="26" dirty="0">
                <a:latin typeface="Times New Roman"/>
                <a:ea typeface="宋体" charset="-122"/>
              </a:rPr>
              <a:t>– stack of rings firmly anchored </a:t>
            </a:r>
            <a:r>
              <a:rPr lang="en-US" altLang="zh-CN" sz="3300" b="1" u="sng" spc="26" dirty="0">
                <a:latin typeface="Times New Roman"/>
                <a:ea typeface="宋体" charset="-122"/>
              </a:rPr>
              <a:t>in cell wall</a:t>
            </a:r>
          </a:p>
        </p:txBody>
      </p:sp>
      <p:pic>
        <p:nvPicPr>
          <p:cNvPr id="7" name="Picture 6"/>
          <p:cNvPicPr>
            <a:picLocks noChangeAspect="1"/>
          </p:cNvPicPr>
          <p:nvPr/>
        </p:nvPicPr>
        <p:blipFill>
          <a:blip r:embed="rId4"/>
          <a:stretch>
            <a:fillRect/>
          </a:stretch>
        </p:blipFill>
        <p:spPr>
          <a:xfrm>
            <a:off x="4730061" y="5021100"/>
            <a:ext cx="4413939" cy="183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8984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140968"/>
            <a:ext cx="8964488" cy="4668651"/>
          </a:xfrm>
        </p:spPr>
        <p:txBody>
          <a:bodyPr>
            <a:normAutofit/>
          </a:bodyPr>
          <a:lstStyle/>
          <a:p>
            <a:r>
              <a:rPr lang="en-US" b="1" u="sng" dirty="0" err="1">
                <a:latin typeface="Times New Roman" panose="02020603050405020304" pitchFamily="18" charset="0"/>
                <a:cs typeface="Times New Roman" panose="02020603050405020304" pitchFamily="18" charset="0"/>
              </a:rPr>
              <a:t>Mo­notrichous</a:t>
            </a:r>
            <a:r>
              <a:rPr lang="en-US" b="1" u="sng" dirty="0">
                <a:latin typeface="Times New Roman" panose="02020603050405020304" pitchFamily="18" charset="0"/>
                <a:cs typeface="Times New Roman" panose="02020603050405020304" pitchFamily="18" charset="0"/>
              </a:rPr>
              <a:t> bacteria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trichous</a:t>
            </a:r>
            <a:r>
              <a:rPr lang="en-US" b="1" dirty="0">
                <a:latin typeface="Times New Roman" panose="02020603050405020304" pitchFamily="18" charset="0"/>
                <a:cs typeface="Times New Roman" panose="02020603050405020304" pitchFamily="18" charset="0"/>
              </a:rPr>
              <a:t> means hair) have one flagellum</a:t>
            </a:r>
          </a:p>
          <a:p>
            <a:r>
              <a:rPr lang="en-US" b="1"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Amphitrichous</a:t>
            </a:r>
            <a:r>
              <a:rPr lang="en-US" b="1" u="sng" dirty="0">
                <a:latin typeface="Times New Roman" panose="02020603050405020304" pitchFamily="18" charset="0"/>
                <a:cs typeface="Times New Roman" panose="02020603050405020304" pitchFamily="18" charset="0"/>
              </a:rPr>
              <a:t> bacteria </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amphi</a:t>
            </a:r>
            <a:r>
              <a:rPr lang="en-US" b="1" dirty="0">
                <a:latin typeface="Times New Roman" panose="02020603050405020304" pitchFamily="18" charset="0"/>
                <a:cs typeface="Times New Roman" panose="02020603050405020304" pitchFamily="18" charset="0"/>
              </a:rPr>
              <a:t> means on both sides) have a sin­gle flagellum at each pole. </a:t>
            </a:r>
          </a:p>
          <a:p>
            <a:r>
              <a:rPr lang="en-US" b="1" u="sng" dirty="0" err="1">
                <a:latin typeface="Times New Roman" panose="02020603050405020304" pitchFamily="18" charset="0"/>
                <a:cs typeface="Times New Roman" panose="02020603050405020304" pitchFamily="18" charset="0"/>
              </a:rPr>
              <a:t>Lophotrichous</a:t>
            </a:r>
            <a:r>
              <a:rPr lang="en-US" b="1" u="sng" dirty="0">
                <a:latin typeface="Times New Roman" panose="02020603050405020304" pitchFamily="18" charset="0"/>
                <a:cs typeface="Times New Roman" panose="02020603050405020304" pitchFamily="18" charset="0"/>
              </a:rPr>
              <a:t> bacteria </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lopho</a:t>
            </a:r>
            <a:r>
              <a:rPr lang="en-US" b="1" dirty="0">
                <a:latin typeface="Times New Roman" panose="02020603050405020304" pitchFamily="18" charset="0"/>
                <a:cs typeface="Times New Roman" panose="02020603050405020304" pitchFamily="18" charset="0"/>
              </a:rPr>
              <a:t> means tuft) have a cluster of flagella at one or both ends </a:t>
            </a:r>
          </a:p>
          <a:p>
            <a:r>
              <a:rPr lang="en-US" b="1" dirty="0" err="1">
                <a:latin typeface="Times New Roman" panose="02020603050405020304" pitchFamily="18" charset="0"/>
                <a:cs typeface="Times New Roman" panose="02020603050405020304" pitchFamily="18" charset="0"/>
              </a:rPr>
              <a:t>Peritrichous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peri</a:t>
            </a:r>
            <a:r>
              <a:rPr lang="en-US" b="1" dirty="0">
                <a:latin typeface="Times New Roman" panose="02020603050405020304" pitchFamily="18" charset="0"/>
                <a:cs typeface="Times New Roman" panose="02020603050405020304" pitchFamily="18" charset="0"/>
              </a:rPr>
              <a:t> means around), flagella are spread evenly over the whole surface</a:t>
            </a:r>
          </a:p>
        </p:txBody>
      </p:sp>
      <p:sp>
        <p:nvSpPr>
          <p:cNvPr id="4" name="Rectangle 3"/>
          <p:cNvSpPr/>
          <p:nvPr/>
        </p:nvSpPr>
        <p:spPr>
          <a:xfrm>
            <a:off x="323528" y="563371"/>
            <a:ext cx="8950977" cy="978729"/>
          </a:xfrm>
          <a:prstGeom prst="rect">
            <a:avLst/>
          </a:prstGeom>
        </p:spPr>
        <p:txBody>
          <a:bodyPr wrap="none">
            <a:spAutoFit/>
          </a:bodyPr>
          <a:lstStyle/>
          <a:p>
            <a:pPr lvl="0">
              <a:defRPr/>
            </a:pPr>
            <a:r>
              <a:rPr lang="en-US" altLang="zh-CN" sz="2880" b="1" dirty="0" err="1">
                <a:solidFill>
                  <a:prstClr val="black"/>
                </a:solidFill>
                <a:latin typeface="Times New Roman" panose="02020603050405020304" pitchFamily="18" charset="0"/>
                <a:ea typeface="宋体" charset="-122"/>
                <a:cs typeface="Times New Roman" panose="02020603050405020304" pitchFamily="18" charset="0"/>
              </a:rPr>
              <a:t>Flagellar</a:t>
            </a:r>
            <a:r>
              <a:rPr lang="en-US" altLang="zh-CN" sz="2880" b="1" dirty="0">
                <a:solidFill>
                  <a:prstClr val="black"/>
                </a:solidFill>
                <a:latin typeface="Times New Roman" panose="02020603050405020304" pitchFamily="18" charset="0"/>
                <a:ea typeface="宋体" charset="-122"/>
                <a:cs typeface="Times New Roman" panose="02020603050405020304" pitchFamily="18" charset="0"/>
              </a:rPr>
              <a:t> Distribution-are useful in identifying bacteria.</a:t>
            </a:r>
          </a:p>
          <a:p>
            <a:pPr lvl="0">
              <a:defRPr/>
            </a:pPr>
            <a:endParaRPr lang="en-US" altLang="zh-CN" sz="2880" b="1" dirty="0">
              <a:solidFill>
                <a:prstClr val="black"/>
              </a:solidFill>
              <a:latin typeface="Times New Roman" panose="02020603050405020304" pitchFamily="18" charset="0"/>
              <a:ea typeface="宋体" charset="-122"/>
              <a:cs typeface="Times New Roman" panose="02020603050405020304" pitchFamily="18" charset="0"/>
            </a:endParaRPr>
          </a:p>
        </p:txBody>
      </p:sp>
      <p:sp>
        <p:nvSpPr>
          <p:cNvPr id="5" name="Rectangle 2"/>
          <p:cNvSpPr>
            <a:spLocks noGrp="1" noChangeArrowheads="1"/>
          </p:cNvSpPr>
          <p:nvPr>
            <p:ph type="title"/>
          </p:nvPr>
        </p:nvSpPr>
        <p:spPr>
          <a:xfrm>
            <a:off x="1475656" y="53640"/>
            <a:ext cx="7056784" cy="648072"/>
          </a:xfrm>
        </p:spPr>
        <p:txBody>
          <a:bodyPr>
            <a:normAutofit/>
          </a:bodyPr>
          <a:lstStyle/>
          <a:p>
            <a:pPr marL="285747" indent="-285747">
              <a:spcBef>
                <a:spcPct val="20000"/>
              </a:spcBef>
              <a:spcAft>
                <a:spcPts val="500"/>
              </a:spcAft>
            </a:pPr>
            <a:r>
              <a:rPr lang="en-US" altLang="zh-CN" sz="3200" b="1" u="sng" spc="26" dirty="0">
                <a:solidFill>
                  <a:srgbClr val="0000FF"/>
                </a:solidFill>
                <a:latin typeface="Times New Roman"/>
                <a:ea typeface="宋体" charset="-122"/>
                <a:cs typeface="+mn-cs"/>
              </a:rPr>
              <a:t>3.7.2 Bacterial Flagella</a:t>
            </a:r>
          </a:p>
        </p:txBody>
      </p:sp>
      <p:pic>
        <p:nvPicPr>
          <p:cNvPr id="6" name="Picture 5"/>
          <p:cNvPicPr>
            <a:picLocks noChangeAspect="1"/>
          </p:cNvPicPr>
          <p:nvPr/>
        </p:nvPicPr>
        <p:blipFill>
          <a:blip r:embed="rId2"/>
          <a:stretch>
            <a:fillRect/>
          </a:stretch>
        </p:blipFill>
        <p:spPr>
          <a:xfrm>
            <a:off x="3589349" y="1628800"/>
            <a:ext cx="5541678" cy="115212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46364" y="1061752"/>
            <a:ext cx="3661539" cy="2367248"/>
          </a:xfrm>
          <a:prstGeom prst="rect">
            <a:avLst/>
          </a:prstGeom>
        </p:spPr>
      </p:pic>
    </p:spTree>
    <p:extLst>
      <p:ext uri="{BB962C8B-B14F-4D97-AF65-F5344CB8AC3E}">
        <p14:creationId xmlns:p14="http://schemas.microsoft.com/office/powerpoint/2010/main" val="2289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827584" y="107949"/>
            <a:ext cx="7874000" cy="499533"/>
          </a:xfrm>
        </p:spPr>
        <p:txBody>
          <a:bodyPr>
            <a:noAutofit/>
          </a:bodyPr>
          <a:lstStyle/>
          <a:p>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3.8 Bacterial Motility and Chemotaxis</a:t>
            </a:r>
            <a:endParaRPr lang="en-US" altLang="zh-CN" sz="3200" b="1" u="sng" dirty="0">
              <a:solidFill>
                <a:srgbClr val="0000FF"/>
              </a:solidFill>
              <a:latin typeface="Times New Roman" panose="02020603050405020304" pitchFamily="18" charset="0"/>
              <a:ea typeface="宋体" charset="-122"/>
              <a:cs typeface="Times New Roman" panose="02020603050405020304" pitchFamily="18" charset="0"/>
            </a:endParaRPr>
          </a:p>
        </p:txBody>
      </p:sp>
      <p:sp>
        <p:nvSpPr>
          <p:cNvPr id="6" name="内容占位符 1"/>
          <p:cNvSpPr txBox="1">
            <a:spLocks/>
          </p:cNvSpPr>
          <p:nvPr/>
        </p:nvSpPr>
        <p:spPr>
          <a:xfrm>
            <a:off x="-108520" y="385449"/>
            <a:ext cx="9358346" cy="785802"/>
          </a:xfrm>
          <a:prstGeom prst="rect">
            <a:avLst/>
          </a:prstGeom>
        </p:spPr>
        <p:txBody>
          <a:bodyPr>
            <a:noAutofit/>
          </a:bodyPr>
          <a:lstStyle>
            <a:lvl1pPr marL="285747" indent="-285747"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1pPr>
            <a:lvl2pPr marL="619119" indent="-238123"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2pPr>
            <a:lvl3pPr marL="952490"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3pPr>
            <a:lvl4pPr marL="1333487"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4pPr>
            <a:lvl5pPr marL="1714483"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5pPr>
            <a:lvl6pPr marL="2095479"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6pPr>
            <a:lvl7pPr marL="2476475"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7pPr>
            <a:lvl8pPr marL="2857471"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8pPr>
            <a:lvl9pPr marL="3238468"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9pPr>
          </a:lstStyle>
          <a:p>
            <a:r>
              <a:rPr lang="en-US" altLang="zh-CN" sz="3200" b="1" dirty="0">
                <a:latin typeface="Times New Roman" panose="02020603050405020304" pitchFamily="18" charset="0"/>
                <a:cs typeface="Times New Roman" panose="02020603050405020304" pitchFamily="18" charset="0"/>
              </a:rPr>
              <a:t>Signal sets flagella into rotary </a:t>
            </a:r>
            <a:r>
              <a:rPr lang="en-US" altLang="zh-CN" sz="3200" b="1" dirty="0" err="1">
                <a:latin typeface="Times New Roman" panose="02020603050405020304" pitchFamily="18" charset="0"/>
                <a:cs typeface="Times New Roman" panose="02020603050405020304" pitchFamily="18" charset="0"/>
              </a:rPr>
              <a:t>motion:</a:t>
            </a:r>
            <a:r>
              <a:rPr lang="en-US" altLang="zh-CN" sz="3200" b="1" dirty="0" err="1">
                <a:latin typeface="Times New Roman" panose="02020603050405020304" pitchFamily="18" charset="0"/>
                <a:ea typeface="宋体" charset="-122"/>
                <a:cs typeface="Times New Roman" panose="02020603050405020304" pitchFamily="18" charset="0"/>
              </a:rPr>
              <a:t>rotates</a:t>
            </a:r>
            <a:r>
              <a:rPr lang="en-US" altLang="zh-CN" sz="3200" b="1" dirty="0">
                <a:latin typeface="Times New Roman" panose="02020603050405020304" pitchFamily="18" charset="0"/>
                <a:ea typeface="宋体" charset="-122"/>
                <a:cs typeface="Times New Roman" panose="02020603050405020304" pitchFamily="18" charset="0"/>
              </a:rPr>
              <a:t> </a:t>
            </a:r>
            <a:r>
              <a:rPr lang="en-US" altLang="zh-CN" sz="3200" b="1" dirty="0">
                <a:solidFill>
                  <a:srgbClr val="FF9900"/>
                </a:solidFill>
                <a:latin typeface="Times New Roman" panose="02020603050405020304" pitchFamily="18" charset="0"/>
                <a:ea typeface="宋体" charset="-122"/>
                <a:cs typeface="Times New Roman" panose="02020603050405020304" pitchFamily="18" charset="0"/>
              </a:rPr>
              <a:t>360</a:t>
            </a:r>
            <a:r>
              <a:rPr lang="en-US" altLang="zh-CN" sz="3200" b="1" baseline="30000" dirty="0">
                <a:solidFill>
                  <a:srgbClr val="FF9900"/>
                </a:solidFill>
                <a:latin typeface="Times New Roman" panose="02020603050405020304" pitchFamily="18" charset="0"/>
                <a:ea typeface="宋体" charset="-122"/>
                <a:cs typeface="Times New Roman" panose="02020603050405020304" pitchFamily="18" charset="0"/>
              </a:rPr>
              <a:t>o</a:t>
            </a:r>
            <a:endParaRPr lang="en-US" altLang="zh-CN" sz="3200" b="1" dirty="0">
              <a:latin typeface="Times New Roman" panose="02020603050405020304" pitchFamily="18" charset="0"/>
              <a:cs typeface="Times New Roman" panose="02020603050405020304" pitchFamily="18" charset="0"/>
            </a:endParaRPr>
          </a:p>
          <a:p>
            <a:r>
              <a:rPr lang="en-US" altLang="zh-CN" sz="3200" b="1" dirty="0">
                <a:latin typeface="Times New Roman" panose="02020603050405020304" pitchFamily="18" charset="0"/>
                <a:cs typeface="Times New Roman" panose="02020603050405020304" pitchFamily="18" charset="0"/>
              </a:rPr>
              <a:t>counterclockwise – results in smooth linear direction – run</a:t>
            </a:r>
          </a:p>
          <a:p>
            <a:r>
              <a:rPr lang="en-US" altLang="zh-CN" sz="3200" b="1" dirty="0">
                <a:latin typeface="Times New Roman" panose="02020603050405020304" pitchFamily="18" charset="0"/>
                <a:cs typeface="Times New Roman" panose="02020603050405020304" pitchFamily="18" charset="0"/>
              </a:rPr>
              <a:t>clockwise - tumbles</a:t>
            </a:r>
          </a:p>
          <a:p>
            <a:endParaRPr lang="zh-CN" altLang="en-US" sz="3200" b="1"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cstate="print"/>
          <a:stretch>
            <a:fillRect/>
          </a:stretch>
        </p:blipFill>
        <p:spPr>
          <a:xfrm>
            <a:off x="6228184" y="1580278"/>
            <a:ext cx="2857493" cy="2143120"/>
          </a:xfrm>
          <a:prstGeom prst="rect">
            <a:avLst/>
          </a:prstGeom>
          <a:ln>
            <a:noFill/>
          </a:ln>
          <a:effectLst>
            <a:outerShdw blurRad="292100" dist="139700" dir="2700000" algn="tl" rotWithShape="0">
              <a:srgbClr val="333333">
                <a:alpha val="65000"/>
              </a:srgbClr>
            </a:outerShdw>
          </a:effectLst>
        </p:spPr>
      </p:pic>
      <p:sp>
        <p:nvSpPr>
          <p:cNvPr id="5" name="Rectangle 3"/>
          <p:cNvSpPr txBox="1">
            <a:spLocks noChangeArrowheads="1"/>
          </p:cNvSpPr>
          <p:nvPr/>
        </p:nvSpPr>
        <p:spPr>
          <a:xfrm>
            <a:off x="0" y="4293096"/>
            <a:ext cx="5652120" cy="3159126"/>
          </a:xfrm>
          <a:prstGeom prst="rect">
            <a:avLst/>
          </a:prstGeom>
        </p:spPr>
        <p:txBody>
          <a:bodyPr vert="horz" lIns="91440" tIns="45720" rIns="91440" bIns="45720" rtlCol="0">
            <a:normAutofit/>
          </a:bodyPr>
          <a:lstStyle>
            <a:lvl1pPr marL="285747" indent="-285747"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1pPr>
            <a:lvl2pPr marL="619119" indent="-238123"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2pPr>
            <a:lvl3pPr marL="952490"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3pPr>
            <a:lvl4pPr marL="1333487"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4pPr>
            <a:lvl5pPr marL="1714483" indent="-190498" algn="l" rtl="0" eaLnBrk="0" fontAlgn="base" hangingPunct="0">
              <a:spcBef>
                <a:spcPct val="20000"/>
              </a:spcBef>
              <a:spcAft>
                <a:spcPts val="500"/>
              </a:spcAft>
              <a:buClr>
                <a:schemeClr val="tx2"/>
              </a:buClr>
              <a:buFont typeface="Arial" charset="0"/>
              <a:buChar char="•"/>
              <a:defRPr sz="1417" kern="1200" spc="26">
                <a:solidFill>
                  <a:schemeClr val="tx1"/>
                </a:solidFill>
                <a:latin typeface="+mn-lt"/>
                <a:ea typeface="+mn-ea"/>
                <a:cs typeface="+mn-cs"/>
              </a:defRPr>
            </a:lvl5pPr>
            <a:lvl6pPr marL="2095479"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6pPr>
            <a:lvl7pPr marL="2476475"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7pPr>
            <a:lvl8pPr marL="2857471"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8pPr>
            <a:lvl9pPr marL="3238468" indent="-190498" algn="l" defTabSz="761992" rtl="0" eaLnBrk="1" latinLnBrk="0" hangingPunct="1">
              <a:lnSpc>
                <a:spcPct val="100000"/>
              </a:lnSpc>
              <a:spcBef>
                <a:spcPct val="20000"/>
              </a:spcBef>
              <a:spcAft>
                <a:spcPts val="500"/>
              </a:spcAft>
              <a:buClr>
                <a:schemeClr val="tx2"/>
              </a:buClr>
              <a:buFont typeface="Arial" pitchFamily="34" charset="0"/>
              <a:buChar char="•"/>
              <a:defRPr sz="1417" kern="1200">
                <a:solidFill>
                  <a:schemeClr val="tx1"/>
                </a:solidFill>
                <a:latin typeface="+mn-lt"/>
                <a:ea typeface="+mn-ea"/>
                <a:cs typeface="+mn-cs"/>
              </a:defRPr>
            </a:lvl9pPr>
          </a:lstStyle>
          <a:p>
            <a:pPr eaLnBrk="1" hangingPunct="1">
              <a:lnSpc>
                <a:spcPct val="90000"/>
              </a:lnSpc>
              <a:buFontTx/>
              <a:buNone/>
            </a:pPr>
            <a:r>
              <a:rPr lang="en-US" altLang="zh-CN" sz="2667" b="1" dirty="0">
                <a:latin typeface="Times New Roman" panose="02020603050405020304" pitchFamily="18" charset="0"/>
                <a:ea typeface="宋体" charset="-122"/>
                <a:cs typeface="Times New Roman" panose="02020603050405020304" pitchFamily="18" charset="0"/>
              </a:rPr>
              <a:t>Guide bacteria in a direction in response to </a:t>
            </a:r>
            <a:r>
              <a:rPr lang="en-US" altLang="zh-CN" sz="2667" b="1" u="sng" dirty="0">
                <a:latin typeface="Times New Roman" panose="02020603050405020304" pitchFamily="18" charset="0"/>
                <a:ea typeface="宋体" charset="-122"/>
                <a:cs typeface="Times New Roman" panose="02020603050405020304" pitchFamily="18" charset="0"/>
              </a:rPr>
              <a:t>experimental stimulus</a:t>
            </a:r>
            <a:r>
              <a:rPr lang="en-US" altLang="zh-CN" sz="2667" b="1" dirty="0">
                <a:latin typeface="Times New Roman" panose="02020603050405020304" pitchFamily="18" charset="0"/>
                <a:ea typeface="宋体" charset="-122"/>
                <a:cs typeface="Times New Roman" panose="02020603050405020304" pitchFamily="18" charset="0"/>
              </a:rPr>
              <a:t>: </a:t>
            </a:r>
          </a:p>
          <a:p>
            <a:pPr eaLnBrk="1" hangingPunct="1">
              <a:lnSpc>
                <a:spcPct val="90000"/>
              </a:lnSpc>
              <a:buFontTx/>
              <a:buNone/>
            </a:pPr>
            <a:r>
              <a:rPr lang="en-US" altLang="zh-CN" sz="2667" b="1" u="sng" dirty="0">
                <a:solidFill>
                  <a:srgbClr val="FFC000"/>
                </a:solidFill>
                <a:latin typeface="Times New Roman" panose="02020603050405020304" pitchFamily="18" charset="0"/>
                <a:ea typeface="宋体" charset="-122"/>
                <a:cs typeface="Times New Roman" panose="02020603050405020304" pitchFamily="18" charset="0"/>
              </a:rPr>
              <a:t>Chemical</a:t>
            </a:r>
            <a:r>
              <a:rPr lang="en-US" altLang="zh-CN" sz="2667" b="1" dirty="0">
                <a:solidFill>
                  <a:srgbClr val="FFC000"/>
                </a:solidFill>
                <a:latin typeface="Times New Roman" panose="02020603050405020304" pitchFamily="18" charset="0"/>
                <a:ea typeface="宋体" charset="-122"/>
                <a:cs typeface="Times New Roman" panose="02020603050405020304" pitchFamily="18" charset="0"/>
              </a:rPr>
              <a:t> stimuli – </a:t>
            </a:r>
            <a:r>
              <a:rPr lang="en-US" altLang="zh-CN" sz="2667" b="1" dirty="0">
                <a:latin typeface="Times New Roman" panose="02020603050405020304" pitchFamily="18" charset="0"/>
                <a:ea typeface="宋体" charset="-122"/>
                <a:cs typeface="Times New Roman" panose="02020603050405020304" pitchFamily="18" charset="0"/>
              </a:rPr>
              <a:t>chemotaxis(</a:t>
            </a:r>
            <a:r>
              <a:rPr lang="zh-CN" altLang="en-US" sz="2667" b="1" dirty="0">
                <a:latin typeface="Times New Roman" panose="02020603050405020304" pitchFamily="18" charset="0"/>
                <a:ea typeface="宋体" charset="-122"/>
                <a:cs typeface="Times New Roman" panose="02020603050405020304" pitchFamily="18" charset="0"/>
              </a:rPr>
              <a:t>趋化性</a:t>
            </a:r>
            <a:r>
              <a:rPr lang="en-US" altLang="zh-CN" sz="2667" b="1" dirty="0">
                <a:latin typeface="Times New Roman" panose="02020603050405020304" pitchFamily="18" charset="0"/>
                <a:ea typeface="宋体" charset="-122"/>
                <a:cs typeface="Times New Roman" panose="02020603050405020304" pitchFamily="18" charset="0"/>
              </a:rPr>
              <a:t>); </a:t>
            </a:r>
          </a:p>
          <a:p>
            <a:pPr eaLnBrk="1" hangingPunct="1">
              <a:lnSpc>
                <a:spcPct val="90000"/>
              </a:lnSpc>
              <a:buFontTx/>
              <a:buNone/>
            </a:pPr>
            <a:r>
              <a:rPr lang="en-US" altLang="zh-CN" sz="2667" b="1" u="sng" dirty="0">
                <a:solidFill>
                  <a:srgbClr val="FFC000"/>
                </a:solidFill>
                <a:latin typeface="Times New Roman" panose="02020603050405020304" pitchFamily="18" charset="0"/>
                <a:ea typeface="宋体" charset="-122"/>
                <a:cs typeface="Times New Roman" panose="02020603050405020304" pitchFamily="18" charset="0"/>
              </a:rPr>
              <a:t>Light stimuli </a:t>
            </a:r>
            <a:r>
              <a:rPr lang="en-US" altLang="zh-CN" sz="2667" b="1" dirty="0">
                <a:solidFill>
                  <a:srgbClr val="FFC000"/>
                </a:solidFill>
                <a:latin typeface="Times New Roman" panose="02020603050405020304" pitchFamily="18" charset="0"/>
                <a:ea typeface="宋体" charset="-122"/>
                <a:cs typeface="Times New Roman" panose="02020603050405020304" pitchFamily="18" charset="0"/>
              </a:rPr>
              <a:t>– </a:t>
            </a:r>
            <a:r>
              <a:rPr lang="en-US" altLang="zh-CN" sz="2667" b="1" dirty="0" err="1">
                <a:latin typeface="Times New Roman" panose="02020603050405020304" pitchFamily="18" charset="0"/>
                <a:ea typeface="宋体" charset="-122"/>
                <a:cs typeface="Times New Roman" panose="02020603050405020304" pitchFamily="18" charset="0"/>
              </a:rPr>
              <a:t>phototaxis</a:t>
            </a:r>
            <a:r>
              <a:rPr lang="en-US" altLang="zh-CN" sz="2667" b="1" dirty="0">
                <a:latin typeface="Times New Roman" panose="02020603050405020304" pitchFamily="18" charset="0"/>
                <a:ea typeface="宋体" charset="-122"/>
                <a:cs typeface="Times New Roman" panose="02020603050405020304" pitchFamily="18" charset="0"/>
              </a:rPr>
              <a:t>(</a:t>
            </a:r>
            <a:r>
              <a:rPr lang="zh-CN" altLang="en-US" sz="2667" b="1" dirty="0">
                <a:latin typeface="Times New Roman" panose="02020603050405020304" pitchFamily="18" charset="0"/>
                <a:ea typeface="宋体" charset="-122"/>
                <a:cs typeface="Times New Roman" panose="02020603050405020304" pitchFamily="18" charset="0"/>
              </a:rPr>
              <a:t>趋光性</a:t>
            </a:r>
            <a:r>
              <a:rPr lang="en-US" altLang="zh-CN" sz="2667" b="1" dirty="0">
                <a:latin typeface="Times New Roman" panose="02020603050405020304" pitchFamily="18" charset="0"/>
                <a:ea typeface="宋体" charset="-122"/>
                <a:cs typeface="Times New Roman" panose="02020603050405020304" pitchFamily="18" charset="0"/>
              </a:rPr>
              <a:t>)</a:t>
            </a:r>
          </a:p>
        </p:txBody>
      </p:sp>
      <p:pic>
        <p:nvPicPr>
          <p:cNvPr id="2050" name="Picture 2"/>
          <p:cNvPicPr>
            <a:picLocks noChangeAspect="1" noChangeArrowheads="1"/>
          </p:cNvPicPr>
          <p:nvPr/>
        </p:nvPicPr>
        <p:blipFill>
          <a:blip r:embed="rId4"/>
          <a:srcRect/>
          <a:stretch>
            <a:fillRect/>
          </a:stretch>
        </p:blipFill>
        <p:spPr bwMode="auto">
          <a:xfrm>
            <a:off x="1903153" y="2780928"/>
            <a:ext cx="2638766" cy="1607998"/>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5671928" y="6330443"/>
            <a:ext cx="4572000" cy="523220"/>
          </a:xfrm>
          <a:prstGeom prst="rect">
            <a:avLst/>
          </a:prstGeom>
        </p:spPr>
        <p:txBody>
          <a:bodyPr>
            <a:spAutoFit/>
          </a:bodyPr>
          <a:lstStyle/>
          <a:p>
            <a:r>
              <a:rPr lang="en-US" altLang="zh-CN" sz="2800" dirty="0"/>
              <a:t>tracking microscope</a:t>
            </a:r>
            <a:endParaRPr lang="zh-CN" altLang="en-US" sz="2800" dirty="0"/>
          </a:p>
        </p:txBody>
      </p:sp>
      <p:pic>
        <p:nvPicPr>
          <p:cNvPr id="2" name="图片 1">
            <a:extLst>
              <a:ext uri="{FF2B5EF4-FFF2-40B4-BE49-F238E27FC236}">
                <a16:creationId xmlns:a16="http://schemas.microsoft.com/office/drawing/2014/main" id="{CF19BF88-2E27-4178-87A4-2FC68404CE68}"/>
              </a:ext>
            </a:extLst>
          </p:cNvPr>
          <p:cNvPicPr>
            <a:picLocks noChangeAspect="1"/>
          </p:cNvPicPr>
          <p:nvPr/>
        </p:nvPicPr>
        <p:blipFill>
          <a:blip r:embed="rId5"/>
          <a:stretch>
            <a:fillRect/>
          </a:stretch>
        </p:blipFill>
        <p:spPr>
          <a:xfrm>
            <a:off x="5508104" y="3284984"/>
            <a:ext cx="3375647" cy="3159418"/>
          </a:xfrm>
          <a:prstGeom prst="rect">
            <a:avLst/>
          </a:prstGeom>
        </p:spPr>
      </p:pic>
      <p:sp>
        <p:nvSpPr>
          <p:cNvPr id="8" name="矩形 7">
            <a:extLst>
              <a:ext uri="{FF2B5EF4-FFF2-40B4-BE49-F238E27FC236}">
                <a16:creationId xmlns:a16="http://schemas.microsoft.com/office/drawing/2014/main" id="{D7B6BB0A-1BE2-4166-9A9C-8D756B12889F}"/>
              </a:ext>
            </a:extLst>
          </p:cNvPr>
          <p:cNvSpPr/>
          <p:nvPr/>
        </p:nvSpPr>
        <p:spPr>
          <a:xfrm>
            <a:off x="7562652" y="3254200"/>
            <a:ext cx="2141984" cy="1384995"/>
          </a:xfrm>
          <a:prstGeom prst="rect">
            <a:avLst/>
          </a:prstGeom>
        </p:spPr>
        <p:txBody>
          <a:bodyPr wrap="square">
            <a:spAutoFit/>
          </a:bodyPr>
          <a:lstStyle/>
          <a:p>
            <a:r>
              <a:rPr lang="en-US" altLang="zh-CN" sz="1400" b="1" dirty="0" err="1">
                <a:latin typeface="Times New Roman" panose="02020603050405020304" pitchFamily="18" charset="0"/>
                <a:cs typeface="Times New Roman" panose="02020603050405020304" pitchFamily="18" charset="0"/>
              </a:rPr>
              <a:t>MotA</a:t>
            </a:r>
            <a:r>
              <a:rPr lang="en-US" altLang="zh-CN" sz="1400" b="1" dirty="0">
                <a:latin typeface="Times New Roman" panose="02020603050405020304" pitchFamily="18" charset="0"/>
                <a:cs typeface="Times New Roman" panose="02020603050405020304" pitchFamily="18" charset="0"/>
              </a:rPr>
              <a:t> and </a:t>
            </a:r>
            <a:r>
              <a:rPr lang="en-US" altLang="zh-CN" sz="1400" b="1" dirty="0" err="1">
                <a:latin typeface="Times New Roman" panose="02020603050405020304" pitchFamily="18" charset="0"/>
                <a:cs typeface="Times New Roman" panose="02020603050405020304" pitchFamily="18" charset="0"/>
              </a:rPr>
              <a:t>MotB</a:t>
            </a:r>
            <a:endParaRPr lang="en-US" altLang="zh-CN" sz="1400" b="1" dirty="0">
              <a:latin typeface="Times New Roman" panose="02020603050405020304" pitchFamily="18" charset="0"/>
              <a:cs typeface="Times New Roman" panose="02020603050405020304" pitchFamily="18" charset="0"/>
            </a:endParaRPr>
          </a:p>
          <a:p>
            <a:r>
              <a:rPr lang="en-US" altLang="zh-CN" sz="1400" b="1" dirty="0">
                <a:latin typeface="Times New Roman" panose="02020603050405020304" pitchFamily="18" charset="0"/>
                <a:cs typeface="Times New Roman" panose="02020603050405020304" pitchFamily="18" charset="0"/>
              </a:rPr>
              <a:t>create a channel</a:t>
            </a:r>
          </a:p>
          <a:p>
            <a:r>
              <a:rPr lang="en-US" altLang="zh-CN" sz="1400" b="1" dirty="0">
                <a:latin typeface="Times New Roman" panose="02020603050405020304" pitchFamily="18" charset="0"/>
                <a:cs typeface="Times New Roman" panose="02020603050405020304" pitchFamily="18" charset="0"/>
              </a:rPr>
              <a:t>through which</a:t>
            </a:r>
          </a:p>
          <a:p>
            <a:r>
              <a:rPr lang="en-US" altLang="zh-CN" sz="1400" b="1" dirty="0">
                <a:latin typeface="Times New Roman" panose="02020603050405020304" pitchFamily="18" charset="0"/>
                <a:cs typeface="Times New Roman" panose="02020603050405020304" pitchFamily="18" charset="0"/>
              </a:rPr>
              <a:t>protons can flow.</a:t>
            </a:r>
          </a:p>
          <a:p>
            <a:r>
              <a:rPr lang="en-US" altLang="zh-CN" sz="1400" b="1" dirty="0">
                <a:latin typeface="Times New Roman" panose="02020603050405020304" pitchFamily="18" charset="0"/>
                <a:cs typeface="Times New Roman" panose="02020603050405020304" pitchFamily="18" charset="0"/>
              </a:rPr>
              <a:t>This causes the</a:t>
            </a:r>
          </a:p>
          <a:p>
            <a:r>
              <a:rPr lang="en-US" altLang="zh-CN" sz="1400" b="1" dirty="0">
                <a:latin typeface="Times New Roman" panose="02020603050405020304" pitchFamily="18" charset="0"/>
                <a:cs typeface="Times New Roman" panose="02020603050405020304" pitchFamily="18" charset="0"/>
              </a:rPr>
              <a:t>flagellum to rotate.</a:t>
            </a:r>
            <a:endParaRPr lang="zh-CN"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38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linds(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additive="base">
                                        <p:cTn id="32" dur="500" fill="hold"/>
                                        <p:tgtEl>
                                          <p:spTgt spid="2050"/>
                                        </p:tgtEl>
                                        <p:attrNameLst>
                                          <p:attrName>ppt_x</p:attrName>
                                        </p:attrNameLst>
                                      </p:cBhvr>
                                      <p:tavLst>
                                        <p:tav tm="0">
                                          <p:val>
                                            <p:strVal val="#ppt_x"/>
                                          </p:val>
                                        </p:tav>
                                        <p:tav tm="100000">
                                          <p:val>
                                            <p:strVal val="#ppt_x"/>
                                          </p:val>
                                        </p:tav>
                                      </p:tavLst>
                                    </p:anim>
                                    <p:anim calcmode="lin" valueType="num">
                                      <p:cBhvr additive="base">
                                        <p:cTn id="3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3000" y="2276212"/>
            <a:ext cx="6102678" cy="1818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Picture 3" descr="C:\Research in XMU\人事材料\院徽\生科院院徽调整0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91" b="6450"/>
          <a:stretch/>
        </p:blipFill>
        <p:spPr bwMode="auto">
          <a:xfrm>
            <a:off x="89502" y="875526"/>
            <a:ext cx="1241682" cy="140068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655676" y="1314562"/>
            <a:ext cx="6172200" cy="857250"/>
          </a:xfrm>
        </p:spPr>
        <p:txBody>
          <a:bodyPr/>
          <a:lstStyle/>
          <a:p>
            <a:r>
              <a:rPr lang="en-US" altLang="zh-CN" b="1" dirty="0">
                <a:solidFill>
                  <a:srgbClr val="0070C0"/>
                </a:solidFill>
                <a:effectLst>
                  <a:outerShdw blurRad="38100" dist="38100" dir="2700000" algn="tl">
                    <a:srgbClr val="000000">
                      <a:alpha val="43137"/>
                    </a:srgbClr>
                  </a:outerShdw>
                </a:effectLst>
              </a:rPr>
              <a:t>MICROBIOLOGY</a:t>
            </a:r>
            <a:endParaRPr lang="zh-CN" altLang="en-US" b="1" dirty="0">
              <a:solidFill>
                <a:srgbClr val="0070C0"/>
              </a:solidFill>
              <a:effectLst>
                <a:outerShdw blurRad="38100" dist="38100" dir="2700000" algn="tl">
                  <a:srgbClr val="000000">
                    <a:alpha val="43137"/>
                  </a:srgbClr>
                </a:outerShdw>
              </a:effectLst>
            </a:endParaRPr>
          </a:p>
        </p:txBody>
      </p:sp>
      <p:sp>
        <p:nvSpPr>
          <p:cNvPr id="6" name="标题 1"/>
          <p:cNvSpPr txBox="1">
            <a:spLocks/>
          </p:cNvSpPr>
          <p:nvPr/>
        </p:nvSpPr>
        <p:spPr>
          <a:xfrm>
            <a:off x="971600" y="2610866"/>
            <a:ext cx="6696744"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000" b="1" dirty="0">
                <a:solidFill>
                  <a:srgbClr val="0000FF"/>
                </a:solidFill>
                <a:latin typeface="Times New Roman" panose="02020603050405020304" pitchFamily="18" charset="0"/>
                <a:cs typeface="Times New Roman" panose="02020603050405020304" pitchFamily="18" charset="0"/>
              </a:rPr>
              <a:t>Lecture 2</a:t>
            </a:r>
          </a:p>
          <a:p>
            <a:r>
              <a:rPr lang="en-US" altLang="zh-CN" sz="3000" b="1" dirty="0">
                <a:solidFill>
                  <a:srgbClr val="0000FF"/>
                </a:solidFill>
                <a:latin typeface="Times New Roman" panose="02020603050405020304" pitchFamily="18" charset="0"/>
                <a:cs typeface="Times New Roman" panose="02020603050405020304" pitchFamily="18" charset="0"/>
              </a:rPr>
              <a:t>Episode 5</a:t>
            </a:r>
          </a:p>
          <a:p>
            <a:endParaRPr lang="en-US" altLang="zh-CN" sz="3000" b="1" dirty="0">
              <a:solidFill>
                <a:srgbClr val="0000FF"/>
              </a:solidFill>
              <a:latin typeface="Times New Roman" panose="02020603050405020304" pitchFamily="18" charset="0"/>
              <a:cs typeface="Times New Roman" panose="02020603050405020304" pitchFamily="18" charset="0"/>
            </a:endParaRPr>
          </a:p>
        </p:txBody>
      </p:sp>
      <p:sp>
        <p:nvSpPr>
          <p:cNvPr id="7" name="矩形 6"/>
          <p:cNvSpPr/>
          <p:nvPr/>
        </p:nvSpPr>
        <p:spPr>
          <a:xfrm>
            <a:off x="3395075" y="6050646"/>
            <a:ext cx="1176925" cy="461665"/>
          </a:xfrm>
          <a:prstGeom prst="rect">
            <a:avLst/>
          </a:prstGeom>
        </p:spPr>
        <p:txBody>
          <a:bodyPr wrap="none">
            <a:spAutoFit/>
          </a:bodyPr>
          <a:lstStyle/>
          <a:p>
            <a:r>
              <a:rPr lang="en-US" altLang="zh-CN" sz="2400" b="1" dirty="0"/>
              <a:t> </a:t>
            </a:r>
            <a:r>
              <a:rPr lang="zh-CN" altLang="en-US" sz="2400" b="1" dirty="0"/>
              <a:t>张连茹</a:t>
            </a:r>
            <a:endParaRPr lang="zh-CN" altLang="en-US" sz="2400" dirty="0"/>
          </a:p>
        </p:txBody>
      </p:sp>
      <p:sp>
        <p:nvSpPr>
          <p:cNvPr id="8" name="Rectangle 4"/>
          <p:cNvSpPr txBox="1">
            <a:spLocks noChangeArrowheads="1"/>
          </p:cNvSpPr>
          <p:nvPr/>
        </p:nvSpPr>
        <p:spPr>
          <a:xfrm>
            <a:off x="2134808" y="3162125"/>
            <a:ext cx="6858000" cy="7715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2880" b="1" dirty="0">
                <a:latin typeface="Times New Roman" panose="02020603050405020304" pitchFamily="18" charset="0"/>
                <a:ea typeface="宋体" charset="-122"/>
                <a:cs typeface="Times New Roman" panose="02020603050405020304" pitchFamily="18" charset="0"/>
              </a:rPr>
              <a:t>3.9 </a:t>
            </a:r>
            <a:r>
              <a:rPr lang="en-US" altLang="zh-CN" sz="2800" b="1" dirty="0">
                <a:latin typeface="Times New Roman" panose="02020603050405020304" pitchFamily="18" charset="0"/>
                <a:ea typeface="Abadi MT Condensed Extra Bold" charset="0"/>
                <a:cs typeface="Times New Roman" panose="02020603050405020304" pitchFamily="18" charset="0"/>
              </a:rPr>
              <a:t>Bacterial </a:t>
            </a:r>
            <a:r>
              <a:rPr lang="en-US" altLang="zh-CN" sz="2800" b="1" u="sng" dirty="0">
                <a:solidFill>
                  <a:prstClr val="black"/>
                </a:solidFill>
                <a:latin typeface="Times New Roman" panose="02020603050405020304" pitchFamily="18" charset="0"/>
                <a:ea typeface="宋体" charset="-122"/>
                <a:cs typeface="Times New Roman" panose="02020603050405020304" pitchFamily="18" charset="0"/>
              </a:rPr>
              <a:t>Endospores</a:t>
            </a:r>
            <a:endParaRPr lang="en-US" altLang="zh-CN" sz="2880" b="1" dirty="0">
              <a:latin typeface="Times New Roman" panose="02020603050405020304" pitchFamily="18" charset="0"/>
              <a:ea typeface="宋体" charset="-122"/>
              <a:cs typeface="Times New Roman" panose="02020603050405020304" pitchFamily="18" charset="0"/>
            </a:endParaRPr>
          </a:p>
        </p:txBody>
      </p:sp>
      <p:sp>
        <p:nvSpPr>
          <p:cNvPr id="4" name="Rectangle 3"/>
          <p:cNvSpPr/>
          <p:nvPr/>
        </p:nvSpPr>
        <p:spPr>
          <a:xfrm>
            <a:off x="151191" y="4020220"/>
            <a:ext cx="8841617" cy="996170"/>
          </a:xfrm>
          <a:prstGeom prst="rect">
            <a:avLst/>
          </a:prstGeom>
        </p:spPr>
        <p:txBody>
          <a:bodyPr wrap="square">
            <a:spAutoFit/>
          </a:bodyPr>
          <a:lstStyle/>
          <a:p>
            <a:pPr marL="228600" lvl="0" indent="-228600" defTabSz="914400">
              <a:lnSpc>
                <a:spcPct val="90000"/>
              </a:lnSpc>
              <a:spcBef>
                <a:spcPts val="1000"/>
              </a:spcBef>
              <a:buFont typeface="Arial" panose="020B0604020202020204" pitchFamily="34" charset="0"/>
              <a:buChar char="•"/>
            </a:pPr>
            <a:r>
              <a:rPr lang="en-US" sz="2800" b="1" u="sng" dirty="0">
                <a:solidFill>
                  <a:prstClr val="black"/>
                </a:solidFill>
              </a:rPr>
              <a:t>Dormant cells </a:t>
            </a:r>
            <a:r>
              <a:rPr lang="en-US" sz="2800" b="1" dirty="0">
                <a:solidFill>
                  <a:prstClr val="black"/>
                </a:solidFill>
              </a:rPr>
              <a:t>formed within a so-called mother cell,</a:t>
            </a:r>
          </a:p>
          <a:p>
            <a:pPr lvl="0" defTabSz="914400">
              <a:lnSpc>
                <a:spcPct val="90000"/>
              </a:lnSpc>
              <a:spcBef>
                <a:spcPts val="1000"/>
              </a:spcBef>
            </a:pPr>
            <a:r>
              <a:rPr lang="en-US" sz="2800" b="1" dirty="0">
                <a:solidFill>
                  <a:prstClr val="black"/>
                </a:solidFill>
              </a:rPr>
              <a:t>   are fascinating bacterial structures.</a:t>
            </a:r>
          </a:p>
        </p:txBody>
      </p:sp>
      <p:pic>
        <p:nvPicPr>
          <p:cNvPr id="9" name="Picture 8"/>
          <p:cNvPicPr>
            <a:picLocks noChangeAspect="1"/>
          </p:cNvPicPr>
          <p:nvPr/>
        </p:nvPicPr>
        <p:blipFill>
          <a:blip r:embed="rId3"/>
          <a:stretch>
            <a:fillRect/>
          </a:stretch>
        </p:blipFill>
        <p:spPr>
          <a:xfrm>
            <a:off x="5359310" y="234680"/>
            <a:ext cx="3772736" cy="15460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8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688769" y="2845069"/>
            <a:ext cx="1367973" cy="176494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l="10727" t="2792" b="18528"/>
          <a:stretch/>
        </p:blipFill>
        <p:spPr>
          <a:xfrm>
            <a:off x="7494327" y="2926831"/>
            <a:ext cx="1562663" cy="1601421"/>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108520" y="1462405"/>
            <a:ext cx="9156333" cy="1296144"/>
          </a:xfrm>
        </p:spPr>
        <p:txBody>
          <a:bodyPr>
            <a:normAutofit fontScale="92500"/>
          </a:bodyPr>
          <a:lstStyle/>
          <a:p>
            <a:r>
              <a:rPr lang="en-US" b="1" dirty="0">
                <a:latin typeface="Times New Roman" panose="02020603050405020304" pitchFamily="18" charset="0"/>
                <a:cs typeface="Times New Roman" panose="02020603050405020304" pitchFamily="18" charset="0"/>
              </a:rPr>
              <a:t>After Christian Gram developed the </a:t>
            </a:r>
            <a:r>
              <a:rPr lang="en-US" b="1" u="sng" dirty="0">
                <a:latin typeface="Times New Roman" panose="02020603050405020304" pitchFamily="18" charset="0"/>
                <a:cs typeface="Times New Roman" panose="02020603050405020304" pitchFamily="18" charset="0"/>
              </a:rPr>
              <a:t>Gram stain </a:t>
            </a:r>
            <a:r>
              <a:rPr lang="en-US" b="1" dirty="0">
                <a:latin typeface="Times New Roman" panose="02020603050405020304" pitchFamily="18" charset="0"/>
                <a:cs typeface="Times New Roman" panose="02020603050405020304" pitchFamily="18" charset="0"/>
              </a:rPr>
              <a:t>in 1884, most bacteria could be divided into </a:t>
            </a:r>
            <a:r>
              <a:rPr lang="en-US" b="1" u="sng" dirty="0">
                <a:latin typeface="Times New Roman" panose="02020603050405020304" pitchFamily="18" charset="0"/>
                <a:cs typeface="Times New Roman" panose="02020603050405020304" pitchFamily="18" charset="0"/>
              </a:rPr>
              <a:t>two major groups</a:t>
            </a:r>
            <a:r>
              <a:rPr lang="zh-CN" altLang="en-US" b="1" u="sng" dirty="0">
                <a:latin typeface="Times New Roman" panose="02020603050405020304" pitchFamily="18" charset="0"/>
                <a:cs typeface="Times New Roman" panose="02020603050405020304" pitchFamily="18" charset="0"/>
              </a:rPr>
              <a:t>（</a:t>
            </a:r>
            <a:r>
              <a:rPr lang="en-US" altLang="zh-CN" b="1" u="sng" dirty="0">
                <a:latin typeface="Times New Roman" panose="02020603050405020304" pitchFamily="18" charset="0"/>
                <a:cs typeface="Times New Roman" panose="02020603050405020304" pitchFamily="18" charset="0"/>
              </a:rPr>
              <a:t>+/-</a:t>
            </a:r>
            <a:r>
              <a:rPr lang="zh-CN" altLang="en-US" b="1" u="sng" dirty="0">
                <a:latin typeface="Times New Roman" panose="02020603050405020304" pitchFamily="18" charset="0"/>
                <a:cs typeface="Times New Roman" panose="02020603050405020304" pitchFamily="18" charset="0"/>
              </a:rPr>
              <a:t>）</a:t>
            </a:r>
            <a:r>
              <a:rPr lang="en-US" b="1" u="sng"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based on their response to the </a:t>
            </a:r>
            <a:r>
              <a:rPr lang="en-US" b="1" u="sng" dirty="0">
                <a:latin typeface="Times New Roman" panose="02020603050405020304" pitchFamily="18" charset="0"/>
                <a:cs typeface="Times New Roman" panose="02020603050405020304" pitchFamily="18" charset="0"/>
              </a:rPr>
              <a:t>Gram-staining procedure </a:t>
            </a:r>
            <a:r>
              <a:rPr lang="en-US" b="1" dirty="0">
                <a:latin typeface="Times New Roman" panose="02020603050405020304" pitchFamily="18" charset="0"/>
                <a:cs typeface="Times New Roman" panose="02020603050405020304" pitchFamily="18" charset="0"/>
              </a:rPr>
              <a:t>.</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
        <p:nvSpPr>
          <p:cNvPr id="6" name="Rectangle 5"/>
          <p:cNvSpPr/>
          <p:nvPr/>
        </p:nvSpPr>
        <p:spPr>
          <a:xfrm>
            <a:off x="1331640" y="-99392"/>
            <a:ext cx="5586572" cy="584775"/>
          </a:xfrm>
          <a:prstGeom prst="rect">
            <a:avLst/>
          </a:prstGeom>
        </p:spPr>
        <p:txBody>
          <a:bodyPr wrap="square">
            <a:spAutoFit/>
          </a:bodyPr>
          <a:lstStyle/>
          <a:p>
            <a:r>
              <a:rPr lang="en-US" sz="3200" b="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 Bacterial Cell Walls</a:t>
            </a:r>
          </a:p>
        </p:txBody>
      </p:sp>
      <p:sp>
        <p:nvSpPr>
          <p:cNvPr id="4" name="Rectangle 3"/>
          <p:cNvSpPr/>
          <p:nvPr/>
        </p:nvSpPr>
        <p:spPr>
          <a:xfrm>
            <a:off x="139964" y="391819"/>
            <a:ext cx="7899637" cy="923330"/>
          </a:xfrm>
          <a:prstGeom prst="rect">
            <a:avLst/>
          </a:prstGeom>
        </p:spPr>
        <p:txBody>
          <a:bodyPr wrap="square">
            <a:spAutoFit/>
          </a:bodyPr>
          <a:lstStyle/>
          <a:p>
            <a:r>
              <a:rPr lang="en-US" altLang="zh-CN" sz="27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3.4.1 Overview of bacterial cell wall structure</a:t>
            </a:r>
          </a:p>
          <a:p>
            <a:endParaRPr lang="zh-CN" altLang="en-US" sz="27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251520" y="2833180"/>
            <a:ext cx="6276356" cy="1433488"/>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08520" y="4331154"/>
            <a:ext cx="9496224" cy="2526846"/>
          </a:xfrm>
          <a:prstGeom prst="rect">
            <a:avLst/>
          </a:prstGeom>
        </p:spPr>
        <p:txBody>
          <a:bodyPr wrap="square">
            <a:spAutoFit/>
          </a:bodyPr>
          <a:lstStyle/>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latin typeface="Times New Roman" panose="02020603050405020304" pitchFamily="18" charset="0"/>
                <a:cs typeface="Times New Roman" panose="02020603050405020304" pitchFamily="18" charset="0"/>
              </a:rPr>
              <a:t>Typical </a:t>
            </a:r>
            <a:r>
              <a:rPr lang="en-US" sz="2800" b="1" u="sng" dirty="0">
                <a:solidFill>
                  <a:prstClr val="black"/>
                </a:solidFill>
                <a:latin typeface="Times New Roman" panose="02020603050405020304" pitchFamily="18" charset="0"/>
                <a:cs typeface="Times New Roman" panose="02020603050405020304" pitchFamily="18" charset="0"/>
              </a:rPr>
              <a:t>negative bacteria: E. coli </a:t>
            </a:r>
            <a:r>
              <a:rPr lang="en-US" sz="2800" b="1" dirty="0">
                <a:solidFill>
                  <a:prstClr val="black"/>
                </a:solidFill>
                <a:latin typeface="Times New Roman" panose="02020603050405020304" pitchFamily="18" charset="0"/>
                <a:cs typeface="Times New Roman" panose="02020603050405020304" pitchFamily="18" charset="0"/>
              </a:rPr>
              <a:t>;                                 </a:t>
            </a:r>
            <a:r>
              <a:rPr lang="en-US" altLang="zh-CN" sz="2800" b="1" dirty="0">
                <a:solidFill>
                  <a:prstClr val="black"/>
                </a:solidFill>
                <a:latin typeface="Times New Roman" panose="02020603050405020304" pitchFamily="18" charset="0"/>
                <a:cs typeface="Times New Roman" panose="02020603050405020304" pitchFamily="18" charset="0"/>
              </a:rPr>
              <a:t>Typical </a:t>
            </a:r>
            <a:r>
              <a:rPr lang="en-US" altLang="zh-CN" sz="2800" b="1" u="sng" dirty="0">
                <a:solidFill>
                  <a:prstClr val="black"/>
                </a:solidFill>
                <a:latin typeface="Times New Roman" panose="02020603050405020304" pitchFamily="18" charset="0"/>
                <a:cs typeface="Times New Roman" panose="02020603050405020304" pitchFamily="18" charset="0"/>
              </a:rPr>
              <a:t>positive bacteria: </a:t>
            </a:r>
            <a:r>
              <a:rPr lang="en-US" sz="2800" b="1" u="sng" dirty="0">
                <a:solidFill>
                  <a:prstClr val="black"/>
                </a:solidFill>
                <a:latin typeface="Times New Roman" panose="02020603050405020304" pitchFamily="18" charset="0"/>
                <a:cs typeface="Times New Roman" panose="02020603050405020304" pitchFamily="18" charset="0"/>
              </a:rPr>
              <a:t>Bacillus subtilis </a:t>
            </a: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latin typeface="Times New Roman" panose="02020603050405020304" pitchFamily="18" charset="0"/>
                <a:cs typeface="Times New Roman" panose="02020603050405020304" pitchFamily="18" charset="0"/>
              </a:rPr>
              <a:t>Why?</a:t>
            </a:r>
          </a:p>
          <a:p>
            <a:pPr marL="228600" indent="-228600" defTabSz="914400">
              <a:lnSpc>
                <a:spcPct val="90000"/>
              </a:lnSpc>
              <a:spcBef>
                <a:spcPts val="1000"/>
              </a:spcBef>
              <a:buFont typeface="Arial" panose="020B0604020202020204" pitchFamily="34" charset="0"/>
              <a:buChar char="•"/>
            </a:pPr>
            <a:r>
              <a:rPr lang="en-US" sz="3600" b="1" u="sng" dirty="0" err="1">
                <a:solidFill>
                  <a:prstClr val="black"/>
                </a:solidFill>
                <a:latin typeface="Times New Roman" panose="02020603050405020304" pitchFamily="18" charset="0"/>
                <a:cs typeface="Times New Roman" panose="02020603050405020304" pitchFamily="18" charset="0"/>
              </a:rPr>
              <a:t>Peptidoglycan+</a:t>
            </a:r>
            <a:r>
              <a:rPr lang="en-US" sz="3600" u="sng" dirty="0" err="1">
                <a:solidFill>
                  <a:prstClr val="black"/>
                </a:solidFill>
                <a:latin typeface="Times New Roman" panose="02020603050405020304" pitchFamily="18" charset="0"/>
                <a:cs typeface="Times New Roman" panose="02020603050405020304" pitchFamily="18" charset="0"/>
              </a:rPr>
              <a:t>outer</a:t>
            </a:r>
            <a:r>
              <a:rPr lang="en-US" sz="3600" u="sng" dirty="0">
                <a:solidFill>
                  <a:prstClr val="black"/>
                </a:solidFill>
                <a:latin typeface="Times New Roman" panose="02020603050405020304" pitchFamily="18" charset="0"/>
                <a:cs typeface="Times New Roman" panose="02020603050405020304" pitchFamily="18" charset="0"/>
              </a:rPr>
              <a:t> membrane/</a:t>
            </a:r>
            <a:r>
              <a:rPr lang="en-US" sz="3600" b="1" u="sng" dirty="0">
                <a:solidFill>
                  <a:prstClr val="black"/>
                </a:solidFill>
                <a:latin typeface="Times New Roman" panose="02020603050405020304" pitchFamily="18" charset="0"/>
                <a:cs typeface="Times New Roman" panose="02020603050405020304" pitchFamily="18" charset="0"/>
              </a:rPr>
              <a:t>Peptidoglycan</a:t>
            </a:r>
            <a:endParaRPr lang="en-US" sz="3600" dirty="0">
              <a:solidFill>
                <a:prstClr val="black"/>
              </a:solidFill>
              <a:latin typeface="Times New Roman" panose="02020603050405020304" pitchFamily="18" charset="0"/>
              <a:cs typeface="Times New Roman" panose="02020603050405020304" pitchFamily="18" charset="0"/>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latin typeface="Times New Roman" panose="02020603050405020304" pitchFamily="18" charset="0"/>
                <a:cs typeface="Times New Roman" panose="02020603050405020304" pitchFamily="18" charset="0"/>
              </a:rPr>
              <a:t>What is a </a:t>
            </a:r>
            <a:r>
              <a:rPr lang="en-US" sz="2800" b="1" u="sng" dirty="0">
                <a:solidFill>
                  <a:prstClr val="black"/>
                </a:solidFill>
                <a:latin typeface="Times New Roman" panose="02020603050405020304" pitchFamily="18" charset="0"/>
                <a:cs typeface="Times New Roman" panose="02020603050405020304" pitchFamily="18" charset="0"/>
              </a:rPr>
              <a:t>peptidoglycan(PTG)</a:t>
            </a:r>
            <a:r>
              <a:rPr lang="en-US" sz="2800" b="1" dirty="0">
                <a:solidFill>
                  <a:prstClr val="black"/>
                </a:solidFill>
                <a:latin typeface="Times New Roman" panose="02020603050405020304" pitchFamily="18" charset="0"/>
                <a:cs typeface="Times New Roman" panose="02020603050405020304" pitchFamily="18" charset="0"/>
              </a:rPr>
              <a:t> ?</a:t>
            </a:r>
          </a:p>
        </p:txBody>
      </p:sp>
      <p:pic>
        <p:nvPicPr>
          <p:cNvPr id="7" name="图片 6">
            <a:extLst>
              <a:ext uri="{FF2B5EF4-FFF2-40B4-BE49-F238E27FC236}">
                <a16:creationId xmlns:a16="http://schemas.microsoft.com/office/drawing/2014/main" id="{1BF5434A-2F38-4F17-81D6-AF8998F361D7}"/>
              </a:ext>
            </a:extLst>
          </p:cNvPr>
          <p:cNvPicPr>
            <a:picLocks noChangeAspect="1"/>
          </p:cNvPicPr>
          <p:nvPr/>
        </p:nvPicPr>
        <p:blipFill rotWithShape="1">
          <a:blip r:embed="rId7"/>
          <a:srcRect l="12325" t="17975" r="18397" b="17491"/>
          <a:stretch/>
        </p:blipFill>
        <p:spPr>
          <a:xfrm>
            <a:off x="7442575" y="5545"/>
            <a:ext cx="1701108" cy="155124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29351316"/>
      </p:ext>
    </p:extLst>
  </p:cSld>
  <p:clrMapOvr>
    <a:masterClrMapping/>
  </p:clrMapOvr>
  <mc:AlternateContent xmlns:mc="http://schemas.openxmlformats.org/markup-compatibility/2006" xmlns:p14="http://schemas.microsoft.com/office/powerpoint/2010/main">
    <mc:Choice Requires="p14">
      <p:transition spd="slow" p14:dur="2000" advTm="151152"/>
    </mc:Choice>
    <mc:Fallback xmlns="">
      <p:transition spd="slow" advTm="1511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112221" y="1745512"/>
            <a:ext cx="5041829" cy="3627703"/>
          </a:xfrm>
          <a:prstGeom prst="rect">
            <a:avLst/>
          </a:prstGeom>
          <a:ln>
            <a:noFill/>
          </a:ln>
          <a:effectLst>
            <a:outerShdw blurRad="292100" dist="139700" dir="2700000" algn="tl" rotWithShape="0">
              <a:srgbClr val="333333">
                <a:alpha val="65000"/>
              </a:srgbClr>
            </a:outerShdw>
          </a:effectLst>
        </p:spPr>
      </p:pic>
      <p:sp>
        <p:nvSpPr>
          <p:cNvPr id="7" name="Rectangle 2"/>
          <p:cNvSpPr>
            <a:spLocks noGrp="1" noChangeArrowheads="1"/>
          </p:cNvSpPr>
          <p:nvPr>
            <p:ph type="title"/>
          </p:nvPr>
        </p:nvSpPr>
        <p:spPr>
          <a:xfrm>
            <a:off x="1098577" y="156468"/>
            <a:ext cx="6972300" cy="385763"/>
          </a:xfrm>
        </p:spPr>
        <p:txBody>
          <a:bodyPr>
            <a:noAutofit/>
          </a:bodyPr>
          <a:lstStyle/>
          <a:p>
            <a:r>
              <a:rPr lang="en-US" altLang="zh-CN" sz="3200" b="1" dirty="0">
                <a:solidFill>
                  <a:srgbClr val="0000FF"/>
                </a:solidFill>
                <a:latin typeface="Times New Roman" panose="02020603050405020304" pitchFamily="18" charset="0"/>
                <a:ea typeface="Abadi MT Condensed Extra Bold" charset="0"/>
                <a:cs typeface="Times New Roman" panose="02020603050405020304" pitchFamily="18" charset="0"/>
              </a:rPr>
              <a:t>3.9. Bacterial </a:t>
            </a: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Endospores</a:t>
            </a:r>
            <a:endParaRPr lang="en-US" altLang="zh-CN" sz="3200" b="1" u="sng" dirty="0">
              <a:solidFill>
                <a:srgbClr val="0000FF"/>
              </a:solidFill>
              <a:latin typeface="Times New Roman" panose="02020603050405020304" pitchFamily="18" charset="0"/>
              <a:ea typeface="Abadi MT Condensed Extra Bold" charset="0"/>
              <a:cs typeface="Times New Roman" panose="02020603050405020304" pitchFamily="18" charset="0"/>
            </a:endParaRPr>
          </a:p>
        </p:txBody>
      </p:sp>
      <p:sp>
        <p:nvSpPr>
          <p:cNvPr id="46084" name="Rectangle 3"/>
          <p:cNvSpPr>
            <a:spLocks noGrp="1" noChangeArrowheads="1"/>
          </p:cNvSpPr>
          <p:nvPr>
            <p:ph idx="1"/>
          </p:nvPr>
        </p:nvSpPr>
        <p:spPr>
          <a:xfrm>
            <a:off x="-24617" y="2114169"/>
            <a:ext cx="5393804" cy="2935010"/>
          </a:xfrm>
          <a:prstGeom prst="rect">
            <a:avLst/>
          </a:prstGeom>
        </p:spPr>
        <p:txBody>
          <a:bodyPr>
            <a:noAutofit/>
          </a:bodyPr>
          <a:lstStyle/>
          <a:p>
            <a:pPr eaLnBrk="1" hangingPunct="1">
              <a:lnSpc>
                <a:spcPct val="90000"/>
              </a:lnSpc>
            </a:pPr>
            <a:r>
              <a:rPr lang="en-US" altLang="zh-CN" sz="3200" b="1" u="sng" dirty="0">
                <a:latin typeface="Times New Roman" panose="02020603050405020304" pitchFamily="18" charset="0"/>
                <a:ea typeface="宋体" charset="-122"/>
                <a:cs typeface="Times New Roman" panose="02020603050405020304" pitchFamily="18" charset="0"/>
              </a:rPr>
              <a:t>Resistance:</a:t>
            </a:r>
            <a:r>
              <a:rPr lang="en-US" altLang="zh-CN" sz="3200" b="1" dirty="0">
                <a:latin typeface="Times New Roman" panose="02020603050405020304" pitchFamily="18" charset="0"/>
                <a:ea typeface="宋体" charset="-122"/>
                <a:cs typeface="Times New Roman" panose="02020603050405020304" pitchFamily="18" charset="0"/>
              </a:rPr>
              <a:t> high levels of </a:t>
            </a:r>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calcium </a:t>
            </a:r>
            <a:r>
              <a:rPr lang="en-US" altLang="zh-CN" sz="3200" b="1" dirty="0">
                <a:latin typeface="Times New Roman" panose="02020603050405020304" pitchFamily="18" charset="0"/>
                <a:ea typeface="宋体" charset="-122"/>
                <a:cs typeface="Times New Roman" panose="02020603050405020304" pitchFamily="18" charset="0"/>
              </a:rPr>
              <a:t>and </a:t>
            </a:r>
            <a:r>
              <a:rPr lang="en-US" altLang="zh-CN" sz="3200" b="1" u="sng" dirty="0" err="1">
                <a:solidFill>
                  <a:srgbClr val="0000FF"/>
                </a:solidFill>
                <a:latin typeface="Times New Roman" panose="02020603050405020304" pitchFamily="18" charset="0"/>
                <a:ea typeface="宋体" charset="-122"/>
                <a:cs typeface="Times New Roman" panose="02020603050405020304" pitchFamily="18" charset="0"/>
              </a:rPr>
              <a:t>dipicolinic</a:t>
            </a: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acid</a:t>
            </a:r>
          </a:p>
          <a:p>
            <a:pPr eaLnBrk="1" hangingPunct="1">
              <a:lnSpc>
                <a:spcPct val="90000"/>
              </a:lnSpc>
            </a:pP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Dehydrated</a:t>
            </a:r>
            <a:r>
              <a:rPr lang="zh-CN" altLang="en-US" sz="3200" b="1" u="sng" dirty="0">
                <a:solidFill>
                  <a:srgbClr val="0000FF"/>
                </a:solidFill>
                <a:latin typeface="Times New Roman" panose="02020603050405020304" pitchFamily="18" charset="0"/>
                <a:ea typeface="宋体" charset="-122"/>
                <a:cs typeface="Times New Roman" panose="02020603050405020304" pitchFamily="18" charset="0"/>
              </a:rPr>
              <a:t>（</a:t>
            </a: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dry)</a:t>
            </a:r>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 </a:t>
            </a:r>
            <a:r>
              <a:rPr lang="en-US" altLang="zh-CN" sz="3200" b="1" dirty="0">
                <a:latin typeface="Times New Roman" panose="02020603050405020304" pitchFamily="18" charset="0"/>
                <a:ea typeface="宋体" charset="-122"/>
                <a:cs typeface="Times New Roman" panose="02020603050405020304" pitchFamily="18" charset="0"/>
              </a:rPr>
              <a:t>metabolically </a:t>
            </a:r>
            <a:r>
              <a:rPr lang="en-US" altLang="zh-CN" sz="3200" b="1" dirty="0">
                <a:solidFill>
                  <a:srgbClr val="0000FF"/>
                </a:solidFill>
                <a:latin typeface="Times New Roman" panose="02020603050405020304" pitchFamily="18" charset="0"/>
                <a:ea typeface="宋体" charset="-122"/>
                <a:cs typeface="Times New Roman" panose="02020603050405020304" pitchFamily="18" charset="0"/>
              </a:rPr>
              <a:t>inactive </a:t>
            </a:r>
            <a:r>
              <a:rPr lang="en-US" altLang="zh-CN" sz="3200" b="1" u="sng" dirty="0">
                <a:latin typeface="Times New Roman" panose="02020603050405020304" pitchFamily="18" charset="0"/>
                <a:ea typeface="宋体" charset="-122"/>
                <a:cs typeface="Times New Roman" panose="02020603050405020304" pitchFamily="18" charset="0"/>
              </a:rPr>
              <a:t>Longevity</a:t>
            </a:r>
            <a:r>
              <a:rPr lang="en-US" altLang="zh-CN" sz="3200" b="1" dirty="0">
                <a:latin typeface="Times New Roman" panose="02020603050405020304" pitchFamily="18" charset="0"/>
                <a:ea typeface="宋体" charset="-122"/>
                <a:cs typeface="Times New Roman" panose="02020603050405020304" pitchFamily="18" charset="0"/>
              </a:rPr>
              <a:t> verges on immortality - 25,250 million years.</a:t>
            </a:r>
          </a:p>
          <a:p>
            <a:pPr eaLnBrk="1" hangingPunct="1">
              <a:lnSpc>
                <a:spcPct val="90000"/>
              </a:lnSpc>
            </a:pPr>
            <a:r>
              <a:rPr lang="en-US" altLang="zh-CN" sz="3200" b="1" dirty="0">
                <a:latin typeface="Times New Roman" panose="02020603050405020304" pitchFamily="18" charset="0"/>
                <a:ea typeface="宋体" charset="-122"/>
                <a:cs typeface="Times New Roman" panose="02020603050405020304" pitchFamily="18" charset="0"/>
              </a:rPr>
              <a:t>Pressurized steam at 120</a:t>
            </a:r>
            <a:r>
              <a:rPr lang="en-US" altLang="zh-CN" sz="3200" b="1" baseline="30000" dirty="0">
                <a:latin typeface="Times New Roman" panose="02020603050405020304" pitchFamily="18" charset="0"/>
                <a:ea typeface="宋体" charset="-122"/>
                <a:cs typeface="Times New Roman" panose="02020603050405020304" pitchFamily="18" charset="0"/>
              </a:rPr>
              <a:t>o</a:t>
            </a:r>
            <a:r>
              <a:rPr lang="en-US" altLang="zh-CN" sz="3200" b="1" dirty="0">
                <a:latin typeface="Times New Roman" panose="02020603050405020304" pitchFamily="18" charset="0"/>
                <a:ea typeface="宋体" charset="-122"/>
                <a:cs typeface="Times New Roman" panose="02020603050405020304" pitchFamily="18" charset="0"/>
              </a:rPr>
              <a:t>C for 20-30 minutes will destroy</a:t>
            </a:r>
          </a:p>
        </p:txBody>
      </p:sp>
      <p:sp>
        <p:nvSpPr>
          <p:cNvPr id="8" name="Rectangle 3"/>
          <p:cNvSpPr txBox="1">
            <a:spLocks noChangeArrowheads="1"/>
          </p:cNvSpPr>
          <p:nvPr/>
        </p:nvSpPr>
        <p:spPr>
          <a:xfrm>
            <a:off x="114300" y="617862"/>
            <a:ext cx="8849105" cy="1172272"/>
          </a:xfrm>
          <a:prstGeom prst="rect">
            <a:avLst/>
          </a:prstGeom>
        </p:spPr>
        <p:txBody>
          <a:bodyPr vert="horz" lIns="91440" tIns="45720" rIns="91440" bIns="45720" rtlCol="0">
            <a:noAutofit/>
          </a:bodyPr>
          <a:lstStyle>
            <a:lvl1pPr marL="257175" indent="-257175" algn="l" rtl="0" eaLnBrk="0" fontAlgn="base" hangingPunct="0">
              <a:spcBef>
                <a:spcPct val="20000"/>
              </a:spcBef>
              <a:spcAft>
                <a:spcPts val="450"/>
              </a:spcAft>
              <a:buClr>
                <a:schemeClr val="tx2"/>
              </a:buClr>
              <a:buFont typeface="Arial" charset="0"/>
              <a:buChar char="•"/>
              <a:defRPr sz="1275" kern="1200" spc="23">
                <a:solidFill>
                  <a:schemeClr val="tx1"/>
                </a:solidFill>
                <a:latin typeface="+mn-lt"/>
                <a:ea typeface="+mn-ea"/>
                <a:cs typeface="+mn-cs"/>
              </a:defRPr>
            </a:lvl1pPr>
            <a:lvl2pPr marL="557213" indent="-214313" algn="l" rtl="0" eaLnBrk="0" fontAlgn="base" hangingPunct="0">
              <a:spcBef>
                <a:spcPct val="20000"/>
              </a:spcBef>
              <a:spcAft>
                <a:spcPts val="450"/>
              </a:spcAft>
              <a:buClr>
                <a:schemeClr val="tx2"/>
              </a:buClr>
              <a:buFont typeface="Arial" charset="0"/>
              <a:buChar char="•"/>
              <a:defRPr sz="1275" kern="1200" spc="23">
                <a:solidFill>
                  <a:schemeClr val="tx1"/>
                </a:solidFill>
                <a:latin typeface="+mn-lt"/>
                <a:ea typeface="+mn-ea"/>
                <a:cs typeface="+mn-cs"/>
              </a:defRPr>
            </a:lvl2pPr>
            <a:lvl3pPr marL="857250" indent="-171450" algn="l" rtl="0" eaLnBrk="0" fontAlgn="base" hangingPunct="0">
              <a:spcBef>
                <a:spcPct val="20000"/>
              </a:spcBef>
              <a:spcAft>
                <a:spcPts val="450"/>
              </a:spcAft>
              <a:buClr>
                <a:schemeClr val="tx2"/>
              </a:buClr>
              <a:buFont typeface="Arial" charset="0"/>
              <a:buChar char="•"/>
              <a:defRPr sz="1275" kern="1200" spc="23">
                <a:solidFill>
                  <a:schemeClr val="tx1"/>
                </a:solidFill>
                <a:latin typeface="+mn-lt"/>
                <a:ea typeface="+mn-ea"/>
                <a:cs typeface="+mn-cs"/>
              </a:defRPr>
            </a:lvl3pPr>
            <a:lvl4pPr marL="1200150" indent="-171450" algn="l" rtl="0" eaLnBrk="0" fontAlgn="base" hangingPunct="0">
              <a:spcBef>
                <a:spcPct val="20000"/>
              </a:spcBef>
              <a:spcAft>
                <a:spcPts val="450"/>
              </a:spcAft>
              <a:buClr>
                <a:schemeClr val="tx2"/>
              </a:buClr>
              <a:buFont typeface="Arial" charset="0"/>
              <a:buChar char="•"/>
              <a:defRPr sz="1275" kern="1200" spc="23">
                <a:solidFill>
                  <a:schemeClr val="tx1"/>
                </a:solidFill>
                <a:latin typeface="+mn-lt"/>
                <a:ea typeface="+mn-ea"/>
                <a:cs typeface="+mn-cs"/>
              </a:defRPr>
            </a:lvl4pPr>
            <a:lvl5pPr marL="1543050" indent="-171450" algn="l" rtl="0" eaLnBrk="0" fontAlgn="base" hangingPunct="0">
              <a:spcBef>
                <a:spcPct val="20000"/>
              </a:spcBef>
              <a:spcAft>
                <a:spcPts val="450"/>
              </a:spcAft>
              <a:buClr>
                <a:schemeClr val="tx2"/>
              </a:buClr>
              <a:buFont typeface="Arial" charset="0"/>
              <a:buChar char="•"/>
              <a:defRPr sz="1275" kern="1200" spc="23">
                <a:solidFill>
                  <a:schemeClr val="tx1"/>
                </a:solidFill>
                <a:latin typeface="+mn-lt"/>
                <a:ea typeface="+mn-ea"/>
                <a:cs typeface="+mn-cs"/>
              </a:defRPr>
            </a:lvl5pPr>
            <a:lvl6pPr marL="1885950" indent="-171450" algn="l" defTabSz="685800"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6pPr>
            <a:lvl7pPr marL="2228850" indent="-171450" algn="l" defTabSz="685800"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7pPr>
            <a:lvl8pPr marL="2571750" indent="-171450" algn="l" defTabSz="685800"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8pPr>
            <a:lvl9pPr marL="2914650" indent="-171450" algn="l" defTabSz="685800"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9pPr>
          </a:lstStyle>
          <a:p>
            <a:pPr marL="342900" lvl="1" indent="0" eaLnBrk="1" hangingPunct="1">
              <a:lnSpc>
                <a:spcPct val="90000"/>
              </a:lnSpc>
              <a:buNone/>
            </a:pPr>
            <a:r>
              <a:rPr lang="en-US" altLang="zh-CN" sz="2700" b="1" dirty="0">
                <a:latin typeface="Times New Roman" panose="02020603050405020304" pitchFamily="18" charset="0"/>
                <a:ea typeface="宋体" charset="-122"/>
                <a:cs typeface="Times New Roman" panose="02020603050405020304" pitchFamily="18" charset="0"/>
              </a:rPr>
              <a:t>Inert, resting, cells produced by some G</a:t>
            </a:r>
            <a:r>
              <a:rPr lang="en-US" altLang="zh-CN" sz="2700" b="1" baseline="30000" dirty="0">
                <a:latin typeface="Times New Roman" panose="02020603050405020304" pitchFamily="18" charset="0"/>
                <a:ea typeface="宋体" charset="-122"/>
                <a:cs typeface="Times New Roman" panose="02020603050405020304" pitchFamily="18" charset="0"/>
              </a:rPr>
              <a:t>+</a:t>
            </a:r>
            <a:r>
              <a:rPr lang="en-US" altLang="zh-CN" sz="2700" b="1" dirty="0">
                <a:latin typeface="Times New Roman" panose="02020603050405020304" pitchFamily="18" charset="0"/>
                <a:ea typeface="宋体" charset="-122"/>
                <a:cs typeface="Times New Roman" panose="02020603050405020304" pitchFamily="18" charset="0"/>
              </a:rPr>
              <a:t> genera</a:t>
            </a:r>
            <a:r>
              <a:rPr lang="en-US" altLang="zh-CN" sz="2000" b="1" dirty="0">
                <a:latin typeface="Times New Roman" panose="02020603050405020304" pitchFamily="18" charset="0"/>
                <a:ea typeface="宋体" charset="-122"/>
                <a:cs typeface="Times New Roman" panose="02020603050405020304" pitchFamily="18" charset="0"/>
              </a:rPr>
              <a:t>: </a:t>
            </a:r>
            <a:r>
              <a:rPr lang="en-US" altLang="zh-CN" sz="2000" b="1" i="1" dirty="0">
                <a:solidFill>
                  <a:srgbClr val="FF0000"/>
                </a:solidFill>
                <a:latin typeface="Times New Roman" panose="02020603050405020304" pitchFamily="18" charset="0"/>
                <a:ea typeface="宋体" charset="-122"/>
                <a:cs typeface="Times New Roman" panose="02020603050405020304" pitchFamily="18" charset="0"/>
              </a:rPr>
              <a:t>Clostridium</a:t>
            </a:r>
            <a:r>
              <a:rPr lang="zh-CN" altLang="en-US" sz="1400" b="1" dirty="0">
                <a:latin typeface="Times New Roman" panose="02020603050405020304" pitchFamily="18" charset="0"/>
                <a:cs typeface="Times New Roman" panose="02020603050405020304" pitchFamily="18" charset="0"/>
              </a:rPr>
              <a:t>梭菌</a:t>
            </a:r>
            <a:r>
              <a:rPr lang="en-US" altLang="zh-CN" sz="2000" b="1" dirty="0">
                <a:latin typeface="Times New Roman" panose="02020603050405020304" pitchFamily="18" charset="0"/>
                <a:ea typeface="宋体" charset="-122"/>
                <a:cs typeface="Times New Roman" panose="02020603050405020304" pitchFamily="18" charset="0"/>
              </a:rPr>
              <a:t>, </a:t>
            </a:r>
            <a:r>
              <a:rPr lang="en-US" altLang="zh-CN" sz="2000" b="1" i="1" dirty="0">
                <a:latin typeface="Times New Roman" panose="02020603050405020304" pitchFamily="18" charset="0"/>
                <a:ea typeface="宋体" charset="-122"/>
                <a:cs typeface="Times New Roman" panose="02020603050405020304" pitchFamily="18" charset="0"/>
              </a:rPr>
              <a:t>Bacillus and </a:t>
            </a:r>
            <a:r>
              <a:rPr lang="en-US" altLang="zh-CN" sz="2000" b="1" i="1" dirty="0" err="1">
                <a:solidFill>
                  <a:srgbClr val="FF0000"/>
                </a:solidFill>
                <a:latin typeface="Times New Roman" panose="02020603050405020304" pitchFamily="18" charset="0"/>
                <a:ea typeface="宋体" charset="-122"/>
                <a:cs typeface="Times New Roman" panose="02020603050405020304" pitchFamily="18" charset="0"/>
              </a:rPr>
              <a:t>Sporosarcina</a:t>
            </a:r>
            <a:r>
              <a:rPr lang="zh-CN" altLang="en-US" sz="1400" b="1" dirty="0">
                <a:latin typeface="Times New Roman" panose="02020603050405020304" pitchFamily="18" charset="0"/>
                <a:cs typeface="Times New Roman" panose="02020603050405020304" pitchFamily="18" charset="0"/>
              </a:rPr>
              <a:t>芽孢八叠球菌属</a:t>
            </a:r>
            <a:r>
              <a:rPr lang="en-US" altLang="zh-CN" sz="2800" b="1" dirty="0">
                <a:latin typeface="Times New Roman" panose="02020603050405020304" pitchFamily="18" charset="0"/>
                <a:cs typeface="Times New Roman" panose="02020603050405020304" pitchFamily="18" charset="0"/>
              </a:rPr>
              <a:t>within the phylum </a:t>
            </a:r>
            <a:r>
              <a:rPr lang="en-US" altLang="zh-CN" sz="2800" b="1" i="1" dirty="0" err="1">
                <a:latin typeface="Times New Roman" panose="02020603050405020304" pitchFamily="18" charset="0"/>
                <a:cs typeface="Times New Roman" panose="02020603050405020304" pitchFamily="18" charset="0"/>
              </a:rPr>
              <a:t>Firmicutes</a:t>
            </a:r>
            <a:endParaRPr lang="en-US" altLang="zh-CN" sz="2800" b="1" i="1" dirty="0">
              <a:solidFill>
                <a:srgbClr val="FF0000"/>
              </a:solidFill>
              <a:latin typeface="Times New Roman" panose="02020603050405020304" pitchFamily="18" charset="0"/>
              <a:ea typeface="宋体" charset="-122"/>
              <a:cs typeface="Times New Roman" panose="02020603050405020304" pitchFamily="18" charset="0"/>
            </a:endParaRPr>
          </a:p>
        </p:txBody>
      </p:sp>
    </p:spTree>
    <p:extLst>
      <p:ext uri="{BB962C8B-B14F-4D97-AF65-F5344CB8AC3E}">
        <p14:creationId xmlns:p14="http://schemas.microsoft.com/office/powerpoint/2010/main" val="4119111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6084">
                                            <p:txEl>
                                              <p:pRg st="0" end="0"/>
                                            </p:txEl>
                                          </p:spTgt>
                                        </p:tgtEl>
                                        <p:attrNameLst>
                                          <p:attrName>style.visibility</p:attrName>
                                        </p:attrNameLst>
                                      </p:cBhvr>
                                      <p:to>
                                        <p:strVal val="visible"/>
                                      </p:to>
                                    </p:set>
                                    <p:animEffect transition="in" filter="blinds(horizontal)">
                                      <p:cBhvr>
                                        <p:cTn id="12" dur="500"/>
                                        <p:tgtEl>
                                          <p:spTgt spid="460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6084">
                                            <p:txEl>
                                              <p:pRg st="1" end="1"/>
                                            </p:txEl>
                                          </p:spTgt>
                                        </p:tgtEl>
                                        <p:attrNameLst>
                                          <p:attrName>style.visibility</p:attrName>
                                        </p:attrNameLst>
                                      </p:cBhvr>
                                      <p:to>
                                        <p:strVal val="visible"/>
                                      </p:to>
                                    </p:set>
                                    <p:animEffect transition="in" filter="blinds(horizontal)">
                                      <p:cBhvr>
                                        <p:cTn id="17" dur="500"/>
                                        <p:tgtEl>
                                          <p:spTgt spid="460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084">
                                            <p:txEl>
                                              <p:pRg st="2" end="2"/>
                                            </p:txEl>
                                          </p:spTgt>
                                        </p:tgtEl>
                                        <p:attrNameLst>
                                          <p:attrName>style.visibility</p:attrName>
                                        </p:attrNameLst>
                                      </p:cBhvr>
                                      <p:to>
                                        <p:strVal val="visible"/>
                                      </p:to>
                                    </p:set>
                                    <p:animEffect transition="in" filter="blinds(horizontal)">
                                      <p:cBhvr>
                                        <p:cTn id="22" dur="500"/>
                                        <p:tgtEl>
                                          <p:spTgt spid="46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32182"/>
            <a:ext cx="5509660" cy="4683415"/>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4891026" y="908720"/>
            <a:ext cx="4176464" cy="4610493"/>
          </a:xfrm>
          <a:prstGeom prst="rect">
            <a:avLst/>
          </a:prstGeom>
        </p:spPr>
        <p:txBody>
          <a:bodyPr wrap="square">
            <a:spAutoFit/>
          </a:bodyPr>
          <a:lstStyle/>
          <a:p>
            <a:pPr lvl="1">
              <a:lnSpc>
                <a:spcPct val="90000"/>
              </a:lnSpc>
              <a:spcBef>
                <a:spcPct val="20000"/>
              </a:spcBef>
            </a:pPr>
            <a:r>
              <a:rPr lang="en-US" altLang="zh-CN" sz="2800" b="1" kern="0" dirty="0">
                <a:latin typeface="Times New Roman"/>
                <a:ea typeface="宋体" panose="02010600030101010101" pitchFamily="2" charset="-122"/>
              </a:rPr>
              <a:t>Sporulation</a:t>
            </a:r>
            <a:r>
              <a:rPr lang="en-US" altLang="zh-CN" sz="2800" kern="0" dirty="0">
                <a:latin typeface="Times New Roman"/>
                <a:ea typeface="宋体" panose="02010600030101010101" pitchFamily="2" charset="-122"/>
              </a:rPr>
              <a:t> -formation of endospores </a:t>
            </a:r>
          </a:p>
          <a:p>
            <a:pPr marL="1143000" lvl="2" indent="-228600">
              <a:lnSpc>
                <a:spcPct val="90000"/>
              </a:lnSpc>
              <a:spcBef>
                <a:spcPct val="20000"/>
              </a:spcBef>
              <a:buFontTx/>
              <a:buChar char="•"/>
            </a:pPr>
            <a:r>
              <a:rPr lang="en-US" altLang="zh-CN" sz="2400" b="1" u="sng" kern="0" dirty="0">
                <a:latin typeface="Times New Roman"/>
                <a:ea typeface="宋体" panose="02010600030101010101" pitchFamily="2" charset="-122"/>
              </a:rPr>
              <a:t>Hardiest</a:t>
            </a:r>
            <a:r>
              <a:rPr lang="en-US" altLang="zh-CN" sz="2400" kern="0" dirty="0">
                <a:latin typeface="Times New Roman"/>
                <a:ea typeface="宋体" panose="02010600030101010101" pitchFamily="2" charset="-122"/>
              </a:rPr>
              <a:t> of all life forms</a:t>
            </a:r>
          </a:p>
          <a:p>
            <a:pPr marL="1143000" lvl="2" indent="-228600">
              <a:lnSpc>
                <a:spcPct val="90000"/>
              </a:lnSpc>
              <a:spcBef>
                <a:spcPct val="20000"/>
              </a:spcBef>
              <a:buFontTx/>
              <a:buChar char="•"/>
            </a:pPr>
            <a:r>
              <a:rPr lang="en-US" altLang="zh-CN" sz="2400" b="1" kern="0" dirty="0">
                <a:latin typeface="Times New Roman"/>
                <a:ea typeface="宋体" panose="02010600030101010101" pitchFamily="2" charset="-122"/>
              </a:rPr>
              <a:t>Withstands</a:t>
            </a:r>
            <a:r>
              <a:rPr lang="en-US" altLang="zh-CN" sz="2400" kern="0" dirty="0">
                <a:latin typeface="Times New Roman"/>
                <a:ea typeface="宋体" panose="02010600030101010101" pitchFamily="2" charset="-122"/>
              </a:rPr>
              <a:t> extremes  in heat, drying, freezing, </a:t>
            </a:r>
            <a:r>
              <a:rPr lang="en-US" altLang="zh-CN" sz="2400" kern="0" dirty="0" err="1">
                <a:latin typeface="Times New Roman"/>
                <a:ea typeface="宋体" panose="02010600030101010101" pitchFamily="2" charset="-122"/>
              </a:rPr>
              <a:t>radiation,chemicals</a:t>
            </a:r>
            <a:r>
              <a:rPr lang="en-US" altLang="zh-CN" sz="2400" kern="0" dirty="0">
                <a:latin typeface="Times New Roman"/>
                <a:ea typeface="宋体" panose="02010600030101010101" pitchFamily="2" charset="-122"/>
              </a:rPr>
              <a:t> </a:t>
            </a:r>
          </a:p>
          <a:p>
            <a:pPr marL="1143000" lvl="2" indent="-228600">
              <a:lnSpc>
                <a:spcPct val="90000"/>
              </a:lnSpc>
              <a:spcBef>
                <a:spcPct val="20000"/>
              </a:spcBef>
              <a:buFontTx/>
              <a:buChar char="•"/>
            </a:pPr>
            <a:r>
              <a:rPr lang="en-US" altLang="zh-CN" sz="2400" b="1" kern="0" dirty="0">
                <a:latin typeface="Times New Roman"/>
                <a:ea typeface="宋体" panose="02010600030101010101" pitchFamily="2" charset="-122"/>
              </a:rPr>
              <a:t>Not </a:t>
            </a:r>
            <a:r>
              <a:rPr lang="en-US" altLang="zh-CN" sz="2400" kern="0" dirty="0">
                <a:latin typeface="Times New Roman"/>
                <a:ea typeface="宋体" panose="02010600030101010101" pitchFamily="2" charset="-122"/>
              </a:rPr>
              <a:t>a means of </a:t>
            </a:r>
            <a:r>
              <a:rPr lang="en-US" altLang="zh-CN" sz="2400" b="1" kern="0" dirty="0">
                <a:latin typeface="Times New Roman"/>
                <a:ea typeface="宋体" panose="02010600030101010101" pitchFamily="2" charset="-122"/>
              </a:rPr>
              <a:t>reproduction</a:t>
            </a:r>
          </a:p>
          <a:p>
            <a:pPr lvl="1">
              <a:lnSpc>
                <a:spcPct val="90000"/>
              </a:lnSpc>
              <a:spcBef>
                <a:spcPct val="20000"/>
              </a:spcBef>
            </a:pPr>
            <a:r>
              <a:rPr lang="en-US" altLang="zh-CN" sz="2800" b="1" kern="0" dirty="0">
                <a:latin typeface="Times New Roman"/>
                <a:ea typeface="宋体" panose="02010600030101010101" pitchFamily="2" charset="-122"/>
              </a:rPr>
              <a:t>Germination</a:t>
            </a:r>
            <a:r>
              <a:rPr lang="en-US" altLang="zh-CN" sz="2800" kern="0" dirty="0">
                <a:latin typeface="Times New Roman"/>
                <a:ea typeface="宋体" panose="02010600030101010101" pitchFamily="2" charset="-122"/>
              </a:rPr>
              <a:t>- return to vegetative growth </a:t>
            </a:r>
          </a:p>
        </p:txBody>
      </p:sp>
      <p:sp>
        <p:nvSpPr>
          <p:cNvPr id="9" name="Rectangle 2"/>
          <p:cNvSpPr>
            <a:spLocks noGrp="1" noChangeArrowheads="1"/>
          </p:cNvSpPr>
          <p:nvPr>
            <p:ph type="title"/>
          </p:nvPr>
        </p:nvSpPr>
        <p:spPr>
          <a:xfrm>
            <a:off x="1128572" y="150801"/>
            <a:ext cx="6972300" cy="385763"/>
          </a:xfrm>
        </p:spPr>
        <p:txBody>
          <a:bodyPr>
            <a:noAutofit/>
          </a:bodyPr>
          <a:lstStyle/>
          <a:p>
            <a:r>
              <a:rPr lang="en-US" altLang="zh-CN" sz="3200" b="1" dirty="0">
                <a:solidFill>
                  <a:srgbClr val="0000FF"/>
                </a:solidFill>
                <a:latin typeface="Times New Roman" panose="02020603050405020304" pitchFamily="18" charset="0"/>
                <a:ea typeface="Abadi MT Condensed Extra Bold" charset="0"/>
                <a:cs typeface="Times New Roman" panose="02020603050405020304" pitchFamily="18" charset="0"/>
              </a:rPr>
              <a:t>3.9. Bacterial </a:t>
            </a:r>
            <a:r>
              <a:rPr lang="en-US" altLang="zh-CN" sz="3200" b="1" u="sng" dirty="0">
                <a:solidFill>
                  <a:srgbClr val="0000FF"/>
                </a:solidFill>
                <a:latin typeface="Times New Roman" panose="02020603050405020304" pitchFamily="18" charset="0"/>
                <a:ea typeface="宋体" charset="-122"/>
                <a:cs typeface="Times New Roman" panose="02020603050405020304" pitchFamily="18" charset="0"/>
              </a:rPr>
              <a:t>Endospores</a:t>
            </a:r>
            <a:endParaRPr lang="en-US" altLang="zh-CN" sz="3200" b="1" u="sng" dirty="0">
              <a:solidFill>
                <a:srgbClr val="0000FF"/>
              </a:solidFill>
              <a:latin typeface="Times New Roman" panose="02020603050405020304" pitchFamily="18" charset="0"/>
              <a:ea typeface="Abadi MT Condensed Extra Bold" charset="0"/>
              <a:cs typeface="Times New Roman" panose="02020603050405020304" pitchFamily="18" charset="0"/>
            </a:endParaRPr>
          </a:p>
        </p:txBody>
      </p:sp>
    </p:spTree>
    <p:extLst>
      <p:ext uri="{BB962C8B-B14F-4D97-AF65-F5344CB8AC3E}">
        <p14:creationId xmlns:p14="http://schemas.microsoft.com/office/powerpoint/2010/main" val="1299357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stretch>
            <a:fillRect/>
          </a:stretch>
        </p:blipFill>
        <p:spPr>
          <a:xfrm>
            <a:off x="-64394" y="1246134"/>
            <a:ext cx="9513930" cy="4948014"/>
          </a:xfrm>
          <a:prstGeom prst="rect">
            <a:avLst/>
          </a:prstGeom>
          <a:ln>
            <a:noFill/>
          </a:ln>
          <a:effectLst>
            <a:outerShdw blurRad="292100" dist="139700" dir="2700000" algn="tl" rotWithShape="0">
              <a:srgbClr val="333333">
                <a:alpha val="65000"/>
              </a:srgbClr>
            </a:outerShdw>
          </a:effectLst>
        </p:spPr>
      </p:pic>
      <p:sp>
        <p:nvSpPr>
          <p:cNvPr id="90116" name="Rectangle 4"/>
          <p:cNvSpPr>
            <a:spLocks noGrp="1" noChangeArrowheads="1"/>
          </p:cNvSpPr>
          <p:nvPr>
            <p:ph type="ctrTitle"/>
          </p:nvPr>
        </p:nvSpPr>
        <p:spPr>
          <a:xfrm>
            <a:off x="1263572" y="473650"/>
            <a:ext cx="6858000" cy="771525"/>
          </a:xfrm>
        </p:spPr>
        <p:txBody>
          <a:bodyPr/>
          <a:lstStyle/>
          <a:p>
            <a:pPr eaLnBrk="1" hangingPunct="1">
              <a:defRPr/>
            </a:pPr>
            <a:r>
              <a:rPr lang="en-US" altLang="zh-CN" sz="2880" b="1" dirty="0">
                <a:solidFill>
                  <a:srgbClr val="0000FF"/>
                </a:solidFill>
                <a:latin typeface="Times New Roman" panose="02020603050405020304" pitchFamily="18" charset="0"/>
                <a:ea typeface="宋体" charset="-122"/>
                <a:cs typeface="Times New Roman" panose="02020603050405020304" pitchFamily="18" charset="0"/>
              </a:rPr>
              <a:t>Bacterial cytoplasmic structures</a:t>
            </a:r>
          </a:p>
        </p:txBody>
      </p:sp>
      <p:sp>
        <p:nvSpPr>
          <p:cNvPr id="90117" name="Rectangle 5"/>
          <p:cNvSpPr>
            <a:spLocks noGrp="1" noChangeArrowheads="1"/>
          </p:cNvSpPr>
          <p:nvPr>
            <p:ph type="subTitle" idx="1"/>
          </p:nvPr>
        </p:nvSpPr>
        <p:spPr>
          <a:xfrm>
            <a:off x="0" y="4937260"/>
            <a:ext cx="7128792" cy="2380172"/>
          </a:xfrm>
        </p:spPr>
        <p:txBody>
          <a:bodyPr>
            <a:normAutofit/>
          </a:bodyPr>
          <a:lstStyle/>
          <a:p>
            <a:pPr eaLnBrk="1" hangingPunct="1">
              <a:defRPr/>
            </a:pPr>
            <a:r>
              <a:rPr lang="en-US" altLang="zh-CN" sz="2880" b="1" dirty="0">
                <a:ea typeface="宋体" charset="-122"/>
              </a:rPr>
              <a:t>Cytoplasm;     </a:t>
            </a:r>
            <a:r>
              <a:rPr lang="en-US" altLang="zh-CN" sz="2880" b="1" dirty="0"/>
              <a:t> Inclusions</a:t>
            </a:r>
          </a:p>
          <a:p>
            <a:pPr eaLnBrk="1" hangingPunct="1">
              <a:defRPr/>
            </a:pPr>
            <a:r>
              <a:rPr lang="en-US" altLang="zh-CN" sz="2880" b="1" dirty="0">
                <a:solidFill>
                  <a:schemeClr val="bg1">
                    <a:lumMod val="50000"/>
                  </a:schemeClr>
                </a:solidFill>
              </a:rPr>
              <a:t>Nucleoid and </a:t>
            </a:r>
            <a:r>
              <a:rPr lang="en-US" altLang="zh-CN" sz="2880" b="1" u="sng" dirty="0"/>
              <a:t>plasmids</a:t>
            </a:r>
          </a:p>
          <a:p>
            <a:pPr eaLnBrk="1" hangingPunct="1">
              <a:defRPr/>
            </a:pPr>
            <a:endParaRPr lang="en-US" altLang="zh-CN" sz="2880" b="1" dirty="0"/>
          </a:p>
          <a:p>
            <a:pPr eaLnBrk="1" hangingPunct="1">
              <a:defRPr/>
            </a:pPr>
            <a:endParaRPr lang="en-US" altLang="zh-CN" sz="2880" b="1" dirty="0"/>
          </a:p>
        </p:txBody>
      </p:sp>
      <p:sp>
        <p:nvSpPr>
          <p:cNvPr id="3" name="矩形 2"/>
          <p:cNvSpPr/>
          <p:nvPr/>
        </p:nvSpPr>
        <p:spPr>
          <a:xfrm>
            <a:off x="5814139" y="4749757"/>
            <a:ext cx="2051203" cy="507831"/>
          </a:xfrm>
          <a:prstGeom prst="rect">
            <a:avLst/>
          </a:prstGeom>
        </p:spPr>
        <p:txBody>
          <a:bodyPr wrap="none">
            <a:spAutoFit/>
          </a:bodyPr>
          <a:lstStyle/>
          <a:p>
            <a:pPr>
              <a:defRPr/>
            </a:pPr>
            <a:r>
              <a:rPr lang="en-US" altLang="zh-CN" sz="2700" b="1" dirty="0">
                <a:solidFill>
                  <a:schemeClr val="bg1">
                    <a:lumMod val="50000"/>
                  </a:schemeClr>
                </a:solidFill>
              </a:rPr>
              <a:t>Cytoskeleton</a:t>
            </a:r>
          </a:p>
        </p:txBody>
      </p:sp>
      <p:sp>
        <p:nvSpPr>
          <p:cNvPr id="5" name="矩形 4"/>
          <p:cNvSpPr/>
          <p:nvPr/>
        </p:nvSpPr>
        <p:spPr>
          <a:xfrm>
            <a:off x="5519258" y="5422008"/>
            <a:ext cx="1755609" cy="507831"/>
          </a:xfrm>
          <a:prstGeom prst="rect">
            <a:avLst/>
          </a:prstGeom>
        </p:spPr>
        <p:txBody>
          <a:bodyPr wrap="none">
            <a:spAutoFit/>
          </a:bodyPr>
          <a:lstStyle/>
          <a:p>
            <a:pPr>
              <a:defRPr/>
            </a:pPr>
            <a:r>
              <a:rPr lang="en-US" altLang="zh-CN" sz="2700" b="1" dirty="0">
                <a:solidFill>
                  <a:schemeClr val="bg1">
                    <a:lumMod val="50000"/>
                  </a:schemeClr>
                </a:solidFill>
              </a:rPr>
              <a:t>Ribosomes</a:t>
            </a:r>
          </a:p>
        </p:txBody>
      </p:sp>
      <p:sp>
        <p:nvSpPr>
          <p:cNvPr id="6" name="矩形 5"/>
          <p:cNvSpPr/>
          <p:nvPr/>
        </p:nvSpPr>
        <p:spPr>
          <a:xfrm>
            <a:off x="7229101" y="5609511"/>
            <a:ext cx="1859099" cy="507831"/>
          </a:xfrm>
          <a:prstGeom prst="rect">
            <a:avLst/>
          </a:prstGeom>
        </p:spPr>
        <p:txBody>
          <a:bodyPr wrap="none">
            <a:spAutoFit/>
          </a:bodyPr>
          <a:lstStyle/>
          <a:p>
            <a:pPr>
              <a:defRPr/>
            </a:pPr>
            <a:r>
              <a:rPr lang="en-US" altLang="zh-CN" sz="2700" b="1" u="sng" dirty="0"/>
              <a:t>endospores</a:t>
            </a:r>
          </a:p>
        </p:txBody>
      </p:sp>
    </p:spTree>
    <p:extLst>
      <p:ext uri="{BB962C8B-B14F-4D97-AF65-F5344CB8AC3E}">
        <p14:creationId xmlns:p14="http://schemas.microsoft.com/office/powerpoint/2010/main" val="764702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7624" y="116632"/>
            <a:ext cx="6604000" cy="338666"/>
          </a:xfrm>
        </p:spPr>
        <p:txBody>
          <a:bodyPr>
            <a:normAutofit fontScale="90000"/>
          </a:bodyPr>
          <a:lstStyle/>
          <a:p>
            <a:r>
              <a:rPr lang="en-US" altLang="zh-CN" b="1" cap="none" dirty="0">
                <a:solidFill>
                  <a:srgbClr val="0000FF"/>
                </a:solidFill>
                <a:latin typeface="Times New Roman" panose="02020603050405020304" pitchFamily="18" charset="0"/>
                <a:cs typeface="Times New Roman" panose="02020603050405020304" pitchFamily="18" charset="0"/>
              </a:rPr>
              <a:t>Summary</a:t>
            </a:r>
            <a:endParaRPr lang="zh-CN" altLang="zh-CN" cap="none" dirty="0">
              <a:solidFill>
                <a:srgbClr val="0000FF"/>
              </a:solidFill>
              <a:latin typeface="Times New Roman" panose="02020603050405020304" pitchFamily="18" charset="0"/>
              <a:cs typeface="Times New Roman" panose="02020603050405020304" pitchFamily="18" charset="0"/>
            </a:endParaRPr>
          </a:p>
        </p:txBody>
      </p:sp>
      <p:sp>
        <p:nvSpPr>
          <p:cNvPr id="3" name="内容占位符 2"/>
          <p:cNvSpPr>
            <a:spLocks noGrp="1"/>
          </p:cNvSpPr>
          <p:nvPr>
            <p:ph sz="quarter" idx="4294967295"/>
          </p:nvPr>
        </p:nvSpPr>
        <p:spPr>
          <a:xfrm>
            <a:off x="107504" y="908720"/>
            <a:ext cx="8884096" cy="4196680"/>
          </a:xfrm>
        </p:spPr>
        <p:txBody>
          <a:bodyPr>
            <a:noAutofit/>
          </a:bodyPr>
          <a:lstStyle/>
          <a:p>
            <a:r>
              <a:rPr lang="en-US" altLang="zh-CN" sz="3200" b="1" dirty="0">
                <a:latin typeface="Times New Roman" panose="02020603050405020304" pitchFamily="18" charset="0"/>
                <a:cs typeface="Times New Roman" panose="02020603050405020304" pitchFamily="18" charset="0"/>
              </a:rPr>
              <a:t>Major prokaryotic cell structures </a:t>
            </a:r>
          </a:p>
          <a:p>
            <a:r>
              <a:rPr lang="en-US" altLang="zh-CN" sz="3200" b="1" dirty="0">
                <a:latin typeface="Times New Roman" panose="02020603050405020304" pitchFamily="18" charset="0"/>
                <a:cs typeface="Times New Roman" panose="02020603050405020304" pitchFamily="18" charset="0"/>
              </a:rPr>
              <a:t>The difference of bacterial plasma membrane and cell wall </a:t>
            </a:r>
          </a:p>
          <a:p>
            <a:r>
              <a:rPr lang="en-US" altLang="zh-CN" sz="3200" b="1" dirty="0">
                <a:latin typeface="Times New Roman" panose="02020603050405020304" pitchFamily="18" charset="0"/>
                <a:cs typeface="Times New Roman" panose="02020603050405020304" pitchFamily="18" charset="0"/>
              </a:rPr>
              <a:t>The structure of G- and G+ bacterial cell walls and the Gram reaction</a:t>
            </a:r>
            <a:endParaRPr lang="zh-CN" altLang="zh-CN" sz="3200" b="1" dirty="0">
              <a:latin typeface="Times New Roman" panose="02020603050405020304" pitchFamily="18" charset="0"/>
              <a:cs typeface="Times New Roman" panose="02020603050405020304" pitchFamily="18" charset="0"/>
            </a:endParaRPr>
          </a:p>
          <a:p>
            <a:r>
              <a:rPr lang="en-US" altLang="zh-CN" sz="3200" b="1" dirty="0">
                <a:latin typeface="Times New Roman" panose="02020603050405020304" pitchFamily="18" charset="0"/>
                <a:cs typeface="Times New Roman" panose="02020603050405020304" pitchFamily="18" charset="0"/>
              </a:rPr>
              <a:t>The external structures such as capsules, fimbriae, and flagella; the various arrangements of bacterial flagella</a:t>
            </a:r>
            <a:endParaRPr lang="zh-CN" altLang="zh-CN" sz="3200" b="1" dirty="0">
              <a:latin typeface="Times New Roman" panose="02020603050405020304" pitchFamily="18" charset="0"/>
              <a:cs typeface="Times New Roman" panose="02020603050405020304" pitchFamily="18" charset="0"/>
            </a:endParaRPr>
          </a:p>
          <a:p>
            <a:r>
              <a:rPr lang="en-US" altLang="zh-CN" sz="3200" b="1" dirty="0">
                <a:latin typeface="Times New Roman" panose="02020603050405020304" pitchFamily="18" charset="0"/>
                <a:cs typeface="Times New Roman" panose="02020603050405020304" pitchFamily="18" charset="0"/>
              </a:rPr>
              <a:t>The concept of the bacterial endospore and survive</a:t>
            </a:r>
          </a:p>
          <a:p>
            <a:r>
              <a:rPr lang="en-US" altLang="zh-CN" sz="3200" b="1" dirty="0">
                <a:latin typeface="Times New Roman" panose="02020603050405020304" pitchFamily="18" charset="0"/>
                <a:cs typeface="Times New Roman" panose="02020603050405020304" pitchFamily="18" charset="0"/>
              </a:rPr>
              <a:t>The s-layer</a:t>
            </a:r>
            <a:endParaRPr lang="zh-CN"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0"/>
            <a:ext cx="9036496" cy="6858000"/>
          </a:xfrm>
        </p:spPr>
        <p:txBody>
          <a:bodyPr>
            <a:normAutofit fontScale="90000"/>
          </a:bodyPr>
          <a:lstStyle/>
          <a:p>
            <a:r>
              <a:rPr lang="en-US" altLang="zh-CN" sz="8000" b="1" dirty="0">
                <a:solidFill>
                  <a:srgbClr val="0000FF"/>
                </a:solidFill>
                <a:latin typeface="Times New Roman" panose="02020603050405020304" pitchFamily="18" charset="0"/>
                <a:cs typeface="Times New Roman" panose="02020603050405020304" pitchFamily="18" charset="0"/>
              </a:rPr>
              <a:t>     Thanks!</a:t>
            </a:r>
            <a:br>
              <a:rPr lang="en-US" altLang="zh-CN" sz="8000" b="1" dirty="0">
                <a:solidFill>
                  <a:srgbClr val="0000FF"/>
                </a:solidFill>
                <a:latin typeface="Times New Roman" panose="02020603050405020304" pitchFamily="18" charset="0"/>
                <a:cs typeface="Times New Roman" panose="02020603050405020304" pitchFamily="18" charset="0"/>
              </a:rPr>
            </a:br>
            <a:r>
              <a:rPr lang="en-US" altLang="zh-CN" sz="4800" b="1" dirty="0">
                <a:solidFill>
                  <a:srgbClr val="0000FF"/>
                </a:solidFill>
                <a:latin typeface="Times New Roman" panose="02020603050405020304" pitchFamily="18" charset="0"/>
                <a:cs typeface="Times New Roman" panose="02020603050405020304" pitchFamily="18" charset="0"/>
              </a:rPr>
              <a:t>Next-Archaeal Cell Structure</a:t>
            </a:r>
            <a:br>
              <a:rPr lang="en-US" altLang="zh-CN" sz="4800" b="1" dirty="0">
                <a:solidFill>
                  <a:srgbClr val="0000FF"/>
                </a:solidFill>
                <a:latin typeface="Times New Roman" panose="02020603050405020304" pitchFamily="18" charset="0"/>
                <a:cs typeface="Times New Roman" panose="02020603050405020304" pitchFamily="18" charset="0"/>
              </a:rPr>
            </a:br>
            <a:r>
              <a:rPr lang="en-US" altLang="zh-CN" sz="4800" b="1" dirty="0">
                <a:solidFill>
                  <a:srgbClr val="0000FF"/>
                </a:solidFill>
                <a:latin typeface="Times New Roman" panose="02020603050405020304" pitchFamily="18" charset="0"/>
                <a:cs typeface="Times New Roman" panose="02020603050405020304" pitchFamily="18" charset="0"/>
              </a:rPr>
              <a:t>Discussion:</a:t>
            </a:r>
            <a:br>
              <a:rPr lang="en-US" altLang="zh-CN" sz="48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1. Prokaryotes</a:t>
            </a:r>
            <a:r>
              <a:rPr lang="zh-CN" altLang="en-US" sz="2200" b="1" dirty="0">
                <a:solidFill>
                  <a:srgbClr val="0000FF"/>
                </a:solidFill>
                <a:latin typeface="Times New Roman" panose="02020603050405020304" pitchFamily="18" charset="0"/>
                <a:cs typeface="Times New Roman" panose="02020603050405020304" pitchFamily="18" charset="0"/>
              </a:rPr>
              <a:t>（</a:t>
            </a:r>
            <a:r>
              <a:rPr lang="en-US" altLang="zh-CN" sz="2200" b="1" dirty="0">
                <a:solidFill>
                  <a:srgbClr val="0000FF"/>
                </a:solidFill>
                <a:latin typeface="Times New Roman" panose="02020603050405020304" pitchFamily="18" charset="0"/>
                <a:cs typeface="Times New Roman" panose="02020603050405020304" pitchFamily="18" charset="0"/>
              </a:rPr>
              <a:t>What is your opinion about of </a:t>
            </a:r>
            <a:r>
              <a:rPr lang="zh-CN" altLang="en-US" sz="2200" b="1" dirty="0">
                <a:solidFill>
                  <a:srgbClr val="0000FF"/>
                </a:solidFill>
                <a:latin typeface="Times New Roman" panose="02020603050405020304" pitchFamily="18" charset="0"/>
                <a:cs typeface="Times New Roman" panose="02020603050405020304" pitchFamily="18" charset="0"/>
              </a:rPr>
              <a:t>“</a:t>
            </a:r>
            <a:r>
              <a:rPr lang="en-US" altLang="zh-CN" sz="2200" b="1" dirty="0">
                <a:solidFill>
                  <a:srgbClr val="0000FF"/>
                </a:solidFill>
                <a:latin typeface="Times New Roman" panose="02020603050405020304" pitchFamily="18" charset="0"/>
                <a:cs typeface="Times New Roman" panose="02020603050405020304" pitchFamily="18" charset="0"/>
              </a:rPr>
              <a:t>The Prokaryote Controversy</a:t>
            </a:r>
            <a:r>
              <a:rPr lang="zh-CN" altLang="en-US" sz="2200" b="1" dirty="0">
                <a:solidFill>
                  <a:srgbClr val="0000FF"/>
                </a:solidFill>
                <a:latin typeface="Times New Roman" panose="02020603050405020304" pitchFamily="18" charset="0"/>
                <a:cs typeface="Times New Roman" panose="02020603050405020304" pitchFamily="18" charset="0"/>
              </a:rPr>
              <a:t>”</a:t>
            </a:r>
            <a:r>
              <a:rPr lang="en-US" altLang="zh-CN" sz="2200" b="1" dirty="0">
                <a:solidFill>
                  <a:srgbClr val="0000FF"/>
                </a:solidFill>
                <a:latin typeface="Times New Roman" panose="02020603050405020304" pitchFamily="18" charset="0"/>
                <a:cs typeface="Times New Roman" panose="02020603050405020304" pitchFamily="18" charset="0"/>
              </a:rPr>
              <a:t>?</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Please use three or more evidences to support your opinion</a:t>
            </a:r>
            <a:r>
              <a:rPr lang="zh-CN" altLang="en-US" sz="2200" b="1" dirty="0">
                <a:solidFill>
                  <a:srgbClr val="0000FF"/>
                </a:solidFill>
                <a:latin typeface="Times New Roman" panose="02020603050405020304" pitchFamily="18" charset="0"/>
                <a:cs typeface="Times New Roman" panose="02020603050405020304" pitchFamily="18" charset="0"/>
              </a:rPr>
              <a:t>）</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2. Both bacteria and archaea can have S-layers. How does their use as</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     components of the cell envelope differ?</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3. Identify three features that distinguish archaeal plasma membranes</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    from those of bacteria.</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4. Provide two examples that illustrate the similarity of archaea to</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     bacteria; list two examples of their similarity to eukaryotes.</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5. Identify two other molecules that could be used to determine if a microbe having a typical prokaryotic architecture is a bacterium or an archaeon.</a:t>
            </a:r>
            <a:br>
              <a:rPr lang="en-US" altLang="zh-CN" sz="2200" b="1" dirty="0">
                <a:solidFill>
                  <a:srgbClr val="0000FF"/>
                </a:solidFill>
                <a:latin typeface="Times New Roman" panose="02020603050405020304" pitchFamily="18" charset="0"/>
                <a:cs typeface="Times New Roman" panose="02020603050405020304" pitchFamily="18" charset="0"/>
              </a:rPr>
            </a:br>
            <a:r>
              <a:rPr lang="en-US" altLang="zh-CN" sz="2200" b="1" dirty="0">
                <a:solidFill>
                  <a:srgbClr val="0000FF"/>
                </a:solidFill>
                <a:latin typeface="Times New Roman" panose="02020603050405020304" pitchFamily="18" charset="0"/>
                <a:cs typeface="Times New Roman" panose="02020603050405020304" pitchFamily="18" charset="0"/>
              </a:rPr>
              <a:t>6. Compare and contrast nutrient uptake mechanisms observed in bacteria and archaea</a:t>
            </a:r>
            <a:br>
              <a:rPr lang="en-US" altLang="zh-CN" sz="2200" b="1" dirty="0">
                <a:solidFill>
                  <a:srgbClr val="0000FF"/>
                </a:solidFill>
                <a:latin typeface="Times New Roman" panose="02020603050405020304" pitchFamily="18" charset="0"/>
                <a:cs typeface="Times New Roman" panose="02020603050405020304" pitchFamily="18" charset="0"/>
              </a:rPr>
            </a:br>
            <a:endParaRPr lang="zh-CN" altLang="en-US" sz="2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69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Grp="1" noChangeArrowheads="1"/>
          </p:cNvSpPr>
          <p:nvPr>
            <p:ph idx="1"/>
          </p:nvPr>
        </p:nvSpPr>
        <p:spPr>
          <a:xfrm>
            <a:off x="-468560" y="1946806"/>
            <a:ext cx="6120680" cy="4807829"/>
          </a:xfrm>
        </p:spPr>
        <p:txBody>
          <a:bodyPr>
            <a:noAutofit/>
            <a:scene3d>
              <a:camera prst="orthographicFront"/>
              <a:lightRig rig="threePt" dir="t"/>
            </a:scene3d>
            <a:sp3d extrusionH="57150">
              <a:bevelT w="69850" h="38100" prst="cross"/>
            </a:sp3d>
          </a:bodyPr>
          <a:lstStyle/>
          <a:p>
            <a:pPr lvl="1" eaLnBrk="1" hangingPunct="1">
              <a:defRPr/>
            </a:pPr>
            <a:r>
              <a:rPr lang="en-US" altLang="zh-CN" sz="3200" b="1" dirty="0">
                <a:latin typeface="Times New Roman" panose="02020603050405020304" pitchFamily="18" charset="0"/>
                <a:cs typeface="Times New Roman" panose="02020603050405020304" pitchFamily="18" charset="0"/>
              </a:rPr>
              <a:t>1) Two </a:t>
            </a:r>
            <a:r>
              <a:rPr lang="en-US" altLang="zh-CN" sz="3200" b="1" u="sng" dirty="0">
                <a:latin typeface="Times New Roman" panose="02020603050405020304" pitchFamily="18" charset="0"/>
                <a:cs typeface="Times New Roman" panose="02020603050405020304" pitchFamily="18" charset="0"/>
              </a:rPr>
              <a:t>sugars:</a:t>
            </a:r>
          </a:p>
          <a:p>
            <a:pPr marL="457200" lvl="1" indent="0" eaLnBrk="1" hangingPunct="1">
              <a:buNone/>
              <a:defRPr/>
            </a:pPr>
            <a:r>
              <a:rPr lang="en-US" altLang="zh-CN" sz="3200" b="1" i="1" dirty="0">
                <a:latin typeface="Times New Roman" panose="02020603050405020304" pitchFamily="18" charset="0"/>
                <a:cs typeface="Times New Roman" panose="02020603050405020304" pitchFamily="18" charset="0"/>
              </a:rPr>
              <a:t>N</a:t>
            </a:r>
            <a:r>
              <a:rPr lang="en-US" altLang="zh-CN" sz="3200" b="1" dirty="0">
                <a:latin typeface="Times New Roman" panose="02020603050405020304" pitchFamily="18" charset="0"/>
                <a:cs typeface="Times New Roman" panose="02020603050405020304" pitchFamily="18" charset="0"/>
              </a:rPr>
              <a:t>-</a:t>
            </a:r>
            <a:r>
              <a:rPr lang="en-US" altLang="zh-CN" sz="3200" b="1" dirty="0" err="1">
                <a:latin typeface="Times New Roman" panose="02020603050405020304" pitchFamily="18" charset="0"/>
                <a:cs typeface="Times New Roman" panose="02020603050405020304" pitchFamily="18" charset="0"/>
              </a:rPr>
              <a:t>acetylglucosamine</a:t>
            </a:r>
            <a:r>
              <a:rPr lang="en-US" altLang="zh-CN" sz="3200" b="1" dirty="0">
                <a:latin typeface="Times New Roman" panose="02020603050405020304" pitchFamily="18" charset="0"/>
                <a:cs typeface="Times New Roman" panose="02020603050405020304" pitchFamily="18" charset="0"/>
              </a:rPr>
              <a:t> (</a:t>
            </a:r>
            <a:r>
              <a:rPr lang="en-US" altLang="zh-CN" sz="3200" b="1" u="sng" dirty="0">
                <a:solidFill>
                  <a:srgbClr val="FF33CC"/>
                </a:solidFill>
                <a:latin typeface="Times New Roman" panose="02020603050405020304" pitchFamily="18" charset="0"/>
                <a:cs typeface="Times New Roman" panose="02020603050405020304" pitchFamily="18" charset="0"/>
              </a:rPr>
              <a:t>NAG</a:t>
            </a:r>
            <a:r>
              <a:rPr lang="en-US" altLang="zh-CN" sz="3200" b="1" dirty="0">
                <a:latin typeface="Times New Roman" panose="02020603050405020304" pitchFamily="18" charset="0"/>
                <a:cs typeface="Times New Roman" panose="02020603050405020304" pitchFamily="18" charset="0"/>
              </a:rPr>
              <a:t>)</a:t>
            </a:r>
          </a:p>
          <a:p>
            <a:pPr marL="457200" lvl="1" indent="0" eaLnBrk="1" hangingPunct="1">
              <a:buNone/>
              <a:defRPr/>
            </a:pPr>
            <a:r>
              <a:rPr lang="en-US" altLang="zh-CN" sz="3200" b="1" i="1" dirty="0">
                <a:latin typeface="Times New Roman" panose="02020603050405020304" pitchFamily="18" charset="0"/>
                <a:cs typeface="Times New Roman" panose="02020603050405020304" pitchFamily="18" charset="0"/>
              </a:rPr>
              <a:t>N</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acetylmuramic</a:t>
            </a:r>
            <a:r>
              <a:rPr lang="en-US" altLang="zh-CN" sz="3200" b="1" dirty="0">
                <a:latin typeface="Times New Roman" panose="02020603050405020304" pitchFamily="18" charset="0"/>
                <a:cs typeface="Times New Roman" panose="02020603050405020304" pitchFamily="18" charset="0"/>
              </a:rPr>
              <a:t> acid(</a:t>
            </a:r>
            <a:r>
              <a:rPr lang="en-US" altLang="zh-CN" sz="3200" b="1" u="sng" dirty="0">
                <a:solidFill>
                  <a:srgbClr val="00B050"/>
                </a:solidFill>
                <a:latin typeface="Times New Roman" panose="02020603050405020304" pitchFamily="18" charset="0"/>
                <a:cs typeface="Times New Roman" panose="02020603050405020304" pitchFamily="18" charset="0"/>
              </a:rPr>
              <a:t>NAM</a:t>
            </a:r>
            <a:r>
              <a:rPr lang="en-US" altLang="zh-CN" sz="3200" b="1" dirty="0">
                <a:latin typeface="Times New Roman" panose="02020603050405020304" pitchFamily="18" charset="0"/>
                <a:cs typeface="Times New Roman" panose="02020603050405020304" pitchFamily="18" charset="0"/>
              </a:rPr>
              <a:t>)</a:t>
            </a:r>
          </a:p>
          <a:p>
            <a:pPr lvl="1">
              <a:defRPr/>
            </a:pPr>
            <a:r>
              <a:rPr lang="en-US" altLang="zh-CN" sz="3200" b="1" dirty="0">
                <a:latin typeface="Times New Roman" panose="02020603050405020304" pitchFamily="18" charset="0"/>
                <a:cs typeface="Times New Roman" panose="02020603050405020304" pitchFamily="18" charset="0"/>
              </a:rPr>
              <a:t>2) </a:t>
            </a:r>
            <a:r>
              <a:rPr lang="en-US" altLang="zh-CN" sz="3200" b="1" u="sng" dirty="0">
                <a:latin typeface="Times New Roman" panose="02020603050405020304" pitchFamily="18" charset="0"/>
                <a:cs typeface="Times New Roman" panose="02020603050405020304" pitchFamily="18" charset="0"/>
              </a:rPr>
              <a:t>Tetrapeptide</a:t>
            </a:r>
            <a:r>
              <a:rPr lang="en-US" altLang="zh-CN" sz="3200" b="1" dirty="0">
                <a:latin typeface="Times New Roman" panose="02020603050405020304" pitchFamily="18" charset="0"/>
                <a:cs typeface="Times New Roman" panose="02020603050405020304" pitchFamily="18" charset="0"/>
              </a:rPr>
              <a:t>: </a:t>
            </a:r>
          </a:p>
          <a:p>
            <a:pPr marL="457200" lvl="1" indent="0">
              <a:buNone/>
              <a:defRPr/>
            </a:pPr>
            <a:r>
              <a:rPr lang="en-US" altLang="zh-CN" sz="3200" b="1" dirty="0">
                <a:latin typeface="Times New Roman" panose="02020603050405020304" pitchFamily="18" charset="0"/>
                <a:cs typeface="Times New Roman" panose="02020603050405020304" pitchFamily="18" charset="0"/>
              </a:rPr>
              <a:t>     L-(</a:t>
            </a:r>
            <a:r>
              <a:rPr lang="en-US" altLang="zh-CN" sz="3200" b="1" dirty="0" err="1">
                <a:latin typeface="Times New Roman" panose="02020603050405020304" pitchFamily="18" charset="0"/>
                <a:cs typeface="Times New Roman" panose="02020603050405020304" pitchFamily="18" charset="0"/>
              </a:rPr>
              <a:t>ala,lys</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gln</a:t>
            </a:r>
            <a:r>
              <a:rPr lang="en-US" altLang="zh-CN" sz="3200" b="1" dirty="0">
                <a:latin typeface="Times New Roman" panose="02020603050405020304" pitchFamily="18" charset="0"/>
                <a:cs typeface="Times New Roman" panose="02020603050405020304" pitchFamily="18" charset="0"/>
              </a:rPr>
              <a:t>);</a:t>
            </a:r>
          </a:p>
          <a:p>
            <a:pPr marL="457200" lvl="1" indent="0">
              <a:buNone/>
              <a:defRPr/>
            </a:pPr>
            <a:r>
              <a:rPr lang="en-US" altLang="zh-CN" sz="3200" b="1" dirty="0">
                <a:solidFill>
                  <a:srgbClr val="C00000"/>
                </a:solidFill>
                <a:latin typeface="Times New Roman" panose="02020603050405020304" pitchFamily="18" charset="0"/>
                <a:cs typeface="Times New Roman" panose="02020603050405020304" pitchFamily="18" charset="0"/>
              </a:rPr>
              <a:t>     </a:t>
            </a:r>
            <a:r>
              <a:rPr lang="en-US" altLang="zh-CN" sz="3200" b="1" u="sng" dirty="0">
                <a:solidFill>
                  <a:srgbClr val="C00000"/>
                </a:solidFill>
                <a:latin typeface="Times New Roman" panose="02020603050405020304" pitchFamily="18" charset="0"/>
                <a:cs typeface="Times New Roman" panose="02020603050405020304" pitchFamily="18" charset="0"/>
              </a:rPr>
              <a:t>D-</a:t>
            </a:r>
            <a:r>
              <a:rPr lang="en-US" altLang="zh-CN" sz="3200" b="1" u="sng" dirty="0">
                <a:latin typeface="Times New Roman" panose="02020603050405020304" pitchFamily="18" charset="0"/>
                <a:cs typeface="Times New Roman" panose="02020603050405020304" pitchFamily="18" charset="0"/>
              </a:rPr>
              <a:t>(</a:t>
            </a:r>
            <a:r>
              <a:rPr lang="en-US" altLang="zh-CN" sz="3200" b="1" u="sng" dirty="0" err="1">
                <a:latin typeface="Times New Roman" panose="02020603050405020304" pitchFamily="18" charset="0"/>
                <a:cs typeface="Times New Roman" panose="02020603050405020304" pitchFamily="18" charset="0"/>
              </a:rPr>
              <a:t>glu,ala</a:t>
            </a:r>
            <a:r>
              <a:rPr lang="en-US" altLang="zh-CN" sz="3200" b="1" u="sng" dirty="0">
                <a:latin typeface="Times New Roman" panose="02020603050405020304" pitchFamily="18" charset="0"/>
                <a:cs typeface="Times New Roman" panose="02020603050405020304" pitchFamily="18" charset="0"/>
              </a:rPr>
              <a:t>)</a:t>
            </a:r>
            <a:r>
              <a:rPr lang="en-US" altLang="zh-CN" sz="3200" b="1" dirty="0">
                <a:solidFill>
                  <a:srgbClr val="C00000"/>
                </a:solidFill>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 </a:t>
            </a:r>
          </a:p>
          <a:p>
            <a:pPr marL="457200" lvl="1" indent="0">
              <a:buNone/>
              <a:defRPr/>
            </a:pPr>
            <a:r>
              <a:rPr lang="en-US" altLang="zh-CN" sz="3200" b="1" dirty="0" err="1">
                <a:solidFill>
                  <a:srgbClr val="C00000"/>
                </a:solidFill>
                <a:latin typeface="Times New Roman" panose="02020603050405020304" pitchFamily="18" charset="0"/>
                <a:cs typeface="Times New Roman" panose="02020603050405020304" pitchFamily="18" charset="0"/>
              </a:rPr>
              <a:t>DAP</a:t>
            </a:r>
            <a:r>
              <a:rPr lang="en-US" altLang="zh-CN" sz="3200" b="1" dirty="0" err="1">
                <a:latin typeface="Times New Roman" panose="02020603050405020304" pitchFamily="18" charset="0"/>
                <a:cs typeface="Times New Roman" panose="02020603050405020304" pitchFamily="18" charset="0"/>
              </a:rPr>
              <a:t>:</a:t>
            </a:r>
            <a:r>
              <a:rPr lang="en-US" altLang="zh-CN" sz="3200" b="1" dirty="0" err="1">
                <a:solidFill>
                  <a:srgbClr val="C00000"/>
                </a:solidFill>
                <a:latin typeface="Times New Roman" panose="02020603050405020304" pitchFamily="18" charset="0"/>
                <a:cs typeface="Times New Roman" panose="02020603050405020304" pitchFamily="18" charset="0"/>
              </a:rPr>
              <a:t>meso-diaminopimelic</a:t>
            </a:r>
            <a:r>
              <a:rPr lang="en-US" altLang="zh-CN" sz="3200" b="1" dirty="0">
                <a:solidFill>
                  <a:srgbClr val="C00000"/>
                </a:solidFill>
                <a:latin typeface="Times New Roman" panose="02020603050405020304" pitchFamily="18" charset="0"/>
                <a:cs typeface="Times New Roman" panose="02020603050405020304" pitchFamily="18" charset="0"/>
              </a:rPr>
              <a:t> acid</a:t>
            </a:r>
          </a:p>
          <a:p>
            <a:pPr marL="457200" lvl="1" indent="0">
              <a:buNone/>
              <a:defRPr/>
            </a:pPr>
            <a:r>
              <a:rPr lang="en-US" altLang="zh-CN" sz="3200" b="1" dirty="0">
                <a:solidFill>
                  <a:srgbClr val="C00000"/>
                </a:solidFill>
                <a:latin typeface="Times New Roman" panose="02020603050405020304" pitchFamily="18" charset="0"/>
                <a:cs typeface="Times New Roman" panose="02020603050405020304" pitchFamily="18" charset="0"/>
              </a:rPr>
              <a:t>    How to connect?</a:t>
            </a:r>
          </a:p>
        </p:txBody>
      </p:sp>
      <p:sp>
        <p:nvSpPr>
          <p:cNvPr id="5" name="Rectangle 3"/>
          <p:cNvSpPr/>
          <p:nvPr/>
        </p:nvSpPr>
        <p:spPr>
          <a:xfrm>
            <a:off x="1043608" y="0"/>
            <a:ext cx="7899637" cy="584775"/>
          </a:xfrm>
          <a:prstGeom prst="rect">
            <a:avLst/>
          </a:prstGeom>
        </p:spPr>
        <p:txBody>
          <a:bodyPr wrap="square">
            <a:spAutoFit/>
          </a:bodyPr>
          <a:lstStyle/>
          <a:p>
            <a:r>
              <a:rPr lang="en-US" altLang="zh-CN" sz="32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3.4.2 Peptidoglycan Structure</a:t>
            </a:r>
            <a:endParaRPr lang="zh-CN" altLang="en-US" sz="32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0" y="480875"/>
            <a:ext cx="9155929" cy="1569660"/>
          </a:xfrm>
          <a:prstGeom prst="rect">
            <a:avLst/>
          </a:prstGeom>
        </p:spPr>
        <p:txBody>
          <a:bodyPr wrap="square">
            <a:spAutoFit/>
          </a:bodyPr>
          <a:lstStyle/>
          <a:p>
            <a:pPr>
              <a:defRPr/>
            </a:pPr>
            <a:r>
              <a:rPr lang="en-US" altLang="zh-CN" sz="3200" b="1" u="sng" spc="23" dirty="0">
                <a:solidFill>
                  <a:prstClr val="black"/>
                </a:solidFill>
                <a:latin typeface="Times New Roman" panose="02020603050405020304" pitchFamily="18" charset="0"/>
                <a:cs typeface="Times New Roman" panose="02020603050405020304" pitchFamily="18" charset="0"/>
              </a:rPr>
              <a:t>PTG</a:t>
            </a:r>
            <a:r>
              <a:rPr lang="en-US" altLang="zh-CN" sz="3200" b="1" spc="23" dirty="0">
                <a:solidFill>
                  <a:prstClr val="black"/>
                </a:solidFill>
                <a:latin typeface="Times New Roman" panose="02020603050405020304" pitchFamily="18" charset="0"/>
                <a:cs typeface="Times New Roman" panose="02020603050405020304" pitchFamily="18" charset="0"/>
              </a:rPr>
              <a:t> (</a:t>
            </a:r>
            <a:r>
              <a:rPr lang="en-US" altLang="zh-CN" sz="3200" b="1" spc="23" dirty="0" err="1">
                <a:solidFill>
                  <a:prstClr val="black"/>
                </a:solidFill>
                <a:latin typeface="Times New Roman" panose="02020603050405020304" pitchFamily="18" charset="0"/>
                <a:cs typeface="Times New Roman" panose="02020603050405020304" pitchFamily="18" charset="0"/>
              </a:rPr>
              <a:t>murein</a:t>
            </a:r>
            <a:r>
              <a:rPr lang="en-US" altLang="zh-CN" sz="3200" b="1" spc="23" dirty="0">
                <a:solidFill>
                  <a:prstClr val="black"/>
                </a:solidFill>
                <a:latin typeface="Times New Roman" panose="02020603050405020304" pitchFamily="18" charset="0"/>
                <a:cs typeface="Times New Roman" panose="02020603050405020304" pitchFamily="18" charset="0"/>
              </a:rPr>
              <a:t>):</a:t>
            </a:r>
            <a:r>
              <a:rPr lang="en-US" altLang="zh-CN" sz="3200" b="1" u="sng" dirty="0" err="1">
                <a:latin typeface="Times New Roman" panose="02020603050405020304" pitchFamily="18" charset="0"/>
                <a:cs typeface="Times New Roman" panose="02020603050405020304" pitchFamily="18" charset="0"/>
              </a:rPr>
              <a:t>Meshlike</a:t>
            </a:r>
            <a:r>
              <a:rPr lang="en-US" altLang="zh-CN" sz="3200" b="1" u="sng" dirty="0">
                <a:latin typeface="Times New Roman" panose="02020603050405020304" pitchFamily="18" charset="0"/>
                <a:cs typeface="Times New Roman" panose="02020603050405020304" pitchFamily="18" charset="0"/>
              </a:rPr>
              <a:t>(</a:t>
            </a:r>
            <a:r>
              <a:rPr lang="zh-CN" altLang="en-US" sz="3200" b="1" u="sng" dirty="0">
                <a:latin typeface="Times New Roman" panose="02020603050405020304" pitchFamily="18" charset="0"/>
                <a:cs typeface="Times New Roman" panose="02020603050405020304" pitchFamily="18" charset="0"/>
              </a:rPr>
              <a:t>网状</a:t>
            </a:r>
            <a:r>
              <a:rPr lang="en-US" altLang="zh-CN" sz="3200" b="1" u="sng" dirty="0">
                <a:latin typeface="Times New Roman" panose="02020603050405020304" pitchFamily="18" charset="0"/>
                <a:cs typeface="Times New Roman" panose="02020603050405020304" pitchFamily="18" charset="0"/>
              </a:rPr>
              <a:t>)</a:t>
            </a:r>
            <a:r>
              <a:rPr lang="en-US" altLang="zh-CN" sz="3200" b="1" dirty="0">
                <a:latin typeface="Times New Roman" panose="02020603050405020304" pitchFamily="18" charset="0"/>
                <a:cs typeface="Times New Roman" panose="02020603050405020304" pitchFamily="18" charset="0"/>
              </a:rPr>
              <a:t> polymer of identical subunits forming </a:t>
            </a:r>
            <a:r>
              <a:rPr lang="en-US" altLang="zh-CN" sz="3200" b="1" u="sng" dirty="0">
                <a:latin typeface="Times New Roman" panose="02020603050405020304" pitchFamily="18" charset="0"/>
                <a:cs typeface="Times New Roman" panose="02020603050405020304" pitchFamily="18" charset="0"/>
              </a:rPr>
              <a:t>long strands</a:t>
            </a:r>
          </a:p>
          <a:p>
            <a:pPr>
              <a:defRPr/>
            </a:pPr>
            <a:r>
              <a:rPr lang="en-US" altLang="zh-CN" sz="3200" b="1" u="sng" dirty="0">
                <a:latin typeface="Times New Roman" panose="02020603050405020304" pitchFamily="18" charset="0"/>
                <a:cs typeface="Times New Roman" panose="02020603050405020304" pitchFamily="18" charset="0"/>
              </a:rPr>
              <a:t>Building block:</a:t>
            </a:r>
          </a:p>
        </p:txBody>
      </p:sp>
      <p:pic>
        <p:nvPicPr>
          <p:cNvPr id="6" name="Picture 5"/>
          <p:cNvPicPr>
            <a:picLocks noChangeAspect="1"/>
          </p:cNvPicPr>
          <p:nvPr/>
        </p:nvPicPr>
        <p:blipFill rotWithShape="1">
          <a:blip r:embed="rId4"/>
          <a:srcRect r="35087" b="72259"/>
          <a:stretch/>
        </p:blipFill>
        <p:spPr>
          <a:xfrm>
            <a:off x="5436096" y="1932556"/>
            <a:ext cx="3358202" cy="2376264"/>
          </a:xfrm>
          <a:prstGeom prst="rect">
            <a:avLst/>
          </a:prstGeom>
          <a:ln>
            <a:noFill/>
          </a:ln>
          <a:effectLst>
            <a:outerShdw blurRad="292100" dist="139700" dir="2700000" algn="tl" rotWithShape="0">
              <a:srgbClr val="333333">
                <a:alpha val="65000"/>
              </a:srgbClr>
            </a:outerShdw>
          </a:effectLst>
        </p:spPr>
      </p:pic>
      <p:pic>
        <p:nvPicPr>
          <p:cNvPr id="709" name="Picture 708"/>
          <p:cNvPicPr>
            <a:picLocks noChangeAspect="1"/>
          </p:cNvPicPr>
          <p:nvPr/>
        </p:nvPicPr>
        <p:blipFill rotWithShape="1">
          <a:blip r:embed="rId5"/>
          <a:srcRect t="47065"/>
          <a:stretch/>
        </p:blipFill>
        <p:spPr>
          <a:xfrm>
            <a:off x="5436096" y="4290964"/>
            <a:ext cx="3926164" cy="2597868"/>
          </a:xfrm>
          <a:prstGeom prst="rect">
            <a:avLst/>
          </a:prstGeom>
          <a:ln>
            <a:noFill/>
          </a:ln>
          <a:effectLst>
            <a:outerShdw blurRad="292100" dist="139700" dir="2700000" algn="tl" rotWithShape="0">
              <a:srgbClr val="333333">
                <a:alpha val="65000"/>
              </a:srgbClr>
            </a:outerShdw>
          </a:effectLst>
        </p:spPr>
      </p:pic>
      <p:pic>
        <p:nvPicPr>
          <p:cNvPr id="710" name="Picture 709"/>
          <p:cNvPicPr>
            <a:picLocks noChangeAspect="1"/>
          </p:cNvPicPr>
          <p:nvPr/>
        </p:nvPicPr>
        <p:blipFill>
          <a:blip r:embed="rId6"/>
          <a:stretch>
            <a:fillRect/>
          </a:stretch>
        </p:blipFill>
        <p:spPr>
          <a:xfrm>
            <a:off x="4816108" y="4308820"/>
            <a:ext cx="1012024" cy="22130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26430433"/>
      </p:ext>
    </p:extLst>
  </p:cSld>
  <p:clrMapOvr>
    <a:masterClrMapping/>
  </p:clrMapOvr>
  <p:transition advTm="19843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fade">
                                      <p:cBhvr>
                                        <p:cTn id="7" dur="1000"/>
                                        <p:tgtEl>
                                          <p:spTgt spid="48132">
                                            <p:txEl>
                                              <p:pRg st="0" end="0"/>
                                            </p:txEl>
                                          </p:spTgt>
                                        </p:tgtEl>
                                      </p:cBhvr>
                                    </p:animEffect>
                                    <p:anim calcmode="lin" valueType="num">
                                      <p:cBhvr>
                                        <p:cTn id="8" dur="1000" fill="hold"/>
                                        <p:tgtEl>
                                          <p:spTgt spid="481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1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132">
                                            <p:txEl>
                                              <p:pRg st="1" end="1"/>
                                            </p:txEl>
                                          </p:spTgt>
                                        </p:tgtEl>
                                        <p:attrNameLst>
                                          <p:attrName>style.visibility</p:attrName>
                                        </p:attrNameLst>
                                      </p:cBhvr>
                                      <p:to>
                                        <p:strVal val="visible"/>
                                      </p:to>
                                    </p:set>
                                    <p:animEffect transition="in" filter="fade">
                                      <p:cBhvr>
                                        <p:cTn id="14" dur="1000"/>
                                        <p:tgtEl>
                                          <p:spTgt spid="48132">
                                            <p:txEl>
                                              <p:pRg st="1" end="1"/>
                                            </p:txEl>
                                          </p:spTgt>
                                        </p:tgtEl>
                                      </p:cBhvr>
                                    </p:animEffect>
                                    <p:anim calcmode="lin" valueType="num">
                                      <p:cBhvr>
                                        <p:cTn id="15" dur="1000" fill="hold"/>
                                        <p:tgtEl>
                                          <p:spTgt spid="4813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81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8132">
                                            <p:txEl>
                                              <p:pRg st="2" end="2"/>
                                            </p:txEl>
                                          </p:spTgt>
                                        </p:tgtEl>
                                        <p:attrNameLst>
                                          <p:attrName>style.visibility</p:attrName>
                                        </p:attrNameLst>
                                      </p:cBhvr>
                                      <p:to>
                                        <p:strVal val="visible"/>
                                      </p:to>
                                    </p:set>
                                    <p:animEffect transition="in" filter="fade">
                                      <p:cBhvr>
                                        <p:cTn id="21" dur="1000"/>
                                        <p:tgtEl>
                                          <p:spTgt spid="48132">
                                            <p:txEl>
                                              <p:pRg st="2" end="2"/>
                                            </p:txEl>
                                          </p:spTgt>
                                        </p:tgtEl>
                                      </p:cBhvr>
                                    </p:animEffect>
                                    <p:anim calcmode="lin" valueType="num">
                                      <p:cBhvr>
                                        <p:cTn id="22" dur="1000" fill="hold"/>
                                        <p:tgtEl>
                                          <p:spTgt spid="4813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81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8132">
                                            <p:txEl>
                                              <p:pRg st="3" end="3"/>
                                            </p:txEl>
                                          </p:spTgt>
                                        </p:tgtEl>
                                        <p:attrNameLst>
                                          <p:attrName>style.visibility</p:attrName>
                                        </p:attrNameLst>
                                      </p:cBhvr>
                                      <p:to>
                                        <p:strVal val="visible"/>
                                      </p:to>
                                    </p:set>
                                    <p:animEffect transition="in" filter="fade">
                                      <p:cBhvr>
                                        <p:cTn id="32" dur="1000"/>
                                        <p:tgtEl>
                                          <p:spTgt spid="48132">
                                            <p:txEl>
                                              <p:pRg st="3" end="3"/>
                                            </p:txEl>
                                          </p:spTgt>
                                        </p:tgtEl>
                                      </p:cBhvr>
                                    </p:animEffect>
                                    <p:anim calcmode="lin" valueType="num">
                                      <p:cBhvr>
                                        <p:cTn id="33" dur="1000" fill="hold"/>
                                        <p:tgtEl>
                                          <p:spTgt spid="4813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8132">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8132">
                                            <p:txEl>
                                              <p:pRg st="4" end="4"/>
                                            </p:txEl>
                                          </p:spTgt>
                                        </p:tgtEl>
                                        <p:attrNameLst>
                                          <p:attrName>style.visibility</p:attrName>
                                        </p:attrNameLst>
                                      </p:cBhvr>
                                      <p:to>
                                        <p:strVal val="visible"/>
                                      </p:to>
                                    </p:set>
                                    <p:animEffect transition="in" filter="fade">
                                      <p:cBhvr>
                                        <p:cTn id="37" dur="1000"/>
                                        <p:tgtEl>
                                          <p:spTgt spid="48132">
                                            <p:txEl>
                                              <p:pRg st="4" end="4"/>
                                            </p:txEl>
                                          </p:spTgt>
                                        </p:tgtEl>
                                      </p:cBhvr>
                                    </p:animEffect>
                                    <p:anim calcmode="lin" valueType="num">
                                      <p:cBhvr>
                                        <p:cTn id="38" dur="1000" fill="hold"/>
                                        <p:tgtEl>
                                          <p:spTgt spid="48132">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8132">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8132">
                                            <p:txEl>
                                              <p:pRg st="5" end="5"/>
                                            </p:txEl>
                                          </p:spTgt>
                                        </p:tgtEl>
                                        <p:attrNameLst>
                                          <p:attrName>style.visibility</p:attrName>
                                        </p:attrNameLst>
                                      </p:cBhvr>
                                      <p:to>
                                        <p:strVal val="visible"/>
                                      </p:to>
                                    </p:set>
                                    <p:animEffect transition="in" filter="fade">
                                      <p:cBhvr>
                                        <p:cTn id="42" dur="1000"/>
                                        <p:tgtEl>
                                          <p:spTgt spid="48132">
                                            <p:txEl>
                                              <p:pRg st="5" end="5"/>
                                            </p:txEl>
                                          </p:spTgt>
                                        </p:tgtEl>
                                      </p:cBhvr>
                                    </p:animEffect>
                                    <p:anim calcmode="lin" valueType="num">
                                      <p:cBhvr>
                                        <p:cTn id="43" dur="1000" fill="hold"/>
                                        <p:tgtEl>
                                          <p:spTgt spid="4813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813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0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8132">
                                            <p:txEl>
                                              <p:pRg st="6" end="6"/>
                                            </p:txEl>
                                          </p:spTgt>
                                        </p:tgtEl>
                                        <p:attrNameLst>
                                          <p:attrName>style.visibility</p:attrName>
                                        </p:attrNameLst>
                                      </p:cBhvr>
                                      <p:to>
                                        <p:strVal val="visible"/>
                                      </p:to>
                                    </p:set>
                                    <p:animEffect transition="in" filter="fade">
                                      <p:cBhvr>
                                        <p:cTn id="53" dur="1000"/>
                                        <p:tgtEl>
                                          <p:spTgt spid="48132">
                                            <p:txEl>
                                              <p:pRg st="6" end="6"/>
                                            </p:txEl>
                                          </p:spTgt>
                                        </p:tgtEl>
                                      </p:cBhvr>
                                    </p:animEffect>
                                    <p:anim calcmode="lin" valueType="num">
                                      <p:cBhvr>
                                        <p:cTn id="54" dur="1000" fill="hold"/>
                                        <p:tgtEl>
                                          <p:spTgt spid="48132">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4813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8132">
                                            <p:txEl>
                                              <p:pRg st="7" end="7"/>
                                            </p:txEl>
                                          </p:spTgt>
                                        </p:tgtEl>
                                        <p:attrNameLst>
                                          <p:attrName>style.visibility</p:attrName>
                                        </p:attrNameLst>
                                      </p:cBhvr>
                                      <p:to>
                                        <p:strVal val="visible"/>
                                      </p:to>
                                    </p:set>
                                    <p:animEffect transition="in" filter="fade">
                                      <p:cBhvr>
                                        <p:cTn id="64" dur="1000"/>
                                        <p:tgtEl>
                                          <p:spTgt spid="48132">
                                            <p:txEl>
                                              <p:pRg st="7" end="7"/>
                                            </p:txEl>
                                          </p:spTgt>
                                        </p:tgtEl>
                                      </p:cBhvr>
                                    </p:animEffect>
                                    <p:anim calcmode="lin" valueType="num">
                                      <p:cBhvr>
                                        <p:cTn id="65" dur="1000" fill="hold"/>
                                        <p:tgtEl>
                                          <p:spTgt spid="48132">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4813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132D30-884A-4234-8F2B-B912E3CEF99B}"/>
              </a:ext>
            </a:extLst>
          </p:cNvPr>
          <p:cNvPicPr>
            <a:picLocks noChangeAspect="1"/>
          </p:cNvPicPr>
          <p:nvPr/>
        </p:nvPicPr>
        <p:blipFill rotWithShape="1">
          <a:blip r:embed="rId4"/>
          <a:srcRect t="-261" b="52094"/>
          <a:stretch/>
        </p:blipFill>
        <p:spPr>
          <a:xfrm>
            <a:off x="4842005" y="211379"/>
            <a:ext cx="2749534" cy="1656184"/>
          </a:xfrm>
          <a:prstGeom prst="rect">
            <a:avLst/>
          </a:prstGeom>
        </p:spPr>
      </p:pic>
      <p:pic>
        <p:nvPicPr>
          <p:cNvPr id="14" name="Picture 13"/>
          <p:cNvPicPr>
            <a:picLocks noChangeAspect="1"/>
          </p:cNvPicPr>
          <p:nvPr/>
        </p:nvPicPr>
        <p:blipFill>
          <a:blip r:embed="rId5"/>
          <a:stretch>
            <a:fillRect/>
          </a:stretch>
        </p:blipFill>
        <p:spPr>
          <a:xfrm>
            <a:off x="5904240" y="5311993"/>
            <a:ext cx="3051001" cy="1584573"/>
          </a:xfrm>
          <a:prstGeom prst="rect">
            <a:avLst/>
          </a:prstGeom>
        </p:spPr>
      </p:pic>
      <p:pic>
        <p:nvPicPr>
          <p:cNvPr id="7" name="Picture 6"/>
          <p:cNvPicPr>
            <a:picLocks noChangeAspect="1"/>
          </p:cNvPicPr>
          <p:nvPr/>
        </p:nvPicPr>
        <p:blipFill>
          <a:blip r:embed="rId6"/>
          <a:stretch>
            <a:fillRect/>
          </a:stretch>
        </p:blipFill>
        <p:spPr>
          <a:xfrm>
            <a:off x="7236296" y="1"/>
            <a:ext cx="1907703" cy="166032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7"/>
          <a:stretch>
            <a:fillRect/>
          </a:stretch>
        </p:blipFill>
        <p:spPr>
          <a:xfrm>
            <a:off x="4620339" y="3554522"/>
            <a:ext cx="2399932" cy="2022764"/>
          </a:xfrm>
          <a:prstGeom prst="rect">
            <a:avLst/>
          </a:prstGeom>
        </p:spPr>
      </p:pic>
      <p:sp>
        <p:nvSpPr>
          <p:cNvPr id="50180" name="Rectangle 3"/>
          <p:cNvSpPr>
            <a:spLocks noGrp="1" noChangeArrowheads="1"/>
          </p:cNvSpPr>
          <p:nvPr>
            <p:ph idx="1"/>
          </p:nvPr>
        </p:nvSpPr>
        <p:spPr>
          <a:xfrm>
            <a:off x="34517" y="1622163"/>
            <a:ext cx="4710041" cy="4824536"/>
          </a:xfrm>
        </p:spPr>
        <p:txBody>
          <a:bodyPr>
            <a:noAutofit/>
            <a:scene3d>
              <a:camera prst="orthographicFront"/>
              <a:lightRig rig="threePt" dir="t"/>
            </a:scene3d>
            <a:sp3d extrusionH="57150">
              <a:bevelT w="69850" h="38100" prst="cross"/>
            </a:sp3d>
          </a:bodyPr>
          <a:lstStyle/>
          <a:p>
            <a:pPr eaLnBrk="1" hangingPunct="1">
              <a:lnSpc>
                <a:spcPct val="90000"/>
              </a:lnSpc>
              <a:defRPr/>
            </a:pPr>
            <a:r>
              <a:rPr lang="en-US" altLang="zh-CN" sz="2700" b="1" dirty="0">
                <a:solidFill>
                  <a:srgbClr val="FF0000"/>
                </a:solidFill>
                <a:latin typeface="Times New Roman" panose="02020603050405020304" pitchFamily="18" charset="0"/>
                <a:cs typeface="Times New Roman" panose="02020603050405020304" pitchFamily="18" charset="0"/>
              </a:rPr>
              <a:t>PTG</a:t>
            </a:r>
            <a:r>
              <a:rPr lang="en-US" altLang="zh-CN" sz="2700" b="1" dirty="0">
                <a:latin typeface="Times New Roman" panose="02020603050405020304" pitchFamily="18" charset="0"/>
                <a:cs typeface="Times New Roman" panose="02020603050405020304" pitchFamily="18" charset="0"/>
              </a:rPr>
              <a:t> strands have a </a:t>
            </a:r>
            <a:r>
              <a:rPr lang="en-US" altLang="zh-CN" sz="2700" b="1" u="sng" dirty="0">
                <a:latin typeface="Times New Roman" panose="02020603050405020304" pitchFamily="18" charset="0"/>
                <a:cs typeface="Times New Roman" panose="02020603050405020304" pitchFamily="18" charset="0"/>
              </a:rPr>
              <a:t>helical shape(</a:t>
            </a:r>
            <a:r>
              <a:rPr lang="en-US" altLang="zh-CN" sz="2700" b="1" u="sng" dirty="0">
                <a:solidFill>
                  <a:srgbClr val="FF0000"/>
                </a:solidFill>
                <a:latin typeface="Times New Roman" panose="02020603050405020304" pitchFamily="18" charset="0"/>
                <a:cs typeface="Times New Roman" panose="02020603050405020304" pitchFamily="18" charset="0"/>
              </a:rPr>
              <a:t>NAM</a:t>
            </a:r>
            <a:r>
              <a:rPr lang="en-US" altLang="zh-CN" sz="2700" b="1" u="sng" dirty="0">
                <a:latin typeface="Times New Roman" panose="02020603050405020304" pitchFamily="18" charset="0"/>
                <a:cs typeface="Times New Roman" panose="02020603050405020304" pitchFamily="18" charset="0"/>
              </a:rPr>
              <a:t>(1,4)</a:t>
            </a:r>
            <a:r>
              <a:rPr lang="en-US" altLang="zh-CN" sz="2700" b="1" u="sng" dirty="0">
                <a:solidFill>
                  <a:srgbClr val="00B0F0"/>
                </a:solidFill>
                <a:latin typeface="Times New Roman" panose="02020603050405020304" pitchFamily="18" charset="0"/>
                <a:cs typeface="Times New Roman" panose="02020603050405020304" pitchFamily="18" charset="0"/>
              </a:rPr>
              <a:t>NAG</a:t>
            </a:r>
            <a:r>
              <a:rPr lang="en-US" altLang="zh-CN" sz="2700" b="1" dirty="0">
                <a:latin typeface="Times New Roman" panose="02020603050405020304" pitchFamily="18" charset="0"/>
                <a:cs typeface="Times New Roman" panose="02020603050405020304" pitchFamily="18" charset="0"/>
              </a:rPr>
              <a:t>)</a:t>
            </a:r>
          </a:p>
          <a:p>
            <a:pPr eaLnBrk="1" hangingPunct="1">
              <a:lnSpc>
                <a:spcPct val="90000"/>
              </a:lnSpc>
              <a:defRPr/>
            </a:pPr>
            <a:r>
              <a:rPr lang="en-US" altLang="zh-CN" sz="2700" b="1" dirty="0">
                <a:solidFill>
                  <a:srgbClr val="FF0000"/>
                </a:solidFill>
                <a:latin typeface="Times New Roman" panose="02020603050405020304" pitchFamily="18" charset="0"/>
                <a:cs typeface="Times New Roman" panose="02020603050405020304" pitchFamily="18" charset="0"/>
              </a:rPr>
              <a:t>PTG </a:t>
            </a:r>
            <a:r>
              <a:rPr lang="en-US" altLang="zh-CN" sz="2700" b="1" dirty="0">
                <a:latin typeface="Times New Roman" panose="02020603050405020304" pitchFamily="18" charset="0"/>
                <a:cs typeface="Times New Roman" panose="02020603050405020304" pitchFamily="18" charset="0"/>
              </a:rPr>
              <a:t>chains are </a:t>
            </a:r>
            <a:r>
              <a:rPr lang="en-US" altLang="zh-CN" sz="2700" b="1" u="sng" dirty="0" err="1">
                <a:latin typeface="Times New Roman" panose="02020603050405020304" pitchFamily="18" charset="0"/>
                <a:cs typeface="Times New Roman" panose="02020603050405020304" pitchFamily="18" charset="0"/>
              </a:rPr>
              <a:t>crosslinked</a:t>
            </a:r>
            <a:r>
              <a:rPr lang="en-US" altLang="zh-CN" sz="2700" b="1" dirty="0">
                <a:latin typeface="Times New Roman" panose="02020603050405020304" pitchFamily="18" charset="0"/>
                <a:cs typeface="Times New Roman" panose="02020603050405020304" pitchFamily="18" charset="0"/>
              </a:rPr>
              <a:t> by peptides for strength(</a:t>
            </a:r>
            <a:r>
              <a:rPr lang="en-US" altLang="zh-CN" sz="2700" b="1" dirty="0">
                <a:solidFill>
                  <a:srgbClr val="FF0000"/>
                </a:solidFill>
                <a:latin typeface="Times New Roman" panose="02020603050405020304" pitchFamily="18" charset="0"/>
                <a:cs typeface="Times New Roman" panose="02020603050405020304" pitchFamily="18" charset="0"/>
              </a:rPr>
              <a:t>NAM</a:t>
            </a:r>
            <a:r>
              <a:rPr lang="en-US" altLang="zh-CN" sz="2700" b="1" dirty="0">
                <a:latin typeface="Times New Roman" panose="02020603050405020304" pitchFamily="18" charset="0"/>
                <a:cs typeface="Times New Roman" panose="02020603050405020304" pitchFamily="18" charset="0"/>
              </a:rPr>
              <a:t>-</a:t>
            </a:r>
            <a:r>
              <a:rPr lang="en-US" altLang="zh-CN" sz="2700" b="1" u="sng" dirty="0">
                <a:solidFill>
                  <a:srgbClr val="0000FF"/>
                </a:solidFill>
                <a:latin typeface="Times New Roman" panose="02020603050405020304" pitchFamily="18" charset="0"/>
                <a:cs typeface="Times New Roman" panose="02020603050405020304" pitchFamily="18" charset="0"/>
              </a:rPr>
              <a:t>L</a:t>
            </a:r>
            <a:r>
              <a:rPr lang="en-US" altLang="zh-CN" sz="2700" b="1" dirty="0">
                <a:solidFill>
                  <a:srgbClr val="0000FF"/>
                </a:solidFill>
                <a:latin typeface="Times New Roman" panose="02020603050405020304" pitchFamily="18" charset="0"/>
                <a:cs typeface="Times New Roman" panose="02020603050405020304" pitchFamily="18" charset="0"/>
              </a:rPr>
              <a:t>-ala</a:t>
            </a:r>
            <a:r>
              <a:rPr lang="en-US" altLang="zh-CN" sz="2700" b="1" dirty="0">
                <a:latin typeface="Times New Roman" panose="02020603050405020304" pitchFamily="18" charset="0"/>
                <a:cs typeface="Times New Roman" panose="02020603050405020304" pitchFamily="18" charset="0"/>
              </a:rPr>
              <a:t>)</a:t>
            </a:r>
          </a:p>
          <a:p>
            <a:pPr lvl="1" eaLnBrk="1" hangingPunct="1">
              <a:lnSpc>
                <a:spcPct val="90000"/>
              </a:lnSpc>
              <a:defRPr/>
            </a:pPr>
            <a:r>
              <a:rPr lang="en-US" altLang="zh-CN" sz="2700" b="1" u="sng" dirty="0" err="1">
                <a:latin typeface="Times New Roman" panose="02020603050405020304" pitchFamily="18" charset="0"/>
                <a:cs typeface="Times New Roman" panose="02020603050405020304" pitchFamily="18" charset="0"/>
              </a:rPr>
              <a:t>Interbridges</a:t>
            </a:r>
            <a:r>
              <a:rPr lang="en-US" altLang="zh-CN" sz="2700" b="1" dirty="0">
                <a:latin typeface="Times New Roman" panose="02020603050405020304" pitchFamily="18" charset="0"/>
                <a:cs typeface="Times New Roman" panose="02020603050405020304" pitchFamily="18" charset="0"/>
              </a:rPr>
              <a:t> may form PTG sacs – interconnected networks</a:t>
            </a:r>
          </a:p>
          <a:p>
            <a:pPr lvl="1" eaLnBrk="1" hangingPunct="1">
              <a:lnSpc>
                <a:spcPct val="90000"/>
              </a:lnSpc>
              <a:defRPr/>
            </a:pPr>
            <a:r>
              <a:rPr lang="en-US" altLang="zh-CN" sz="2700" b="1" dirty="0">
                <a:latin typeface="Times New Roman" panose="02020603050405020304" pitchFamily="18" charset="0"/>
                <a:cs typeface="Times New Roman" panose="02020603050405020304" pitchFamily="18" charset="0"/>
              </a:rPr>
              <a:t>Various structures occur-(</a:t>
            </a:r>
            <a:r>
              <a:rPr lang="en-US" altLang="zh-CN" sz="2700" b="1" u="sng" dirty="0">
                <a:latin typeface="Times New Roman" panose="02020603050405020304" pitchFamily="18" charset="0"/>
                <a:cs typeface="Times New Roman" panose="02020603050405020304" pitchFamily="18" charset="0"/>
              </a:rPr>
              <a:t>D</a:t>
            </a:r>
            <a:r>
              <a:rPr lang="en-US" altLang="zh-CN" sz="2700" b="1" dirty="0">
                <a:latin typeface="Times New Roman" panose="02020603050405020304" pitchFamily="18" charset="0"/>
                <a:cs typeface="Times New Roman" panose="02020603050405020304" pitchFamily="18" charset="0"/>
              </a:rPr>
              <a:t>-ala)-DAP/(</a:t>
            </a:r>
            <a:r>
              <a:rPr lang="en-US" altLang="zh-CN" sz="2700" b="1" dirty="0">
                <a:solidFill>
                  <a:srgbClr val="0000FF"/>
                </a:solidFill>
                <a:latin typeface="Times New Roman" panose="02020603050405020304" pitchFamily="18" charset="0"/>
                <a:cs typeface="Times New Roman" panose="02020603050405020304" pitchFamily="18" charset="0"/>
              </a:rPr>
              <a:t>D-ala</a:t>
            </a:r>
            <a:r>
              <a:rPr lang="en-US" altLang="zh-CN" sz="2700" b="1" dirty="0">
                <a:latin typeface="Times New Roman" panose="02020603050405020304" pitchFamily="18" charset="0"/>
                <a:cs typeface="Times New Roman" panose="02020603050405020304" pitchFamily="18" charset="0"/>
              </a:rPr>
              <a:t>)-(</a:t>
            </a:r>
            <a:r>
              <a:rPr lang="en-US" altLang="zh-CN" sz="2700" b="1" dirty="0" err="1">
                <a:solidFill>
                  <a:srgbClr val="00B0F0"/>
                </a:solidFill>
                <a:latin typeface="Times New Roman" panose="02020603050405020304" pitchFamily="18" charset="0"/>
                <a:cs typeface="Times New Roman" panose="02020603050405020304" pitchFamily="18" charset="0"/>
              </a:rPr>
              <a:t>Gly</a:t>
            </a:r>
            <a:r>
              <a:rPr lang="en-US" altLang="zh-CN" sz="2700" b="1" dirty="0">
                <a:latin typeface="Times New Roman" panose="02020603050405020304" pitchFamily="18" charset="0"/>
                <a:cs typeface="Times New Roman" panose="02020603050405020304" pitchFamily="18" charset="0"/>
              </a:rPr>
              <a:t>)</a:t>
            </a:r>
            <a:r>
              <a:rPr lang="en-US" altLang="zh-CN" sz="2700" b="1" baseline="-25000" dirty="0">
                <a:solidFill>
                  <a:srgbClr val="00B0F0"/>
                </a:solidFill>
                <a:latin typeface="Times New Roman" panose="02020603050405020304" pitchFamily="18" charset="0"/>
                <a:cs typeface="Times New Roman" panose="02020603050405020304" pitchFamily="18" charset="0"/>
              </a:rPr>
              <a:t>5</a:t>
            </a:r>
            <a:r>
              <a:rPr lang="en-US" altLang="zh-CN" sz="2700" b="1" dirty="0">
                <a:latin typeface="Times New Roman" panose="02020603050405020304" pitchFamily="18" charset="0"/>
                <a:cs typeface="Times New Roman" panose="02020603050405020304" pitchFamily="18" charset="0"/>
              </a:rPr>
              <a:t>-(</a:t>
            </a:r>
            <a:r>
              <a:rPr lang="en-US" altLang="zh-CN" sz="2700" b="1" dirty="0">
                <a:solidFill>
                  <a:srgbClr val="0000FF"/>
                </a:solidFill>
                <a:latin typeface="Times New Roman" panose="02020603050405020304" pitchFamily="18" charset="0"/>
                <a:cs typeface="Times New Roman" panose="02020603050405020304" pitchFamily="18" charset="0"/>
              </a:rPr>
              <a:t>L-</a:t>
            </a:r>
            <a:r>
              <a:rPr lang="en-US" altLang="zh-CN" sz="2700" b="1" dirty="0" err="1">
                <a:solidFill>
                  <a:srgbClr val="0000FF"/>
                </a:solidFill>
                <a:latin typeface="Times New Roman" panose="02020603050405020304" pitchFamily="18" charset="0"/>
                <a:cs typeface="Times New Roman" panose="02020603050405020304" pitchFamily="18" charset="0"/>
              </a:rPr>
              <a:t>lys</a:t>
            </a:r>
            <a:r>
              <a:rPr lang="en-US" altLang="zh-CN" sz="2700" b="1" dirty="0">
                <a:latin typeface="Times New Roman" panose="02020603050405020304" pitchFamily="18" charset="0"/>
                <a:cs typeface="Times New Roman" panose="02020603050405020304" pitchFamily="18" charset="0"/>
              </a:rPr>
              <a:t>)</a:t>
            </a:r>
            <a:r>
              <a:rPr lang="en-US" altLang="zh-CN" sz="2700" b="1" dirty="0" err="1">
                <a:solidFill>
                  <a:srgbClr val="00B0F0"/>
                </a:solidFill>
                <a:latin typeface="Times New Roman" panose="02020603050405020304" pitchFamily="18" charset="0"/>
                <a:cs typeface="Times New Roman" panose="02020603050405020304" pitchFamily="18" charset="0"/>
              </a:rPr>
              <a:t>interbridge</a:t>
            </a:r>
            <a:endParaRPr lang="en-US" altLang="zh-CN" sz="2700" b="1" dirty="0">
              <a:solidFill>
                <a:srgbClr val="00B0F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139208" y="2924944"/>
            <a:ext cx="881063" cy="523220"/>
          </a:xfrm>
          <a:prstGeom prst="rect">
            <a:avLst/>
          </a:prstGeom>
          <a:noFill/>
        </p:spPr>
        <p:txBody>
          <a:bodyPr wrap="square" rtlCol="0">
            <a:spAutoFit/>
          </a:bodyPr>
          <a:lstStyle/>
          <a:p>
            <a:r>
              <a:rPr lang="en-US" altLang="zh-CN" sz="2800" b="1" dirty="0"/>
              <a:t>G</a:t>
            </a:r>
            <a:r>
              <a:rPr lang="en-US" altLang="zh-CN" sz="3600" b="1" baseline="30000" dirty="0"/>
              <a:t>-</a:t>
            </a:r>
            <a:endParaRPr lang="zh-CN" altLang="en-US" sz="3600" b="1" baseline="30000" dirty="0"/>
          </a:p>
        </p:txBody>
      </p:sp>
      <p:sp>
        <p:nvSpPr>
          <p:cNvPr id="9" name="TextBox 8"/>
          <p:cNvSpPr txBox="1"/>
          <p:nvPr/>
        </p:nvSpPr>
        <p:spPr>
          <a:xfrm>
            <a:off x="7839209" y="5581060"/>
            <a:ext cx="638661" cy="523220"/>
          </a:xfrm>
          <a:prstGeom prst="rect">
            <a:avLst/>
          </a:prstGeom>
          <a:noFill/>
        </p:spPr>
        <p:txBody>
          <a:bodyPr wrap="square" rtlCol="0">
            <a:spAutoFit/>
          </a:bodyPr>
          <a:lstStyle/>
          <a:p>
            <a:r>
              <a:rPr lang="en-US" altLang="zh-CN" sz="2800" dirty="0"/>
              <a:t>G</a:t>
            </a:r>
            <a:r>
              <a:rPr lang="en-US" altLang="zh-CN" sz="2800" b="1" baseline="30000" dirty="0"/>
              <a:t>+</a:t>
            </a:r>
            <a:endParaRPr lang="zh-CN" altLang="en-US" sz="2800" b="1" baseline="30000" dirty="0"/>
          </a:p>
        </p:txBody>
      </p:sp>
      <p:sp>
        <p:nvSpPr>
          <p:cNvPr id="10" name="Rectangle 3"/>
          <p:cNvSpPr/>
          <p:nvPr/>
        </p:nvSpPr>
        <p:spPr>
          <a:xfrm>
            <a:off x="0" y="96154"/>
            <a:ext cx="7899637" cy="523220"/>
          </a:xfrm>
          <a:prstGeom prst="rect">
            <a:avLst/>
          </a:prstGeom>
        </p:spPr>
        <p:txBody>
          <a:bodyPr wrap="square">
            <a:spAutoFit/>
          </a:bodyPr>
          <a:lstStyle/>
          <a:p>
            <a:r>
              <a:rPr lang="en-US" altLang="zh-CN" sz="28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3.4.2 Peptidoglycan Structure</a:t>
            </a:r>
            <a:endParaRPr lang="zh-CN" altLang="en-US" sz="28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395536" y="828381"/>
            <a:ext cx="1582677" cy="584775"/>
          </a:xfrm>
          <a:prstGeom prst="rect">
            <a:avLst/>
          </a:prstGeom>
        </p:spPr>
        <p:txBody>
          <a:bodyPr wrap="none">
            <a:spAutoFit/>
          </a:bodyPr>
          <a:lstStyle/>
          <a:p>
            <a:r>
              <a:rPr lang="en-US" sz="3200" b="1" u="sng" dirty="0"/>
              <a:t>Linkage:</a:t>
            </a:r>
          </a:p>
        </p:txBody>
      </p:sp>
      <p:sp>
        <p:nvSpPr>
          <p:cNvPr id="18" name="内容占位符 2"/>
          <p:cNvSpPr txBox="1">
            <a:spLocks/>
          </p:cNvSpPr>
          <p:nvPr/>
        </p:nvSpPr>
        <p:spPr>
          <a:xfrm>
            <a:off x="65541" y="6270198"/>
            <a:ext cx="5943600" cy="48749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How to identify G</a:t>
            </a:r>
            <a:r>
              <a:rPr lang="en-US" altLang="zh-CN" sz="3600" b="1"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zh-CN"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or G</a:t>
            </a:r>
            <a:r>
              <a:rPr lang="en-US" altLang="zh-CN" sz="3600" b="1"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zh-CN" alt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8"/>
          <a:stretch>
            <a:fillRect/>
          </a:stretch>
        </p:blipFill>
        <p:spPr>
          <a:xfrm>
            <a:off x="4839504" y="201913"/>
            <a:ext cx="2752035" cy="3440044"/>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5364087" y="1556792"/>
            <a:ext cx="432049"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868144" y="715527"/>
            <a:ext cx="432048" cy="481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p:nvPr/>
        </p:nvCxnSpPr>
        <p:spPr>
          <a:xfrm>
            <a:off x="5724128" y="4509120"/>
            <a:ext cx="0" cy="144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7535069" y="5877272"/>
            <a:ext cx="0" cy="144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6883742"/>
      </p:ext>
    </p:extLst>
  </p:cSld>
  <p:clrMapOvr>
    <a:masterClrMapping/>
  </p:clrMapOvr>
  <p:transition advTm="1562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blinds(horizontal)">
                                      <p:cBhvr>
                                        <p:cTn id="7" dur="500"/>
                                        <p:tgtEl>
                                          <p:spTgt spid="50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0180">
                                            <p:txEl>
                                              <p:pRg st="1" end="1"/>
                                            </p:txEl>
                                          </p:spTgt>
                                        </p:tgtEl>
                                        <p:attrNameLst>
                                          <p:attrName>style.visibility</p:attrName>
                                        </p:attrNameLst>
                                      </p:cBhvr>
                                      <p:to>
                                        <p:strVal val="visible"/>
                                      </p:to>
                                    </p:set>
                                    <p:animEffect transition="in" filter="blinds(horizontal)">
                                      <p:cBhvr>
                                        <p:cTn id="16" dur="500"/>
                                        <p:tgtEl>
                                          <p:spTgt spid="5018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0180">
                                            <p:txEl>
                                              <p:pRg st="2" end="2"/>
                                            </p:txEl>
                                          </p:spTgt>
                                        </p:tgtEl>
                                        <p:attrNameLst>
                                          <p:attrName>style.visibility</p:attrName>
                                        </p:attrNameLst>
                                      </p:cBhvr>
                                      <p:to>
                                        <p:strVal val="visible"/>
                                      </p:to>
                                    </p:set>
                                    <p:animEffect transition="in" filter="blinds(horizontal)">
                                      <p:cBhvr>
                                        <p:cTn id="33" dur="500"/>
                                        <p:tgtEl>
                                          <p:spTgt spid="5018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0180">
                                            <p:txEl>
                                              <p:pRg st="3" end="3"/>
                                            </p:txEl>
                                          </p:spTgt>
                                        </p:tgtEl>
                                        <p:attrNameLst>
                                          <p:attrName>style.visibility</p:attrName>
                                        </p:attrNameLst>
                                      </p:cBhvr>
                                      <p:to>
                                        <p:strVal val="visible"/>
                                      </p:to>
                                    </p:set>
                                    <p:animEffect transition="in" filter="blinds(horizontal)">
                                      <p:cBhvr>
                                        <p:cTn id="38" dur="500"/>
                                        <p:tgtEl>
                                          <p:spTgt spid="5018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anim calcmode="lin" valueType="num">
                                      <p:cBhvr additive="base">
                                        <p:cTn id="6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uiExpand="1" build="p"/>
      <p:bldP spid="8" grpId="0"/>
      <p:bldP spid="9" grpId="0"/>
      <p:bldP spid="18" grpId="0" build="p"/>
      <p:bldP spid="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46" y="929574"/>
            <a:ext cx="9144000" cy="4282287"/>
          </a:xfrm>
        </p:spPr>
        <p:txBody>
          <a:bodyPr>
            <a:normAutofit/>
          </a:bodyPr>
          <a:lstStyle/>
          <a:p>
            <a:r>
              <a:rPr lang="en-US" sz="3200" b="1" dirty="0">
                <a:latin typeface="Times New Roman" panose="02020603050405020304" pitchFamily="18" charset="0"/>
                <a:cs typeface="Times New Roman" panose="02020603050405020304" pitchFamily="18" charset="0"/>
              </a:rPr>
              <a:t>Most have </a:t>
            </a:r>
            <a:r>
              <a:rPr lang="en-US" sz="3600" b="1" u="sng" dirty="0">
                <a:latin typeface="Times New Roman" panose="02020603050405020304" pitchFamily="18" charset="0"/>
                <a:cs typeface="Times New Roman" panose="02020603050405020304" pitchFamily="18" charset="0"/>
              </a:rPr>
              <a:t>thick</a:t>
            </a:r>
            <a:r>
              <a:rPr lang="en-US" sz="3600" b="1" dirty="0">
                <a:latin typeface="Times New Roman" panose="02020603050405020304" pitchFamily="18" charset="0"/>
                <a:cs typeface="Times New Roman" panose="02020603050405020304" pitchFamily="18" charset="0"/>
              </a:rPr>
              <a:t> </a:t>
            </a:r>
            <a:r>
              <a:rPr lang="en-US" sz="3600" b="1" u="sng" dirty="0">
                <a:solidFill>
                  <a:srgbClr val="FF9900"/>
                </a:solidFill>
                <a:latin typeface="Times New Roman" panose="02020603050405020304" pitchFamily="18" charset="0"/>
                <a:cs typeface="Times New Roman" panose="02020603050405020304" pitchFamily="18" charset="0"/>
              </a:rPr>
              <a:t>PTG</a:t>
            </a:r>
            <a:r>
              <a:rPr lang="en-US" sz="36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and large amounts of other polymers such as </a:t>
            </a:r>
            <a:r>
              <a:rPr lang="en-US" sz="3600" b="1" u="sng" dirty="0">
                <a:latin typeface="Times New Roman" panose="02020603050405020304" pitchFamily="18" charset="0"/>
                <a:cs typeface="Times New Roman" panose="02020603050405020304" pitchFamily="18" charset="0"/>
              </a:rPr>
              <a:t>teichoic acids (</a:t>
            </a:r>
            <a:r>
              <a:rPr lang="en-US" sz="3600" b="1" u="sng" dirty="0">
                <a:solidFill>
                  <a:srgbClr val="FF33CC"/>
                </a:solidFill>
                <a:latin typeface="Times New Roman" panose="02020603050405020304" pitchFamily="18" charset="0"/>
                <a:cs typeface="Times New Roman" panose="02020603050405020304" pitchFamily="18" charset="0"/>
              </a:rPr>
              <a:t>TA</a:t>
            </a:r>
            <a:r>
              <a:rPr lang="en-US" sz="3600" b="1" u="sng" dirty="0">
                <a:latin typeface="Times New Roman" panose="02020603050405020304" pitchFamily="18" charset="0"/>
                <a:cs typeface="Times New Roman" panose="02020603050405020304" pitchFamily="18" charset="0"/>
              </a:rPr>
              <a:t>)</a:t>
            </a:r>
          </a:p>
          <a:p>
            <a:endParaRPr lang="en-US" sz="3600" b="1" u="sng" dirty="0">
              <a:latin typeface="Times New Roman" panose="02020603050405020304" pitchFamily="18" charset="0"/>
              <a:cs typeface="Times New Roman" panose="02020603050405020304" pitchFamily="18" charset="0"/>
            </a:endParaRPr>
          </a:p>
          <a:p>
            <a:endParaRPr lang="en-US" sz="3600" b="1" i="1" u="sng" dirty="0">
              <a:latin typeface="Times New Roman" panose="02020603050405020304" pitchFamily="18" charset="0"/>
              <a:cs typeface="Times New Roman" panose="02020603050405020304" pitchFamily="18" charset="0"/>
            </a:endParaRPr>
          </a:p>
          <a:p>
            <a:endParaRPr lang="en-US" sz="3600" b="1" i="1" u="sng" dirty="0">
              <a:latin typeface="Times New Roman" panose="02020603050405020304" pitchFamily="18" charset="0"/>
              <a:cs typeface="Times New Roman" panose="02020603050405020304" pitchFamily="18" charset="0"/>
            </a:endParaRPr>
          </a:p>
        </p:txBody>
      </p:sp>
      <p:sp>
        <p:nvSpPr>
          <p:cNvPr id="5" name="Rectangle 4"/>
          <p:cNvSpPr/>
          <p:nvPr/>
        </p:nvSpPr>
        <p:spPr>
          <a:xfrm>
            <a:off x="1475656" y="66929"/>
            <a:ext cx="6932667" cy="584775"/>
          </a:xfrm>
          <a:prstGeom prst="rect">
            <a:avLst/>
          </a:prstGeom>
        </p:spPr>
        <p:txBody>
          <a:bodyPr wrap="none">
            <a:spAutoFit/>
          </a:bodyPr>
          <a:lstStyle/>
          <a:p>
            <a:r>
              <a:rPr lang="en-US" sz="32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3.4.3 Typical Gram-Positive Cell Walls</a:t>
            </a:r>
          </a:p>
        </p:txBody>
      </p:sp>
      <p:pic>
        <p:nvPicPr>
          <p:cNvPr id="7" name="Picture 6"/>
          <p:cNvPicPr>
            <a:picLocks noChangeAspect="1"/>
          </p:cNvPicPr>
          <p:nvPr/>
        </p:nvPicPr>
        <p:blipFill>
          <a:blip r:embed="rId3"/>
          <a:stretch>
            <a:fillRect/>
          </a:stretch>
        </p:blipFill>
        <p:spPr>
          <a:xfrm>
            <a:off x="3923928" y="1916832"/>
            <a:ext cx="5154553" cy="3384376"/>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07504" y="3340640"/>
            <a:ext cx="4141857" cy="138499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The periplasmic space is so </a:t>
            </a:r>
            <a:r>
              <a:rPr lang="en-US" sz="2800" b="1" u="sng" dirty="0">
                <a:latin typeface="Times New Roman" panose="02020603050405020304" pitchFamily="18" charset="0"/>
                <a:cs typeface="Times New Roman" panose="02020603050405020304" pitchFamily="18" charset="0"/>
              </a:rPr>
              <a:t>narrow</a:t>
            </a:r>
            <a:r>
              <a:rPr lang="en-US" sz="2800" b="1" dirty="0">
                <a:latin typeface="Times New Roman" panose="02020603050405020304" pitchFamily="18" charset="0"/>
                <a:cs typeface="Times New Roman" panose="02020603050405020304" pitchFamily="18" charset="0"/>
              </a:rPr>
              <a:t> that it is often not visible. (</a:t>
            </a:r>
            <a:r>
              <a:rPr lang="en-US" sz="2800" b="1" dirty="0" err="1">
                <a:latin typeface="Times New Roman" panose="02020603050405020304" pitchFamily="18" charset="0"/>
                <a:cs typeface="Times New Roman" panose="02020603050405020304" pitchFamily="18" charset="0"/>
              </a:rPr>
              <a:t>exoenzymes</a:t>
            </a:r>
            <a:r>
              <a:rPr lang="en-US" sz="2800" b="1" dirty="0">
                <a:latin typeface="Times New Roman" panose="02020603050405020304" pitchFamily="18" charset="0"/>
                <a:cs typeface="Times New Roman" panose="02020603050405020304" pitchFamily="18" charset="0"/>
              </a:rPr>
              <a:t>)</a:t>
            </a:r>
          </a:p>
        </p:txBody>
      </p:sp>
      <p:sp>
        <p:nvSpPr>
          <p:cNvPr id="11" name="Rectangle 10"/>
          <p:cNvSpPr/>
          <p:nvPr/>
        </p:nvSpPr>
        <p:spPr>
          <a:xfrm>
            <a:off x="88887" y="5955476"/>
            <a:ext cx="6137920" cy="590931"/>
          </a:xfrm>
          <a:prstGeom prst="rect">
            <a:avLst/>
          </a:prstGeom>
        </p:spPr>
        <p:txBody>
          <a:bodyPr wrap="square">
            <a:spAutoFit/>
          </a:bodyPr>
          <a:lstStyle/>
          <a:p>
            <a:pPr marL="228600" lvl="0" indent="-228600" defTabSz="914400">
              <a:lnSpc>
                <a:spcPct val="90000"/>
              </a:lnSpc>
              <a:spcBef>
                <a:spcPts val="1000"/>
              </a:spcBef>
              <a:buFont typeface="Arial" panose="020B0604020202020204" pitchFamily="34" charset="0"/>
              <a:buChar char="•"/>
            </a:pPr>
            <a:r>
              <a:rPr lang="en-US" sz="3600" b="1" dirty="0">
                <a:solidFill>
                  <a:prstClr val="black"/>
                </a:solidFill>
                <a:latin typeface="Times New Roman" panose="02020603050405020304" pitchFamily="18" charset="0"/>
                <a:cs typeface="Times New Roman" panose="02020603050405020304" pitchFamily="18" charset="0"/>
              </a:rPr>
              <a:t>What is a </a:t>
            </a:r>
            <a:r>
              <a:rPr lang="en-US" sz="3600" b="1" dirty="0">
                <a:solidFill>
                  <a:srgbClr val="FF33CC"/>
                </a:solidFill>
                <a:latin typeface="Times New Roman" panose="02020603050405020304" pitchFamily="18" charset="0"/>
                <a:cs typeface="Times New Roman" panose="02020603050405020304" pitchFamily="18" charset="0"/>
              </a:rPr>
              <a:t>TA</a:t>
            </a:r>
            <a:r>
              <a:rPr lang="en-US" sz="3600" b="1" dirty="0">
                <a:solidFill>
                  <a:prstClr val="black"/>
                </a:solidFill>
                <a:latin typeface="Times New Roman" panose="02020603050405020304" pitchFamily="18" charset="0"/>
                <a:cs typeface="Times New Roman" panose="02020603050405020304" pitchFamily="18" charset="0"/>
              </a:rPr>
              <a:t>?</a:t>
            </a:r>
          </a:p>
        </p:txBody>
      </p:sp>
      <p:sp>
        <p:nvSpPr>
          <p:cNvPr id="12" name="Right Arrow 11"/>
          <p:cNvSpPr/>
          <p:nvPr/>
        </p:nvSpPr>
        <p:spPr>
          <a:xfrm>
            <a:off x="4129794" y="3669676"/>
            <a:ext cx="631434" cy="199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31639775"/>
      </p:ext>
    </p:extLst>
  </p:cSld>
  <p:clrMapOvr>
    <a:masterClrMapping/>
  </p:clrMapOvr>
  <mc:AlternateContent xmlns:mc="http://schemas.openxmlformats.org/markup-compatibility/2006" xmlns:p14="http://schemas.microsoft.com/office/powerpoint/2010/main">
    <mc:Choice Requires="p14">
      <p:transition spd="slow" p14:dur="2000" advTm="93497"/>
    </mc:Choice>
    <mc:Fallback xmlns="">
      <p:transition spd="slow" advTm="93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426" y="487911"/>
            <a:ext cx="7291722" cy="2436564"/>
          </a:xfrm>
          <a:prstGeom prst="rect">
            <a:avLst/>
          </a:prstGeom>
        </p:spPr>
        <p:txBody>
          <a:bodyPr wrap="square">
            <a:spAutoFit/>
          </a:bodyPr>
          <a:lstStyle/>
          <a:p>
            <a:pPr marL="228600" lvl="0" indent="-228600" defTabSz="914400">
              <a:lnSpc>
                <a:spcPct val="90000"/>
              </a:lnSpc>
              <a:spcBef>
                <a:spcPts val="1000"/>
              </a:spcBef>
              <a:buFont typeface="Arial" panose="020B0604020202020204" pitchFamily="34" charset="0"/>
              <a:buChar char="•"/>
            </a:pPr>
            <a:r>
              <a:rPr lang="en-US" sz="3200" b="1" u="sng" dirty="0">
                <a:solidFill>
                  <a:srgbClr val="FF33CC"/>
                </a:solidFill>
                <a:latin typeface="Times New Roman" panose="02020603050405020304" pitchFamily="18" charset="0"/>
                <a:cs typeface="Times New Roman" panose="02020603050405020304" pitchFamily="18" charset="0"/>
              </a:rPr>
              <a:t>TA</a:t>
            </a:r>
            <a:r>
              <a:rPr lang="en-US" sz="3200" b="1" dirty="0">
                <a:solidFill>
                  <a:prstClr val="black"/>
                </a:solidFill>
                <a:latin typeface="Times New Roman" panose="02020603050405020304" pitchFamily="18" charset="0"/>
                <a:cs typeface="Times New Roman" panose="02020603050405020304" pitchFamily="18" charset="0"/>
              </a:rPr>
              <a:t>s</a:t>
            </a:r>
            <a:r>
              <a:rPr lang="en-US" sz="3200" b="1" u="sng" dirty="0">
                <a:solidFill>
                  <a:prstClr val="black"/>
                </a:solidFill>
                <a:latin typeface="Times New Roman" panose="02020603050405020304" pitchFamily="18" charset="0"/>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are polymers of </a:t>
            </a:r>
            <a:r>
              <a:rPr lang="en-US" sz="3200" b="1" u="sng" dirty="0">
                <a:solidFill>
                  <a:prstClr val="black"/>
                </a:solidFill>
                <a:latin typeface="Times New Roman" panose="02020603050405020304" pitchFamily="18" charset="0"/>
                <a:cs typeface="Times New Roman" panose="02020603050405020304" pitchFamily="18" charset="0"/>
              </a:rPr>
              <a:t>glycerol </a:t>
            </a:r>
            <a:r>
              <a:rPr lang="en-US" sz="3200" b="1" dirty="0">
                <a:solidFill>
                  <a:prstClr val="black"/>
                </a:solidFill>
                <a:latin typeface="Times New Roman" panose="02020603050405020304" pitchFamily="18" charset="0"/>
                <a:cs typeface="Times New Roman" panose="02020603050405020304" pitchFamily="18" charset="0"/>
              </a:rPr>
              <a:t>or </a:t>
            </a:r>
            <a:r>
              <a:rPr lang="en-US" sz="3200" b="1" u="sng" dirty="0" err="1">
                <a:solidFill>
                  <a:prstClr val="black"/>
                </a:solidFill>
                <a:latin typeface="Times New Roman" panose="02020603050405020304" pitchFamily="18" charset="0"/>
                <a:cs typeface="Times New Roman" panose="02020603050405020304" pitchFamily="18" charset="0"/>
              </a:rPr>
              <a:t>ribitol</a:t>
            </a:r>
            <a:r>
              <a:rPr lang="en-US" sz="3200" b="1" dirty="0">
                <a:solidFill>
                  <a:prstClr val="black"/>
                </a:solidFill>
                <a:latin typeface="Times New Roman" panose="02020603050405020304" pitchFamily="18" charset="0"/>
                <a:cs typeface="Times New Roman" panose="02020603050405020304" pitchFamily="18" charset="0"/>
              </a:rPr>
              <a:t> joined by </a:t>
            </a:r>
            <a:r>
              <a:rPr lang="en-US" sz="3200" b="1" u="sng" dirty="0">
                <a:solidFill>
                  <a:prstClr val="black"/>
                </a:solidFill>
                <a:latin typeface="Times New Roman" panose="02020603050405020304" pitchFamily="18" charset="0"/>
                <a:cs typeface="Times New Roman" panose="02020603050405020304" pitchFamily="18" charset="0"/>
              </a:rPr>
              <a:t>phosphate</a:t>
            </a:r>
            <a:r>
              <a:rPr lang="en-US" sz="3200" b="1" dirty="0">
                <a:solidFill>
                  <a:prstClr val="black"/>
                </a:solidFill>
                <a:latin typeface="Times New Roman" panose="02020603050405020304" pitchFamily="18" charset="0"/>
                <a:cs typeface="Times New Roman" panose="02020603050405020304" pitchFamily="18" charset="0"/>
              </a:rPr>
              <a:t> groups</a:t>
            </a:r>
          </a:p>
          <a:p>
            <a:r>
              <a:rPr lang="en-US" sz="3200" b="1" dirty="0">
                <a:solidFill>
                  <a:srgbClr val="FF33CC"/>
                </a:solidFill>
                <a:latin typeface="Times New Roman" panose="02020603050405020304" pitchFamily="18" charset="0"/>
                <a:cs typeface="Times New Roman" panose="02020603050405020304" pitchFamily="18" charset="0"/>
              </a:rPr>
              <a:t>TA</a:t>
            </a:r>
            <a:r>
              <a:rPr lang="en-US" sz="3200" b="1" dirty="0">
                <a:solidFill>
                  <a:prstClr val="black"/>
                </a:solidFill>
                <a:latin typeface="Times New Roman" panose="02020603050405020304" pitchFamily="18" charset="0"/>
                <a:cs typeface="Times New Roman" panose="02020603050405020304" pitchFamily="18" charset="0"/>
              </a:rPr>
              <a:t> are </a:t>
            </a:r>
            <a:r>
              <a:rPr lang="en-US" sz="3200" b="1" u="sng" dirty="0">
                <a:solidFill>
                  <a:prstClr val="black"/>
                </a:solidFill>
                <a:latin typeface="Times New Roman" panose="02020603050405020304" pitchFamily="18" charset="0"/>
                <a:cs typeface="Times New Roman" panose="02020603050405020304" pitchFamily="18" charset="0"/>
              </a:rPr>
              <a:t>covalently</a:t>
            </a:r>
            <a:r>
              <a:rPr lang="en-US" sz="3200" b="1" dirty="0">
                <a:solidFill>
                  <a:prstClr val="black"/>
                </a:solidFill>
                <a:latin typeface="Times New Roman" panose="02020603050405020304" pitchFamily="18" charset="0"/>
                <a:cs typeface="Times New Roman" panose="02020603050405020304" pitchFamily="18" charset="0"/>
              </a:rPr>
              <a:t> connected to </a:t>
            </a:r>
            <a:r>
              <a:rPr lang="en-US" sz="3200" b="1" u="sng" dirty="0">
                <a:solidFill>
                  <a:schemeClr val="accent2"/>
                </a:solidFill>
                <a:latin typeface="Times New Roman" panose="02020603050405020304" pitchFamily="18" charset="0"/>
                <a:cs typeface="Times New Roman" panose="02020603050405020304" pitchFamily="18" charset="0"/>
              </a:rPr>
              <a:t>PTG </a:t>
            </a:r>
            <a:r>
              <a:rPr lang="en-US" sz="3200" b="1" dirty="0">
                <a:solidFill>
                  <a:prstClr val="black"/>
                </a:solidFill>
                <a:latin typeface="Times New Roman" panose="02020603050405020304" pitchFamily="18" charset="0"/>
                <a:cs typeface="Times New Roman" panose="02020603050405020304" pitchFamily="18" charset="0"/>
              </a:rPr>
              <a:t>or plasma </a:t>
            </a:r>
            <a:r>
              <a:rPr lang="en-US" sz="3200" b="1" u="sng" dirty="0">
                <a:solidFill>
                  <a:prstClr val="black"/>
                </a:solidFill>
                <a:latin typeface="Times New Roman" panose="02020603050405020304" pitchFamily="18" charset="0"/>
                <a:cs typeface="Times New Roman" panose="02020603050405020304" pitchFamily="18" charset="0"/>
              </a:rPr>
              <a:t>membrane lipids(</a:t>
            </a:r>
            <a:r>
              <a:rPr lang="en-US" sz="3200" b="1" u="sng" dirty="0" err="1">
                <a:solidFill>
                  <a:prstClr val="black"/>
                </a:solidFill>
                <a:latin typeface="Times New Roman" panose="02020603050405020304" pitchFamily="18" charset="0"/>
                <a:cs typeface="Times New Roman" panose="02020603050405020304" pitchFamily="18" charset="0"/>
              </a:rPr>
              <a:t>Lipoteichoic</a:t>
            </a:r>
            <a:r>
              <a:rPr lang="en-US" sz="3200" b="1" u="sng" dirty="0">
                <a:solidFill>
                  <a:prstClr val="black"/>
                </a:solidFill>
                <a:latin typeface="Times New Roman" panose="02020603050405020304" pitchFamily="18" charset="0"/>
                <a:cs typeface="Times New Roman" panose="02020603050405020304" pitchFamily="18" charset="0"/>
              </a:rPr>
              <a:t> </a:t>
            </a:r>
            <a:r>
              <a:rPr lang="en-US" sz="3200" b="1" u="sng" dirty="0" err="1">
                <a:solidFill>
                  <a:prstClr val="black"/>
                </a:solidFill>
                <a:latin typeface="Times New Roman" panose="02020603050405020304" pitchFamily="18" charset="0"/>
                <a:cs typeface="Times New Roman" panose="02020603050405020304" pitchFamily="18" charset="0"/>
              </a:rPr>
              <a:t>acid,</a:t>
            </a:r>
            <a:r>
              <a:rPr lang="en-US" sz="3200" b="1" u="sng" dirty="0" err="1">
                <a:solidFill>
                  <a:srgbClr val="FF33CC"/>
                </a:solidFill>
                <a:latin typeface="Times New Roman" panose="02020603050405020304" pitchFamily="18" charset="0"/>
                <a:cs typeface="Times New Roman" panose="02020603050405020304" pitchFamily="18" charset="0"/>
              </a:rPr>
              <a:t>LTA</a:t>
            </a:r>
            <a:r>
              <a:rPr lang="en-US" sz="3200" b="1" u="sng" dirty="0">
                <a:solidFill>
                  <a:prstClr val="black"/>
                </a:solidFill>
                <a:latin typeface="Times New Roman" panose="02020603050405020304" pitchFamily="18" charset="0"/>
                <a:cs typeface="Times New Roman" panose="02020603050405020304" pitchFamily="18" charset="0"/>
              </a:rPr>
              <a:t>)</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043608" y="31501"/>
            <a:ext cx="6085192" cy="523220"/>
          </a:xfrm>
          <a:prstGeom prst="rect">
            <a:avLst/>
          </a:prstGeom>
        </p:spPr>
        <p:txBody>
          <a:bodyPr wrap="none">
            <a:spAutoFit/>
          </a:bodyPr>
          <a:lstStyle/>
          <a:p>
            <a:r>
              <a:rPr lang="en-US" sz="2800" b="1" u="sng" dirty="0">
                <a:solidFill>
                  <a:srgbClr val="0000FF"/>
                </a:solidFill>
                <a:latin typeface="Times New Roman" panose="02020603050405020304" pitchFamily="18" charset="0"/>
                <a:cs typeface="Times New Roman" panose="02020603050405020304" pitchFamily="18" charset="0"/>
              </a:rPr>
              <a:t>3.4.3 Typical Gram-Positive Cell Walls</a:t>
            </a:r>
          </a:p>
        </p:txBody>
      </p:sp>
      <p:pic>
        <p:nvPicPr>
          <p:cNvPr id="10" name="Picture 9"/>
          <p:cNvPicPr>
            <a:picLocks noChangeAspect="1"/>
          </p:cNvPicPr>
          <p:nvPr/>
        </p:nvPicPr>
        <p:blipFill rotWithShape="1">
          <a:blip r:embed="rId4"/>
          <a:srcRect t="2583" r="15234" b="2388"/>
          <a:stretch/>
        </p:blipFill>
        <p:spPr>
          <a:xfrm>
            <a:off x="7236296" y="188641"/>
            <a:ext cx="1800200" cy="6552728"/>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7236296" y="1628799"/>
            <a:ext cx="1407540" cy="1253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ectangle 12"/>
          <p:cNvSpPr/>
          <p:nvPr/>
        </p:nvSpPr>
        <p:spPr>
          <a:xfrm>
            <a:off x="7432626" y="4077072"/>
            <a:ext cx="1603870" cy="1253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4" name="Picture 13"/>
          <p:cNvPicPr>
            <a:picLocks noChangeAspect="1"/>
          </p:cNvPicPr>
          <p:nvPr/>
        </p:nvPicPr>
        <p:blipFill>
          <a:blip r:embed="rId5"/>
          <a:stretch>
            <a:fillRect/>
          </a:stretch>
        </p:blipFill>
        <p:spPr>
          <a:xfrm>
            <a:off x="-67344" y="2924475"/>
            <a:ext cx="4671411" cy="2675360"/>
          </a:xfrm>
          <a:prstGeom prst="rect">
            <a:avLst/>
          </a:prstGeom>
        </p:spPr>
      </p:pic>
      <p:sp>
        <p:nvSpPr>
          <p:cNvPr id="15" name="Rectangle 14"/>
          <p:cNvSpPr/>
          <p:nvPr/>
        </p:nvSpPr>
        <p:spPr>
          <a:xfrm>
            <a:off x="1259632" y="2722981"/>
            <a:ext cx="1796967" cy="523220"/>
          </a:xfrm>
          <a:prstGeom prst="rect">
            <a:avLst/>
          </a:prstGeom>
        </p:spPr>
        <p:txBody>
          <a:bodyPr wrap="none">
            <a:spAutoFit/>
          </a:bodyPr>
          <a:lstStyle/>
          <a:p>
            <a:r>
              <a:rPr lang="en-US" sz="2800" b="1" dirty="0"/>
              <a:t>Up to 50% </a:t>
            </a:r>
          </a:p>
        </p:txBody>
      </p:sp>
      <p:sp>
        <p:nvSpPr>
          <p:cNvPr id="17" name="Rectangle 16"/>
          <p:cNvSpPr/>
          <p:nvPr/>
        </p:nvSpPr>
        <p:spPr>
          <a:xfrm>
            <a:off x="7353" y="5408115"/>
            <a:ext cx="7629985" cy="138499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They help </a:t>
            </a:r>
            <a:r>
              <a:rPr lang="en-US" sz="2800" b="1" u="sng" dirty="0">
                <a:latin typeface="Times New Roman" panose="02020603050405020304" pitchFamily="18" charset="0"/>
                <a:cs typeface="Times New Roman" panose="02020603050405020304" pitchFamily="18" charset="0"/>
              </a:rPr>
              <a:t>create and main­tain </a:t>
            </a:r>
            <a:r>
              <a:rPr lang="en-US" sz="2800" b="1" dirty="0">
                <a:latin typeface="Times New Roman" panose="02020603050405020304" pitchFamily="18" charset="0"/>
                <a:cs typeface="Times New Roman" panose="02020603050405020304" pitchFamily="18" charset="0"/>
              </a:rPr>
              <a:t>the structure and </a:t>
            </a:r>
            <a:r>
              <a:rPr lang="en-US" sz="2800" b="1" u="sng" dirty="0">
                <a:latin typeface="Times New Roman" panose="02020603050405020304" pitchFamily="18" charset="0"/>
                <a:cs typeface="Times New Roman" panose="02020603050405020304" pitchFamily="18" charset="0"/>
              </a:rPr>
              <a:t>protect</a:t>
            </a:r>
            <a:r>
              <a:rPr lang="en-US" sz="2800" b="1" dirty="0">
                <a:latin typeface="Times New Roman" panose="02020603050405020304" pitchFamily="18" charset="0"/>
                <a:cs typeface="Times New Roman" panose="02020603050405020304" pitchFamily="18" charset="0"/>
              </a:rPr>
              <a:t> the cell from harmful substances in the environment.</a:t>
            </a:r>
          </a:p>
        </p:txBody>
      </p:sp>
      <p:sp>
        <p:nvSpPr>
          <p:cNvPr id="18" name="Rectangle 17"/>
          <p:cNvSpPr/>
          <p:nvPr/>
        </p:nvSpPr>
        <p:spPr>
          <a:xfrm>
            <a:off x="4912854" y="3246201"/>
            <a:ext cx="3321707" cy="1200329"/>
          </a:xfrm>
          <a:prstGeom prst="rect">
            <a:avLst/>
          </a:prstGeom>
        </p:spPr>
        <p:txBody>
          <a:bodyPr wrap="square">
            <a:spAutoFit/>
          </a:bodyPr>
          <a:lstStyle/>
          <a:p>
            <a:r>
              <a:rPr lang="en-US" sz="3600" b="1" dirty="0"/>
              <a:t>Negative charges</a:t>
            </a:r>
          </a:p>
        </p:txBody>
      </p:sp>
      <p:cxnSp>
        <p:nvCxnSpPr>
          <p:cNvPr id="20" name="Straight Connector 19"/>
          <p:cNvCxnSpPr/>
          <p:nvPr/>
        </p:nvCxnSpPr>
        <p:spPr>
          <a:xfrm flipH="1">
            <a:off x="6228184" y="1267299"/>
            <a:ext cx="1096430" cy="1919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849831" y="3606878"/>
            <a:ext cx="709967" cy="9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192441" y="4506075"/>
            <a:ext cx="1132173" cy="116323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156937" y="6257579"/>
            <a:ext cx="4572000" cy="535531"/>
          </a:xfrm>
          <a:prstGeom prst="rect">
            <a:avLst/>
          </a:prstGeom>
        </p:spPr>
        <p:txBody>
          <a:bodyPr>
            <a:spAutoFit/>
          </a:bodyPr>
          <a:lstStyle/>
          <a:p>
            <a:pPr marL="228600" lvl="0" indent="-228600" defTabSz="914400">
              <a:lnSpc>
                <a:spcPct val="90000"/>
              </a:lnSpc>
              <a:spcBef>
                <a:spcPts val="1000"/>
              </a:spcBef>
              <a:buFont typeface="Arial" panose="020B0604020202020204" pitchFamily="34" charset="0"/>
              <a:buChar char="•"/>
            </a:pPr>
            <a:r>
              <a:rPr lang="en-US" sz="3200" b="1" dirty="0">
                <a:solidFill>
                  <a:prstClr val="black"/>
                </a:solidFill>
                <a:latin typeface="Times New Roman" panose="02020603050405020304" pitchFamily="18" charset="0"/>
                <a:cs typeface="Times New Roman" panose="02020603050405020304" pitchFamily="18" charset="0"/>
              </a:rPr>
              <a:t>How about of G</a:t>
            </a:r>
            <a:r>
              <a:rPr lang="en-US" sz="4000" b="1" baseline="30000" dirty="0">
                <a:solidFill>
                  <a:prstClr val="black"/>
                </a:solidFill>
                <a:latin typeface="Times New Roman" panose="02020603050405020304" pitchFamily="18" charset="0"/>
                <a:cs typeface="Times New Roman" panose="02020603050405020304" pitchFamily="18" charset="0"/>
              </a:rPr>
              <a:t>-</a:t>
            </a:r>
            <a:r>
              <a:rPr lang="en-US" sz="3200" b="1" dirty="0">
                <a:solidFill>
                  <a:prstClr val="black"/>
                </a:solidFill>
                <a:latin typeface="Times New Roman" panose="02020603050405020304" pitchFamily="18" charset="0"/>
                <a:cs typeface="Times New Roman" panose="02020603050405020304" pitchFamily="18" charset="0"/>
              </a:rPr>
              <a:t>?</a:t>
            </a:r>
          </a:p>
        </p:txBody>
      </p:sp>
      <p:cxnSp>
        <p:nvCxnSpPr>
          <p:cNvPr id="3" name="直接连接符 2">
            <a:extLst>
              <a:ext uri="{FF2B5EF4-FFF2-40B4-BE49-F238E27FC236}">
                <a16:creationId xmlns:a16="http://schemas.microsoft.com/office/drawing/2014/main" id="{FCDD4F58-F283-49C3-A604-59666C7458F5}"/>
              </a:ext>
            </a:extLst>
          </p:cNvPr>
          <p:cNvCxnSpPr/>
          <p:nvPr/>
        </p:nvCxnSpPr>
        <p:spPr>
          <a:xfrm>
            <a:off x="8643836" y="2420888"/>
            <a:ext cx="3206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FCDD4F58-F283-49C3-A604-59666C7458F5}"/>
              </a:ext>
            </a:extLst>
          </p:cNvPr>
          <p:cNvCxnSpPr/>
          <p:nvPr/>
        </p:nvCxnSpPr>
        <p:spPr>
          <a:xfrm>
            <a:off x="8643836" y="4797152"/>
            <a:ext cx="3206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22630609"/>
      </p:ext>
    </p:extLst>
  </p:cSld>
  <p:clrMapOvr>
    <a:masterClrMapping/>
  </p:clrMapOvr>
  <mc:AlternateContent xmlns:mc="http://schemas.openxmlformats.org/markup-compatibility/2006" xmlns:p14="http://schemas.microsoft.com/office/powerpoint/2010/main">
    <mc:Choice Requires="p14">
      <p:transition spd="slow" p14:dur="2000" advTm="218647"/>
    </mc:Choice>
    <mc:Fallback xmlns="">
      <p:transition spd="slow" advTm="2186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p:bldP spid="1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4E054C-D20F-472B-86BD-FC2FD23181B3}"/>
              </a:ext>
            </a:extLst>
          </p:cNvPr>
          <p:cNvPicPr>
            <a:picLocks noChangeAspect="1"/>
          </p:cNvPicPr>
          <p:nvPr/>
        </p:nvPicPr>
        <p:blipFill>
          <a:blip r:embed="rId2"/>
          <a:stretch>
            <a:fillRect/>
          </a:stretch>
        </p:blipFill>
        <p:spPr>
          <a:xfrm>
            <a:off x="1208046" y="2569467"/>
            <a:ext cx="7884368" cy="458431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99243" y="641455"/>
            <a:ext cx="9144000" cy="6093296"/>
          </a:xfrm>
        </p:spPr>
        <p:txBody>
          <a:bodyPr>
            <a:noAutofit/>
          </a:bodyPr>
          <a:lstStyle/>
          <a:p>
            <a:r>
              <a:rPr lang="en-US" sz="3200" b="1" dirty="0">
                <a:latin typeface="Times New Roman" panose="02020603050405020304" pitchFamily="18" charset="0"/>
                <a:cs typeface="Times New Roman" panose="02020603050405020304" pitchFamily="18" charset="0"/>
              </a:rPr>
              <a:t>The </a:t>
            </a:r>
            <a:r>
              <a:rPr lang="en-US" sz="3200" b="1" u="sng" dirty="0">
                <a:solidFill>
                  <a:schemeClr val="accent2"/>
                </a:solidFill>
                <a:latin typeface="Times New Roman" panose="02020603050405020304" pitchFamily="18" charset="0"/>
                <a:cs typeface="Times New Roman" panose="02020603050405020304" pitchFamily="18" charset="0"/>
              </a:rPr>
              <a:t>PTG</a:t>
            </a:r>
            <a:r>
              <a:rPr lang="en-US" sz="3200" b="1" dirty="0">
                <a:latin typeface="Times New Roman" panose="02020603050405020304" pitchFamily="18" charset="0"/>
                <a:cs typeface="Times New Roman" panose="02020603050405020304" pitchFamily="18" charset="0"/>
              </a:rPr>
              <a:t> layer is very </a:t>
            </a:r>
            <a:r>
              <a:rPr lang="en-US" sz="3200" b="1" u="sng" dirty="0">
                <a:latin typeface="Times New Roman" panose="02020603050405020304" pitchFamily="18" charset="0"/>
                <a:cs typeface="Times New Roman" panose="02020603050405020304" pitchFamily="18" charset="0"/>
              </a:rPr>
              <a:t>thin </a:t>
            </a:r>
            <a:r>
              <a:rPr lang="en-US" sz="3200" b="1" dirty="0">
                <a:latin typeface="Times New Roman" panose="02020603050405020304" pitchFamily="18" charset="0"/>
                <a:cs typeface="Times New Roman" panose="02020603050405020304" pitchFamily="18" charset="0"/>
              </a:rPr>
              <a:t>(2 to 7 nm) and sits within the </a:t>
            </a:r>
            <a:r>
              <a:rPr lang="en-US" sz="3200" b="1" u="sng" dirty="0">
                <a:latin typeface="Times New Roman" panose="02020603050405020304" pitchFamily="18" charset="0"/>
                <a:cs typeface="Times New Roman" panose="02020603050405020304" pitchFamily="18" charset="0"/>
              </a:rPr>
              <a:t>wide periplasmic space</a:t>
            </a:r>
            <a:r>
              <a:rPr lang="en-US" sz="3200" b="1" dirty="0">
                <a:latin typeface="Times New Roman" panose="02020603050405020304" pitchFamily="18" charset="0"/>
                <a:cs typeface="Times New Roman" panose="02020603050405020304" pitchFamily="18" charset="0"/>
              </a:rPr>
              <a:t>(metabolism). </a:t>
            </a:r>
          </a:p>
          <a:p>
            <a:r>
              <a:rPr lang="en-US" sz="3200" b="1" dirty="0">
                <a:latin typeface="Times New Roman" panose="02020603050405020304" pitchFamily="18" charset="0"/>
                <a:cs typeface="Times New Roman" panose="02020603050405020304" pitchFamily="18" charset="0"/>
              </a:rPr>
              <a:t>The </a:t>
            </a:r>
            <a:r>
              <a:rPr lang="en-US" sz="3200" b="1" u="sng" dirty="0">
                <a:latin typeface="Times New Roman" panose="02020603050405020304" pitchFamily="18" charset="0"/>
                <a:cs typeface="Times New Roman" panose="02020603050405020304" pitchFamily="18" charset="0"/>
              </a:rPr>
              <a:t>outer membrane </a:t>
            </a:r>
            <a:r>
              <a:rPr lang="en-US" sz="3200" b="1" dirty="0">
                <a:latin typeface="Times New Roman" panose="02020603050405020304" pitchFamily="18" charset="0"/>
                <a:cs typeface="Times New Roman" panose="02020603050405020304" pitchFamily="18" charset="0"/>
              </a:rPr>
              <a:t>lies outside the thin PTG layer. It is linked to the cell by </a:t>
            </a:r>
            <a:r>
              <a:rPr lang="en-US" sz="3200" b="1" u="sng" dirty="0">
                <a:solidFill>
                  <a:srgbClr val="0070C0"/>
                </a:solidFill>
                <a:latin typeface="Times New Roman" panose="02020603050405020304" pitchFamily="18" charset="0"/>
                <a:cs typeface="Times New Roman" panose="02020603050405020304" pitchFamily="18" charset="0"/>
              </a:rPr>
              <a:t>Braun's lipoprotein</a:t>
            </a:r>
          </a:p>
          <a:p>
            <a:r>
              <a:rPr lang="en-US" sz="3200" b="1" u="sng" dirty="0">
                <a:latin typeface="Times New Roman" panose="02020603050405020304" pitchFamily="18" charset="0"/>
                <a:cs typeface="Times New Roman" panose="02020603050405020304" pitchFamily="18" charset="0"/>
              </a:rPr>
              <a:t>Lipopolysaccharides</a:t>
            </a:r>
            <a:r>
              <a:rPr lang="en-US" sz="3200" b="1" dirty="0">
                <a:latin typeface="Times New Roman" panose="02020603050405020304" pitchFamily="18" charset="0"/>
                <a:cs typeface="Times New Roman" panose="02020603050405020304" pitchFamily="18" charset="0"/>
              </a:rPr>
              <a:t> </a:t>
            </a:r>
          </a:p>
          <a:p>
            <a:pPr marL="0" indent="0">
              <a:buNone/>
            </a:pPr>
            <a:r>
              <a:rPr lang="en-US" sz="3200" b="1" dirty="0">
                <a:latin typeface="Times New Roman" panose="02020603050405020304" pitchFamily="18" charset="0"/>
                <a:cs typeface="Times New Roman" panose="02020603050405020304" pitchFamily="18" charset="0"/>
              </a:rPr>
              <a:t>(LPSs)</a:t>
            </a:r>
          </a:p>
          <a:p>
            <a:pPr lvl="0"/>
            <a:endParaRPr lang="en-US" sz="3200" b="1" dirty="0">
              <a:latin typeface="Times New Roman" panose="02020603050405020304" pitchFamily="18" charset="0"/>
              <a:cs typeface="Times New Roman" panose="02020603050405020304" pitchFamily="18" charset="0"/>
            </a:endParaRPr>
          </a:p>
          <a:p>
            <a:pPr lvl="0"/>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What is a LPS?</a:t>
            </a:r>
          </a:p>
        </p:txBody>
      </p:sp>
      <p:sp>
        <p:nvSpPr>
          <p:cNvPr id="4" name="Rectangle 3"/>
          <p:cNvSpPr/>
          <p:nvPr/>
        </p:nvSpPr>
        <p:spPr>
          <a:xfrm>
            <a:off x="1043608" y="21738"/>
            <a:ext cx="7092967" cy="584775"/>
          </a:xfrm>
          <a:prstGeom prst="rect">
            <a:avLst/>
          </a:prstGeom>
        </p:spPr>
        <p:txBody>
          <a:bodyPr wrap="none">
            <a:spAutoFit/>
          </a:bodyPr>
          <a:lstStyle/>
          <a:p>
            <a:r>
              <a:rPr lang="en-US" sz="3200" b="1" u="sng"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ea typeface="宋体" charset="-122"/>
                <a:cs typeface="Times New Roman" panose="02020603050405020304" pitchFamily="18" charset="0"/>
              </a:rPr>
              <a:t>3.4.3 Typical Gram-Negative Cell Walls</a:t>
            </a:r>
          </a:p>
        </p:txBody>
      </p:sp>
      <p:sp>
        <p:nvSpPr>
          <p:cNvPr id="7" name="Rectangle 6"/>
          <p:cNvSpPr/>
          <p:nvPr/>
        </p:nvSpPr>
        <p:spPr>
          <a:xfrm>
            <a:off x="4432115" y="4661432"/>
            <a:ext cx="1800200" cy="432048"/>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407120">
            <a:off x="7977517" y="5690276"/>
            <a:ext cx="532046" cy="401190"/>
          </a:xfrm>
          <a:prstGeom prst="rightArrow">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843139">
            <a:off x="7777215" y="4209680"/>
            <a:ext cx="1076663" cy="392759"/>
          </a:xfrm>
          <a:prstGeom prs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55576" y="4605041"/>
            <a:ext cx="1152128" cy="401190"/>
          </a:xfrm>
          <a:prstGeom prst="rightArrow">
            <a:avLst>
              <a:gd name="adj1" fmla="val 19095"/>
              <a:gd name="adj2" fmla="val 50000"/>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049669" y="3299845"/>
            <a:ext cx="1152128" cy="401190"/>
          </a:xfrm>
          <a:prstGeom prst="rightArrow">
            <a:avLst/>
          </a:prstGeom>
          <a:solidFill>
            <a:schemeClr val="accent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412307"/>
      </p:ext>
    </p:extLst>
  </p:cSld>
  <p:clrMapOvr>
    <a:masterClrMapping/>
  </p:clrMapOvr>
  <mc:AlternateContent xmlns:mc="http://schemas.openxmlformats.org/markup-compatibility/2006" xmlns:p14="http://schemas.microsoft.com/office/powerpoint/2010/main">
    <mc:Choice Requires="p14">
      <p:transition spd="slow" p14:dur="2000" advTm="5768"/>
    </mc:Choice>
    <mc:Fallback xmlns="">
      <p:transition spd="slow" advTm="5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
</p:tagLst>
</file>

<file path=ppt/tags/tag2.xml><?xml version="1.0" encoding="utf-8"?>
<p:tagLst xmlns:a="http://schemas.openxmlformats.org/drawingml/2006/main" xmlns:r="http://schemas.openxmlformats.org/officeDocument/2006/relationships" xmlns:p="http://schemas.openxmlformats.org/presentationml/2006/main">
  <p:tag name="TIMING" val="|3.2|22.5|1.5|30.5|25.2|1.1|27.2|30"/>
</p:tagLst>
</file>

<file path=ppt/tags/tag3.xml><?xml version="1.0" encoding="utf-8"?>
<p:tagLst xmlns:a="http://schemas.openxmlformats.org/drawingml/2006/main" xmlns:r="http://schemas.openxmlformats.org/officeDocument/2006/relationships" xmlns:p="http://schemas.openxmlformats.org/presentationml/2006/main">
  <p:tag name="TIMING" val="|34.1|1.6|9.7|10.5|23.6|8.5|40.1|36.4|4.6"/>
</p:tagLst>
</file>

<file path=ppt/tags/tag4.xml><?xml version="1.0" encoding="utf-8"?>
<p:tagLst xmlns:a="http://schemas.openxmlformats.org/drawingml/2006/main" xmlns:r="http://schemas.openxmlformats.org/officeDocument/2006/relationships" xmlns:p="http://schemas.openxmlformats.org/presentationml/2006/main">
  <p:tag name="TIMING" val="|1.6|4.8|12.6|5.2|29.4|2.2|2|11.1|5.3|1|0.8|62|2.4"/>
</p:tagLst>
</file>

<file path=ppt/tags/tag5.xml><?xml version="1.0" encoding="utf-8"?>
<p:tagLst xmlns:a="http://schemas.openxmlformats.org/drawingml/2006/main" xmlns:r="http://schemas.openxmlformats.org/officeDocument/2006/relationships" xmlns:p="http://schemas.openxmlformats.org/presentationml/2006/main">
  <p:tag name="TIMING" val="|4.4|43.5|18.1|20.5"/>
</p:tagLst>
</file>

<file path=ppt/tags/tag6.xml><?xml version="1.0" encoding="utf-8"?>
<p:tagLst xmlns:a="http://schemas.openxmlformats.org/drawingml/2006/main" xmlns:r="http://schemas.openxmlformats.org/officeDocument/2006/relationships" xmlns:p="http://schemas.openxmlformats.org/presentationml/2006/main">
  <p:tag name="TIMING" val="|1.5|82.1|39.9|20.5|7.9|30.4|23.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6137</TotalTime>
  <Words>2631</Words>
  <Application>Microsoft Office PowerPoint</Application>
  <PresentationFormat>全屏显示(4:3)</PresentationFormat>
  <Paragraphs>360</Paragraphs>
  <Slides>44</Slides>
  <Notes>21</Notes>
  <HiddenSlides>2</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44</vt:i4>
      </vt:variant>
    </vt:vector>
  </HeadingPairs>
  <TitlesOfParts>
    <vt:vector size="55" baseType="lpstr">
      <vt:lpstr>Abadi MT Condensed Extra Bold</vt:lpstr>
      <vt:lpstr>DengXian</vt:lpstr>
      <vt:lpstr>DengXian</vt:lpstr>
      <vt:lpstr>等线 Light</vt:lpstr>
      <vt:lpstr>宋体</vt:lpstr>
      <vt:lpstr>Arial</vt:lpstr>
      <vt:lpstr>Calibri</vt:lpstr>
      <vt:lpstr>Calibri Light</vt:lpstr>
      <vt:lpstr>Cambria Math</vt:lpstr>
      <vt:lpstr>Times New Roman</vt:lpstr>
      <vt:lpstr>Office Theme</vt:lpstr>
      <vt:lpstr>MICROBIOLOGY</vt:lpstr>
      <vt:lpstr>Outline</vt:lpstr>
      <vt:lpstr>MICROBIOLOGY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3.4.4 Mechanism of Gram Staining </vt:lpstr>
      <vt:lpstr>Gram stain</vt:lpstr>
      <vt:lpstr>Summary     Mononderms and Diderms</vt:lpstr>
      <vt:lpstr>PowerPoint 演示文稿</vt:lpstr>
      <vt:lpstr> 3.4.5 Cell Walls and Osmotic Protection</vt:lpstr>
      <vt:lpstr>3.4.6 Bacteria that Lack Peptidoglycan or Cell Walls</vt:lpstr>
      <vt:lpstr>PowerPoint 演示文稿</vt:lpstr>
      <vt:lpstr>MICROBIOLOGY</vt:lpstr>
      <vt:lpstr>PowerPoint 演示文稿</vt:lpstr>
      <vt:lpstr>3.5.2  S-Layers</vt:lpstr>
      <vt:lpstr>Summary</vt:lpstr>
      <vt:lpstr>MICROBIOLOGY</vt:lpstr>
      <vt:lpstr>3.6 Bacterial Cytoplasm</vt:lpstr>
      <vt:lpstr>3.6.1 Bacterial Cytoskeleton</vt:lpstr>
      <vt:lpstr>PowerPoint 演示文稿</vt:lpstr>
      <vt:lpstr>3.6.3 Inclusions</vt:lpstr>
      <vt:lpstr>PowerPoint 演示文稿</vt:lpstr>
      <vt:lpstr>PowerPoint 演示文稿</vt:lpstr>
      <vt:lpstr>PowerPoint 演示文稿</vt:lpstr>
      <vt:lpstr>3.6.3.5 Bacterial –DNA</vt:lpstr>
      <vt:lpstr>PowerPoint 演示文稿</vt:lpstr>
      <vt:lpstr>PowerPoint 演示文稿</vt:lpstr>
      <vt:lpstr>MICROBIOLOGY</vt:lpstr>
      <vt:lpstr>3.7.1 Bacterial Pili and Fimbriae （伞毛/纤毛/菌毛）</vt:lpstr>
      <vt:lpstr>3.7.2 Bacterial Flagella</vt:lpstr>
      <vt:lpstr>3.7.2 Bacterial Flagella</vt:lpstr>
      <vt:lpstr>3.8 Bacterial Motility and Chemotaxis</vt:lpstr>
      <vt:lpstr>MICROBIOLOGY</vt:lpstr>
      <vt:lpstr>3.9. Bacterial Endospores</vt:lpstr>
      <vt:lpstr>3.9. Bacterial Endospores</vt:lpstr>
      <vt:lpstr>Bacterial cytoplasmic structures</vt:lpstr>
      <vt:lpstr>Summary</vt:lpstr>
      <vt:lpstr>     Thanks! Next-Archaeal Cell Structure Discussion: 1. Prokaryotes（What is your opinion about of “The Prokaryote Controversy”? Please use three or more evidences to support your opinion） 2. Both bacteria and archaea can have S-layers. How does their use as      components of the cell envelope differ? 3. Identify three features that distinguish archaeal plasma membranes     from those of bacteria. 4. Provide two examples that illustrate the similarity of archaea to      bacteria; list two examples of their similarity to eukaryotes. 5. Identify two other molecules that could be used to determine if a microbe having a typical prokaryotic architecture is a bacterium or an archaeon. 6. Compare and contrast nutrient uptake mechanisms observed in bacteria and archaea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Microbiology</dc:title>
  <dc:creator/>
  <cp:lastModifiedBy>Administrator</cp:lastModifiedBy>
  <cp:revision>440</cp:revision>
  <dcterms:created xsi:type="dcterms:W3CDTF">2016-10-08T03:33:17Z</dcterms:created>
  <dcterms:modified xsi:type="dcterms:W3CDTF">2017-09-26T07:54:08Z</dcterms:modified>
</cp:coreProperties>
</file>