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7" r:id="rId2"/>
    <p:sldId id="379" r:id="rId3"/>
    <p:sldId id="382" r:id="rId4"/>
    <p:sldId id="283" r:id="rId5"/>
    <p:sldId id="284" r:id="rId6"/>
    <p:sldId id="285" r:id="rId7"/>
    <p:sldId id="271" r:id="rId8"/>
    <p:sldId id="385" r:id="rId9"/>
    <p:sldId id="259" r:id="rId10"/>
    <p:sldId id="286" r:id="rId11"/>
    <p:sldId id="287" r:id="rId12"/>
    <p:sldId id="290" r:id="rId13"/>
    <p:sldId id="384" r:id="rId14"/>
    <p:sldId id="273" r:id="rId15"/>
    <p:sldId id="291" r:id="rId16"/>
    <p:sldId id="274" r:id="rId17"/>
    <p:sldId id="278" r:id="rId18"/>
    <p:sldId id="279" r:id="rId19"/>
    <p:sldId id="292" r:id="rId20"/>
    <p:sldId id="268" r:id="rId21"/>
    <p:sldId id="294" r:id="rId22"/>
    <p:sldId id="332" r:id="rId23"/>
    <p:sldId id="361" r:id="rId24"/>
    <p:sldId id="298" r:id="rId25"/>
    <p:sldId id="372" r:id="rId26"/>
    <p:sldId id="373" r:id="rId27"/>
    <p:sldId id="333" r:id="rId28"/>
    <p:sldId id="334" r:id="rId29"/>
    <p:sldId id="337" r:id="rId30"/>
    <p:sldId id="353" r:id="rId31"/>
    <p:sldId id="346" r:id="rId32"/>
    <p:sldId id="349" r:id="rId33"/>
    <p:sldId id="343" r:id="rId34"/>
    <p:sldId id="360" r:id="rId35"/>
    <p:sldId id="358" r:id="rId36"/>
    <p:sldId id="366" r:id="rId37"/>
    <p:sldId id="386" r:id="rId38"/>
    <p:sldId id="367" r:id="rId39"/>
    <p:sldId id="307" r:id="rId40"/>
    <p:sldId id="376" r:id="rId41"/>
    <p:sldId id="308" r:id="rId42"/>
    <p:sldId id="368" r:id="rId43"/>
    <p:sldId id="310" r:id="rId44"/>
    <p:sldId id="359" r:id="rId45"/>
    <p:sldId id="311" r:id="rId46"/>
    <p:sldId id="369" r:id="rId47"/>
    <p:sldId id="377" r:id="rId48"/>
    <p:sldId id="330" r:id="rId49"/>
    <p:sldId id="331" r:id="rId50"/>
    <p:sldId id="378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94655"/>
  </p:normalViewPr>
  <p:slideViewPr>
    <p:cSldViewPr snapToGrid="0">
      <p:cViewPr varScale="1">
        <p:scale>
          <a:sx n="126" d="100"/>
          <a:sy n="126" d="100"/>
        </p:scale>
        <p:origin x="16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08A83-B153-462F-B706-0DC35DBBF1D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11F6CC9-F00F-4C79-987F-D81A7D81504A}">
      <dgm:prSet phldrT="[文本]"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u="sng" kern="12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rPr>
            <a:t>Mycelium</a:t>
          </a:r>
        </a:p>
      </dgm:t>
    </dgm:pt>
    <dgm:pt modelId="{85B69CF7-C5A5-4FDF-B1EB-17630D72455A}" type="parTrans" cxnId="{607B364A-A7D5-4FA5-B6C2-6E8E654E72D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747392A6-CAE2-4049-9CB1-5BA51912345B}" type="sibTrans" cxnId="{607B364A-A7D5-4FA5-B6C2-6E8E654E72D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5F7AEF9-81B8-4F52-A427-F4C5C092E879}">
      <dgm:prSet phldrT="[文本]" custT="1"/>
      <dgm:spPr/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b="1" u="sng" kern="12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rPr>
            <a:t>Aerial hyphae</a:t>
          </a:r>
        </a:p>
      </dgm:t>
    </dgm:pt>
    <dgm:pt modelId="{77E94EF0-A06A-4E15-8086-94B5A9BA7F05}" type="parTrans" cxnId="{4499CDF5-93B2-4CB9-9C12-2A0DC952BA7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8A4FDB6-6A17-4C6D-84F9-1817DB4BC297}" type="sibTrans" cxnId="{4499CDF5-93B2-4CB9-9C12-2A0DC952BA7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467354E4-C2CD-4D9D-B2D7-2DBDFAA8DB49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Asexual</a:t>
          </a:r>
          <a:endParaRPr lang="zh-CN" altLang="en-US" dirty="0">
            <a:solidFill>
              <a:schemeClr val="tx1"/>
            </a:solidFill>
          </a:endParaRPr>
        </a:p>
      </dgm:t>
    </dgm:pt>
    <dgm:pt modelId="{51F05284-BDDA-421C-B8CE-B4203875AF3C}" type="parTrans" cxnId="{0356260A-35C2-42A2-913F-FF3E8EFC295A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13F99F46-E9C8-4190-93C5-9411B350B0CC}" type="sibTrans" cxnId="{0356260A-35C2-42A2-913F-FF3E8EFC295A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DA67E725-1CD7-4432-AE36-BA2AC66CD940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Sexual</a:t>
          </a:r>
          <a:endParaRPr lang="zh-CN" altLang="en-US" dirty="0">
            <a:solidFill>
              <a:schemeClr val="tx1"/>
            </a:solidFill>
          </a:endParaRPr>
        </a:p>
      </dgm:t>
    </dgm:pt>
    <dgm:pt modelId="{2C197AF0-C262-4EBA-83E0-2E1E7E99A010}" type="parTrans" cxnId="{ADA0B90A-3F6E-41B7-B89C-7FDF2CD15C6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715A2A73-6502-499B-B872-D42FECBD4BCB}" type="sibTrans" cxnId="{ADA0B90A-3F6E-41B7-B89C-7FDF2CD15C6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1558CF40-6024-45C6-B0FB-B1528AB2EEDB}">
      <dgm:prSet phldrT="[文本]"/>
      <dgm:spPr/>
      <dgm:t>
        <a:bodyPr/>
        <a:lstStyle/>
        <a:p>
          <a:r>
            <a:rPr lang="en-US" altLang="zh-CN" b="1" u="sng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rPr>
            <a:t>V</a:t>
          </a:r>
          <a:r>
            <a:rPr lang="zh-CN" altLang="en-US" b="1" u="sng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rPr>
            <a:t>egetative hyphae</a:t>
          </a:r>
          <a:endParaRPr lang="en-US" altLang="zh-CN" b="1" u="sng" dirty="0">
            <a:solidFill>
              <a:schemeClr val="tx1"/>
            </a:solidFill>
            <a:latin typeface="Times New Roman" panose="02020603050405020304" pitchFamily="18" charset="0"/>
            <a:ea typeface="宋体" panose="02010600030101010101" pitchFamily="2" charset="-122"/>
          </a:endParaRPr>
        </a:p>
      </dgm:t>
    </dgm:pt>
    <dgm:pt modelId="{617FC3EF-6498-4D46-AD31-D67ACF3A64DE}" type="parTrans" cxnId="{1CBCED5B-7E3A-4BF6-9CEC-9FEF9D6498F4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1BC6E67-2AFF-421E-9F13-025D43436C28}" type="sibTrans" cxnId="{1CBCED5B-7E3A-4BF6-9CEC-9FEF9D6498F4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4315AB14-72BE-4735-9318-4B544DDC3D67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Uptake-nutrient</a:t>
          </a:r>
          <a:endParaRPr lang="zh-CN" altLang="en-US" dirty="0">
            <a:solidFill>
              <a:schemeClr val="tx1"/>
            </a:solidFill>
          </a:endParaRPr>
        </a:p>
      </dgm:t>
    </dgm:pt>
    <dgm:pt modelId="{1687FF48-6B88-48CB-A02F-4413F43BBD55}" type="parTrans" cxnId="{B0530F14-ABFB-498F-A8C4-C91574D5FDFA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28257D7-02DE-461E-A645-6F70DD0404F9}" type="sibTrans" cxnId="{B0530F14-ABFB-498F-A8C4-C91574D5FDFA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705FC3EA-06AD-4FFA-857C-D21824C71C66}">
      <dgm:prSet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Adhesion-branch</a:t>
          </a:r>
          <a:endParaRPr lang="zh-CN" altLang="en-US" dirty="0">
            <a:solidFill>
              <a:schemeClr val="tx1"/>
            </a:solidFill>
          </a:endParaRPr>
        </a:p>
      </dgm:t>
    </dgm:pt>
    <dgm:pt modelId="{5D90C04C-ED28-4ACA-852D-ED920EEC0FBB}" type="parTrans" cxnId="{B6F2EC64-48E0-4E94-B52E-C1B971BD403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5CB6B293-A463-4EF6-84CC-FB98B1EAB836}" type="sibTrans" cxnId="{B6F2EC64-48E0-4E94-B52E-C1B971BD403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0F386635-8C82-4724-96E2-BB61692F412C}">
      <dgm:prSet/>
      <dgm:spPr/>
      <dgm:t>
        <a:bodyPr/>
        <a:lstStyle/>
        <a:p>
          <a:r>
            <a:rPr lang="en-US" altLang="zh-CN" b="1" u="sng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rPr>
            <a:t>C</a:t>
          </a:r>
          <a:r>
            <a:rPr lang="zh-CN" altLang="en-US" b="1" u="sng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rPr>
            <a:t>onidiospores</a:t>
          </a:r>
          <a:endParaRPr lang="zh-CN" altLang="en-US" dirty="0">
            <a:solidFill>
              <a:schemeClr val="tx1"/>
            </a:solidFill>
          </a:endParaRPr>
        </a:p>
      </dgm:t>
    </dgm:pt>
    <dgm:pt modelId="{98717161-7931-4350-9781-1F7FE0259EC7}" type="parTrans" cxnId="{0A297A2F-4E6F-43D4-86A2-7E6798717D9F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0642C4C3-6F43-4B06-8CBA-CBAE6F7CBF51}" type="sibTrans" cxnId="{0A297A2F-4E6F-43D4-86A2-7E6798717D9F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D9302408-B5C9-4DC4-B804-E1E776EE168C}">
      <dgm:prSet/>
      <dgm:spPr/>
      <dgm:t>
        <a:bodyPr/>
        <a:lstStyle/>
        <a:p>
          <a:r>
            <a:rPr lang="en-US" altLang="en-US" dirty="0" err="1">
              <a:solidFill>
                <a:schemeClr val="tx1"/>
              </a:solidFill>
            </a:rPr>
            <a:t>Zygospores</a:t>
          </a:r>
          <a:endParaRPr lang="zh-CN" altLang="en-US" dirty="0">
            <a:solidFill>
              <a:schemeClr val="tx1"/>
            </a:solidFill>
          </a:endParaRPr>
        </a:p>
      </dgm:t>
    </dgm:pt>
    <dgm:pt modelId="{199AB3D6-9DBA-475C-A0B1-6ABAD1F7838C}" type="parTrans" cxnId="{06A8E514-0510-4029-B64D-BD377FD8BD9A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277C42F-EA9C-4925-8450-8FBEB461F9A5}" type="sibTrans" cxnId="{06A8E514-0510-4029-B64D-BD377FD8BD9A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C7A8FF3-93D2-4308-B702-BFA89B6E5C91}">
      <dgm:prSet/>
      <dgm:spPr/>
      <dgm:t>
        <a:bodyPr/>
        <a:lstStyle/>
        <a:p>
          <a:r>
            <a:rPr lang="en-US" altLang="zh-CN" b="1" u="sng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rPr>
            <a:t>S</a:t>
          </a:r>
          <a:r>
            <a:rPr lang="zh-CN" altLang="en-US" b="1" u="sng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rPr>
            <a:t>porangiospores</a:t>
          </a:r>
          <a:endParaRPr lang="zh-CN" altLang="en-US" dirty="0">
            <a:solidFill>
              <a:schemeClr val="tx1"/>
            </a:solidFill>
          </a:endParaRPr>
        </a:p>
      </dgm:t>
    </dgm:pt>
    <dgm:pt modelId="{6A369B8E-B806-4957-B9AE-E6CE310CBBE5}" type="parTrans" cxnId="{3418941E-54E7-4725-A949-15C32C632432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4967D1C2-968E-44D2-B39F-BA12E56C4AA7}" type="sibTrans" cxnId="{3418941E-54E7-4725-A949-15C32C632432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613B40B-0600-4DED-8D2C-435D6C87169A}">
      <dgm:prSet/>
      <dgm:spPr/>
      <dgm:t>
        <a:bodyPr/>
        <a:lstStyle/>
        <a:p>
          <a:r>
            <a:rPr lang="en-US" altLang="en-US" dirty="0" err="1">
              <a:solidFill>
                <a:schemeClr val="tx1"/>
              </a:solidFill>
            </a:rPr>
            <a:t>Cleistothecium</a:t>
          </a:r>
          <a:endParaRPr lang="en-US" altLang="en-US" dirty="0">
            <a:solidFill>
              <a:schemeClr val="tx1"/>
            </a:solidFill>
          </a:endParaRPr>
        </a:p>
        <a:p>
          <a:r>
            <a:rPr lang="en-US" altLang="en-US" dirty="0" err="1">
              <a:solidFill>
                <a:schemeClr val="tx1"/>
              </a:solidFill>
            </a:rPr>
            <a:t>ascospores</a:t>
          </a:r>
          <a:endParaRPr lang="zh-CN" altLang="en-US" dirty="0">
            <a:solidFill>
              <a:schemeClr val="tx1"/>
            </a:solidFill>
          </a:endParaRPr>
        </a:p>
      </dgm:t>
    </dgm:pt>
    <dgm:pt modelId="{622F6799-8821-469C-A76C-2ACE9661BF72}" type="parTrans" cxnId="{CA3F5E3C-6D32-4C9D-A36A-BB8F37EA443D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FF9CE02E-D346-450E-984E-1CD64973EE36}" type="sibTrans" cxnId="{CA3F5E3C-6D32-4C9D-A36A-BB8F37EA443D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85012A2-EC05-4807-8023-1726C62395C9}">
      <dgm:prSet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Creeping stem</a:t>
          </a:r>
          <a:endParaRPr lang="zh-CN" altLang="en-US" dirty="0">
            <a:solidFill>
              <a:schemeClr val="tx1"/>
            </a:solidFill>
          </a:endParaRPr>
        </a:p>
      </dgm:t>
    </dgm:pt>
    <dgm:pt modelId="{BD89DFD3-4A12-4061-AA36-0C5EC8FECC1E}" type="parTrans" cxnId="{A964277B-1B5C-4819-BC22-661C6CF35862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8795E4CD-F456-40CD-B31C-3E9C887F08FD}" type="sibTrans" cxnId="{A964277B-1B5C-4819-BC22-661C6CF35862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5590B67D-91BC-487F-9703-511526A4CDB7}">
      <dgm:prSet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Dormant-</a:t>
          </a:r>
          <a:endParaRPr lang="zh-CN" altLang="en-US" dirty="0">
            <a:solidFill>
              <a:schemeClr val="tx1"/>
            </a:solidFill>
          </a:endParaRPr>
        </a:p>
      </dgm:t>
    </dgm:pt>
    <dgm:pt modelId="{439CF519-486F-453D-B9F0-680AD010F3A9}" type="parTrans" cxnId="{FF83FC48-763D-4D2D-B1C3-B6316BA53D0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0563C94-A86A-40BD-B82C-70656E41447F}" type="sibTrans" cxnId="{FF83FC48-763D-4D2D-B1C3-B6316BA53D0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8625DE21-234D-434B-808B-9720B960F3A4}">
      <dgm:prSet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Predator-</a:t>
          </a:r>
          <a:endParaRPr lang="zh-CN" altLang="en-US" dirty="0">
            <a:solidFill>
              <a:schemeClr val="tx1"/>
            </a:solidFill>
          </a:endParaRPr>
        </a:p>
      </dgm:t>
    </dgm:pt>
    <dgm:pt modelId="{6028FE94-955B-4854-B520-DBE3D3014091}" type="parTrans" cxnId="{A33907C5-0930-49F3-8357-B1270B35694E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99A0E08-A2A0-4EBC-A722-61F94C128B6F}" type="sibTrans" cxnId="{A33907C5-0930-49F3-8357-B1270B35694E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54A4C691-5A73-45B3-9517-EF6D5FF5595A}" type="pres">
      <dgm:prSet presAssocID="{05508A83-B153-462F-B706-0DC35DBBF1D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9D35D01-17F2-43C8-98E8-575253EED564}" type="pres">
      <dgm:prSet presAssocID="{211F6CC9-F00F-4C79-987F-D81A7D81504A}" presName="root1" presStyleCnt="0"/>
      <dgm:spPr/>
    </dgm:pt>
    <dgm:pt modelId="{9668C0CD-4CD7-4972-B2C6-38A4C3951299}" type="pres">
      <dgm:prSet presAssocID="{211F6CC9-F00F-4C79-987F-D81A7D81504A}" presName="LevelOneTextNode" presStyleLbl="node0" presStyleIdx="0" presStyleCnt="1" custScaleX="199497" custScaleY="193336">
        <dgm:presLayoutVars>
          <dgm:chPref val="3"/>
        </dgm:presLayoutVars>
      </dgm:prSet>
      <dgm:spPr/>
    </dgm:pt>
    <dgm:pt modelId="{F6841487-995B-4609-8BFA-0654DE2B2E20}" type="pres">
      <dgm:prSet presAssocID="{211F6CC9-F00F-4C79-987F-D81A7D81504A}" presName="level2hierChild" presStyleCnt="0"/>
      <dgm:spPr/>
    </dgm:pt>
    <dgm:pt modelId="{86D252C1-A154-4D9C-B75D-69C009690625}" type="pres">
      <dgm:prSet presAssocID="{77E94EF0-A06A-4E15-8086-94B5A9BA7F05}" presName="conn2-1" presStyleLbl="parChTrans1D2" presStyleIdx="0" presStyleCnt="2"/>
      <dgm:spPr/>
    </dgm:pt>
    <dgm:pt modelId="{4604CFB3-8835-45F0-B45C-02F19ECD915A}" type="pres">
      <dgm:prSet presAssocID="{77E94EF0-A06A-4E15-8086-94B5A9BA7F05}" presName="connTx" presStyleLbl="parChTrans1D2" presStyleIdx="0" presStyleCnt="2"/>
      <dgm:spPr/>
    </dgm:pt>
    <dgm:pt modelId="{6271A0FA-2AF8-436A-B37B-14B32DABAA3E}" type="pres">
      <dgm:prSet presAssocID="{95F7AEF9-81B8-4F52-A427-F4C5C092E879}" presName="root2" presStyleCnt="0"/>
      <dgm:spPr/>
    </dgm:pt>
    <dgm:pt modelId="{66E3B34B-6422-4083-8EF7-472376E9E829}" type="pres">
      <dgm:prSet presAssocID="{95F7AEF9-81B8-4F52-A427-F4C5C092E879}" presName="LevelTwoTextNode" presStyleLbl="node2" presStyleIdx="0" presStyleCnt="2" custScaleX="127254" custScaleY="106319">
        <dgm:presLayoutVars>
          <dgm:chPref val="3"/>
        </dgm:presLayoutVars>
      </dgm:prSet>
      <dgm:spPr>
        <a:xfrm>
          <a:off x="4331426" y="1093581"/>
          <a:ext cx="2274148" cy="1662641"/>
        </a:xfrm>
        <a:prstGeom prst="roundRect">
          <a:avLst>
            <a:gd name="adj" fmla="val 10000"/>
          </a:avLst>
        </a:prstGeom>
      </dgm:spPr>
    </dgm:pt>
    <dgm:pt modelId="{75A8FCC6-E358-4811-B0D6-B4E2442E2B1C}" type="pres">
      <dgm:prSet presAssocID="{95F7AEF9-81B8-4F52-A427-F4C5C092E879}" presName="level3hierChild" presStyleCnt="0"/>
      <dgm:spPr/>
    </dgm:pt>
    <dgm:pt modelId="{6F547B0D-E764-478D-B40A-AD0ECD92AF20}" type="pres">
      <dgm:prSet presAssocID="{51F05284-BDDA-421C-B8CE-B4203875AF3C}" presName="conn2-1" presStyleLbl="parChTrans1D3" presStyleIdx="0" presStyleCnt="7"/>
      <dgm:spPr/>
    </dgm:pt>
    <dgm:pt modelId="{0631AE49-4511-4254-BC52-4D8A64B6B079}" type="pres">
      <dgm:prSet presAssocID="{51F05284-BDDA-421C-B8CE-B4203875AF3C}" presName="connTx" presStyleLbl="parChTrans1D3" presStyleIdx="0" presStyleCnt="7"/>
      <dgm:spPr/>
    </dgm:pt>
    <dgm:pt modelId="{E0F74ED0-4D52-414A-B81F-D5BCAD2BD2D0}" type="pres">
      <dgm:prSet presAssocID="{467354E4-C2CD-4D9D-B2D7-2DBDFAA8DB49}" presName="root2" presStyleCnt="0"/>
      <dgm:spPr/>
    </dgm:pt>
    <dgm:pt modelId="{79332C13-DAA1-4206-8160-A52D3FB6FF36}" type="pres">
      <dgm:prSet presAssocID="{467354E4-C2CD-4D9D-B2D7-2DBDFAA8DB49}" presName="LevelTwoTextNode" presStyleLbl="node3" presStyleIdx="0" presStyleCnt="7" custScaleY="64388">
        <dgm:presLayoutVars>
          <dgm:chPref val="3"/>
        </dgm:presLayoutVars>
      </dgm:prSet>
      <dgm:spPr/>
    </dgm:pt>
    <dgm:pt modelId="{D676FF6C-5908-4F45-864C-55AECB79BCFA}" type="pres">
      <dgm:prSet presAssocID="{467354E4-C2CD-4D9D-B2D7-2DBDFAA8DB49}" presName="level3hierChild" presStyleCnt="0"/>
      <dgm:spPr/>
    </dgm:pt>
    <dgm:pt modelId="{6877F9A9-309E-4053-834C-7A1E54C3A257}" type="pres">
      <dgm:prSet presAssocID="{98717161-7931-4350-9781-1F7FE0259EC7}" presName="conn2-1" presStyleLbl="parChTrans1D4" presStyleIdx="0" presStyleCnt="4"/>
      <dgm:spPr/>
    </dgm:pt>
    <dgm:pt modelId="{502FA070-A5F1-4323-B24E-F0FCA81658CE}" type="pres">
      <dgm:prSet presAssocID="{98717161-7931-4350-9781-1F7FE0259EC7}" presName="connTx" presStyleLbl="parChTrans1D4" presStyleIdx="0" presStyleCnt="4"/>
      <dgm:spPr/>
    </dgm:pt>
    <dgm:pt modelId="{994EFECB-D8DD-4E49-ADB9-90355C5F8CC4}" type="pres">
      <dgm:prSet presAssocID="{0F386635-8C82-4724-96E2-BB61692F412C}" presName="root2" presStyleCnt="0"/>
      <dgm:spPr/>
    </dgm:pt>
    <dgm:pt modelId="{9612B5DC-EBE4-4FC8-A307-79B51627269E}" type="pres">
      <dgm:prSet presAssocID="{0F386635-8C82-4724-96E2-BB61692F412C}" presName="LevelTwoTextNode" presStyleLbl="node4" presStyleIdx="0" presStyleCnt="4">
        <dgm:presLayoutVars>
          <dgm:chPref val="3"/>
        </dgm:presLayoutVars>
      </dgm:prSet>
      <dgm:spPr/>
    </dgm:pt>
    <dgm:pt modelId="{07E764AC-694D-4112-BEBF-740988DD9201}" type="pres">
      <dgm:prSet presAssocID="{0F386635-8C82-4724-96E2-BB61692F412C}" presName="level3hierChild" presStyleCnt="0"/>
      <dgm:spPr/>
    </dgm:pt>
    <dgm:pt modelId="{CC1088F8-9878-4C82-8685-8CA1FF560F18}" type="pres">
      <dgm:prSet presAssocID="{6A369B8E-B806-4957-B9AE-E6CE310CBBE5}" presName="conn2-1" presStyleLbl="parChTrans1D4" presStyleIdx="1" presStyleCnt="4"/>
      <dgm:spPr/>
    </dgm:pt>
    <dgm:pt modelId="{58CE1F22-CC9C-4CA2-B4E8-7BBACE77924F}" type="pres">
      <dgm:prSet presAssocID="{6A369B8E-B806-4957-B9AE-E6CE310CBBE5}" presName="connTx" presStyleLbl="parChTrans1D4" presStyleIdx="1" presStyleCnt="4"/>
      <dgm:spPr/>
    </dgm:pt>
    <dgm:pt modelId="{8ADDDACA-3646-40F7-8E46-C2DC72D37359}" type="pres">
      <dgm:prSet presAssocID="{2C7A8FF3-93D2-4308-B702-BFA89B6E5C91}" presName="root2" presStyleCnt="0"/>
      <dgm:spPr/>
    </dgm:pt>
    <dgm:pt modelId="{BF8AB4FD-0B50-4822-A73B-B3EC1CEBCD1C}" type="pres">
      <dgm:prSet presAssocID="{2C7A8FF3-93D2-4308-B702-BFA89B6E5C91}" presName="LevelTwoTextNode" presStyleLbl="node4" presStyleIdx="1" presStyleCnt="4">
        <dgm:presLayoutVars>
          <dgm:chPref val="3"/>
        </dgm:presLayoutVars>
      </dgm:prSet>
      <dgm:spPr/>
    </dgm:pt>
    <dgm:pt modelId="{D86AB285-F93A-44D1-8904-66E58F5D348E}" type="pres">
      <dgm:prSet presAssocID="{2C7A8FF3-93D2-4308-B702-BFA89B6E5C91}" presName="level3hierChild" presStyleCnt="0"/>
      <dgm:spPr/>
    </dgm:pt>
    <dgm:pt modelId="{948DECD7-0CCB-443E-AC15-09186E695EA1}" type="pres">
      <dgm:prSet presAssocID="{2C197AF0-C262-4EBA-83E0-2E1E7E99A010}" presName="conn2-1" presStyleLbl="parChTrans1D3" presStyleIdx="1" presStyleCnt="7"/>
      <dgm:spPr/>
    </dgm:pt>
    <dgm:pt modelId="{F5083ACF-9F2C-4BF1-9851-0C179DFE56FE}" type="pres">
      <dgm:prSet presAssocID="{2C197AF0-C262-4EBA-83E0-2E1E7E99A010}" presName="connTx" presStyleLbl="parChTrans1D3" presStyleIdx="1" presStyleCnt="7"/>
      <dgm:spPr/>
    </dgm:pt>
    <dgm:pt modelId="{A319AF4D-2771-4F6D-AEB3-5DC9B8E5D30B}" type="pres">
      <dgm:prSet presAssocID="{DA67E725-1CD7-4432-AE36-BA2AC66CD940}" presName="root2" presStyleCnt="0"/>
      <dgm:spPr/>
    </dgm:pt>
    <dgm:pt modelId="{7FD40F2F-D2AD-4505-A08C-8B1E466A7171}" type="pres">
      <dgm:prSet presAssocID="{DA67E725-1CD7-4432-AE36-BA2AC66CD940}" presName="LevelTwoTextNode" presStyleLbl="node3" presStyleIdx="1" presStyleCnt="7" custScaleY="61466">
        <dgm:presLayoutVars>
          <dgm:chPref val="3"/>
        </dgm:presLayoutVars>
      </dgm:prSet>
      <dgm:spPr/>
    </dgm:pt>
    <dgm:pt modelId="{E970087F-AA78-443B-A3F8-F4537C68A9F9}" type="pres">
      <dgm:prSet presAssocID="{DA67E725-1CD7-4432-AE36-BA2AC66CD940}" presName="level3hierChild" presStyleCnt="0"/>
      <dgm:spPr/>
    </dgm:pt>
    <dgm:pt modelId="{A62E70A0-A490-42B6-B71C-81AB274EC1A5}" type="pres">
      <dgm:prSet presAssocID="{199AB3D6-9DBA-475C-A0B1-6ABAD1F7838C}" presName="conn2-1" presStyleLbl="parChTrans1D4" presStyleIdx="2" presStyleCnt="4"/>
      <dgm:spPr/>
    </dgm:pt>
    <dgm:pt modelId="{9A0F8935-F853-49FF-9D1F-FC81166352B4}" type="pres">
      <dgm:prSet presAssocID="{199AB3D6-9DBA-475C-A0B1-6ABAD1F7838C}" presName="connTx" presStyleLbl="parChTrans1D4" presStyleIdx="2" presStyleCnt="4"/>
      <dgm:spPr/>
    </dgm:pt>
    <dgm:pt modelId="{40571AD9-6548-4DC8-A4AC-94313ECDAD2C}" type="pres">
      <dgm:prSet presAssocID="{D9302408-B5C9-4DC4-B804-E1E776EE168C}" presName="root2" presStyleCnt="0"/>
      <dgm:spPr/>
    </dgm:pt>
    <dgm:pt modelId="{D909F633-E48E-4516-9398-6BF1320FD5A1}" type="pres">
      <dgm:prSet presAssocID="{D9302408-B5C9-4DC4-B804-E1E776EE168C}" presName="LevelTwoTextNode" presStyleLbl="node4" presStyleIdx="2" presStyleCnt="4">
        <dgm:presLayoutVars>
          <dgm:chPref val="3"/>
        </dgm:presLayoutVars>
      </dgm:prSet>
      <dgm:spPr/>
    </dgm:pt>
    <dgm:pt modelId="{75CEC7C7-6ABB-4770-A8D8-61E1483213DB}" type="pres">
      <dgm:prSet presAssocID="{D9302408-B5C9-4DC4-B804-E1E776EE168C}" presName="level3hierChild" presStyleCnt="0"/>
      <dgm:spPr/>
    </dgm:pt>
    <dgm:pt modelId="{3F4C1473-A85B-4210-AD9D-9EC3DF4913A1}" type="pres">
      <dgm:prSet presAssocID="{622F6799-8821-469C-A76C-2ACE9661BF72}" presName="conn2-1" presStyleLbl="parChTrans1D4" presStyleIdx="3" presStyleCnt="4"/>
      <dgm:spPr/>
    </dgm:pt>
    <dgm:pt modelId="{7B7AF36A-3B41-4016-BF20-E2F58C2EDBFB}" type="pres">
      <dgm:prSet presAssocID="{622F6799-8821-469C-A76C-2ACE9661BF72}" presName="connTx" presStyleLbl="parChTrans1D4" presStyleIdx="3" presStyleCnt="4"/>
      <dgm:spPr/>
    </dgm:pt>
    <dgm:pt modelId="{C2D02A14-2546-4F89-B4EB-D8653915FBC5}" type="pres">
      <dgm:prSet presAssocID="{9613B40B-0600-4DED-8D2C-435D6C87169A}" presName="root2" presStyleCnt="0"/>
      <dgm:spPr/>
    </dgm:pt>
    <dgm:pt modelId="{0F941067-06DA-487A-A558-CF91E66F6D6B}" type="pres">
      <dgm:prSet presAssocID="{9613B40B-0600-4DED-8D2C-435D6C87169A}" presName="LevelTwoTextNode" presStyleLbl="node4" presStyleIdx="3" presStyleCnt="4">
        <dgm:presLayoutVars>
          <dgm:chPref val="3"/>
        </dgm:presLayoutVars>
      </dgm:prSet>
      <dgm:spPr/>
    </dgm:pt>
    <dgm:pt modelId="{C7562A56-3C2B-47A5-B0DF-EB3012C2111A}" type="pres">
      <dgm:prSet presAssocID="{9613B40B-0600-4DED-8D2C-435D6C87169A}" presName="level3hierChild" presStyleCnt="0"/>
      <dgm:spPr/>
    </dgm:pt>
    <dgm:pt modelId="{83FBE34F-4C67-40BA-B7A7-96617EC5C976}" type="pres">
      <dgm:prSet presAssocID="{617FC3EF-6498-4D46-AD31-D67ACF3A64DE}" presName="conn2-1" presStyleLbl="parChTrans1D2" presStyleIdx="1" presStyleCnt="2"/>
      <dgm:spPr/>
    </dgm:pt>
    <dgm:pt modelId="{2BB7BC52-6493-45D0-A43E-A9594AF14BB7}" type="pres">
      <dgm:prSet presAssocID="{617FC3EF-6498-4D46-AD31-D67ACF3A64DE}" presName="connTx" presStyleLbl="parChTrans1D2" presStyleIdx="1" presStyleCnt="2"/>
      <dgm:spPr/>
    </dgm:pt>
    <dgm:pt modelId="{B8833588-BA96-414D-AE38-01BF78C1EA8F}" type="pres">
      <dgm:prSet presAssocID="{1558CF40-6024-45C6-B0FB-B1528AB2EEDB}" presName="root2" presStyleCnt="0"/>
      <dgm:spPr/>
    </dgm:pt>
    <dgm:pt modelId="{12603441-CBB9-4A4E-9F7F-BF66D5183CAC}" type="pres">
      <dgm:prSet presAssocID="{1558CF40-6024-45C6-B0FB-B1528AB2EEDB}" presName="LevelTwoTextNode" presStyleLbl="node2" presStyleIdx="1" presStyleCnt="2">
        <dgm:presLayoutVars>
          <dgm:chPref val="3"/>
        </dgm:presLayoutVars>
      </dgm:prSet>
      <dgm:spPr/>
    </dgm:pt>
    <dgm:pt modelId="{D8CDD64E-6EDC-4C47-9AB9-041DE1E979FD}" type="pres">
      <dgm:prSet presAssocID="{1558CF40-6024-45C6-B0FB-B1528AB2EEDB}" presName="level3hierChild" presStyleCnt="0"/>
      <dgm:spPr/>
    </dgm:pt>
    <dgm:pt modelId="{D5E95D9E-FBE7-4C07-9DF7-FC9FBC323505}" type="pres">
      <dgm:prSet presAssocID="{1687FF48-6B88-48CB-A02F-4413F43BBD55}" presName="conn2-1" presStyleLbl="parChTrans1D3" presStyleIdx="2" presStyleCnt="7"/>
      <dgm:spPr/>
    </dgm:pt>
    <dgm:pt modelId="{705116A9-72D8-4ABB-AB4F-BF2A11A7E274}" type="pres">
      <dgm:prSet presAssocID="{1687FF48-6B88-48CB-A02F-4413F43BBD55}" presName="connTx" presStyleLbl="parChTrans1D3" presStyleIdx="2" presStyleCnt="7"/>
      <dgm:spPr/>
    </dgm:pt>
    <dgm:pt modelId="{21D3955C-A2F8-4512-BD1A-F9A952754590}" type="pres">
      <dgm:prSet presAssocID="{4315AB14-72BE-4735-9318-4B544DDC3D67}" presName="root2" presStyleCnt="0"/>
      <dgm:spPr/>
    </dgm:pt>
    <dgm:pt modelId="{6C392812-DADE-4F4A-881D-4814E429B7E9}" type="pres">
      <dgm:prSet presAssocID="{4315AB14-72BE-4735-9318-4B544DDC3D67}" presName="LevelTwoTextNode" presStyleLbl="node3" presStyleIdx="2" presStyleCnt="7" custScaleY="55131">
        <dgm:presLayoutVars>
          <dgm:chPref val="3"/>
        </dgm:presLayoutVars>
      </dgm:prSet>
      <dgm:spPr/>
    </dgm:pt>
    <dgm:pt modelId="{6540A95A-B41F-484A-A7A4-93566D86A2FF}" type="pres">
      <dgm:prSet presAssocID="{4315AB14-72BE-4735-9318-4B544DDC3D67}" presName="level3hierChild" presStyleCnt="0"/>
      <dgm:spPr/>
    </dgm:pt>
    <dgm:pt modelId="{A142EE7C-61E7-4332-AD3A-BD98D2F9B8C1}" type="pres">
      <dgm:prSet presAssocID="{5D90C04C-ED28-4ACA-852D-ED920EEC0FBB}" presName="conn2-1" presStyleLbl="parChTrans1D3" presStyleIdx="3" presStyleCnt="7"/>
      <dgm:spPr/>
    </dgm:pt>
    <dgm:pt modelId="{CA903215-BC0E-42D2-A472-68F896226FF8}" type="pres">
      <dgm:prSet presAssocID="{5D90C04C-ED28-4ACA-852D-ED920EEC0FBB}" presName="connTx" presStyleLbl="parChTrans1D3" presStyleIdx="3" presStyleCnt="7"/>
      <dgm:spPr/>
    </dgm:pt>
    <dgm:pt modelId="{6D548562-FFC0-475F-915B-2BB6293AB9B8}" type="pres">
      <dgm:prSet presAssocID="{705FC3EA-06AD-4FFA-857C-D21824C71C66}" presName="root2" presStyleCnt="0"/>
      <dgm:spPr/>
    </dgm:pt>
    <dgm:pt modelId="{B9C8B4ED-18FF-4AA7-818F-481F359242BC}" type="pres">
      <dgm:prSet presAssocID="{705FC3EA-06AD-4FFA-857C-D21824C71C66}" presName="LevelTwoTextNode" presStyleLbl="node3" presStyleIdx="3" presStyleCnt="7" custScaleY="53950">
        <dgm:presLayoutVars>
          <dgm:chPref val="3"/>
        </dgm:presLayoutVars>
      </dgm:prSet>
      <dgm:spPr/>
    </dgm:pt>
    <dgm:pt modelId="{7A170AF3-B0D5-40BE-AF67-5D5A129481F8}" type="pres">
      <dgm:prSet presAssocID="{705FC3EA-06AD-4FFA-857C-D21824C71C66}" presName="level3hierChild" presStyleCnt="0"/>
      <dgm:spPr/>
    </dgm:pt>
    <dgm:pt modelId="{96977171-7628-4FF0-9F16-428FC4A173FE}" type="pres">
      <dgm:prSet presAssocID="{BD89DFD3-4A12-4061-AA36-0C5EC8FECC1E}" presName="conn2-1" presStyleLbl="parChTrans1D3" presStyleIdx="4" presStyleCnt="7"/>
      <dgm:spPr/>
    </dgm:pt>
    <dgm:pt modelId="{BC46FEE9-0BC3-4ADC-B885-652463B4544D}" type="pres">
      <dgm:prSet presAssocID="{BD89DFD3-4A12-4061-AA36-0C5EC8FECC1E}" presName="connTx" presStyleLbl="parChTrans1D3" presStyleIdx="4" presStyleCnt="7"/>
      <dgm:spPr/>
    </dgm:pt>
    <dgm:pt modelId="{AD022F4B-81FB-4709-8C33-E81C4B6557DE}" type="pres">
      <dgm:prSet presAssocID="{A85012A2-EC05-4807-8023-1726C62395C9}" presName="root2" presStyleCnt="0"/>
      <dgm:spPr/>
    </dgm:pt>
    <dgm:pt modelId="{3B6DC3FE-DEB4-4187-BF84-3753B44557B3}" type="pres">
      <dgm:prSet presAssocID="{A85012A2-EC05-4807-8023-1726C62395C9}" presName="LevelTwoTextNode" presStyleLbl="node3" presStyleIdx="4" presStyleCnt="7" custScaleY="54813">
        <dgm:presLayoutVars>
          <dgm:chPref val="3"/>
        </dgm:presLayoutVars>
      </dgm:prSet>
      <dgm:spPr/>
    </dgm:pt>
    <dgm:pt modelId="{F420C379-F29C-4ED8-B9D2-4D71666E1B75}" type="pres">
      <dgm:prSet presAssocID="{A85012A2-EC05-4807-8023-1726C62395C9}" presName="level3hierChild" presStyleCnt="0"/>
      <dgm:spPr/>
    </dgm:pt>
    <dgm:pt modelId="{720D3DF5-4D06-44CF-8FC9-85BC522F9A74}" type="pres">
      <dgm:prSet presAssocID="{439CF519-486F-453D-B9F0-680AD010F3A9}" presName="conn2-1" presStyleLbl="parChTrans1D3" presStyleIdx="5" presStyleCnt="7"/>
      <dgm:spPr/>
    </dgm:pt>
    <dgm:pt modelId="{73D1073C-4BA6-4A4C-9273-429BBF604884}" type="pres">
      <dgm:prSet presAssocID="{439CF519-486F-453D-B9F0-680AD010F3A9}" presName="connTx" presStyleLbl="parChTrans1D3" presStyleIdx="5" presStyleCnt="7"/>
      <dgm:spPr/>
    </dgm:pt>
    <dgm:pt modelId="{C7173EEE-4707-4A74-B719-AF8A5FCB3E02}" type="pres">
      <dgm:prSet presAssocID="{5590B67D-91BC-487F-9703-511526A4CDB7}" presName="root2" presStyleCnt="0"/>
      <dgm:spPr/>
    </dgm:pt>
    <dgm:pt modelId="{58C81A09-745F-4B50-8AE5-8180AC00A590}" type="pres">
      <dgm:prSet presAssocID="{5590B67D-91BC-487F-9703-511526A4CDB7}" presName="LevelTwoTextNode" presStyleLbl="node3" presStyleIdx="5" presStyleCnt="7" custScaleY="53818">
        <dgm:presLayoutVars>
          <dgm:chPref val="3"/>
        </dgm:presLayoutVars>
      </dgm:prSet>
      <dgm:spPr/>
    </dgm:pt>
    <dgm:pt modelId="{70DAEA63-50BF-4820-AAFE-D06E80C1C85E}" type="pres">
      <dgm:prSet presAssocID="{5590B67D-91BC-487F-9703-511526A4CDB7}" presName="level3hierChild" presStyleCnt="0"/>
      <dgm:spPr/>
    </dgm:pt>
    <dgm:pt modelId="{8102DED1-14E6-48E0-B777-4C58A8FE6D02}" type="pres">
      <dgm:prSet presAssocID="{6028FE94-955B-4854-B520-DBE3D3014091}" presName="conn2-1" presStyleLbl="parChTrans1D3" presStyleIdx="6" presStyleCnt="7"/>
      <dgm:spPr/>
    </dgm:pt>
    <dgm:pt modelId="{99D237B6-FD64-4481-9333-42F6473AF720}" type="pres">
      <dgm:prSet presAssocID="{6028FE94-955B-4854-B520-DBE3D3014091}" presName="connTx" presStyleLbl="parChTrans1D3" presStyleIdx="6" presStyleCnt="7"/>
      <dgm:spPr/>
    </dgm:pt>
    <dgm:pt modelId="{D87CC48C-D09B-4AC6-9122-3FBDE9258A43}" type="pres">
      <dgm:prSet presAssocID="{8625DE21-234D-434B-808B-9720B960F3A4}" presName="root2" presStyleCnt="0"/>
      <dgm:spPr/>
    </dgm:pt>
    <dgm:pt modelId="{8C9B5C0C-B214-4338-A629-2FE1F2602DA9}" type="pres">
      <dgm:prSet presAssocID="{8625DE21-234D-434B-808B-9720B960F3A4}" presName="LevelTwoTextNode" presStyleLbl="node3" presStyleIdx="6" presStyleCnt="7">
        <dgm:presLayoutVars>
          <dgm:chPref val="3"/>
        </dgm:presLayoutVars>
      </dgm:prSet>
      <dgm:spPr/>
    </dgm:pt>
    <dgm:pt modelId="{26A76586-54C0-4B95-8A96-3DFD7D02E97D}" type="pres">
      <dgm:prSet presAssocID="{8625DE21-234D-434B-808B-9720B960F3A4}" presName="level3hierChild" presStyleCnt="0"/>
      <dgm:spPr/>
    </dgm:pt>
  </dgm:ptLst>
  <dgm:cxnLst>
    <dgm:cxn modelId="{0356260A-35C2-42A2-913F-FF3E8EFC295A}" srcId="{95F7AEF9-81B8-4F52-A427-F4C5C092E879}" destId="{467354E4-C2CD-4D9D-B2D7-2DBDFAA8DB49}" srcOrd="0" destOrd="0" parTransId="{51F05284-BDDA-421C-B8CE-B4203875AF3C}" sibTransId="{13F99F46-E9C8-4190-93C5-9411B350B0CC}"/>
    <dgm:cxn modelId="{ADA0B90A-3F6E-41B7-B89C-7FDF2CD15C6C}" srcId="{95F7AEF9-81B8-4F52-A427-F4C5C092E879}" destId="{DA67E725-1CD7-4432-AE36-BA2AC66CD940}" srcOrd="1" destOrd="0" parTransId="{2C197AF0-C262-4EBA-83E0-2E1E7E99A010}" sibTransId="{715A2A73-6502-499B-B872-D42FECBD4BCB}"/>
    <dgm:cxn modelId="{B0530F14-ABFB-498F-A8C4-C91574D5FDFA}" srcId="{1558CF40-6024-45C6-B0FB-B1528AB2EEDB}" destId="{4315AB14-72BE-4735-9318-4B544DDC3D67}" srcOrd="0" destOrd="0" parTransId="{1687FF48-6B88-48CB-A02F-4413F43BBD55}" sibTransId="{E28257D7-02DE-461E-A645-6F70DD0404F9}"/>
    <dgm:cxn modelId="{06A8E514-0510-4029-B64D-BD377FD8BD9A}" srcId="{DA67E725-1CD7-4432-AE36-BA2AC66CD940}" destId="{D9302408-B5C9-4DC4-B804-E1E776EE168C}" srcOrd="0" destOrd="0" parTransId="{199AB3D6-9DBA-475C-A0B1-6ABAD1F7838C}" sibTransId="{6277C42F-EA9C-4925-8450-8FBEB461F9A5}"/>
    <dgm:cxn modelId="{E9EED318-8885-4A08-9940-1E2901754D87}" type="presOf" srcId="{2C197AF0-C262-4EBA-83E0-2E1E7E99A010}" destId="{F5083ACF-9F2C-4BF1-9851-0C179DFE56FE}" srcOrd="1" destOrd="0" presId="urn:microsoft.com/office/officeart/2005/8/layout/hierarchy2"/>
    <dgm:cxn modelId="{43A5931B-1114-4214-B0B2-0C5D5B17AD3E}" type="presOf" srcId="{2C197AF0-C262-4EBA-83E0-2E1E7E99A010}" destId="{948DECD7-0CCB-443E-AC15-09186E695EA1}" srcOrd="0" destOrd="0" presId="urn:microsoft.com/office/officeart/2005/8/layout/hierarchy2"/>
    <dgm:cxn modelId="{A960F81C-FCF5-425B-A4A3-51086AED93E1}" type="presOf" srcId="{6A369B8E-B806-4957-B9AE-E6CE310CBBE5}" destId="{CC1088F8-9878-4C82-8685-8CA1FF560F18}" srcOrd="0" destOrd="0" presId="urn:microsoft.com/office/officeart/2005/8/layout/hierarchy2"/>
    <dgm:cxn modelId="{3418941E-54E7-4725-A949-15C32C632432}" srcId="{467354E4-C2CD-4D9D-B2D7-2DBDFAA8DB49}" destId="{2C7A8FF3-93D2-4308-B702-BFA89B6E5C91}" srcOrd="1" destOrd="0" parTransId="{6A369B8E-B806-4957-B9AE-E6CE310CBBE5}" sibTransId="{4967D1C2-968E-44D2-B39F-BA12E56C4AA7}"/>
    <dgm:cxn modelId="{BAA40821-6EE7-4B90-A872-922FCCA93BD5}" type="presOf" srcId="{BD89DFD3-4A12-4061-AA36-0C5EC8FECC1E}" destId="{BC46FEE9-0BC3-4ADC-B885-652463B4544D}" srcOrd="1" destOrd="0" presId="urn:microsoft.com/office/officeart/2005/8/layout/hierarchy2"/>
    <dgm:cxn modelId="{0A297A2F-4E6F-43D4-86A2-7E6798717D9F}" srcId="{467354E4-C2CD-4D9D-B2D7-2DBDFAA8DB49}" destId="{0F386635-8C82-4724-96E2-BB61692F412C}" srcOrd="0" destOrd="0" parTransId="{98717161-7931-4350-9781-1F7FE0259EC7}" sibTransId="{0642C4C3-6F43-4B06-8CBA-CBAE6F7CBF51}"/>
    <dgm:cxn modelId="{F4DA283B-E8EF-47EA-8C82-AC09E082537D}" type="presOf" srcId="{622F6799-8821-469C-A76C-2ACE9661BF72}" destId="{3F4C1473-A85B-4210-AD9D-9EC3DF4913A1}" srcOrd="0" destOrd="0" presId="urn:microsoft.com/office/officeart/2005/8/layout/hierarchy2"/>
    <dgm:cxn modelId="{CA3F5E3C-6D32-4C9D-A36A-BB8F37EA443D}" srcId="{DA67E725-1CD7-4432-AE36-BA2AC66CD940}" destId="{9613B40B-0600-4DED-8D2C-435D6C87169A}" srcOrd="1" destOrd="0" parTransId="{622F6799-8821-469C-A76C-2ACE9661BF72}" sibTransId="{FF9CE02E-D346-450E-984E-1CD64973EE36}"/>
    <dgm:cxn modelId="{1CBCED5B-7E3A-4BF6-9CEC-9FEF9D6498F4}" srcId="{211F6CC9-F00F-4C79-987F-D81A7D81504A}" destId="{1558CF40-6024-45C6-B0FB-B1528AB2EEDB}" srcOrd="1" destOrd="0" parTransId="{617FC3EF-6498-4D46-AD31-D67ACF3A64DE}" sibTransId="{21BC6E67-2AFF-421E-9F13-025D43436C28}"/>
    <dgm:cxn modelId="{F46C095E-935A-4F91-8979-84FF2C52E83C}" type="presOf" srcId="{1687FF48-6B88-48CB-A02F-4413F43BBD55}" destId="{705116A9-72D8-4ABB-AB4F-BF2A11A7E274}" srcOrd="1" destOrd="0" presId="urn:microsoft.com/office/officeart/2005/8/layout/hierarchy2"/>
    <dgm:cxn modelId="{231ECF41-5BD7-4747-AB29-569DE43EEB82}" type="presOf" srcId="{5590B67D-91BC-487F-9703-511526A4CDB7}" destId="{58C81A09-745F-4B50-8AE5-8180AC00A590}" srcOrd="0" destOrd="0" presId="urn:microsoft.com/office/officeart/2005/8/layout/hierarchy2"/>
    <dgm:cxn modelId="{B6F2EC64-48E0-4E94-B52E-C1B971BD4033}" srcId="{1558CF40-6024-45C6-B0FB-B1528AB2EEDB}" destId="{705FC3EA-06AD-4FFA-857C-D21824C71C66}" srcOrd="1" destOrd="0" parTransId="{5D90C04C-ED28-4ACA-852D-ED920EEC0FBB}" sibTransId="{5CB6B293-A463-4EF6-84CC-FB98B1EAB836}"/>
    <dgm:cxn modelId="{2BA1D965-ACA2-4018-994E-74588825437A}" type="presOf" srcId="{617FC3EF-6498-4D46-AD31-D67ACF3A64DE}" destId="{83FBE34F-4C67-40BA-B7A7-96617EC5C976}" srcOrd="0" destOrd="0" presId="urn:microsoft.com/office/officeart/2005/8/layout/hierarchy2"/>
    <dgm:cxn modelId="{75E47D46-E0DD-43E6-8A3D-F1309576CD7D}" type="presOf" srcId="{77E94EF0-A06A-4E15-8086-94B5A9BA7F05}" destId="{86D252C1-A154-4D9C-B75D-69C009690625}" srcOrd="0" destOrd="0" presId="urn:microsoft.com/office/officeart/2005/8/layout/hierarchy2"/>
    <dgm:cxn modelId="{FF83FC48-763D-4D2D-B1C3-B6316BA53D07}" srcId="{1558CF40-6024-45C6-B0FB-B1528AB2EEDB}" destId="{5590B67D-91BC-487F-9703-511526A4CDB7}" srcOrd="3" destOrd="0" parTransId="{439CF519-486F-453D-B9F0-680AD010F3A9}" sibTransId="{20563C94-A86A-40BD-B82C-70656E41447F}"/>
    <dgm:cxn modelId="{607B364A-A7D5-4FA5-B6C2-6E8E654E72D3}" srcId="{05508A83-B153-462F-B706-0DC35DBBF1DD}" destId="{211F6CC9-F00F-4C79-987F-D81A7D81504A}" srcOrd="0" destOrd="0" parTransId="{85B69CF7-C5A5-4FDF-B1EB-17630D72455A}" sibTransId="{747392A6-CAE2-4049-9CB1-5BA51912345B}"/>
    <dgm:cxn modelId="{02AE9C6C-B6A7-4E37-B437-0F66B8D13174}" type="presOf" srcId="{5D90C04C-ED28-4ACA-852D-ED920EEC0FBB}" destId="{A142EE7C-61E7-4332-AD3A-BD98D2F9B8C1}" srcOrd="0" destOrd="0" presId="urn:microsoft.com/office/officeart/2005/8/layout/hierarchy2"/>
    <dgm:cxn modelId="{5676694E-3B9E-486F-AF76-78AC4FC12B7D}" type="presOf" srcId="{98717161-7931-4350-9781-1F7FE0259EC7}" destId="{502FA070-A5F1-4323-B24E-F0FCA81658CE}" srcOrd="1" destOrd="0" presId="urn:microsoft.com/office/officeart/2005/8/layout/hierarchy2"/>
    <dgm:cxn modelId="{2D465F6F-3E9B-44D6-934B-6040BF19034E}" type="presOf" srcId="{617FC3EF-6498-4D46-AD31-D67ACF3A64DE}" destId="{2BB7BC52-6493-45D0-A43E-A9594AF14BB7}" srcOrd="1" destOrd="0" presId="urn:microsoft.com/office/officeart/2005/8/layout/hierarchy2"/>
    <dgm:cxn modelId="{73FDAC6F-A461-419E-B3F5-C000CB0FD55E}" type="presOf" srcId="{95F7AEF9-81B8-4F52-A427-F4C5C092E879}" destId="{66E3B34B-6422-4083-8EF7-472376E9E829}" srcOrd="0" destOrd="0" presId="urn:microsoft.com/office/officeart/2005/8/layout/hierarchy2"/>
    <dgm:cxn modelId="{1CB02770-C842-45BA-83B5-4C372419275E}" type="presOf" srcId="{A85012A2-EC05-4807-8023-1726C62395C9}" destId="{3B6DC3FE-DEB4-4187-BF84-3753B44557B3}" srcOrd="0" destOrd="0" presId="urn:microsoft.com/office/officeart/2005/8/layout/hierarchy2"/>
    <dgm:cxn modelId="{FB16AC71-92CF-4897-9ACD-A46CF1A5A170}" type="presOf" srcId="{4315AB14-72BE-4735-9318-4B544DDC3D67}" destId="{6C392812-DADE-4F4A-881D-4814E429B7E9}" srcOrd="0" destOrd="0" presId="urn:microsoft.com/office/officeart/2005/8/layout/hierarchy2"/>
    <dgm:cxn modelId="{75E6AE53-D9CA-4658-A3B6-A9842F84C856}" type="presOf" srcId="{199AB3D6-9DBA-475C-A0B1-6ABAD1F7838C}" destId="{A62E70A0-A490-42B6-B71C-81AB274EC1A5}" srcOrd="0" destOrd="0" presId="urn:microsoft.com/office/officeart/2005/8/layout/hierarchy2"/>
    <dgm:cxn modelId="{BF32EB79-47A0-41A8-A927-92587FAB7CE4}" type="presOf" srcId="{0F386635-8C82-4724-96E2-BB61692F412C}" destId="{9612B5DC-EBE4-4FC8-A307-79B51627269E}" srcOrd="0" destOrd="0" presId="urn:microsoft.com/office/officeart/2005/8/layout/hierarchy2"/>
    <dgm:cxn modelId="{1CCA107B-61E5-449C-A5FA-7244B4FE221E}" type="presOf" srcId="{1558CF40-6024-45C6-B0FB-B1528AB2EEDB}" destId="{12603441-CBB9-4A4E-9F7F-BF66D5183CAC}" srcOrd="0" destOrd="0" presId="urn:microsoft.com/office/officeart/2005/8/layout/hierarchy2"/>
    <dgm:cxn modelId="{A964277B-1B5C-4819-BC22-661C6CF35862}" srcId="{1558CF40-6024-45C6-B0FB-B1528AB2EEDB}" destId="{A85012A2-EC05-4807-8023-1726C62395C9}" srcOrd="2" destOrd="0" parTransId="{BD89DFD3-4A12-4061-AA36-0C5EC8FECC1E}" sibTransId="{8795E4CD-F456-40CD-B31C-3E9C887F08FD}"/>
    <dgm:cxn modelId="{67164B7F-063F-487F-8FC6-E377DEFE9D70}" type="presOf" srcId="{05508A83-B153-462F-B706-0DC35DBBF1DD}" destId="{54A4C691-5A73-45B3-9517-EF6D5FF5595A}" srcOrd="0" destOrd="0" presId="urn:microsoft.com/office/officeart/2005/8/layout/hierarchy2"/>
    <dgm:cxn modelId="{E006D082-DC3E-4F61-802D-693813C8FF8B}" type="presOf" srcId="{8625DE21-234D-434B-808B-9720B960F3A4}" destId="{8C9B5C0C-B214-4338-A629-2FE1F2602DA9}" srcOrd="0" destOrd="0" presId="urn:microsoft.com/office/officeart/2005/8/layout/hierarchy2"/>
    <dgm:cxn modelId="{67624584-49F6-45A9-B020-0A8423EEE4AD}" type="presOf" srcId="{51F05284-BDDA-421C-B8CE-B4203875AF3C}" destId="{0631AE49-4511-4254-BC52-4D8A64B6B079}" srcOrd="1" destOrd="0" presId="urn:microsoft.com/office/officeart/2005/8/layout/hierarchy2"/>
    <dgm:cxn modelId="{8FDD398B-A184-4521-AB4C-0487433A4068}" type="presOf" srcId="{6A369B8E-B806-4957-B9AE-E6CE310CBBE5}" destId="{58CE1F22-CC9C-4CA2-B4E8-7BBACE77924F}" srcOrd="1" destOrd="0" presId="urn:microsoft.com/office/officeart/2005/8/layout/hierarchy2"/>
    <dgm:cxn modelId="{15A28A8F-97A6-4A08-B880-17B61CBB27E1}" type="presOf" srcId="{6028FE94-955B-4854-B520-DBE3D3014091}" destId="{99D237B6-FD64-4481-9333-42F6473AF720}" srcOrd="1" destOrd="0" presId="urn:microsoft.com/office/officeart/2005/8/layout/hierarchy2"/>
    <dgm:cxn modelId="{71386C92-461E-4C9C-BA98-6FFE0A2FC02B}" type="presOf" srcId="{77E94EF0-A06A-4E15-8086-94B5A9BA7F05}" destId="{4604CFB3-8835-45F0-B45C-02F19ECD915A}" srcOrd="1" destOrd="0" presId="urn:microsoft.com/office/officeart/2005/8/layout/hierarchy2"/>
    <dgm:cxn modelId="{B2220795-9EA3-448F-A977-32B0F64372A0}" type="presOf" srcId="{6028FE94-955B-4854-B520-DBE3D3014091}" destId="{8102DED1-14E6-48E0-B777-4C58A8FE6D02}" srcOrd="0" destOrd="0" presId="urn:microsoft.com/office/officeart/2005/8/layout/hierarchy2"/>
    <dgm:cxn modelId="{E1DE649A-9ADF-49DF-A027-731419C94CA6}" type="presOf" srcId="{5D90C04C-ED28-4ACA-852D-ED920EEC0FBB}" destId="{CA903215-BC0E-42D2-A472-68F896226FF8}" srcOrd="1" destOrd="0" presId="urn:microsoft.com/office/officeart/2005/8/layout/hierarchy2"/>
    <dgm:cxn modelId="{9E50819D-0E49-491D-B610-D7250E90228A}" type="presOf" srcId="{622F6799-8821-469C-A76C-2ACE9661BF72}" destId="{7B7AF36A-3B41-4016-BF20-E2F58C2EDBFB}" srcOrd="1" destOrd="0" presId="urn:microsoft.com/office/officeart/2005/8/layout/hierarchy2"/>
    <dgm:cxn modelId="{738D85A0-D088-44E3-8206-26AE80B8F04A}" type="presOf" srcId="{1687FF48-6B88-48CB-A02F-4413F43BBD55}" destId="{D5E95D9E-FBE7-4C07-9DF7-FC9FBC323505}" srcOrd="0" destOrd="0" presId="urn:microsoft.com/office/officeart/2005/8/layout/hierarchy2"/>
    <dgm:cxn modelId="{D71462A3-B17F-49DB-9C3E-9ACF2FC3E72D}" type="presOf" srcId="{2C7A8FF3-93D2-4308-B702-BFA89B6E5C91}" destId="{BF8AB4FD-0B50-4822-A73B-B3EC1CEBCD1C}" srcOrd="0" destOrd="0" presId="urn:microsoft.com/office/officeart/2005/8/layout/hierarchy2"/>
    <dgm:cxn modelId="{F4B39EA5-8CAD-4314-AC19-6344918B13DF}" type="presOf" srcId="{439CF519-486F-453D-B9F0-680AD010F3A9}" destId="{720D3DF5-4D06-44CF-8FC9-85BC522F9A74}" srcOrd="0" destOrd="0" presId="urn:microsoft.com/office/officeart/2005/8/layout/hierarchy2"/>
    <dgm:cxn modelId="{CC881DA6-BBD9-4D23-8873-A12AF35B933F}" type="presOf" srcId="{98717161-7931-4350-9781-1F7FE0259EC7}" destId="{6877F9A9-309E-4053-834C-7A1E54C3A257}" srcOrd="0" destOrd="0" presId="urn:microsoft.com/office/officeart/2005/8/layout/hierarchy2"/>
    <dgm:cxn modelId="{B2D77AA6-B0FF-47ED-91B1-ED49CD451FD9}" type="presOf" srcId="{211F6CC9-F00F-4C79-987F-D81A7D81504A}" destId="{9668C0CD-4CD7-4972-B2C6-38A4C3951299}" srcOrd="0" destOrd="0" presId="urn:microsoft.com/office/officeart/2005/8/layout/hierarchy2"/>
    <dgm:cxn modelId="{863267AB-AB65-4AC7-A64E-CCBD34A6FBBC}" type="presOf" srcId="{DA67E725-1CD7-4432-AE36-BA2AC66CD940}" destId="{7FD40F2F-D2AD-4505-A08C-8B1E466A7171}" srcOrd="0" destOrd="0" presId="urn:microsoft.com/office/officeart/2005/8/layout/hierarchy2"/>
    <dgm:cxn modelId="{C1FAA2AB-C949-41D4-85FB-0609779F0EA0}" type="presOf" srcId="{467354E4-C2CD-4D9D-B2D7-2DBDFAA8DB49}" destId="{79332C13-DAA1-4206-8160-A52D3FB6FF36}" srcOrd="0" destOrd="0" presId="urn:microsoft.com/office/officeart/2005/8/layout/hierarchy2"/>
    <dgm:cxn modelId="{55280FB0-FA02-426A-BB83-12678052DD56}" type="presOf" srcId="{51F05284-BDDA-421C-B8CE-B4203875AF3C}" destId="{6F547B0D-E764-478D-B40A-AD0ECD92AF20}" srcOrd="0" destOrd="0" presId="urn:microsoft.com/office/officeart/2005/8/layout/hierarchy2"/>
    <dgm:cxn modelId="{D92C3BB4-5E5F-43D5-BC50-BC4B77784C4A}" type="presOf" srcId="{BD89DFD3-4A12-4061-AA36-0C5EC8FECC1E}" destId="{96977171-7628-4FF0-9F16-428FC4A173FE}" srcOrd="0" destOrd="0" presId="urn:microsoft.com/office/officeart/2005/8/layout/hierarchy2"/>
    <dgm:cxn modelId="{CCBD44BC-9420-46EE-B309-A23E59AE26EC}" type="presOf" srcId="{705FC3EA-06AD-4FFA-857C-D21824C71C66}" destId="{B9C8B4ED-18FF-4AA7-818F-481F359242BC}" srcOrd="0" destOrd="0" presId="urn:microsoft.com/office/officeart/2005/8/layout/hierarchy2"/>
    <dgm:cxn modelId="{4599ACBC-0E68-4C3F-8D4C-E6F847D40284}" type="presOf" srcId="{9613B40B-0600-4DED-8D2C-435D6C87169A}" destId="{0F941067-06DA-487A-A558-CF91E66F6D6B}" srcOrd="0" destOrd="0" presId="urn:microsoft.com/office/officeart/2005/8/layout/hierarchy2"/>
    <dgm:cxn modelId="{A33907C5-0930-49F3-8357-B1270B35694E}" srcId="{1558CF40-6024-45C6-B0FB-B1528AB2EEDB}" destId="{8625DE21-234D-434B-808B-9720B960F3A4}" srcOrd="4" destOrd="0" parTransId="{6028FE94-955B-4854-B520-DBE3D3014091}" sibTransId="{399A0E08-A2A0-4EBC-A722-61F94C128B6F}"/>
    <dgm:cxn modelId="{3499AFE0-2A01-4F0A-A764-A441B77C543F}" type="presOf" srcId="{199AB3D6-9DBA-475C-A0B1-6ABAD1F7838C}" destId="{9A0F8935-F853-49FF-9D1F-FC81166352B4}" srcOrd="1" destOrd="0" presId="urn:microsoft.com/office/officeart/2005/8/layout/hierarchy2"/>
    <dgm:cxn modelId="{ED81A8E2-26EE-43C4-9FD8-88CE1E9D75BB}" type="presOf" srcId="{D9302408-B5C9-4DC4-B804-E1E776EE168C}" destId="{D909F633-E48E-4516-9398-6BF1320FD5A1}" srcOrd="0" destOrd="0" presId="urn:microsoft.com/office/officeart/2005/8/layout/hierarchy2"/>
    <dgm:cxn modelId="{774F09E3-EDD4-49D8-8847-095FB462D9D5}" type="presOf" srcId="{439CF519-486F-453D-B9F0-680AD010F3A9}" destId="{73D1073C-4BA6-4A4C-9273-429BBF604884}" srcOrd="1" destOrd="0" presId="urn:microsoft.com/office/officeart/2005/8/layout/hierarchy2"/>
    <dgm:cxn modelId="{4499CDF5-93B2-4CB9-9C12-2A0DC952BA7C}" srcId="{211F6CC9-F00F-4C79-987F-D81A7D81504A}" destId="{95F7AEF9-81B8-4F52-A427-F4C5C092E879}" srcOrd="0" destOrd="0" parTransId="{77E94EF0-A06A-4E15-8086-94B5A9BA7F05}" sibTransId="{38A4FDB6-6A17-4C6D-84F9-1817DB4BC297}"/>
    <dgm:cxn modelId="{92CD086D-878C-4CB2-B9A4-EEC6BAAC47A7}" type="presParOf" srcId="{54A4C691-5A73-45B3-9517-EF6D5FF5595A}" destId="{19D35D01-17F2-43C8-98E8-575253EED564}" srcOrd="0" destOrd="0" presId="urn:microsoft.com/office/officeart/2005/8/layout/hierarchy2"/>
    <dgm:cxn modelId="{76B677DD-EDA3-4952-870F-7D551E590893}" type="presParOf" srcId="{19D35D01-17F2-43C8-98E8-575253EED564}" destId="{9668C0CD-4CD7-4972-B2C6-38A4C3951299}" srcOrd="0" destOrd="0" presId="urn:microsoft.com/office/officeart/2005/8/layout/hierarchy2"/>
    <dgm:cxn modelId="{2D789739-B5A9-436E-A3DB-A279482BA2DD}" type="presParOf" srcId="{19D35D01-17F2-43C8-98E8-575253EED564}" destId="{F6841487-995B-4609-8BFA-0654DE2B2E20}" srcOrd="1" destOrd="0" presId="urn:microsoft.com/office/officeart/2005/8/layout/hierarchy2"/>
    <dgm:cxn modelId="{45318A77-4B46-46BB-AEB8-94F5FBC45239}" type="presParOf" srcId="{F6841487-995B-4609-8BFA-0654DE2B2E20}" destId="{86D252C1-A154-4D9C-B75D-69C009690625}" srcOrd="0" destOrd="0" presId="urn:microsoft.com/office/officeart/2005/8/layout/hierarchy2"/>
    <dgm:cxn modelId="{7D74FEB8-D913-417E-B0F5-2D9EE0258061}" type="presParOf" srcId="{86D252C1-A154-4D9C-B75D-69C009690625}" destId="{4604CFB3-8835-45F0-B45C-02F19ECD915A}" srcOrd="0" destOrd="0" presId="urn:microsoft.com/office/officeart/2005/8/layout/hierarchy2"/>
    <dgm:cxn modelId="{D22C59C0-8B63-4E60-BF55-DCF825EA7518}" type="presParOf" srcId="{F6841487-995B-4609-8BFA-0654DE2B2E20}" destId="{6271A0FA-2AF8-436A-B37B-14B32DABAA3E}" srcOrd="1" destOrd="0" presId="urn:microsoft.com/office/officeart/2005/8/layout/hierarchy2"/>
    <dgm:cxn modelId="{3DEAAE63-47C0-4D68-A878-CA346DC964C1}" type="presParOf" srcId="{6271A0FA-2AF8-436A-B37B-14B32DABAA3E}" destId="{66E3B34B-6422-4083-8EF7-472376E9E829}" srcOrd="0" destOrd="0" presId="urn:microsoft.com/office/officeart/2005/8/layout/hierarchy2"/>
    <dgm:cxn modelId="{B135E3C6-98B3-4942-A4E3-63311A903CD3}" type="presParOf" srcId="{6271A0FA-2AF8-436A-B37B-14B32DABAA3E}" destId="{75A8FCC6-E358-4811-B0D6-B4E2442E2B1C}" srcOrd="1" destOrd="0" presId="urn:microsoft.com/office/officeart/2005/8/layout/hierarchy2"/>
    <dgm:cxn modelId="{9AE33004-B94B-4F36-B4D7-AC2530FDB2B9}" type="presParOf" srcId="{75A8FCC6-E358-4811-B0D6-B4E2442E2B1C}" destId="{6F547B0D-E764-478D-B40A-AD0ECD92AF20}" srcOrd="0" destOrd="0" presId="urn:microsoft.com/office/officeart/2005/8/layout/hierarchy2"/>
    <dgm:cxn modelId="{AFCA7272-11A3-47D2-A706-041BAC3826DD}" type="presParOf" srcId="{6F547B0D-E764-478D-B40A-AD0ECD92AF20}" destId="{0631AE49-4511-4254-BC52-4D8A64B6B079}" srcOrd="0" destOrd="0" presId="urn:microsoft.com/office/officeart/2005/8/layout/hierarchy2"/>
    <dgm:cxn modelId="{0876579B-A093-47E5-B796-09636C4A6CB0}" type="presParOf" srcId="{75A8FCC6-E358-4811-B0D6-B4E2442E2B1C}" destId="{E0F74ED0-4D52-414A-B81F-D5BCAD2BD2D0}" srcOrd="1" destOrd="0" presId="urn:microsoft.com/office/officeart/2005/8/layout/hierarchy2"/>
    <dgm:cxn modelId="{B4F2D6CD-BE5F-4B84-8E8E-9A1AD7A991BE}" type="presParOf" srcId="{E0F74ED0-4D52-414A-B81F-D5BCAD2BD2D0}" destId="{79332C13-DAA1-4206-8160-A52D3FB6FF36}" srcOrd="0" destOrd="0" presId="urn:microsoft.com/office/officeart/2005/8/layout/hierarchy2"/>
    <dgm:cxn modelId="{CD77D450-5D25-400C-A15B-CDB106268AE6}" type="presParOf" srcId="{E0F74ED0-4D52-414A-B81F-D5BCAD2BD2D0}" destId="{D676FF6C-5908-4F45-864C-55AECB79BCFA}" srcOrd="1" destOrd="0" presId="urn:microsoft.com/office/officeart/2005/8/layout/hierarchy2"/>
    <dgm:cxn modelId="{63EFDDCE-EA26-4A4D-90C5-BE46AE340253}" type="presParOf" srcId="{D676FF6C-5908-4F45-864C-55AECB79BCFA}" destId="{6877F9A9-309E-4053-834C-7A1E54C3A257}" srcOrd="0" destOrd="0" presId="urn:microsoft.com/office/officeart/2005/8/layout/hierarchy2"/>
    <dgm:cxn modelId="{2CE6BDC2-5747-4495-AD3F-F10C682FC4E7}" type="presParOf" srcId="{6877F9A9-309E-4053-834C-7A1E54C3A257}" destId="{502FA070-A5F1-4323-B24E-F0FCA81658CE}" srcOrd="0" destOrd="0" presId="urn:microsoft.com/office/officeart/2005/8/layout/hierarchy2"/>
    <dgm:cxn modelId="{C238ABEC-81D4-48F1-BDBA-A9441941CE47}" type="presParOf" srcId="{D676FF6C-5908-4F45-864C-55AECB79BCFA}" destId="{994EFECB-D8DD-4E49-ADB9-90355C5F8CC4}" srcOrd="1" destOrd="0" presId="urn:microsoft.com/office/officeart/2005/8/layout/hierarchy2"/>
    <dgm:cxn modelId="{1B5FDD97-3D68-403D-A9BD-41E873ED7684}" type="presParOf" srcId="{994EFECB-D8DD-4E49-ADB9-90355C5F8CC4}" destId="{9612B5DC-EBE4-4FC8-A307-79B51627269E}" srcOrd="0" destOrd="0" presId="urn:microsoft.com/office/officeart/2005/8/layout/hierarchy2"/>
    <dgm:cxn modelId="{F5F70B44-BCCC-429F-9CB3-2934AD99CAB2}" type="presParOf" srcId="{994EFECB-D8DD-4E49-ADB9-90355C5F8CC4}" destId="{07E764AC-694D-4112-BEBF-740988DD9201}" srcOrd="1" destOrd="0" presId="urn:microsoft.com/office/officeart/2005/8/layout/hierarchy2"/>
    <dgm:cxn modelId="{AA17271D-C314-42FE-8239-45D95549D3C0}" type="presParOf" srcId="{D676FF6C-5908-4F45-864C-55AECB79BCFA}" destId="{CC1088F8-9878-4C82-8685-8CA1FF560F18}" srcOrd="2" destOrd="0" presId="urn:microsoft.com/office/officeart/2005/8/layout/hierarchy2"/>
    <dgm:cxn modelId="{DACD6078-5D04-4B3D-9919-EED9656862AB}" type="presParOf" srcId="{CC1088F8-9878-4C82-8685-8CA1FF560F18}" destId="{58CE1F22-CC9C-4CA2-B4E8-7BBACE77924F}" srcOrd="0" destOrd="0" presId="urn:microsoft.com/office/officeart/2005/8/layout/hierarchy2"/>
    <dgm:cxn modelId="{BA6E09C3-6A61-4BD5-B4EA-A5F6E65E6AD1}" type="presParOf" srcId="{D676FF6C-5908-4F45-864C-55AECB79BCFA}" destId="{8ADDDACA-3646-40F7-8E46-C2DC72D37359}" srcOrd="3" destOrd="0" presId="urn:microsoft.com/office/officeart/2005/8/layout/hierarchy2"/>
    <dgm:cxn modelId="{43C09079-EDA7-48B9-8B86-55C0D7FBB9C1}" type="presParOf" srcId="{8ADDDACA-3646-40F7-8E46-C2DC72D37359}" destId="{BF8AB4FD-0B50-4822-A73B-B3EC1CEBCD1C}" srcOrd="0" destOrd="0" presId="urn:microsoft.com/office/officeart/2005/8/layout/hierarchy2"/>
    <dgm:cxn modelId="{06BB074F-E4FD-4458-871C-465183CA5F61}" type="presParOf" srcId="{8ADDDACA-3646-40F7-8E46-C2DC72D37359}" destId="{D86AB285-F93A-44D1-8904-66E58F5D348E}" srcOrd="1" destOrd="0" presId="urn:microsoft.com/office/officeart/2005/8/layout/hierarchy2"/>
    <dgm:cxn modelId="{3BBF303D-54BD-40AD-9CB4-D43DA889EBE3}" type="presParOf" srcId="{75A8FCC6-E358-4811-B0D6-B4E2442E2B1C}" destId="{948DECD7-0CCB-443E-AC15-09186E695EA1}" srcOrd="2" destOrd="0" presId="urn:microsoft.com/office/officeart/2005/8/layout/hierarchy2"/>
    <dgm:cxn modelId="{C20B355C-6E1F-43E9-B5D7-6B7D85172FF9}" type="presParOf" srcId="{948DECD7-0CCB-443E-AC15-09186E695EA1}" destId="{F5083ACF-9F2C-4BF1-9851-0C179DFE56FE}" srcOrd="0" destOrd="0" presId="urn:microsoft.com/office/officeart/2005/8/layout/hierarchy2"/>
    <dgm:cxn modelId="{A7A24A2A-688E-4452-B4E0-F7D84BADA805}" type="presParOf" srcId="{75A8FCC6-E358-4811-B0D6-B4E2442E2B1C}" destId="{A319AF4D-2771-4F6D-AEB3-5DC9B8E5D30B}" srcOrd="3" destOrd="0" presId="urn:microsoft.com/office/officeart/2005/8/layout/hierarchy2"/>
    <dgm:cxn modelId="{B5777B16-5B18-4FB2-B61E-2D4A9D28DABA}" type="presParOf" srcId="{A319AF4D-2771-4F6D-AEB3-5DC9B8E5D30B}" destId="{7FD40F2F-D2AD-4505-A08C-8B1E466A7171}" srcOrd="0" destOrd="0" presId="urn:microsoft.com/office/officeart/2005/8/layout/hierarchy2"/>
    <dgm:cxn modelId="{CC384D31-DD17-4E4C-B023-C667A06A027D}" type="presParOf" srcId="{A319AF4D-2771-4F6D-AEB3-5DC9B8E5D30B}" destId="{E970087F-AA78-443B-A3F8-F4537C68A9F9}" srcOrd="1" destOrd="0" presId="urn:microsoft.com/office/officeart/2005/8/layout/hierarchy2"/>
    <dgm:cxn modelId="{92A1D97C-D7E7-4BE8-BF51-0511BBFAD74D}" type="presParOf" srcId="{E970087F-AA78-443B-A3F8-F4537C68A9F9}" destId="{A62E70A0-A490-42B6-B71C-81AB274EC1A5}" srcOrd="0" destOrd="0" presId="urn:microsoft.com/office/officeart/2005/8/layout/hierarchy2"/>
    <dgm:cxn modelId="{6E13C03D-8001-499F-B872-74A8DD89DECE}" type="presParOf" srcId="{A62E70A0-A490-42B6-B71C-81AB274EC1A5}" destId="{9A0F8935-F853-49FF-9D1F-FC81166352B4}" srcOrd="0" destOrd="0" presId="urn:microsoft.com/office/officeart/2005/8/layout/hierarchy2"/>
    <dgm:cxn modelId="{989F6356-780C-464D-BFB3-B3B2430D50E8}" type="presParOf" srcId="{E970087F-AA78-443B-A3F8-F4537C68A9F9}" destId="{40571AD9-6548-4DC8-A4AC-94313ECDAD2C}" srcOrd="1" destOrd="0" presId="urn:microsoft.com/office/officeart/2005/8/layout/hierarchy2"/>
    <dgm:cxn modelId="{5CDD64F0-47BD-44B2-8DFA-397E805FA058}" type="presParOf" srcId="{40571AD9-6548-4DC8-A4AC-94313ECDAD2C}" destId="{D909F633-E48E-4516-9398-6BF1320FD5A1}" srcOrd="0" destOrd="0" presId="urn:microsoft.com/office/officeart/2005/8/layout/hierarchy2"/>
    <dgm:cxn modelId="{A3F7FC45-3EE3-4BF3-8891-202B3DDA130D}" type="presParOf" srcId="{40571AD9-6548-4DC8-A4AC-94313ECDAD2C}" destId="{75CEC7C7-6ABB-4770-A8D8-61E1483213DB}" srcOrd="1" destOrd="0" presId="urn:microsoft.com/office/officeart/2005/8/layout/hierarchy2"/>
    <dgm:cxn modelId="{CA3A6C76-83C4-4113-B096-157A7F62F585}" type="presParOf" srcId="{E970087F-AA78-443B-A3F8-F4537C68A9F9}" destId="{3F4C1473-A85B-4210-AD9D-9EC3DF4913A1}" srcOrd="2" destOrd="0" presId="urn:microsoft.com/office/officeart/2005/8/layout/hierarchy2"/>
    <dgm:cxn modelId="{F6DECD5A-FA18-44CF-A850-3E15816B402D}" type="presParOf" srcId="{3F4C1473-A85B-4210-AD9D-9EC3DF4913A1}" destId="{7B7AF36A-3B41-4016-BF20-E2F58C2EDBFB}" srcOrd="0" destOrd="0" presId="urn:microsoft.com/office/officeart/2005/8/layout/hierarchy2"/>
    <dgm:cxn modelId="{CFE0B7B1-58C2-4161-8531-70D156F94DCA}" type="presParOf" srcId="{E970087F-AA78-443B-A3F8-F4537C68A9F9}" destId="{C2D02A14-2546-4F89-B4EB-D8653915FBC5}" srcOrd="3" destOrd="0" presId="urn:microsoft.com/office/officeart/2005/8/layout/hierarchy2"/>
    <dgm:cxn modelId="{9EC5C6DE-8394-4A18-A89E-506588484E20}" type="presParOf" srcId="{C2D02A14-2546-4F89-B4EB-D8653915FBC5}" destId="{0F941067-06DA-487A-A558-CF91E66F6D6B}" srcOrd="0" destOrd="0" presId="urn:microsoft.com/office/officeart/2005/8/layout/hierarchy2"/>
    <dgm:cxn modelId="{C999E9D7-B5C1-42BE-AE99-4474DCD18E37}" type="presParOf" srcId="{C2D02A14-2546-4F89-B4EB-D8653915FBC5}" destId="{C7562A56-3C2B-47A5-B0DF-EB3012C2111A}" srcOrd="1" destOrd="0" presId="urn:microsoft.com/office/officeart/2005/8/layout/hierarchy2"/>
    <dgm:cxn modelId="{CE435AF1-E725-40DB-BE21-424551632D62}" type="presParOf" srcId="{F6841487-995B-4609-8BFA-0654DE2B2E20}" destId="{83FBE34F-4C67-40BA-B7A7-96617EC5C976}" srcOrd="2" destOrd="0" presId="urn:microsoft.com/office/officeart/2005/8/layout/hierarchy2"/>
    <dgm:cxn modelId="{38DBFAD6-D087-4488-B58D-E57AEBBB5534}" type="presParOf" srcId="{83FBE34F-4C67-40BA-B7A7-96617EC5C976}" destId="{2BB7BC52-6493-45D0-A43E-A9594AF14BB7}" srcOrd="0" destOrd="0" presId="urn:microsoft.com/office/officeart/2005/8/layout/hierarchy2"/>
    <dgm:cxn modelId="{618E95E0-E5B6-45A8-883C-89F582B6D206}" type="presParOf" srcId="{F6841487-995B-4609-8BFA-0654DE2B2E20}" destId="{B8833588-BA96-414D-AE38-01BF78C1EA8F}" srcOrd="3" destOrd="0" presId="urn:microsoft.com/office/officeart/2005/8/layout/hierarchy2"/>
    <dgm:cxn modelId="{AFE3D32F-6DCB-4B71-815A-FF40F40A036D}" type="presParOf" srcId="{B8833588-BA96-414D-AE38-01BF78C1EA8F}" destId="{12603441-CBB9-4A4E-9F7F-BF66D5183CAC}" srcOrd="0" destOrd="0" presId="urn:microsoft.com/office/officeart/2005/8/layout/hierarchy2"/>
    <dgm:cxn modelId="{50004E93-4BA1-4128-97EA-BD7ABE56C231}" type="presParOf" srcId="{B8833588-BA96-414D-AE38-01BF78C1EA8F}" destId="{D8CDD64E-6EDC-4C47-9AB9-041DE1E979FD}" srcOrd="1" destOrd="0" presId="urn:microsoft.com/office/officeart/2005/8/layout/hierarchy2"/>
    <dgm:cxn modelId="{67892409-8808-48B8-903B-F585035A27B5}" type="presParOf" srcId="{D8CDD64E-6EDC-4C47-9AB9-041DE1E979FD}" destId="{D5E95D9E-FBE7-4C07-9DF7-FC9FBC323505}" srcOrd="0" destOrd="0" presId="urn:microsoft.com/office/officeart/2005/8/layout/hierarchy2"/>
    <dgm:cxn modelId="{E8F68ED1-4D11-4019-9071-CA6AF542C96B}" type="presParOf" srcId="{D5E95D9E-FBE7-4C07-9DF7-FC9FBC323505}" destId="{705116A9-72D8-4ABB-AB4F-BF2A11A7E274}" srcOrd="0" destOrd="0" presId="urn:microsoft.com/office/officeart/2005/8/layout/hierarchy2"/>
    <dgm:cxn modelId="{C2D41400-7FA6-4142-9EC0-66C016696814}" type="presParOf" srcId="{D8CDD64E-6EDC-4C47-9AB9-041DE1E979FD}" destId="{21D3955C-A2F8-4512-BD1A-F9A952754590}" srcOrd="1" destOrd="0" presId="urn:microsoft.com/office/officeart/2005/8/layout/hierarchy2"/>
    <dgm:cxn modelId="{28823D3B-689B-4281-BD38-09F854219EE8}" type="presParOf" srcId="{21D3955C-A2F8-4512-BD1A-F9A952754590}" destId="{6C392812-DADE-4F4A-881D-4814E429B7E9}" srcOrd="0" destOrd="0" presId="urn:microsoft.com/office/officeart/2005/8/layout/hierarchy2"/>
    <dgm:cxn modelId="{178CE282-EA6F-490C-B3D0-5A5B2CEFF448}" type="presParOf" srcId="{21D3955C-A2F8-4512-BD1A-F9A952754590}" destId="{6540A95A-B41F-484A-A7A4-93566D86A2FF}" srcOrd="1" destOrd="0" presId="urn:microsoft.com/office/officeart/2005/8/layout/hierarchy2"/>
    <dgm:cxn modelId="{536A694D-7F91-450E-9C05-731062F6AA11}" type="presParOf" srcId="{D8CDD64E-6EDC-4C47-9AB9-041DE1E979FD}" destId="{A142EE7C-61E7-4332-AD3A-BD98D2F9B8C1}" srcOrd="2" destOrd="0" presId="urn:microsoft.com/office/officeart/2005/8/layout/hierarchy2"/>
    <dgm:cxn modelId="{0C0FA5A9-BEEB-4DBF-BAB1-ABEE37A383F0}" type="presParOf" srcId="{A142EE7C-61E7-4332-AD3A-BD98D2F9B8C1}" destId="{CA903215-BC0E-42D2-A472-68F896226FF8}" srcOrd="0" destOrd="0" presId="urn:microsoft.com/office/officeart/2005/8/layout/hierarchy2"/>
    <dgm:cxn modelId="{E71428F6-04E7-422B-8F07-2C2410CE08C4}" type="presParOf" srcId="{D8CDD64E-6EDC-4C47-9AB9-041DE1E979FD}" destId="{6D548562-FFC0-475F-915B-2BB6293AB9B8}" srcOrd="3" destOrd="0" presId="urn:microsoft.com/office/officeart/2005/8/layout/hierarchy2"/>
    <dgm:cxn modelId="{A6914C73-8BC9-4033-B356-CD8BD34472D1}" type="presParOf" srcId="{6D548562-FFC0-475F-915B-2BB6293AB9B8}" destId="{B9C8B4ED-18FF-4AA7-818F-481F359242BC}" srcOrd="0" destOrd="0" presId="urn:microsoft.com/office/officeart/2005/8/layout/hierarchy2"/>
    <dgm:cxn modelId="{F2BA950B-8AB5-4BC6-958E-E8E753C373D8}" type="presParOf" srcId="{6D548562-FFC0-475F-915B-2BB6293AB9B8}" destId="{7A170AF3-B0D5-40BE-AF67-5D5A129481F8}" srcOrd="1" destOrd="0" presId="urn:microsoft.com/office/officeart/2005/8/layout/hierarchy2"/>
    <dgm:cxn modelId="{0E3E9A38-5DBD-4B60-97B4-81A2BBE2D4BE}" type="presParOf" srcId="{D8CDD64E-6EDC-4C47-9AB9-041DE1E979FD}" destId="{96977171-7628-4FF0-9F16-428FC4A173FE}" srcOrd="4" destOrd="0" presId="urn:microsoft.com/office/officeart/2005/8/layout/hierarchy2"/>
    <dgm:cxn modelId="{E20C3FC6-CB84-4083-8280-C23C6C74B97C}" type="presParOf" srcId="{96977171-7628-4FF0-9F16-428FC4A173FE}" destId="{BC46FEE9-0BC3-4ADC-B885-652463B4544D}" srcOrd="0" destOrd="0" presId="urn:microsoft.com/office/officeart/2005/8/layout/hierarchy2"/>
    <dgm:cxn modelId="{965ABA0A-65FC-4BC8-87EC-94BD5CE2E3CC}" type="presParOf" srcId="{D8CDD64E-6EDC-4C47-9AB9-041DE1E979FD}" destId="{AD022F4B-81FB-4709-8C33-E81C4B6557DE}" srcOrd="5" destOrd="0" presId="urn:microsoft.com/office/officeart/2005/8/layout/hierarchy2"/>
    <dgm:cxn modelId="{C3516F9D-3D9D-41EE-9ADB-28F0CDBC36BE}" type="presParOf" srcId="{AD022F4B-81FB-4709-8C33-E81C4B6557DE}" destId="{3B6DC3FE-DEB4-4187-BF84-3753B44557B3}" srcOrd="0" destOrd="0" presId="urn:microsoft.com/office/officeart/2005/8/layout/hierarchy2"/>
    <dgm:cxn modelId="{2DD931A5-D158-4B25-BDD5-B8D4F634E0BF}" type="presParOf" srcId="{AD022F4B-81FB-4709-8C33-E81C4B6557DE}" destId="{F420C379-F29C-4ED8-B9D2-4D71666E1B75}" srcOrd="1" destOrd="0" presId="urn:microsoft.com/office/officeart/2005/8/layout/hierarchy2"/>
    <dgm:cxn modelId="{3AA5CD54-860B-496A-9F5B-5A21C8909546}" type="presParOf" srcId="{D8CDD64E-6EDC-4C47-9AB9-041DE1E979FD}" destId="{720D3DF5-4D06-44CF-8FC9-85BC522F9A74}" srcOrd="6" destOrd="0" presId="urn:microsoft.com/office/officeart/2005/8/layout/hierarchy2"/>
    <dgm:cxn modelId="{62614FE7-B7CC-4152-95A4-88D98EC4EB96}" type="presParOf" srcId="{720D3DF5-4D06-44CF-8FC9-85BC522F9A74}" destId="{73D1073C-4BA6-4A4C-9273-429BBF604884}" srcOrd="0" destOrd="0" presId="urn:microsoft.com/office/officeart/2005/8/layout/hierarchy2"/>
    <dgm:cxn modelId="{C1F7E376-46D5-411E-A0F2-48EEF102E67D}" type="presParOf" srcId="{D8CDD64E-6EDC-4C47-9AB9-041DE1E979FD}" destId="{C7173EEE-4707-4A74-B719-AF8A5FCB3E02}" srcOrd="7" destOrd="0" presId="urn:microsoft.com/office/officeart/2005/8/layout/hierarchy2"/>
    <dgm:cxn modelId="{66898015-438C-4E8B-8547-6ACD445D479B}" type="presParOf" srcId="{C7173EEE-4707-4A74-B719-AF8A5FCB3E02}" destId="{58C81A09-745F-4B50-8AE5-8180AC00A590}" srcOrd="0" destOrd="0" presId="urn:microsoft.com/office/officeart/2005/8/layout/hierarchy2"/>
    <dgm:cxn modelId="{CFBCC0FB-B377-4B09-AB6B-790F6315F6CE}" type="presParOf" srcId="{C7173EEE-4707-4A74-B719-AF8A5FCB3E02}" destId="{70DAEA63-50BF-4820-AAFE-D06E80C1C85E}" srcOrd="1" destOrd="0" presId="urn:microsoft.com/office/officeart/2005/8/layout/hierarchy2"/>
    <dgm:cxn modelId="{E36F00A2-F04D-44E8-9025-0FFA770778D4}" type="presParOf" srcId="{D8CDD64E-6EDC-4C47-9AB9-041DE1E979FD}" destId="{8102DED1-14E6-48E0-B777-4C58A8FE6D02}" srcOrd="8" destOrd="0" presId="urn:microsoft.com/office/officeart/2005/8/layout/hierarchy2"/>
    <dgm:cxn modelId="{4282C3A2-D9D3-42F9-A2EF-C165F033F4AD}" type="presParOf" srcId="{8102DED1-14E6-48E0-B777-4C58A8FE6D02}" destId="{99D237B6-FD64-4481-9333-42F6473AF720}" srcOrd="0" destOrd="0" presId="urn:microsoft.com/office/officeart/2005/8/layout/hierarchy2"/>
    <dgm:cxn modelId="{ABF59145-8E47-4C78-96B7-225A3D32EDEC}" type="presParOf" srcId="{D8CDD64E-6EDC-4C47-9AB9-041DE1E979FD}" destId="{D87CC48C-D09B-4AC6-9122-3FBDE9258A43}" srcOrd="9" destOrd="0" presId="urn:microsoft.com/office/officeart/2005/8/layout/hierarchy2"/>
    <dgm:cxn modelId="{E82249E1-CC5E-4DAE-9FAE-C85ACF635C12}" type="presParOf" srcId="{D87CC48C-D09B-4AC6-9122-3FBDE9258A43}" destId="{8C9B5C0C-B214-4338-A629-2FE1F2602DA9}" srcOrd="0" destOrd="0" presId="urn:microsoft.com/office/officeart/2005/8/layout/hierarchy2"/>
    <dgm:cxn modelId="{E2EAB5A8-54F0-4FEF-B40E-293C170B6972}" type="presParOf" srcId="{D87CC48C-D09B-4AC6-9122-3FBDE9258A43}" destId="{26A76586-54C0-4B95-8A96-3DFD7D02E97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68C0CD-4CD7-4972-B2C6-38A4C3951299}">
      <dsp:nvSpPr>
        <dsp:cNvPr id="0" name=""/>
        <dsp:cNvSpPr/>
      </dsp:nvSpPr>
      <dsp:spPr>
        <a:xfrm>
          <a:off x="367802" y="1727515"/>
          <a:ext cx="2303317" cy="1116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u="sng" kern="12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rPr>
            <a:t>Mycelium</a:t>
          </a:r>
        </a:p>
      </dsp:txBody>
      <dsp:txXfrm>
        <a:off x="400491" y="1760204"/>
        <a:ext cx="2237939" cy="1050714"/>
      </dsp:txXfrm>
    </dsp:sp>
    <dsp:sp modelId="{86D252C1-A154-4D9C-B75D-69C009690625}">
      <dsp:nvSpPr>
        <dsp:cNvPr id="0" name=""/>
        <dsp:cNvSpPr/>
      </dsp:nvSpPr>
      <dsp:spPr>
        <a:xfrm rot="17684649">
          <a:off x="2350359" y="1772729"/>
          <a:ext cx="1103347" cy="23619"/>
        </a:xfrm>
        <a:custGeom>
          <a:avLst/>
          <a:gdLst/>
          <a:ahLst/>
          <a:cxnLst/>
          <a:rect l="0" t="0" r="0" b="0"/>
          <a:pathLst>
            <a:path>
              <a:moveTo>
                <a:pt x="0" y="11809"/>
              </a:moveTo>
              <a:lnTo>
                <a:pt x="1103347" y="118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874449" y="1756955"/>
        <a:ext cx="55167" cy="55167"/>
      </dsp:txXfrm>
    </dsp:sp>
    <dsp:sp modelId="{66E3B34B-6422-4083-8EF7-472376E9E829}">
      <dsp:nvSpPr>
        <dsp:cNvPr id="0" name=""/>
        <dsp:cNvSpPr/>
      </dsp:nvSpPr>
      <dsp:spPr>
        <a:xfrm>
          <a:off x="3132945" y="976637"/>
          <a:ext cx="1469227" cy="613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b="1" u="sng" kern="12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rPr>
            <a:t>Aerial hyphae</a:t>
          </a:r>
        </a:p>
      </dsp:txBody>
      <dsp:txXfrm>
        <a:off x="3150921" y="994613"/>
        <a:ext cx="1433275" cy="577807"/>
      </dsp:txXfrm>
    </dsp:sp>
    <dsp:sp modelId="{6F547B0D-E764-478D-B40A-AD0ECD92AF20}">
      <dsp:nvSpPr>
        <dsp:cNvPr id="0" name=""/>
        <dsp:cNvSpPr/>
      </dsp:nvSpPr>
      <dsp:spPr>
        <a:xfrm rot="18299750">
          <a:off x="4430459" y="941879"/>
          <a:ext cx="805250" cy="23619"/>
        </a:xfrm>
        <a:custGeom>
          <a:avLst/>
          <a:gdLst/>
          <a:ahLst/>
          <a:cxnLst/>
          <a:rect l="0" t="0" r="0" b="0"/>
          <a:pathLst>
            <a:path>
              <a:moveTo>
                <a:pt x="0" y="11809"/>
              </a:moveTo>
              <a:lnTo>
                <a:pt x="805250" y="11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4812954" y="933557"/>
        <a:ext cx="40262" cy="40262"/>
      </dsp:txXfrm>
    </dsp:sp>
    <dsp:sp modelId="{79332C13-DAA1-4206-8160-A52D3FB6FF36}">
      <dsp:nvSpPr>
        <dsp:cNvPr id="0" name=""/>
        <dsp:cNvSpPr/>
      </dsp:nvSpPr>
      <dsp:spPr>
        <a:xfrm>
          <a:off x="5063997" y="438010"/>
          <a:ext cx="1154562" cy="371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solidFill>
                <a:schemeClr val="tx1"/>
              </a:solidFill>
            </a:rPr>
            <a:t>Asexual</a:t>
          </a:r>
          <a:endParaRPr lang="zh-CN" altLang="en-US" sz="1200" kern="1200" dirty="0">
            <a:solidFill>
              <a:schemeClr val="tx1"/>
            </a:solidFill>
          </a:endParaRPr>
        </a:p>
      </dsp:txBody>
      <dsp:txXfrm>
        <a:off x="5074884" y="448897"/>
        <a:ext cx="1132788" cy="349925"/>
      </dsp:txXfrm>
    </dsp:sp>
    <dsp:sp modelId="{6877F9A9-309E-4053-834C-7A1E54C3A257}">
      <dsp:nvSpPr>
        <dsp:cNvPr id="0" name=""/>
        <dsp:cNvSpPr/>
      </dsp:nvSpPr>
      <dsp:spPr>
        <a:xfrm rot="19457599">
          <a:off x="6165103" y="446082"/>
          <a:ext cx="568739" cy="23619"/>
        </a:xfrm>
        <a:custGeom>
          <a:avLst/>
          <a:gdLst/>
          <a:ahLst/>
          <a:cxnLst/>
          <a:rect l="0" t="0" r="0" b="0"/>
          <a:pathLst>
            <a:path>
              <a:moveTo>
                <a:pt x="0" y="11809"/>
              </a:moveTo>
              <a:lnTo>
                <a:pt x="568739" y="11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6435254" y="443673"/>
        <a:ext cx="28436" cy="28436"/>
      </dsp:txXfrm>
    </dsp:sp>
    <dsp:sp modelId="{9612B5DC-EBE4-4FC8-A307-79B51627269E}">
      <dsp:nvSpPr>
        <dsp:cNvPr id="0" name=""/>
        <dsp:cNvSpPr/>
      </dsp:nvSpPr>
      <dsp:spPr>
        <a:xfrm>
          <a:off x="6680385" y="3283"/>
          <a:ext cx="1154562" cy="577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b="1" u="sng" kern="12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rPr>
            <a:t>C</a:t>
          </a:r>
          <a:r>
            <a:rPr lang="zh-CN" altLang="en-US" sz="1200" b="1" u="sng" kern="12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rPr>
            <a:t>onidiospores</a:t>
          </a:r>
          <a:endParaRPr lang="zh-CN" altLang="en-US" sz="1200" kern="1200" dirty="0">
            <a:solidFill>
              <a:schemeClr val="tx1"/>
            </a:solidFill>
          </a:endParaRPr>
        </a:p>
      </dsp:txBody>
      <dsp:txXfrm>
        <a:off x="6697293" y="20191"/>
        <a:ext cx="1120746" cy="543465"/>
      </dsp:txXfrm>
    </dsp:sp>
    <dsp:sp modelId="{CC1088F8-9878-4C82-8685-8CA1FF560F18}">
      <dsp:nvSpPr>
        <dsp:cNvPr id="0" name=""/>
        <dsp:cNvSpPr/>
      </dsp:nvSpPr>
      <dsp:spPr>
        <a:xfrm rot="2142401">
          <a:off x="6165103" y="778019"/>
          <a:ext cx="568739" cy="23619"/>
        </a:xfrm>
        <a:custGeom>
          <a:avLst/>
          <a:gdLst/>
          <a:ahLst/>
          <a:cxnLst/>
          <a:rect l="0" t="0" r="0" b="0"/>
          <a:pathLst>
            <a:path>
              <a:moveTo>
                <a:pt x="0" y="11809"/>
              </a:moveTo>
              <a:lnTo>
                <a:pt x="568739" y="11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6435254" y="775610"/>
        <a:ext cx="28436" cy="28436"/>
      </dsp:txXfrm>
    </dsp:sp>
    <dsp:sp modelId="{BF8AB4FD-0B50-4822-A73B-B3EC1CEBCD1C}">
      <dsp:nvSpPr>
        <dsp:cNvPr id="0" name=""/>
        <dsp:cNvSpPr/>
      </dsp:nvSpPr>
      <dsp:spPr>
        <a:xfrm>
          <a:off x="6680385" y="667156"/>
          <a:ext cx="1154562" cy="577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b="1" u="sng" kern="12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rPr>
            <a:t>S</a:t>
          </a:r>
          <a:r>
            <a:rPr lang="zh-CN" altLang="en-US" sz="1200" b="1" u="sng" kern="12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rPr>
            <a:t>porangiospores</a:t>
          </a:r>
          <a:endParaRPr lang="zh-CN" altLang="en-US" sz="1200" kern="1200" dirty="0">
            <a:solidFill>
              <a:schemeClr val="tx1"/>
            </a:solidFill>
          </a:endParaRPr>
        </a:p>
      </dsp:txBody>
      <dsp:txXfrm>
        <a:off x="6697293" y="684064"/>
        <a:ext cx="1120746" cy="543465"/>
      </dsp:txXfrm>
    </dsp:sp>
    <dsp:sp modelId="{948DECD7-0CCB-443E-AC15-09186E695EA1}">
      <dsp:nvSpPr>
        <dsp:cNvPr id="0" name=""/>
        <dsp:cNvSpPr/>
      </dsp:nvSpPr>
      <dsp:spPr>
        <a:xfrm rot="3320724">
          <a:off x="4426998" y="1605752"/>
          <a:ext cx="812174" cy="23619"/>
        </a:xfrm>
        <a:custGeom>
          <a:avLst/>
          <a:gdLst/>
          <a:ahLst/>
          <a:cxnLst/>
          <a:rect l="0" t="0" r="0" b="0"/>
          <a:pathLst>
            <a:path>
              <a:moveTo>
                <a:pt x="0" y="11809"/>
              </a:moveTo>
              <a:lnTo>
                <a:pt x="812174" y="11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4812780" y="1597258"/>
        <a:ext cx="40608" cy="40608"/>
      </dsp:txXfrm>
    </dsp:sp>
    <dsp:sp modelId="{7FD40F2F-D2AD-4505-A08C-8B1E466A7171}">
      <dsp:nvSpPr>
        <dsp:cNvPr id="0" name=""/>
        <dsp:cNvSpPr/>
      </dsp:nvSpPr>
      <dsp:spPr>
        <a:xfrm>
          <a:off x="5063997" y="1774191"/>
          <a:ext cx="1154562" cy="354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solidFill>
                <a:schemeClr val="tx1"/>
              </a:solidFill>
            </a:rPr>
            <a:t>Sexual</a:t>
          </a:r>
          <a:endParaRPr lang="zh-CN" altLang="en-US" sz="1200" kern="1200" dirty="0">
            <a:solidFill>
              <a:schemeClr val="tx1"/>
            </a:solidFill>
          </a:endParaRPr>
        </a:p>
      </dsp:txBody>
      <dsp:txXfrm>
        <a:off x="5074390" y="1784584"/>
        <a:ext cx="1133776" cy="334045"/>
      </dsp:txXfrm>
    </dsp:sp>
    <dsp:sp modelId="{A62E70A0-A490-42B6-B71C-81AB274EC1A5}">
      <dsp:nvSpPr>
        <dsp:cNvPr id="0" name=""/>
        <dsp:cNvSpPr/>
      </dsp:nvSpPr>
      <dsp:spPr>
        <a:xfrm rot="19457599">
          <a:off x="6165103" y="1773829"/>
          <a:ext cx="568739" cy="23619"/>
        </a:xfrm>
        <a:custGeom>
          <a:avLst/>
          <a:gdLst/>
          <a:ahLst/>
          <a:cxnLst/>
          <a:rect l="0" t="0" r="0" b="0"/>
          <a:pathLst>
            <a:path>
              <a:moveTo>
                <a:pt x="0" y="11809"/>
              </a:moveTo>
              <a:lnTo>
                <a:pt x="568739" y="11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6435254" y="1771420"/>
        <a:ext cx="28436" cy="28436"/>
      </dsp:txXfrm>
    </dsp:sp>
    <dsp:sp modelId="{D909F633-E48E-4516-9398-6BF1320FD5A1}">
      <dsp:nvSpPr>
        <dsp:cNvPr id="0" name=""/>
        <dsp:cNvSpPr/>
      </dsp:nvSpPr>
      <dsp:spPr>
        <a:xfrm>
          <a:off x="6680385" y="1331030"/>
          <a:ext cx="1154562" cy="577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200" kern="1200" dirty="0" err="1">
              <a:solidFill>
                <a:schemeClr val="tx1"/>
              </a:solidFill>
            </a:rPr>
            <a:t>Zygospores</a:t>
          </a:r>
          <a:endParaRPr lang="zh-CN" altLang="en-US" sz="1200" kern="1200" dirty="0">
            <a:solidFill>
              <a:schemeClr val="tx1"/>
            </a:solidFill>
          </a:endParaRPr>
        </a:p>
      </dsp:txBody>
      <dsp:txXfrm>
        <a:off x="6697293" y="1347938"/>
        <a:ext cx="1120746" cy="543465"/>
      </dsp:txXfrm>
    </dsp:sp>
    <dsp:sp modelId="{3F4C1473-A85B-4210-AD9D-9EC3DF4913A1}">
      <dsp:nvSpPr>
        <dsp:cNvPr id="0" name=""/>
        <dsp:cNvSpPr/>
      </dsp:nvSpPr>
      <dsp:spPr>
        <a:xfrm rot="2142401">
          <a:off x="6165103" y="2105766"/>
          <a:ext cx="568739" cy="23619"/>
        </a:xfrm>
        <a:custGeom>
          <a:avLst/>
          <a:gdLst/>
          <a:ahLst/>
          <a:cxnLst/>
          <a:rect l="0" t="0" r="0" b="0"/>
          <a:pathLst>
            <a:path>
              <a:moveTo>
                <a:pt x="0" y="11809"/>
              </a:moveTo>
              <a:lnTo>
                <a:pt x="568739" y="11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6435254" y="2103357"/>
        <a:ext cx="28436" cy="28436"/>
      </dsp:txXfrm>
    </dsp:sp>
    <dsp:sp modelId="{0F941067-06DA-487A-A558-CF91E66F6D6B}">
      <dsp:nvSpPr>
        <dsp:cNvPr id="0" name=""/>
        <dsp:cNvSpPr/>
      </dsp:nvSpPr>
      <dsp:spPr>
        <a:xfrm>
          <a:off x="6680385" y="1994903"/>
          <a:ext cx="1154562" cy="577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200" kern="1200" dirty="0" err="1">
              <a:solidFill>
                <a:schemeClr val="tx1"/>
              </a:solidFill>
            </a:rPr>
            <a:t>Cleistothecium</a:t>
          </a:r>
          <a:endParaRPr lang="en-US" altLang="en-US" sz="1200" kern="1200" dirty="0">
            <a:solidFill>
              <a:schemeClr val="tx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200" kern="1200" dirty="0" err="1">
              <a:solidFill>
                <a:schemeClr val="tx1"/>
              </a:solidFill>
            </a:rPr>
            <a:t>ascospores</a:t>
          </a:r>
          <a:endParaRPr lang="zh-CN" altLang="en-US" sz="1200" kern="1200" dirty="0">
            <a:solidFill>
              <a:schemeClr val="tx1"/>
            </a:solidFill>
          </a:endParaRPr>
        </a:p>
      </dsp:txBody>
      <dsp:txXfrm>
        <a:off x="6697293" y="2011811"/>
        <a:ext cx="1120746" cy="543465"/>
      </dsp:txXfrm>
    </dsp:sp>
    <dsp:sp modelId="{83FBE34F-4C67-40BA-B7A7-96617EC5C976}">
      <dsp:nvSpPr>
        <dsp:cNvPr id="0" name=""/>
        <dsp:cNvSpPr/>
      </dsp:nvSpPr>
      <dsp:spPr>
        <a:xfrm rot="3938785">
          <a:off x="2342063" y="2783894"/>
          <a:ext cx="1119938" cy="23619"/>
        </a:xfrm>
        <a:custGeom>
          <a:avLst/>
          <a:gdLst/>
          <a:ahLst/>
          <a:cxnLst/>
          <a:rect l="0" t="0" r="0" b="0"/>
          <a:pathLst>
            <a:path>
              <a:moveTo>
                <a:pt x="0" y="11809"/>
              </a:moveTo>
              <a:lnTo>
                <a:pt x="1119938" y="118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874034" y="2767705"/>
        <a:ext cx="55996" cy="55996"/>
      </dsp:txXfrm>
    </dsp:sp>
    <dsp:sp modelId="{12603441-CBB9-4A4E-9F7F-BF66D5183CAC}">
      <dsp:nvSpPr>
        <dsp:cNvPr id="0" name=""/>
        <dsp:cNvSpPr/>
      </dsp:nvSpPr>
      <dsp:spPr>
        <a:xfrm>
          <a:off x="3132945" y="3017205"/>
          <a:ext cx="1154562" cy="577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b="1" u="sng" kern="12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rPr>
            <a:t>V</a:t>
          </a:r>
          <a:r>
            <a:rPr lang="zh-CN" altLang="en-US" sz="1200" b="1" u="sng" kern="12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rPr>
            <a:t>egetative hyphae</a:t>
          </a:r>
          <a:endParaRPr lang="en-US" altLang="zh-CN" sz="1200" b="1" u="sng" kern="1200" dirty="0">
            <a:solidFill>
              <a:schemeClr val="tx1"/>
            </a:solidFill>
            <a:latin typeface="Times New Roman" panose="02020603050405020304" pitchFamily="18" charset="0"/>
            <a:ea typeface="宋体" panose="02010600030101010101" pitchFamily="2" charset="-122"/>
          </a:endParaRPr>
        </a:p>
      </dsp:txBody>
      <dsp:txXfrm>
        <a:off x="3149853" y="3034113"/>
        <a:ext cx="1120746" cy="543465"/>
      </dsp:txXfrm>
    </dsp:sp>
    <dsp:sp modelId="{D5E95D9E-FBE7-4C07-9DF7-FC9FBC323505}">
      <dsp:nvSpPr>
        <dsp:cNvPr id="0" name=""/>
        <dsp:cNvSpPr/>
      </dsp:nvSpPr>
      <dsp:spPr>
        <a:xfrm rot="17782883">
          <a:off x="3998750" y="2828486"/>
          <a:ext cx="1039340" cy="23619"/>
        </a:xfrm>
        <a:custGeom>
          <a:avLst/>
          <a:gdLst/>
          <a:ahLst/>
          <a:cxnLst/>
          <a:rect l="0" t="0" r="0" b="0"/>
          <a:pathLst>
            <a:path>
              <a:moveTo>
                <a:pt x="0" y="11809"/>
              </a:moveTo>
              <a:lnTo>
                <a:pt x="1039340" y="11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4492437" y="2814312"/>
        <a:ext cx="51967" cy="51967"/>
      </dsp:txXfrm>
    </dsp:sp>
    <dsp:sp modelId="{6C392812-DADE-4F4A-881D-4814E429B7E9}">
      <dsp:nvSpPr>
        <dsp:cNvPr id="0" name=""/>
        <dsp:cNvSpPr/>
      </dsp:nvSpPr>
      <dsp:spPr>
        <a:xfrm>
          <a:off x="4749333" y="2215615"/>
          <a:ext cx="1154562" cy="3182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solidFill>
                <a:schemeClr val="tx1"/>
              </a:solidFill>
            </a:rPr>
            <a:t>Uptake-nutrient</a:t>
          </a:r>
          <a:endParaRPr lang="zh-CN" altLang="en-US" sz="1200" kern="1200" dirty="0">
            <a:solidFill>
              <a:schemeClr val="tx1"/>
            </a:solidFill>
          </a:endParaRPr>
        </a:p>
      </dsp:txBody>
      <dsp:txXfrm>
        <a:off x="4758655" y="2224937"/>
        <a:ext cx="1135918" cy="299616"/>
      </dsp:txXfrm>
    </dsp:sp>
    <dsp:sp modelId="{A142EE7C-61E7-4332-AD3A-BD98D2F9B8C1}">
      <dsp:nvSpPr>
        <dsp:cNvPr id="0" name=""/>
        <dsp:cNvSpPr/>
      </dsp:nvSpPr>
      <dsp:spPr>
        <a:xfrm rot="18665178">
          <a:off x="4167060" y="3029208"/>
          <a:ext cx="702721" cy="23619"/>
        </a:xfrm>
        <a:custGeom>
          <a:avLst/>
          <a:gdLst/>
          <a:ahLst/>
          <a:cxnLst/>
          <a:rect l="0" t="0" r="0" b="0"/>
          <a:pathLst>
            <a:path>
              <a:moveTo>
                <a:pt x="0" y="11809"/>
              </a:moveTo>
              <a:lnTo>
                <a:pt x="702721" y="11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4500852" y="3023450"/>
        <a:ext cx="35136" cy="35136"/>
      </dsp:txXfrm>
    </dsp:sp>
    <dsp:sp modelId="{B9C8B4ED-18FF-4AA7-818F-481F359242BC}">
      <dsp:nvSpPr>
        <dsp:cNvPr id="0" name=""/>
        <dsp:cNvSpPr/>
      </dsp:nvSpPr>
      <dsp:spPr>
        <a:xfrm>
          <a:off x="4749333" y="2620469"/>
          <a:ext cx="1154562" cy="311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solidFill>
                <a:schemeClr val="tx1"/>
              </a:solidFill>
            </a:rPr>
            <a:t>Adhesion-branch</a:t>
          </a:r>
          <a:endParaRPr lang="zh-CN" altLang="en-US" sz="1200" kern="1200" dirty="0">
            <a:solidFill>
              <a:schemeClr val="tx1"/>
            </a:solidFill>
          </a:endParaRPr>
        </a:p>
      </dsp:txBody>
      <dsp:txXfrm>
        <a:off x="4758455" y="2629591"/>
        <a:ext cx="1136318" cy="293199"/>
      </dsp:txXfrm>
    </dsp:sp>
    <dsp:sp modelId="{96977171-7628-4FF0-9F16-428FC4A173FE}">
      <dsp:nvSpPr>
        <dsp:cNvPr id="0" name=""/>
        <dsp:cNvSpPr/>
      </dsp:nvSpPr>
      <dsp:spPr>
        <a:xfrm rot="20662721">
          <a:off x="4278651" y="3229471"/>
          <a:ext cx="479538" cy="23619"/>
        </a:xfrm>
        <a:custGeom>
          <a:avLst/>
          <a:gdLst/>
          <a:ahLst/>
          <a:cxnLst/>
          <a:rect l="0" t="0" r="0" b="0"/>
          <a:pathLst>
            <a:path>
              <a:moveTo>
                <a:pt x="0" y="11809"/>
              </a:moveTo>
              <a:lnTo>
                <a:pt x="479538" y="11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4506432" y="3229293"/>
        <a:ext cx="23976" cy="23976"/>
      </dsp:txXfrm>
    </dsp:sp>
    <dsp:sp modelId="{3B6DC3FE-DEB4-4187-BF84-3753B44557B3}">
      <dsp:nvSpPr>
        <dsp:cNvPr id="0" name=""/>
        <dsp:cNvSpPr/>
      </dsp:nvSpPr>
      <dsp:spPr>
        <a:xfrm>
          <a:off x="4749333" y="3018504"/>
          <a:ext cx="1154562" cy="3164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solidFill>
                <a:schemeClr val="tx1"/>
              </a:solidFill>
            </a:rPr>
            <a:t>Creeping stem</a:t>
          </a:r>
          <a:endParaRPr lang="zh-CN" altLang="en-US" sz="1200" kern="1200" dirty="0">
            <a:solidFill>
              <a:schemeClr val="tx1"/>
            </a:solidFill>
          </a:endParaRPr>
        </a:p>
      </dsp:txBody>
      <dsp:txXfrm>
        <a:off x="4758601" y="3027772"/>
        <a:ext cx="1136026" cy="297889"/>
      </dsp:txXfrm>
    </dsp:sp>
    <dsp:sp modelId="{720D3DF5-4D06-44CF-8FC9-85BC522F9A74}">
      <dsp:nvSpPr>
        <dsp:cNvPr id="0" name=""/>
        <dsp:cNvSpPr/>
      </dsp:nvSpPr>
      <dsp:spPr>
        <a:xfrm rot="1824361">
          <a:off x="4250683" y="3429544"/>
          <a:ext cx="535473" cy="23619"/>
        </a:xfrm>
        <a:custGeom>
          <a:avLst/>
          <a:gdLst/>
          <a:ahLst/>
          <a:cxnLst/>
          <a:rect l="0" t="0" r="0" b="0"/>
          <a:pathLst>
            <a:path>
              <a:moveTo>
                <a:pt x="0" y="11809"/>
              </a:moveTo>
              <a:lnTo>
                <a:pt x="535473" y="11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4505034" y="3427967"/>
        <a:ext cx="26773" cy="26773"/>
      </dsp:txXfrm>
    </dsp:sp>
    <dsp:sp modelId="{58C81A09-745F-4B50-8AE5-8180AC00A590}">
      <dsp:nvSpPr>
        <dsp:cNvPr id="0" name=""/>
        <dsp:cNvSpPr/>
      </dsp:nvSpPr>
      <dsp:spPr>
        <a:xfrm>
          <a:off x="4749333" y="3421521"/>
          <a:ext cx="1154562" cy="3106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solidFill>
                <a:schemeClr val="tx1"/>
              </a:solidFill>
            </a:rPr>
            <a:t>Dormant-</a:t>
          </a:r>
          <a:endParaRPr lang="zh-CN" altLang="en-US" sz="1200" kern="1200" dirty="0">
            <a:solidFill>
              <a:schemeClr val="tx1"/>
            </a:solidFill>
          </a:endParaRPr>
        </a:p>
      </dsp:txBody>
      <dsp:txXfrm>
        <a:off x="4758433" y="3430621"/>
        <a:ext cx="1136362" cy="292481"/>
      </dsp:txXfrm>
    </dsp:sp>
    <dsp:sp modelId="{8102DED1-14E6-48E0-B777-4C58A8FE6D02}">
      <dsp:nvSpPr>
        <dsp:cNvPr id="0" name=""/>
        <dsp:cNvSpPr/>
      </dsp:nvSpPr>
      <dsp:spPr>
        <a:xfrm rot="3603131">
          <a:off x="4055865" y="3694831"/>
          <a:ext cx="925110" cy="23619"/>
        </a:xfrm>
        <a:custGeom>
          <a:avLst/>
          <a:gdLst/>
          <a:ahLst/>
          <a:cxnLst/>
          <a:rect l="0" t="0" r="0" b="0"/>
          <a:pathLst>
            <a:path>
              <a:moveTo>
                <a:pt x="0" y="11809"/>
              </a:moveTo>
              <a:lnTo>
                <a:pt x="925110" y="11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4495293" y="3683513"/>
        <a:ext cx="46255" cy="46255"/>
      </dsp:txXfrm>
    </dsp:sp>
    <dsp:sp modelId="{8C9B5C0C-B214-4338-A629-2FE1F2602DA9}">
      <dsp:nvSpPr>
        <dsp:cNvPr id="0" name=""/>
        <dsp:cNvSpPr/>
      </dsp:nvSpPr>
      <dsp:spPr>
        <a:xfrm>
          <a:off x="4749333" y="3818795"/>
          <a:ext cx="1154562" cy="577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solidFill>
                <a:schemeClr val="tx1"/>
              </a:solidFill>
            </a:rPr>
            <a:t>Predator-</a:t>
          </a:r>
          <a:endParaRPr lang="zh-CN" altLang="en-US" sz="1200" kern="1200" dirty="0">
            <a:solidFill>
              <a:schemeClr val="tx1"/>
            </a:solidFill>
          </a:endParaRPr>
        </a:p>
      </dsp:txBody>
      <dsp:txXfrm>
        <a:off x="4766241" y="3835703"/>
        <a:ext cx="1120746" cy="543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B5E71-41E8-4282-B1D0-75578AB2E043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D3DC3-83CE-44C0-8BBE-B7C0B16FB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17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i="1" dirty="0" err="1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Thermoproteus</a:t>
            </a:r>
            <a:r>
              <a:rPr lang="en-US" altLang="zh-CN" b="1" i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tenax</a:t>
            </a:r>
            <a:r>
              <a:rPr lang="en-US" altLang="zh-CN" b="1" i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b="1" i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b="1" i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wall is s layer</a:t>
            </a:r>
            <a:r>
              <a:rPr lang="zh-CN" altLang="en-US" b="1" i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3DC3-83CE-44C0-8BBE-B7C0B16FBC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1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7FBC6-165A-2141-AA5E-964969E4B06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92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Thus abundant membrane systems probably are necessary in eukaryotic cells because of their large volume and the need for adequate regulation, metabolic activity, and transport.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3DC3-83CE-44C0-8BBE-B7C0B16FBC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05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thallus</a:t>
            </a:r>
            <a:r>
              <a:rPr lang="en-US" altLang="zh-CN" dirty="0"/>
              <a:t> </a:t>
            </a:r>
            <a:r>
              <a:rPr lang="zh-CN" altLang="en-US" dirty="0"/>
              <a:t>扁平体 </a:t>
            </a:r>
            <a:r>
              <a:rPr lang="en-US" altLang="zh-CN" dirty="0"/>
              <a:t>, </a:t>
            </a:r>
            <a:r>
              <a:rPr lang="zh-CN" altLang="en-US" dirty="0"/>
              <a:t>叶状体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9ECF47-5B9B-4DC7-B4A7-AF4F8BC7CA7D}" type="slidenum">
              <a:rPr lang="en-US" altLang="zh-CN" smtClean="0"/>
              <a:pPr>
                <a:defRPr/>
              </a:pPr>
              <a:t>29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78532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54EF81-83F5-4606-BBC1-61476C47704E}" type="slidenum">
              <a:rPr lang="en-US" altLang="zh-CN"/>
              <a:pPr/>
              <a:t>36</a:t>
            </a:fld>
            <a:endParaRPr lang="en-US" altLang="zh-CN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外激素</a:t>
            </a:r>
            <a:r>
              <a:rPr lang="en-US" altLang="zh-CN" dirty="0"/>
              <a:t>| </a:t>
            </a:r>
            <a:r>
              <a:rPr lang="zh-CN" altLang="en-US" dirty="0"/>
              <a:t>费洛蒙</a:t>
            </a:r>
            <a:r>
              <a:rPr lang="en-US" altLang="zh-CN" dirty="0"/>
              <a:t>| </a:t>
            </a:r>
            <a:r>
              <a:rPr lang="zh-CN" altLang="en-US" dirty="0"/>
              <a:t>信息素</a:t>
            </a:r>
            <a:r>
              <a:rPr lang="en-US" altLang="zh-CN" dirty="0"/>
              <a:t>| </a:t>
            </a:r>
            <a:r>
              <a:rPr lang="zh-CN" altLang="en-US" dirty="0"/>
              <a:t>香偶素</a:t>
            </a:r>
            <a:r>
              <a:rPr lang="en-US" altLang="zh-CN" dirty="0"/>
              <a:t>.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578536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7FBC6-165A-2141-AA5E-964969E4B06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25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8C9777-D97C-4730-A814-00D79D328005}" type="slidenum">
              <a:rPr lang="en-US" altLang="zh-CN"/>
              <a:pPr/>
              <a:t>43</a:t>
            </a:fld>
            <a:endParaRPr lang="en-US" altLang="zh-CN"/>
          </a:p>
        </p:txBody>
      </p:sp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39471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F448DE-4CB1-4F03-A391-55F7EC4E634A}" type="slidenum">
              <a:rPr lang="en-US" altLang="zh-CN"/>
              <a:pPr/>
              <a:t>44</a:t>
            </a:fld>
            <a:endParaRPr lang="en-US" altLang="zh-CN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sclerotia</a:t>
            </a:r>
            <a:r>
              <a:rPr lang="en-US" altLang="zh-CN" dirty="0"/>
              <a:t>[</a:t>
            </a:r>
            <a:r>
              <a:rPr lang="en-US" altLang="zh-CN" dirty="0" err="1"/>
              <a:t>skliə'rəuʃiə</a:t>
            </a:r>
            <a:r>
              <a:rPr lang="en-US" altLang="zh-CN" dirty="0"/>
              <a:t>]. </a:t>
            </a:r>
            <a:r>
              <a:rPr lang="zh-CN" altLang="en-US" dirty="0"/>
              <a:t>例句</a:t>
            </a:r>
            <a:r>
              <a:rPr lang="en-US" altLang="zh-CN" dirty="0"/>
              <a:t>: 1. most of the red, brown, and blue-green molds that cause food spoilage are ascomycetes.</a:t>
            </a:r>
            <a:br>
              <a:rPr lang="en-US" altLang="zh-CN" dirty="0"/>
            </a:br>
            <a:r>
              <a:rPr lang="en-US" altLang="zh-CN" dirty="0"/>
              <a:t>Keywords Wild </a:t>
            </a:r>
            <a:r>
              <a:rPr lang="en-US" altLang="zh-CN" dirty="0" err="1"/>
              <a:t>G.umbellata;</a:t>
            </a:r>
            <a:r>
              <a:rPr lang="en-US" altLang="zh-CN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Sclerotia</a:t>
            </a:r>
            <a:r>
              <a:rPr lang="en-US" altLang="zh-CN" dirty="0" err="1"/>
              <a:t>;Quality</a:t>
            </a:r>
            <a:r>
              <a:rPr lang="en-US" altLang="zh-CN" dirty="0"/>
              <a:t> analysis</a:t>
            </a:r>
            <a:r>
              <a:rPr lang="zh-CN" altLang="en-US" dirty="0"/>
              <a:t>野生猪苓</a:t>
            </a:r>
            <a:r>
              <a:rPr lang="en-US" altLang="zh-CN" dirty="0"/>
              <a:t>;</a:t>
            </a:r>
            <a:r>
              <a:rPr lang="zh-CN" altLang="en-US" dirty="0"/>
              <a:t>菌核</a:t>
            </a:r>
            <a:r>
              <a:rPr lang="en-US" altLang="zh-CN" dirty="0"/>
              <a:t>;</a:t>
            </a:r>
            <a:r>
              <a:rPr lang="zh-CN" altLang="en-US" dirty="0"/>
              <a:t>品质分析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真菌</a:t>
            </a:r>
            <a:r>
              <a:rPr lang="zh-CN" altLang="en-US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菌核</a:t>
            </a:r>
            <a:r>
              <a:rPr lang="en-US" altLang="zh-CN" dirty="0"/>
              <a:t>(</a:t>
            </a:r>
            <a:r>
              <a:rPr lang="en-US" altLang="zh-CN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sclerotia</a:t>
            </a:r>
            <a:r>
              <a:rPr lang="en-US" altLang="zh-CN" dirty="0"/>
              <a:t>)</a:t>
            </a:r>
            <a:r>
              <a:rPr lang="zh-CN" altLang="en-US" dirty="0"/>
              <a:t>是由菌丝块集结而成。它的构造包括外皮层</a:t>
            </a:r>
            <a:r>
              <a:rPr lang="en-US" altLang="zh-CN" dirty="0"/>
              <a:t>(rind)</a:t>
            </a:r>
            <a:r>
              <a:rPr lang="zh-CN" altLang="en-US" dirty="0"/>
              <a:t>、皮层</a:t>
            </a:r>
            <a:r>
              <a:rPr lang="en-US" altLang="zh-CN" dirty="0"/>
              <a:t>(cortex)</a:t>
            </a:r>
            <a:r>
              <a:rPr lang="zh-CN" altLang="en-US" dirty="0"/>
              <a:t>及中髓</a:t>
            </a:r>
            <a:r>
              <a:rPr lang="en-US" altLang="zh-CN" dirty="0"/>
              <a:t>(medulla)</a:t>
            </a:r>
            <a:r>
              <a:rPr lang="zh-CN" altLang="en-US" dirty="0"/>
              <a:t>。自然界中很多植物病原真菌如子囊菌中的</a:t>
            </a:r>
            <a:r>
              <a:rPr lang="zh-CN" altLang="en-US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菌核</a:t>
            </a:r>
            <a:r>
              <a:rPr lang="zh-CN" altLang="en-US" dirty="0"/>
              <a:t>病菌</a:t>
            </a:r>
            <a:r>
              <a:rPr lang="en-US" altLang="zh-CN" dirty="0"/>
              <a:t>(</a:t>
            </a:r>
            <a:r>
              <a:rPr lang="en-US" altLang="zh-CN" dirty="0" err="1"/>
              <a:t>Sclerotinia</a:t>
            </a:r>
            <a:r>
              <a:rPr lang="en-US" altLang="zh-CN" dirty="0"/>
              <a:t> </a:t>
            </a:r>
            <a:r>
              <a:rPr lang="en-US" altLang="zh-CN" b="1" dirty="0"/>
              <a:t>...</a:t>
            </a:r>
            <a:br>
              <a:rPr lang="en-US" altLang="zh-CN" dirty="0"/>
            </a:br>
            <a:endParaRPr lang="en-US" altLang="zh-CN" dirty="0"/>
          </a:p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202440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1682EE-A5AB-4114-B99B-BD002BA64C8B}" type="slidenum">
              <a:rPr lang="en-US" altLang="zh-CN"/>
              <a:pPr/>
              <a:t>45</a:t>
            </a:fld>
            <a:endParaRPr lang="en-US" altLang="zh-CN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 err="1"/>
              <a:t>Aspergillus</a:t>
            </a:r>
            <a:r>
              <a:rPr lang="en-US" altLang="zh-CN" b="1" dirty="0"/>
              <a:t> - </a:t>
            </a:r>
            <a:r>
              <a:rPr lang="zh-CN" altLang="en-US" b="1" dirty="0"/>
              <a:t>曲霉黄曲霉毒素是主要由黄曲霉 </a:t>
            </a:r>
            <a:r>
              <a:rPr lang="en-US" altLang="zh-CN" b="1" dirty="0"/>
              <a:t>(</a:t>
            </a:r>
            <a:r>
              <a:rPr lang="en-US" altLang="zh-CN" b="1" dirty="0" err="1"/>
              <a:t>aspergillus</a:t>
            </a:r>
            <a:r>
              <a:rPr lang="en-US" altLang="zh-CN" b="1" dirty="0"/>
              <a:t> </a:t>
            </a:r>
            <a:r>
              <a:rPr lang="en-US" altLang="zh-CN" b="1" dirty="0" err="1"/>
              <a:t>flavus</a:t>
            </a:r>
            <a:r>
              <a:rPr lang="en-US" altLang="zh-CN" b="1" dirty="0"/>
              <a:t>) </a:t>
            </a:r>
            <a:r>
              <a:rPr lang="zh-CN" altLang="en-US" b="1" dirty="0"/>
              <a:t>寄生曲霉 </a:t>
            </a:r>
            <a:r>
              <a:rPr lang="en-US" altLang="zh-CN" b="1" dirty="0"/>
              <a:t>(</a:t>
            </a:r>
            <a:r>
              <a:rPr lang="en-US" altLang="zh-CN" b="1" dirty="0" err="1"/>
              <a:t>a.parasiticus</a:t>
            </a:r>
            <a:r>
              <a:rPr lang="en-US" altLang="zh-CN" b="1" dirty="0"/>
              <a:t>) </a:t>
            </a:r>
            <a:r>
              <a:rPr lang="zh-CN" altLang="en-US" b="1" dirty="0"/>
              <a:t>产生的次生代谢产物</a:t>
            </a:r>
            <a:r>
              <a:rPr lang="en-US" altLang="zh-CN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Allergies</a:t>
            </a:r>
            <a:r>
              <a:rPr lang="en-US" altLang="zh-CN" dirty="0"/>
              <a:t>: </a:t>
            </a:r>
            <a:r>
              <a:rPr lang="zh-CN" altLang="en-US" dirty="0"/>
              <a:t>过敏</a:t>
            </a:r>
            <a:r>
              <a:rPr lang="en-US" altLang="zh-CN" dirty="0"/>
              <a:t>| 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749321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Beauveria</a:t>
            </a:r>
            <a:r>
              <a:rPr lang="en-US" altLang="zh-CN" dirty="0"/>
              <a:t> </a:t>
            </a:r>
            <a:r>
              <a:rPr lang="en-US" altLang="zh-CN" dirty="0" err="1"/>
              <a:t>bassiana</a:t>
            </a:r>
            <a:r>
              <a:rPr lang="zh-CN" altLang="en-US" dirty="0"/>
              <a:t>白僵菌，</a:t>
            </a:r>
            <a:r>
              <a:rPr lang="en-US" altLang="zh-CN" dirty="0" err="1"/>
              <a:t>Metarhizium</a:t>
            </a:r>
            <a:r>
              <a:rPr lang="en-US" altLang="zh-CN" dirty="0"/>
              <a:t> </a:t>
            </a:r>
            <a:r>
              <a:rPr lang="en-US" altLang="zh-CN" dirty="0" err="1"/>
              <a:t>anisopliae</a:t>
            </a:r>
            <a:r>
              <a:rPr lang="zh-CN" altLang="en-US" dirty="0"/>
              <a:t>绿僵菌</a:t>
            </a:r>
            <a:r>
              <a:rPr lang="en-US" altLang="zh-CN" dirty="0"/>
              <a:t>Plasmodium </a:t>
            </a:r>
            <a:r>
              <a:rPr lang="zh-CN" altLang="en-US" dirty="0"/>
              <a:t>疟原虫</a:t>
            </a:r>
            <a:r>
              <a:rPr lang="en-US" altLang="zh-CN" dirty="0"/>
              <a:t>Anopheles</a:t>
            </a:r>
            <a:r>
              <a:rPr lang="zh-CN" altLang="en-US" dirty="0"/>
              <a:t>桉蚊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3DC3-83CE-44C0-8BBE-B7C0B16FBCD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42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81347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7BFC07-1094-4AD4-8966-3FD7444BD6E8}" type="slidenum">
              <a:rPr lang="en-US" altLang="zh-CN" smtClean="0"/>
              <a:pPr/>
              <a:t>10</a:t>
            </a:fld>
            <a:endParaRPr lang="en-US" altLang="zh-CN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b="1" dirty="0"/>
              <a:t>threadlike - </a:t>
            </a:r>
            <a:r>
              <a:rPr lang="zh-CN" altLang="en-US" b="1" dirty="0"/>
              <a:t>线状</a:t>
            </a:r>
            <a:r>
              <a:rPr lang="en-US" altLang="zh-CN" b="1" dirty="0"/>
              <a:t>;</a:t>
            </a:r>
            <a:r>
              <a:rPr lang="en-US" altLang="zh-CN" b="1" dirty="0" err="1"/>
              <a:t>phytanyl</a:t>
            </a:r>
            <a:r>
              <a:rPr lang="en-US" altLang="zh-CN" b="1" dirty="0"/>
              <a:t>:</a:t>
            </a:r>
            <a:r>
              <a:rPr lang="zh-CN" altLang="en-US" b="1" dirty="0"/>
              <a:t>植烷；　</a:t>
            </a:r>
            <a:r>
              <a:rPr lang="en-US" altLang="zh-CN" b="1" dirty="0"/>
              <a:t>stearic</a:t>
            </a:r>
            <a:r>
              <a:rPr lang="en-US" altLang="zh-CN" b="1" baseline="0" dirty="0"/>
              <a:t> acid:</a:t>
            </a:r>
            <a:r>
              <a:rPr lang="zh-CN" altLang="en-US" b="1" baseline="0" dirty="0"/>
              <a:t>硬脂酸</a:t>
            </a:r>
            <a:endParaRPr lang="zh-CN" altLang="en-US" b="1" dirty="0"/>
          </a:p>
          <a:p>
            <a:br>
              <a:rPr lang="zh-CN" altLang="en-US" dirty="0"/>
            </a:b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092641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Sn</a:t>
            </a:r>
            <a:r>
              <a:rPr lang="zh-CN" altLang="en-US" dirty="0"/>
              <a:t>立体定向编号</a:t>
            </a:r>
            <a:r>
              <a:rPr lang="en-US" altLang="zh-CN" dirty="0"/>
              <a:t>(2</a:t>
            </a:r>
            <a:r>
              <a:rPr lang="zh-CN" altLang="en-US" dirty="0"/>
              <a:t>位在左边）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3DC3-83CE-44C0-8BBE-B7C0B16FBC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30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dirty="0"/>
              <a:t>N-</a:t>
            </a:r>
            <a:r>
              <a:rPr lang="zh-CN" altLang="en-US" dirty="0"/>
              <a:t>乙酰塔罗糖胺糖醛酸</a:t>
            </a:r>
            <a:r>
              <a:rPr lang="en-US" altLang="zh-CN" dirty="0"/>
              <a:t>(NAT)</a:t>
            </a:r>
            <a:r>
              <a:rPr lang="zh-CN" altLang="en-US" dirty="0"/>
              <a:t>  软骨素</a:t>
            </a:r>
            <a:r>
              <a:rPr lang="en-US" altLang="zh-CN" dirty="0" err="1"/>
              <a:t>chondroitin</a:t>
            </a:r>
            <a:r>
              <a:rPr lang="en-US" altLang="zh-CN" dirty="0"/>
              <a:t>  NAT(1-3)NAG  </a:t>
            </a:r>
            <a:r>
              <a:rPr lang="zh-CN" altLang="zh-CN" i="1" dirty="0">
                <a:latin typeface="Times New Roman" pitchFamily="18" charset="0"/>
              </a:rPr>
              <a:t>Methanolobus</a:t>
            </a:r>
            <a:r>
              <a:rPr lang="zh-CN" altLang="zh-CN" dirty="0">
                <a:latin typeface="Times New Roman" pitchFamily="18" charset="0"/>
              </a:rPr>
              <a:t> taylori. 泰勒氏甲烷叶菌</a:t>
            </a:r>
            <a:r>
              <a:rPr lang="en-US" altLang="zh-CN" dirty="0">
                <a:latin typeface="Times New Roman" pitchFamily="18" charset="0"/>
              </a:rPr>
              <a:t>(G-)</a:t>
            </a:r>
            <a:r>
              <a:rPr lang="zh-CN" altLang="en-US" dirty="0">
                <a:solidFill>
                  <a:srgbClr val="333333"/>
                </a:solidFill>
                <a:effectLst/>
              </a:rPr>
              <a:t>铁原体属</a:t>
            </a:r>
            <a:r>
              <a:rPr lang="en-US" altLang="zh-CN" dirty="0">
                <a:solidFill>
                  <a:srgbClr val="333333"/>
                </a:solidFill>
                <a:effectLst/>
              </a:rPr>
              <a:t>(</a:t>
            </a:r>
            <a:r>
              <a:rPr lang="en-US" altLang="zh-CN" i="1" dirty="0" err="1">
                <a:solidFill>
                  <a:srgbClr val="333333"/>
                </a:solidFill>
                <a:effectLst/>
              </a:rPr>
              <a:t>Ferroplasma</a:t>
            </a:r>
            <a:r>
              <a:rPr lang="en-US" altLang="zh-CN" dirty="0">
                <a:solidFill>
                  <a:srgbClr val="333333"/>
                </a:solidFill>
                <a:effectLst/>
              </a:rPr>
              <a:t>) </a:t>
            </a:r>
            <a:r>
              <a:rPr lang="zh-CN" altLang="en-US" dirty="0">
                <a:solidFill>
                  <a:srgbClr val="333333"/>
                </a:solidFill>
                <a:effectLst/>
              </a:rPr>
              <a:t>嗜苦菌科</a:t>
            </a:r>
            <a:r>
              <a:rPr lang="en-US" altLang="zh-CN" dirty="0">
                <a:solidFill>
                  <a:srgbClr val="333333"/>
                </a:solidFill>
                <a:effectLst/>
              </a:rPr>
              <a:t>(</a:t>
            </a:r>
            <a:r>
              <a:rPr lang="en-US" altLang="zh-CN" dirty="0" err="1">
                <a:solidFill>
                  <a:srgbClr val="333333"/>
                </a:solidFill>
                <a:effectLst/>
              </a:rPr>
              <a:t>Picrophilaceae</a:t>
            </a:r>
            <a:r>
              <a:rPr lang="en-US" altLang="zh-CN" dirty="0">
                <a:solidFill>
                  <a:srgbClr val="333333"/>
                </a:solidFill>
                <a:effectLst/>
              </a:rPr>
              <a:t>) </a:t>
            </a:r>
            <a:r>
              <a:rPr lang="zh-CN" altLang="en-US" dirty="0">
                <a:solidFill>
                  <a:srgbClr val="333333"/>
                </a:solidFill>
                <a:effectLst/>
              </a:rPr>
              <a:t>嗜苦菌属</a:t>
            </a:r>
            <a:r>
              <a:rPr lang="en-US" altLang="zh-CN" dirty="0">
                <a:solidFill>
                  <a:srgbClr val="333333"/>
                </a:solidFill>
                <a:effectLst/>
              </a:rPr>
              <a:t>(</a:t>
            </a:r>
            <a:r>
              <a:rPr lang="en-US" altLang="zh-CN" dirty="0" err="1">
                <a:solidFill>
                  <a:srgbClr val="333333"/>
                </a:solidFill>
                <a:effectLst/>
              </a:rPr>
              <a:t>Picrophilus</a:t>
            </a:r>
            <a:r>
              <a:rPr lang="en-US" altLang="zh-CN" dirty="0">
                <a:solidFill>
                  <a:srgbClr val="333333"/>
                </a:solidFill>
                <a:effectLst/>
              </a:rPr>
              <a:t>) </a:t>
            </a:r>
            <a:r>
              <a:rPr lang="zh-CN" altLang="en-US" dirty="0">
                <a:solidFill>
                  <a:srgbClr val="333333"/>
                </a:solidFill>
                <a:effectLst/>
              </a:rPr>
              <a:t>热原体科</a:t>
            </a:r>
            <a:r>
              <a:rPr lang="en-US" altLang="zh-CN" dirty="0">
                <a:solidFill>
                  <a:srgbClr val="333333"/>
                </a:solidFill>
                <a:effectLst/>
              </a:rPr>
              <a:t>(</a:t>
            </a:r>
            <a:r>
              <a:rPr lang="en-US" altLang="zh-CN" dirty="0" err="1">
                <a:solidFill>
                  <a:srgbClr val="333333"/>
                </a:solidFill>
                <a:effectLst/>
              </a:rPr>
              <a:t>Thermoplasmataceae</a:t>
            </a:r>
            <a:r>
              <a:rPr lang="en-US" altLang="zh-CN" dirty="0">
                <a:solidFill>
                  <a:srgbClr val="333333"/>
                </a:solidFill>
                <a:effectLst/>
              </a:rPr>
              <a:t>) </a:t>
            </a:r>
            <a:r>
              <a:rPr lang="zh-CN" altLang="en-US" dirty="0">
                <a:solidFill>
                  <a:srgbClr val="333333"/>
                </a:solidFill>
                <a:effectLst/>
              </a:rPr>
              <a:t>热原体属</a:t>
            </a:r>
            <a:r>
              <a:rPr lang="en-US" altLang="zh-CN" dirty="0">
                <a:solidFill>
                  <a:srgbClr val="333333"/>
                </a:solidFill>
                <a:effectLst/>
              </a:rPr>
              <a:t>(</a:t>
            </a:r>
            <a:r>
              <a:rPr lang="en-US" altLang="zh-CN" dirty="0" err="1">
                <a:solidFill>
                  <a:srgbClr val="333333"/>
                </a:solidFill>
                <a:effectLst/>
              </a:rPr>
              <a:t>Thermoplasma</a:t>
            </a:r>
            <a:r>
              <a:rPr lang="en-US" altLang="zh-CN" dirty="0">
                <a:solidFill>
                  <a:srgbClr val="333333"/>
                </a:solidFill>
                <a:effectLst/>
              </a:rPr>
              <a:t>)</a:t>
            </a:r>
            <a:r>
              <a:rPr lang="zh-CN" altLang="en-US" dirty="0">
                <a:solidFill>
                  <a:srgbClr val="333333"/>
                </a:solidFill>
                <a:effectLst/>
              </a:rPr>
              <a:t>分类疑物种甲烷</a:t>
            </a:r>
            <a:r>
              <a:rPr lang="en-US" altLang="zh-CN" dirty="0">
                <a:solidFill>
                  <a:srgbClr val="333333"/>
                </a:solidFill>
                <a:effectLst/>
              </a:rPr>
              <a:t>... </a:t>
            </a:r>
            <a:r>
              <a:rPr lang="en-US" altLang="zh-CN" dirty="0" err="1">
                <a:solidFill>
                  <a:srgbClr val="333333"/>
                </a:solidFill>
                <a:effectLst/>
              </a:rPr>
              <a:t>Pyrodictium</a:t>
            </a:r>
            <a:r>
              <a:rPr lang="en-US" altLang="zh-CN" dirty="0">
                <a:solidFill>
                  <a:srgbClr val="333333"/>
                </a:solidFill>
                <a:effectLst/>
              </a:rPr>
              <a:t>:</a:t>
            </a:r>
            <a:r>
              <a:rPr lang="zh-CN" altLang="en-US" dirty="0">
                <a:solidFill>
                  <a:srgbClr val="333333"/>
                </a:solidFill>
                <a:effectLst/>
              </a:rPr>
              <a:t>热网菌属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698886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Methanopyri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甲烷火菌目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Methanopyrales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甲烷火菌科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Methanopyraceae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甲烷火菌属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zh-CN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Methanopyrus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[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编辑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热球菌纲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Thermococci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热球菌目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超嗜热古细菌</a:t>
            </a:r>
            <a:r>
              <a:rPr lang="en-US" altLang="zh-CN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lgnicoccus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pacif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盐碱球菌属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zh-CN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Natronococcus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盐碱湖菌属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Natronolimnobius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盐碱单胞菌属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Natronomonas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盐碱红菌属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Natronorubrum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甲烷杆菌纲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Methanobacteria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甲烷杆菌目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Methano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3DC3-83CE-44C0-8BBE-B7C0B16FBC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2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7CCB53-5CEF-4637-868B-BA9834D81D5C}" type="slidenum">
              <a:rPr lang="en-US" altLang="zh-CN" smtClean="0"/>
              <a:pPr/>
              <a:t>16</a:t>
            </a:fld>
            <a:endParaRPr lang="en-US" altLang="zh-CN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dirty="0"/>
              <a:t>tile[</a:t>
            </a:r>
            <a:r>
              <a:rPr lang="zh-CN" altLang="en-US" dirty="0"/>
              <a:t>英</a:t>
            </a:r>
            <a:r>
              <a:rPr lang="en-US" altLang="zh-CN" dirty="0"/>
              <a:t>] [tail]</a:t>
            </a:r>
            <a:r>
              <a:rPr lang="zh-CN" altLang="en-US" dirty="0"/>
              <a:t>瓦片</a:t>
            </a:r>
            <a:r>
              <a:rPr lang="en-US" altLang="zh-CN" dirty="0"/>
              <a:t>, </a:t>
            </a:r>
            <a:r>
              <a:rPr lang="zh-CN" altLang="en-US" dirty="0"/>
              <a:t>瓷砖</a:t>
            </a:r>
            <a:r>
              <a:rPr lang="en-US" altLang="zh-CN" dirty="0"/>
              <a:t>2. </a:t>
            </a:r>
            <a:r>
              <a:rPr lang="zh-CN" altLang="en-US" dirty="0"/>
              <a:t>扁平的小棋子</a:t>
            </a:r>
          </a:p>
          <a:p>
            <a:r>
              <a:rPr lang="en-US" altLang="zh-CN" dirty="0"/>
              <a:t>vt.1. </a:t>
            </a:r>
            <a:r>
              <a:rPr lang="zh-CN" altLang="en-US" dirty="0"/>
              <a:t>用瓦片、瓷砖等覆盖</a:t>
            </a:r>
          </a:p>
          <a:p>
            <a:r>
              <a:rPr lang="en-US" altLang="zh-CN" dirty="0" err="1"/>
              <a:t>vt</a:t>
            </a:r>
            <a:r>
              <a:rPr lang="en-US" altLang="zh-CN" dirty="0"/>
              <a:t>. &amp; vi.1. </a:t>
            </a:r>
            <a:r>
              <a:rPr lang="zh-CN" altLang="en-US" dirty="0"/>
              <a:t>平铺显示，并列显示，瓦片式显示（视窗）</a:t>
            </a:r>
          </a:p>
          <a:p>
            <a:pPr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543763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Cannulae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套管；</a:t>
            </a:r>
            <a:r>
              <a:rPr lang="en-US" altLang="zh-C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Hami</a:t>
            </a:r>
            <a:r>
              <a:rPr lang="en-US" sz="1200" u="none" strike="noStrike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钩脉</a:t>
            </a:r>
            <a:r>
              <a:rPr lang="en-US" sz="120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central </a:t>
            </a:r>
            <a:r>
              <a:rPr lang="en-US" sz="1200" u="none" strike="noStrike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luman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中央腔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47B30-AF3B-4280-9CC2-FCA0DBEAA54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0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3DC3-83CE-44C0-8BBE-B7C0B16FBC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63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0269-CF91-4C54-BCD3-425A5ED6108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2701-1902-4AAD-A0A3-BE0A2EA55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9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0269-CF91-4C54-BCD3-425A5ED6108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2701-1902-4AAD-A0A3-BE0A2EA55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7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0269-CF91-4C54-BCD3-425A5ED6108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2701-1902-4AAD-A0A3-BE0A2EA55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5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0269-CF91-4C54-BCD3-425A5ED6108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2701-1902-4AAD-A0A3-BE0A2EA55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0269-CF91-4C54-BCD3-425A5ED6108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2701-1902-4AAD-A0A3-BE0A2EA55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5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0269-CF91-4C54-BCD3-425A5ED6108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2701-1902-4AAD-A0A3-BE0A2EA55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9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0269-CF91-4C54-BCD3-425A5ED6108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2701-1902-4AAD-A0A3-BE0A2EA55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89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0269-CF91-4C54-BCD3-425A5ED6108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2701-1902-4AAD-A0A3-BE0A2EA55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75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0269-CF91-4C54-BCD3-425A5ED6108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2701-1902-4AAD-A0A3-BE0A2EA55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56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0269-CF91-4C54-BCD3-425A5ED6108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2701-1902-4AAD-A0A3-BE0A2EA55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5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0269-CF91-4C54-BCD3-425A5ED6108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2701-1902-4AAD-A0A3-BE0A2EA55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50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B0269-CF91-4C54-BCD3-425A5ED6108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62701-1902-4AAD-A0A3-BE0A2EA55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7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9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9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43000" y="2276212"/>
            <a:ext cx="6102678" cy="1818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Picture 3" descr="C:\Research in XMU\人事材料\院徽\生科院院徽调整07.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1" b="6450"/>
          <a:stretch/>
        </p:blipFill>
        <p:spPr bwMode="auto">
          <a:xfrm>
            <a:off x="89502" y="875526"/>
            <a:ext cx="1241682" cy="14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55676" y="1314562"/>
            <a:ext cx="6172200" cy="857250"/>
          </a:xfrm>
        </p:spPr>
        <p:txBody>
          <a:bodyPr/>
          <a:lstStyle/>
          <a:p>
            <a:r>
              <a:rPr lang="en-US" altLang="zh-C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MICROBIOLOGY</a:t>
            </a:r>
            <a:endParaRPr lang="zh-CN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443703" y="3170185"/>
            <a:ext cx="7501272" cy="164522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3</a:t>
            </a:r>
          </a:p>
          <a:p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Archaeal Cell Structure</a:t>
            </a:r>
          </a:p>
          <a:p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Fungal Cell </a:t>
            </a:r>
          </a:p>
          <a:p>
            <a:r>
              <a:rPr lang="zh-CN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4, 5, 26)</a:t>
            </a:r>
          </a:p>
        </p:txBody>
      </p:sp>
      <p:sp>
        <p:nvSpPr>
          <p:cNvPr id="7" name="矩形 6"/>
          <p:cNvSpPr/>
          <p:nvPr/>
        </p:nvSpPr>
        <p:spPr>
          <a:xfrm>
            <a:off x="4153313" y="5891193"/>
            <a:ext cx="1176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 </a:t>
            </a:r>
            <a:r>
              <a:rPr lang="zh-CN" altLang="en-US" sz="2400" b="1" dirty="0">
                <a:solidFill>
                  <a:srgbClr val="0000FF"/>
                </a:solidFill>
              </a:rPr>
              <a:t>张连茹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16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12" y="53583"/>
            <a:ext cx="9023088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4.2.1 </a:t>
            </a:r>
            <a:r>
              <a:rPr lang="en-US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Archaeal Plasma Membranes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and Nutrient Uptake </a:t>
            </a:r>
          </a:p>
        </p:txBody>
      </p:sp>
      <p:sp>
        <p:nvSpPr>
          <p:cNvPr id="55501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-60267" y="631112"/>
            <a:ext cx="5279967" cy="622688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First, the hydrocarbons are </a:t>
            </a:r>
            <a:r>
              <a:rPr lang="en-US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branched(?)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This is especially important for extremophilic archaea for which membrane fluidity and permeability could be compromised by extreme conditions. </a:t>
            </a:r>
          </a:p>
          <a:p>
            <a:pPr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Second, the hydrocarbons are attached to glycerol by </a:t>
            </a:r>
            <a:r>
              <a:rPr lang="en-US" altLang="zh-CN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ether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links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(?)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rather than </a:t>
            </a:r>
            <a:r>
              <a:rPr lang="en-US" altLang="zh-CN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ester links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 archaeal lipid form </a:t>
            </a:r>
            <a:r>
              <a:rPr lang="en-US" altLang="zh-CN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monolayers(?)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7" descr="wiL75268_0326"/>
          <p:cNvPicPr>
            <a:picLocks noChangeAspect="1" noChangeArrowheads="1"/>
          </p:cNvPicPr>
          <p:nvPr/>
        </p:nvPicPr>
        <p:blipFill>
          <a:blip r:embed="rId3" cstate="print"/>
          <a:srcRect l="9685" r="7022"/>
          <a:stretch>
            <a:fillRect/>
          </a:stretch>
        </p:blipFill>
        <p:spPr bwMode="auto">
          <a:xfrm>
            <a:off x="5029200" y="631112"/>
            <a:ext cx="4191000" cy="6003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直接连接符 6"/>
          <p:cNvCxnSpPr/>
          <p:nvPr/>
        </p:nvCxnSpPr>
        <p:spPr>
          <a:xfrm>
            <a:off x="5430352" y="1421304"/>
            <a:ext cx="381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430352" y="1779051"/>
            <a:ext cx="381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019FB813-5168-40C2-96CA-5D766110E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48" t="10559" r="20886"/>
          <a:stretch/>
        </p:blipFill>
        <p:spPr>
          <a:xfrm>
            <a:off x="8317791" y="2651761"/>
            <a:ext cx="902410" cy="82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1DEAB78-F15E-4986-99C9-C2448F88B2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884"/>
          <a:stretch/>
        </p:blipFill>
        <p:spPr>
          <a:xfrm>
            <a:off x="7939478" y="1692774"/>
            <a:ext cx="1204522" cy="51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3E944A-6194-4C8C-B0CB-C636EBC57B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462"/>
          <a:stretch/>
        </p:blipFill>
        <p:spPr>
          <a:xfrm>
            <a:off x="7780841" y="5967512"/>
            <a:ext cx="1792379" cy="890488"/>
          </a:xfrm>
          <a:prstGeom prst="rect">
            <a:avLst/>
          </a:prstGeom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C356ABD5-739E-4E63-A254-939D004216B8}"/>
              </a:ext>
            </a:extLst>
          </p:cNvPr>
          <p:cNvCxnSpPr/>
          <p:nvPr/>
        </p:nvCxnSpPr>
        <p:spPr>
          <a:xfrm>
            <a:off x="5430352" y="2837033"/>
            <a:ext cx="381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D8F86E0C-73B4-4AC0-8060-D7595424CD77}"/>
              </a:ext>
            </a:extLst>
          </p:cNvPr>
          <p:cNvCxnSpPr/>
          <p:nvPr/>
        </p:nvCxnSpPr>
        <p:spPr>
          <a:xfrm>
            <a:off x="5430352" y="3131757"/>
            <a:ext cx="381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A881775-2112-450C-88DD-84024BEF7E49}"/>
              </a:ext>
            </a:extLst>
          </p:cNvPr>
          <p:cNvCxnSpPr/>
          <p:nvPr/>
        </p:nvCxnSpPr>
        <p:spPr>
          <a:xfrm>
            <a:off x="5430352" y="4310653"/>
            <a:ext cx="381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8D64AF3-43E2-4DA5-96BF-3003CA691BD5}"/>
              </a:ext>
            </a:extLst>
          </p:cNvPr>
          <p:cNvCxnSpPr/>
          <p:nvPr/>
        </p:nvCxnSpPr>
        <p:spPr>
          <a:xfrm>
            <a:off x="5390992" y="5580233"/>
            <a:ext cx="381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8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5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5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1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F0F6439-E4EE-4977-AA0C-BCA03CC83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21" y="-204040"/>
            <a:ext cx="8778957" cy="7504126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887E6E9-C42F-4031-92A7-B4426000B6C6}"/>
              </a:ext>
            </a:extLst>
          </p:cNvPr>
          <p:cNvCxnSpPr/>
          <p:nvPr/>
        </p:nvCxnSpPr>
        <p:spPr>
          <a:xfrm>
            <a:off x="1420721" y="1647431"/>
            <a:ext cx="146606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3CF8E1-6B64-4414-AF10-8E8CD5D0BC4E}"/>
              </a:ext>
            </a:extLst>
          </p:cNvPr>
          <p:cNvCxnSpPr/>
          <p:nvPr/>
        </p:nvCxnSpPr>
        <p:spPr>
          <a:xfrm>
            <a:off x="5849138" y="1647431"/>
            <a:ext cx="146606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E7FA9B5-FE22-4123-A6DA-E7B4422ACDEA}"/>
              </a:ext>
            </a:extLst>
          </p:cNvPr>
          <p:cNvCxnSpPr/>
          <p:nvPr/>
        </p:nvCxnSpPr>
        <p:spPr>
          <a:xfrm>
            <a:off x="6725753" y="1224238"/>
            <a:ext cx="146606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420424CD-15B3-448A-8EF0-DBEAF4F30988}"/>
              </a:ext>
            </a:extLst>
          </p:cNvPr>
          <p:cNvCxnSpPr/>
          <p:nvPr/>
        </p:nvCxnSpPr>
        <p:spPr>
          <a:xfrm flipH="1">
            <a:off x="2743200" y="3219293"/>
            <a:ext cx="68013" cy="287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981525FA-4AFF-4AF7-A703-1FAAEDA0D585}"/>
              </a:ext>
            </a:extLst>
          </p:cNvPr>
          <p:cNvCxnSpPr/>
          <p:nvPr/>
        </p:nvCxnSpPr>
        <p:spPr>
          <a:xfrm flipH="1">
            <a:off x="3302420" y="2501376"/>
            <a:ext cx="68013" cy="287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55B26973-01A1-4668-8E24-533E09AB9C52}"/>
              </a:ext>
            </a:extLst>
          </p:cNvPr>
          <p:cNvCxnSpPr/>
          <p:nvPr/>
        </p:nvCxnSpPr>
        <p:spPr>
          <a:xfrm flipH="1">
            <a:off x="3173950" y="3687829"/>
            <a:ext cx="68013" cy="287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5946319C-E12E-4592-8DBB-B6E7D744015B}"/>
              </a:ext>
            </a:extLst>
          </p:cNvPr>
          <p:cNvCxnSpPr/>
          <p:nvPr/>
        </p:nvCxnSpPr>
        <p:spPr>
          <a:xfrm flipH="1">
            <a:off x="2380463" y="2456034"/>
            <a:ext cx="68013" cy="287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E355165B-F700-41E6-8886-477C39FDDB34}"/>
              </a:ext>
            </a:extLst>
          </p:cNvPr>
          <p:cNvCxnSpPr/>
          <p:nvPr/>
        </p:nvCxnSpPr>
        <p:spPr>
          <a:xfrm flipH="1">
            <a:off x="2743200" y="2380464"/>
            <a:ext cx="68013" cy="287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319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276845-ECC2-4013-ACDE-DD6E8500A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127" y="655320"/>
            <a:ext cx="8733213" cy="6263640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Archaea typically use primary and secondary </a:t>
            </a:r>
            <a:r>
              <a:rPr lang="en-US" altLang="zh-CN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transport systems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obtain nutrients from their environment(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searching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archaean's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genome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genes encoding components of these systems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Thus far, group translocation systems such as the phosphoenolpyruvate: sugar phosphotransferase system (</a:t>
            </a:r>
            <a:r>
              <a:rPr lang="en-US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PTS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not been identified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any archaea. </a:t>
            </a:r>
          </a:p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about of the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 stain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archaea? 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5591B65-1382-4A45-9808-0EFD29A78FE3}"/>
              </a:ext>
            </a:extLst>
          </p:cNvPr>
          <p:cNvSpPr txBox="1">
            <a:spLocks noChangeArrowheads="1"/>
          </p:cNvSpPr>
          <p:nvPr/>
        </p:nvSpPr>
        <p:spPr>
          <a:xfrm>
            <a:off x="120912" y="53583"/>
            <a:ext cx="902308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4.2.1 </a:t>
            </a:r>
            <a:r>
              <a:rPr lang="en-US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Archaeal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Plasma Membranes and </a:t>
            </a:r>
            <a:r>
              <a:rPr lang="en-US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Nutrient Uptake </a:t>
            </a:r>
          </a:p>
        </p:txBody>
      </p:sp>
    </p:spTree>
    <p:extLst>
      <p:ext uri="{BB962C8B-B14F-4D97-AF65-F5344CB8AC3E}">
        <p14:creationId xmlns:p14="http://schemas.microsoft.com/office/powerpoint/2010/main" val="568746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74154D4-B1DC-467E-B8D2-75E4766E9816}"/>
              </a:ext>
            </a:extLst>
          </p:cNvPr>
          <p:cNvSpPr/>
          <p:nvPr/>
        </p:nvSpPr>
        <p:spPr>
          <a:xfrm>
            <a:off x="99060" y="1807632"/>
            <a:ext cx="914399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Both bacteria and archaea can have S-layers. How does their use as components of the cell envelope differ?</a:t>
            </a:r>
            <a:b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</a:b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F4DD336-BF29-431B-8FC5-214EB90A34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32974"/>
            <a:ext cx="4401108" cy="417358"/>
          </a:xfrm>
        </p:spPr>
        <p:txBody>
          <a:bodyPr>
            <a:noAutofit/>
          </a:bodyPr>
          <a:lstStyle/>
          <a:p>
            <a:r>
              <a:rPr lang="en-US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576050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3423448-C877-46C6-83D8-BFD6A3223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494" y="627474"/>
            <a:ext cx="5316173" cy="3743268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201581" y="0"/>
            <a:ext cx="6604000" cy="75790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4.2.2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Archaeal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cell walls(p84)</a:t>
            </a:r>
          </a:p>
        </p:txBody>
      </p:sp>
      <p:sp>
        <p:nvSpPr>
          <p:cNvPr id="8704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757902"/>
            <a:ext cx="4312920" cy="545932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peptidoglycan</a:t>
            </a: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</a:t>
            </a:r>
            <a:r>
              <a:rPr lang="en-US" altLang="zh-CN" b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Pseudomurein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be </a:t>
            </a: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outermost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layer – similar to G</a:t>
            </a:r>
            <a:r>
              <a:rPr lang="en-US" altLang="zh-C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common </a:t>
            </a: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wall is </a:t>
            </a:r>
            <a:r>
              <a:rPr lang="en-US" altLang="zh-CN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layer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have </a:t>
            </a:r>
            <a:r>
              <a:rPr lang="en-US" altLang="zh-CN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sheath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to S layer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layer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be outside membrane and separated by pseudomurein(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Polysaccharides or </a:t>
            </a: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Slime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be outside(</a:t>
            </a:r>
            <a:r>
              <a:rPr lang="en-US" altLang="zh-CN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Ferroplasma</a:t>
            </a:r>
            <a:r>
              <a:rPr lang="en-US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C2BE68B-B493-4798-BA54-398EB3EAF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945" y="5113020"/>
            <a:ext cx="2822485" cy="303771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7265A58-C54E-4261-80F8-E6CC8489292D}"/>
              </a:ext>
            </a:extLst>
          </p:cNvPr>
          <p:cNvSpPr/>
          <p:nvPr/>
        </p:nvSpPr>
        <p:spPr>
          <a:xfrm>
            <a:off x="4534820" y="408479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L-amino acids instead of D-amino acids in its cross-links, N-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acetyltalosaminuronic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instead of N-acetylmuramic acid, and (1-3)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glycosidic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bonds instead of (1-4)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glycosidic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bonds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2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7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7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70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70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70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D9D0870-F385-4C04-B175-7D52D840273A}"/>
              </a:ext>
            </a:extLst>
          </p:cNvPr>
          <p:cNvSpPr/>
          <p:nvPr/>
        </p:nvSpPr>
        <p:spPr>
          <a:xfrm>
            <a:off x="1939" y="527069"/>
            <a:ext cx="4161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S-layer as the cell wall </a:t>
            </a:r>
            <a:r>
              <a:rPr lang="en-US" altLang="zh-CN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Methanococcus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Halobacterium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Pyrodictium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Sulfolobus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zh-CN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Thermoproteus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 envelopes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166FD9B-4F92-48E2-9A0B-52EEDE5C0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581" y="0"/>
            <a:ext cx="6604000" cy="75790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4.2.2 Archaeal </a:t>
            </a:r>
            <a:r>
              <a:rPr lang="en-US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cell wall types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E7CFFAA-09C3-4B08-9621-2F35B703F6C8}"/>
              </a:ext>
            </a:extLst>
          </p:cNvPr>
          <p:cNvSpPr/>
          <p:nvPr/>
        </p:nvSpPr>
        <p:spPr>
          <a:xfrm>
            <a:off x="4315061" y="596115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S-layer+Protein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sheath</a:t>
            </a:r>
          </a:p>
          <a:p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Methanospirillum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 envelope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4DC7934-2588-4A8A-8C9F-C4E2E76783AC}"/>
              </a:ext>
            </a:extLst>
          </p:cNvPr>
          <p:cNvSpPr/>
          <p:nvPr/>
        </p:nvSpPr>
        <p:spPr>
          <a:xfrm>
            <a:off x="-103387" y="2393049"/>
            <a:ext cx="5064143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Methanochondrotin+S-layer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Methanosarcina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 envelope. 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1BEF155-6A43-4889-B7A0-EA1A99EB955B}"/>
              </a:ext>
            </a:extLst>
          </p:cNvPr>
          <p:cNvSpPr/>
          <p:nvPr/>
        </p:nvSpPr>
        <p:spPr>
          <a:xfrm>
            <a:off x="4960756" y="2551288"/>
            <a:ext cx="46461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Pseudmurein+S-layer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Methanothermus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zh-CN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Methanopyrus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 envelopes.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01EC34-039E-4069-B541-15E0E0FFF4CD}"/>
              </a:ext>
            </a:extLst>
          </p:cNvPr>
          <p:cNvSpPr/>
          <p:nvPr/>
        </p:nvSpPr>
        <p:spPr>
          <a:xfrm>
            <a:off x="1939" y="4300114"/>
            <a:ext cx="471974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(5)Polysaccharides 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Methanobacterium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Methanosphaera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Methanobrevibacter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Halococcus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Natronococcus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 envelopes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20EE529-F927-41C3-9AD6-5E33D3431168}"/>
              </a:ext>
            </a:extLst>
          </p:cNvPr>
          <p:cNvSpPr/>
          <p:nvPr/>
        </p:nvSpPr>
        <p:spPr>
          <a:xfrm>
            <a:off x="4787711" y="4188483"/>
            <a:ext cx="4375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(6)OM+      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lgnicoccus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 envelope. 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1E2E368-58A8-4258-A050-9BDBC3E20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07" y="1414237"/>
            <a:ext cx="2706859" cy="1102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F9AE60A-2B39-4CAB-A8D7-AD5F30059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7" r="6321"/>
          <a:stretch/>
        </p:blipFill>
        <p:spPr>
          <a:xfrm>
            <a:off x="157285" y="3164691"/>
            <a:ext cx="3501998" cy="10408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FB61965-BD23-429D-B2D6-06FD10870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161" y="3328111"/>
            <a:ext cx="3017782" cy="126198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3E4188-9FB8-46D1-89E1-6984788D26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43" r="10662" b="10054"/>
          <a:stretch/>
        </p:blipFill>
        <p:spPr>
          <a:xfrm>
            <a:off x="3821286" y="4571184"/>
            <a:ext cx="3341346" cy="111243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77D6F85-D724-4025-B3E1-6E5F8D047A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581" y="5748864"/>
            <a:ext cx="3896698" cy="110913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959D412-7344-4635-9ECD-4832F73A8A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724"/>
          <a:stretch/>
        </p:blipFill>
        <p:spPr>
          <a:xfrm>
            <a:off x="5305150" y="1340128"/>
            <a:ext cx="3340898" cy="11757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414DAD7-4F10-4E61-92D9-62BAD8570F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8310" y="5271680"/>
            <a:ext cx="5285690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13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2354" y="17628"/>
            <a:ext cx="6477000" cy="7977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4.2.2 Surface layer (S layer)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520" y="2886783"/>
            <a:ext cx="8999786" cy="404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47" indent="-285747" algn="l" rtl="0" eaLnBrk="0" fontAlgn="base" hangingPunct="0">
              <a:spcBef>
                <a:spcPct val="20000"/>
              </a:spcBef>
              <a:spcAft>
                <a:spcPts val="500"/>
              </a:spcAft>
              <a:buClr>
                <a:schemeClr val="tx2"/>
              </a:buClr>
              <a:buFont typeface="Arial" charset="0"/>
              <a:buChar char="•"/>
              <a:defRPr sz="1417" kern="1200" spc="2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19" indent="-238123" algn="l" rtl="0" eaLnBrk="0" fontAlgn="base" hangingPunct="0">
              <a:spcBef>
                <a:spcPct val="20000"/>
              </a:spcBef>
              <a:spcAft>
                <a:spcPts val="500"/>
              </a:spcAft>
              <a:buClr>
                <a:schemeClr val="tx2"/>
              </a:buClr>
              <a:buFont typeface="Arial" charset="0"/>
              <a:buChar char="•"/>
              <a:defRPr sz="1417" kern="1200" spc="2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90" indent="-190498" algn="l" rtl="0" eaLnBrk="0" fontAlgn="base" hangingPunct="0">
              <a:spcBef>
                <a:spcPct val="20000"/>
              </a:spcBef>
              <a:spcAft>
                <a:spcPts val="500"/>
              </a:spcAft>
              <a:buClr>
                <a:schemeClr val="tx2"/>
              </a:buClr>
              <a:buFont typeface="Arial" charset="0"/>
              <a:buChar char="•"/>
              <a:defRPr sz="1417" kern="1200" spc="2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87" indent="-190498" algn="l" rtl="0" eaLnBrk="0" fontAlgn="base" hangingPunct="0">
              <a:spcBef>
                <a:spcPct val="20000"/>
              </a:spcBef>
              <a:spcAft>
                <a:spcPts val="500"/>
              </a:spcAft>
              <a:buClr>
                <a:schemeClr val="tx2"/>
              </a:buClr>
              <a:buFont typeface="Arial" charset="0"/>
              <a:buChar char="•"/>
              <a:defRPr sz="1417" kern="1200" spc="2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83" indent="-190498" algn="l" rtl="0" eaLnBrk="0" fontAlgn="base" hangingPunct="0">
              <a:spcBef>
                <a:spcPct val="20000"/>
              </a:spcBef>
              <a:spcAft>
                <a:spcPts val="500"/>
              </a:spcAft>
              <a:buClr>
                <a:schemeClr val="tx2"/>
              </a:buClr>
              <a:buFont typeface="Arial" charset="0"/>
              <a:buChar char="•"/>
              <a:defRPr sz="1417" kern="1200" spc="2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79" indent="-190498" algn="l" defTabSz="761992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>
                <a:schemeClr val="tx2"/>
              </a:buClr>
              <a:buFont typeface="Arial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75" indent="-190498" algn="l" defTabSz="761992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>
                <a:schemeClr val="tx2"/>
              </a:buClr>
              <a:buFont typeface="Arial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471" indent="-190498" algn="l" defTabSz="761992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>
                <a:schemeClr val="tx2"/>
              </a:buClr>
              <a:buFont typeface="Arial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468" indent="-190498" algn="l" defTabSz="761992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>
                <a:schemeClr val="tx2"/>
              </a:buClr>
              <a:buFont typeface="Arial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zh-CN" sz="3200" b="1" u="sng" dirty="0"/>
              <a:t>Protect</a:t>
            </a:r>
            <a:r>
              <a:rPr lang="en-US" altLang="zh-CN" sz="3200" b="1" dirty="0"/>
              <a:t> f</a:t>
            </a:r>
            <a:r>
              <a:rPr lang="en-US" altLang="zh-CN" sz="2800" b="1" dirty="0"/>
              <a:t>rom environment changes </a:t>
            </a:r>
            <a:r>
              <a:rPr lang="en-US" altLang="zh-CN" sz="2667" b="1" dirty="0"/>
              <a:t>(</a:t>
            </a:r>
            <a:r>
              <a:rPr lang="en-US" altLang="zh-CN" sz="1833" b="1" dirty="0" err="1"/>
              <a:t>e.g.ion</a:t>
            </a:r>
            <a:r>
              <a:rPr lang="en-US" altLang="zh-CN" sz="1833" b="1" dirty="0"/>
              <a:t> and pH fluctuations, osmotic stress, enzymes, and predation</a:t>
            </a:r>
            <a:r>
              <a:rPr lang="en-US" altLang="zh-CN" sz="2667" b="1" dirty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3200" b="1" u="sng" dirty="0"/>
              <a:t>Maintains</a:t>
            </a:r>
            <a:r>
              <a:rPr lang="en-US" altLang="zh-CN" sz="3200" b="1" dirty="0"/>
              <a:t> shape and rigidity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3200" b="1" u="sng" dirty="0"/>
              <a:t>Promotes</a:t>
            </a:r>
            <a:r>
              <a:rPr lang="en-US" altLang="zh-CN" sz="3200" b="1" dirty="0"/>
              <a:t> adhesion to surfaces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3200" b="1" u="sng" dirty="0"/>
              <a:t>Protects</a:t>
            </a:r>
            <a:r>
              <a:rPr lang="en-US" altLang="zh-CN" sz="3200" b="1" dirty="0"/>
              <a:t> from host defenses(virulence)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3556" b="1" dirty="0"/>
              <a:t>Potential use in </a:t>
            </a:r>
            <a:r>
              <a:rPr lang="en-US" altLang="zh-CN" sz="3556" b="1" u="sng" dirty="0"/>
              <a:t>nanotechnology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CN" sz="2667" b="1" dirty="0"/>
              <a:t>S layer </a:t>
            </a:r>
            <a:r>
              <a:rPr lang="en-US" altLang="zh-CN" sz="3583" b="1" u="sng" dirty="0"/>
              <a:t>spontaneously associates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C36048-457E-4DF1-A9AA-0EABDC1CF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29"/>
          <a:stretch/>
        </p:blipFill>
        <p:spPr>
          <a:xfrm>
            <a:off x="95246" y="725474"/>
            <a:ext cx="8681456" cy="238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4294967295"/>
          </p:nvPr>
        </p:nvSpPr>
        <p:spPr>
          <a:xfrm>
            <a:off x="0" y="4388198"/>
            <a:ext cx="5082540" cy="22793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Ribsome:70S  </a:t>
            </a:r>
          </a:p>
          <a:p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rRNA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5.8S-Eukaryotic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16S etc.-Prokaryotic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Protein: both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4294967295"/>
          </p:nvPr>
        </p:nvSpPr>
        <p:spPr>
          <a:xfrm>
            <a:off x="4720590" y="4565302"/>
            <a:ext cx="4183380" cy="152307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Nucleoid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(polyploid)</a:t>
            </a:r>
          </a:p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Histone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9600" y="1"/>
            <a:ext cx="7886700" cy="609599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4.3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Archaeal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Cytoplasm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3E034E-2E74-4050-B5B7-57B068A4663F}"/>
              </a:ext>
            </a:extLst>
          </p:cNvPr>
          <p:cNvSpPr/>
          <p:nvPr/>
        </p:nvSpPr>
        <p:spPr>
          <a:xfrm>
            <a:off x="68580" y="609600"/>
            <a:ext cx="90754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Overall, the cytoplasm of archaeal cells is very 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that of bacteria. Within it can be found inclusions-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PHB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polyphosphate granules, glycogen granules, and 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vacuoles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ribosomes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a 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nucleoid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and, in some cases, 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plasmid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</a:p>
          <a:p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Cytoskeletal proteins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also been identified,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crenactin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actin homologue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unique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certain members of the phylum </a:t>
            </a:r>
            <a:r>
              <a:rPr lang="en-US" altLang="zh-C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Crenar­chaeota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B2C2C09-CEED-4D46-9112-B97C8A213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002" y="125527"/>
            <a:ext cx="1487318" cy="9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91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8178" y="0"/>
            <a:ext cx="7924800" cy="571484"/>
          </a:xfrm>
        </p:spPr>
        <p:txBody>
          <a:bodyPr>
            <a:normAutofit fontScale="90000"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4.4 External Structures(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pili,cannulae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Hami)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4294967295"/>
          </p:nvPr>
        </p:nvSpPr>
        <p:spPr>
          <a:xfrm>
            <a:off x="107157" y="1447340"/>
            <a:ext cx="8786842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3600" b="1" dirty="0" err="1"/>
              <a:t>Cannulae</a:t>
            </a:r>
            <a:r>
              <a:rPr lang="en-US" altLang="zh-CN" sz="3600" b="1" dirty="0"/>
              <a:t>, and </a:t>
            </a:r>
            <a:r>
              <a:rPr lang="en-US" altLang="zh-CN" sz="3600" b="1" dirty="0" err="1"/>
              <a:t>Hami</a:t>
            </a:r>
            <a:r>
              <a:rPr lang="en-US" altLang="zh-CN" sz="3600" b="1" dirty="0"/>
              <a:t>(</a:t>
            </a:r>
            <a:r>
              <a:rPr lang="en-US" altLang="zh-CN" sz="3600" dirty="0"/>
              <a:t>unique to </a:t>
            </a:r>
            <a:r>
              <a:rPr lang="en-US" altLang="zh-CN" sz="3600" dirty="0" err="1"/>
              <a:t>archaea</a:t>
            </a:r>
            <a:r>
              <a:rPr lang="en-US" altLang="zh-CN" sz="3600" dirty="0"/>
              <a:t>)</a:t>
            </a:r>
            <a:endParaRPr lang="en-US" altLang="zh-CN" sz="3600" b="1" dirty="0"/>
          </a:p>
          <a:p>
            <a:endParaRPr lang="zh-CN" alt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229" y="1956474"/>
            <a:ext cx="3295151" cy="3052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2065604" y="1956473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极端嗜热菌</a:t>
            </a:r>
            <a:r>
              <a:rPr lang="en-US" altLang="zh-CN" dirty="0">
                <a:solidFill>
                  <a:srgbClr val="FF0000"/>
                </a:solidFill>
              </a:rPr>
              <a:t>-</a:t>
            </a:r>
            <a:r>
              <a:rPr lang="zh-CN" altLang="en-US" dirty="0">
                <a:solidFill>
                  <a:srgbClr val="FF0000"/>
                </a:solidFill>
              </a:rPr>
              <a:t>热网菌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6010" y="1956472"/>
            <a:ext cx="24479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0067" y="1416906"/>
            <a:ext cx="138112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矩形 13"/>
          <p:cNvSpPr/>
          <p:nvPr/>
        </p:nvSpPr>
        <p:spPr>
          <a:xfrm>
            <a:off x="-81393" y="5870674"/>
            <a:ext cx="9382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Archaeal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cells that produce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hami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members of </a:t>
            </a:r>
            <a:r>
              <a:rPr lang="en-US" altLang="zh-CN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biofilm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communities generally consisting of a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hami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-producing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archaean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 bacterium.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5108549"/>
            <a:ext cx="9001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Cannulae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hollow,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tubelike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structures observed on the surface of thermophilic archaea belonging to the genus </a:t>
            </a:r>
            <a:r>
              <a:rPr lang="en-US" altLang="zh-C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Pyrodictium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Function?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03B5089-790D-4A1E-9458-7BDC9176111D}"/>
              </a:ext>
            </a:extLst>
          </p:cNvPr>
          <p:cNvSpPr/>
          <p:nvPr/>
        </p:nvSpPr>
        <p:spPr>
          <a:xfrm>
            <a:off x="126228" y="453006"/>
            <a:ext cx="90177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archaea have pili. How­ever, the pilus formed from these proteins(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IVpili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is unique in several ways, including the presence of a </a:t>
            </a:r>
            <a:r>
              <a:rPr lang="en-US" altLang="zh-CN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lumen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Central lumens are observed in bacterial flagella but not in bacterial type IV pili.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63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A2E498C-A987-4D07-B220-B9C936E20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039" y="2887998"/>
            <a:ext cx="3316185" cy="26734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4C1581E-2711-49F8-A051-D7FE20A52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918" y="2751485"/>
            <a:ext cx="2809954" cy="2809954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934349-A7B9-481A-B452-5C4A211CE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7456"/>
            <a:ext cx="9060872" cy="2958224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Archaeal flagellum is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hollow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Archaeal hooks are difficult to distinguish from the filament; they also tend to be longer than bacterial hooks.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basal body has not been identified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some preparations of archaeal flagella have a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knoblike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at the end embedded in the cell. 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F49CB0F1-E460-4237-ABC9-BD54B9D9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2" y="37372"/>
            <a:ext cx="7924800" cy="485494"/>
          </a:xfrm>
        </p:spPr>
        <p:txBody>
          <a:bodyPr>
            <a:noAutofit/>
          </a:bodyPr>
          <a:lstStyle/>
          <a:p>
            <a:r>
              <a:rPr lang="en-US" altLang="zh-CN" sz="3200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4.4 </a:t>
            </a:r>
            <a:r>
              <a:rPr lang="en-US" altLang="zh-CN" sz="3200" b="1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Archaeal</a:t>
            </a:r>
            <a:r>
              <a:rPr lang="en-US" altLang="zh-CN" sz="3200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Flagella And Motility</a:t>
            </a:r>
            <a:endParaRPr lang="zh-CN" altLang="en-US" sz="3200" b="1" cap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AD36C32-B558-4096-9235-28C9782D7FF9}"/>
              </a:ext>
            </a:extLst>
          </p:cNvPr>
          <p:cNvSpPr/>
          <p:nvPr/>
        </p:nvSpPr>
        <p:spPr>
          <a:xfrm>
            <a:off x="53686" y="5473005"/>
            <a:ext cx="92430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Surprisingly, the machinery controlling che­motaxis and phototaxis in 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altLang="zh-C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salinarum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homologous to that found in bacterial systems.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0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39E572-D158-40A5-A7D5-AA4ADBDD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u="sng" dirty="0">
                <a:solidFill>
                  <a:srgbClr val="0000FF"/>
                </a:solidFill>
              </a:rPr>
              <a:t>Outline</a:t>
            </a:r>
            <a:endParaRPr lang="zh-CN" altLang="en-US" b="1" u="sng" dirty="0">
              <a:solidFill>
                <a:srgbClr val="0000FF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70B878-2F8C-4DEC-B129-3A107A7B3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Typical Archaeal Cell</a:t>
            </a:r>
          </a:p>
          <a:p>
            <a:r>
              <a:rPr lang="en-US" altLang="zh-CN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Archaeal Cell Envelope(Membrane and wall)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Archaeal Cell External Structures</a:t>
            </a:r>
          </a:p>
          <a:p>
            <a:r>
              <a:rPr lang="en-US" altLang="zh-CN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Discussion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Typical Fungal Cell (Yeast and Mold)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Fungal Structure </a:t>
            </a:r>
          </a:p>
          <a:p>
            <a:r>
              <a:rPr lang="en-US" altLang="zh-CN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Fungal Reproduction 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Fungal Family (</a:t>
            </a:r>
            <a:r>
              <a:rPr lang="en-US" altLang="zh-CN" b="1" i="1" dirty="0">
                <a:solidFill>
                  <a:srgbClr val="280CF8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Ascomycota</a:t>
            </a:r>
            <a:r>
              <a:rPr lang="en-US" altLang="zh-CN" b="1" dirty="0">
                <a:solidFill>
                  <a:srgbClr val="280CF8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)</a:t>
            </a:r>
            <a:endParaRPr lang="en-US" altLang="zh-CN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an Archaea?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861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6908" y="0"/>
            <a:ext cx="7924800" cy="391844"/>
          </a:xfrm>
        </p:spPr>
        <p:txBody>
          <a:bodyPr>
            <a:noAutofit/>
          </a:bodyPr>
          <a:lstStyle/>
          <a:p>
            <a:r>
              <a:rPr lang="en-US" altLang="zh-CN" sz="2800" u="sng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Summary</a:t>
            </a:r>
            <a:endParaRPr lang="zh-CN" altLang="en-US" sz="2800" u="sng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ADA31F5-D04F-4CFD-A105-02B7E1FF5B3C}"/>
              </a:ext>
            </a:extLst>
          </p:cNvPr>
          <p:cNvSpPr/>
          <p:nvPr/>
        </p:nvSpPr>
        <p:spPr>
          <a:xfrm>
            <a:off x="0" y="36412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	One major difference between bacterial and archaeal cells is that they have distinctive 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envelopes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There are also important differences between bacterial and archaeal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ribosomes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chromosomes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flagella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072EBBD-AEBC-4FBA-A9AD-E2FB9ADA55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42" b="13560"/>
          <a:stretch/>
        </p:blipFill>
        <p:spPr>
          <a:xfrm>
            <a:off x="0" y="1933783"/>
            <a:ext cx="9144000" cy="418740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F1B229B-9505-4E51-B3E1-CBA85FD00A48}"/>
              </a:ext>
            </a:extLst>
          </p:cNvPr>
          <p:cNvSpPr/>
          <p:nvPr/>
        </p:nvSpPr>
        <p:spPr>
          <a:xfrm>
            <a:off x="73968" y="604408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	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about of the Fungi?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101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43000" y="2276212"/>
            <a:ext cx="6102678" cy="1818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Picture 3" descr="C:\Research in XMU\人事材料\院徽\生科院院徽调整07.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1" b="6450"/>
          <a:stretch/>
        </p:blipFill>
        <p:spPr bwMode="auto">
          <a:xfrm>
            <a:off x="89502" y="875526"/>
            <a:ext cx="1241682" cy="14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55676" y="1314562"/>
            <a:ext cx="6172200" cy="857250"/>
          </a:xfrm>
        </p:spPr>
        <p:txBody>
          <a:bodyPr/>
          <a:lstStyle/>
          <a:p>
            <a:r>
              <a:rPr lang="en-US" altLang="zh-C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MICROBIOLOGY</a:t>
            </a:r>
            <a:endParaRPr lang="zh-CN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845967" y="2427782"/>
            <a:ext cx="6696744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Lecture 3-2</a:t>
            </a:r>
          </a:p>
        </p:txBody>
      </p:sp>
      <p:sp>
        <p:nvSpPr>
          <p:cNvPr id="7" name="矩形 6"/>
          <p:cNvSpPr/>
          <p:nvPr/>
        </p:nvSpPr>
        <p:spPr>
          <a:xfrm>
            <a:off x="3564851" y="5860912"/>
            <a:ext cx="1176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/>
              <a:t> </a:t>
            </a:r>
            <a:r>
              <a:rPr lang="zh-CN" altLang="en-US" sz="2400" b="1" dirty="0"/>
              <a:t>张连茹</a:t>
            </a:r>
            <a:endParaRPr lang="zh-CN" altLang="en-US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436677" y="3929458"/>
            <a:ext cx="4179123" cy="9858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zh-CN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2857460" y="385871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100" kern="0" dirty="0">
                <a:latin typeface="Helvetica" charset="0"/>
                <a:ea typeface="宋体" charset="-122"/>
                <a:cs typeface="Helvetica" charset="0"/>
              </a:rPr>
              <a:t>What are eukaryotes?</a:t>
            </a:r>
          </a:p>
          <a:p>
            <a:r>
              <a:rPr lang="en-US" altLang="zh-CN" sz="2100" kern="0" dirty="0">
                <a:latin typeface="Helvetica" charset="0"/>
                <a:ea typeface="宋体" charset="-122"/>
                <a:cs typeface="Helvetica" charset="0"/>
              </a:rPr>
              <a:t>What are fungi?</a:t>
            </a:r>
          </a:p>
          <a:p>
            <a:r>
              <a:rPr lang="en-US" altLang="zh-CN" sz="2100" kern="0" dirty="0">
                <a:latin typeface="Helvetica" charset="0"/>
                <a:ea typeface="宋体" charset="-122"/>
                <a:cs typeface="Helvetica" charset="0"/>
              </a:rPr>
              <a:t> What are yeasts?</a:t>
            </a:r>
          </a:p>
          <a:p>
            <a:r>
              <a:rPr lang="en-US" sz="2100" kern="0" dirty="0">
                <a:latin typeface="Helvetica" charset="0"/>
                <a:ea typeface="宋体" charset="-122"/>
                <a:cs typeface="Helvetica" charset="0"/>
              </a:rPr>
              <a:t>What are molds?</a:t>
            </a:r>
            <a:endParaRPr lang="en-US" sz="2100" kern="100" dirty="0">
              <a:latin typeface="Times New Roman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33275" y="3361671"/>
            <a:ext cx="2820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/>
              <a:t>Fungal Cell Structure</a:t>
            </a:r>
          </a:p>
        </p:txBody>
      </p:sp>
    </p:spTree>
    <p:extLst>
      <p:ext uri="{BB962C8B-B14F-4D97-AF65-F5344CB8AC3E}">
        <p14:creationId xmlns:p14="http://schemas.microsoft.com/office/powerpoint/2010/main" val="180370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00992D-C5D4-4509-A823-7CE1DFFC3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3695" y="917896"/>
            <a:ext cx="9143999" cy="6284577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Prominent member of ecosystem.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-delimited nuclei, and membranes play a prominent part in the structure of many other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organelles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For adequate regulation, metabolic activity, and transport. 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group: Protists;   </a:t>
            </a:r>
            <a:r>
              <a:rPr lang="en-US" altLang="zh-CN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Fungi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Facilitated diffusion plays a more prominent, also use passive diffusion and active transport. 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addition, eukaryotes have another option for bringing materials into cells: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endocytosis.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Fungi May Be Key to Quelling Malaria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7E2550E-E7E3-44EE-8984-ACEA669F6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856" y="4351020"/>
            <a:ext cx="3264144" cy="250698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D6D7757-4A69-47AE-9264-411BE0B9C473}"/>
              </a:ext>
            </a:extLst>
          </p:cNvPr>
          <p:cNvSpPr/>
          <p:nvPr/>
        </p:nvSpPr>
        <p:spPr>
          <a:xfrm>
            <a:off x="2038946" y="68030"/>
            <a:ext cx="3892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280C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eukaryote?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3">
            <a:extLst>
              <a:ext uri="{FF2B5EF4-FFF2-40B4-BE49-F238E27FC236}">
                <a16:creationId xmlns:a16="http://schemas.microsoft.com/office/drawing/2014/main" id="{0812BEB4-9A02-4556-A658-4903B73F938A}"/>
              </a:ext>
            </a:extLst>
          </p:cNvPr>
          <p:cNvCxnSpPr>
            <a:cxnSpLocks/>
          </p:cNvCxnSpPr>
          <p:nvPr/>
        </p:nvCxnSpPr>
        <p:spPr>
          <a:xfrm>
            <a:off x="1886546" y="1837068"/>
            <a:ext cx="31512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0448BE38-E873-40F6-A4AF-1207EE7A9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246" y="-13294"/>
            <a:ext cx="951058" cy="1597290"/>
          </a:xfrm>
          <a:prstGeom prst="rect">
            <a:avLst/>
          </a:prstGeom>
        </p:spPr>
      </p:pic>
      <p:cxnSp>
        <p:nvCxnSpPr>
          <p:cNvPr id="13" name="Straight Connector 3">
            <a:extLst>
              <a:ext uri="{FF2B5EF4-FFF2-40B4-BE49-F238E27FC236}">
                <a16:creationId xmlns:a16="http://schemas.microsoft.com/office/drawing/2014/main" id="{497C1CB5-A386-4325-B8D2-B0B3D3225598}"/>
              </a:ext>
            </a:extLst>
          </p:cNvPr>
          <p:cNvCxnSpPr>
            <a:cxnSpLocks/>
          </p:cNvCxnSpPr>
          <p:nvPr/>
        </p:nvCxnSpPr>
        <p:spPr>
          <a:xfrm>
            <a:off x="208383" y="2634886"/>
            <a:ext cx="161720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21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E6B00B-CCFD-4863-9D81-6484D2BAF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fungus?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7F930E-05C1-4C58-B888-369253376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31" y="1115265"/>
            <a:ext cx="8928213" cy="4095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term fungus (pl., fungi) describes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eukaryotic organisms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are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spore-bearing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have absorptive nutrition,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chlorophyll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reproduce both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sexually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asexually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Single-cell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microscopic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fungi are referred to as </a:t>
            </a:r>
            <a: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yeasts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while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multicellular masses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called </a:t>
            </a:r>
            <a: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molds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Fungi also include macroscopic </a:t>
            </a:r>
            <a: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puffballs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</a:p>
          <a:p>
            <a:pPr marL="0" indent="0">
              <a:buNone/>
            </a:pPr>
            <a: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mushrooms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447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43D67-9276-44E0-A843-7E21D9B72050}" type="slidenum">
              <a:rPr lang="zh-CN" altLang="en-US" smtClean="0"/>
              <a:pPr>
                <a:defRPr/>
              </a:pPr>
              <a:t>24</a:t>
            </a:fld>
            <a:endParaRPr lang="en-US" altLang="zh-CN" dirty="0"/>
          </a:p>
        </p:txBody>
      </p:sp>
      <p:sp>
        <p:nvSpPr>
          <p:cNvPr id="5" name="TextBox 4"/>
          <p:cNvSpPr txBox="1"/>
          <p:nvPr/>
        </p:nvSpPr>
        <p:spPr>
          <a:xfrm>
            <a:off x="1246035" y="66657"/>
            <a:ext cx="50597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280C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altLang="zh-CN" sz="2700" b="1" dirty="0">
                <a:solidFill>
                  <a:srgbClr val="280C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A Typical Fungal Cell</a:t>
            </a:r>
            <a:endParaRPr lang="en-US" sz="2700" b="1" dirty="0">
              <a:solidFill>
                <a:srgbClr val="280C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54D2BCA-9050-417A-AE22-93445EF06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536" y="3231375"/>
            <a:ext cx="4365114" cy="3968840"/>
          </a:xfrm>
          <a:prstGeom prst="rect">
            <a:avLst/>
          </a:prstGeom>
        </p:spPr>
      </p:pic>
      <p:sp>
        <p:nvSpPr>
          <p:cNvPr id="23" name="TextBox 10">
            <a:extLst>
              <a:ext uri="{FF2B5EF4-FFF2-40B4-BE49-F238E27FC236}">
                <a16:creationId xmlns:a16="http://schemas.microsoft.com/office/drawing/2014/main" id="{739A1316-B6EB-4FCA-AADD-7598C17DDFC0}"/>
              </a:ext>
            </a:extLst>
          </p:cNvPr>
          <p:cNvSpPr txBox="1"/>
          <p:nvPr/>
        </p:nvSpPr>
        <p:spPr>
          <a:xfrm>
            <a:off x="68013" y="605904"/>
            <a:ext cx="885174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structurally </a:t>
            </a:r>
            <a:r>
              <a:rPr lang="en-US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generally </a:t>
            </a:r>
            <a:r>
              <a:rPr lang="en-US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</a:p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bacterial or archaeal cells. 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smallest one is </a:t>
            </a:r>
            <a:r>
              <a:rPr lang="en-US" sz="13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Ostreococcus</a:t>
            </a:r>
            <a:r>
              <a:rPr lang="en-US" sz="13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tauri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(a unicellular green alga</a:t>
            </a:r>
            <a:r>
              <a:rPr lang="zh-CN" alt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31BBB8B-5356-494E-91BE-67E10BDE6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959" y="-201886"/>
            <a:ext cx="1664352" cy="161558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9FAAD25D-8BB0-4C4F-AC4A-24D7CC83F512}"/>
              </a:ext>
            </a:extLst>
          </p:cNvPr>
          <p:cNvSpPr/>
          <p:nvPr/>
        </p:nvSpPr>
        <p:spPr>
          <a:xfrm>
            <a:off x="68013" y="1503437"/>
            <a:ext cx="90074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Eukaryotic</a:t>
            </a:r>
            <a:r>
              <a:rPr lang="en-US" altLang="zh-CN" dirty="0"/>
              <a:t> </a:t>
            </a:r>
            <a:r>
              <a:rPr lang="en-US" altLang="zh-C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cells are distinctive because of their use of </a:t>
            </a:r>
            <a:r>
              <a:rPr lang="en-US" altLang="zh-CN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mem­branes.</a:t>
            </a:r>
            <a:endParaRPr lang="zh-CN" alt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E04D18A-37B0-4C90-AF08-1211792E6929}"/>
              </a:ext>
            </a:extLst>
          </p:cNvPr>
          <p:cNvSpPr/>
          <p:nvPr/>
        </p:nvSpPr>
        <p:spPr>
          <a:xfrm>
            <a:off x="68012" y="2392169"/>
            <a:ext cx="90074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Organelles</a:t>
            </a:r>
            <a:r>
              <a:rPr lang="en-US" altLang="zh-C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intracellular structures that perform specific functions in cells. </a:t>
            </a:r>
            <a:endParaRPr lang="zh-CN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59B87182-35B4-4C78-AB21-ACB1B3ADD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1" y="3824831"/>
            <a:ext cx="3602346" cy="2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2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C26511-0FFE-4FC8-B4E8-CE37C6498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15" y="843212"/>
            <a:ext cx="8915872" cy="6014788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Fungi are </a:t>
            </a: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primarily terrestrial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organisms.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a </a:t>
            </a: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distribution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polar to tropical regions.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Fungi are important </a:t>
            </a: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decomposers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fungi are </a:t>
            </a: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pathogenic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plants and humans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5,000 species-plants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20/year new human fungal pathogens are documented).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Conversely, fungi also form beneficial relationships with other organisms(mycorrhizae)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菌根菌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65" lvl="1" indent="-257165"/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Industrial importance(drug)</a:t>
            </a:r>
          </a:p>
          <a:p>
            <a:pPr marL="257165" lvl="1" indent="-257165"/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Research use(model)</a:t>
            </a:r>
          </a:p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DD639E4-F715-4701-88FF-6F2BFECA6C50}"/>
              </a:ext>
            </a:extLst>
          </p:cNvPr>
          <p:cNvSpPr txBox="1">
            <a:spLocks noChangeArrowheads="1"/>
          </p:cNvSpPr>
          <p:nvPr/>
        </p:nvSpPr>
        <p:spPr>
          <a:xfrm>
            <a:off x="742478" y="55253"/>
            <a:ext cx="6858000" cy="4329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>
                <a:solidFill>
                  <a:srgbClr val="280CF8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5.2. Fungal </a:t>
            </a:r>
            <a:r>
              <a:rPr lang="en-US" altLang="zh-CN" sz="3000" b="1" u="sng" dirty="0">
                <a:solidFill>
                  <a:srgbClr val="280CF8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distribution</a:t>
            </a:r>
            <a:r>
              <a:rPr lang="en-US" altLang="zh-CN" sz="3000" b="1" dirty="0">
                <a:solidFill>
                  <a:srgbClr val="280CF8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and importance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79D4A79-6F9C-4B34-B3A5-5F1BFAF12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441" y="4663250"/>
            <a:ext cx="1652159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44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7A4442-DB76-4662-B142-23C4E498A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7435"/>
            <a:ext cx="9144000" cy="4351338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Fungi, especially yeasts (single-celled fungi), are essential to many industrial processes involving fermentation. 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include the making of bread, wine, beer, cheeses, and soy sauce.</a:t>
            </a:r>
          </a:p>
          <a:p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CEED04A-0888-44DB-9071-A5CF56757A85}"/>
              </a:ext>
            </a:extLst>
          </p:cNvPr>
          <p:cNvSpPr txBox="1">
            <a:spLocks noChangeArrowheads="1"/>
          </p:cNvSpPr>
          <p:nvPr/>
        </p:nvSpPr>
        <p:spPr>
          <a:xfrm>
            <a:off x="651038" y="108593"/>
            <a:ext cx="6858000" cy="4329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>
                <a:solidFill>
                  <a:srgbClr val="280CF8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5.2. Fungal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distribution and </a:t>
            </a:r>
            <a:r>
              <a:rPr lang="en-US" altLang="zh-CN" sz="3000" b="1" u="sng" dirty="0">
                <a:solidFill>
                  <a:srgbClr val="280CF8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importance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922207D-5BCC-4BCA-BD16-15916A6959E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67111"/>
            <a:ext cx="8635637" cy="2714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700" b="1" dirty="0">
                <a:solidFill>
                  <a:srgbClr val="2305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Industrial importance</a:t>
            </a:r>
          </a:p>
          <a:p>
            <a:pPr lvl="1">
              <a:lnSpc>
                <a:spcPct val="110000"/>
              </a:lnSpc>
            </a:pPr>
            <a:r>
              <a:rPr lang="en-US" altLang="zh-CN" sz="252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Fermentation</a:t>
            </a:r>
            <a:r>
              <a:rPr lang="en-US" altLang="zh-CN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– yeast used in making bread, wine, beer, cheese, soy sauce</a:t>
            </a:r>
          </a:p>
          <a:p>
            <a:pPr lvl="1">
              <a:lnSpc>
                <a:spcPct val="110000"/>
              </a:lnSpc>
            </a:pPr>
            <a:r>
              <a:rPr lang="en-US" altLang="zh-CN" sz="252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Organic acids </a:t>
            </a:r>
            <a:r>
              <a:rPr lang="en-US" altLang="zh-CN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– citric and gallic acid</a:t>
            </a:r>
          </a:p>
          <a:p>
            <a:pPr lvl="1">
              <a:lnSpc>
                <a:spcPct val="110000"/>
              </a:lnSpc>
            </a:pPr>
            <a:r>
              <a:rPr lang="en-US" altLang="zh-CN" sz="252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Certain drugs </a:t>
            </a:r>
            <a:r>
              <a:rPr lang="en-US" altLang="zh-CN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– ergometrine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麦角新碱</a:t>
            </a:r>
            <a:r>
              <a:rPr lang="en-US" altLang="zh-CN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, cortisone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可的松</a:t>
            </a:r>
            <a:r>
              <a:rPr lang="en-US" altLang="zh-CN" sz="2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altLang="zh-CN" sz="2520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n-US" altLang="zh-CN" sz="252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Antibiotic</a:t>
            </a:r>
            <a:r>
              <a:rPr lang="en-US" altLang="zh-CN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 – penicillin, griseofulvin</a:t>
            </a:r>
            <a:r>
              <a:rPr lang="en-US" sz="2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350" dirty="0">
                <a:latin typeface="Times New Roman" panose="02020603050405020304" pitchFamily="18" charset="0"/>
                <a:ea typeface="Weibei SC" charset="-122"/>
                <a:cs typeface="Times New Roman" panose="02020603050405020304" pitchFamily="18" charset="0"/>
              </a:rPr>
              <a:t>灰</a:t>
            </a:r>
            <a:r>
              <a:rPr lang="zh-CN" altLang="en-US" sz="1350" dirty="0">
                <a:latin typeface="Times New Roman" panose="02020603050405020304" pitchFamily="18" charset="0"/>
                <a:ea typeface="Weibei TC" charset="-120"/>
                <a:cs typeface="Times New Roman" panose="02020603050405020304" pitchFamily="18" charset="0"/>
              </a:rPr>
              <a:t>黄霉素</a:t>
            </a:r>
            <a:endParaRPr lang="en-US" altLang="zh-CN" sz="1350" b="1" dirty="0">
              <a:latin typeface="Times New Roman" panose="02020603050405020304" pitchFamily="18" charset="0"/>
              <a:ea typeface="Weibei TC" charset="-12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n-US" altLang="zh-CN" sz="252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Immunosuppressive</a:t>
            </a:r>
            <a:r>
              <a:rPr lang="en-US" altLang="zh-CN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agents - </a:t>
            </a:r>
            <a:r>
              <a:rPr lang="en-US" altLang="zh-CN" sz="2520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cyclosporin</a:t>
            </a:r>
            <a:endParaRPr lang="en-US" altLang="zh-CN" sz="2520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AA2C53E-EE13-48DE-A427-A1C86B452D62}"/>
              </a:ext>
            </a:extLst>
          </p:cNvPr>
          <p:cNvSpPr/>
          <p:nvPr/>
        </p:nvSpPr>
        <p:spPr>
          <a:xfrm>
            <a:off x="60960" y="5559020"/>
            <a:ext cx="902208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addition, fungi(</a:t>
            </a:r>
            <a:r>
              <a:rPr lang="en-US" altLang="zh-CN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Saccharomyces cerevisiae)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important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tools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study of fundamental biological processes. </a:t>
            </a:r>
          </a:p>
        </p:txBody>
      </p:sp>
    </p:spTree>
    <p:extLst>
      <p:ext uri="{BB962C8B-B14F-4D97-AF65-F5344CB8AC3E}">
        <p14:creationId xmlns:p14="http://schemas.microsoft.com/office/powerpoint/2010/main" val="2903795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09D732-85A4-4C68-9757-D9BFC1EC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15" y="865883"/>
            <a:ext cx="8742061" cy="3950209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membrane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eukaryotes is a lipid bilayer composed of a high proportion of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sphingo­lipids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sterols.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distribution of lipids in the plasma membrane is asym­metric. Lipids in the outer leaflet differ from those of the inner leaflet. 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microdomains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differ in lipid and protein composition. These microdomains are sometimes referred to as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lipid rafts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0EA20D0-AABF-44DE-BDDA-D66B9870C2B0}"/>
              </a:ext>
            </a:extLst>
          </p:cNvPr>
          <p:cNvSpPr/>
          <p:nvPr/>
        </p:nvSpPr>
        <p:spPr>
          <a:xfrm>
            <a:off x="1682914" y="26748"/>
            <a:ext cx="6956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5.3 Fungal Structure-Cell Membrane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825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87" y="1830888"/>
            <a:ext cx="4278045" cy="252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87" y="5098029"/>
            <a:ext cx="3506114" cy="581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085" y="-289360"/>
            <a:ext cx="1681633" cy="1002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180" y="4649863"/>
            <a:ext cx="5025978" cy="581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87" y="632637"/>
            <a:ext cx="8704707" cy="1108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130" name="AutoShape 2" descr="data:image/jpeg;base64,/9j/4AAQSkZJRgABAQAAAQABAAD/2wBDAAgGBgcGBQgHBwcJCQgKDBQNDAsLDBkSEw8UHRofHh0aHBwgJC4nICIsIxwcKDcpLDAxNDQ0Hyc5PTgyPC4zNDL/2wBDAQkJCQwLDBgNDRgyIRwhMjIyMjIyMjIyMjIyMjIyMjIyMjIyMjIyMjIyMjIyMjIyMjIyMjIyMjIyMjIyMjIyMjL/wAARCACWAc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t3t4NOutQvZ5kigM0kj+c6hURm7A9gKj0W6s9c0qLULdb2JXLK0U8zrJG6sVZWAYgEEEdaq6vpNzrugtpsNwLeKe8YXMgxuEQlZmCgggk4C8jGCfoZtA0S70W91MSXz3lrdyrco820SLKRtkBCKq7flQjHctn1IBp6c7S6ZaSOxZ2hRmJ7kqKs1U0r/kD2X/AF7x/wDoIqeWeGBQ00qRqTgF2AH60ASUVW/tC2J+R2k94kZx+YBpPt8OM7Ln/wABpP8A4mgC1RVX7fCMfJcc/wDTtJ/8TS/b4Rn5Ljj/AKdpP/iaAKl9ezRrNMt1Z2dnbj97c3Q3Lnvj5lAA9SeuRjiprWe5WVYrt4JVlG6GaFSqt32kEnnHIIJyM9Mc4utzSSaRqOmwWUkhuUfyZJYJRGC+c7isbEEEkjjHTnNWdNvZZorNLq0nhNqmWKwylWfaVAXcikjBJOQOSMZ5oA36Krfb4f7lx0z/AMe0n/xNJ9vhxnZc/wDgNJ/8TQBaoqt9vh4+S45/6dpP/iaT+0LUffl8r/rqpT/0ICgC1RTI5Y5kDxSK6HoynIolmigXdNKkak4y7AD9aAH0VW/tC2J+SQyZ7xIzj8wDQL6E/wAFx/4Dyf8AxNAFmiqxv4R1S4/C2kP/ALLSC/hJ4S5/G2kH/stAFqiq326L+5cf+A8n/wATTf7Rg/uXP/gLJ/8AE0AW6Kr/AG2L+5cf+A8n+FNOoQg42XP4W0n/AMTQBaoqsL6EjIS4/G2kH/stBv4R1S4/C2kP/stAFmo5pfJiLhdx4Cr6k8AVCNQhJwEufxtpB/7LUdzdo0W6OOcuhDKPIk5x2+73GRQBWXUJWv2s11TS3vEG5rIcSAYBwTvJHUc7e44rUikEsSuARnqD1B7g1ycc12/iA31zppNrEzNaxxRzCRGZMFmUxBWc8jO/AB4zyT0VvdRxwgOk+4ks2LeTAJOTj5fegC7RVU6hCDjZc/hbSf8AxNKL6EjIS4/G2kH/ALLQBZoqsb+EdUuPwtpD/wCy0g1CEnAS5/G2k/8AiaALVFVvtsX9y4/8B5P/AImm/wBowf3Ln/wFk/8AiaALdFVvtsX9y4/8B5P8KQ6hCDjZc/hbSf8AxNAFqiqwv4SOEuPxtpB/7LQb6EfwXH/gPJ/8TQBZqK4leNAI0DyudqAnAz15PpgVF/aFqD88vl/9dVKf+hAVHc3cYWCeAi4bftCREEuO+O3HB/CgCrbak09xLHBqem30kB/fW9uMSLzg/wAbYPB4I68ZFa6srorqcqwyD6iuS02K+HiOS/e2AY27QKqLPtcllKtiRQsIAU5VSdxOeSBnq4YxDDHGDkIoXP0FAD6KKKACiiigAooooAKz7u7mjimuftNrZ2kAJknuVyMD7xPzKFAweSfy76Fcj4w0251DSZrATiGJhKw32rzRzMwOzdsOV2s2eQeQpGcYoA6W3lm3eVcGNnxuSSMEK478EnBGR3PUe4FmqGnmWVIXlUjy4vL3GMx+Y3GSFPKjjjPP8zfoAKKKKACiiigCs+n2Ujl5LO3Z2OSzRKSf0pv9l6f/AM+Nt/35X/CrdFAEb5igbyYwSqnYg4BwOB7UyC2SH5yA85GHlI5b/Ae1T0UAFFFFABRRRQAUUUUAFFFFABRRRQBVu4SsclzbRA3SruXbgGQj+En0PTnp1p9vbLFiRwr3BGHkxyfXHoPap6KACiiigAooooAKKKKACiiigAoqOeeG2iMs8scUa9XkYKB+JrHufGXh20x5mr2zZ/54t5v/AKDmplOMfidgNyismx8T6HqTKlrqds8jnCxs+x2PsrYJ/KtampKSumAUVBdXltYwGe7uIoIhwXlcKM/U1xd38QpLzUFsvDemSai+QWdgVBGR0HUDnG5sAehqKlaFP4mB3dFFFaAFFFFABXF+JfFWorrH9geHrbztR25kkIBEeRnAzxnBByeOccnp2ledeFcW/wATNfiufluJDKY9x5KlwwA/4CVP0Fc+IlL3YJ2u7X+VwJI/CPi+9kMuoeKJLdm7W8jkf98jYB+FPHgDWo9zR+MLwOR2V1z+Ikq1rw8cy61KmkNDFYAL5cg8s545zuyc59sdK57Xp/F2l26/2r4ntITIPliiYiVvoEj/AFyB71y1I0oX5oydut3+rQi3cSeOfCUBup7qDUbCLl97b9oyBkkgPn6EgV2+ga1Fr+jw6hFG0W/IaNjkowOCM9x6H09OleOWs+kaldRtr2sazMqjq0Ybb9GLscf8Br07SPE3hS3sFs9Mv7aGGFTsSYtEPXq4GcnvzTwtZOT973ezab/r5gdFcXAgUAKXkc4RB1Y/4e9VWsGQSXgCtqBXIdeM46J/u9ufr1xiWyVJEF2Jo53lH+sjOVx6L7fzq3XojCiiigAooooAKKKKACiiigAqtqH/AB5P9V/9CFWagu42ltmRBliR/MUAT1n3Wu6RY3Bt7vVbG3mH/LOW4RG/InNc9458UyaRBHpmmkvqt3hUCcmNScAgf3ieFH1PbBqaT8M9OXTw2rvNcX8vzyOspARjyQP73uWzk88dKwlVk5clNXa37f8ADgdzFLHPEssMiSRsMq6NkEexFPrzS/8ABmqeExJqvhnUZ3WMb5raQAs4HU4GFfjtgHGcHOK7Hwt4gj8SaIl8qCOVWMc0YOQrjB49iCCPY04VW5ck1Z/1sBtUUUVsAUUVQ1XVYtLhVnUu7nCIDjOOpzUznGEeaT0KhCU5KMVdl+isq0161ubCa6YNH5P+sTqeemPXNRad4jhv7sW7QmFm+4S2Qfb2rP6xS0XNvsa/Vq1pPl23NqisK78TwWt60CwtIqNtdw2MHvgd/wBKn1HX7exjhZFMzTKHUA4G0980vrNLV8224/qta6XLvsa1FY//AAkdr/Zn2za27ds8rPO7/D3osPENveQzu6GFoULsuc5Udwf89aaxFJtLm3E8NWScuXbQ2KK5yz8Ui4vlhltxHHIwVWDZIJ6ZpJ/Fax3pSO3326nBbd8x9x/n8qz+uUOXm5jT6jX5uXl13OkorG1XX0sI4fIQSvKgdcnACnoabF4jhbSnu2jIkRghiB6semD6dfyNW8TSUnFvVELC1nFTUdGbdFYOmeJFu2kS4iEbKhcFTkEAZI+uKy18VXoujIyx+ST/AKvHQfXrms5Y2iknfc0jgK7bjbY6/wA6LzfK8xPMxnZuGfyrLl8SafFeG3YyHDbTIFG0H88/pXFl5/tO8l/tG/Of4t2f55p9zbNa6mLCaSJZ2I6uMc9Mnt+Ncv12tV/gw2+Z1vA4ejrXqJX+R6M0iJEZGYBFG4t2A9azLTxDY3l2LdPMVmOFZ1ADH25/nRPEZdObTAcN5XlhyepA4z9cVx+mWy3urrZCZFdGy2HHbrj1PHat54irKS9jG66/109Tlo0sPyy9tOz6a/1f0OuXxJp7Xf2cM+C23zcDZn65z+lak00dvC80rBY0GWJ7V50bXGq/2a80KzbthJcYH4+vt1rs9YVrqxlsox87BcEnuCDj9KUMRWjCUq0bdtHqOtRw/PGNGd111vYLLxBY3sxiUvGwBI8wAAgde9Jb+I7C5vBboZAWO1XZcKx/PP5iuR0i1XVL17eOeNSqtk7hnpjj157iktrfOtJp8sscUwkCtlxx7D1PoKzVbGaJ0/we36eps6WB1aqK3TVb/r6HXP4k09Ls25ZyAdplAGwH65z+leX+I/E3i2S7kjn+1adEHO2KIGPaAccOBlvrnB7YrfltTFq39m+dEZ9+wZcY9s+h9utUPENr45F7KiG++xxsVg+yPhTGOmQhyeP71ZVZ4mcH7SMl6L+tDmxUMPFL2Mr99b/8McvbS6HJK0msTapPO5+/EUUn67iSa7Hw7D4D1i9Wyi0y7S42Fg11I2HwMn7rkZxk9BXn8bQwXLf2jBPNNu+ZUk2H/gWVY/yru/B+saPcamdLs9AFnPeRPGLoXBmYfKT/ABDIHHY9ccemGHkvaJSt6NO/5fqcatfUvT+GvB2o3AtoIrqzdmwJo5CVY9hhi3H4Cs4aBLp9x9itvF2oQwK2391Gyov5SjP4CtC1tvP1gaeJohMr4bDg4x1x6n260lza/Z9XOnGaIzF9q5cAc9M+h9utXKnXav7Kz8k1+X5nrewwHN/EVvVb/wCfkTR/DawiL3us6xcXYX5i4GzI9CSWJ/Aiuh0G80S1T7Dp1t9jQAthlA34HJLZJJwOp54qe6iN1oslghAZIlAZjgHaR19Olcro9mNVvJIIp4xsRtxDAnpjj1Ge4roTcZJ4eF11dn+ZhSo4fkl7WdpdP+G6nW2/iOwubwW6GQFjtV2XCsfzz+YpH8Sael2bcs5AO0ygDYD9c5/SuRsLb7VrC2ImiEqv82HB6dcep9hTJbUxat/ZvnRGffsGXGPbPofbrR7bG2/h6+j/AK+Zv7HAc38RW9Vv/n5HZ3fiGxs7o27+Y7DhigBC/Xn+VLea/Y2TRhi8pdQw8oA4B6E5Irj9WtRp2pm2knjJc5QlwOD6+n407WbH+yXh8+aM+Ygx83OQMHjrj3putjNbQ9NH/TEqOB0vUXnqvx7He21xFd26TwtujcZBrhfEumaHr+qLLHczWd8pC/a40DRtjoWGQSR0BGPxAFdJoyCy0uKGRgTN8+UYEAN0we9co1i8erDS2kiFwWCjLjHsfy5x1or1alSCjGN31Xb/ACM6VDDOUvaTsumu5mX+l67YXptofFd3NtOGdppVC/8Ajx/Suk0TwBaRz/2jrF0dXuZAGBlyydByckl+PXj2qjqtp/Z+qG2klTMrboyzgZBPU56fU121kFsrWCzZizooUkdM1NCnabdaNl0ve347mdelQUI+xld9f66HmXiXxYbTV59NXw7pQhtnKKt3a7ywBwGA4ABHI9q5K4ul1e5wtlZWMjfxRZjQfmxUV1vi7W/FceoXcVzbeVYJIwjDWaSRMuflO51YEkYzz+A6VxQkGoXSG5eG3UfxxRBFH/AYwM/lXHiajdRptv1SX4nCd54K0C503Uxqn9tWBtIFJuEtbnzC3BADBeOpz9RwK7+x16z1C48iMSJIfuiQAbvpg15x4a8M6Xd3DzWHiFLq6iQlbZYWiLH33csPoOuOa2NKRp7qV7eWMyWqNJgMCSQOMDvzj2rqoTrU4xVOHu9db/j0O7D0qE6bdSVpdNf6ueh0V51ZXNxHqMU0Ts0zOM85L5PQ+ua6e68UW9vetAsLSIjbWkDY574Heumljqc4uUtC62X1ISUYe8b1FZGpa/b2Cw7EMzSqHUA4G09Dml/4SC1/sr7btbO7Z5ffdjOP65roeIpJuPNqjnWGquKly6M1qKytK12HUjIhQwyINxBbIK+uaqp4rtmvBEYXEJOBKT+uPSl9ZpWUubRj+q1uZx5dUb9YWueLdJ8P3CW97JJ57p5gjjQsduSM+nUHv2pb7xLBZ3jW6wtLsOHYNjB9B61W1u90Wb7LNc6bbahKU3RGaJWManryQcZI6e1TPEws+WSugWFrO1o77GNcfFjR48rFZXzyH7u8Iik/XcT+lVJ/GXi3UoydN0NbGErzPcdPqrybE/DBrW1mzu9X8MoPCwjsZBL++ihIhZgAflDD3IPbI79j5PqGj3unXZl1LyYj3X7TCzn6kMx/SuSrWrK2rafVKy/9uZhOMotxlueg+HodC0W8l1rXfENje6u5JPlziXysjGQByWxxnAAHA467Nz8TfDsC5he6uv8ArlAV/wDQ9tea6dq/htdhuPDUs+DzKdQkUn/gG0A16PbXfheHTbPUNP0O1DXClkDW6K6gEg7mwecgjvnHWilXSg+WUUlvu3+Nh06cqkuWCuzMn+I99rAe28NaNPLK3yiZxvMZPcquVH1LY9a6LwN4dm8N+H/s1yV8+aUzOinIj+VVC578KM+5PXrVo+JbRdOW4CN5hbYIc8g/X096s6TrEWqq4VDHKn3kJzx6g10UpwdROU7ytoaSw1WMXOUdEaVFFFdhiFcv4yWKK3t7ln/eBjGsY5L59Pp/X6V1Fc54i/5Deg/9fB/mtONCFd+zqbf5akVMTUw0fa0vi0Wvm7fqZmj20F14c1C7ecRgjadwP7vYQ3P146Z/pVXwv5d/rKAkxmJfNCsOXHt+OKmd9mh+KF7C/Y/m4H9KuWy7PFGij/qGqv5Bqt5Vhkr2el7a9lfXvuYrOsXJpNq0rX07tx01028zE1Z4LbXJ7ZZMp5uDJj5UJ7E+341p+J7SPTILF95dvLEOwDlsc5H5/wAqp35/4k/ipj3vFX8pa3dd+XXPDoJ58xuv/AKTynCp2s9b317JS07bhHO8Y03daWtp3k46666K/Qx0trd/Cb6kJxlJMsvp22/XJHtz+NS+GYra/jv2ll8orCUZH4Kqed3pjiql2NnhfXox0j1VvyyorUuh/wAVLrq/3tNY/wDjq1X9k4aPvJO6219N/vF/beMk1FtWdr6dXzba6fD57mVon2W81uKBpsJuLRsVIEu3nA9OnemX32ODW5LRbkCES7GlKnEZz0P0/pVyE5s/ChHXz2H/AI+Kr3rbfDmvwY+9qrDPpyDn/wAd/Wn/AGPhG+Wztfv52/pGf9v47kc+ZXtfbS3KpWtffXf8DT8WQ21lHZESHzQnlJFjJZV7/hn9aSxsbS58KzXP2pRz5jOQcIVB+U9+hP58Z73bwZ8d6Yv9y3c/owrIs+fAmqueN9wW+nKVKyzDySm1q7X+ba29EayzjFQlKCa5Y3a0191J7+r7D/CX2a81GTex8xIyVjI+8p4J+nP61RU2setDMUz6Yt19nMx4G70z3H9K17IlfEuinpv0tFP5E1k3A/0K7sYxnOt7I8e4Ix+g/OtKeV4S/Ly3W+r2u7Pt2Ma2cY2zlz2eqdlvZJpWd7b+vmF8bpbjUtdW4ZZLO/MIQDjaDgZ/QU6/t4prTxPM8aPMlwgSQqCyjzOx7cUt6f8AinPEOOkmqsAf+BA/0qyY99l4sAHCy5/75Yn+lejC0VdK2q/OJ5NTmm3Ftu6b111tU/yRvpKz2aTBjuZA2ffrXK6fBFFY+GLhIkWWS6ZXkC4Zv3mBk9+K6eFceG7W4UHm0Rmx/uA5rnV/c+DdAnx80N+G/De5/oK8vLYSpyqQf8y/FSPSzCSm6c+0W/ulBjWtoJfDGu3UkMbXK37ASlRvA3J0PXufzNbl27P4dmkZiXNqSWPUnbWRGd3gzXWHRr9mH/fSVtNFnwtcO4OFsmI46/IaeYxlOUIr+Z/khYC0VN/3F+cjG0uGK3vvC80caI0yziRlGC5AOM+vWqstqr+HtV1BY1N1BqjMJMfNjKjGfTLZq4gKW3hOT/pqR+DMKW1XzPB+vnsbuVx9BtNem5NSUvO3/kzPOUE4OFujf/kkTOu44LnSvEN8qKZUu1aKXb8wBfHX6GqPjTw7q1zqMl9darZvZyvut0uLoRbBj7oVsKMdODz1PWr2lAzeDtaY8gtGfxBBrP8AFGh6fK9vqd34gitpbm2hIt5I2dgAgGRtydpwe3XPNeVncL0bWvZ97dEduWtOTdt0n/5NM4lSLGdlkhiu2Dd2JUfipAI/Ou68GeJ76bWYbK00PTxDIwW4e0tzG6r/AHmbOMD369OprhHZbK4b7NJHcc8O8eVP0DgkflXeeGNS8b3GpWcYjuDYb1MnnWypH5eecMVHb0NfNYWTjUSV/kk/xuesi3BFHDoVrerGguE1Vf3oX5iAM4z6ZFSalBC1n4nneNDNHcp5chHzLmTBwfpSYx4FkmHSO+3/AKAf1qS/RpNM8U7e10nHr+8NffJ+9f8AvW/8mifLuK9mlb7N/wDySf8AkdHfZ/sm6yefs0n/AKAaw9Lhitr/AMMTRRojTpOJCoxvIBxn161v6rtbRbi4gyYpLV3UgdAUP9DWEgKW3hOT/pqR+DMK8bK4ShSnTl3f/pLPZzFp1oTXRL/0uJQsYYotJ0m9WNBN/aqI0gHJXrgn8KdqFvE+n+JLkxoZ4b0bJMfMuZCOD+NC5Hga3m/u3+8H8CKtyJ5mleKT2+1/ykzXsOT5r/3rf+TI8flXs1G32b/+SS/yH31tDfan4mneNHMFojRsRkqfLByPT7tJbwQ3+r6HFcxpKj6UoIcZ52tz9aboJNxpXiGU8mS3A/JGp2iMX1nQfaycfgC4/pWTvFSV9l/7adC5ZSi7fE7/APlT/glzws5k8OWm45IDg/8AfbVQh0231JfETzIPOikLxyj7ykbj19OORWh4Vj/4kcuCcxXDJj24/wAah0k/6L4nf3kH5Bq82ipUsXXa6u/3yO2SjUw2HjJXVv8A2xmXpoXWpdTmvUWWRLHhiOQwAww9Dx/Oug0CZpdGtJWOWVduT1wpwP5Vj+D4s6hdW79Lmz3fhkL/AFNanhFTPoVsjcEF93/fR/xFVnUeaHLHpKNvmn/kZ5M/ejKW7jK/ykv8zkfEFh47j1G5n8+/kg3ny2spiF29sIpyOPUfietcZK0jaig11rrzPWQHzcewet7xD4YuYdSuXl1zTbybec+beIk//AlYgA+2a56Hy7K8CXsIuVHJWOUYP/A1yK+Wr3VR3TXq7r8Eesdx4Xi8K7ru4sptQ/tCK1laNLsKoxsILLt4zgngn144rXtLZLSHwzcwxiO4lmZXdRgupbv68HH41z+laroDaZqSWWjvY3xg/wBYZ2mDIXVSMnGD83YfjXZ6hbmC98LWZHzRnBA/2Qmf5V9NlLSwytbVvbbSL/zPLxqUqv8AhUf/ACaa/wAjI0mW6tn07XJGikivbkwPF5YHlEkgFfyJ/wAc5qC9a3XXZbKKUFTMY/NbhVOehPseM1LYtv07Rrb+E6qHH0Xb/wDFVJdoG0LxPFtBKX/mKcdCZAP5D9a6sTl2Hry5Zxtr003dicJmuKw0OeEr6Jvmu9o8zS10v+HYm8UJb6ZLZxh2kkEAUoBzhcjd6c8/lU/9mRf8Ir9t+0x9fO3Z424xt+v9eKuErc+NbFsbg2nbznnglh/WsHcf+EBMWTj7Zsxnj1x+fNcqynDzs9bu1/nfb7jvlneKp8y0ajzNafy23fW9/LYu+Evs9/d3IZmV/JIEZHJU4BbPT0/OsyYQQaubCaYbFkEbzKMqv/166izUf8J5ehQAEtFUAD/crnMBvCGccy6lyfX5aI5ThZtRadtOvf5eQp53jYRck1ze9fTT3XbRX0vfuyXxIsenavIpbzPOJlwvVATzn9ak1m3t7PTbC8hnEqTRhVUfec9cgHtz+HHrVy6I/tTxbKQDss1QH03R9PzFR2EeNX8Mxt8wFkZAD2JVj/h+VL+ycK4ttPXV6+XNp27dSv7bxilZNWTstP73Jd669+hnXuk2+teCCw1eCyQXO+U3LbIiQMBHOfcHPP0PBHnV9psdiwJ1SyuAP+Wdo0jhvx2D9DXfz2ekXngtpdXv3sU+3tJFIilzvK4xsAJbjJ45464zXAajbaVbsHt9QnvNvTNqIk/ENIc/iK8fM8PTo1vZxSsu71+7QuliJ4inGtU3krk+n65b2eHk0DTJI1PIulkcsP8AgUhH6V6DqupQXWm6Xf8A2VrWSa3wLML/AKtFJwR0G3rjpxjiuF0PW9dgkVtMgiLKeEtbCKQn8Vj3frXpltPfT674eu9Ut0t7u4t5VliX+HAY5wemQQcHpyO1aZdRhiOaFRtq17WttrvqOeJq4ZKpRdndLVX3aX6lSTT4k8NJqn2hCM7sZ6g8Y/3sjpV7wW8M8l1KHImVQpiYYIU85/T/ADmsm3j8zwtpa4+S41ZdqnoVwRj8xXRaLifxVrtzjAVo4h+AIP8A6DXqvKsPRvNXvHb5NL9TKOdYrEckJW5ZWvprqnLR9tF9+50dFFFZnSFctPOuveKLSO0Ba205i802OC3ZR+I/n6Vf1XQnubv+0NPuntb8KBuzlXA6Bh/n6GoNM1tobsabqtqtneO2VZRiOYnuD6n/ADzxXTSXLFzhq7fd39Thry5pqnU92N1r0dtUr9Ne++yMDxdZm1vZYNNnfzb4GW5tuNuBlt+T05GfwP0qObVG8RX1iuhwy2uo26EF3kAVU9Pfr1x3PB7L4oEkviC8u7dXWGySJbsrIQZNxGB9OcY9s9a2fFA0uLSoljVYrxgGtBBGA+c5A46DJ/Ppk13xnaNNNXb/AMuq66W+R5U6d51pJ2iunezduVvZ8yfz+85u5v4LPw9faHdW80eptKryMTuWV8g9e3Hbn8TV7T9ZtzdvqurPJPqisYoLFIyDH26dj/nk9EsraPWo7nWfETIiWb+U8KR7GLqByxHOeQMevTA4rO0zS73W737Olw1q1tAxgldSHaMngHB6EN+vcYrW1NxkpaW3frul5bXME6sZxcNb6RXWyejava+rtfqtrlyxtDc+IpLbW/OtY7qY3UVr/DIzHOCR6Djn36d7viy6k0bWnuoVVxe2bQuGz8nIG7+X6+1ZP9oG80+38Nrb20bJNtS78w7M5PzD6k/TngdMNubK60vW5bO7luLy3AWe6kizvdB0zkk4BP8A9fgYOS9ROXbbuu/9a3D2qVJxp63a97qnro+9tdUrWe19+k1XTLbTPC9mLm7eG4tDmGaNSf3hy2MehI68dBWRplzElhdWniOCeAajJ5wuduFJ4ORxxzz9Dzit/wAS6jDd+Fx9kJma+ZY4AvBLZzz+WPrxUfh65tYfCckOpKNllK8VwJhvywbPTvywH1rlhOSo3krvm+fy+Z3VKdN4lRg0ko+qfTXX+Xro7d0c1Z622nazHqN0819YxI1vBOAFYjrnB64yc5PGRz0FLJb6jcadc6hBGY9Clm857YzAFgDzg49RjH04OM1FFp0mt65FZwtNa2ZLz2rzDc6qeu32JX9Bz1yt00uk2l54bQwT2bSqZLna2IiSOvXkYHHPQ9TwO20eZcvxaX9L/df9djzLy5G6jfJrZ/3rba3fLbvpbVkt/rp1bVbS501ZLKOJRbvIQCUDZGQB2GT09uhrb13So9B8P2lxa5kNjdJcOXP+sJIGT+O0ewrm9R0x9Cv1tmuPtENzEhluI1O8Q55A5Ix8o9vlA4HB6zxTJbXfhm2W1HnGeaNLQq38fOM/hkc9zWFSylTVP4X/AFr97OujzShXdb+Il9z8lt0j6vS5nS6bMPh9NOxzNNIL049CRz/3zzT9Lnju/C/iO/VlUXMs23J7FeB9ctiqLSFPA8tqzuLlL3Zcqx5LZJ/oPxBrQgs4LG68SaTCgFs1t5qL12nZ/wDXGPoKUvhknvzX+V4/8CxULOcOVacqXzal/k0/M3tEMF54bt7YSKxW2WGUI4JQ7ACDjoa5F7jPguCGQqPsuomFmzxwCxP/AI9VzwS7RanJD0Se0WUD/dbZn+dXvD1paalbavHcRJJbS6jI6Rt+Bz+RFZO1CcnLZNP8zaLeKpw5dG1Jfl/kvvMqOeGPwTq6+ahU3xjjYHh+UOR+AJrqJjH/AMIslvJIsb3FoIYw5wWdkwFGep9q5K4zD4Xv7TcWWw1EqhP93JA/Uk/jXWeKLWO88O3ROC0KmZGB+6V54/DI/GlWtzRTe8n+hWGbUJNK9oLT5y0/Q5x7gDTPCqzkRstwvytwQqtgH6YHWpY5E0/QfENlORGPOlWBn48wleAPU4AP40urompv4bkuTzdW7iRvdkXn8C2aryzG58HaDcTrvKXioQwyGUFhj3GABWy1jHzf6t/oc7fLKSXRb91yxT/NP5FXw9Kj+D9XtEdGnOZBHuG4rgZOPbFZWtf8IndWVnd3V1fpf/Z443ht1Vs7QF3ENwOn94dOnWuy8Qw22nR6dqljGsbWsyxkINoZCDkf59TXGaxPoFhcX8GoaVJeXYupPIZJTEFjzjDMPoccHqeledmUoV8JKqrWvfXbt0+VvU6cNGWHrqjLorfqv1XyOOkaFLtxpTT5P8TAB/xVf8a67w/o3jC7uYHt9QmtoshzI93uAAPeMMSfoRg965K8mt7icrZ2htkI4BkLkf8AAjgfpWvpPh23vJInufEOmWadSWl/eKR7EBc/8Cr5SjdzVtfR2X4o9c7WMhvhvqCLhmWdeB1++lWrSaF08TwxSpPDLbtcJKpBU5Uk8+xP6GtC6tYbPxdZgIr2+pxOk0bAMrlBnJHT+7+vrS+Dlj/sC4ikVTEs7oVIyNuBxj05P519xOqlSc+jd/vf6OJ4tKg3WjSf2Vy/cv1U0/JqwQXMbfDlpGkUJ9heMNnuAVA/Pisi61CCPQfDN0WDQwTJ5jRndgrjj645xUNy4tfDviDT4STbw3EfkgnO0M+cc/7tXlsLe31HWtJMSPbG1+0IrDOxwo5X0OW/QVUYxjeXS7fysv8A5IzlOc+WC3sl803+F4fiZ7OF+GkO4gKLgjcf94nP9KuGdIdG8TI7BTJfyKmf4mJ6D3wK1dHtY9X8ExWcpVi0bKM/wkMdp/DArHS8N7o3h2N/vjUEDn12nA+vDChTUnJdpO/5/oxOHLGEr7wVvy/9uQaFLDaLq1m8iq0tjC6IxwzHySzADv1qLRLmGHWNBEkyKTbyKdzAdXkwPzNbvi+JY7W31GNVaWznV3HqhOCCPc7axdW0qyXVbm3t0VYE0kzw4OcEPuyD74P50U6kKsW/5v0Vn+aY61KdGSiteXVed5cy/FNGh4Y1W0sW1GxvZRbzLcvITL8q44HBPuKz5NRWxPiKzZZBJdySeUdvynOc8+uDn8vaptRRdXHhtpuZLmJ45GI5JwoJ/AkkVCbl5/CWizH/AF8F8sat9N2B9MBfypqMb87W+69G/wDImVSXL7OL0im0+6aV/naWnmi34fCQeJbeNyI2/stERW4Lk7XOPXndVnwTdwfZruxLbbmCZiyEYO3j+tT+MEC6RFqcRHnWUqyI4PqQMfnj8qhvBbW3jWCXbHFE1m8k5wAGHzElvXp+lYOUa1Ny7r8Y/wCaZ1Rg8PWUV0f4Tdvwa+4811TRdAt5ZUsPE0UuGIVJLeTp/wBdEBDfUAVjW8/9n3YIjt7xB/z0Ush/PDVraqvhFml+wS6tENxwZIo3jx7ZYNj681n6c9/bXgfSBNIB91li3H/vn5hXxM0lNuKS/wAOv5s9Y6ay1z+1NHvIE0SztViKSTXFlF5akZwFbrk5bI57Hjiu11vUIYNX0PVpcraLDNJ82Ax3JwME9eRXLR6l4lvtMWDXLSRbYXKBZZoPJYnB+XbgAjHfHbvmuou7SLWPFd/BdKHjtbTbGD0VmAO76/Mf09K+uy631aDm2173Szs7Lb5nlYlydaUY7vkt6puX3aGedOltPBsWoSv9muref7TDuHqQApHvgH8s45rR0DTX1TQtQkvo2hbUZmkIAI2jOQRn3zj1GK520n1XSvD9k9jcGVb8vGtuybihDEZX9Pz6Gup0jUbWLwhM8E8zvbROZfMOJA/J98c9Ov8AOu7EKpGLs7+9v8/8zmwbozmuZWShqn1038/dfZWW/S3M6XrT6Tqn9o3wlurPyms7e4RQCVUgjg/zJ79zTGtr9bD+0zC39hG48/7N5w3Y6ZzjPt6+3etXwost1fSW+sf6W5gSeDzvnCKeuM9Mhlz9Kp6vqkq3TjRmb+y/lgcPEDArf7IIx7/X1FbX/euMUr6XfS3l2fmczivYKc5O2tl9q/W994+V9t2yC41+W71yXUbB3s7W4VbeS4kQMY+nPGcdOMZ78jHFvVfJj0pND0aOe9ntZPOmlVcgMM5/H/DuafqsCeGYoksr2eTUmYzzqE3CYdy49AASOvf6ijbw3ehR2fiDzYHFxI0i2SFv4xzj37fgPvHFC5ZKMobdF3a2v/VglzxcoVHq/if8qe9tbb2vpf10a6DQ7JNQ8PalcLdG4vNQRkmZhtCvtOF/Dd1rP8K3LavrFo+Ag020ERycluoH6H9PcVWnW98Sw3erNcR2X2FWItVzuGMt8x4646+3Tir/AIR1Jorsxahvt5LtQ1tGIwkJXqNoHAPP4/Wspxapze77dv8APT7jopzjKrSjtHv0lre+ruve76u5ka02hWf9sWmrxXL2qXcb20VvxIsjKxYrkgYwO/HA74rz+/k0ZJ0NhBemb/lmbmdC34BI8/rXoHjvVYRfyRz2SXFpbzRK6DCebIVJG58EjA3DjJ6+uRwF/f2krhLLSIbYt0xJNIR+LPtFfMZu17ZNtXaWlnfbvZ77nq4Syg4rZN/m9vTb5GzpNt43uFV7NtXIByoEskSf+PsFNdjZ3Vxb6ncP4kuo/t1tY7AyY4ZgOgHBbDc445PavPNL8PT3UikajpcE5Pym5vokYH6Jlv0r0C08Py3GpXOn6lftNdW9ohF2eTkbSMk8kDOMnk105Kvem53St3v1W2n6GeO5+WHJq7/o/wCvUXwukupXVlZXsn2ePT/38NvtIaUklg2T1xkfh09a3YGbQ/Fc8UoP2XU2DRSf3ZP7p/En8x71jeH9Vmk1e31HWzJ+/jMNrMYwE+9g5I6HIPp1OeK3tOZv+Ew1aAs0kKrHJhznY+0dPTgmvcxHNzyutLfLfo/X/I4cFyezp8r15t3vbldrq/WOit5M6KiiivKPeCuc8ZACwsnwNy3iEH04aujrnfGDRPpccD7hK8gaMg/dI6n9f1qoVYUZKpN2SM61CeIpulTV5PYwddbY/ipO8j2gH8/6VuRIreP3DKD5Onjy8j7vzDkfmfzrAgNrJo2pJevNLeXLIfMLckj7v0xzn2q/4VcnWZZru4kmuZItiO5/hHJH6D9a0/tLDSioRlq1po+0V+jOdZTjIT9pKGid3qtNZP5/EtihfsBoPiGPu2qNj/vr/wCsa1bklfE2tleCNNYj/vlawrrybjVZpQ8wsZrjznhB5bnk/qfzrS8Tsj6sZbKaSKV4BHMynh1IyBj6Y/Sm80wji3zaej62/wAmSsnxqkvc10tqtlzf/JLcZeRRr8NoHVQHVw6kD+IuQT+RNbJCz+P2GOItP2t75bp+TCqF01nJ4HitAHySI155Dg7ifp/jR4YnjjvL26vZpJboxbjK542LjIx69Py/MlmOHd482ru187f8EqGVYqPLJw92Kin6xvf8WjOsCf7D8NE8r/aOF/77/wD10l+D/ZOvnGUj1QyOPYsR/PFN0iOCPVrWOeeY2MM2+3jLcIxPBP4+lLrUcL6tdx288y2c8gNzGDw7A5OPx9a1/tTB83Pz6X7Pve219vkc39jY/wBnyez1ta11/Ly33tv03t0OimIXx9aEAbXsSq+3zMf6VkaeqHwDqMzDMkrszt3LZGKs+JpIWexurGaSK7EWUdDgeWemf1/XNPsRYR+Cp7Z2fHKyf3i55BH6flWccfh0lHm1Vr+iu/TqjeeWYqUpS5PdfNZ6byUUtN+j6EdoobX9BVwGD6YqsCMgjY1ZsBKaBYJniDWlVfbjP8zVzwqEOrI15PJLcJF5dvk/KqgdPrjP61SQQjVxCbtv7LF79qA8sZ3fzx2+narjmOF359Pnq1fy8+plLKsbd/u3fXS60TUdXrb7PS4uvxtHqWuLEBtVoLgr74A/nITWhLOr6x4hnjOVfTfMQ+3lrVfxKssOuXghaF1vIUSTdn93jb1x/ug9+vSmagyaNdXCTOXivNKEMMqDIZwgUfyz+Irqp1adVKEZJytt1+z/AJHHVo1aEnUnFqN3q9vt2t/4EifQl8nXdHx/y00zn8WdqteESU0aKfq0js5H4lf6VVDnRLnQtQvY3S3FkIXYKSUbBIBHryP19Kt+GY3g8P2olUoSGKhuCRuOK4c2lbD867r8Ob/gHTlkbYhQfRPT1UP+D+Jk3hD+G/EhA4OpEhv+Bjiuk1diugajH0Bgc5+g5/lXLXdwsOk6pobo/wDaE19vSMKTvBK8/jj9RXW6lA11aXlrGMySpIij3IOKzx85U5UZvTV/lEvApVI1YrX3Uvneenrqc/OGum8PwICSumOUH+0YiP5qKZHIsuh+GYB/q2uy7D1KuR/U07QboX2t6MkaPusrZopxtI2YDKM/p+dUNLYzT6Zpsaubi1upWkQqRsX5Tz+Rr1Zpxi1/Kr/+l/8AAPNjNSkpL7TS/wDTf/B+43fFJP8AYJTjHmqfx6VzHiTVYdF1bVIZ9Itb6SWYNHJcx7kiyC31yQR0I6H0rpvFCs+itIikrG6s/HQdM1i6pq2qvqF/qnhq1luY5QkLSiAuRwOVXufl7g47jkV4uG5nlktdNdbX6x/4J6mKaWYR76flP/gHnl/ftfTZW0tbZSOVt4wqj88tWhpVh4fkMZ1LWbiBf40jtSx/B8n/ANBNN1WXxFePv1CK7Ax8xaExj/vlQBTNJl8ORiM31tfTBT8wt5UVGHpjGf8Ax4V82vivKz/xJr8EzvPVENq3iPw7HYsGs4rRvIIJPy7CB156AUnhaQ/2XcRDp9pYn34FUV1bTIrzQdXt0kg0r7M8UYKHKldy7SOeQeO/rnvV7wzFJFpjPIjIJpDIgYclemf0r6nGytgFJPRpfnI8/C2ePa6pt/hCxlXEfmaX4mTuJomB/wCBmtS0k+1+JdQlI/1unKQPqqGs/UbiHTr3xBZXAfzLyOI26qpO5tv+J/Q1Mtynh/VrWa/WRFl0lIyAuT5gwCv1+X9a9KMW6SSWrWn3R/yOFSjGtdvRS18vena/3mh4TnKaBaydRhwR7bjWFZ/Jo+jTkcDVQPzx/hW34dgltfDtrFOhjcqzBWGDgsSP51g2cwm0/T9GjSQ30OoiV02n5FGck/n+hrgwcpe2xEY9JX/9K/4B0YhJUcPzb8lvn7mnqdN4gbzNFv2YdYwcf8CWsLUnaOW2bu+h7D/3y1bmso82iXqxKWbyskDqACCf5Vz7SDWjF9gR5RbaU0UpCnAbYwwPU5NPJ3zYfmfd3+5FZtpW5Vu1G3ybv9yNBv3cvhEIMlbaR/8AyGp/xqnCg/4Q/wAPqPvSakpPv8zj/CpdLu49U1bQ4rbc5srNo5vlOEbyyp/XH51U066Wa30DSFWT7XaXvmTRlD8oDk/yJ/KvRcHy8r6av/yc4VOLlzJ6PReelNafc/uZs+K5GPhuWP8A5Zl1LH0Gf8cVLfTxQeMprmVS8VtpLSSKq5JAYkgDucGna5bvc6JdQIhdwm4oOvykE8fhWZo1/JNqF9qltby3Rt9NC7ADl5AqnYODySpHevJy2Tlgm39nmX3qP/BPUxlljYx/m5fw5m/0OA1PVPD10ZGtvD8trliQ8V6ef+AFCB9BVDSrS/ur7/iTF1k/hCTBZPzyP5Vd1PxGuoGQS6DpKPuJJhhaN8+5DjJ+tULHT11G4Ki9tLQH+G5cog/4EQf518vJqU9Hf0Si/wAjuO4Sz8TWeiEa9LIYvtUfkpNKJXBw2TuBPHTgnt279baAf8J3qS9mtlJ/8dFclZaBeaX4PuZTqMF9AZ43jS0lMkUYXcCQeOSWGcDt+XT6JdRap4r1DULQs1sYFQSFSBn5fX6Gvr8GmsEm76J769Y9Ty6rtjFHq3F/hO5jWOV0Dw3P2j1HyvwZyf6VcnjIbxfGv8Ijk/RmNU9IiuLiew0WaSBLayuPPEinPmsCSAD+J/A0/wAQyebrF21jM8Hmp5FzxkS44PHbpj8O1a1sdh6crymrNvVa/av0Fh8txVWmoxpu6S0ej+Bxdr26tettCzpk3/E0MqDHl6En54U/1qvMoX4dWCDq05A+u56h1SOOGWH+zLyRFezSCbKjLLgcZ7HAGa1b9bK48FwRwF4RE4WMfeIkGc59cgk/5xUf2jhedWls03volf8Az6GrynG+zd4bqSWq1cmvu262EviP+Eh19iPuaY4/8dU1DBGSfCEbfxeZIP0YUzR5LeSHVf7RmkkubqFg8/HK4xgDsf8AAdMVD4ek8rWLRr6V5xEvk23YRZ4HHfrj/Gs1mWF5UlPyWj/lt8tX1NHlGM523Drd6rRc6l89F0uXrhcX/i+JOA1sj/8AkMk/zpLkq2l+EpV/hmgj/QZ/9Bqp4jk36zcvYyvA7xmC5OMiQdCMduOM+3bvf1YWS+FLC1jMjHCtA+cMrL1Y/mRj3prMcNvzbWv5acvz+QPKsXdrk+K9tVr73MvTTuZGsanfaNPr5s9OjvGe4iEoljMiIhDtllHUdB2Az+fnF7rEt9JsittPhB+8ba0hjA+pClq9CMviBNOvbnR5nn1SaVDcOsaFhEoIBVTwTnAPBPTA71xmrSeK7oZ1EassP8TTrKij8MAV4uZV1WqKVOTcbLpporPszopUKlCLp1FZ3bt6ttbeTIdN0rTJQEuvEENqzHvbzzY/EqB+tekaJp0FjqT2Njd/aoG0cmOfcCHywHGO3oOwwK810qPwztC3VxqWCfmazgiUA/Uuf5V300mmx2+nv4aneNYISiz9dwJJIIPfJYn3PTjh5bWpYdzlUsrq2l2/mtRzw1XEOKpRu0728tuvqWZGEngPSAP47vaB/wACkre0s7fGWvL/AHlgI/74/wDr1kzx2Mfgi0tFeRpA5aJuhWQEkn6fNj6EVc8Jbpr6+u7q5Mt5KqA/IFG0DGePoO3869qeOw8+aEZau9lrrdpr8EclLLcXScJyhpHlTd1paMk133fTQ6uiiiuY9AKzNa0n+1LdAjhJYySpboc9QfyFadFROEZxcZbMunUlTkpx3RzUHhTFlKk0y/aGIKMuSq4/nmp9G8PvYXJuLiRHcAhFTOBnvzW9RWMcJRi1JLY3lja0ouLejOVbwk/2v5bhBbZ994Hp6fjVnVvDbXdwJrWREyoVlfOOBgY/CuhopfUqPK423H9er8ylfYw5PDqNoyWayYmRt4kI4LHr+H+FR6b4bNvHcfaZFZ5Y2iGzkKD1PPeugoqvqtLmUrbE/W63K4331ORtPC90t8vntH5CMCWU8sPQClvfDF09+7W7R+TIxYFjjZntiutorP6hR5eWxr/aFfm5r+RzWq+HJJYrc2jKzRRCJlY43Ad/1NSQ+HGXRZbZ5FFxIwfcPugjoP5/nXQ0Vf1SlzOVt9DP67W5VG+zucxpHh2eC6M12VVVVlVVbJOQRn8iaof8IxqBuvKKr5OceduGMeuOtdtRWbwFFxUexosxrKTl3OG1fS7uLU5dkEsiSNlGRS2Qe31qleJdQSLa3JIMIAVc8Lnn+tejVVutOs711e4gWRl4BPX6VjVy693CWrN6WZtWU46I4e+vLy5trVLlmKCPK5P3vmIyffjH4e9dF4bD3Wmt55YiN9iEnquAcfhmte40+0u4kjmgRkT7oxjb9MdKoQ+INAhnksItRs42t1yybwqqO/PQ4788d60pYCftHKT5lYyr42E6ShGNnc8w1rwB4z1Lxj9tOuWkdzL5k8BSaQCFEZQFHy8ffH5GvTrtLu30Dz5nDX6QL5rRfd34AZhx06mvNNa8V66vi95raWYeSzx2sPkEb4mI/gIy27apz9MV6dN4m0KJoI5dUtf9I4T94CD9SOAO3OK9GvlzjFdeZX72OZ5nKu0ppWh5W+RyWnTXsd8v2FwLmTKjeTtJP9727/hXMad8P/Gtp4va+XXrR72Hy7iV2mkIkV2YbT8vI+Q8dORXr9tp1lbSGa3gjRmH3l9Pb0/CvK9A8SeIbjxvGJpJWkuJEhuIDFwsak8bcfLt3Mc+/Nc+By2Tpy5pbanVXzfkn+7j8Wjukzt9dmmTS1CZCyXEiOw44DMAv0wP0rngfEMunz2ugSYkOGdQwU7enyk8A8+o4B74rvLeCK4spIpkV0aaXKsP+mjVleIPDbah4fm0/S5Vs3dgx5IWUc/Kx5OOffpXLWwknU9pF6W2Wj+RnHFRWGdJx1fU8g1mw1mOfGrXAaaMcrPeJJIPoN5NM0zUrC12NcaNBeFWzulkkUn8AcfmK2o/AniKynk36JBexjgbpwF+o2urfnWlY3d5pAAn+H8UjRnIkS2fK++9g/8AOvOjRkpczvH1XN/7acBffWG1iws5UsxZWvl/urdfuAAkZHABHHpXXeGme40sNON5jkKRs393A/qTXOWvj3w/rUkdtq1o9pKDjdIcoh6Y3DBH4gD1ru4o44YljiRURRgKowBXfh6KlVdTn5l/XTod88VGWHjSS1RwOqzzyavcPKzB45GVOfugHjFJqV3dXU0f2onKxoVB9CoOfqa7efTLK5nE81sjyDuR1+vr+NLdadaXpU3ECuV4BPB+nFRLAVHze9u/6udUMxpLl9zZf1YzNOF3e+G2ZSv2vy3SCSUnBPO0t7Z/lXmejeAfGdh4wa+XXLR7uBo5p2eaQiVXLZU/LznafzFezhRHHtjUKFGFUDAFeReGPEfiC58aoJ5JHkuXWO6hMXCouf4cfLtyf65r1cPgFUg3fWK+84f7SlQk1BaTfa56Nru+00qV7fcrMQrMDyqn0/QfjXKWJ1R/PtdImSG6nidVeQnYhwcMcA8g9OK9Bm8ryXM+zytp378bcd857Vzaa1oFtp1/No91aNcxoyqikszvj5QoPLAnGMde1ccsDOdWM6eiX9fia0cbClRlCSu2cF4W8C+MNE8STaimsW0ptptl1GZZG88FFcjBXk4cYz3Fbkd1creC5SRzcFshu5Pp/wDWqh4F1/Wrzxc0M88k0V0zSXQZOFITAPA+X7qr6V6Bqmkb7S6m0xIodSZCYZWXID/ToCfXHfNaZhlsqcoxjLbUuhm/tlKdWN3ttYZ4i32+mPJACrO4V2BPAOc/T0/Gua0m51GB510xBLO0LlYmPyswBK5/HA7deorR8FeIn1+wuNP1RQdQtiVmR1AMi5xkr6g8EfT1rYvNLeDSbuPRPKtb2RMRysM4P1Off6VzOh7Wca1N2XbqZ08VGOHlSau3/X4HkWt6z4oki26xE+zPAurFEH4EpWVp9tp11MTe6g9kD1YW5kX8Ap/pXQ3mg+OxE32galKnp9r83P4ByaxE0xrA+drmk6nHGzYeZV8n/wBDQgn8a8ypGbfvJv8AxX/Q4DtNKsbPS9Akk0rVmv4ruULPIqGMLtBwuw8qTkk564Fbfh43EyX1nGx8t7dsDsHPA+nU/lTvBFt4bn0a4j0rzZQ7D7Sl1jzQedu4DjHXBHHXnINdVa2dvZRlLeJY1JycdT+NejSwrco1E1a2y/Q9Cnioww/suXU4SzsLuTUY4EidJVcFiQRsweprZv8AwxcTahJLbyReVKxY7yQVJ5PbmuporSGX01FxlqVPMqspqUdNDl7/AMLSMYjZyIcIFcSEjJHGehq23h7OhiyEo84P5u7+HdjH5Y4rdorZYOim3bcxeNrNJN7HM6d4YdBMbx0yyFEEZJwT37Uyw8MXEN/HLcSRGKJgw2EksRyO3FdTRUrBUVbTYp4+u767nL6j4ZuJ9QkmtpI/LlYs28kFSevbmrWoeHvP062gt5B5luCAX4DZ6/Tmt6in9Tpe9puL67W93X4Tg9X8M6zDoTvYagltc7w0pWYxfuwDwH4wc4PYcdfXynUba4Enm3U0Eo/iaK4iuGP/AHwzEfiK9c+KFhdXnhYS25bZbTCWZRz8uCN2O+0kH0Aye1Q+GvC/hDW9HgvoLFnfG2ZXuZCUkHVSAwH6DIIPeuSrhVKapQ0su/6WZz1akqs3OW55xp17okSqLvRbi7U9S18Yv/HVQH9a9MttHg1jTrTUNDjS3s5kAEEo2lMfKemc9Px685rdj8I+HYhgaLYv/wBdIQ//AKFmuT1+81LxF4p/4RTRrj7HZ20f+kSR8DAAz0IJUblXaMZJOeBkP6r7OHLVs77WSTv6lUK06EuaBrarZ6dZabBay6rZQXUJZiJ51TduxnqfYYo8OXej2cxaXW9Ma5mxHHEl2jHk9OvJJxwKgsvhboVsgE0t3cHHILhFz7BQCPzNX4fh74agmSUWDsyMGG64kIyPUbsH6GtI4aSqKoopW83/AJGksZVlTdNvRnUUUUV6BzBRRRQAUUUUAFFFFABRRRQAUUUUAFFFFABRRRQAUUUUART3ENtGHmcKCcAdSx9AByT7CvLtA8C3UfieGV7qE29pKsw3xskjgHI/dsARyOvT0zXZeMJmg8P6xMkjxTLZ7Y5UbaY9xILbuqgcFiOgXPaqHhF2EWpQtJDI0GpKITbSmWFFaOMlI2bnpuLDsWPatqVedJNR6kTpxm030OwMUbSrKY1MighXI5APUA/hXnfirwDqOr+JJL+yltxDclfM35UxkKBk/wB7OP1/GvR6KKNedGXNAKlONRWkV7C1+xadbWm/f5ESR7sYztAGcfhXCaT48s73xlIFsJEjvFito5MjdlWfBYeh3+pxjvnj0OuA0nRvCkXjidbWeNpYY45IIfOyqy7n3bfUgBeMnGfy0ocjU3NNu3QmpzXjys6afXNN0OwMuo3SQh55tinJZ8SHOFHJ6j6ZrmD8Sbi9lkXR/Dt3eImMvklh9VRWx+dbmqaBpus6Y0t8qrJayTvFMzHbEd5OWGQGHyjIPGKreF/GmkavLBplrayWcwiysRRVjBA5VcH6noOBXE6GIqXlB2iuyu/x0LcknZvczV+JM9lNGms+HruzR84fkMforqufzrsNN1vTdYgM1heRTKBlgDhk/wB5TyPxFW57eG6geC4ijmicYaORQysPcHrXlXjPQvCui3sMa/boriUo7QQEFFjL4ZsuDzgNgZ6gcAVnClieblh7/wCD/DT8AlJRV2XviJr2iX1kljaiG9v942zxYIhGeQGHUnptH1OCBnvdGtZrLQ7C1uCDNDbxxvg5+YKAee9Ynh/QPD9popvdLtDeCeFh5k3LyjBBXnAXPQgAD1rkPCPjDXrjxDZafcTPdWzkxGJkXcgA+8WwCcY5yeee9b4bBVZudWVrrdeX+ZEqsYtJ9T1iiiig1EJwCT2rzzQvHVnf+MJwti8aX4ihikyC2VLYLD33epxjv29EPIwa4DQtG8Kw+NrpbOdJJIEje3i87Kq/zbtv94jC8ZOM/l04f2fLPnTehlU57x5WdhrenHV9Fu7BZBG08e0ORkA/SuI8LeD73wzf3Os6nJD5VrDJtSL52cY5YZxjgH3+lejUyaGO4gkhlUNHIpR1PcEYIqadecIOC2e45U4ykpPdHC+FPGltqfiS8tBYvC1/MZonDA/diUYb8IyeM9ce9d7XO6R4J0bRdTa/tY5jNk+X5kmRECMEL+B75roqMRKlKd6S0CkpqPv7nAeLNCv9J1b/AISnQcCVAWuoh0YActjuCByBz3HPI0tF+Iei6pGq3MosLgjlZz8n4P0x9cH2rkb/AMZ6veeJX0+WNvsJvFiaxEa73UOBsJ6knHIzg5x0r0HVvCei607SXdknnnrNGdjk4xkkfe/HNc1fBVcO1KDXva26f8B/gEKinfl6GvFLHNEssTrJGwyrKcgj2NEsscMTSSuqRqMsznAA9zXnGq/DrS9Kt3vY9cmskQZLzhWJPoCNvPt1qLQ/AGm67Yw6hPrc115iAsIQA0bEAlSW3cj6CsebEct/Z/jp+Rd9bDtKaxj+KyDw/IHspon+0eUMxr8pJCn+7uCHPTJwOK9NrybxLLJ4H1a3ttAjazV7fMkz4kNwSe+7P3cdsfePHIr0Xw5f3GqeHrG9uojHPLGCwIxntuHscZ/Guing6lGiqk7e876dCI1E5OC3RqUUUUGgUUUUAFFFFABRRRQAjKrqVYBlIwQRkEV51qPhrV/CWpSav4WBmtXH76ywWwOuAvVgOcY+YdsgmvRqKzqUlUWu62fYDzsfFvT1tH87TLpLtAQYw6GMN6FiQR7/AC59jV34daTdwW99rOooUutRl3gMuDtyWLY6jczHj0C12jQxNIsjRIZF6MVGR+NPqI0pcylOV7baWAKKKK3AKKKKAKovGfd5drM6hiu4FACQSD1bPUU77TL/AM+Vx/31H/8AFVzXil7lfCoW0eRJpdVgi+S4eAsGvFUr5ifMoIJBI5wam8INdQ3Gs6deySGW3uUZYmu3uliR41IUSyYdskMxDAY3YHGCQDo4JluLeOZM7JFDrn0IzUlVNK/5A9l/17x/+girdABRRRQAUUUUAFFFFABRRRQAUUUUAFFFFAEFzax3KjcWV1ztdGww/wAR7Hg46VFaadDaYIZ5GUYUvgBR7KoCj8Bk1cooAKKKKACvL9K+Hl/pfiGG8uby2WxtJFm87OC4BzjB+705yeM969QqrcJ51xGh28IzpuGRvBGCR3xmtqVedJNR6kTpxm030KlnLp+p2NzZGeCdJWmEkayAkozt6diD196wvD/w9tdD1dNQa8a6aMHykaMLtJ4z154z+daGnXN/fW+oXF7LaTRW0zJaSwW7REvHlXPLtxuBXtnaeoNdFUwqzhFxi9GOUIyabWwV538R9P0aa8s7m71I214fLiMYXfmHectgcjGWOe+MV6JXFeM/BNz4j1GC+tLuKN0iELJKDjaGY5BGefm6Y/GtcJKMaqcpWIrJuDSVzpdDtrKz0W1t9Om860RP3cm4NuGc5yOOuani0+yguWuYrO3jnbO6VIlDHJycnGeTUGiaYNG0a209ZTKIFxvK43Eknp261LqlvLd6TeW0DbJZYHRGPZipArCpLWTTv+pe0djNk8ZeHYpmifVrfepwcEkZ+oGKnh8T6DcECPWLIk9jMoP6mvAbyzuNPu5LW7heKaM4ZGGDUFeD/atROzij57+2qqdpQX4n0yCskeVYFWHBByCK8u8PeA76x8XgS3MJhsDHNvUHMgO7aAO33Tn0964aw1zVNLBFjf3ECnqqOdv5dKsT+KdcuWlaTU590qBJChCblGcA4x6n867aOeqnCSUXqavN6M0nODuj2+78S6JYzmC51S1jlHBQyAkfXHT8anh1rSrnHkalZyZ6bZ1P9a+cupyaK4/7Wlf4TL+3J3+BW9T6b6jIpskscMbSSuqIoyzMcAfU186afrOpaVKJLG9mhI7K52n6joa9i0DxAda8Prql1BultYncxqOHdc5IHrjH03V3YXHRrvltZnpYPMYYmXLazNiCDQ7y/N3bxafNeL8xmjVGkHbO4c+1adctomr3WrWsr6hHEl5DDDdQqkWzCyA7cHe+4Eqw/hJ7qOM9TXc23ueic3418PXHiPRo7e1ljSaGYTKJOj4VhjPb71Q+BvDN14c0+cXkkbTXDKxROQmAeM9zz/8ArrqqK19vP2XsuhHs48/P1KWqWltc2kkk+nQ3zxIzRxSxq2TjoMjjOAK8z8E+Ktbl1yz0ySQz2QQx+VsVfKRRwd2AflwByTx74r1ms+TTrJblCtpAhlY+YyxgGTvg465Iz+FVSrRjCUZRvfbyFODck07WJodSsbmURQXtvLIeipKrE/gDVquX0nVL7UbySx1qKKIyxyT2yJCACiSBdwkEr8jcnVVOTkdOOkt3aS2id/vMgLfXFc5oSUUUUAFFFFABRRRQAUUUUAFFFFABRRRQAUUUUAZVzpzXVpLZXenWF7aPIzmO5bcrZcsMqUI4OPypbGybS7cwafpOm2kJYt5du/lrk98CMDNFFAF2zhNtY28DEFoo1QkdCQMVPRRQAUUUUAFFFFABRRRQAUUUUAFFFFABRRRQAUUUUAFFFFABUVxbrcIAWdGU5V0OGU+o/wADxRRQBVttKS2Cr58skSMXWIqiIGJznCKMnJJ5789av0UUAFFFFABRRRQBQ1PRNN1mIR6hZxTgdGYYYfRhyK42++FGnTNusr+4t/8AZkUSD+hoorGph6VX443OethaNbWpFMo2/wAI33n7Rq67PSODk/meK6Gy+G3hy1TEtvLdNj700pH6LgUUVlTwdCOqj+v5mNLAYaCuoL56/mZ3iD4ZafcW5l0ci0nXnY7s0bD9SDXEW/gjU7mTYk9oD/tO3/xNFFcOMw9JVFZbnnY/C0Y1VaNrm1bfCjVJGUz39nHGepTcxx9CB/OvRdL8PWuk6PBp9tJIpiywmUgOWPU+n4HI6UUV2YOhTguaK1O7AYalTTnFaj9O0Cz01j5AAUtvKJFHGpb+8Qirk/XNalFFdp6IUUUUAFRzQpPEY3zg85BwQfUEdDRRQBmWvhyytLiWZPvTHM22GKPzec/OUQFuSTgnB75rXoooAKKKKACiiigAooooAKKKKACiiigAooooAKKKKAP/2Q=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sp>
        <p:nvSpPr>
          <p:cNvPr id="48132" name="AutoShape 4" descr="data:image/jpeg;base64,/9j/4AAQSkZJRgABAQAAAQABAAD/2wBDAAgGBgcGBQgHBwcJCQgKDBQNDAsLDBkSEw8UHRofHh0aHBwgJC4nICIsIxwcKDcpLDAxNDQ0Hyc5PTgyPC4zNDL/2wBDAQkJCQwLDBgNDRgyIRwhMjIyMjIyMjIyMjIyMjIyMjIyMjIyMjIyMjIyMjIyMjIyMjIyMjIyMjIyMjIyMjIyMjL/wAARCACWAc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t3t4NOutQvZ5kigM0kj+c6hURm7A9gKj0W6s9c0qLULdb2JXLK0U8zrJG6sVZWAYgEEEdaq6vpNzrugtpsNwLeKe8YXMgxuEQlZmCgggk4C8jGCfoZtA0S70W91MSXz3lrdyrco820SLKRtkBCKq7flQjHctn1IBp6c7S6ZaSOxZ2hRmJ7kqKs1U0r/kD2X/AF7x/wDoIqeWeGBQ00qRqTgF2AH60ASUVW/tC2J+R2k94kZx+YBpPt8OM7Ln/wABpP8A4mgC1RVX7fCMfJcc/wDTtJ/8TS/b4Rn5Ljj/AKdpP/iaAKl9ezRrNMt1Z2dnbj97c3Q3Lnvj5lAA9SeuRjiprWe5WVYrt4JVlG6GaFSqt32kEnnHIIJyM9Mc4utzSSaRqOmwWUkhuUfyZJYJRGC+c7isbEEEkjjHTnNWdNvZZorNLq0nhNqmWKwylWfaVAXcikjBJOQOSMZ5oA36Krfb4f7lx0z/AMe0n/xNJ9vhxnZc/wDgNJ/8TQBaoqt9vh4+S45/6dpP/iaT+0LUffl8r/rqpT/0ICgC1RTI5Y5kDxSK6HoynIolmigXdNKkak4y7AD9aAH0VW/tC2J+SQyZ7xIzj8wDQL6E/wAFx/4Dyf8AxNAFmiqxv4R1S4/C2kP/ALLSC/hJ4S5/G2kH/stAFqiq326L+5cf+A8n/wATTf7Rg/uXP/gLJ/8AE0AW6Kr/AG2L+5cf+A8n+FNOoQg42XP4W0n/AMTQBaoqsL6EjIS4/G2kH/stBv4R1S4/C2kP/stAFmo5pfJiLhdx4Cr6k8AVCNQhJwEufxtpB/7LUdzdo0W6OOcuhDKPIk5x2+73GRQBWXUJWv2s11TS3vEG5rIcSAYBwTvJHUc7e44rUikEsSuARnqD1B7g1ycc12/iA31zppNrEzNaxxRzCRGZMFmUxBWc8jO/AB4zyT0VvdRxwgOk+4ks2LeTAJOTj5fegC7RVU6hCDjZc/hbSf8AxNKL6EjIS4/G2kH/ALLQBZoqsb+EdUuPwtpD/wCy0g1CEnAS5/G2k/8AiaALVFVvtsX9y4/8B5P/AImm/wBowf3Ln/wFk/8AiaALdFVvtsX9y4/8B5P8KQ6hCDjZc/hbSf8AxNAFqiqwv4SOEuPxtpB/7LQb6EfwXH/gPJ/8TQBZqK4leNAI0DyudqAnAz15PpgVF/aFqD88vl/9dVKf+hAVHc3cYWCeAi4bftCREEuO+O3HB/CgCrbak09xLHBqem30kB/fW9uMSLzg/wAbYPB4I68ZFa6srorqcqwyD6iuS02K+HiOS/e2AY27QKqLPtcllKtiRQsIAU5VSdxOeSBnq4YxDDHGDkIoXP0FAD6KKKACiiigAooooAKz7u7mjimuftNrZ2kAJknuVyMD7xPzKFAweSfy76Fcj4w0251DSZrATiGJhKw32rzRzMwOzdsOV2s2eQeQpGcYoA6W3lm3eVcGNnxuSSMEK478EnBGR3PUe4FmqGnmWVIXlUjy4vL3GMx+Y3GSFPKjjjPP8zfoAKKKKACiiigCs+n2Ujl5LO3Z2OSzRKSf0pv9l6f/AM+Nt/35X/CrdFAEb5igbyYwSqnYg4BwOB7UyC2SH5yA85GHlI5b/Ae1T0UAFFFFABRRRQAUUUUAFFFFABRRRQBVu4SsclzbRA3SruXbgGQj+En0PTnp1p9vbLFiRwr3BGHkxyfXHoPap6KACiiigAooooAKKKKACiiigAoqOeeG2iMs8scUa9XkYKB+JrHufGXh20x5mr2zZ/54t5v/AKDmplOMfidgNyismx8T6HqTKlrqds8jnCxs+x2PsrYJ/KtampKSumAUVBdXltYwGe7uIoIhwXlcKM/U1xd38QpLzUFsvDemSai+QWdgVBGR0HUDnG5sAehqKlaFP4mB3dFFFaAFFFFABXF+JfFWorrH9geHrbztR25kkIBEeRnAzxnBByeOccnp2ledeFcW/wATNfiufluJDKY9x5KlwwA/4CVP0Fc+IlL3YJ2u7X+VwJI/CPi+9kMuoeKJLdm7W8jkf98jYB+FPHgDWo9zR+MLwOR2V1z+Ikq1rw8cy61KmkNDFYAL5cg8s545zuyc59sdK57Xp/F2l26/2r4ntITIPliiYiVvoEj/AFyB71y1I0oX5oydut3+rQi3cSeOfCUBup7qDUbCLl97b9oyBkkgPn6EgV2+ga1Fr+jw6hFG0W/IaNjkowOCM9x6H09OleOWs+kaldRtr2sazMqjq0Ybb9GLscf8Br07SPE3hS3sFs9Mv7aGGFTsSYtEPXq4GcnvzTwtZOT973ezab/r5gdFcXAgUAKXkc4RB1Y/4e9VWsGQSXgCtqBXIdeM46J/u9ufr1xiWyVJEF2Jo53lH+sjOVx6L7fzq3XojCiiigAooooAKKKKACiiigAqtqH/AB5P9V/9CFWagu42ltmRBliR/MUAT1n3Wu6RY3Bt7vVbG3mH/LOW4RG/InNc9458UyaRBHpmmkvqt3hUCcmNScAgf3ieFH1PbBqaT8M9OXTw2rvNcX8vzyOspARjyQP73uWzk88dKwlVk5clNXa37f8ADgdzFLHPEssMiSRsMq6NkEexFPrzS/8ABmqeExJqvhnUZ3WMb5raQAs4HU4GFfjtgHGcHOK7Hwt4gj8SaIl8qCOVWMc0YOQrjB49iCCPY04VW5ck1Z/1sBtUUUVsAUUVQ1XVYtLhVnUu7nCIDjOOpzUznGEeaT0KhCU5KMVdl+isq0161ubCa6YNH5P+sTqeemPXNRad4jhv7sW7QmFm+4S2Qfb2rP6xS0XNvsa/Vq1pPl23NqisK78TwWt60CwtIqNtdw2MHvgd/wBKn1HX7exjhZFMzTKHUA4G0980vrNLV8224/qta6XLvsa1FY//AAkdr/Zn2za27ds8rPO7/D3osPENveQzu6GFoULsuc5Udwf89aaxFJtLm3E8NWScuXbQ2KK5yz8Ui4vlhltxHHIwVWDZIJ6ZpJ/Fax3pSO3326nBbd8x9x/n8qz+uUOXm5jT6jX5uXl13OkorG1XX0sI4fIQSvKgdcnACnoabF4jhbSnu2jIkRghiB6semD6dfyNW8TSUnFvVELC1nFTUdGbdFYOmeJFu2kS4iEbKhcFTkEAZI+uKy18VXoujIyx+ST/AKvHQfXrms5Y2iknfc0jgK7bjbY6/wA6LzfK8xPMxnZuGfyrLl8SafFeG3YyHDbTIFG0H88/pXFl5/tO8l/tG/Of4t2f55p9zbNa6mLCaSJZ2I6uMc9Mnt+Ncv12tV/gw2+Z1vA4ejrXqJX+R6M0iJEZGYBFG4t2A9azLTxDY3l2LdPMVmOFZ1ADH25/nRPEZdObTAcN5XlhyepA4z9cVx+mWy3urrZCZFdGy2HHbrj1PHat54irKS9jG66/109Tlo0sPyy9tOz6a/1f0OuXxJp7Xf2cM+C23zcDZn65z+lak00dvC80rBY0GWJ7V50bXGq/2a80KzbthJcYH4+vt1rs9YVrqxlsox87BcEnuCDj9KUMRWjCUq0bdtHqOtRw/PGNGd111vYLLxBY3sxiUvGwBI8wAAgde9Jb+I7C5vBboZAWO1XZcKx/PP5iuR0i1XVL17eOeNSqtk7hnpjj157iktrfOtJp8sscUwkCtlxx7D1PoKzVbGaJ0/we36eps6WB1aqK3TVb/r6HXP4k09Ls25ZyAdplAGwH65z+leX+I/E3i2S7kjn+1adEHO2KIGPaAccOBlvrnB7YrfltTFq39m+dEZ9+wZcY9s+h9utUPENr45F7KiG++xxsVg+yPhTGOmQhyeP71ZVZ4mcH7SMl6L+tDmxUMPFL2Mr99b/8McvbS6HJK0msTapPO5+/EUUn67iSa7Hw7D4D1i9Wyi0y7S42Fg11I2HwMn7rkZxk9BXn8bQwXLf2jBPNNu+ZUk2H/gWVY/yru/B+saPcamdLs9AFnPeRPGLoXBmYfKT/ABDIHHY9ccemGHkvaJSt6NO/5fqcatfUvT+GvB2o3AtoIrqzdmwJo5CVY9hhi3H4Cs4aBLp9x9itvF2oQwK2391Gyov5SjP4CtC1tvP1gaeJohMr4bDg4x1x6n260lza/Z9XOnGaIzF9q5cAc9M+h9utXKnXav7Kz8k1+X5nrewwHN/EVvVb/wCfkTR/DawiL3us6xcXYX5i4GzI9CSWJ/Aiuh0G80S1T7Dp1t9jQAthlA34HJLZJJwOp54qe6iN1oslghAZIlAZjgHaR19Olcro9mNVvJIIp4xsRtxDAnpjj1Ge4roTcZJ4eF11dn+ZhSo4fkl7WdpdP+G6nW2/iOwubwW6GQFjtV2XCsfzz+YpH8Sael2bcs5AO0ygDYD9c5/SuRsLb7VrC2ImiEqv82HB6dcep9hTJbUxat/ZvnRGffsGXGPbPofbrR7bG2/h6+j/AK+Zv7HAc38RW9Vv/n5HZ3fiGxs7o27+Y7DhigBC/Xn+VLea/Y2TRhi8pdQw8oA4B6E5Irj9WtRp2pm2knjJc5QlwOD6+n407WbH+yXh8+aM+Ygx83OQMHjrj3putjNbQ9NH/TEqOB0vUXnqvx7He21xFd26TwtujcZBrhfEumaHr+qLLHczWd8pC/a40DRtjoWGQSR0BGPxAFdJoyCy0uKGRgTN8+UYEAN0we9co1i8erDS2kiFwWCjLjHsfy5x1or1alSCjGN31Xb/ACM6VDDOUvaTsumu5mX+l67YXptofFd3NtOGdppVC/8Ajx/Suk0TwBaRz/2jrF0dXuZAGBlyydByckl+PXj2qjqtp/Z+qG2klTMrboyzgZBPU56fU121kFsrWCzZizooUkdM1NCnabdaNl0ve347mdelQUI+xld9f66HmXiXxYbTV59NXw7pQhtnKKt3a7ywBwGA4ABHI9q5K4ul1e5wtlZWMjfxRZjQfmxUV1vi7W/FceoXcVzbeVYJIwjDWaSRMuflO51YEkYzz+A6VxQkGoXSG5eG3UfxxRBFH/AYwM/lXHiajdRptv1SX4nCd54K0C503Uxqn9tWBtIFJuEtbnzC3BADBeOpz9RwK7+x16z1C48iMSJIfuiQAbvpg15x4a8M6Xd3DzWHiFLq6iQlbZYWiLH33csPoOuOa2NKRp7qV7eWMyWqNJgMCSQOMDvzj2rqoTrU4xVOHu9db/j0O7D0qE6bdSVpdNf6ueh0V51ZXNxHqMU0Ts0zOM85L5PQ+ua6e68UW9vetAsLSIjbWkDY574Heumljqc4uUtC62X1ISUYe8b1FZGpa/b2Cw7EMzSqHUA4G09Dml/4SC1/sr7btbO7Z5ffdjOP65roeIpJuPNqjnWGquKly6M1qKytK12HUjIhQwyINxBbIK+uaqp4rtmvBEYXEJOBKT+uPSl9ZpWUubRj+q1uZx5dUb9YWueLdJ8P3CW97JJ57p5gjjQsduSM+nUHv2pb7xLBZ3jW6wtLsOHYNjB9B61W1u90Wb7LNc6bbahKU3RGaJWManryQcZI6e1TPEws+WSugWFrO1o77GNcfFjR48rFZXzyH7u8Iik/XcT+lVJ/GXi3UoydN0NbGErzPcdPqrybE/DBrW1mzu9X8MoPCwjsZBL++ihIhZgAflDD3IPbI79j5PqGj3unXZl1LyYj3X7TCzn6kMx/SuSrWrK2rafVKy/9uZhOMotxlueg+HodC0W8l1rXfENje6u5JPlziXysjGQByWxxnAAHA467Nz8TfDsC5he6uv8ArlAV/wDQ9tea6dq/htdhuPDUs+DzKdQkUn/gG0A16PbXfheHTbPUNP0O1DXClkDW6K6gEg7mwecgjvnHWilXSg+WUUlvu3+Nh06cqkuWCuzMn+I99rAe28NaNPLK3yiZxvMZPcquVH1LY9a6LwN4dm8N+H/s1yV8+aUzOinIj+VVC578KM+5PXrVo+JbRdOW4CN5hbYIc8g/X096s6TrEWqq4VDHKn3kJzx6g10UpwdROU7ytoaSw1WMXOUdEaVFFFdhiFcv4yWKK3t7ln/eBjGsY5L59Pp/X6V1Fc54i/5Deg/9fB/mtONCFd+zqbf5akVMTUw0fa0vi0Wvm7fqZmj20F14c1C7ecRgjadwP7vYQ3P146Z/pVXwv5d/rKAkxmJfNCsOXHt+OKmd9mh+KF7C/Y/m4H9KuWy7PFGij/qGqv5Bqt5Vhkr2el7a9lfXvuYrOsXJpNq0rX07tx01028zE1Z4LbXJ7ZZMp5uDJj5UJ7E+341p+J7SPTILF95dvLEOwDlsc5H5/wAqp35/4k/ipj3vFX8pa3dd+XXPDoJ58xuv/AKTynCp2s9b317JS07bhHO8Y03daWtp3k46666K/Qx0trd/Cb6kJxlJMsvp22/XJHtz+NS+GYra/jv2ll8orCUZH4Kqed3pjiql2NnhfXox0j1VvyyorUuh/wAVLrq/3tNY/wDjq1X9k4aPvJO6219N/vF/beMk1FtWdr6dXzba6fD57mVon2W81uKBpsJuLRsVIEu3nA9OnemX32ODW5LRbkCES7GlKnEZz0P0/pVyE5s/ChHXz2H/AI+Kr3rbfDmvwY+9qrDPpyDn/wAd/Wn/AGPhG+Wztfv52/pGf9v47kc+ZXtfbS3KpWtffXf8DT8WQ21lHZESHzQnlJFjJZV7/hn9aSxsbS58KzXP2pRz5jOQcIVB+U9+hP58Z73bwZ8d6Yv9y3c/owrIs+fAmqueN9wW+nKVKyzDySm1q7X+ba29EayzjFQlKCa5Y3a0191J7+r7D/CX2a81GTex8xIyVjI+8p4J+nP61RU2setDMUz6Yt19nMx4G70z3H9K17IlfEuinpv0tFP5E1k3A/0K7sYxnOt7I8e4Ix+g/OtKeV4S/Ly3W+r2u7Pt2Ma2cY2zlz2eqdlvZJpWd7b+vmF8bpbjUtdW4ZZLO/MIQDjaDgZ/QU6/t4prTxPM8aPMlwgSQqCyjzOx7cUt6f8AinPEOOkmqsAf+BA/0qyY99l4sAHCy5/75Yn+lejC0VdK2q/OJ5NTmm3Ftu6b111tU/yRvpKz2aTBjuZA2ffrXK6fBFFY+GLhIkWWS6ZXkC4Zv3mBk9+K6eFceG7W4UHm0Rmx/uA5rnV/c+DdAnx80N+G/De5/oK8vLYSpyqQf8y/FSPSzCSm6c+0W/ulBjWtoJfDGu3UkMbXK37ASlRvA3J0PXufzNbl27P4dmkZiXNqSWPUnbWRGd3gzXWHRr9mH/fSVtNFnwtcO4OFsmI46/IaeYxlOUIr+Z/khYC0VN/3F+cjG0uGK3vvC80caI0yziRlGC5AOM+vWqstqr+HtV1BY1N1BqjMJMfNjKjGfTLZq4gKW3hOT/pqR+DMKW1XzPB+vnsbuVx9BtNem5NSUvO3/kzPOUE4OFujf/kkTOu44LnSvEN8qKZUu1aKXb8wBfHX6GqPjTw7q1zqMl9darZvZyvut0uLoRbBj7oVsKMdODz1PWr2lAzeDtaY8gtGfxBBrP8AFGh6fK9vqd34gitpbm2hIt5I2dgAgGRtydpwe3XPNeVncL0bWvZ97dEduWtOTdt0n/5NM4lSLGdlkhiu2Dd2JUfipAI/Ou68GeJ76bWYbK00PTxDIwW4e0tzG6r/AHmbOMD369OprhHZbK4b7NJHcc8O8eVP0DgkflXeeGNS8b3GpWcYjuDYb1MnnWypH5eecMVHb0NfNYWTjUSV/kk/xuesi3BFHDoVrerGguE1Vf3oX5iAM4z6ZFSalBC1n4nneNDNHcp5chHzLmTBwfpSYx4FkmHSO+3/AKAf1qS/RpNM8U7e10nHr+8NffJ+9f8AvW/8mifLuK9mlb7N/wDySf8AkdHfZ/sm6yefs0n/AKAaw9Lhitr/AMMTRRojTpOJCoxvIBxn161v6rtbRbi4gyYpLV3UgdAUP9DWEgKW3hOT/pqR+DMK8bK4ShSnTl3f/pLPZzFp1oTXRL/0uJQsYYotJ0m9WNBN/aqI0gHJXrgn8KdqFvE+n+JLkxoZ4b0bJMfMuZCOD+NC5Hga3m/u3+8H8CKtyJ5mleKT2+1/ykzXsOT5r/3rf+TI8flXs1G32b/+SS/yH31tDfan4mneNHMFojRsRkqfLByPT7tJbwQ3+r6HFcxpKj6UoIcZ52tz9aboJNxpXiGU8mS3A/JGp2iMX1nQfaycfgC4/pWTvFSV9l/7adC5ZSi7fE7/APlT/glzws5k8OWm45IDg/8AfbVQh0231JfETzIPOikLxyj7ykbj19OORWh4Vj/4kcuCcxXDJj24/wAah0k/6L4nf3kH5Bq82ipUsXXa6u/3yO2SjUw2HjJXVv8A2xmXpoXWpdTmvUWWRLHhiOQwAww9Dx/Oug0CZpdGtJWOWVduT1wpwP5Vj+D4s6hdW79Lmz3fhkL/AFNanhFTPoVsjcEF93/fR/xFVnUeaHLHpKNvmn/kZ5M/ejKW7jK/ykv8zkfEFh47j1G5n8+/kg3ny2spiF29sIpyOPUfietcZK0jaig11rrzPWQHzcewet7xD4YuYdSuXl1zTbybec+beIk//AlYgA+2a56Hy7K8CXsIuVHJWOUYP/A1yK+Wr3VR3TXq7r8Eesdx4Xi8K7ru4sptQ/tCK1laNLsKoxsILLt4zgngn144rXtLZLSHwzcwxiO4lmZXdRgupbv68HH41z+laroDaZqSWWjvY3xg/wBYZ2mDIXVSMnGD83YfjXZ6hbmC98LWZHzRnBA/2Qmf5V9NlLSwytbVvbbSL/zPLxqUqv8AhUf/ACaa/wAjI0mW6tn07XJGikivbkwPF5YHlEkgFfyJ/wAc5qC9a3XXZbKKUFTMY/NbhVOehPseM1LYtv07Rrb+E6qHH0Xb/wDFVJdoG0LxPFtBKX/mKcdCZAP5D9a6sTl2Hry5Zxtr003dicJmuKw0OeEr6Jvmu9o8zS10v+HYm8UJb6ZLZxh2kkEAUoBzhcjd6c8/lU/9mRf8Ir9t+0x9fO3Z424xt+v9eKuErc+NbFsbg2nbznnglh/WsHcf+EBMWTj7Zsxnj1x+fNcqynDzs9bu1/nfb7jvlneKp8y0ajzNafy23fW9/LYu+Evs9/d3IZmV/JIEZHJU4BbPT0/OsyYQQaubCaYbFkEbzKMqv/166izUf8J5ehQAEtFUAD/crnMBvCGccy6lyfX5aI5ThZtRadtOvf5eQp53jYRck1ze9fTT3XbRX0vfuyXxIsenavIpbzPOJlwvVATzn9ak1m3t7PTbC8hnEqTRhVUfec9cgHtz+HHrVy6I/tTxbKQDss1QH03R9PzFR2EeNX8Mxt8wFkZAD2JVj/h+VL+ycK4ttPXV6+XNp27dSv7bxilZNWTstP73Jd669+hnXuk2+teCCw1eCyQXO+U3LbIiQMBHOfcHPP0PBHnV9psdiwJ1SyuAP+Wdo0jhvx2D9DXfz2ekXngtpdXv3sU+3tJFIilzvK4xsAJbjJ45464zXAajbaVbsHt9QnvNvTNqIk/ENIc/iK8fM8PTo1vZxSsu71+7QuliJ4inGtU3krk+n65b2eHk0DTJI1PIulkcsP8AgUhH6V6DqupQXWm6Xf8A2VrWSa3wLML/AKtFJwR0G3rjpxjiuF0PW9dgkVtMgiLKeEtbCKQn8Vj3frXpltPfT674eu9Ut0t7u4t5VliX+HAY5wemQQcHpyO1aZdRhiOaFRtq17WttrvqOeJq4ZKpRdndLVX3aX6lSTT4k8NJqn2hCM7sZ6g8Y/3sjpV7wW8M8l1KHImVQpiYYIU85/T/ADmsm3j8zwtpa4+S41ZdqnoVwRj8xXRaLifxVrtzjAVo4h+AIP8A6DXqvKsPRvNXvHb5NL9TKOdYrEckJW5ZWvprqnLR9tF9+50dFFFZnSFctPOuveKLSO0Ba205i802OC3ZR+I/n6Vf1XQnubv+0NPuntb8KBuzlXA6Bh/n6GoNM1tobsabqtqtneO2VZRiOYnuD6n/ADzxXTSXLFzhq7fd39Thry5pqnU92N1r0dtUr9Ne++yMDxdZm1vZYNNnfzb4GW5tuNuBlt+T05GfwP0qObVG8RX1iuhwy2uo26EF3kAVU9Pfr1x3PB7L4oEkviC8u7dXWGySJbsrIQZNxGB9OcY9s9a2fFA0uLSoljVYrxgGtBBGA+c5A46DJ/Ppk13xnaNNNXb/AMuq66W+R5U6d51pJ2iunezduVvZ8yfz+85u5v4LPw9faHdW80eptKryMTuWV8g9e3Hbn8TV7T9ZtzdvqurPJPqisYoLFIyDH26dj/nk9EsraPWo7nWfETIiWb+U8KR7GLqByxHOeQMevTA4rO0zS73W737Olw1q1tAxgldSHaMngHB6EN+vcYrW1NxkpaW3frul5bXME6sZxcNb6RXWyejava+rtfqtrlyxtDc+IpLbW/OtY7qY3UVr/DIzHOCR6Djn36d7viy6k0bWnuoVVxe2bQuGz8nIG7+X6+1ZP9oG80+38Nrb20bJNtS78w7M5PzD6k/TngdMNubK60vW5bO7luLy3AWe6kizvdB0zkk4BP8A9fgYOS9ROXbbuu/9a3D2qVJxp63a97qnro+9tdUrWe19+k1XTLbTPC9mLm7eG4tDmGaNSf3hy2MehI68dBWRplzElhdWniOCeAajJ5wuduFJ4ORxxzz9Dzit/wAS6jDd+Fx9kJma+ZY4AvBLZzz+WPrxUfh65tYfCckOpKNllK8VwJhvywbPTvywH1rlhOSo3krvm+fy+Z3VKdN4lRg0ko+qfTXX+Xro7d0c1Z622nazHqN0819YxI1vBOAFYjrnB64yc5PGRz0FLJb6jcadc6hBGY9Clm857YzAFgDzg49RjH04OM1FFp0mt65FZwtNa2ZLz2rzDc6qeu32JX9Bz1yt00uk2l54bQwT2bSqZLna2IiSOvXkYHHPQ9TwO20eZcvxaX9L/df9djzLy5G6jfJrZ/3rba3fLbvpbVkt/rp1bVbS501ZLKOJRbvIQCUDZGQB2GT09uhrb13So9B8P2lxa5kNjdJcOXP+sJIGT+O0ewrm9R0x9Cv1tmuPtENzEhluI1O8Q55A5Ix8o9vlA4HB6zxTJbXfhm2W1HnGeaNLQq38fOM/hkc9zWFSylTVP4X/AFr97OujzShXdb+Il9z8lt0j6vS5nS6bMPh9NOxzNNIL049CRz/3zzT9Lnju/C/iO/VlUXMs23J7FeB9ctiqLSFPA8tqzuLlL3Zcqx5LZJ/oPxBrQgs4LG68SaTCgFs1t5qL12nZ/wDXGPoKUvhknvzX+V4/8CxULOcOVacqXzal/k0/M3tEMF54bt7YSKxW2WGUI4JQ7ACDjoa5F7jPguCGQqPsuomFmzxwCxP/AI9VzwS7RanJD0Se0WUD/dbZn+dXvD1paalbavHcRJJbS6jI6Rt+Bz+RFZO1CcnLZNP8zaLeKpw5dG1Jfl/kvvMqOeGPwTq6+ahU3xjjYHh+UOR+AJrqJjH/AMIslvJIsb3FoIYw5wWdkwFGep9q5K4zD4Xv7TcWWw1EqhP93JA/Uk/jXWeKLWO88O3ROC0KmZGB+6V54/DI/GlWtzRTe8n+hWGbUJNK9oLT5y0/Q5x7gDTPCqzkRstwvytwQqtgH6YHWpY5E0/QfENlORGPOlWBn48wleAPU4AP40urompv4bkuTzdW7iRvdkXn8C2aryzG58HaDcTrvKXioQwyGUFhj3GABWy1jHzf6t/oc7fLKSXRb91yxT/NP5FXw9Kj+D9XtEdGnOZBHuG4rgZOPbFZWtf8IndWVnd3V1fpf/Z443ht1Vs7QF3ENwOn94dOnWuy8Qw22nR6dqljGsbWsyxkINoZCDkf59TXGaxPoFhcX8GoaVJeXYupPIZJTEFjzjDMPoccHqeledmUoV8JKqrWvfXbt0+VvU6cNGWHrqjLorfqv1XyOOkaFLtxpTT5P8TAB/xVf8a67w/o3jC7uYHt9QmtoshzI93uAAPeMMSfoRg965K8mt7icrZ2htkI4BkLkf8AAjgfpWvpPh23vJInufEOmWadSWl/eKR7EBc/8Cr5SjdzVtfR2X4o9c7WMhvhvqCLhmWdeB1++lWrSaF08TwxSpPDLbtcJKpBU5Uk8+xP6GtC6tYbPxdZgIr2+pxOk0bAMrlBnJHT+7+vrS+Dlj/sC4ikVTEs7oVIyNuBxj05P519xOqlSc+jd/vf6OJ4tKg3WjSf2Vy/cv1U0/JqwQXMbfDlpGkUJ9heMNnuAVA/Pisi61CCPQfDN0WDQwTJ5jRndgrjj645xUNy4tfDviDT4STbw3EfkgnO0M+cc/7tXlsLe31HWtJMSPbG1+0IrDOxwo5X0OW/QVUYxjeXS7fysv8A5IzlOc+WC3sl803+F4fiZ7OF+GkO4gKLgjcf94nP9KuGdIdG8TI7BTJfyKmf4mJ6D3wK1dHtY9X8ExWcpVi0bKM/wkMdp/DArHS8N7o3h2N/vjUEDn12nA+vDChTUnJdpO/5/oxOHLGEr7wVvy/9uQaFLDaLq1m8iq0tjC6IxwzHySzADv1qLRLmGHWNBEkyKTbyKdzAdXkwPzNbvi+JY7W31GNVaWznV3HqhOCCPc7axdW0qyXVbm3t0VYE0kzw4OcEPuyD74P50U6kKsW/5v0Vn+aY61KdGSiteXVed5cy/FNGh4Y1W0sW1GxvZRbzLcvITL8q44HBPuKz5NRWxPiKzZZBJdySeUdvynOc8+uDn8vaptRRdXHhtpuZLmJ45GI5JwoJ/AkkVCbl5/CWizH/AF8F8sat9N2B9MBfypqMb87W+69G/wDImVSXL7OL0im0+6aV/naWnmi34fCQeJbeNyI2/stERW4Lk7XOPXndVnwTdwfZruxLbbmCZiyEYO3j+tT+MEC6RFqcRHnWUqyI4PqQMfnj8qhvBbW3jWCXbHFE1m8k5wAGHzElvXp+lYOUa1Ny7r8Y/wCaZ1Rg8PWUV0f4Tdvwa+4811TRdAt5ZUsPE0UuGIVJLeTp/wBdEBDfUAVjW8/9n3YIjt7xB/z0Ush/PDVraqvhFml+wS6tENxwZIo3jx7ZYNj681n6c9/bXgfSBNIB91li3H/vn5hXxM0lNuKS/wAOv5s9Y6ay1z+1NHvIE0SztViKSTXFlF5akZwFbrk5bI57Hjiu11vUIYNX0PVpcraLDNJ82Ax3JwME9eRXLR6l4lvtMWDXLSRbYXKBZZoPJYnB+XbgAjHfHbvmuou7SLWPFd/BdKHjtbTbGD0VmAO76/Mf09K+uy631aDm2173Szs7Lb5nlYlydaUY7vkt6puX3aGedOltPBsWoSv9muref7TDuHqQApHvgH8s45rR0DTX1TQtQkvo2hbUZmkIAI2jOQRn3zj1GK520n1XSvD9k9jcGVb8vGtuybihDEZX9Pz6Gup0jUbWLwhM8E8zvbROZfMOJA/J98c9Ov8AOu7EKpGLs7+9v8/8zmwbozmuZWShqn1038/dfZWW/S3M6XrT6Tqn9o3wlurPyms7e4RQCVUgjg/zJ79zTGtr9bD+0zC39hG48/7N5w3Y6ZzjPt6+3etXwost1fSW+sf6W5gSeDzvnCKeuM9Mhlz9Kp6vqkq3TjRmb+y/lgcPEDArf7IIx7/X1FbX/euMUr6XfS3l2fmczivYKc5O2tl9q/W994+V9t2yC41+W71yXUbB3s7W4VbeS4kQMY+nPGcdOMZ78jHFvVfJj0pND0aOe9ntZPOmlVcgMM5/H/DuafqsCeGYoksr2eTUmYzzqE3CYdy49AASOvf6ijbw3ehR2fiDzYHFxI0i2SFv4xzj37fgPvHFC5ZKMobdF3a2v/VglzxcoVHq/if8qe9tbb2vpf10a6DQ7JNQ8PalcLdG4vNQRkmZhtCvtOF/Dd1rP8K3LavrFo+Ag020ERycluoH6H9PcVWnW98Sw3erNcR2X2FWItVzuGMt8x4646+3Tir/AIR1Jorsxahvt5LtQ1tGIwkJXqNoHAPP4/Wspxapze77dv8APT7jopzjKrSjtHv0lre+ruve76u5ka02hWf9sWmrxXL2qXcb20VvxIsjKxYrkgYwO/HA74rz+/k0ZJ0NhBemb/lmbmdC34BI8/rXoHjvVYRfyRz2SXFpbzRK6DCebIVJG58EjA3DjJ6+uRwF/f2krhLLSIbYt0xJNIR+LPtFfMZu17ZNtXaWlnfbvZ77nq4Syg4rZN/m9vTb5GzpNt43uFV7NtXIByoEskSf+PsFNdjZ3Vxb6ncP4kuo/t1tY7AyY4ZgOgHBbDc445PavPNL8PT3UikajpcE5Pym5vokYH6Jlv0r0C08Py3GpXOn6lftNdW9ohF2eTkbSMk8kDOMnk105Kvem53St3v1W2n6GeO5+WHJq7/o/wCvUXwukupXVlZXsn2ePT/38NvtIaUklg2T1xkfh09a3YGbQ/Fc8UoP2XU2DRSf3ZP7p/En8x71jeH9Vmk1e31HWzJ+/jMNrMYwE+9g5I6HIPp1OeK3tOZv+Ew1aAs0kKrHJhznY+0dPTgmvcxHNzyutLfLfo/X/I4cFyezp8r15t3vbldrq/WOit5M6KiiivKPeCuc8ZACwsnwNy3iEH04aujrnfGDRPpccD7hK8gaMg/dI6n9f1qoVYUZKpN2SM61CeIpulTV5PYwddbY/ipO8j2gH8/6VuRIreP3DKD5Onjy8j7vzDkfmfzrAgNrJo2pJevNLeXLIfMLckj7v0xzn2q/4VcnWZZru4kmuZItiO5/hHJH6D9a0/tLDSioRlq1po+0V+jOdZTjIT9pKGid3qtNZP5/EtihfsBoPiGPu2qNj/vr/wCsa1bklfE2tleCNNYj/vlawrrybjVZpQ8wsZrjznhB5bnk/qfzrS8Tsj6sZbKaSKV4BHMynh1IyBj6Y/Sm80wji3zaej62/wAmSsnxqkvc10tqtlzf/JLcZeRRr8NoHVQHVw6kD+IuQT+RNbJCz+P2GOItP2t75bp+TCqF01nJ4HitAHySI155Dg7ifp/jR4YnjjvL26vZpJboxbjK542LjIx69Py/MlmOHd482ru187f8EqGVYqPLJw92Kin6xvf8WjOsCf7D8NE8r/aOF/77/wD10l+D/ZOvnGUj1QyOPYsR/PFN0iOCPVrWOeeY2MM2+3jLcIxPBP4+lLrUcL6tdx288y2c8gNzGDw7A5OPx9a1/tTB83Pz6X7Pve219vkc39jY/wBnyez1ta11/Ly33tv03t0OimIXx9aEAbXsSq+3zMf6VkaeqHwDqMzDMkrszt3LZGKs+JpIWexurGaSK7EWUdDgeWemf1/XNPsRYR+Cp7Z2fHKyf3i55BH6flWccfh0lHm1Vr+iu/TqjeeWYqUpS5PdfNZ6byUUtN+j6EdoobX9BVwGD6YqsCMgjY1ZsBKaBYJniDWlVfbjP8zVzwqEOrI15PJLcJF5dvk/KqgdPrjP61SQQjVxCbtv7LF79qA8sZ3fzx2+narjmOF359Pnq1fy8+plLKsbd/u3fXS60TUdXrb7PS4uvxtHqWuLEBtVoLgr74A/nITWhLOr6x4hnjOVfTfMQ+3lrVfxKssOuXghaF1vIUSTdn93jb1x/ug9+vSmagyaNdXCTOXivNKEMMqDIZwgUfyz+Irqp1adVKEZJytt1+z/AJHHVo1aEnUnFqN3q9vt2t/4EifQl8nXdHx/y00zn8WdqteESU0aKfq0js5H4lf6VVDnRLnQtQvY3S3FkIXYKSUbBIBHryP19Kt+GY3g8P2olUoSGKhuCRuOK4c2lbD867r8Ob/gHTlkbYhQfRPT1UP+D+Jk3hD+G/EhA4OpEhv+Bjiuk1diugajH0Bgc5+g5/lXLXdwsOk6pobo/wDaE19vSMKTvBK8/jj9RXW6lA11aXlrGMySpIij3IOKzx85U5UZvTV/lEvApVI1YrX3Uvneenrqc/OGum8PwICSumOUH+0YiP5qKZHIsuh+GYB/q2uy7D1KuR/U07QboX2t6MkaPusrZopxtI2YDKM/p+dUNLYzT6Zpsaubi1upWkQqRsX5Tz+Rr1Zpxi1/Kr/+l/8AAPNjNSkpL7TS/wDTf/B+43fFJP8AYJTjHmqfx6VzHiTVYdF1bVIZ9Itb6SWYNHJcx7kiyC31yQR0I6H0rpvFCs+itIikrG6s/HQdM1i6pq2qvqF/qnhq1luY5QkLSiAuRwOVXufl7g47jkV4uG5nlktdNdbX6x/4J6mKaWYR76flP/gHnl/ftfTZW0tbZSOVt4wqj88tWhpVh4fkMZ1LWbiBf40jtSx/B8n/ANBNN1WXxFePv1CK7Ax8xaExj/vlQBTNJl8ORiM31tfTBT8wt5UVGHpjGf8Ax4V82vivKz/xJr8EzvPVENq3iPw7HYsGs4rRvIIJPy7CB156AUnhaQ/2XcRDp9pYn34FUV1bTIrzQdXt0kg0r7M8UYKHKldy7SOeQeO/rnvV7wzFJFpjPIjIJpDIgYclemf0r6nGytgFJPRpfnI8/C2ePa6pt/hCxlXEfmaX4mTuJomB/wCBmtS0k+1+JdQlI/1unKQPqqGs/UbiHTr3xBZXAfzLyOI26qpO5tv+J/Q1Mtynh/VrWa/WRFl0lIyAuT5gwCv1+X9a9KMW6SSWrWn3R/yOFSjGtdvRS18vena/3mh4TnKaBaydRhwR7bjWFZ/Jo+jTkcDVQPzx/hW34dgltfDtrFOhjcqzBWGDgsSP51g2cwm0/T9GjSQ30OoiV02n5FGck/n+hrgwcpe2xEY9JX/9K/4B0YhJUcPzb8lvn7mnqdN4gbzNFv2YdYwcf8CWsLUnaOW2bu+h7D/3y1bmso82iXqxKWbyskDqACCf5Vz7SDWjF9gR5RbaU0UpCnAbYwwPU5NPJ3zYfmfd3+5FZtpW5Vu1G3ybv9yNBv3cvhEIMlbaR/8AyGp/xqnCg/4Q/wAPqPvSakpPv8zj/CpdLu49U1bQ4rbc5srNo5vlOEbyyp/XH51U066Wa30DSFWT7XaXvmTRlD8oDk/yJ/KvRcHy8r6av/yc4VOLlzJ6PReelNafc/uZs+K5GPhuWP8A5Zl1LH0Gf8cVLfTxQeMprmVS8VtpLSSKq5JAYkgDucGna5bvc6JdQIhdwm4oOvykE8fhWZo1/JNqF9qltby3Rt9NC7ADl5AqnYODySpHevJy2Tlgm39nmX3qP/BPUxlljYx/m5fw5m/0OA1PVPD10ZGtvD8trliQ8V6ef+AFCB9BVDSrS/ur7/iTF1k/hCTBZPzyP5Vd1PxGuoGQS6DpKPuJJhhaN8+5DjJ+tULHT11G4Ki9tLQH+G5cog/4EQf518vJqU9Hf0Si/wAjuO4Sz8TWeiEa9LIYvtUfkpNKJXBw2TuBPHTgnt279baAf8J3qS9mtlJ/8dFclZaBeaX4PuZTqMF9AZ43jS0lMkUYXcCQeOSWGcDt+XT6JdRap4r1DULQs1sYFQSFSBn5fX6Gvr8GmsEm76J769Y9Ty6rtjFHq3F/hO5jWOV0Dw3P2j1HyvwZyf6VcnjIbxfGv8Ijk/RmNU9IiuLiew0WaSBLayuPPEinPmsCSAD+J/A0/wAQyebrF21jM8Hmp5FzxkS44PHbpj8O1a1sdh6crymrNvVa/av0Fh8txVWmoxpu6S0ej+Bxdr26tettCzpk3/E0MqDHl6En54U/1qvMoX4dWCDq05A+u56h1SOOGWH+zLyRFezSCbKjLLgcZ7HAGa1b9bK48FwRwF4RE4WMfeIkGc59cgk/5xUf2jhedWls03volf8Az6GrynG+zd4bqSWq1cmvu262EviP+Eh19iPuaY4/8dU1DBGSfCEbfxeZIP0YUzR5LeSHVf7RmkkubqFg8/HK4xgDsf8AAdMVD4ek8rWLRr6V5xEvk23YRZ4HHfrj/Gs1mWF5UlPyWj/lt8tX1NHlGM523Drd6rRc6l89F0uXrhcX/i+JOA1sj/8AkMk/zpLkq2l+EpV/hmgj/QZ/9Bqp4jk36zcvYyvA7xmC5OMiQdCMduOM+3bvf1YWS+FLC1jMjHCtA+cMrL1Y/mRj3prMcNvzbWv5acvz+QPKsXdrk+K9tVr73MvTTuZGsanfaNPr5s9OjvGe4iEoljMiIhDtllHUdB2Az+fnF7rEt9JsittPhB+8ba0hjA+pClq9CMviBNOvbnR5nn1SaVDcOsaFhEoIBVTwTnAPBPTA71xmrSeK7oZ1EassP8TTrKij8MAV4uZV1WqKVOTcbLpporPszopUKlCLp1FZ3bt6ttbeTIdN0rTJQEuvEENqzHvbzzY/EqB+tekaJp0FjqT2Njd/aoG0cmOfcCHywHGO3oOwwK810qPwztC3VxqWCfmazgiUA/Uuf5V300mmx2+nv4aneNYISiz9dwJJIIPfJYn3PTjh5bWpYdzlUsrq2l2/mtRzw1XEOKpRu0728tuvqWZGEngPSAP47vaB/wACkre0s7fGWvL/AHlgI/74/wDr1kzx2Mfgi0tFeRpA5aJuhWQEkn6fNj6EVc8Jbpr6+u7q5Mt5KqA/IFG0DGePoO3869qeOw8+aEZau9lrrdpr8EclLLcXScJyhpHlTd1paMk133fTQ6uiiiuY9AKzNa0n+1LdAjhJYySpboc9QfyFadFROEZxcZbMunUlTkpx3RzUHhTFlKk0y/aGIKMuSq4/nmp9G8PvYXJuLiRHcAhFTOBnvzW9RWMcJRi1JLY3lja0ouLejOVbwk/2v5bhBbZ994Hp6fjVnVvDbXdwJrWREyoVlfOOBgY/CuhopfUqPK423H9er8ylfYw5PDqNoyWayYmRt4kI4LHr+H+FR6b4bNvHcfaZFZ5Y2iGzkKD1PPeugoqvqtLmUrbE/W63K4331ORtPC90t8vntH5CMCWU8sPQClvfDF09+7W7R+TIxYFjjZntiutorP6hR5eWxr/aFfm5r+RzWq+HJJYrc2jKzRRCJlY43Ad/1NSQ+HGXRZbZ5FFxIwfcPugjoP5/nXQ0Vf1SlzOVt9DP67W5VG+zucxpHh2eC6M12VVVVlVVbJOQRn8iaof8IxqBuvKKr5OceduGMeuOtdtRWbwFFxUexosxrKTl3OG1fS7uLU5dkEsiSNlGRS2Qe31qleJdQSLa3JIMIAVc8Lnn+tejVVutOs711e4gWRl4BPX6VjVy693CWrN6WZtWU46I4e+vLy5trVLlmKCPK5P3vmIyffjH4e9dF4bD3Wmt55YiN9iEnquAcfhmte40+0u4kjmgRkT7oxjb9MdKoQ+INAhnksItRs42t1yybwqqO/PQ4788d60pYCftHKT5lYyr42E6ShGNnc8w1rwB4z1Lxj9tOuWkdzL5k8BSaQCFEZQFHy8ffH5GvTrtLu30Dz5nDX6QL5rRfd34AZhx06mvNNa8V66vi95raWYeSzx2sPkEb4mI/gIy27apz9MV6dN4m0KJoI5dUtf9I4T94CD9SOAO3OK9GvlzjFdeZX72OZ5nKu0ppWh5W+RyWnTXsd8v2FwLmTKjeTtJP9727/hXMad8P/Gtp4va+XXrR72Hy7iV2mkIkV2YbT8vI+Q8dORXr9tp1lbSGa3gjRmH3l9Pb0/CvK9A8SeIbjxvGJpJWkuJEhuIDFwsak8bcfLt3Mc+/Nc+By2Tpy5pbanVXzfkn+7j8Wjukzt9dmmTS1CZCyXEiOw44DMAv0wP0rngfEMunz2ugSYkOGdQwU7enyk8A8+o4B74rvLeCK4spIpkV0aaXKsP+mjVleIPDbah4fm0/S5Vs3dgx5IWUc/Kx5OOffpXLWwknU9pF6W2Wj+RnHFRWGdJx1fU8g1mw1mOfGrXAaaMcrPeJJIPoN5NM0zUrC12NcaNBeFWzulkkUn8AcfmK2o/AniKynk36JBexjgbpwF+o2urfnWlY3d5pAAn+H8UjRnIkS2fK++9g/8AOvOjRkpczvH1XN/7acBffWG1iws5UsxZWvl/urdfuAAkZHABHHpXXeGme40sNON5jkKRs393A/qTXOWvj3w/rUkdtq1o9pKDjdIcoh6Y3DBH4gD1ru4o44YljiRURRgKowBXfh6KlVdTn5l/XTod88VGWHjSS1RwOqzzyavcPKzB45GVOfugHjFJqV3dXU0f2onKxoVB9CoOfqa7efTLK5nE81sjyDuR1+vr+NLdadaXpU3ECuV4BPB+nFRLAVHze9u/6udUMxpLl9zZf1YzNOF3e+G2ZSv2vy3SCSUnBPO0t7Z/lXmejeAfGdh4wa+XXLR7uBo5p2eaQiVXLZU/LznafzFezhRHHtjUKFGFUDAFeReGPEfiC58aoJ5JHkuXWO6hMXCouf4cfLtyf65r1cPgFUg3fWK+84f7SlQk1BaTfa56Nru+00qV7fcrMQrMDyqn0/QfjXKWJ1R/PtdImSG6nidVeQnYhwcMcA8g9OK9Bm8ryXM+zytp378bcd857Vzaa1oFtp1/No91aNcxoyqikszvj5QoPLAnGMde1ccsDOdWM6eiX9fia0cbClRlCSu2cF4W8C+MNE8STaimsW0ptptl1GZZG88FFcjBXk4cYz3Fbkd1creC5SRzcFshu5Pp/wDWqh4F1/Wrzxc0M88k0V0zSXQZOFITAPA+X7qr6V6Bqmkb7S6m0xIodSZCYZWXID/ToCfXHfNaZhlsqcoxjLbUuhm/tlKdWN3ttYZ4i32+mPJACrO4V2BPAOc/T0/Gua0m51GB510xBLO0LlYmPyswBK5/HA7deorR8FeIn1+wuNP1RQdQtiVmR1AMi5xkr6g8EfT1rYvNLeDSbuPRPKtb2RMRysM4P1Off6VzOh7Wca1N2XbqZ08VGOHlSau3/X4HkWt6z4oki26xE+zPAurFEH4EpWVp9tp11MTe6g9kD1YW5kX8Ap/pXQ3mg+OxE32galKnp9r83P4ByaxE0xrA+drmk6nHGzYeZV8n/wBDQgn8a8ypGbfvJv8AxX/Q4DtNKsbPS9Akk0rVmv4ruULPIqGMLtBwuw8qTkk564Fbfh43EyX1nGx8t7dsDsHPA+nU/lTvBFt4bn0a4j0rzZQ7D7Sl1jzQedu4DjHXBHHXnINdVa2dvZRlLeJY1JycdT+NejSwrco1E1a2y/Q9Cnioww/suXU4SzsLuTUY4EidJVcFiQRsweprZv8AwxcTahJLbyReVKxY7yQVJ5PbmuporSGX01FxlqVPMqspqUdNDl7/AMLSMYjZyIcIFcSEjJHGehq23h7OhiyEo84P5u7+HdjH5Y4rdorZYOim3bcxeNrNJN7HM6d4YdBMbx0yyFEEZJwT37Uyw8MXEN/HLcSRGKJgw2EksRyO3FdTRUrBUVbTYp4+u767nL6j4ZuJ9QkmtpI/LlYs28kFSevbmrWoeHvP062gt5B5luCAX4DZ6/Tmt6in9Tpe9puL67W93X4Tg9X8M6zDoTvYagltc7w0pWYxfuwDwH4wc4PYcdfXynUba4Enm3U0Eo/iaK4iuGP/AHwzEfiK9c+KFhdXnhYS25bZbTCWZRz8uCN2O+0kH0Aye1Q+GvC/hDW9HgvoLFnfG2ZXuZCUkHVSAwH6DIIPeuSrhVKapQ0su/6WZz1akqs3OW55xp17okSqLvRbi7U9S18Yv/HVQH9a9MttHg1jTrTUNDjS3s5kAEEo2lMfKemc9Px685rdj8I+HYhgaLYv/wBdIQ//AKFmuT1+81LxF4p/4RTRrj7HZ20f+kSR8DAAz0IJUblXaMZJOeBkP6r7OHLVs77WSTv6lUK06EuaBrarZ6dZabBay6rZQXUJZiJ51TduxnqfYYo8OXej2cxaXW9Ma5mxHHEl2jHk9OvJJxwKgsvhboVsgE0t3cHHILhFz7BQCPzNX4fh74agmSUWDsyMGG64kIyPUbsH6GtI4aSqKoopW83/AJGksZVlTdNvRnUUUUV6BzBRRRQAUUUUAFFFFABRRRQAUUUUAFFFFABRRRQAUUUUART3ENtGHmcKCcAdSx9AByT7CvLtA8C3UfieGV7qE29pKsw3xskjgHI/dsARyOvT0zXZeMJmg8P6xMkjxTLZ7Y5UbaY9xILbuqgcFiOgXPaqHhF2EWpQtJDI0GpKITbSmWFFaOMlI2bnpuLDsWPatqVedJNR6kTpxm030OwMUbSrKY1MighXI5APUA/hXnfirwDqOr+JJL+yltxDclfM35UxkKBk/wB7OP1/GvR6KKNedGXNAKlONRWkV7C1+xadbWm/f5ESR7sYztAGcfhXCaT48s73xlIFsJEjvFito5MjdlWfBYeh3+pxjvnj0OuA0nRvCkXjidbWeNpYY45IIfOyqy7n3bfUgBeMnGfy0ocjU3NNu3QmpzXjys6afXNN0OwMuo3SQh55tinJZ8SHOFHJ6j6ZrmD8Sbi9lkXR/Dt3eImMvklh9VRWx+dbmqaBpus6Y0t8qrJayTvFMzHbEd5OWGQGHyjIPGKreF/GmkavLBplrayWcwiysRRVjBA5VcH6noOBXE6GIqXlB2iuyu/x0LcknZvczV+JM9lNGms+HruzR84fkMforqufzrsNN1vTdYgM1heRTKBlgDhk/wB5TyPxFW57eG6geC4ijmicYaORQysPcHrXlXjPQvCui3sMa/boriUo7QQEFFjL4ZsuDzgNgZ6gcAVnClieblh7/wCD/DT8AlJRV2XviJr2iX1kljaiG9v942zxYIhGeQGHUnptH1OCBnvdGtZrLQ7C1uCDNDbxxvg5+YKAee9Ynh/QPD9popvdLtDeCeFh5k3LyjBBXnAXPQgAD1rkPCPjDXrjxDZafcTPdWzkxGJkXcgA+8WwCcY5yeee9b4bBVZudWVrrdeX+ZEqsYtJ9T1iiiig1EJwCT2rzzQvHVnf+MJwti8aX4ihikyC2VLYLD33epxjv29EPIwa4DQtG8Kw+NrpbOdJJIEje3i87Kq/zbtv94jC8ZOM/l04f2fLPnTehlU57x5WdhrenHV9Fu7BZBG08e0ORkA/SuI8LeD73wzf3Os6nJD5VrDJtSL52cY5YZxjgH3+lejUyaGO4gkhlUNHIpR1PcEYIqadecIOC2e45U4ykpPdHC+FPGltqfiS8tBYvC1/MZonDA/diUYb8IyeM9ce9d7XO6R4J0bRdTa/tY5jNk+X5kmRECMEL+B75roqMRKlKd6S0CkpqPv7nAeLNCv9J1b/AISnQcCVAWuoh0YActjuCByBz3HPI0tF+Iei6pGq3MosLgjlZz8n4P0x9cH2rkb/AMZ6veeJX0+WNvsJvFiaxEa73UOBsJ6knHIzg5x0r0HVvCei607SXdknnnrNGdjk4xkkfe/HNc1fBVcO1KDXva26f8B/gEKinfl6GvFLHNEssTrJGwyrKcgj2NEsscMTSSuqRqMsznAA9zXnGq/DrS9Kt3vY9cmskQZLzhWJPoCNvPt1qLQ/AGm67Yw6hPrc115iAsIQA0bEAlSW3cj6CsebEct/Z/jp+Rd9bDtKaxj+KyDw/IHspon+0eUMxr8pJCn+7uCHPTJwOK9NrybxLLJ4H1a3ttAjazV7fMkz4kNwSe+7P3cdsfePHIr0Xw5f3GqeHrG9uojHPLGCwIxntuHscZ/Guing6lGiqk7e876dCI1E5OC3RqUUUUGgUUUUAFFFFABRRRQAjKrqVYBlIwQRkEV51qPhrV/CWpSav4WBmtXH76ywWwOuAvVgOcY+YdsgmvRqKzqUlUWu62fYDzsfFvT1tH87TLpLtAQYw6GMN6FiQR7/AC59jV34daTdwW99rOooUutRl3gMuDtyWLY6jczHj0C12jQxNIsjRIZF6MVGR+NPqI0pcylOV7baWAKKKK3AKKKKAKovGfd5drM6hiu4FACQSD1bPUU77TL/AM+Vx/31H/8AFVzXil7lfCoW0eRJpdVgi+S4eAsGvFUr5ifMoIJBI5wam8INdQ3Gs6deySGW3uUZYmu3uliR41IUSyYdskMxDAY3YHGCQDo4JluLeOZM7JFDrn0IzUlVNK/5A9l/17x/+girdABRRRQAUUUUAFFFFABRRRQAUUUUAFFFFAEFzax3KjcWV1ztdGww/wAR7Hg46VFaadDaYIZ5GUYUvgBR7KoCj8Bk1cooAKKKKACvL9K+Hl/pfiGG8uby2WxtJFm87OC4BzjB+705yeM969QqrcJ51xGh28IzpuGRvBGCR3xmtqVedJNR6kTpxm030KlnLp+p2NzZGeCdJWmEkayAkozt6diD196wvD/w9tdD1dNQa8a6aMHykaMLtJ4z154z+daGnXN/fW+oXF7LaTRW0zJaSwW7REvHlXPLtxuBXtnaeoNdFUwqzhFxi9GOUIyabWwV538R9P0aa8s7m71I214fLiMYXfmHectgcjGWOe+MV6JXFeM/BNz4j1GC+tLuKN0iELJKDjaGY5BGefm6Y/GtcJKMaqcpWIrJuDSVzpdDtrKz0W1t9Om860RP3cm4NuGc5yOOuani0+yguWuYrO3jnbO6VIlDHJycnGeTUGiaYNG0a209ZTKIFxvK43Eknp261LqlvLd6TeW0DbJZYHRGPZipArCpLWTTv+pe0djNk8ZeHYpmifVrfepwcEkZ+oGKnh8T6DcECPWLIk9jMoP6mvAbyzuNPu5LW7heKaM4ZGGDUFeD/atROzij57+2qqdpQX4n0yCskeVYFWHBByCK8u8PeA76x8XgS3MJhsDHNvUHMgO7aAO33Tn0964aw1zVNLBFjf3ECnqqOdv5dKsT+KdcuWlaTU590qBJChCblGcA4x6n867aOeqnCSUXqavN6M0nODuj2+78S6JYzmC51S1jlHBQyAkfXHT8anh1rSrnHkalZyZ6bZ1P9a+cupyaK4/7Wlf4TL+3J3+BW9T6b6jIpskscMbSSuqIoyzMcAfU186afrOpaVKJLG9mhI7K52n6joa9i0DxAda8Prql1BultYncxqOHdc5IHrjH03V3YXHRrvltZnpYPMYYmXLazNiCDQ7y/N3bxafNeL8xmjVGkHbO4c+1adctomr3WrWsr6hHEl5DDDdQqkWzCyA7cHe+4Eqw/hJ7qOM9TXc23ueic3418PXHiPRo7e1ljSaGYTKJOj4VhjPb71Q+BvDN14c0+cXkkbTXDKxROQmAeM9zz/8ArrqqK19vP2XsuhHs48/P1KWqWltc2kkk+nQ3zxIzRxSxq2TjoMjjOAK8z8E+Ktbl1yz0ySQz2QQx+VsVfKRRwd2AflwByTx74r1ms+TTrJblCtpAhlY+YyxgGTvg465Iz+FVSrRjCUZRvfbyFODck07WJodSsbmURQXtvLIeipKrE/gDVquX0nVL7UbySx1qKKIyxyT2yJCACiSBdwkEr8jcnVVOTkdOOkt3aS2id/vMgLfXFc5oSUUUUAFFFFABRRRQAUUUUAFFFFABRRRQAUUUUAZVzpzXVpLZXenWF7aPIzmO5bcrZcsMqUI4OPypbGybS7cwafpOm2kJYt5du/lrk98CMDNFFAF2zhNtY28DEFoo1QkdCQMVPRRQAUUUUAFFFFABRRRQAUUUUAFFFFABRRRQAUUUUAFFFFABUVxbrcIAWdGU5V0OGU+o/wADxRRQBVttKS2Cr58skSMXWIqiIGJznCKMnJJ5789av0UUAFFFFABRRRQBQ1PRNN1mIR6hZxTgdGYYYfRhyK42++FGnTNusr+4t/8AZkUSD+hoorGph6VX443OethaNbWpFMo2/wAI33n7Rq67PSODk/meK6Gy+G3hy1TEtvLdNj700pH6LgUUVlTwdCOqj+v5mNLAYaCuoL56/mZ3iD4ZafcW5l0ci0nXnY7s0bD9SDXEW/gjU7mTYk9oD/tO3/xNFFcOMw9JVFZbnnY/C0Y1VaNrm1bfCjVJGUz39nHGepTcxx9CB/OvRdL8PWuk6PBp9tJIpiywmUgOWPU+n4HI6UUV2YOhTguaK1O7AYalTTnFaj9O0Cz01j5AAUtvKJFHGpb+8Qirk/XNalFFdp6IUUUUAFRzQpPEY3zg85BwQfUEdDRRQBmWvhyytLiWZPvTHM22GKPzec/OUQFuSTgnB75rXoooAKKKKACiiigAooooAKKKKACiiigAooooAKKKKAP/2Q=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sp>
        <p:nvSpPr>
          <p:cNvPr id="48134" name="AutoShape 6" descr="http://img5.imgtn.bdimg.com/it/u=2159707284,1183014863&amp;fm=21&amp;gp=0.jpg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16" name="图片 15" descr="50da81cb39dbb6fd253cb4b00924ab18962b37c4.jpg"/>
          <p:cNvPicPr>
            <a:picLocks noChangeAspect="1"/>
          </p:cNvPicPr>
          <p:nvPr/>
        </p:nvPicPr>
        <p:blipFill>
          <a:blip r:embed="rId7"/>
          <a:srcRect t="17221" b="24120"/>
          <a:stretch>
            <a:fillRect/>
          </a:stretch>
        </p:blipFill>
        <p:spPr>
          <a:xfrm>
            <a:off x="4918842" y="2010103"/>
            <a:ext cx="4207268" cy="131248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704286" y="2536279"/>
            <a:ext cx="874987" cy="65032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8212" y="3412871"/>
            <a:ext cx="4437898" cy="230549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AF141F47-186E-40D4-822E-11EFBBD1ED8B}"/>
              </a:ext>
            </a:extLst>
          </p:cNvPr>
          <p:cNvSpPr/>
          <p:nvPr/>
        </p:nvSpPr>
        <p:spPr>
          <a:xfrm>
            <a:off x="0" y="47862"/>
            <a:ext cx="6797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5.3 Fungal Structure- Cell Membrane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9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08660" y="61916"/>
            <a:ext cx="6858000" cy="62347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27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5.3 Fungal Structure-Cell Wall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idx="1"/>
          </p:nvPr>
        </p:nvSpPr>
        <p:spPr>
          <a:xfrm>
            <a:off x="175260" y="921591"/>
            <a:ext cx="8968740" cy="24288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Fungal cell walls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normally are rigid. </a:t>
            </a:r>
          </a:p>
          <a:p>
            <a:pPr>
              <a:defRPr/>
            </a:pP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exact composition varies with the organism; usually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cellulose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chitin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glucan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present.</a:t>
            </a:r>
          </a:p>
          <a:p>
            <a:pPr>
              <a:defRPr/>
            </a:pP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Chitin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strong but flexible nitrogen containing polysaccharide consisting of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N-acetylglucosamine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residues.</a:t>
            </a:r>
          </a:p>
          <a:p>
            <a:pPr>
              <a:defRPr/>
            </a:pP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flagella and cilia 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have most other eukaryotic organelles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43D67-9276-44E0-A843-7E21D9B72050}" type="slidenum">
              <a:rPr lang="zh-CN" altLang="en-US" smtClean="0"/>
              <a:pPr>
                <a:defRPr/>
              </a:pPr>
              <a:t>29</a:t>
            </a:fld>
            <a:endParaRPr lang="en-US" altLang="zh-CN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DC585A1-D0BF-4B40-A8DF-179164C2F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9983">
            <a:off x="7382457" y="-415837"/>
            <a:ext cx="1922134" cy="2108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A1D994-B431-4478-AC85-ED5B16A0404D}"/>
              </a:ext>
            </a:extLst>
          </p:cNvPr>
          <p:cNvSpPr txBox="1"/>
          <p:nvPr/>
        </p:nvSpPr>
        <p:spPr>
          <a:xfrm>
            <a:off x="1780327" y="6185945"/>
            <a:ext cx="43592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80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zh-CN" altLang="en-US" sz="2880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80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2880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80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880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Yeast</a:t>
            </a:r>
            <a:r>
              <a:rPr lang="en-US" altLang="zh-CN" sz="2880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80" b="1" dirty="0">
              <a:solidFill>
                <a:srgbClr val="2305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5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build="p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74154D4-B1DC-467E-B8D2-75E4766E9816}"/>
              </a:ext>
            </a:extLst>
          </p:cNvPr>
          <p:cNvSpPr/>
          <p:nvPr/>
        </p:nvSpPr>
        <p:spPr>
          <a:xfrm>
            <a:off x="137161" y="1982892"/>
            <a:ext cx="867918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1.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Prokaryotes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What is your opinion about of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The Prokaryote Controversy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?</a:t>
            </a:r>
            <a:b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Please use three or more evidences to support your opinion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）</a:t>
            </a:r>
            <a:b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</a:b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F4DD336-BF29-431B-8FC5-214EB90A34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32974"/>
            <a:ext cx="4401108" cy="417358"/>
          </a:xfrm>
        </p:spPr>
        <p:txBody>
          <a:bodyPr>
            <a:noAutofit/>
          </a:bodyPr>
          <a:lstStyle/>
          <a:p>
            <a:r>
              <a:rPr lang="en-US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730399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1D1B610B-7E2E-4BD8-8C71-3B446A7EA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73" y="3879284"/>
            <a:ext cx="5435537" cy="2778164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A35FBC1-1395-43C5-9B5A-FE09B747E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09" y="3879284"/>
            <a:ext cx="2331720" cy="269702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51B3031-EDF7-4152-8C7D-FC3D497BA473}"/>
              </a:ext>
            </a:extLst>
          </p:cNvPr>
          <p:cNvSpPr/>
          <p:nvPr/>
        </p:nvSpPr>
        <p:spPr>
          <a:xfrm>
            <a:off x="251199" y="685394"/>
            <a:ext cx="8892801" cy="346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yeast</a:t>
            </a:r>
            <a:r>
              <a:rPr lang="en-US" altLang="zh-C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a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unicellular fungus </a:t>
            </a:r>
            <a:r>
              <a:rPr lang="en-US" altLang="zh-C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a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nucleus</a:t>
            </a:r>
            <a:r>
              <a:rPr lang="en-US" altLang="zh-C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Generally </a:t>
            </a:r>
            <a:r>
              <a:rPr lang="en-US" altLang="zh-CN" sz="3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yeast cells </a:t>
            </a:r>
            <a:r>
              <a:rPr lang="en-US" altLang="zh-C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altLang="zh-CN" sz="3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</a:t>
            </a:r>
            <a:r>
              <a:rPr lang="en-US" altLang="zh-C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bacteria and are commonly spherical to egg-shaped. 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often isolated from sugar-rich materials (such as on the skins of grapes, apples, or peaches).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altLang="zh-C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0F2041B-15BF-41EB-A919-9ABC1B9D1A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8660" y="61916"/>
            <a:ext cx="6858000" cy="62347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27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5.4. Typical Fungus-Yeast</a:t>
            </a:r>
          </a:p>
        </p:txBody>
      </p:sp>
    </p:spTree>
    <p:extLst>
      <p:ext uri="{BB962C8B-B14F-4D97-AF65-F5344CB8AC3E}">
        <p14:creationId xmlns:p14="http://schemas.microsoft.com/office/powerpoint/2010/main" val="32669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607159"/>
            <a:ext cx="8958178" cy="23132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2520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Yeasts</a:t>
            </a:r>
            <a:r>
              <a:rPr lang="en-US" altLang="zh-CN" sz="252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unicellular, sizes vary greatly, typically measuring </a:t>
            </a:r>
            <a:r>
              <a:rPr lang="en-US" altLang="zh-CN" sz="252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3–4 µm </a:t>
            </a:r>
            <a:r>
              <a:rPr lang="en-US" altLang="zh-CN" sz="252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diameter, although some yeasts can grow to </a:t>
            </a:r>
            <a:r>
              <a:rPr lang="en-US" altLang="zh-CN" sz="2520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altLang="zh-CN" sz="252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µm in size. </a:t>
            </a:r>
          </a:p>
          <a:p>
            <a:pPr>
              <a:defRPr/>
            </a:pPr>
            <a:r>
              <a:rPr lang="en-US" altLang="zh-CN" sz="252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look like?</a:t>
            </a:r>
            <a:endParaRPr lang="zh-CN" altLang="en-US" sz="252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348C8F-E6DD-40F3-AB79-3CD5A2E598E4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BA2E66B-B357-418A-9F74-B7BEC906F4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8660" y="61916"/>
            <a:ext cx="6858000" cy="62347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27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5.4 Typical Fungus-Yeast</a:t>
            </a: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798F3811-CC27-4E39-A5CB-B3B60001A3AC}"/>
              </a:ext>
            </a:extLst>
          </p:cNvPr>
          <p:cNvSpPr txBox="1">
            <a:spLocks/>
          </p:cNvSpPr>
          <p:nvPr/>
        </p:nvSpPr>
        <p:spPr>
          <a:xfrm>
            <a:off x="-40461" y="2282953"/>
            <a:ext cx="2765231" cy="3937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Membrane: rich in</a:t>
            </a:r>
            <a:r>
              <a:rPr lang="zh-CN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ergosterol </a:t>
            </a:r>
            <a:r>
              <a:rPr lang="en-US" altLang="zh-CN" sz="1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1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麦角甾醇</a:t>
            </a:r>
            <a:r>
              <a:rPr lang="en-US" altLang="zh-CN" sz="1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wall: three layers, </a:t>
            </a:r>
            <a:r>
              <a:rPr lang="en-US" altLang="zh-CN" sz="2700" b="1" dirty="0" err="1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mannan</a:t>
            </a:r>
            <a:r>
              <a:rPr lang="en-US" altLang="zh-CN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glucan</a:t>
            </a:r>
            <a:r>
              <a:rPr lang="en-US" altLang="zh-CN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chitin</a:t>
            </a:r>
          </a:p>
          <a:p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2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3234DEA-F603-4F6B-B17F-FF12659AC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708" y="2126280"/>
            <a:ext cx="2389839" cy="18350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3973434-6210-4F76-883D-F7CF5A5C7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03" y="1685718"/>
            <a:ext cx="2322777" cy="29629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E8DE60-495B-44E5-A8A6-D1FA5BCC5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636" y="1685718"/>
            <a:ext cx="1747839" cy="17980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43434-E08C-4420-B0D8-1920CD28C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729" y="4009636"/>
            <a:ext cx="4749196" cy="30482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D2E871F-62AA-427C-B110-C73521100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461" y="5035654"/>
            <a:ext cx="2889257" cy="21289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BD3939C-0E36-4321-8B2E-37226BABC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979" y="3329002"/>
            <a:ext cx="3208282" cy="24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5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C52749-AEEA-4FFF-89C9-0FCBB9508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14" y="715149"/>
            <a:ext cx="9353076" cy="2197976"/>
          </a:xfrm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Molds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multinucleated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fungi consists of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long, branched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threadlike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filaments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cells called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hyphae(2-10 µm )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form a tangled mass called a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mycelium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some fungi, hyphae are called coenocytic or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aseptate hyphae;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other`s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hyphae are termed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septate hyphae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16F6E8-3F1B-4860-99D7-C0FB592AF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000208" y="2547124"/>
            <a:ext cx="1790832" cy="241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04A1D71-CF73-4B3F-A74A-B1B919833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89" y="3969449"/>
            <a:ext cx="3656525" cy="94040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9E05A9E-CB9A-49E0-ACB7-05B17E01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49" y="0"/>
            <a:ext cx="7886700" cy="83127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5.4. Typical Fungus -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Mold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2A48E66-7F23-4F94-9B7E-5E385DB84CAF}"/>
              </a:ext>
            </a:extLst>
          </p:cNvPr>
          <p:cNvSpPr/>
          <p:nvPr/>
        </p:nvSpPr>
        <p:spPr>
          <a:xfrm>
            <a:off x="-26387" y="5098681"/>
            <a:ext cx="9023214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filamentous nature of hyphae results in  a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s/v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makes adequate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nutrient absorption 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possible.</a:t>
            </a:r>
            <a:endParaRPr lang="zh-CN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97A630A-F6F4-4AD5-BFC4-ECF7538FE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748" y="2875193"/>
            <a:ext cx="3865199" cy="104250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01DFDCF-C407-4B5D-BFA8-A7C5656D3DEA}"/>
              </a:ext>
            </a:extLst>
          </p:cNvPr>
          <p:cNvSpPr txBox="1">
            <a:spLocks noChangeArrowheads="1"/>
          </p:cNvSpPr>
          <p:nvPr/>
        </p:nvSpPr>
        <p:spPr>
          <a:xfrm>
            <a:off x="1710249" y="103897"/>
            <a:ext cx="6858000" cy="623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7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2954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C0EE18-B32E-4E0C-9518-7DB853D1F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33043"/>
            <a:ext cx="9186699" cy="2106778"/>
          </a:xfrm>
        </p:spPr>
        <p:txBody>
          <a:bodyPr>
            <a:no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Reproduction in fungi can be either asexual or sexual. </a:t>
            </a:r>
          </a:p>
          <a:p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Asexual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mitosis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asexual spores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A parent cell undergoes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mitosis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divides into two, or with budding to produce a daughter cell (in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yeasts)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87729F3-241A-4E5F-9F33-3D1B956D9469}"/>
              </a:ext>
            </a:extLst>
          </p:cNvPr>
          <p:cNvSpPr/>
          <p:nvPr/>
        </p:nvSpPr>
        <p:spPr>
          <a:xfrm>
            <a:off x="2120525" y="-2736"/>
            <a:ext cx="46431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5.5  Fungal Reproduction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7790898-2481-4106-9EC9-85AEF784C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77" y="2643587"/>
            <a:ext cx="1941570" cy="2222820"/>
          </a:xfrm>
          <a:prstGeom prst="rect">
            <a:avLst/>
          </a:prstGeom>
        </p:spPr>
      </p:pic>
      <p:sp>
        <p:nvSpPr>
          <p:cNvPr id="10" name="内容占位符 3">
            <a:extLst>
              <a:ext uri="{FF2B5EF4-FFF2-40B4-BE49-F238E27FC236}">
                <a16:creationId xmlns:a16="http://schemas.microsoft.com/office/drawing/2014/main" id="{1C4D3164-22AE-438F-8568-EDDB1AAC54F4}"/>
              </a:ext>
            </a:extLst>
          </p:cNvPr>
          <p:cNvSpPr txBox="1">
            <a:spLocks/>
          </p:cNvSpPr>
          <p:nvPr/>
        </p:nvSpPr>
        <p:spPr>
          <a:xfrm>
            <a:off x="81481" y="5850671"/>
            <a:ext cx="9186699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2)The formation of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asexual spores 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usually used as a means of dispersal. 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B8A2F4C-0A32-4F83-BF00-1C9F775C2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347" y="3195516"/>
            <a:ext cx="1168817" cy="167185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2A7695-8993-4745-8474-017AF05AE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241" y="3321549"/>
            <a:ext cx="1219306" cy="108518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9D04EEA-4713-45BA-BA01-D0EB94F39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546" y="2643586"/>
            <a:ext cx="4022453" cy="31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03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133324-6BDA-4F3A-BA29-774DB625A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1947"/>
            <a:ext cx="9144000" cy="1771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2)The formation of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asexual spores 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usually used as a means of dispersal. 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many types of asexual spores,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Arthrospores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Sporangiospores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2800" dirty="0">
                <a:solidFill>
                  <a:prstClr val="black"/>
                </a:solidFill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Conidiospores</a:t>
            </a:r>
            <a:r>
              <a:rPr lang="en-US" altLang="zh-CN" sz="2800" dirty="0">
                <a:solidFill>
                  <a:prstClr val="black"/>
                </a:solidFill>
              </a:rPr>
              <a:t> 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Blastospores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593CA2F-915B-4C72-89F9-945BB7A3AD34}"/>
              </a:ext>
            </a:extLst>
          </p:cNvPr>
          <p:cNvSpPr/>
          <p:nvPr/>
        </p:nvSpPr>
        <p:spPr>
          <a:xfrm>
            <a:off x="1133075" y="-40425"/>
            <a:ext cx="780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5.5. Fungal Reproduction-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Axexual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Spores 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7EDBBB8-5588-47B2-B710-9A05D794D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121" y="2623001"/>
            <a:ext cx="2023237" cy="23394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DF7E84-5144-4624-A98E-8364E3A75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38" t="20626" r="32200" b="29385"/>
          <a:stretch/>
        </p:blipFill>
        <p:spPr>
          <a:xfrm>
            <a:off x="3073571" y="4550720"/>
            <a:ext cx="849855" cy="125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FE79553-C960-44CB-A29D-526D9859B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1" y="2509563"/>
            <a:ext cx="2232028" cy="29217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C1C2257-7B47-49D6-8F44-64EEB1DCB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936" y="2409361"/>
            <a:ext cx="2468609" cy="235158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177BE7-197C-4526-AB0C-6A45FC568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210126" y="4137873"/>
            <a:ext cx="1851964" cy="20022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E6D564-98C6-4E36-AC24-F9DA7F90D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1028" y="2623001"/>
            <a:ext cx="2192972" cy="233946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BB9C8B8-B6D9-4C58-B956-B96CF7CF5E09}"/>
              </a:ext>
            </a:extLst>
          </p:cNvPr>
          <p:cNvSpPr/>
          <p:nvPr/>
        </p:nvSpPr>
        <p:spPr>
          <a:xfrm>
            <a:off x="-81482" y="5809365"/>
            <a:ext cx="912693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These spores are disseminated by air, water, animals or objects and upon landing on a suitable environment, germinate and </a:t>
            </a:r>
            <a:r>
              <a:rPr lang="zh-CN" altLang="en-US" sz="2400" b="1" u="sng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produce new hyphae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941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内容占位符 2"/>
          <p:cNvSpPr>
            <a:spLocks noGrp="1"/>
          </p:cNvSpPr>
          <p:nvPr>
            <p:ph idx="1"/>
          </p:nvPr>
        </p:nvSpPr>
        <p:spPr>
          <a:xfrm>
            <a:off x="79857" y="592219"/>
            <a:ext cx="8919288" cy="1433802"/>
          </a:xfrm>
        </p:spPr>
        <p:txBody>
          <a:bodyPr>
            <a:normAutofit/>
          </a:bodyPr>
          <a:lstStyle/>
          <a:p>
            <a:r>
              <a:rPr lang="en-US" altLang="zh-CN" sz="27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Sexual reproduction in fungi involves the fusion of compat­ible nuclei. </a:t>
            </a:r>
          </a:p>
          <a:p>
            <a:r>
              <a:rPr lang="en-US" altLang="zh-CN" sz="27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Sexually compatible gametes on the mycelium or spores.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016" y="4052798"/>
            <a:ext cx="2538061" cy="279355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E85EE9C-53EF-4D3A-B4D9-D370B9B5AD5A}"/>
              </a:ext>
            </a:extLst>
          </p:cNvPr>
          <p:cNvSpPr/>
          <p:nvPr/>
        </p:nvSpPr>
        <p:spPr>
          <a:xfrm>
            <a:off x="1432462" y="0"/>
            <a:ext cx="70957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5.5 Fungal Reproduction-</a:t>
            </a:r>
            <a:r>
              <a:rPr lang="zh-CN" altLang="en-US" sz="3200" b="1" kern="0" dirty="0">
                <a:solidFill>
                  <a:srgbClr val="0000FF"/>
                </a:solidFill>
              </a:rPr>
              <a:t> Sexual spores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525C3D2-9493-48AD-80AE-698545D73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" y="1672283"/>
            <a:ext cx="3142527" cy="30833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D2DCB5-A025-412E-9B5B-BD2235CD39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6" t="2287"/>
          <a:stretch/>
        </p:blipFill>
        <p:spPr>
          <a:xfrm>
            <a:off x="3519532" y="1977189"/>
            <a:ext cx="5676524" cy="497843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978CB77-874A-4235-AF3D-806225861B14}"/>
              </a:ext>
            </a:extLst>
          </p:cNvPr>
          <p:cNvSpPr/>
          <p:nvPr/>
        </p:nvSpPr>
        <p:spPr>
          <a:xfrm>
            <a:off x="7215611" y="3213980"/>
            <a:ext cx="1041149" cy="9415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B9A20A9-5FCA-4B75-A5DA-70C8F80BFFA2}"/>
              </a:ext>
            </a:extLst>
          </p:cNvPr>
          <p:cNvSpPr/>
          <p:nvPr/>
        </p:nvSpPr>
        <p:spPr>
          <a:xfrm>
            <a:off x="7754289" y="4273025"/>
            <a:ext cx="1041149" cy="9415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1E96C0-D024-4249-BD1F-649CE1EE274A}"/>
              </a:ext>
            </a:extLst>
          </p:cNvPr>
          <p:cNvSpPr/>
          <p:nvPr/>
        </p:nvSpPr>
        <p:spPr>
          <a:xfrm>
            <a:off x="7618487" y="5361396"/>
            <a:ext cx="1041149" cy="9415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BE298ED-510F-40C3-A850-634621F9F987}"/>
              </a:ext>
            </a:extLst>
          </p:cNvPr>
          <p:cNvSpPr/>
          <p:nvPr/>
        </p:nvSpPr>
        <p:spPr>
          <a:xfrm>
            <a:off x="5622202" y="5133316"/>
            <a:ext cx="1471184" cy="11696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3E4BDF1-8F00-4214-A05A-D44352A031F3}"/>
              </a:ext>
            </a:extLst>
          </p:cNvPr>
          <p:cNvSpPr/>
          <p:nvPr/>
        </p:nvSpPr>
        <p:spPr>
          <a:xfrm>
            <a:off x="1286549" y="6211669"/>
            <a:ext cx="4168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Gamete, </a:t>
            </a:r>
            <a:r>
              <a:rPr lang="en-US" altLang="zh-CN" b="1" dirty="0" err="1"/>
              <a:t>gameangia</a:t>
            </a:r>
            <a:r>
              <a:rPr lang="en-US" altLang="zh-CN" b="1" dirty="0"/>
              <a:t>(sac), zygote,</a:t>
            </a:r>
          </a:p>
          <a:p>
            <a:r>
              <a:rPr lang="en-US" altLang="zh-CN" b="1" dirty="0"/>
              <a:t>Diploid, haploid, dikaryotic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4D9C876-A82A-4650-B7FC-221EDA51F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142" y="3844951"/>
            <a:ext cx="1189652" cy="111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9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32974"/>
            <a:ext cx="4401108" cy="417358"/>
          </a:xfrm>
        </p:spPr>
        <p:txBody>
          <a:bodyPr>
            <a:noAutofit/>
          </a:bodyPr>
          <a:lstStyle/>
          <a:p>
            <a:r>
              <a:rPr lang="en-US" altLang="zh-CN" sz="27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Summary and Discussion</a:t>
            </a:r>
          </a:p>
        </p:txBody>
      </p:sp>
      <p:sp>
        <p:nvSpPr>
          <p:cNvPr id="416771" name="Rectangle 3"/>
          <p:cNvSpPr>
            <a:spLocks noGrp="1" noChangeArrowheads="1"/>
          </p:cNvSpPr>
          <p:nvPr>
            <p:ph idx="1"/>
          </p:nvPr>
        </p:nvSpPr>
        <p:spPr>
          <a:xfrm>
            <a:off x="84041" y="785386"/>
            <a:ext cx="7480697" cy="3265180"/>
          </a:xfrm>
          <a:prstGeom prst="rect">
            <a:avLst/>
          </a:prstGeom>
        </p:spPr>
        <p:txBody>
          <a:bodyPr/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Alternates between </a:t>
            </a:r>
            <a:r>
              <a:rPr lang="en-US" altLang="zh-CN" sz="24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haploid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and </a:t>
            </a:r>
            <a:r>
              <a:rPr lang="en-US" altLang="zh-CN" sz="24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diploid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altLang="zh-CN" sz="2520" b="1" dirty="0">
                <a:solidFill>
                  <a:srgbClr val="2305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Asexual</a:t>
            </a:r>
            <a:r>
              <a:rPr lang="en-US" altLang="zh-CN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: in </a:t>
            </a:r>
            <a:r>
              <a:rPr lang="en-US" altLang="zh-CN" sz="252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nutrient rich</a:t>
            </a:r>
            <a:r>
              <a:rPr lang="en-US" altLang="zh-CN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, 1</a:t>
            </a:r>
            <a:r>
              <a:rPr lang="zh-CN" altLang="en-US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）</a:t>
            </a:r>
            <a:r>
              <a:rPr lang="en-US" altLang="zh-CN" sz="252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mitosis </a:t>
            </a:r>
            <a:r>
              <a:rPr lang="en-US" altLang="zh-CN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and budding occurs</a:t>
            </a:r>
            <a:r>
              <a:rPr lang="zh-CN" altLang="en-US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；</a:t>
            </a:r>
            <a:r>
              <a:rPr lang="en-US" altLang="zh-CN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2</a:t>
            </a:r>
            <a:r>
              <a:rPr lang="zh-CN" altLang="en-US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）</a:t>
            </a:r>
            <a:r>
              <a:rPr lang="en-US" altLang="zh-CN" sz="252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Asexual Spore</a:t>
            </a:r>
            <a:r>
              <a:rPr lang="en-US" altLang="zh-CN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endParaRPr lang="en-US" altLang="zh-CN" sz="2520" b="1" u="sng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n-US" altLang="zh-CN" sz="2520" b="1" dirty="0">
                <a:solidFill>
                  <a:srgbClr val="2305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Sexual</a:t>
            </a:r>
            <a:r>
              <a:rPr lang="en-US" altLang="zh-CN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: </a:t>
            </a:r>
            <a:r>
              <a:rPr lang="en-US" altLang="zh-CN" sz="252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nutrient poor</a:t>
            </a:r>
            <a:r>
              <a:rPr lang="en-US" altLang="zh-CN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, meiosis and haploid </a:t>
            </a:r>
            <a:r>
              <a:rPr lang="en-US" altLang="zh-CN" sz="2520" b="1" u="sng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ascus</a:t>
            </a:r>
            <a:r>
              <a:rPr lang="en-US" altLang="zh-CN" sz="252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containing </a:t>
            </a:r>
            <a:r>
              <a:rPr lang="en-US" altLang="zh-CN" sz="2520" b="1" u="sng" dirty="0" err="1">
                <a:solidFill>
                  <a:srgbClr val="2305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ascospores</a:t>
            </a:r>
            <a:r>
              <a:rPr lang="en-US" altLang="zh-CN" sz="2520" b="1" u="sng" dirty="0">
                <a:solidFill>
                  <a:srgbClr val="2305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formed</a:t>
            </a:r>
          </a:p>
          <a:p>
            <a:pPr lvl="2">
              <a:lnSpc>
                <a:spcPct val="110000"/>
              </a:lnSpc>
            </a:pPr>
            <a:r>
              <a:rPr lang="en-US" altLang="zh-CN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Haploid cells of opposite mating types fuse</a:t>
            </a:r>
          </a:p>
          <a:p>
            <a:pPr lvl="2">
              <a:lnSpc>
                <a:spcPct val="110000"/>
              </a:lnSpc>
            </a:pPr>
            <a:r>
              <a:rPr lang="en-US" altLang="zh-CN" sz="252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Tightly regulated by pheromones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外激素</a:t>
            </a:r>
            <a:endParaRPr lang="en-US" altLang="zh-CN" sz="1800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600200" y="5286376"/>
            <a:ext cx="457200" cy="190500"/>
          </a:xfrm>
          <a:prstGeom prst="rect">
            <a:avLst/>
          </a:prstGeom>
        </p:spPr>
        <p:txBody>
          <a:bodyPr/>
          <a:lstStyle/>
          <a:p>
            <a:fld id="{1A01C721-9A21-4C71-B8A2-C601A1CAFFA2}" type="slidenum">
              <a:rPr lang="en-US" altLang="zh-CN"/>
              <a:pPr/>
              <a:t>36</a:t>
            </a:fld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609" y="132974"/>
            <a:ext cx="1647326" cy="219466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79D622B-02A9-4C47-BBFF-7160F436F012}"/>
              </a:ext>
            </a:extLst>
          </p:cNvPr>
          <p:cNvSpPr/>
          <p:nvPr/>
        </p:nvSpPr>
        <p:spPr>
          <a:xfrm>
            <a:off x="84041" y="4282346"/>
            <a:ext cx="899685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are so important for fungal spores, in both asexual and sexual?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enable fungi </a:t>
            </a:r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survive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stresses such as desiccation, nutrient limitation, and extreme temperatures, although they are not as stress resistant as bacterial endospores.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aid in fungal dissemination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helps ex­plain their wide distribution.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spores are often small and light, they can remain suspended in air for long periods and are often spread by adhering to the bodies of insects and other animals. </a:t>
            </a:r>
          </a:p>
        </p:txBody>
      </p:sp>
    </p:spTree>
    <p:extLst>
      <p:ext uri="{BB962C8B-B14F-4D97-AF65-F5344CB8AC3E}">
        <p14:creationId xmlns:p14="http://schemas.microsoft.com/office/powerpoint/2010/main" val="234223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74154D4-B1DC-467E-B8D2-75E4766E9816}"/>
              </a:ext>
            </a:extLst>
          </p:cNvPr>
          <p:cNvSpPr/>
          <p:nvPr/>
        </p:nvSpPr>
        <p:spPr>
          <a:xfrm>
            <a:off x="317395" y="1273466"/>
            <a:ext cx="84638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Provide two examples that illustrate the similarity of archaea to bacteria; list two examples of their similarity to eukaryotes.</a:t>
            </a:r>
            <a:b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</a:br>
            <a:endParaRPr lang="zh-CN" altLang="en-US" sz="32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F4DD336-BF29-431B-8FC5-214EB90A34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32974"/>
            <a:ext cx="4401108" cy="417358"/>
          </a:xfrm>
        </p:spPr>
        <p:txBody>
          <a:bodyPr>
            <a:noAutofit/>
          </a:bodyPr>
          <a:lstStyle/>
          <a:p>
            <a:r>
              <a:rPr lang="en-US" altLang="zh-CN" sz="27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Summary and </a:t>
            </a:r>
            <a:r>
              <a:rPr lang="en-US" altLang="zh-CN" sz="27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262460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43000" y="2276212"/>
            <a:ext cx="6102678" cy="1818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Picture 3" descr="C:\Research in XMU\人事材料\院徽\生科院院徽调整07.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1" b="6450"/>
          <a:stretch/>
        </p:blipFill>
        <p:spPr bwMode="auto">
          <a:xfrm>
            <a:off x="89502" y="875526"/>
            <a:ext cx="1241682" cy="14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55676" y="1314562"/>
            <a:ext cx="6172200" cy="857250"/>
          </a:xfrm>
        </p:spPr>
        <p:txBody>
          <a:bodyPr/>
          <a:lstStyle/>
          <a:p>
            <a:r>
              <a:rPr lang="en-US" altLang="zh-C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MICROBIOLOGY</a:t>
            </a:r>
            <a:endParaRPr lang="zh-CN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1223628" y="2888941"/>
            <a:ext cx="6696744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Lecture 3-3</a:t>
            </a:r>
          </a:p>
          <a:p>
            <a:endParaRPr lang="en-US" altLang="zh-CN" sz="3000" b="1" dirty="0"/>
          </a:p>
        </p:txBody>
      </p:sp>
      <p:sp>
        <p:nvSpPr>
          <p:cNvPr id="7" name="矩形 6"/>
          <p:cNvSpPr/>
          <p:nvPr/>
        </p:nvSpPr>
        <p:spPr>
          <a:xfrm>
            <a:off x="3869923" y="5460390"/>
            <a:ext cx="1176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/>
              <a:t> </a:t>
            </a:r>
            <a:r>
              <a:rPr lang="zh-CN" altLang="en-US" sz="2400" b="1" dirty="0"/>
              <a:t>张连茹</a:t>
            </a:r>
            <a:endParaRPr lang="zh-CN" altLang="en-US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436677" y="3929458"/>
            <a:ext cx="4179123" cy="9858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zh-CN" sz="2400" b="1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0D982DE-035F-4824-A571-6BA00902FDB8}"/>
              </a:ext>
            </a:extLst>
          </p:cNvPr>
          <p:cNvSpPr/>
          <p:nvPr/>
        </p:nvSpPr>
        <p:spPr>
          <a:xfrm>
            <a:off x="2797398" y="4214628"/>
            <a:ext cx="3278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100" kern="0" dirty="0">
                <a:solidFill>
                  <a:prstClr val="black"/>
                </a:solidFill>
                <a:latin typeface="Helvetica" charset="0"/>
                <a:ea typeface="宋体" charset="-122"/>
                <a:cs typeface="Helvetica" charset="0"/>
              </a:rPr>
              <a:t>How many types of fungi?</a:t>
            </a:r>
          </a:p>
        </p:txBody>
      </p:sp>
    </p:spTree>
    <p:extLst>
      <p:ext uri="{BB962C8B-B14F-4D97-AF65-F5344CB8AC3E}">
        <p14:creationId xmlns:p14="http://schemas.microsoft.com/office/powerpoint/2010/main" val="2999225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9994" y="815969"/>
            <a:ext cx="8533712" cy="1082769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fungus is any member of a large group of eukaryotic organisms that includes microorganisms such as </a:t>
            </a:r>
            <a:r>
              <a:rPr lang="en-US" sz="2400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yeasts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molds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moulds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as well as the more familiar mushrooms. 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47978" y="2004398"/>
            <a:ext cx="8746809" cy="243027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90,000 fungal species have been described, possible 1.5 million</a:t>
            </a:r>
          </a:p>
          <a:p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Six major fungal groups(phylum)</a:t>
            </a:r>
          </a:p>
          <a:p>
            <a:pPr lvl="1"/>
            <a:r>
              <a:rPr lang="en-US" altLang="zh-CN" sz="2520" b="1" i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Chytridiomycota</a:t>
            </a:r>
            <a:r>
              <a:rPr lang="zh-CN" altLang="en-US" sz="165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壶菌</a:t>
            </a:r>
            <a:r>
              <a:rPr lang="en-US" altLang="zh-CN" sz="2520" b="1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; </a:t>
            </a:r>
            <a:r>
              <a:rPr lang="en-US" altLang="zh-CN" sz="2520" b="1" i="1" dirty="0" err="1">
                <a:solidFill>
                  <a:srgbClr val="2305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Zygomycota</a:t>
            </a:r>
            <a:r>
              <a:rPr lang="zh-CN" altLang="en-US" sz="165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接合菌</a:t>
            </a:r>
            <a:r>
              <a:rPr lang="en-US" altLang="zh-CN" sz="2520" b="1" i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Glomeromycota</a:t>
            </a:r>
            <a:r>
              <a:rPr lang="zh-CN" alt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球囊菌</a:t>
            </a:r>
            <a:r>
              <a:rPr lang="en-US" altLang="zh-CN" sz="1650" b="1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;</a:t>
            </a:r>
          </a:p>
          <a:p>
            <a:pPr lvl="1"/>
            <a:r>
              <a:rPr lang="en-US" altLang="zh-CN" sz="2520" b="1" i="1" dirty="0">
                <a:solidFill>
                  <a:srgbClr val="280CF8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Ascomycota</a:t>
            </a:r>
            <a:r>
              <a:rPr lang="zh-CN" alt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子囊菌</a:t>
            </a:r>
            <a:r>
              <a:rPr lang="en-US" altLang="zh-CN" sz="2520" b="1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2520" b="1" i="1" dirty="0">
                <a:solidFill>
                  <a:srgbClr val="280CF8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Basidiomycota</a:t>
            </a:r>
            <a:r>
              <a:rPr lang="zh-CN" alt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担子菌</a:t>
            </a:r>
            <a:r>
              <a:rPr lang="en-US" altLang="zh-CN" sz="2520" b="1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Microsporidia</a:t>
            </a:r>
            <a:r>
              <a:rPr lang="zh-CN" alt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微孢子门</a:t>
            </a:r>
            <a:endParaRPr lang="en-US" altLang="zh-CN" sz="1650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1"/>
            <a:endParaRPr lang="en-US" altLang="zh-CN" sz="2520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1"/>
            <a:endParaRPr lang="en-US" altLang="zh-CN" sz="2520" b="1" i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1"/>
            <a:endParaRPr lang="en-US" altLang="zh-CN" sz="2520" b="1" i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8956C9E-ED8E-419F-81A6-E8F59C3A1DF0}"/>
              </a:ext>
            </a:extLst>
          </p:cNvPr>
          <p:cNvSpPr/>
          <p:nvPr/>
        </p:nvSpPr>
        <p:spPr>
          <a:xfrm>
            <a:off x="681549" y="125534"/>
            <a:ext cx="8022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5.6 Overview of Fungal Family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D53F53A-86C6-4798-920F-3C7FBD4E2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5925"/>
            <a:ext cx="9077731" cy="215207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842E5EC-4336-4971-BBC1-FCD828398D5C}"/>
              </a:ext>
            </a:extLst>
          </p:cNvPr>
          <p:cNvSpPr/>
          <p:nvPr/>
        </p:nvSpPr>
        <p:spPr>
          <a:xfrm>
            <a:off x="490911" y="4336593"/>
            <a:ext cx="8403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ea typeface="宋体" charset="-122"/>
              </a:rPr>
              <a:t>壶菌</a:t>
            </a:r>
            <a:r>
              <a:rPr lang="en-US" altLang="zh-CN" dirty="0">
                <a:ea typeface="宋体" charset="-122"/>
              </a:rPr>
              <a:t>                  </a:t>
            </a:r>
            <a:r>
              <a:rPr lang="zh-CN" altLang="en-US" dirty="0">
                <a:ea typeface="宋体" charset="-122"/>
              </a:rPr>
              <a:t>接合菌            </a:t>
            </a:r>
            <a:r>
              <a:rPr lang="zh-CN" altLang="en-US" dirty="0"/>
              <a:t>球囊菌             子囊菌               担子菌            微孢子菌  门</a:t>
            </a:r>
          </a:p>
        </p:txBody>
      </p:sp>
    </p:spTree>
    <p:extLst>
      <p:ext uri="{BB962C8B-B14F-4D97-AF65-F5344CB8AC3E}">
        <p14:creationId xmlns:p14="http://schemas.microsoft.com/office/powerpoint/2010/main" val="56313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6C246-1485-4451-921C-95CC4B81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10" y="0"/>
            <a:ext cx="7886700" cy="628787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 A Typical Archaeal Cell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1E2967-901D-4708-872C-D0E1B92E6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9117"/>
            <a:ext cx="9144000" cy="4351338"/>
          </a:xfrm>
        </p:spPr>
        <p:txBody>
          <a:bodyPr/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Archaeal cells</a:t>
            </a:r>
            <a:r>
              <a:rPr lang="en-US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like bacterial cells.</a:t>
            </a:r>
            <a:endParaRPr lang="en-US" altLang="zh-CN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Archaeal t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axonomy is currently in a state of flux, but two phyla are well established:</a:t>
            </a:r>
          </a:p>
          <a:p>
            <a:r>
              <a:rPr lang="en-US" altLang="zh-CN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Crenarchaeota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Euryarchaeota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400" b="1" dirty="0"/>
              <a:t>一个新的古菌类群</a:t>
            </a:r>
            <a:r>
              <a:rPr lang="en-US" altLang="zh-CN" sz="1400" b="1" dirty="0"/>
              <a:t>——</a:t>
            </a:r>
            <a:r>
              <a:rPr lang="zh-CN" altLang="en-US" sz="1400" b="1" dirty="0"/>
              <a:t>奇古菌门</a:t>
            </a:r>
            <a:r>
              <a:rPr lang="en-US" altLang="zh-CN" b="1" dirty="0"/>
              <a:t>(</a:t>
            </a:r>
            <a:r>
              <a:rPr lang="en-US" altLang="zh-CN" b="1" i="1" dirty="0" err="1"/>
              <a:t>Thaumarchaeota</a:t>
            </a:r>
            <a:r>
              <a:rPr lang="en-US" altLang="zh-CN" b="1" dirty="0"/>
              <a:t>)</a:t>
            </a:r>
          </a:p>
          <a:p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B6688B-7A77-4A29-B419-74191401E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080" y="2645067"/>
            <a:ext cx="6025557" cy="421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53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60DA8A-10EF-4525-9114-C862704BE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9" y="674264"/>
            <a:ext cx="9091101" cy="6075245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are saprophytic; some reside </a:t>
            </a:r>
          </a:p>
          <a:p>
            <a:pPr marL="0" indent="0"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rumen of herbivores.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Chytrids are unique among fungi in the production of a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zoospore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single, posterior, whiplash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flagellum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fungi are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microscopic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display both sexual and</a:t>
            </a:r>
          </a:p>
          <a:p>
            <a:pPr marL="0" indent="0"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asexual reproduction. 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are capable of degrading cellulose and even keratin, which enables the degradation of crustacean exoskeletons.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chytrid </a:t>
            </a:r>
            <a:r>
              <a:rPr lang="en-US" altLang="zh-CN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Allomyces</a:t>
            </a:r>
            <a:r>
              <a:rPr lang="en-US" altLang="zh-CN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macrogynus</a:t>
            </a:r>
            <a:r>
              <a:rPr lang="en-US" altLang="zh-CN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a complex life cycle that includes four types of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sporangia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five developmentally distinct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spore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types.</a:t>
            </a:r>
          </a:p>
          <a:p>
            <a:pPr marL="0" indent="0">
              <a:buNone/>
            </a:pP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6A83F0F-4DE9-4630-AAE2-2386A51779AA}"/>
              </a:ext>
            </a:extLst>
          </p:cNvPr>
          <p:cNvSpPr/>
          <p:nvPr/>
        </p:nvSpPr>
        <p:spPr>
          <a:xfrm>
            <a:off x="1424339" y="89489"/>
            <a:ext cx="3913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5.6.1 </a:t>
            </a:r>
            <a:r>
              <a:rPr lang="en-US" altLang="zh-C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Chytridiomycota</a:t>
            </a:r>
            <a:endParaRPr lang="zh-CN" altLang="en-US" i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AEC87B3-33E3-4C72-9611-E37FAE4B2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180" y="153057"/>
            <a:ext cx="1925574" cy="16230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559F45-FD50-403D-9BE6-D3FE3260B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35505" y="394121"/>
            <a:ext cx="1542432" cy="1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28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099D5D-7B0F-418D-91D5-FCB3ABEAA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97" y="0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5.6.2</a:t>
            </a: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Zygomycota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Rhizopus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species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130918-BAD5-4FFC-808A-1E9DFAD73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05578"/>
            <a:ext cx="8831443" cy="5954302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member of the genus </a:t>
            </a: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Rhizopus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important because it is involved in the rice disease known as seedling blight.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Much to everyone‘s surprise, an a-proteobacterium, </a:t>
            </a:r>
            <a:r>
              <a:rPr lang="en-US" altLang="zh-C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Burkholderia</a:t>
            </a: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100" dirty="0">
                <a:solidFill>
                  <a:prstClr val="black"/>
                </a:solidFill>
              </a:rPr>
              <a:t>伯克氏菌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 growing within the fungus produces the toxin.</a:t>
            </a:r>
          </a:p>
          <a:p>
            <a:r>
              <a:rPr lang="en-US" altLang="zh-C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Zygomycetes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also contribute to human welfare. For example, one species of </a:t>
            </a: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Rhizopus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used in Indonesia to produce a food called tempeh from boiled, skinless soybeans. Another </a:t>
            </a:r>
            <a:r>
              <a:rPr lang="en-US" altLang="zh-C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zygomycete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Mucor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spp.) is used with soybeans in Asia to make a curd called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sufu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1F6A56C-C0EE-4317-9E03-52319EB04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553" y="4020040"/>
            <a:ext cx="3219519" cy="283796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C598D73-8DD5-40F8-B977-47F51B213FBA}"/>
              </a:ext>
            </a:extLst>
          </p:cNvPr>
          <p:cNvSpPr/>
          <p:nvPr/>
        </p:nvSpPr>
        <p:spPr>
          <a:xfrm>
            <a:off x="6015310" y="4517839"/>
            <a:ext cx="150900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i="1" dirty="0"/>
              <a:t>Rhizopus </a:t>
            </a:r>
            <a:r>
              <a:rPr lang="en-US" altLang="zh-CN" sz="1350" i="1" dirty="0" err="1"/>
              <a:t>stolonifer</a:t>
            </a:r>
            <a:endParaRPr lang="zh-CN" altLang="en-US" sz="1350" i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C315815-3FD9-486E-936D-5C3FAFCB3118}"/>
              </a:ext>
            </a:extLst>
          </p:cNvPr>
          <p:cNvSpPr/>
          <p:nvPr/>
        </p:nvSpPr>
        <p:spPr>
          <a:xfrm>
            <a:off x="5958747" y="4284298"/>
            <a:ext cx="105028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/>
              <a:t>匍茎根霉菌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9EF5BC-90BA-418B-863E-498587EE2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863" y="4434339"/>
            <a:ext cx="1864634" cy="214204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3">
            <a:extLst>
              <a:ext uri="{FF2B5EF4-FFF2-40B4-BE49-F238E27FC236}">
                <a16:creationId xmlns:a16="http://schemas.microsoft.com/office/drawing/2014/main" id="{AAA26C8E-4C6F-4FB0-9CAE-254499F9C2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3" y="4584380"/>
            <a:ext cx="1296590" cy="16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57">
            <a:extLst>
              <a:ext uri="{FF2B5EF4-FFF2-40B4-BE49-F238E27FC236}">
                <a16:creationId xmlns:a16="http://schemas.microsoft.com/office/drawing/2014/main" id="{563C1297-6E14-4382-9B93-DADC0E392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3" y="4584380"/>
            <a:ext cx="1307130" cy="138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06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74C49F-D612-4D91-9F17-23212F8C2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5703"/>
            <a:ext cx="9004237" cy="2610573"/>
          </a:xfrm>
        </p:spPr>
        <p:txBody>
          <a:bodyPr>
            <a:normAutofit lnSpcReduction="10000"/>
          </a:bodyPr>
          <a:lstStyle/>
          <a:p>
            <a:r>
              <a:rPr lang="en-US" altLang="zh-CN" b="1" i="1" dirty="0" err="1">
                <a:solidFill>
                  <a:srgbClr val="0000FF"/>
                </a:solidFill>
              </a:rPr>
              <a:t>Glomeromycetes</a:t>
            </a:r>
            <a:r>
              <a:rPr lang="en-US" altLang="zh-CN" b="1" i="1" dirty="0">
                <a:solidFill>
                  <a:srgbClr val="0000FF"/>
                </a:solidFill>
              </a:rPr>
              <a:t> </a:t>
            </a:r>
            <a:r>
              <a:rPr lang="en-US" altLang="zh-CN" b="1" dirty="0"/>
              <a:t>are of critical ecological importance because they are </a:t>
            </a:r>
            <a:r>
              <a:rPr lang="en-US" altLang="zh-CN" b="1" i="1" dirty="0"/>
              <a:t>mycorrhizal</a:t>
            </a:r>
            <a:r>
              <a:rPr lang="en-US" altLang="zh-CN" b="1" dirty="0"/>
              <a:t> symbionts of vascular plants</a:t>
            </a:r>
            <a:r>
              <a:rPr lang="en-US" altLang="zh-CN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zh-CN" b="1" i="1" dirty="0">
                <a:solidFill>
                  <a:srgbClr val="0000FF"/>
                </a:solidFill>
              </a:rPr>
              <a:t>Mycorrhizal</a:t>
            </a:r>
            <a:r>
              <a:rPr lang="en-US" altLang="zh-CN" b="1" dirty="0">
                <a:solidFill>
                  <a:srgbClr val="0000FF"/>
                </a:solidFill>
              </a:rPr>
              <a:t> </a:t>
            </a:r>
            <a:r>
              <a:rPr lang="en-US" altLang="zh-CN" b="1" dirty="0"/>
              <a:t>fungi form important associations with the roots of almost all herbaceous plants and tropical trees</a:t>
            </a:r>
            <a:r>
              <a:rPr lang="en-US" altLang="zh-CN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zh-CN" b="1" dirty="0">
                <a:solidFill>
                  <a:srgbClr val="0000FF"/>
                </a:solidFill>
              </a:rPr>
              <a:t>Only asexual reproduction </a:t>
            </a:r>
            <a:r>
              <a:rPr lang="en-US" altLang="zh-CN" b="1" dirty="0"/>
              <a:t>is known to occur in </a:t>
            </a:r>
            <a:r>
              <a:rPr lang="en-US" altLang="zh-CN" b="1" i="1" dirty="0" err="1"/>
              <a:t>glomero­mycetes</a:t>
            </a:r>
            <a:r>
              <a:rPr lang="en-US" altLang="zh-CN" b="1" dirty="0"/>
              <a:t>. </a:t>
            </a:r>
            <a:endParaRPr lang="zh-CN" altLang="en-US" b="1" dirty="0"/>
          </a:p>
          <a:p>
            <a:endParaRPr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3CF01019-E089-4309-82A4-1CC239DCEF48}"/>
              </a:ext>
            </a:extLst>
          </p:cNvPr>
          <p:cNvSpPr txBox="1">
            <a:spLocks/>
          </p:cNvSpPr>
          <p:nvPr/>
        </p:nvSpPr>
        <p:spPr>
          <a:xfrm>
            <a:off x="583308" y="1"/>
            <a:ext cx="7886700" cy="755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5.6.3</a:t>
            </a: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Glomeromycota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球囊菌（菌根菌）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3CC25C4-4F2B-49AE-BB12-882967185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459" y="3586121"/>
            <a:ext cx="3763126" cy="32635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BEE6BC3-FE77-4C4F-940B-0BB0D1DA9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34" y="3586215"/>
            <a:ext cx="3783207" cy="344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7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il75268_2406b"/>
          <p:cNvPicPr>
            <a:picLocks noChangeAspect="1" noChangeArrowheads="1"/>
          </p:cNvPicPr>
          <p:nvPr/>
        </p:nvPicPr>
        <p:blipFill rotWithShape="1">
          <a:blip r:embed="rId3" cstate="print"/>
          <a:srcRect t="6767" b="5335"/>
          <a:stretch/>
        </p:blipFill>
        <p:spPr bwMode="auto">
          <a:xfrm>
            <a:off x="6880588" y="3448201"/>
            <a:ext cx="2409825" cy="2320685"/>
          </a:xfrm>
          <a:prstGeom prst="rect">
            <a:avLst/>
          </a:prstGeom>
          <a:noFill/>
        </p:spPr>
      </p:pic>
      <p:pic>
        <p:nvPicPr>
          <p:cNvPr id="5" name="Picture 6" descr="wil75268_2406a"/>
          <p:cNvPicPr>
            <a:picLocks noChangeAspect="1" noChangeArrowheads="1"/>
          </p:cNvPicPr>
          <p:nvPr/>
        </p:nvPicPr>
        <p:blipFill rotWithShape="1">
          <a:blip r:embed="rId4" cstate="print"/>
          <a:srcRect t="6806" b="4798"/>
          <a:stretch/>
        </p:blipFill>
        <p:spPr bwMode="auto">
          <a:xfrm>
            <a:off x="6880588" y="1081796"/>
            <a:ext cx="2409825" cy="2320685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20937" y="657908"/>
            <a:ext cx="7239605" cy="62229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Ascomycetes or sac fungi.</a:t>
            </a:r>
          </a:p>
          <a:p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Ascomycetes can have either a yeast morphology or a mold morphology.</a:t>
            </a:r>
          </a:p>
          <a:p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Important ascomycetes include the yeast </a:t>
            </a:r>
            <a:r>
              <a:rPr lang="en-US" altLang="zh-CN" sz="27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Saccharomyces cerevisiae</a:t>
            </a: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, </a:t>
            </a:r>
            <a:r>
              <a:rPr lang="en-US" altLang="zh-CN" sz="27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Aspergillus</a:t>
            </a:r>
            <a:r>
              <a:rPr lang="en-US" altLang="zh-CN" sz="27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spp</a:t>
            </a: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., </a:t>
            </a:r>
            <a:r>
              <a:rPr lang="en-US" altLang="zh-CN" sz="2700" b="1" i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Claviceps</a:t>
            </a:r>
            <a:r>
              <a:rPr lang="en-US" altLang="zh-CN" sz="2700" b="1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i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purpurea</a:t>
            </a:r>
            <a:r>
              <a:rPr lang="en-US" altLang="zh-CN" sz="2700" b="1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(the cause of ergotism), and the indoor mold </a:t>
            </a:r>
            <a:r>
              <a:rPr lang="en-US" altLang="zh-CN" sz="2700" b="1" i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Stachybotrys</a:t>
            </a:r>
            <a:r>
              <a:rPr lang="en-US" altLang="zh-CN" sz="2700" b="1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i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chartarum</a:t>
            </a: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Red, brown, and blue-green molds cause food </a:t>
            </a:r>
            <a:r>
              <a:rPr lang="en-US" altLang="zh-CN" sz="27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spoilage </a:t>
            </a:r>
          </a:p>
          <a:p>
            <a:pPr lvl="1"/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Some are human and plant </a:t>
            </a:r>
            <a:r>
              <a:rPr lang="en-US" altLang="zh-CN" sz="27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pathogens</a:t>
            </a:r>
          </a:p>
          <a:p>
            <a:pPr lvl="1"/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Some yeasts and truffles</a:t>
            </a:r>
            <a:r>
              <a:rPr lang="en-US" altLang="zh-CN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块菌 </a:t>
            </a: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are </a:t>
            </a:r>
            <a:r>
              <a:rPr lang="en-US" altLang="zh-CN" sz="27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edible</a:t>
            </a:r>
          </a:p>
          <a:p>
            <a:pPr lvl="1"/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Some used as </a:t>
            </a:r>
            <a:r>
              <a:rPr lang="en-US" altLang="zh-CN" sz="27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research tools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464215" y="198010"/>
            <a:ext cx="5829300" cy="45989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300" b="1" dirty="0">
                <a:solidFill>
                  <a:srgbClr val="280CF8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5.6.4</a:t>
            </a:r>
            <a:r>
              <a:rPr lang="en-US" altLang="zh-CN" sz="3300" b="1" i="1" dirty="0">
                <a:solidFill>
                  <a:srgbClr val="280CF8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Ascomycota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066" y="5509140"/>
            <a:ext cx="171464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2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68412" y="74523"/>
            <a:ext cx="8132791" cy="522945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2305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5.6.4</a:t>
            </a:r>
            <a:r>
              <a:rPr lang="en-US" altLang="zh-CN" sz="3200" b="1" i="1" dirty="0">
                <a:solidFill>
                  <a:srgbClr val="2305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Ascomycota -</a:t>
            </a:r>
            <a:r>
              <a:rPr lang="en-US" altLang="zh-CN" sz="3200" b="1" dirty="0">
                <a:solidFill>
                  <a:srgbClr val="2305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filamentous form life cycle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85443" y="671489"/>
            <a:ext cx="9127137" cy="603411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27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Ascomycetes</a:t>
            </a: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are ecologically important in freshwater, marine, and terrestrial habitats because they </a:t>
            </a:r>
            <a:r>
              <a:rPr lang="en-US" altLang="zh-CN" sz="27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degrade</a:t>
            </a: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many chemically </a:t>
            </a:r>
            <a:r>
              <a:rPr lang="en-US" altLang="zh-CN" sz="27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stable organic compounds</a:t>
            </a: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, including lignin, </a:t>
            </a:r>
            <a:r>
              <a:rPr lang="en-US" altLang="zh-CN" sz="27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cellulose</a:t>
            </a: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, and col­lagen. </a:t>
            </a:r>
          </a:p>
          <a:p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Many species are quite familiar and economically im­portant</a:t>
            </a:r>
          </a:p>
          <a:p>
            <a:pPr>
              <a:lnSpc>
                <a:spcPct val="90000"/>
              </a:lnSpc>
            </a:pPr>
            <a:r>
              <a:rPr lang="en-US" altLang="zh-CN" sz="27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Asexual</a:t>
            </a: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reproduction - </a:t>
            </a:r>
            <a:r>
              <a:rPr lang="en-US" altLang="zh-CN" sz="27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conidia</a:t>
            </a:r>
          </a:p>
          <a:p>
            <a:pPr>
              <a:lnSpc>
                <a:spcPct val="90000"/>
              </a:lnSpc>
            </a:pPr>
            <a:r>
              <a:rPr lang="en-US" altLang="zh-CN" sz="27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Sexual</a:t>
            </a: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reproduction </a:t>
            </a:r>
          </a:p>
          <a:p>
            <a:pPr lvl="1">
              <a:lnSpc>
                <a:spcPct val="90000"/>
              </a:lnSpc>
            </a:pP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Ascus formation with </a:t>
            </a:r>
            <a:r>
              <a:rPr lang="en-US" altLang="zh-CN" sz="2700" b="1" u="sng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ascospores</a:t>
            </a:r>
            <a:endParaRPr lang="en-US" altLang="zh-CN" sz="2700" b="1" u="sng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Opposite mating types form </a:t>
            </a:r>
            <a:r>
              <a:rPr lang="en-US" altLang="zh-CN" sz="27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zygote</a:t>
            </a: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zh-CN" sz="2700" b="1" u="sng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Ascospores</a:t>
            </a: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forcefully released from </a:t>
            </a:r>
            <a:r>
              <a:rPr lang="en-US" altLang="zh-CN" sz="2700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ascocarp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子囊果</a:t>
            </a: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, germinate</a:t>
            </a:r>
          </a:p>
          <a:p>
            <a:pPr>
              <a:lnSpc>
                <a:spcPct val="90000"/>
              </a:lnSpc>
            </a:pPr>
            <a:r>
              <a:rPr lang="en-US" altLang="zh-CN" sz="2700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Sclerotia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菌核</a:t>
            </a: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masses of hyphae survive the winter then germinate</a:t>
            </a:r>
          </a:p>
          <a:p>
            <a:pPr>
              <a:lnSpc>
                <a:spcPct val="90000"/>
              </a:lnSpc>
            </a:pPr>
            <a:endParaRPr lang="en-US" altLang="zh-CN" sz="2700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3889426-1EDF-4842-83A0-359A589FE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304" y="2512238"/>
            <a:ext cx="2727771" cy="23526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88CFA3-597C-4DF6-8D11-D7283DE76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531" y="3591136"/>
            <a:ext cx="1528638" cy="142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1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bldLvl="2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9326" y="85396"/>
            <a:ext cx="6115050" cy="571500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2305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5.6.4 Genus</a:t>
            </a:r>
            <a:r>
              <a:rPr lang="en-US" altLang="zh-CN" sz="3200" b="1" i="1" dirty="0">
                <a:solidFill>
                  <a:srgbClr val="2305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A</a:t>
            </a:r>
            <a:r>
              <a:rPr lang="en-US" altLang="zh-CN" sz="3200" b="1" i="1" cap="none" dirty="0">
                <a:solidFill>
                  <a:srgbClr val="2305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spergillus 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idx="1"/>
          </p:nvPr>
        </p:nvSpPr>
        <p:spPr>
          <a:xfrm>
            <a:off x="309838" y="891729"/>
            <a:ext cx="7919920" cy="348977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1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A.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fumigatus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烟曲霉</a:t>
            </a:r>
            <a:endParaRPr lang="en-US" altLang="zh-CN" sz="2400" b="1" i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Ubiquitous environmental </a:t>
            </a:r>
          </a:p>
          <a:p>
            <a:pPr lvl="1">
              <a:lnSpc>
                <a:spcPct val="9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Allergies</a:t>
            </a:r>
            <a:r>
              <a:rPr lang="zh-C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过敏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and significant pathogen</a:t>
            </a:r>
          </a:p>
          <a:p>
            <a:pPr>
              <a:lnSpc>
                <a:spcPct val="90000"/>
              </a:lnSpc>
            </a:pPr>
            <a:r>
              <a:rPr lang="en-US" altLang="zh-CN" sz="2400" b="1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A.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oryzae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米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曲霉</a:t>
            </a:r>
            <a:endParaRPr lang="en-US" altLang="zh-CN" sz="2400" b="1" i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Production of fermented foods</a:t>
            </a:r>
          </a:p>
          <a:p>
            <a:pPr lvl="1">
              <a:lnSpc>
                <a:spcPct val="9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Important in biotechnology</a:t>
            </a:r>
          </a:p>
          <a:p>
            <a:pPr>
              <a:lnSpc>
                <a:spcPct val="90000"/>
              </a:lnSpc>
            </a:pPr>
            <a:r>
              <a:rPr lang="en-US" altLang="zh-CN" sz="2400" b="1" i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Aspergillus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aflatoxins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and cancer</a:t>
            </a:r>
            <a:endParaRPr lang="en-US" altLang="zh-CN" sz="2400" b="1" i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37 Mb genome, model system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600200" y="5286376"/>
            <a:ext cx="457200" cy="190500"/>
          </a:xfrm>
          <a:prstGeom prst="rect">
            <a:avLst/>
          </a:prstGeom>
        </p:spPr>
        <p:txBody>
          <a:bodyPr/>
          <a:lstStyle/>
          <a:p>
            <a:fld id="{E73A14BE-0F36-4807-9D23-014D624D678F}" type="slidenum">
              <a:rPr lang="en-US" altLang="zh-CN"/>
              <a:pPr/>
              <a:t>45</a:t>
            </a:fld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2388" t="11941" r="22830" b="15613"/>
          <a:stretch/>
        </p:blipFill>
        <p:spPr>
          <a:xfrm>
            <a:off x="894857" y="4729719"/>
            <a:ext cx="2073538" cy="14538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236" y="4548652"/>
            <a:ext cx="718781" cy="362134"/>
          </a:xfrm>
          <a:prstGeom prst="rect">
            <a:avLst/>
          </a:prstGeom>
        </p:spPr>
      </p:pic>
      <p:pic>
        <p:nvPicPr>
          <p:cNvPr id="7" name="Picture 5" descr="wil75268_2411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7368" y="4423301"/>
            <a:ext cx="2537776" cy="21485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wil75268_2411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2424" y="2381472"/>
            <a:ext cx="2141475" cy="25293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62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2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2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32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32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32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32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32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2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31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79A04C-E113-4CF6-ABDC-4845974F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99" y="0"/>
            <a:ext cx="7886700" cy="802771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5.6.5</a:t>
            </a: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Basidiomycota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D00C62-3FDF-4BFE-BB8A-B4F2FA039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8708"/>
            <a:ext cx="9144000" cy="4351338"/>
          </a:xfrm>
        </p:spPr>
        <p:txBody>
          <a:bodyPr>
            <a:noAutofit/>
          </a:bodyPr>
          <a:lstStyle/>
          <a:p>
            <a:r>
              <a:rPr lang="en-US" altLang="zh-CN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Basidiomycota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commonly known as club fungi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珊瑚菌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Examples include jelly fungi,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rust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shelf fungi, stink­horns, puffballs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马勃菌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toadstools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蕈类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mushrooms, and bird's nest fungi.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Most are saprophytes that decompose plant debris, especially cellulose and lignin.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 from </a:t>
            </a:r>
            <a:r>
              <a:rPr lang="en-US" altLang="zh-CN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urediniomycetes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ustilaginomycetes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锈菌纲和黑粉菌纲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important plant pathogens(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rusts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b="1" dirty="0">
                <a:ea typeface="宋体" charset="-122"/>
              </a:rPr>
              <a:t>dimorphic)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mushrooms are used as food, and the cultivation of the mush­room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Agaricus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campestris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multimillion-dollar business. 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9A846C3-C082-4C2F-B9B1-15F51496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5145774"/>
            <a:ext cx="2251798" cy="15674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9ECEB37-14EB-4724-87D4-C77F6B09A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301" y="5225571"/>
            <a:ext cx="2005815" cy="14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577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FDD3BA-08D4-434F-9021-5EBCFC074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806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5.6.6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Microsporidia</a:t>
            </a:r>
            <a:endParaRPr lang="zh-CN" altLang="en-US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02DB7-55A4-48C1-882F-9FB41DCE3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90" y="1416369"/>
            <a:ext cx="8286750" cy="2568891"/>
          </a:xfrm>
        </p:spPr>
        <p:txBody>
          <a:bodyPr/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Members of 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Microsporidia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a unique morphology and are still sometimes considered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protists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include virulent human pathogens; some infect other vertebrates and insects.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1059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5351869"/>
              </p:ext>
            </p:extLst>
          </p:nvPr>
        </p:nvGraphicFramePr>
        <p:xfrm>
          <a:off x="168747" y="1335504"/>
          <a:ext cx="8202751" cy="439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829404" y="115881"/>
            <a:ext cx="2505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u="sng" dirty="0">
                <a:solidFill>
                  <a:srgbClr val="280C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sz="3200" b="1" u="sng" dirty="0">
              <a:solidFill>
                <a:srgbClr val="280C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4887" y="6137192"/>
            <a:ext cx="7775090" cy="466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altLang="zh-CN" sz="2700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differences of bacteria and fungi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3474" y="4286101"/>
            <a:ext cx="2053006" cy="1714649"/>
          </a:xfrm>
          <a:prstGeom prst="rect">
            <a:avLst/>
          </a:prstGeom>
        </p:spPr>
      </p:pic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168746" y="810597"/>
            <a:ext cx="6576247" cy="2676409"/>
          </a:xfrm>
        </p:spPr>
        <p:txBody>
          <a:bodyPr>
            <a:normAutofit/>
          </a:bodyPr>
          <a:lstStyle/>
          <a:p>
            <a:r>
              <a:rPr lang="en-US" altLang="zh-CN" sz="315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Fungal</a:t>
            </a:r>
            <a:r>
              <a:rPr lang="en-US" altLang="zh-CN" sz="315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structure and function</a:t>
            </a:r>
            <a:endParaRPr lang="en-US" altLang="zh-CN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Yeast </a:t>
            </a:r>
          </a:p>
          <a:p>
            <a:r>
              <a:rPr lang="en-US" altLang="zh-C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Mold</a:t>
            </a:r>
          </a:p>
          <a:p>
            <a:pPr marL="0" indent="0">
              <a:buNone/>
            </a:pPr>
            <a:endParaRPr lang="en-US" altLang="zh-C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C9214E6-D96F-4662-AB26-640E25C739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5795" y="4122475"/>
            <a:ext cx="940362" cy="9798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FCD4679-5FFB-447E-95E8-40B3A42554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7396" y="-42605"/>
            <a:ext cx="1491292" cy="16123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5F7A0D-AA7C-4CC5-83C1-0881F1D81F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8594" y="-42605"/>
            <a:ext cx="1572904" cy="17679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FF6370-7A07-4FB9-8998-7586634254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0090" y="1445188"/>
            <a:ext cx="1083910" cy="9327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5A7DA3D-9FF4-427E-B0C2-4E56574C89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9500" y="3112886"/>
            <a:ext cx="1134274" cy="11405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3949065-8CF6-4320-9136-183317B182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1640" y="2177708"/>
            <a:ext cx="890463" cy="87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2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43D67-9276-44E0-A843-7E21D9B72050}" type="slidenum">
              <a:rPr lang="zh-CN" altLang="en-US" smtClean="0"/>
              <a:pPr>
                <a:defRPr/>
              </a:pPr>
              <a:t>49</a:t>
            </a:fld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12" y="-389031"/>
            <a:ext cx="7577375" cy="20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6200" y="1278370"/>
            <a:ext cx="9144000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Next, </a:t>
            </a:r>
            <a:r>
              <a:rPr lang="en-US" altLang="zh-CN" sz="3200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will talk about of </a:t>
            </a:r>
            <a:r>
              <a:rPr lang="en-US" sz="3200" b="1" dirty="0">
                <a:solidFill>
                  <a:srgbClr val="23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virus!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Discuss whether you think viruses evolved before the first  cell or whether they have coevolved and are perhaps still  coevolving with their hosts.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Discuss the ways that viruses can be cultivated.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What advantages might a phage gain by being capable of lysogeny?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Explain why the receptors that viruses have evolved to use are host surface proteins that serve very important, and sometimes essential, functions for the host cell?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Consider the origin of viral envelopes and suggest why enveloped viruses that infect plants and bacteria are rare.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Compare and contrast in general terms viruses,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viroids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satellites, and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prions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700" b="1" dirty="0">
              <a:solidFill>
                <a:srgbClr val="2305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73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1B365-EE7E-4304-ABC6-D2C4987E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91180"/>
          </a:xfrm>
        </p:spPr>
        <p:txBody>
          <a:bodyPr>
            <a:normAutofit/>
          </a:bodyPr>
          <a:lstStyle/>
          <a:p>
            <a:r>
              <a:rPr lang="en-US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4.1.1 Shape, Arrangement, and Size</a:t>
            </a:r>
            <a:endParaRPr lang="zh-CN" alt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3219-CFE9-437E-80C0-7E7E8776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2832"/>
            <a:ext cx="9144000" cy="3947021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Archaeal cells, exhibit a variety of shapes. </a:t>
            </a:r>
            <a:r>
              <a:rPr lang="en-US" altLang="zh-CN" b="1" u="sng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Cocci</a:t>
            </a:r>
            <a:r>
              <a:rPr lang="en-US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b="1" u="sng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rods </a:t>
            </a:r>
            <a:r>
              <a:rPr lang="en-US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common.</a:t>
            </a:r>
          </a:p>
          <a:p>
            <a:r>
              <a:rPr lang="en-US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date, </a:t>
            </a:r>
            <a:r>
              <a:rPr lang="en-US" altLang="zh-CN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spirochete-like </a:t>
            </a:r>
            <a:r>
              <a:rPr lang="en-US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mycelial archaea </a:t>
            </a:r>
            <a:r>
              <a:rPr lang="en-US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been discovered</a:t>
            </a:r>
            <a:r>
              <a:rPr lang="zh-CN" altLang="en-US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r>
              <a:rPr lang="zh-CN" altLang="en-US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some archaea exhibit </a:t>
            </a:r>
            <a:r>
              <a:rPr lang="en-US" altLang="zh-CN" b="1" u="sng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unique shapes</a:t>
            </a:r>
            <a:r>
              <a:rPr lang="en-US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such as the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branched</a:t>
            </a:r>
            <a:r>
              <a:rPr lang="en-US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 of </a:t>
            </a:r>
            <a:r>
              <a:rPr lang="en-US" altLang="zh-CN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Thermoproteus</a:t>
            </a:r>
            <a:r>
              <a:rPr lang="en-US" altLang="zh-CN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tenax</a:t>
            </a:r>
            <a:r>
              <a:rPr lang="en-US" altLang="zh-CN" b="1" i="1" u="sng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flat, postage-stamp-shaped </a:t>
            </a:r>
            <a:r>
              <a:rPr lang="en-US" altLang="zh-CN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Haloquadratum</a:t>
            </a:r>
            <a:r>
              <a:rPr lang="en-US" altLang="zh-CN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walsbyi</a:t>
            </a:r>
            <a:r>
              <a:rPr lang="en-US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archaeon that lives in salt ponds and measures about 2 </a:t>
            </a:r>
            <a:r>
              <a:rPr lang="el-GR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by 2 to 4 </a:t>
            </a:r>
            <a:r>
              <a:rPr lang="el-GR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and only 0.25 </a:t>
            </a:r>
            <a:r>
              <a:rPr lang="el-GR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thick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CA65E7D-6959-4F97-9C93-120502A49F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9" t="9435" r="7945" b="8531"/>
          <a:stretch/>
        </p:blipFill>
        <p:spPr>
          <a:xfrm>
            <a:off x="7370859" y="4982192"/>
            <a:ext cx="1773141" cy="1804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D7F3EF5-C9C3-4EFA-9A2D-D7FD42A0C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358" y="5046945"/>
            <a:ext cx="2325649" cy="1536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1334E9F-306E-4967-964B-4DF4BF154484}"/>
              </a:ext>
            </a:extLst>
          </p:cNvPr>
          <p:cNvSpPr/>
          <p:nvPr/>
        </p:nvSpPr>
        <p:spPr>
          <a:xfrm>
            <a:off x="2453019" y="6608633"/>
            <a:ext cx="3950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 err="1">
                <a:solidFill>
                  <a:srgbClr val="0000FF"/>
                </a:solidFill>
              </a:rPr>
              <a:t>InternationaI</a:t>
            </a:r>
            <a:r>
              <a:rPr lang="en-US" altLang="zh-CN" sz="1400" b="1" i="1" dirty="0">
                <a:solidFill>
                  <a:srgbClr val="0000FF"/>
                </a:solidFill>
              </a:rPr>
              <a:t> </a:t>
            </a:r>
            <a:r>
              <a:rPr lang="en-US" altLang="zh-CN" sz="1400" b="1" i="1" dirty="0" err="1">
                <a:solidFill>
                  <a:srgbClr val="0000FF"/>
                </a:solidFill>
              </a:rPr>
              <a:t>JournaI</a:t>
            </a:r>
            <a:r>
              <a:rPr lang="en-US" altLang="zh-CN" sz="1400" b="1" i="1" dirty="0">
                <a:solidFill>
                  <a:srgbClr val="0000FF"/>
                </a:solidFill>
              </a:rPr>
              <a:t> of Systematic Bacteriology49</a:t>
            </a:r>
            <a:endParaRPr lang="zh-CN" altLang="en-US" sz="1400" b="1" i="1" dirty="0">
              <a:solidFill>
                <a:srgbClr val="0000FF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39130B9-E937-4669-9C8B-E7A1CFF24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958" y="4973878"/>
            <a:ext cx="1207901" cy="1864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52B67DC-4C8A-4EE7-8527-F2CA2955E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1" y="4961021"/>
            <a:ext cx="2293620" cy="176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984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228CDC6-46BC-4CDC-AED6-CDDE7ED1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44" y="734946"/>
            <a:ext cx="9059456" cy="6123053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请用任意一种文体，介绍细菌的相关知识（形态特征、结构及其功能等）。引力波会对细菌的结构有影响吗？</a:t>
            </a:r>
            <a:endParaRPr lang="en-US" altLang="zh-CN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您认为细菌、古菌和真菌最主要的差别是什么？它们的细胞膜的组成或结构有什么异同？您能否举例说明</a:t>
            </a:r>
            <a:r>
              <a:rPr lang="en-US" altLang="zh-CN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2017</a:t>
            </a:r>
            <a:r>
              <a:rPr lang="zh-CN" altLang="en-US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年诺贝尔化学奖中的技术用于细胞膜蛋白质的研究，有何显著的特点？</a:t>
            </a:r>
            <a:endParaRPr lang="en-US" altLang="zh-CN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根据病毒的组成及结构以及繁殖特点，设想病毒病的几种治疗策略。</a:t>
            </a:r>
            <a:endParaRPr lang="en-US" altLang="zh-CN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b="1" u="sng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同学间互评的翻译练习</a:t>
            </a:r>
            <a:r>
              <a:rPr lang="zh-CN" altLang="en-US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（不需要交）：第</a:t>
            </a:r>
            <a:r>
              <a:rPr lang="en-US" altLang="zh-CN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章（星期二班）；第</a:t>
            </a:r>
            <a:r>
              <a:rPr lang="en-US" altLang="zh-CN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章（星期五班）；第</a:t>
            </a:r>
            <a:r>
              <a:rPr lang="en-US" altLang="zh-CN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章（星期三班）</a:t>
            </a:r>
          </a:p>
          <a:p>
            <a:r>
              <a:rPr lang="zh-CN" altLang="en-US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说明：请在期中考试的前</a:t>
            </a:r>
            <a:r>
              <a:rPr lang="en-US" altLang="zh-CN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周前提交作业；</a:t>
            </a:r>
            <a:r>
              <a:rPr lang="zh-CN" altLang="en-US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请在期中考试前完成翻译练习。</a:t>
            </a:r>
            <a:endParaRPr lang="en-US" altLang="zh-CN" b="1" dirty="0">
              <a:solidFill>
                <a:srgbClr val="00B05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8229372-4E89-4B9A-9479-FD62254B1A0F}"/>
              </a:ext>
            </a:extLst>
          </p:cNvPr>
          <p:cNvSpPr/>
          <p:nvPr/>
        </p:nvSpPr>
        <p:spPr>
          <a:xfrm>
            <a:off x="1900592" y="6035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作业和</a:t>
            </a:r>
            <a:r>
              <a:rPr lang="zh-C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练习</a:t>
            </a:r>
          </a:p>
        </p:txBody>
      </p:sp>
    </p:spTree>
    <p:extLst>
      <p:ext uri="{BB962C8B-B14F-4D97-AF65-F5344CB8AC3E}">
        <p14:creationId xmlns:p14="http://schemas.microsoft.com/office/powerpoint/2010/main" val="3845899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05A5B71-70E5-441F-8F8E-F120CCC0A337}"/>
              </a:ext>
            </a:extLst>
          </p:cNvPr>
          <p:cNvSpPr txBox="1">
            <a:spLocks/>
          </p:cNvSpPr>
          <p:nvPr/>
        </p:nvSpPr>
        <p:spPr>
          <a:xfrm>
            <a:off x="596845" y="0"/>
            <a:ext cx="7886700" cy="891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4.1.2 Cell General Structure</a:t>
            </a:r>
            <a:endParaRPr lang="zh-CN" alt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06050BE2-D47A-458A-8F0E-87324866AE9A}"/>
              </a:ext>
            </a:extLst>
          </p:cNvPr>
          <p:cNvSpPr txBox="1">
            <a:spLocks/>
          </p:cNvSpPr>
          <p:nvPr/>
        </p:nvSpPr>
        <p:spPr>
          <a:xfrm>
            <a:off x="0" y="985963"/>
            <a:ext cx="9144000" cy="6062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unusual lipids </a:t>
            </a:r>
            <a:r>
              <a:rPr lang="en-US" altLang="zh-CN" sz="3200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one of the first pieces of evidence to suggest that these microbes are phylogenetically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distinct from bacteria</a:t>
            </a:r>
            <a:r>
              <a:rPr lang="en-US" altLang="zh-CN" sz="3200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zh-CN" sz="3200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ar­chaea have a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wall</a:t>
            </a:r>
            <a:r>
              <a:rPr lang="en-US" altLang="zh-CN" sz="3200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their walls are considerably more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di­verse </a:t>
            </a:r>
            <a:r>
              <a:rPr lang="en-US" altLang="zh-CN" sz="3200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bacterial walls. </a:t>
            </a:r>
          </a:p>
          <a:p>
            <a:r>
              <a:rPr lang="en-US" altLang="zh-CN" sz="3200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Notably, archaeal cell walls </a:t>
            </a:r>
            <a:r>
              <a:rPr lang="en-US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peptidoglycan</a:t>
            </a:r>
            <a:r>
              <a:rPr lang="en-US" altLang="zh-CN" sz="3200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Capsules</a:t>
            </a:r>
            <a:r>
              <a:rPr lang="en-US" altLang="zh-CN" sz="3200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widespread </a:t>
            </a:r>
            <a:r>
              <a:rPr lang="en-US" altLang="zh-CN" sz="3200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among those ar­chaea examined thus far. </a:t>
            </a:r>
          </a:p>
          <a:p>
            <a:r>
              <a:rPr lang="en-US" altLang="zh-CN" sz="3200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 the archaeal cytoplasm, a nu­cleoid, ribosomes, and inclusions can be found. </a:t>
            </a:r>
          </a:p>
          <a:p>
            <a:r>
              <a:rPr lang="en-US" altLang="zh-CN" sz="3200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Finally, many archaea use flagella for locomotion. 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912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7078"/>
            <a:ext cx="9144000" cy="560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直接连接符 5"/>
          <p:cNvCxnSpPr/>
          <p:nvPr/>
        </p:nvCxnSpPr>
        <p:spPr>
          <a:xfrm>
            <a:off x="5286364" y="1893353"/>
            <a:ext cx="1428760" cy="1588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928794" y="1894941"/>
            <a:ext cx="2357454" cy="1588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397945" y="2533604"/>
            <a:ext cx="857256" cy="1588"/>
          </a:xfrm>
          <a:prstGeom prst="line">
            <a:avLst/>
          </a:prstGeom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928794" y="2531245"/>
            <a:ext cx="857256" cy="1588"/>
          </a:xfrm>
          <a:prstGeom prst="line">
            <a:avLst/>
          </a:prstGeom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143636" y="5436844"/>
            <a:ext cx="1500198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1928794" y="5833791"/>
            <a:ext cx="3786214" cy="158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75538" y="0"/>
            <a:ext cx="8992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4.1.3  Comparison of Archaeal and Bacterial Cell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693B1BC-BD51-4B1A-BD3A-95E33ECE6D57}"/>
              </a:ext>
            </a:extLst>
          </p:cNvPr>
          <p:cNvSpPr txBox="1"/>
          <p:nvPr/>
        </p:nvSpPr>
        <p:spPr>
          <a:xfrm>
            <a:off x="75539" y="6079766"/>
            <a:ext cx="899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We define the </a:t>
            </a:r>
            <a:r>
              <a:rPr lang="en-US" altLang="zh-CN" b="1" dirty="0">
                <a:solidFill>
                  <a:srgbClr val="0000FF"/>
                </a:solidFill>
              </a:rPr>
              <a:t>cell envelope </a:t>
            </a:r>
            <a:r>
              <a:rPr lang="en-US" altLang="zh-CN" b="1" dirty="0"/>
              <a:t>as the plasma membrane and any layers external to it. One of the most distinctive features of archaeal cells is the nature of their cell en­velopes. 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929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74154D4-B1DC-467E-B8D2-75E4766E9816}"/>
              </a:ext>
            </a:extLst>
          </p:cNvPr>
          <p:cNvSpPr/>
          <p:nvPr/>
        </p:nvSpPr>
        <p:spPr>
          <a:xfrm>
            <a:off x="76200" y="1548552"/>
            <a:ext cx="914399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Identify three features that distinguish archaeal plasma membranes from those of bacteria.</a:t>
            </a:r>
            <a:b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</a:b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F4DD336-BF29-431B-8FC5-214EB90A34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32974"/>
            <a:ext cx="4401108" cy="417358"/>
          </a:xfrm>
        </p:spPr>
        <p:txBody>
          <a:bodyPr>
            <a:noAutofit/>
          </a:bodyPr>
          <a:lstStyle/>
          <a:p>
            <a:r>
              <a:rPr lang="en-US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790984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400800" cy="74814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4.2.  Archaeal cell envelopes(layers)</a:t>
            </a:r>
          </a:p>
        </p:txBody>
      </p:sp>
      <p:sp>
        <p:nvSpPr>
          <p:cNvPr id="82949" name="Rectangle 3"/>
          <p:cNvSpPr>
            <a:spLocks noGrp="1" noChangeArrowheads="1"/>
          </p:cNvSpPr>
          <p:nvPr>
            <p:ph idx="1"/>
          </p:nvPr>
        </p:nvSpPr>
        <p:spPr>
          <a:xfrm>
            <a:off x="365759" y="748144"/>
            <a:ext cx="8603673" cy="593982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Cell envelope as the </a:t>
            </a:r>
            <a:r>
              <a:rPr lang="en-US" altLang="zh-CN" sz="3200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plasma membrane 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and any </a:t>
            </a:r>
            <a:r>
              <a:rPr lang="en-US" altLang="zh-CN" sz="3200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layers external 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to it. For bacteria, these include the </a:t>
            </a:r>
            <a:r>
              <a:rPr lang="en-US" altLang="zh-CN" sz="3200" b="1" u="sng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plasma membrane, cell walls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altLang="zh-CN" sz="3200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S-layers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altLang="zh-CN" sz="3200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capsules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, and </a:t>
            </a:r>
            <a:r>
              <a:rPr lang="en-US" altLang="zh-CN" sz="3200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slime layers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eaLnBrk="1" hangingPunct="1">
              <a:defRPr/>
            </a:pPr>
            <a:endParaRPr lang="en-US" altLang="zh-CN" sz="3200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>
              <a:defRPr/>
            </a:pPr>
            <a:r>
              <a:rPr lang="en-US" altLang="zh-CN" sz="3200" b="1" u="sng" dirty="0">
                <a:latin typeface="Times New Roman" charset="0"/>
                <a:ea typeface="Times New Roman" charset="0"/>
                <a:cs typeface="Times New Roman" charset="0"/>
              </a:rPr>
              <a:t>Differ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 from bacterial envelopes in the </a:t>
            </a:r>
            <a:r>
              <a:rPr lang="en-US" altLang="zh-CN" sz="3200" b="1" u="sng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molecular</a:t>
            </a:r>
            <a:r>
              <a:rPr lang="en-US" altLang="zh-CN" sz="3200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makeup 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altLang="zh-CN" sz="3200" b="1" u="sng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organization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lvl="1" eaLnBrk="1" hangingPunct="1">
              <a:defRPr/>
            </a:pPr>
            <a:r>
              <a:rPr lang="en-US" altLang="zh-CN" sz="3200" b="1" u="sng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 layer 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may be only component </a:t>
            </a:r>
            <a:r>
              <a:rPr lang="en-US" altLang="zh-CN" sz="3200" b="1" u="sng" dirty="0">
                <a:latin typeface="Times New Roman" charset="0"/>
                <a:ea typeface="Times New Roman" charset="0"/>
                <a:cs typeface="Times New Roman" charset="0"/>
              </a:rPr>
              <a:t>outside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3200" b="1" u="sng" dirty="0">
                <a:latin typeface="Times New Roman" charset="0"/>
                <a:ea typeface="Times New Roman" charset="0"/>
                <a:cs typeface="Times New Roman" charset="0"/>
              </a:rPr>
              <a:t>plasma membrane(G</a:t>
            </a:r>
            <a:r>
              <a:rPr lang="en-US" altLang="zh-CN" sz="3200" b="1" u="sng" baseline="30000" dirty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altLang="zh-CN" sz="3200" b="1" u="sng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lvl="1" eaLnBrk="1" hangingPunct="1">
              <a:defRPr/>
            </a:pPr>
            <a:r>
              <a:rPr lang="en-US" altLang="zh-CN" sz="3200" b="1" u="sng" dirty="0" err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Pseudomurein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 may be </a:t>
            </a:r>
            <a:r>
              <a:rPr lang="en-US" altLang="zh-CN" sz="3200" b="1" u="sng" dirty="0">
                <a:latin typeface="Times New Roman" charset="0"/>
                <a:ea typeface="Times New Roman" charset="0"/>
                <a:cs typeface="Times New Roman" charset="0"/>
              </a:rPr>
              <a:t>outermost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 layer(G</a:t>
            </a:r>
            <a:r>
              <a:rPr lang="en-US" altLang="zh-CN" sz="3200" b="1" baseline="30000" dirty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lvl="1" eaLnBrk="1" hangingPunct="1">
              <a:defRPr/>
            </a:pP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Some </a:t>
            </a:r>
            <a:r>
              <a:rPr lang="en-US" altLang="zh-CN" sz="3200" b="1" u="sng" dirty="0">
                <a:latin typeface="Times New Roman" charset="0"/>
                <a:ea typeface="Times New Roman" charset="0"/>
                <a:cs typeface="Times New Roman" charset="0"/>
              </a:rPr>
              <a:t>lack cell wall</a:t>
            </a:r>
          </a:p>
          <a:p>
            <a:pPr lvl="1" eaLnBrk="1" hangingPunct="1">
              <a:defRPr/>
            </a:pP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External layers are </a:t>
            </a:r>
            <a:r>
              <a:rPr lang="en-US" altLang="zh-CN" sz="3200" b="1" u="sng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rare(</a:t>
            </a:r>
            <a:r>
              <a:rPr lang="en-US" altLang="zh-CN" sz="3200" b="1" u="sng" dirty="0" err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capsules,slime</a:t>
            </a:r>
            <a:r>
              <a:rPr lang="en-US" altLang="zh-CN" sz="3200" b="1" u="sng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layer)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174" y="2341821"/>
            <a:ext cx="2019925" cy="185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1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2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2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29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29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29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2140</TotalTime>
  <Words>3488</Words>
  <Application>Microsoft Office PowerPoint</Application>
  <PresentationFormat>全屏显示(4:3)</PresentationFormat>
  <Paragraphs>347</Paragraphs>
  <Slides>50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2" baseType="lpstr">
      <vt:lpstr>Weibei SC</vt:lpstr>
      <vt:lpstr>Weibei TC</vt:lpstr>
      <vt:lpstr>等线</vt:lpstr>
      <vt:lpstr>等线 Light</vt:lpstr>
      <vt:lpstr>华文楷体</vt:lpstr>
      <vt:lpstr>宋体</vt:lpstr>
      <vt:lpstr>Arial</vt:lpstr>
      <vt:lpstr>Calibri</vt:lpstr>
      <vt:lpstr>Calibri Light</vt:lpstr>
      <vt:lpstr>Helvetica</vt:lpstr>
      <vt:lpstr>Times New Roman</vt:lpstr>
      <vt:lpstr>Office Theme</vt:lpstr>
      <vt:lpstr>MICROBIOLOGY</vt:lpstr>
      <vt:lpstr>Outline</vt:lpstr>
      <vt:lpstr>Discussion</vt:lpstr>
      <vt:lpstr>4.1 A Typical Archaeal Cell</vt:lpstr>
      <vt:lpstr>4.1.1 Shape, Arrangement, and Size</vt:lpstr>
      <vt:lpstr>PowerPoint 演示文稿</vt:lpstr>
      <vt:lpstr>PowerPoint 演示文稿</vt:lpstr>
      <vt:lpstr>Discussion</vt:lpstr>
      <vt:lpstr>4.2.  Archaeal cell envelopes(layers)</vt:lpstr>
      <vt:lpstr>4.2.1 Archaeal Plasma Membranes and Nutrient Uptake </vt:lpstr>
      <vt:lpstr>PowerPoint 演示文稿</vt:lpstr>
      <vt:lpstr>PowerPoint 演示文稿</vt:lpstr>
      <vt:lpstr>Discussion</vt:lpstr>
      <vt:lpstr>4.2.2 Archaeal cell walls(p84)</vt:lpstr>
      <vt:lpstr>4.2.2 Archaeal cell wall types</vt:lpstr>
      <vt:lpstr>4.2.2 Surface layer (S layer)</vt:lpstr>
      <vt:lpstr>4.3 Archaeal Cytoplasm</vt:lpstr>
      <vt:lpstr>4.4 External Structures(pili,cannulae and Hami)</vt:lpstr>
      <vt:lpstr>4.4 Archaeal Flagella And Motility</vt:lpstr>
      <vt:lpstr>Summary</vt:lpstr>
      <vt:lpstr>MICROBIOLOGY</vt:lpstr>
      <vt:lpstr>PowerPoint 演示文稿</vt:lpstr>
      <vt:lpstr>What is a fungus?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5.3 Fungal Structure-Cell Wall</vt:lpstr>
      <vt:lpstr> 5.4. Typical Fungus-Yeast</vt:lpstr>
      <vt:lpstr> 5.4 Typical Fungus-Yeast</vt:lpstr>
      <vt:lpstr>5.4. Typical Fungus -Mold</vt:lpstr>
      <vt:lpstr>PowerPoint 演示文稿</vt:lpstr>
      <vt:lpstr>PowerPoint 演示文稿</vt:lpstr>
      <vt:lpstr>PowerPoint 演示文稿</vt:lpstr>
      <vt:lpstr> Summary and Discussion</vt:lpstr>
      <vt:lpstr> Summary and Discussion</vt:lpstr>
      <vt:lpstr>MICROBIOLOGY</vt:lpstr>
      <vt:lpstr>PowerPoint 演示文稿</vt:lpstr>
      <vt:lpstr>PowerPoint 演示文稿</vt:lpstr>
      <vt:lpstr>5.6.2 Zygomycota （Rhizopus species）</vt:lpstr>
      <vt:lpstr>PowerPoint 演示文稿</vt:lpstr>
      <vt:lpstr>PowerPoint 演示文稿</vt:lpstr>
      <vt:lpstr>5.6.4 Ascomycota -filamentous form life cycle </vt:lpstr>
      <vt:lpstr>5.6.4 Genus Aspergillus </vt:lpstr>
      <vt:lpstr>5.6.5 Basidiomycota</vt:lpstr>
      <vt:lpstr>5.6.6 Microsporidia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MICROBIOLOGY</dc:title>
  <dc:creator>me</dc:creator>
  <cp:lastModifiedBy>Administrator</cp:lastModifiedBy>
  <cp:revision>195</cp:revision>
  <dcterms:created xsi:type="dcterms:W3CDTF">2017-09-07T02:21:31Z</dcterms:created>
  <dcterms:modified xsi:type="dcterms:W3CDTF">2017-10-07T11:57:50Z</dcterms:modified>
</cp:coreProperties>
</file>