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1" r:id="rId2"/>
  </p:sldMasterIdLst>
  <p:notesMasterIdLst>
    <p:notesMasterId r:id="rId43"/>
  </p:notesMasterIdLst>
  <p:handoutMasterIdLst>
    <p:handoutMasterId r:id="rId44"/>
  </p:handoutMasterIdLst>
  <p:sldIdLst>
    <p:sldId id="423" r:id="rId3"/>
    <p:sldId id="439" r:id="rId4"/>
    <p:sldId id="425" r:id="rId5"/>
    <p:sldId id="409" r:id="rId6"/>
    <p:sldId id="415" r:id="rId7"/>
    <p:sldId id="257" r:id="rId8"/>
    <p:sldId id="346" r:id="rId9"/>
    <p:sldId id="407" r:id="rId10"/>
    <p:sldId id="431" r:id="rId11"/>
    <p:sldId id="308" r:id="rId12"/>
    <p:sldId id="309" r:id="rId13"/>
    <p:sldId id="348" r:id="rId14"/>
    <p:sldId id="316" r:id="rId15"/>
    <p:sldId id="350" r:id="rId16"/>
    <p:sldId id="320" r:id="rId17"/>
    <p:sldId id="323" r:id="rId18"/>
    <p:sldId id="354" r:id="rId19"/>
    <p:sldId id="325" r:id="rId20"/>
    <p:sldId id="326" r:id="rId21"/>
    <p:sldId id="420" r:id="rId22"/>
    <p:sldId id="421" r:id="rId23"/>
    <p:sldId id="355" r:id="rId24"/>
    <p:sldId id="357" r:id="rId25"/>
    <p:sldId id="358" r:id="rId26"/>
    <p:sldId id="432" r:id="rId27"/>
    <p:sldId id="359" r:id="rId28"/>
    <p:sldId id="361" r:id="rId29"/>
    <p:sldId id="364" r:id="rId30"/>
    <p:sldId id="433" r:id="rId31"/>
    <p:sldId id="434" r:id="rId32"/>
    <p:sldId id="426" r:id="rId33"/>
    <p:sldId id="435" r:id="rId34"/>
    <p:sldId id="427" r:id="rId35"/>
    <p:sldId id="436" r:id="rId36"/>
    <p:sldId id="430" r:id="rId37"/>
    <p:sldId id="422" r:id="rId38"/>
    <p:sldId id="440" r:id="rId39"/>
    <p:sldId id="441" r:id="rId40"/>
    <p:sldId id="437" r:id="rId41"/>
    <p:sldId id="410" r:id="rId42"/>
  </p:sldIdLst>
  <p:sldSz cx="7620000" cy="5715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orient="horz" pos="3308" userDrawn="1">
          <p15:clr>
            <a:srgbClr val="A4A3A4"/>
          </p15:clr>
        </p15:guide>
        <p15:guide id="3" orient="horz" pos="3433" userDrawn="1">
          <p15:clr>
            <a:srgbClr val="A4A3A4"/>
          </p15:clr>
        </p15:guide>
        <p15:guide id="4" pos="2408" userDrawn="1">
          <p15:clr>
            <a:srgbClr val="A4A3A4"/>
          </p15:clr>
        </p15:guide>
        <p15:guide id="5" pos="4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695" autoAdjust="0"/>
  </p:normalViewPr>
  <p:slideViewPr>
    <p:cSldViewPr>
      <p:cViewPr varScale="1">
        <p:scale>
          <a:sx n="148" d="100"/>
          <a:sy n="148" d="100"/>
        </p:scale>
        <p:origin x="282" y="114"/>
      </p:cViewPr>
      <p:guideLst>
        <p:guide orient="horz" pos="1800"/>
        <p:guide orient="horz" pos="3308"/>
        <p:guide orient="horz" pos="3433"/>
        <p:guide pos="2408"/>
        <p:guide pos="4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899542-BCF0-42A7-B640-FA10ED27230A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45BFBAD-A9D6-4C7F-AF87-408CF61CE39D}">
      <dgm:prSet phldrT="[文本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dk1"/>
        </a:solidFill>
        <a:ln>
          <a:noFill/>
        </a:ln>
      </dgm:spPr>
      <dgm:t>
        <a:bodyPr/>
        <a:lstStyle/>
        <a:p>
          <a:r>
            <a:rPr lang="en-US" altLang="zh-CN" dirty="0"/>
            <a:t>virus</a:t>
          </a:r>
          <a:endParaRPr lang="zh-CN" altLang="en-US" dirty="0"/>
        </a:p>
      </dgm:t>
    </dgm:pt>
    <dgm:pt modelId="{E13716E4-303D-4A7A-A40D-96653AAE244A}" type="parTrans" cxnId="{6F91165D-3576-4EB0-B486-9DB6D4FB4696}">
      <dgm:prSet/>
      <dgm:spPr/>
      <dgm:t>
        <a:bodyPr/>
        <a:lstStyle/>
        <a:p>
          <a:endParaRPr lang="zh-CN" altLang="en-US"/>
        </a:p>
      </dgm:t>
    </dgm:pt>
    <dgm:pt modelId="{AC9B8522-0EF3-4DB1-BC63-B2DE8117F844}" type="sibTrans" cxnId="{6F91165D-3576-4EB0-B486-9DB6D4FB4696}">
      <dgm:prSet/>
      <dgm:spPr/>
      <dgm:t>
        <a:bodyPr/>
        <a:lstStyle/>
        <a:p>
          <a:endParaRPr lang="zh-CN" altLang="en-US"/>
        </a:p>
      </dgm:t>
    </dgm:pt>
    <dgm:pt modelId="{EC8D5D83-6340-4EF2-BBB2-FA766F0BC0B7}">
      <dgm:prSet phldrT="[文本]"/>
      <dgm:spPr/>
      <dgm:t>
        <a:bodyPr/>
        <a:lstStyle/>
        <a:p>
          <a:r>
            <a:rPr lang="en-US" altLang="zh-CN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bacteria</a:t>
          </a:r>
          <a:endParaRPr lang="zh-CN" altLang="en-US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97F6DF7C-18DF-4D05-B0CB-89226E47AE9A}" type="parTrans" cxnId="{23B8448E-A234-4B98-AD3E-7B9BC48FDDFD}">
      <dgm:prSet/>
      <dgm:spPr/>
      <dgm:t>
        <a:bodyPr/>
        <a:lstStyle/>
        <a:p>
          <a:endParaRPr lang="zh-CN" altLang="en-US"/>
        </a:p>
      </dgm:t>
    </dgm:pt>
    <dgm:pt modelId="{E50002FB-F5FF-4456-A3EE-A2CF5EE2B448}" type="sibTrans" cxnId="{23B8448E-A234-4B98-AD3E-7B9BC48FDDFD}">
      <dgm:prSet/>
      <dgm:spPr/>
      <dgm:t>
        <a:bodyPr/>
        <a:lstStyle/>
        <a:p>
          <a:endParaRPr lang="zh-CN" altLang="en-US"/>
        </a:p>
      </dgm:t>
    </dgm:pt>
    <dgm:pt modelId="{9B1E7476-E930-4846-BDC5-EBA894A256C7}">
      <dgm:prSet phldrT="[文本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dirty="0"/>
            <a:t>yeast</a:t>
          </a:r>
          <a:endParaRPr lang="zh-CN" altLang="en-US" dirty="0"/>
        </a:p>
      </dgm:t>
    </dgm:pt>
    <dgm:pt modelId="{B4889DA0-7DB8-4B25-9879-6773C428468B}" type="parTrans" cxnId="{63477755-2000-4BA5-9D12-9CBBD41C205A}">
      <dgm:prSet/>
      <dgm:spPr/>
      <dgm:t>
        <a:bodyPr/>
        <a:lstStyle/>
        <a:p>
          <a:endParaRPr lang="zh-CN" altLang="en-US"/>
        </a:p>
      </dgm:t>
    </dgm:pt>
    <dgm:pt modelId="{65BB3BC4-6321-4837-A3C8-23A0C42E51B9}" type="sibTrans" cxnId="{63477755-2000-4BA5-9D12-9CBBD41C205A}">
      <dgm:prSet/>
      <dgm:spPr/>
      <dgm:t>
        <a:bodyPr/>
        <a:lstStyle/>
        <a:p>
          <a:endParaRPr lang="zh-CN" altLang="en-US"/>
        </a:p>
      </dgm:t>
    </dgm:pt>
    <dgm:pt modelId="{2F37E7CD-8A76-491B-A415-087B123971F2}">
      <dgm:prSet phldrT="[文本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en-US" altLang="zh-CN" dirty="0"/>
            <a:t>mold</a:t>
          </a:r>
          <a:endParaRPr lang="zh-CN" altLang="en-US" dirty="0"/>
        </a:p>
      </dgm:t>
    </dgm:pt>
    <dgm:pt modelId="{21B0AD73-49E7-4D86-AC2D-6B26B5F42198}" type="parTrans" cxnId="{04A08AE9-3127-4B81-9006-A7BC2EBAAD12}">
      <dgm:prSet/>
      <dgm:spPr/>
      <dgm:t>
        <a:bodyPr/>
        <a:lstStyle/>
        <a:p>
          <a:endParaRPr lang="zh-CN" altLang="en-US"/>
        </a:p>
      </dgm:t>
    </dgm:pt>
    <dgm:pt modelId="{4999BE06-326D-4D8D-8D1D-2516946CA51A}" type="sibTrans" cxnId="{04A08AE9-3127-4B81-9006-A7BC2EBAAD12}">
      <dgm:prSet/>
      <dgm:spPr/>
      <dgm:t>
        <a:bodyPr/>
        <a:lstStyle/>
        <a:p>
          <a:endParaRPr lang="zh-CN" altLang="en-US"/>
        </a:p>
      </dgm:t>
    </dgm:pt>
    <dgm:pt modelId="{9DCB88A1-8F53-4801-B457-F346C6A572C3}">
      <dgm:prSet phldrT="[文本]"/>
      <dgm:spPr/>
      <dgm:t>
        <a:bodyPr/>
        <a:lstStyle/>
        <a:p>
          <a:r>
            <a:rPr lang="en-US" altLang="zh-CN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archaea</a:t>
          </a:r>
          <a:endParaRPr lang="zh-CN" altLang="en-US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EF07D58D-448E-419A-ABF7-CBCE3B1C8C76}" type="parTrans" cxnId="{367D5AFA-F5C0-4EA2-A13C-2810AC2145C1}">
      <dgm:prSet/>
      <dgm:spPr/>
      <dgm:t>
        <a:bodyPr/>
        <a:lstStyle/>
        <a:p>
          <a:endParaRPr lang="zh-CN" altLang="en-US"/>
        </a:p>
      </dgm:t>
    </dgm:pt>
    <dgm:pt modelId="{732E2F42-E32A-4FFF-9A6A-5F96290C42BC}" type="sibTrans" cxnId="{367D5AFA-F5C0-4EA2-A13C-2810AC2145C1}">
      <dgm:prSet/>
      <dgm:spPr/>
      <dgm:t>
        <a:bodyPr/>
        <a:lstStyle/>
        <a:p>
          <a:endParaRPr lang="zh-CN" altLang="en-US"/>
        </a:p>
      </dgm:t>
    </dgm:pt>
    <dgm:pt modelId="{C8C8DDFB-A303-45E1-9B22-F0A7A72E89CA}">
      <dgm:prSet phldrT="[文本]"/>
      <dgm:spPr/>
      <dgm:t>
        <a:bodyPr/>
        <a:lstStyle/>
        <a:p>
          <a:endParaRPr lang="zh-CN" altLang="en-US"/>
        </a:p>
      </dgm:t>
    </dgm:pt>
    <dgm:pt modelId="{FD46C212-E1C1-4A24-ADE6-3AF578EF7692}" type="parTrans" cxnId="{7C018420-9512-4086-9F5B-1F2836D88AFF}">
      <dgm:prSet/>
      <dgm:spPr/>
      <dgm:t>
        <a:bodyPr/>
        <a:lstStyle/>
        <a:p>
          <a:endParaRPr lang="zh-CN" altLang="en-US"/>
        </a:p>
      </dgm:t>
    </dgm:pt>
    <dgm:pt modelId="{74148E2E-07EB-4222-8CEB-7AC61EB442F3}" type="sibTrans" cxnId="{7C018420-9512-4086-9F5B-1F2836D88AFF}">
      <dgm:prSet/>
      <dgm:spPr/>
      <dgm:t>
        <a:bodyPr/>
        <a:lstStyle/>
        <a:p>
          <a:endParaRPr lang="zh-CN" altLang="en-US"/>
        </a:p>
      </dgm:t>
    </dgm:pt>
    <dgm:pt modelId="{BBF15295-AAD9-48AA-A1FE-01FE72E9D276}" type="pres">
      <dgm:prSet presAssocID="{62899542-BCF0-42A7-B640-FA10ED27230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0B0601A-2538-42B1-8559-3E09E57BF461}" type="pres">
      <dgm:prSet presAssocID="{C45BFBAD-A9D6-4C7F-AF87-408CF61CE39D}" presName="centerShape" presStyleLbl="node0" presStyleIdx="0" presStyleCnt="1"/>
      <dgm:spPr/>
    </dgm:pt>
    <dgm:pt modelId="{C8C45CF1-F142-4F81-A1BB-5EF50CB04EA1}" type="pres">
      <dgm:prSet presAssocID="{97F6DF7C-18DF-4D05-B0CB-89226E47AE9A}" presName="parTrans" presStyleLbl="sibTrans2D1" presStyleIdx="0" presStyleCnt="4"/>
      <dgm:spPr/>
    </dgm:pt>
    <dgm:pt modelId="{2528B1D7-AE47-4D88-9ADE-33DCBCC54D55}" type="pres">
      <dgm:prSet presAssocID="{97F6DF7C-18DF-4D05-B0CB-89226E47AE9A}" presName="connectorText" presStyleLbl="sibTrans2D1" presStyleIdx="0" presStyleCnt="4"/>
      <dgm:spPr/>
    </dgm:pt>
    <dgm:pt modelId="{13B13DA8-2483-4D23-A8AB-D5B39FF5E4A9}" type="pres">
      <dgm:prSet presAssocID="{EC8D5D83-6340-4EF2-BBB2-FA766F0BC0B7}" presName="node" presStyleLbl="node1" presStyleIdx="0" presStyleCnt="4">
        <dgm:presLayoutVars>
          <dgm:bulletEnabled val="1"/>
        </dgm:presLayoutVars>
      </dgm:prSet>
      <dgm:spPr/>
    </dgm:pt>
    <dgm:pt modelId="{00A81203-B94D-458F-9CDF-B88C0D79D7DD}" type="pres">
      <dgm:prSet presAssocID="{B4889DA0-7DB8-4B25-9879-6773C428468B}" presName="parTrans" presStyleLbl="sibTrans2D1" presStyleIdx="1" presStyleCnt="4"/>
      <dgm:spPr/>
    </dgm:pt>
    <dgm:pt modelId="{C3171201-914C-4A27-BAC5-B41EC125390C}" type="pres">
      <dgm:prSet presAssocID="{B4889DA0-7DB8-4B25-9879-6773C428468B}" presName="connectorText" presStyleLbl="sibTrans2D1" presStyleIdx="1" presStyleCnt="4"/>
      <dgm:spPr/>
    </dgm:pt>
    <dgm:pt modelId="{F728F925-D35E-4DC3-AFD7-12F6AD87A9BA}" type="pres">
      <dgm:prSet presAssocID="{9B1E7476-E930-4846-BDC5-EBA894A256C7}" presName="node" presStyleLbl="node1" presStyleIdx="1" presStyleCnt="4">
        <dgm:presLayoutVars>
          <dgm:bulletEnabled val="1"/>
        </dgm:presLayoutVars>
      </dgm:prSet>
      <dgm:spPr/>
    </dgm:pt>
    <dgm:pt modelId="{9BC9F6A7-B57E-466C-A091-98FD1661651F}" type="pres">
      <dgm:prSet presAssocID="{21B0AD73-49E7-4D86-AC2D-6B26B5F42198}" presName="parTrans" presStyleLbl="sibTrans2D1" presStyleIdx="2" presStyleCnt="4"/>
      <dgm:spPr/>
    </dgm:pt>
    <dgm:pt modelId="{7FFD6E9D-8745-4DA9-8C81-FD7756A610F3}" type="pres">
      <dgm:prSet presAssocID="{21B0AD73-49E7-4D86-AC2D-6B26B5F42198}" presName="connectorText" presStyleLbl="sibTrans2D1" presStyleIdx="2" presStyleCnt="4"/>
      <dgm:spPr/>
    </dgm:pt>
    <dgm:pt modelId="{F55EBD39-6C14-43F1-9677-1487AB138F10}" type="pres">
      <dgm:prSet presAssocID="{2F37E7CD-8A76-491B-A415-087B123971F2}" presName="node" presStyleLbl="node1" presStyleIdx="2" presStyleCnt="4">
        <dgm:presLayoutVars>
          <dgm:bulletEnabled val="1"/>
        </dgm:presLayoutVars>
      </dgm:prSet>
      <dgm:spPr/>
    </dgm:pt>
    <dgm:pt modelId="{AE88A07D-CF4D-4559-9597-2E4895BFFED2}" type="pres">
      <dgm:prSet presAssocID="{EF07D58D-448E-419A-ABF7-CBCE3B1C8C76}" presName="parTrans" presStyleLbl="sibTrans2D1" presStyleIdx="3" presStyleCnt="4"/>
      <dgm:spPr/>
    </dgm:pt>
    <dgm:pt modelId="{4BFFB17E-12AC-4DA1-8514-B7821D5461BB}" type="pres">
      <dgm:prSet presAssocID="{EF07D58D-448E-419A-ABF7-CBCE3B1C8C76}" presName="connectorText" presStyleLbl="sibTrans2D1" presStyleIdx="3" presStyleCnt="4"/>
      <dgm:spPr/>
    </dgm:pt>
    <dgm:pt modelId="{04FED1DB-7724-4D33-99C5-802EAD36FFC1}" type="pres">
      <dgm:prSet presAssocID="{9DCB88A1-8F53-4801-B457-F346C6A572C3}" presName="node" presStyleLbl="node1" presStyleIdx="3" presStyleCnt="4">
        <dgm:presLayoutVars>
          <dgm:bulletEnabled val="1"/>
        </dgm:presLayoutVars>
      </dgm:prSet>
      <dgm:spPr/>
    </dgm:pt>
  </dgm:ptLst>
  <dgm:cxnLst>
    <dgm:cxn modelId="{CA453C00-63B3-4146-8090-8DC9DD2D8D2B}" type="presOf" srcId="{62899542-BCF0-42A7-B640-FA10ED27230A}" destId="{BBF15295-AAD9-48AA-A1FE-01FE72E9D276}" srcOrd="0" destOrd="0" presId="urn:microsoft.com/office/officeart/2005/8/layout/radial5"/>
    <dgm:cxn modelId="{44C13D00-3016-4357-8495-695E3EA07729}" type="presOf" srcId="{21B0AD73-49E7-4D86-AC2D-6B26B5F42198}" destId="{7FFD6E9D-8745-4DA9-8C81-FD7756A610F3}" srcOrd="1" destOrd="0" presId="urn:microsoft.com/office/officeart/2005/8/layout/radial5"/>
    <dgm:cxn modelId="{28AD4001-92AF-45E6-81B5-A7BC9E276F59}" type="presOf" srcId="{EF07D58D-448E-419A-ABF7-CBCE3B1C8C76}" destId="{4BFFB17E-12AC-4DA1-8514-B7821D5461BB}" srcOrd="1" destOrd="0" presId="urn:microsoft.com/office/officeart/2005/8/layout/radial5"/>
    <dgm:cxn modelId="{7C018420-9512-4086-9F5B-1F2836D88AFF}" srcId="{62899542-BCF0-42A7-B640-FA10ED27230A}" destId="{C8C8DDFB-A303-45E1-9B22-F0A7A72E89CA}" srcOrd="1" destOrd="0" parTransId="{FD46C212-E1C1-4A24-ADE6-3AF578EF7692}" sibTransId="{74148E2E-07EB-4222-8CEB-7AC61EB442F3}"/>
    <dgm:cxn modelId="{431DD72A-3FF5-4F40-8543-A4B2695F1683}" type="presOf" srcId="{B4889DA0-7DB8-4B25-9879-6773C428468B}" destId="{C3171201-914C-4A27-BAC5-B41EC125390C}" srcOrd="1" destOrd="0" presId="urn:microsoft.com/office/officeart/2005/8/layout/radial5"/>
    <dgm:cxn modelId="{6F91165D-3576-4EB0-B486-9DB6D4FB4696}" srcId="{62899542-BCF0-42A7-B640-FA10ED27230A}" destId="{C45BFBAD-A9D6-4C7F-AF87-408CF61CE39D}" srcOrd="0" destOrd="0" parTransId="{E13716E4-303D-4A7A-A40D-96653AAE244A}" sibTransId="{AC9B8522-0EF3-4DB1-BC63-B2DE8117F844}"/>
    <dgm:cxn modelId="{9012C851-DC93-4CA5-9550-C679C4F9C656}" type="presOf" srcId="{EF07D58D-448E-419A-ABF7-CBCE3B1C8C76}" destId="{AE88A07D-CF4D-4559-9597-2E4895BFFED2}" srcOrd="0" destOrd="0" presId="urn:microsoft.com/office/officeart/2005/8/layout/radial5"/>
    <dgm:cxn modelId="{63477755-2000-4BA5-9D12-9CBBD41C205A}" srcId="{C45BFBAD-A9D6-4C7F-AF87-408CF61CE39D}" destId="{9B1E7476-E930-4846-BDC5-EBA894A256C7}" srcOrd="1" destOrd="0" parTransId="{B4889DA0-7DB8-4B25-9879-6773C428468B}" sibTransId="{65BB3BC4-6321-4837-A3C8-23A0C42E51B9}"/>
    <dgm:cxn modelId="{23B8448E-A234-4B98-AD3E-7B9BC48FDDFD}" srcId="{C45BFBAD-A9D6-4C7F-AF87-408CF61CE39D}" destId="{EC8D5D83-6340-4EF2-BBB2-FA766F0BC0B7}" srcOrd="0" destOrd="0" parTransId="{97F6DF7C-18DF-4D05-B0CB-89226E47AE9A}" sibTransId="{E50002FB-F5FF-4456-A3EE-A2CF5EE2B448}"/>
    <dgm:cxn modelId="{E8F91898-68F7-4531-9805-42A7AE522276}" type="presOf" srcId="{21B0AD73-49E7-4D86-AC2D-6B26B5F42198}" destId="{9BC9F6A7-B57E-466C-A091-98FD1661651F}" srcOrd="0" destOrd="0" presId="urn:microsoft.com/office/officeart/2005/8/layout/radial5"/>
    <dgm:cxn modelId="{90FDE99C-B277-45BC-9D47-D7C14A7000ED}" type="presOf" srcId="{9DCB88A1-8F53-4801-B457-F346C6A572C3}" destId="{04FED1DB-7724-4D33-99C5-802EAD36FFC1}" srcOrd="0" destOrd="0" presId="urn:microsoft.com/office/officeart/2005/8/layout/radial5"/>
    <dgm:cxn modelId="{0DDADAAB-EF87-4B77-AA1A-D780405F6374}" type="presOf" srcId="{9B1E7476-E930-4846-BDC5-EBA894A256C7}" destId="{F728F925-D35E-4DC3-AFD7-12F6AD87A9BA}" srcOrd="0" destOrd="0" presId="urn:microsoft.com/office/officeart/2005/8/layout/radial5"/>
    <dgm:cxn modelId="{9CE59EC4-1E31-4E00-8E44-90253FF48B2B}" type="presOf" srcId="{2F37E7CD-8A76-491B-A415-087B123971F2}" destId="{F55EBD39-6C14-43F1-9677-1487AB138F10}" srcOrd="0" destOrd="0" presId="urn:microsoft.com/office/officeart/2005/8/layout/radial5"/>
    <dgm:cxn modelId="{1C5279D6-8140-47BE-9E6B-E3F58984381A}" type="presOf" srcId="{B4889DA0-7DB8-4B25-9879-6773C428468B}" destId="{00A81203-B94D-458F-9CDF-B88C0D79D7DD}" srcOrd="0" destOrd="0" presId="urn:microsoft.com/office/officeart/2005/8/layout/radial5"/>
    <dgm:cxn modelId="{64F31AE0-2023-491C-98F1-4D8AA0AD4EF7}" type="presOf" srcId="{97F6DF7C-18DF-4D05-B0CB-89226E47AE9A}" destId="{C8C45CF1-F142-4F81-A1BB-5EF50CB04EA1}" srcOrd="0" destOrd="0" presId="urn:microsoft.com/office/officeart/2005/8/layout/radial5"/>
    <dgm:cxn modelId="{5A312AE2-03F4-4B11-9B43-3315C165F21F}" type="presOf" srcId="{EC8D5D83-6340-4EF2-BBB2-FA766F0BC0B7}" destId="{13B13DA8-2483-4D23-A8AB-D5B39FF5E4A9}" srcOrd="0" destOrd="0" presId="urn:microsoft.com/office/officeart/2005/8/layout/radial5"/>
    <dgm:cxn modelId="{2E2E2FE4-4E07-40AB-A0A0-1CDDBBF194FF}" type="presOf" srcId="{C45BFBAD-A9D6-4C7F-AF87-408CF61CE39D}" destId="{70B0601A-2538-42B1-8559-3E09E57BF461}" srcOrd="0" destOrd="0" presId="urn:microsoft.com/office/officeart/2005/8/layout/radial5"/>
    <dgm:cxn modelId="{ED5408E5-B69D-42CC-99EC-4D14E4BF9903}" type="presOf" srcId="{97F6DF7C-18DF-4D05-B0CB-89226E47AE9A}" destId="{2528B1D7-AE47-4D88-9ADE-33DCBCC54D55}" srcOrd="1" destOrd="0" presId="urn:microsoft.com/office/officeart/2005/8/layout/radial5"/>
    <dgm:cxn modelId="{04A08AE9-3127-4B81-9006-A7BC2EBAAD12}" srcId="{C45BFBAD-A9D6-4C7F-AF87-408CF61CE39D}" destId="{2F37E7CD-8A76-491B-A415-087B123971F2}" srcOrd="2" destOrd="0" parTransId="{21B0AD73-49E7-4D86-AC2D-6B26B5F42198}" sibTransId="{4999BE06-326D-4D8D-8D1D-2516946CA51A}"/>
    <dgm:cxn modelId="{367D5AFA-F5C0-4EA2-A13C-2810AC2145C1}" srcId="{C45BFBAD-A9D6-4C7F-AF87-408CF61CE39D}" destId="{9DCB88A1-8F53-4801-B457-F346C6A572C3}" srcOrd="3" destOrd="0" parTransId="{EF07D58D-448E-419A-ABF7-CBCE3B1C8C76}" sibTransId="{732E2F42-E32A-4FFF-9A6A-5F96290C42BC}"/>
    <dgm:cxn modelId="{54EA9E92-346C-4CE6-9ED3-183D86759540}" type="presParOf" srcId="{BBF15295-AAD9-48AA-A1FE-01FE72E9D276}" destId="{70B0601A-2538-42B1-8559-3E09E57BF461}" srcOrd="0" destOrd="0" presId="urn:microsoft.com/office/officeart/2005/8/layout/radial5"/>
    <dgm:cxn modelId="{0A8BDFD2-EF76-4332-8071-03AD46C9DFF2}" type="presParOf" srcId="{BBF15295-AAD9-48AA-A1FE-01FE72E9D276}" destId="{C8C45CF1-F142-4F81-A1BB-5EF50CB04EA1}" srcOrd="1" destOrd="0" presId="urn:microsoft.com/office/officeart/2005/8/layout/radial5"/>
    <dgm:cxn modelId="{5686CCC2-966E-4017-8253-DAF1D42DC99C}" type="presParOf" srcId="{C8C45CF1-F142-4F81-A1BB-5EF50CB04EA1}" destId="{2528B1D7-AE47-4D88-9ADE-33DCBCC54D55}" srcOrd="0" destOrd="0" presId="urn:microsoft.com/office/officeart/2005/8/layout/radial5"/>
    <dgm:cxn modelId="{65F5BC09-C3CB-496B-A49A-3808D00A2D40}" type="presParOf" srcId="{BBF15295-AAD9-48AA-A1FE-01FE72E9D276}" destId="{13B13DA8-2483-4D23-A8AB-D5B39FF5E4A9}" srcOrd="2" destOrd="0" presId="urn:microsoft.com/office/officeart/2005/8/layout/radial5"/>
    <dgm:cxn modelId="{CBDAA664-FFBD-4FF7-9CAF-4236301CBF4C}" type="presParOf" srcId="{BBF15295-AAD9-48AA-A1FE-01FE72E9D276}" destId="{00A81203-B94D-458F-9CDF-B88C0D79D7DD}" srcOrd="3" destOrd="0" presId="urn:microsoft.com/office/officeart/2005/8/layout/radial5"/>
    <dgm:cxn modelId="{0F514939-6D4E-4107-87C3-256D943B487F}" type="presParOf" srcId="{00A81203-B94D-458F-9CDF-B88C0D79D7DD}" destId="{C3171201-914C-4A27-BAC5-B41EC125390C}" srcOrd="0" destOrd="0" presId="urn:microsoft.com/office/officeart/2005/8/layout/radial5"/>
    <dgm:cxn modelId="{9E15537E-99CD-4C08-9894-5BCBFB3EC07D}" type="presParOf" srcId="{BBF15295-AAD9-48AA-A1FE-01FE72E9D276}" destId="{F728F925-D35E-4DC3-AFD7-12F6AD87A9BA}" srcOrd="4" destOrd="0" presId="urn:microsoft.com/office/officeart/2005/8/layout/radial5"/>
    <dgm:cxn modelId="{63013EFC-AEFA-4CC4-9606-4C0116D2CAD5}" type="presParOf" srcId="{BBF15295-AAD9-48AA-A1FE-01FE72E9D276}" destId="{9BC9F6A7-B57E-466C-A091-98FD1661651F}" srcOrd="5" destOrd="0" presId="urn:microsoft.com/office/officeart/2005/8/layout/radial5"/>
    <dgm:cxn modelId="{6589A62E-2106-4B3C-9CF9-EF517429608E}" type="presParOf" srcId="{9BC9F6A7-B57E-466C-A091-98FD1661651F}" destId="{7FFD6E9D-8745-4DA9-8C81-FD7756A610F3}" srcOrd="0" destOrd="0" presId="urn:microsoft.com/office/officeart/2005/8/layout/radial5"/>
    <dgm:cxn modelId="{6C3A64BE-4341-4F3B-86FD-FF245D4BFFB9}" type="presParOf" srcId="{BBF15295-AAD9-48AA-A1FE-01FE72E9D276}" destId="{F55EBD39-6C14-43F1-9677-1487AB138F10}" srcOrd="6" destOrd="0" presId="urn:microsoft.com/office/officeart/2005/8/layout/radial5"/>
    <dgm:cxn modelId="{8D4506B4-4516-4155-A598-16D93640AE50}" type="presParOf" srcId="{BBF15295-AAD9-48AA-A1FE-01FE72E9D276}" destId="{AE88A07D-CF4D-4559-9597-2E4895BFFED2}" srcOrd="7" destOrd="0" presId="urn:microsoft.com/office/officeart/2005/8/layout/radial5"/>
    <dgm:cxn modelId="{94686EF6-68F2-4CEE-8E03-506EAE104F85}" type="presParOf" srcId="{AE88A07D-CF4D-4559-9597-2E4895BFFED2}" destId="{4BFFB17E-12AC-4DA1-8514-B7821D5461BB}" srcOrd="0" destOrd="0" presId="urn:microsoft.com/office/officeart/2005/8/layout/radial5"/>
    <dgm:cxn modelId="{F3C0B361-3CA3-4AA4-96B1-429C691A9563}" type="presParOf" srcId="{BBF15295-AAD9-48AA-A1FE-01FE72E9D276}" destId="{04FED1DB-7724-4D33-99C5-802EAD36FFC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0601A-2538-42B1-8559-3E09E57BF461}">
      <dsp:nvSpPr>
        <dsp:cNvPr id="0" name=""/>
        <dsp:cNvSpPr/>
      </dsp:nvSpPr>
      <dsp:spPr>
        <a:xfrm>
          <a:off x="1965689" y="1248404"/>
          <a:ext cx="889857" cy="889857"/>
        </a:xfrm>
        <a:prstGeom prst="ellipse">
          <a:avLst/>
        </a:prstGeom>
        <a:solidFill>
          <a:schemeClr val="dk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virus</a:t>
          </a:r>
          <a:endParaRPr lang="zh-CN" altLang="en-US" sz="2200" kern="1200" dirty="0"/>
        </a:p>
      </dsp:txBody>
      <dsp:txXfrm>
        <a:off x="2096006" y="1378721"/>
        <a:ext cx="629223" cy="629223"/>
      </dsp:txXfrm>
    </dsp:sp>
    <dsp:sp modelId="{C8C45CF1-F142-4F81-A1BB-5EF50CB04EA1}">
      <dsp:nvSpPr>
        <dsp:cNvPr id="0" name=""/>
        <dsp:cNvSpPr/>
      </dsp:nvSpPr>
      <dsp:spPr>
        <a:xfrm rot="16200000">
          <a:off x="2316104" y="924150"/>
          <a:ext cx="189027" cy="302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>
        <a:off x="2344458" y="1013014"/>
        <a:ext cx="132319" cy="181531"/>
      </dsp:txXfrm>
    </dsp:sp>
    <dsp:sp modelId="{13B13DA8-2483-4D23-A8AB-D5B39FF5E4A9}">
      <dsp:nvSpPr>
        <dsp:cNvPr id="0" name=""/>
        <dsp:cNvSpPr/>
      </dsp:nvSpPr>
      <dsp:spPr>
        <a:xfrm>
          <a:off x="1965689" y="1891"/>
          <a:ext cx="889857" cy="8898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bacteria</a:t>
          </a:r>
          <a:endParaRPr lang="zh-CN" altLang="en-US" sz="12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>
        <a:off x="2096006" y="132208"/>
        <a:ext cx="629223" cy="629223"/>
      </dsp:txXfrm>
    </dsp:sp>
    <dsp:sp modelId="{00A81203-B94D-458F-9CDF-B88C0D79D7DD}">
      <dsp:nvSpPr>
        <dsp:cNvPr id="0" name=""/>
        <dsp:cNvSpPr/>
      </dsp:nvSpPr>
      <dsp:spPr>
        <a:xfrm>
          <a:off x="2934011" y="1542057"/>
          <a:ext cx="189027" cy="302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>
        <a:off x="2934011" y="1602567"/>
        <a:ext cx="132319" cy="181531"/>
      </dsp:txXfrm>
    </dsp:sp>
    <dsp:sp modelId="{F728F925-D35E-4DC3-AFD7-12F6AD87A9BA}">
      <dsp:nvSpPr>
        <dsp:cNvPr id="0" name=""/>
        <dsp:cNvSpPr/>
      </dsp:nvSpPr>
      <dsp:spPr>
        <a:xfrm>
          <a:off x="3212203" y="1248404"/>
          <a:ext cx="889857" cy="889857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yeast</a:t>
          </a:r>
          <a:endParaRPr lang="zh-CN" altLang="en-US" sz="1200" kern="1200" dirty="0"/>
        </a:p>
      </dsp:txBody>
      <dsp:txXfrm>
        <a:off x="3342520" y="1378721"/>
        <a:ext cx="629223" cy="629223"/>
      </dsp:txXfrm>
    </dsp:sp>
    <dsp:sp modelId="{9BC9F6A7-B57E-466C-A091-98FD1661651F}">
      <dsp:nvSpPr>
        <dsp:cNvPr id="0" name=""/>
        <dsp:cNvSpPr/>
      </dsp:nvSpPr>
      <dsp:spPr>
        <a:xfrm rot="5400000">
          <a:off x="2316104" y="2159964"/>
          <a:ext cx="189027" cy="302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>
        <a:off x="2344458" y="2192120"/>
        <a:ext cx="132319" cy="181531"/>
      </dsp:txXfrm>
    </dsp:sp>
    <dsp:sp modelId="{F55EBD39-6C14-43F1-9677-1487AB138F10}">
      <dsp:nvSpPr>
        <dsp:cNvPr id="0" name=""/>
        <dsp:cNvSpPr/>
      </dsp:nvSpPr>
      <dsp:spPr>
        <a:xfrm>
          <a:off x="1965689" y="2494918"/>
          <a:ext cx="889857" cy="889857"/>
        </a:xfrm>
        <a:prstGeom prst="ellipse">
          <a:avLst/>
        </a:prstGeom>
        <a:solidFill>
          <a:schemeClr val="accent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kern="1200" dirty="0"/>
            <a:t>mold</a:t>
          </a:r>
          <a:endParaRPr lang="zh-CN" altLang="en-US" sz="1200" kern="1200" dirty="0"/>
        </a:p>
      </dsp:txBody>
      <dsp:txXfrm>
        <a:off x="2096006" y="2625235"/>
        <a:ext cx="629223" cy="629223"/>
      </dsp:txXfrm>
    </dsp:sp>
    <dsp:sp modelId="{AE88A07D-CF4D-4559-9597-2E4895BFFED2}">
      <dsp:nvSpPr>
        <dsp:cNvPr id="0" name=""/>
        <dsp:cNvSpPr/>
      </dsp:nvSpPr>
      <dsp:spPr>
        <a:xfrm rot="10800000">
          <a:off x="1698197" y="1542057"/>
          <a:ext cx="189027" cy="302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100" kern="1200"/>
        </a:p>
      </dsp:txBody>
      <dsp:txXfrm rot="10800000">
        <a:off x="1754905" y="1602567"/>
        <a:ext cx="132319" cy="181531"/>
      </dsp:txXfrm>
    </dsp:sp>
    <dsp:sp modelId="{04FED1DB-7724-4D33-99C5-802EAD36FFC1}">
      <dsp:nvSpPr>
        <dsp:cNvPr id="0" name=""/>
        <dsp:cNvSpPr/>
      </dsp:nvSpPr>
      <dsp:spPr>
        <a:xfrm>
          <a:off x="719176" y="1248404"/>
          <a:ext cx="889857" cy="8898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archaea</a:t>
          </a:r>
          <a:endParaRPr lang="zh-CN" altLang="en-US" sz="12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>
        <a:off x="849493" y="1378721"/>
        <a:ext cx="629223" cy="629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zh-CN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 dirty="0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zh-CN" dirty="0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869C54-3B90-4991-BDC3-FB9E75EB1308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2966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zh-CN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zh-CN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309031-48C0-4BB5-8909-42FCBBA1DE10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3769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ECF47-5B9B-4DC7-B4A7-AF4F8BC7CA7D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65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/>
              <a:t>spikes – </a:t>
            </a:r>
            <a:r>
              <a:rPr lang="zh-CN" altLang="en-US" b="1" dirty="0"/>
              <a:t>刺  </a:t>
            </a:r>
            <a:r>
              <a:rPr lang="en-US" altLang="zh-CN" sz="1200" b="1" dirty="0" err="1">
                <a:solidFill>
                  <a:srgbClr val="FFFF00"/>
                </a:solidFill>
                <a:ea typeface="宋体" charset="-122"/>
              </a:rPr>
              <a:t>peplomers</a:t>
            </a:r>
            <a:r>
              <a:rPr lang="zh-CN" altLang="en-US" dirty="0"/>
              <a:t>蜱传脑炎病毒 棒状包膜粒</a:t>
            </a:r>
            <a:r>
              <a:rPr lang="en-US" altLang="zh-CN" dirty="0"/>
              <a:t>(</a:t>
            </a:r>
            <a:r>
              <a:rPr lang="en-US" altLang="zh-CN" sz="1200" b="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peplomers</a:t>
            </a:r>
            <a:r>
              <a:rPr lang="en-US" altLang="zh-CN" dirty="0"/>
              <a:t>) 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poliovirus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(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脊髓灰质炎病毒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)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又叫小儿麻痹症  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measles - 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麻疹</a:t>
            </a:r>
          </a:p>
          <a:p>
            <a:br>
              <a:rPr lang="zh-CN" alt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endParaRPr lang="zh-CN" altLang="en-US" sz="1200" b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09031-48C0-4BB5-8909-42FCBBA1DE10}" type="slidenum">
              <a:rPr lang="en-US" altLang="zh-CN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6522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F8A8D-1EA2-4D8C-A6A3-1A30587CF96C}" type="slidenum">
              <a:rPr lang="en-US" altLang="zh-CN"/>
              <a:pPr/>
              <a:t>18</a:t>
            </a:fld>
            <a:endParaRPr lang="en-US" altLang="zh-CN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50932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8F59F8-1604-4166-8B5D-9E247A0C1B8C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ssRNA</a:t>
            </a:r>
            <a:r>
              <a:rPr lang="en-US" altLang="zh-CN" dirty="0"/>
              <a:t> in plant, four types</a:t>
            </a:r>
            <a:r>
              <a:rPr lang="en-US" altLang="zh-CN" baseline="0" dirty="0"/>
              <a:t> of </a:t>
            </a:r>
            <a:r>
              <a:rPr lang="en-US" altLang="zh-CN" baseline="0" dirty="0" err="1"/>
              <a:t>dsDNA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ssDNA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dsRNA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ssRNA</a:t>
            </a:r>
            <a:r>
              <a:rPr lang="en-US" altLang="zh-CN" baseline="0" dirty="0"/>
              <a:t> in animal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494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70663-E096-454B-ABB0-9447CF303F2B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527403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/>
              <a:t>tropism - </a:t>
            </a:r>
            <a:r>
              <a:rPr lang="zh-CN" altLang="en-US" b="1" dirty="0"/>
              <a:t>向性  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spinal cord - 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脊髓</a:t>
            </a:r>
          </a:p>
          <a:p>
            <a:r>
              <a:rPr lang="en-US" altLang="zh-CN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paralytic - 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瘫子 麻痹性的</a:t>
            </a:r>
          </a:p>
          <a:p>
            <a:br>
              <a:rPr lang="zh-CN" alt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br>
              <a:rPr lang="zh-CN" altLang="en-US" sz="1200" b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endParaRPr lang="zh-CN" altLang="en-US" sz="1200" b="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09031-48C0-4BB5-8909-42FCBBA1DE10}" type="slidenum">
              <a:rPr lang="en-US" altLang="zh-CN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2563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Beauveria</a:t>
            </a:r>
            <a:r>
              <a:rPr lang="en-US" altLang="zh-CN" dirty="0"/>
              <a:t> </a:t>
            </a:r>
            <a:r>
              <a:rPr lang="en-US" altLang="zh-CN" dirty="0" err="1"/>
              <a:t>bassiana</a:t>
            </a:r>
            <a:r>
              <a:rPr lang="zh-CN" altLang="en-US" dirty="0"/>
              <a:t>白僵菌，</a:t>
            </a:r>
            <a:r>
              <a:rPr lang="en-US" altLang="zh-CN" dirty="0" err="1"/>
              <a:t>Metarhizium</a:t>
            </a:r>
            <a:r>
              <a:rPr lang="en-US" altLang="zh-CN" dirty="0"/>
              <a:t> </a:t>
            </a:r>
            <a:r>
              <a:rPr lang="en-US" altLang="zh-CN" dirty="0" err="1"/>
              <a:t>anisopliae</a:t>
            </a:r>
            <a:r>
              <a:rPr lang="zh-CN" altLang="en-US" dirty="0"/>
              <a:t>绿僵菌</a:t>
            </a:r>
            <a:r>
              <a:rPr lang="en-US" altLang="zh-CN" dirty="0"/>
              <a:t>Plasmodium </a:t>
            </a:r>
            <a:r>
              <a:rPr lang="zh-CN" altLang="en-US" dirty="0"/>
              <a:t>疟原虫</a:t>
            </a:r>
            <a:r>
              <a:rPr lang="en-US" altLang="zh-CN" dirty="0"/>
              <a:t>Anopheles</a:t>
            </a:r>
            <a:r>
              <a:rPr lang="zh-CN" altLang="en-US" dirty="0"/>
              <a:t>桉蚊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D3DC3-83CE-44C0-8BBE-B7C0B16FBC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3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14053-06C7-4E20-88E7-A91CBB6EA0CB}" type="slidenum">
              <a:rPr lang="en-US" altLang="zh-CN"/>
              <a:pPr/>
              <a:t>6</a:t>
            </a:fld>
            <a:endParaRPr lang="en-US" altLang="zh-CN" dirty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39598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325A1D-7280-4718-ACE4-CC2B722C456D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8302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4F8A60-C8FC-454F-A551-68CD9836D5D9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05992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size of a helical capsid is influenced by both its </a:t>
            </a:r>
            <a:r>
              <a:rPr lang="en-US" altLang="zh-CN" dirty="0" err="1"/>
              <a:t>protamers</a:t>
            </a:r>
            <a:endParaRPr lang="en-US" altLang="zh-CN" dirty="0"/>
          </a:p>
          <a:p>
            <a:r>
              <a:rPr lang="en-US" altLang="zh-CN" dirty="0"/>
              <a:t>and the nucleic acid enclosed within the capsid.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09031-48C0-4BB5-8909-42FCBBA1DE10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5379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12D7EA-94A8-4BDF-93E7-E5FEAB474995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regular </a:t>
            </a:r>
            <a:r>
              <a:rPr lang="en-US" altLang="zh-CN" sz="1200" b="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polyhedron</a:t>
            </a:r>
            <a:r>
              <a:rPr lang="zh-CN" altLang="en-US" dirty="0"/>
              <a:t>正多面体</a:t>
            </a:r>
            <a:r>
              <a:rPr lang="en-US" altLang="zh-CN" dirty="0"/>
              <a:t>2ionic coordination </a:t>
            </a:r>
            <a:r>
              <a:rPr lang="en-US" altLang="zh-CN" sz="1200" b="0" i="1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polyhedron</a:t>
            </a:r>
            <a:r>
              <a:rPr lang="zh-CN" altLang="en-US" dirty="0"/>
              <a:t>离子配位多面体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231206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乳多空病毒科（</a:t>
            </a:r>
            <a:r>
              <a:rPr lang="en-US" altLang="zh-CN" dirty="0" err="1"/>
              <a:t>Papovaviridae</a:t>
            </a:r>
            <a:r>
              <a:rPr lang="zh-CN" altLang="en-US" dirty="0"/>
              <a:t>）多瘤病毒属（</a:t>
            </a:r>
            <a:r>
              <a:rPr lang="en-US" altLang="zh-CN" sz="1200" b="0" i="1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Polyomavirus</a:t>
            </a:r>
            <a:r>
              <a:rPr lang="zh-CN" altLang="en-US" dirty="0"/>
              <a:t>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09031-48C0-4BB5-8909-42FCBBA1DE10}" type="slidenum">
              <a:rPr lang="en-US" altLang="zh-CN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0107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55F142-03B5-4CFA-9F88-8058CB76AE08}" type="slidenum">
              <a:rPr lang="en-US" altLang="zh-CN"/>
              <a:pPr/>
              <a:t>15</a:t>
            </a:fld>
            <a:endParaRPr lang="en-US" altLang="zh-CN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139860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5F90E-81FF-4E30-9135-AD4F4D536AB9}" type="slidenum">
              <a:rPr lang="en-US" altLang="zh-CN"/>
              <a:pPr/>
              <a:t>16</a:t>
            </a:fld>
            <a:endParaRPr lang="en-US" altLang="zh-CN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tegument - </a:t>
            </a:r>
            <a:r>
              <a:rPr lang="zh-CN" altLang="en-US" b="1" dirty="0"/>
              <a:t>被膜</a:t>
            </a:r>
          </a:p>
          <a:p>
            <a:br>
              <a:rPr lang="zh-CN" altLang="en-US" dirty="0"/>
            </a:b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2061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935302"/>
            <a:ext cx="6477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3001698"/>
            <a:ext cx="5715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0495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3050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53063" y="304271"/>
            <a:ext cx="1643063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3875" y="304271"/>
            <a:ext cx="4833938" cy="48431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6331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FE228A-BFB2-48DA-A076-D1F9DCE2F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00" y="935302"/>
            <a:ext cx="5715000" cy="1989667"/>
          </a:xfrm>
        </p:spPr>
        <p:txBody>
          <a:bodyPr anchor="b"/>
          <a:lstStyle>
            <a:lvl1pPr algn="ctr">
              <a:defRPr sz="37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7E63750-A08E-447E-8314-9446B72E2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0" y="3001698"/>
            <a:ext cx="5715000" cy="137980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50" indent="0" algn="ctr">
              <a:buNone/>
              <a:defRPr sz="1250"/>
            </a:lvl2pPr>
            <a:lvl3pPr marL="571500" indent="0" algn="ctr">
              <a:buNone/>
              <a:defRPr sz="1125"/>
            </a:lvl3pPr>
            <a:lvl4pPr marL="857250" indent="0" algn="ctr">
              <a:buNone/>
              <a:defRPr sz="1000"/>
            </a:lvl4pPr>
            <a:lvl5pPr marL="1143000" indent="0" algn="ctr">
              <a:buNone/>
              <a:defRPr sz="1000"/>
            </a:lvl5pPr>
            <a:lvl6pPr marL="1428750" indent="0" algn="ctr">
              <a:buNone/>
              <a:defRPr sz="1000"/>
            </a:lvl6pPr>
            <a:lvl7pPr marL="1714500" indent="0" algn="ctr">
              <a:buNone/>
              <a:defRPr sz="1000"/>
            </a:lvl7pPr>
            <a:lvl8pPr marL="2000250" indent="0" algn="ctr">
              <a:buNone/>
              <a:defRPr sz="1000"/>
            </a:lvl8pPr>
            <a:lvl9pPr marL="2286000" indent="0" algn="ctr">
              <a:buNone/>
              <a:defRPr sz="10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D56949-5295-49F3-8643-4AFF82484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7C19C3-5313-4964-BD8C-932EB71A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8D9D79-71E8-4DBC-ADBA-B0729721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DAFDF0-2ADA-4A2A-9308-2CE530C09A60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7856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67DF7-353C-4785-AAB3-0F1753F3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B79621-1F4A-4A56-89E0-C945CF2E4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82E641-118D-4FF4-B5C1-EC353EFC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819A28-3FB9-4160-B78D-47501C3C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4754-960C-4CB9-841F-CFE24355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A7D375-B092-45DC-9F97-86C35BD2B2DF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43540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8DDE54-4D96-47F5-AF8B-D24E4C18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06" y="1424782"/>
            <a:ext cx="6572250" cy="2377281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B94D32-C7DA-4D20-9CE4-E1CB49DD4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906" y="3824553"/>
            <a:ext cx="6572250" cy="1250156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28575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2pPr>
            <a:lvl3pPr marL="57150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857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43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287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145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00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8600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7F38B1-A1F4-4CDC-81F8-85B79546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3927CD-F484-4695-B89D-C2BACA3DB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A7A5D0-C478-438C-8D9A-1F0DF9A6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768A2-A126-443C-86CF-300FA6BC3968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03470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98506C-8487-4EDB-8F33-653602A3A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44A2D5-62AB-49D1-85AE-CFD7477D5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875" y="1521354"/>
            <a:ext cx="3238500" cy="362611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671C0E-8D67-4036-AC18-AB194BCD5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7625" y="1521354"/>
            <a:ext cx="3238500" cy="362611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90FC10-4DF0-4B3D-B218-44A18210D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6E3DC0-9580-4316-B2E1-7B5BE46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A167BC-328C-4B0C-ADB2-D88F433B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BEB0D-D8BF-46C2-8D17-744368008209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50129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55C991-6F05-4D1C-A8DC-B4FC32E7B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7" y="304271"/>
            <a:ext cx="657225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9754C4-68AE-42A0-9C24-1CC5146DA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868" y="1400969"/>
            <a:ext cx="3223617" cy="68659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BC94193-E794-4D74-B083-EF11C8A1F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868" y="2087563"/>
            <a:ext cx="3223617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039684B-56CF-4ED8-8586-442D520BE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57625" y="1400969"/>
            <a:ext cx="3239493" cy="68659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50" indent="0">
              <a:buNone/>
              <a:defRPr sz="1250" b="1"/>
            </a:lvl2pPr>
            <a:lvl3pPr marL="571500" indent="0">
              <a:buNone/>
              <a:defRPr sz="1125" b="1"/>
            </a:lvl3pPr>
            <a:lvl4pPr marL="857250" indent="0">
              <a:buNone/>
              <a:defRPr sz="1000" b="1"/>
            </a:lvl4pPr>
            <a:lvl5pPr marL="1143000" indent="0">
              <a:buNone/>
              <a:defRPr sz="1000" b="1"/>
            </a:lvl5pPr>
            <a:lvl6pPr marL="1428750" indent="0">
              <a:buNone/>
              <a:defRPr sz="1000" b="1"/>
            </a:lvl6pPr>
            <a:lvl7pPr marL="1714500" indent="0">
              <a:buNone/>
              <a:defRPr sz="1000" b="1"/>
            </a:lvl7pPr>
            <a:lvl8pPr marL="2000250" indent="0">
              <a:buNone/>
              <a:defRPr sz="1000" b="1"/>
            </a:lvl8pPr>
            <a:lvl9pPr marL="2286000" indent="0">
              <a:buNone/>
              <a:defRPr sz="10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CB3BAB-9138-494C-AA20-2CC0AB527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57625" y="2087563"/>
            <a:ext cx="3239493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1B824D-7D1D-4A31-A87B-6171D63F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CBEA6E9-35A7-4AC4-B6F2-5925DF63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FF3D404-FBB0-4F88-ACDE-B7AF954A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B23C6-259D-42F6-B565-D65EF29D0048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58180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B6B10-48FF-4A13-A0E7-D78C5C856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F6324E0-535C-4243-B43F-0770B263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EB402B-C0E8-4E73-B0B6-C4536834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7DEB13-F3EC-4DF5-B329-5A9089322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0CDEC-04B0-4400-83DA-8A33429D41E6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3050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584FC9-02CA-4107-9184-BB77DE820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D9F459B-0CE0-4A3A-A476-3D62FAD3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9F92CF-FE30-45EC-AE22-79769452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523C9-DF35-4834-84A6-0D791D4967CF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1713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5DECC9-10C4-4C80-9E4A-2EC096EE4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8" y="381000"/>
            <a:ext cx="2457648" cy="13335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BAA764-0CB6-47ED-AE17-1CEE01C4F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9493" y="822855"/>
            <a:ext cx="3857625" cy="4061354"/>
          </a:xfrm>
        </p:spPr>
        <p:txBody>
          <a:bodyPr/>
          <a:lstStyle>
            <a:lvl1pPr>
              <a:defRPr sz="2000"/>
            </a:lvl1pPr>
            <a:lvl2pPr>
              <a:defRPr sz="1750"/>
            </a:lvl2pPr>
            <a:lvl3pPr>
              <a:defRPr sz="1500"/>
            </a:lvl3pPr>
            <a:lvl4pPr>
              <a:defRPr sz="1250"/>
            </a:lvl4pPr>
            <a:lvl5pPr>
              <a:defRPr sz="1250"/>
            </a:lvl5pPr>
            <a:lvl6pPr>
              <a:defRPr sz="1250"/>
            </a:lvl6pPr>
            <a:lvl7pPr>
              <a:defRPr sz="1250"/>
            </a:lvl7pPr>
            <a:lvl8pPr>
              <a:defRPr sz="1250"/>
            </a:lvl8pPr>
            <a:lvl9pPr>
              <a:defRPr sz="125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7B636C-CBF1-4709-84A6-30FF3DAD6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4868" y="1714500"/>
            <a:ext cx="2457648" cy="3176323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15A7FB-EBFD-49A5-BF25-AF44C681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3CE711-F6B8-421B-B81B-1D332D20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A20050-24ED-4461-8CB1-B3D3EBF9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209B76-CD9C-474F-9B1E-F48A70E91B0E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5042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928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16E7F8-E973-40FD-A2F5-8A7ADD580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68" y="381000"/>
            <a:ext cx="2457648" cy="13335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8ECF304-3574-4F64-8BE5-774519172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39493" y="822855"/>
            <a:ext cx="3857625" cy="4061354"/>
          </a:xfrm>
        </p:spPr>
        <p:txBody>
          <a:bodyPr/>
          <a:lstStyle>
            <a:lvl1pPr marL="0" indent="0">
              <a:buNone/>
              <a:defRPr sz="2000"/>
            </a:lvl1pPr>
            <a:lvl2pPr marL="285750" indent="0">
              <a:buNone/>
              <a:defRPr sz="1750"/>
            </a:lvl2pPr>
            <a:lvl3pPr marL="571500" indent="0">
              <a:buNone/>
              <a:defRPr sz="1500"/>
            </a:lvl3pPr>
            <a:lvl4pPr marL="857250" indent="0">
              <a:buNone/>
              <a:defRPr sz="1250"/>
            </a:lvl4pPr>
            <a:lvl5pPr marL="1143000" indent="0">
              <a:buNone/>
              <a:defRPr sz="1250"/>
            </a:lvl5pPr>
            <a:lvl6pPr marL="1428750" indent="0">
              <a:buNone/>
              <a:defRPr sz="1250"/>
            </a:lvl6pPr>
            <a:lvl7pPr marL="1714500" indent="0">
              <a:buNone/>
              <a:defRPr sz="1250"/>
            </a:lvl7pPr>
            <a:lvl8pPr marL="2000250" indent="0">
              <a:buNone/>
              <a:defRPr sz="1250"/>
            </a:lvl8pPr>
            <a:lvl9pPr marL="2286000" indent="0">
              <a:buNone/>
              <a:defRPr sz="125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6DE5E0-FDE4-4F24-8FA4-D73F0CB80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4868" y="1714500"/>
            <a:ext cx="2457648" cy="3176323"/>
          </a:xfrm>
        </p:spPr>
        <p:txBody>
          <a:bodyPr/>
          <a:lstStyle>
            <a:lvl1pPr marL="0" indent="0">
              <a:buNone/>
              <a:defRPr sz="1000"/>
            </a:lvl1pPr>
            <a:lvl2pPr marL="285750" indent="0">
              <a:buNone/>
              <a:defRPr sz="875"/>
            </a:lvl2pPr>
            <a:lvl3pPr marL="571500" indent="0">
              <a:buNone/>
              <a:defRPr sz="750"/>
            </a:lvl3pPr>
            <a:lvl4pPr marL="857250" indent="0">
              <a:buNone/>
              <a:defRPr sz="625"/>
            </a:lvl4pPr>
            <a:lvl5pPr marL="1143000" indent="0">
              <a:buNone/>
              <a:defRPr sz="625"/>
            </a:lvl5pPr>
            <a:lvl6pPr marL="1428750" indent="0">
              <a:buNone/>
              <a:defRPr sz="625"/>
            </a:lvl6pPr>
            <a:lvl7pPr marL="1714500" indent="0">
              <a:buNone/>
              <a:defRPr sz="625"/>
            </a:lvl7pPr>
            <a:lvl8pPr marL="2000250" indent="0">
              <a:buNone/>
              <a:defRPr sz="625"/>
            </a:lvl8pPr>
            <a:lvl9pPr marL="2286000" indent="0">
              <a:buNone/>
              <a:defRPr sz="62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D72FB4-9318-41C2-A747-0F26D121F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C60E05-02EA-4CAE-8279-3E52115C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4D745A-0665-4DE6-9A6F-0BD0643A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8BB09-136B-4781-A7DE-0AAFCBD70877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15193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CA633-AB17-449D-90AA-66429B614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FD7FAA-3B52-4EA0-A0B0-217C44EFD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685775-2DE9-4E08-A4F4-94C50599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0E54EB-02FE-4E0D-A7A1-5BF6CA594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74F555-7E05-4A32-9D14-F95E3F6C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8B77F2-3DA5-413A-88C7-90A9FE09E4FB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79856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2964A3-27F2-47D3-BFC0-4B17E1397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53062" y="304271"/>
            <a:ext cx="1643063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746522-A586-4241-AF61-1F4EAD0B6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3875" y="304271"/>
            <a:ext cx="4833938" cy="484319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137B8E-EB27-404A-8B38-15EDC348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CF2AE2-7206-4931-AE94-311A4124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32164B-CE6F-402D-8716-7CE5A6BB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7AD4D-2D4C-47A7-9FFC-81F5CCE89EF5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7693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07" y="1424783"/>
            <a:ext cx="657225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907" y="3824554"/>
            <a:ext cx="657225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385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5" y="1521354"/>
            <a:ext cx="3238500" cy="362611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7625" y="1521354"/>
            <a:ext cx="3238500" cy="362611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8989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7" y="304272"/>
            <a:ext cx="657225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868" y="1400969"/>
            <a:ext cx="3223617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868" y="2087563"/>
            <a:ext cx="3223617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57625" y="1400969"/>
            <a:ext cx="323949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7625" y="2087563"/>
            <a:ext cx="3239493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5705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483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8789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8" y="381000"/>
            <a:ext cx="2457648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493" y="822856"/>
            <a:ext cx="3857625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868" y="1714500"/>
            <a:ext cx="2457648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9387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8" y="381000"/>
            <a:ext cx="2457648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39493" y="822856"/>
            <a:ext cx="3857625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868" y="1714500"/>
            <a:ext cx="2457648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465F0-4691-49AA-92DC-24AE67B6745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0519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875" y="304272"/>
            <a:ext cx="657225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875" y="1521354"/>
            <a:ext cx="657225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3875" y="5296960"/>
            <a:ext cx="17145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25" y="5296960"/>
            <a:ext cx="25717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625" y="5296960"/>
            <a:ext cx="17145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F7AD4D-2D4C-47A7-9FFC-81F5CCE89EF5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262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0CC772A-566F-43D1-8846-02AE1412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304271"/>
            <a:ext cx="657225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2249D3-F18E-495F-8690-5F146018D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1521354"/>
            <a:ext cx="657225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6068D0-3849-49DA-AA6A-799503C9B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3875" y="5296959"/>
            <a:ext cx="17145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1457C4-2EB2-4F4E-987E-402331067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4125" y="5296959"/>
            <a:ext cx="257175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0203C2-0EDA-4448-8005-8B293FCF1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81625" y="5296959"/>
            <a:ext cx="17145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F7AD4D-2D4C-47A7-9FFC-81F5CCE89EF5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1404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571500" rtl="0" eaLnBrk="1" latinLnBrk="0" hangingPunct="1">
        <a:lnSpc>
          <a:spcPct val="90000"/>
        </a:lnSpc>
        <a:spcBef>
          <a:spcPct val="0"/>
        </a:spcBef>
        <a:buNone/>
        <a:defRPr sz="2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5715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3pPr>
      <a:lvl4pPr marL="1000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285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5716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8573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14312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428875" indent="-142875" algn="l" defTabSz="571500" rtl="0" eaLnBrk="1" latinLnBrk="0" hangingPunct="1">
        <a:lnSpc>
          <a:spcPct val="90000"/>
        </a:lnSpc>
        <a:spcBef>
          <a:spcPts val="31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287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7145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200025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algn="l" defTabSz="571500" rtl="0" eaLnBrk="1" latinLnBrk="0" hangingPunct="1"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hyperlink" Target="Endocytosis_and_Exocytosis.sw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Mechansim_for_releasing_enveloped_virions.swf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Relationship Id="rId6" Type="http://schemas.openxmlformats.org/officeDocument/2006/relationships/hyperlink" Target="Mechansim_for_releasing_enveloped_virions.swf" TargetMode="Externa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52500" y="1896843"/>
            <a:ext cx="5085565" cy="1515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3" descr="C:\Research in XMU\人事材料\院徽\生科院院徽调整07.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1" b="6450"/>
          <a:stretch/>
        </p:blipFill>
        <p:spPr bwMode="auto">
          <a:xfrm>
            <a:off x="74586" y="729605"/>
            <a:ext cx="1034735" cy="116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9730" y="1095468"/>
            <a:ext cx="5143500" cy="714375"/>
          </a:xfrm>
        </p:spPr>
        <p:txBody>
          <a:bodyPr/>
          <a:lstStyle/>
          <a:p>
            <a:r>
              <a:rPr lang="en-US" altLang="zh-C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MICROBIOLOGY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648869" y="2214558"/>
            <a:ext cx="5580620" cy="918766"/>
          </a:xfrm>
          <a:prstGeom prst="rect">
            <a:avLst/>
          </a:prstGeom>
        </p:spPr>
        <p:txBody>
          <a:bodyPr vert="horz" lIns="57150" tIns="28575" rIns="57150" bIns="28575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等线 Light" panose="02010600030101010101" pitchFamily="2" charset="-122"/>
                <a:cs typeface="Times New Roman" pitchFamily="18" charset="0"/>
              </a:rPr>
              <a:t>Lecture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等线 Light" panose="02010600030101010101" pitchFamily="2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等线 Light" panose="02010600030101010101" pitchFamily="2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43200" y="4762500"/>
            <a:ext cx="10230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张连茹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127" y="3451038"/>
            <a:ext cx="3124309" cy="863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766658F-4389-4861-8E73-18DF19A8D007}"/>
              </a:ext>
            </a:extLst>
          </p:cNvPr>
          <p:cNvSpPr txBox="1">
            <a:spLocks noChangeArrowheads="1"/>
          </p:cNvSpPr>
          <p:nvPr/>
        </p:nvSpPr>
        <p:spPr>
          <a:xfrm>
            <a:off x="2514600" y="2606355"/>
            <a:ext cx="3276600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800" dirty="0">
                <a:ea typeface="宋体" charset="-122"/>
              </a:rPr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13711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5482" y="647700"/>
            <a:ext cx="7614518" cy="4413250"/>
          </a:xfrm>
        </p:spPr>
        <p:txBody>
          <a:bodyPr>
            <a:noAutofit/>
          </a:bodyPr>
          <a:lstStyle/>
          <a:p>
            <a:pPr marL="285739" lvl="1" indent="-285739"/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Virions lacking envelopes-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Naked viruses</a:t>
            </a:r>
            <a:r>
              <a:rPr lang="en-US" altLang="zh-CN" sz="28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(a)</a:t>
            </a:r>
          </a:p>
          <a:p>
            <a:pPr marL="285739" lvl="1" indent="-285739"/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Virions having envelopes-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Enveloped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viruses</a:t>
            </a:r>
            <a:r>
              <a:rPr lang="en-US" altLang="zh-CN" sz="280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(b)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marL="285739" lvl="1" indent="-285739"/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The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simplest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virions are constructed of a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nucleocapsid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Nucleocapsid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= genome+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capsid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(protein coat, coded by viral genome)</a:t>
            </a:r>
          </a:p>
          <a:p>
            <a:pPr>
              <a:lnSpc>
                <a:spcPct val="9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Envelopes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-outside of capsid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48293" t="4474"/>
          <a:stretch/>
        </p:blipFill>
        <p:spPr>
          <a:xfrm>
            <a:off x="2844085" y="3659658"/>
            <a:ext cx="2568257" cy="19574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18960" r="55122"/>
          <a:stretch/>
        </p:blipFill>
        <p:spPr>
          <a:xfrm>
            <a:off x="304800" y="3701693"/>
            <a:ext cx="2514600" cy="187343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1CDFAEA-AEA5-4D79-9CB2-5D225BFF2DAD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90500"/>
            <a:ext cx="6604000" cy="338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6.2.1 General Structural Properties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43E4401-C616-4A0F-8C2B-B0EAF0A54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193" y="2743715"/>
            <a:ext cx="1350952" cy="16163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7F1675-3A15-454A-9B96-BAF92DF72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225792"/>
            <a:ext cx="1676545" cy="1505843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FF65670-EB2A-4191-BD1C-31A7AF74ABAB}"/>
              </a:ext>
            </a:extLst>
          </p:cNvPr>
          <p:cNvSpPr txBox="1"/>
          <p:nvPr/>
        </p:nvSpPr>
        <p:spPr>
          <a:xfrm>
            <a:off x="5397500" y="5314890"/>
            <a:ext cx="222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Influenza virus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0" y="876300"/>
            <a:ext cx="7620000" cy="30691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Components: protein, are coded by the viral genome.</a:t>
            </a:r>
          </a:p>
          <a:p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Function: </a:t>
            </a:r>
            <a:r>
              <a:rPr lang="en-US" altLang="zh-CN" sz="30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protect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viral genetic material and </a:t>
            </a:r>
            <a:r>
              <a:rPr lang="en-US" altLang="zh-CN" sz="30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aids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in its </a:t>
            </a:r>
            <a:r>
              <a:rPr lang="en-US" altLang="zh-CN" sz="30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transfer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between host cells</a:t>
            </a:r>
            <a:endParaRPr lang="en-US" altLang="zh-CN" sz="3000" b="1" u="sng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Arrange: several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protomers</a:t>
            </a:r>
            <a:r>
              <a:rPr lang="zh-CN" altLang="en-US" sz="1167" b="1" dirty="0">
                <a:solidFill>
                  <a:srgbClr val="FFFF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原体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(protein subunits)-</a:t>
            </a:r>
            <a:r>
              <a:rPr lang="en-US" altLang="zh-CN" sz="30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capsomer</a:t>
            </a:r>
            <a:r>
              <a:rPr lang="zh-CN" altLang="en-US" sz="1167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壳体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-</a:t>
            </a:r>
            <a:r>
              <a:rPr lang="en-US" altLang="zh-CN" sz="30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capsomers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(ring or knob shape)-</a:t>
            </a:r>
            <a:r>
              <a:rPr lang="en-US" altLang="zh-CN" sz="30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capside</a:t>
            </a:r>
            <a:endParaRPr lang="en-US" altLang="zh-CN" sz="30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Virion morphology: capsids are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helical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icosahedral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二十面体病毒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or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complex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result from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capsid symmetry 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with the presence or absence of an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envelope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C9F9290-8B35-468F-8799-6519D42F3AB3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190500"/>
            <a:ext cx="7373309" cy="528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6.2.1 General Structural Properties-Capsids</a:t>
            </a:r>
            <a:r>
              <a:rPr lang="en-US" altLang="zh-CN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衣壳</a:t>
            </a:r>
            <a:endParaRPr lang="en-US" altLang="zh-CN" sz="3200" b="1" u="sng" dirty="0">
              <a:solidFill>
                <a:srgbClr val="0000FF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4890971"/>
            <a:ext cx="107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helical</a:t>
            </a:r>
            <a:endParaRPr lang="zh-CN" altLang="en-US" sz="20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D048DA8-AD41-4307-AE5A-BEB8F05C6605}"/>
              </a:ext>
            </a:extLst>
          </p:cNvPr>
          <p:cNvSpPr/>
          <p:nvPr/>
        </p:nvSpPr>
        <p:spPr>
          <a:xfrm>
            <a:off x="316424" y="99245"/>
            <a:ext cx="3935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u="sng" dirty="0">
                <a:solidFill>
                  <a:srgbClr val="0000FF"/>
                </a:solidFill>
              </a:rPr>
              <a:t>6.2.2 Helical Capsids </a:t>
            </a:r>
            <a:endParaRPr lang="zh-CN" altLang="en-US" sz="3200" b="1" u="sng" dirty="0">
              <a:solidFill>
                <a:srgbClr val="0000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A07B6A-E871-4438-A035-50AF6E850056}"/>
              </a:ext>
            </a:extLst>
          </p:cNvPr>
          <p:cNvSpPr/>
          <p:nvPr/>
        </p:nvSpPr>
        <p:spPr>
          <a:xfrm>
            <a:off x="0" y="555150"/>
            <a:ext cx="7594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/>
              <a:t>Helical capsids are shaped like hollow tubes with protein walls. The capsid encloses an </a:t>
            </a:r>
            <a:r>
              <a:rPr lang="en-US" altLang="zh-CN" sz="2800" b="1" dirty="0">
                <a:solidFill>
                  <a:srgbClr val="0000FF"/>
                </a:solidFill>
              </a:rPr>
              <a:t>RNA</a:t>
            </a:r>
            <a:r>
              <a:rPr lang="en-US" altLang="zh-CN" sz="2800" b="1" dirty="0"/>
              <a:t> genome, which is wound in a spiral and lies within a groove formed by the protein subunits.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B2444B1-7C78-4A7C-841B-778B7F425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24" y="2382178"/>
            <a:ext cx="2514838" cy="29116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510192B-BA91-4744-B449-D76D19B56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80" y="2382715"/>
            <a:ext cx="1970139" cy="29636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437717E-51E7-4662-AB86-C004E721A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408" y="2324100"/>
            <a:ext cx="1692105" cy="314891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F6433DE-201C-46CA-82BB-04B77F2D2001}"/>
              </a:ext>
            </a:extLst>
          </p:cNvPr>
          <p:cNvSpPr/>
          <p:nvPr/>
        </p:nvSpPr>
        <p:spPr>
          <a:xfrm>
            <a:off x="152400" y="524237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800" b="1" dirty="0">
                <a:solidFill>
                  <a:srgbClr val="0000FF"/>
                </a:solidFill>
              </a:rPr>
              <a:t>Who decided the length and diameter?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6110"/>
            <a:ext cx="6604000" cy="539750"/>
          </a:xfrm>
        </p:spPr>
        <p:txBody>
          <a:bodyPr>
            <a:normAutofit/>
          </a:bodyPr>
          <a:lstStyle/>
          <a:p>
            <a:r>
              <a:rPr lang="en-US" altLang="zh-CN" sz="3200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6.2.3 Icosahedral(20) capsids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016000"/>
            <a:ext cx="7620000" cy="4222750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An icosahedron is a </a:t>
            </a:r>
            <a:r>
              <a:rPr lang="en-US" altLang="zh-CN" sz="30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regular polyhedron</a:t>
            </a:r>
            <a:r>
              <a:rPr lang="zh-CN" altLang="en-US" sz="11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正多面体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with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20 equilateral faces 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and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12 vertices</a:t>
            </a:r>
            <a:r>
              <a:rPr lang="zh-CN" altLang="en-US" sz="11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顶点</a:t>
            </a:r>
            <a:endParaRPr lang="en-US" altLang="zh-CN" sz="1167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They are constructed from ring- or knob-shaped 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units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called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capsomers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each usually</a:t>
            </a:r>
          </a:p>
          <a:p>
            <a:pPr marL="0" indent="0">
              <a:buNone/>
            </a:pP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 made of five or six protomers.</a:t>
            </a:r>
          </a:p>
          <a:p>
            <a:r>
              <a:rPr lang="en-US" altLang="zh-CN" sz="30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Capsomer</a:t>
            </a:r>
            <a:r>
              <a:rPr lang="zh-CN" altLang="en-US" sz="11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壳体</a:t>
            </a:r>
            <a:endParaRPr lang="en-US" altLang="zh-CN" sz="1167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sz="2333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Pentamers (pentons) – 5 protomers(vertices)</a:t>
            </a:r>
          </a:p>
          <a:p>
            <a:pPr lvl="1"/>
            <a:r>
              <a:rPr lang="en-US" altLang="zh-CN" sz="2333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Hexamers (</a:t>
            </a:r>
            <a:r>
              <a:rPr lang="en-US" altLang="zh-CN" sz="2333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hexons</a:t>
            </a:r>
            <a:r>
              <a:rPr lang="en-US" altLang="zh-CN" sz="2333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 – 6 protomers(faces)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1AAC5D-258B-4896-A709-5EA59743B57D}"/>
              </a:ext>
            </a:extLst>
          </p:cNvPr>
          <p:cNvSpPr/>
          <p:nvPr/>
        </p:nvSpPr>
        <p:spPr>
          <a:xfrm>
            <a:off x="63500" y="46101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/>
              <a:t>Icosahedral capsids are the most efficient way to enclose a space. Why ?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4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3" name="Picture 5" descr="wiL75268_050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1" y="1587500"/>
            <a:ext cx="2579688" cy="3139723"/>
          </a:xfrm>
          <a:prstGeom prst="rect">
            <a:avLst/>
          </a:prstGeom>
          <a:noFill/>
        </p:spPr>
      </p:pic>
      <p:pic>
        <p:nvPicPr>
          <p:cNvPr id="237574" name="Picture 6" descr="wiL75268_0505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4354" y="1627629"/>
            <a:ext cx="2391833" cy="3119878"/>
          </a:xfrm>
          <a:prstGeom prst="rect">
            <a:avLst/>
          </a:prstGeom>
          <a:noFill/>
        </p:spPr>
      </p:pic>
      <p:pic>
        <p:nvPicPr>
          <p:cNvPr id="237576" name="Picture 8" descr="wiL75268_0505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8016" y="1632039"/>
            <a:ext cx="2397125" cy="3115469"/>
          </a:xfrm>
          <a:prstGeom prst="rect">
            <a:avLst/>
          </a:prstGeom>
          <a:noFill/>
        </p:spPr>
      </p:pic>
      <p:cxnSp>
        <p:nvCxnSpPr>
          <p:cNvPr id="3" name="直接箭头连接符 2"/>
          <p:cNvCxnSpPr/>
          <p:nvPr/>
        </p:nvCxnSpPr>
        <p:spPr>
          <a:xfrm flipH="1">
            <a:off x="1968500" y="1270000"/>
            <a:ext cx="381001" cy="1011907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00609" y="1012279"/>
            <a:ext cx="1524000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rgbClr val="0000FF"/>
                </a:solidFill>
                <a:ea typeface="宋体" charset="-122"/>
              </a:rPr>
              <a:t>pentamers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500" y="4751035"/>
            <a:ext cx="1764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ea typeface="宋体" charset="-122"/>
              </a:rPr>
              <a:t>72capsomers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501" y="4771196"/>
            <a:ext cx="1764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ea typeface="宋体" charset="-122"/>
              </a:rPr>
              <a:t>252capsomers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0008" y="4747508"/>
            <a:ext cx="1764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ea typeface="宋体" charset="-122"/>
              </a:rPr>
              <a:t>mimic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84509" y="4186907"/>
            <a:ext cx="1218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>
                <a:solidFill>
                  <a:srgbClr val="FF0000"/>
                </a:solidFill>
              </a:rPr>
              <a:t>protomer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1905000" y="3302001"/>
            <a:ext cx="188907" cy="9916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等腰三角形 3"/>
          <p:cNvSpPr/>
          <p:nvPr/>
        </p:nvSpPr>
        <p:spPr>
          <a:xfrm>
            <a:off x="6223000" y="2607468"/>
            <a:ext cx="635000" cy="694532"/>
          </a:xfrm>
          <a:prstGeom prst="triangl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n w="38100">
                <a:solidFill>
                  <a:schemeClr val="tx1"/>
                </a:solidFill>
              </a:ln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5851150" y="2611437"/>
            <a:ext cx="665538" cy="721423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605C3FEA-6EF9-45FD-995F-89A037C1D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46110"/>
            <a:ext cx="6604000" cy="539750"/>
          </a:xfrm>
        </p:spPr>
        <p:txBody>
          <a:bodyPr>
            <a:normAutofit/>
          </a:bodyPr>
          <a:lstStyle/>
          <a:p>
            <a:r>
              <a:rPr lang="en-US" altLang="zh-CN" sz="3200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6.2.3 Icosahedral(20) capsids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673" y="31661"/>
            <a:ext cx="7620000" cy="497196"/>
          </a:xfrm>
        </p:spPr>
        <p:txBody>
          <a:bodyPr/>
          <a:lstStyle/>
          <a:p>
            <a:r>
              <a:rPr lang="en-US" altLang="zh-CN" sz="2333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6.2.4 Capsids of Complex Symmetry 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-11916" y="530950"/>
            <a:ext cx="7620000" cy="2963333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Some viruses do not fit into the category of having helical or icosahedral capsids</a:t>
            </a:r>
          </a:p>
          <a:p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Examples </a:t>
            </a:r>
          </a:p>
          <a:p>
            <a:pPr lvl="1"/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Poxviruses – largest animal virus</a:t>
            </a:r>
          </a:p>
          <a:p>
            <a:pPr lvl="1"/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Large bacteriophages – </a:t>
            </a:r>
            <a:r>
              <a:rPr lang="en-US" altLang="zh-CN" sz="30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binal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symmetry head resembles icosahedral, tail is helical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1916" y="5067300"/>
            <a:ext cx="1764109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7" b="1" i="1" dirty="0" err="1">
                <a:solidFill>
                  <a:srgbClr val="FF0000"/>
                </a:solidFill>
                <a:ea typeface="宋体" charset="-122"/>
              </a:rPr>
              <a:t>Vaccinia</a:t>
            </a:r>
            <a:r>
              <a:rPr lang="en-US" altLang="zh-CN" sz="1167" b="1" i="1" dirty="0">
                <a:solidFill>
                  <a:srgbClr val="FF0000"/>
                </a:solidFill>
                <a:ea typeface="宋体" charset="-122"/>
              </a:rPr>
              <a:t> virus</a:t>
            </a:r>
            <a:endParaRPr lang="zh-CN" altLang="en-US" sz="1167" i="1" dirty="0">
              <a:solidFill>
                <a:srgbClr val="FF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5A8B200-DE12-4BE7-BBDF-E828748D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4" y="3238501"/>
            <a:ext cx="2567172" cy="1746684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5F992E8-4602-4452-8158-C8B13918E058}"/>
              </a:ext>
            </a:extLst>
          </p:cNvPr>
          <p:cNvSpPr txBox="1"/>
          <p:nvPr/>
        </p:nvSpPr>
        <p:spPr>
          <a:xfrm>
            <a:off x="2667000" y="4979661"/>
            <a:ext cx="153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ea typeface="宋体" charset="-122"/>
              </a:rPr>
              <a:t>T4 phage</a:t>
            </a:r>
            <a:endParaRPr lang="zh-CN" altLang="en-US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F3AE36-1B5E-4967-B450-E3BFAD6E1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522" y="3079776"/>
            <a:ext cx="2548349" cy="24020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2F0A43-9A11-4265-94E0-7F835F971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74865"/>
            <a:ext cx="2676376" cy="2011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8F6408D-0732-4122-80B9-97450C56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168" y="4270080"/>
            <a:ext cx="2182123" cy="1444919"/>
          </a:xfrm>
          <a:prstGeom prst="rect">
            <a:avLst/>
          </a:prstGeom>
        </p:spPr>
      </p:pic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30" y="0"/>
            <a:ext cx="7620000" cy="476250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6.2.5 Viral Envelopes and Enzymes 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38130" y="496207"/>
            <a:ext cx="7866691" cy="3217333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Many viruses are bound by an outer, flexible, 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membranous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layer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called the 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envelope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Animal virus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envelopes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(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lipids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and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carbohydrates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 usually arise from host cell plasma or nuclear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membranes.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Many enveloped viruses are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pleomorphic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(a). However, the bullet-shaped </a:t>
            </a:r>
            <a:r>
              <a:rPr lang="en-US" altLang="zh-CN" sz="2800" b="1" dirty="0">
                <a:solidFill>
                  <a:srgbClr val="FF33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rabies viruses(b)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are a constant, characteristic shape.</a:t>
            </a:r>
            <a:endParaRPr lang="en-US" altLang="zh-CN" sz="2800" b="1" u="sng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endParaRPr lang="en-US" altLang="zh-CN" sz="2800" b="1" u="sng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E6FB357-DD3C-4BF5-8380-92DE35F2EEEB}"/>
              </a:ext>
            </a:extLst>
          </p:cNvPr>
          <p:cNvSpPr/>
          <p:nvPr/>
        </p:nvSpPr>
        <p:spPr>
          <a:xfrm>
            <a:off x="0" y="4635497"/>
            <a:ext cx="4953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lvl="0" indent="-142875" algn="l" defTabSz="571500" fontAlgn="auto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u="sng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Where from of the protein?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471B12-808D-4F15-A493-84EB0E87B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851" y="3443728"/>
            <a:ext cx="1760622" cy="1096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3" name="Rectangle 3"/>
          <p:cNvSpPr>
            <a:spLocks noGrp="1" noChangeArrowheads="1"/>
          </p:cNvSpPr>
          <p:nvPr>
            <p:ph idx="1"/>
          </p:nvPr>
        </p:nvSpPr>
        <p:spPr>
          <a:xfrm>
            <a:off x="0" y="584775"/>
            <a:ext cx="7620000" cy="5130225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Envelope proteins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are coded for by viral genes and may even project from the envelope surface as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spikes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or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peplomers</a:t>
            </a:r>
            <a:r>
              <a:rPr lang="zh-CN" altLang="en-US" sz="11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棒状包膜粒</a:t>
            </a:r>
            <a:endParaRPr lang="en-US" altLang="zh-CN" sz="11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Most of its envelope proteins are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glycoproteins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 A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nonglycosylated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protein, the M (matrix) protein, on the inner surface of the envelope and helps stabilize influenza virus.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Spikes are involved in viral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attachment to host cell</a:t>
            </a:r>
          </a:p>
          <a:p>
            <a:pPr lvl="2">
              <a:lnSpc>
                <a:spcPct val="9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e.g., </a:t>
            </a:r>
            <a:r>
              <a:rPr lang="en-US" altLang="zh-CN" sz="2800" b="1" u="sng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hemagglutin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(HA)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of influenza virus</a:t>
            </a:r>
          </a:p>
          <a:p>
            <a:pPr lvl="1">
              <a:lnSpc>
                <a:spcPct val="9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Used for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identification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of virus.</a:t>
            </a:r>
          </a:p>
          <a:p>
            <a:pPr lvl="1">
              <a:lnSpc>
                <a:spcPct val="90000"/>
              </a:lnSpc>
            </a:pPr>
            <a:endParaRPr lang="en-US" altLang="zh-CN" sz="28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4FB851C-7235-48E6-9F63-1574E717D0CC}"/>
              </a:ext>
            </a:extLst>
          </p:cNvPr>
          <p:cNvSpPr/>
          <p:nvPr/>
        </p:nvSpPr>
        <p:spPr>
          <a:xfrm>
            <a:off x="0" y="0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u="sng" dirty="0">
                <a:solidFill>
                  <a:srgbClr val="0000FF"/>
                </a:solidFill>
                <a:ea typeface="宋体" charset="-122"/>
                <a:cs typeface="Times New Roman" panose="02020603050405020304" pitchFamily="18" charset="0"/>
              </a:rPr>
              <a:t>6.2.5 Viral Envelopes and Enzymes 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476251"/>
            <a:ext cx="6604000" cy="539529"/>
          </a:xfrm>
        </p:spPr>
        <p:txBody>
          <a:bodyPr/>
          <a:lstStyle/>
          <a:p>
            <a:r>
              <a:rPr lang="en-US" altLang="zh-CN" sz="2333" b="1" u="sng" cap="none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Virion</a:t>
            </a:r>
            <a:r>
              <a:rPr lang="en-US" altLang="zh-CN" sz="2333" b="1" u="sng" cap="none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enzymes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23813" y="1270000"/>
            <a:ext cx="7620000" cy="2910417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It was first </a:t>
            </a:r>
            <a:r>
              <a:rPr lang="en-US" altLang="zh-CN" sz="30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erroneously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thought that all </a:t>
            </a:r>
            <a:r>
              <a:rPr lang="en-US" altLang="zh-CN" sz="30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virions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lacked</a:t>
            </a:r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enzymes</a:t>
            </a:r>
          </a:p>
          <a:p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 variety of virions have enzymes</a:t>
            </a:r>
          </a:p>
          <a:p>
            <a:pPr lvl="1"/>
            <a:r>
              <a:rPr lang="en-US" altLang="zh-CN" sz="30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some are associated with the envelope or capsid but most are </a:t>
            </a:r>
            <a:r>
              <a:rPr lang="en-US" altLang="zh-CN" sz="30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within the capsid</a:t>
            </a:r>
          </a:p>
          <a:p>
            <a:pPr lvl="1"/>
            <a:r>
              <a:rPr lang="en-US" altLang="zh-CN" sz="3000" b="1" u="sng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Influnza</a:t>
            </a:r>
            <a:r>
              <a:rPr lang="en-US" altLang="zh-CN" sz="30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virus carry an enzyme that synthesizes RNA</a:t>
            </a:r>
          </a:p>
          <a:p>
            <a:pPr lvl="1"/>
            <a:r>
              <a:rPr lang="en-US" altLang="zh-CN" sz="30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Can you give an example?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03F5910-7586-49B1-98B1-9D1ABDAEA28C}"/>
              </a:ext>
            </a:extLst>
          </p:cNvPr>
          <p:cNvSpPr/>
          <p:nvPr/>
        </p:nvSpPr>
        <p:spPr>
          <a:xfrm>
            <a:off x="76200" y="60752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u="sng" dirty="0">
                <a:solidFill>
                  <a:srgbClr val="0000FF"/>
                </a:solidFill>
                <a:ea typeface="宋体" charset="-122"/>
                <a:cs typeface="Times New Roman" panose="02020603050405020304" pitchFamily="18" charset="0"/>
              </a:rPr>
              <a:t>6.2.5 Viral Envelopes and Enzymes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221"/>
            <a:ext cx="6604000" cy="793750"/>
          </a:xfrm>
        </p:spPr>
        <p:txBody>
          <a:bodyPr/>
          <a:lstStyle/>
          <a:p>
            <a:r>
              <a:rPr lang="en-US" altLang="zh-CN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6.2.6 Viral genome 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685800"/>
            <a:ext cx="7620000" cy="2857500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Cellular genomes are always double-stranded (ds) DNA.</a:t>
            </a:r>
          </a:p>
          <a:p>
            <a:pPr>
              <a:lnSpc>
                <a:spcPct val="9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 virus may have single or double stranded DNA or RNA(ds, </a:t>
            </a:r>
            <a:r>
              <a:rPr lang="en-US" altLang="zh-CN" sz="28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)(how many?)</a:t>
            </a:r>
          </a:p>
          <a:p>
            <a:pPr>
              <a:lnSpc>
                <a:spcPct val="9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The size of the nucleic acid also varies from virus to virus(4Knt)</a:t>
            </a:r>
          </a:p>
          <a:p>
            <a:pPr>
              <a:lnSpc>
                <a:spcPct val="9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Genomes can be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segmented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or circular</a:t>
            </a:r>
          </a:p>
        </p:txBody>
      </p:sp>
      <p:pic>
        <p:nvPicPr>
          <p:cNvPr id="4" name="Picture 5" descr="wil75268_2502c">
            <a:extLst>
              <a:ext uri="{FF2B5EF4-FFF2-40B4-BE49-F238E27FC236}">
                <a16:creationId xmlns:a16="http://schemas.microsoft.com/office/drawing/2014/main" id="{31CB301F-6244-413B-AFF3-8F902EA3D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794760"/>
            <a:ext cx="1812145" cy="1905000"/>
          </a:xfrm>
          <a:prstGeom prst="rect">
            <a:avLst/>
          </a:prstGeom>
          <a:noFill/>
        </p:spPr>
      </p:pic>
      <p:pic>
        <p:nvPicPr>
          <p:cNvPr id="5" name="Picture 6" descr="wil75268_2502a">
            <a:extLst>
              <a:ext uri="{FF2B5EF4-FFF2-40B4-BE49-F238E27FC236}">
                <a16:creationId xmlns:a16="http://schemas.microsoft.com/office/drawing/2014/main" id="{D016D2DB-CCD8-4AA1-B9BA-221373C0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36" y="3810000"/>
            <a:ext cx="1641078" cy="1905000"/>
          </a:xfrm>
          <a:prstGeom prst="rect">
            <a:avLst/>
          </a:prstGeom>
          <a:noFill/>
        </p:spPr>
      </p:pic>
      <p:pic>
        <p:nvPicPr>
          <p:cNvPr id="6" name="Picture 7" descr="wil75268_2502b">
            <a:extLst>
              <a:ext uri="{FF2B5EF4-FFF2-40B4-BE49-F238E27FC236}">
                <a16:creationId xmlns:a16="http://schemas.microsoft.com/office/drawing/2014/main" id="{4A215EF8-0AF7-4F20-9F5B-5B435AEA3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9341" y="3886200"/>
            <a:ext cx="1682866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6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6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74154D4-B1DC-467E-B8D2-75E4766E9816}"/>
              </a:ext>
            </a:extLst>
          </p:cNvPr>
          <p:cNvSpPr/>
          <p:nvPr/>
        </p:nvSpPr>
        <p:spPr>
          <a:xfrm>
            <a:off x="144292" y="876300"/>
            <a:ext cx="7399508" cy="214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667" b="1" dirty="0">
                <a:solidFill>
                  <a:srgbClr val="0000FF"/>
                </a:solidFill>
                <a:ea typeface="等线 Light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lang="zh-CN" altLang="en-US" sz="2667" b="1" dirty="0">
                <a:solidFill>
                  <a:srgbClr val="0000FF"/>
                </a:solidFill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67" b="1" dirty="0">
                <a:solidFill>
                  <a:srgbClr val="0000FF"/>
                </a:solidFill>
                <a:ea typeface="等线 Light" panose="02010600030101010101" pitchFamily="2" charset="-122"/>
                <a:cs typeface="Times New Roman" panose="02020603050405020304" pitchFamily="18" charset="0"/>
              </a:rPr>
              <a:t>Provide two examples that illustrate the similarity of archaea to bacteria; list two examples of their similarity to eukaryotes.</a:t>
            </a:r>
          </a:p>
          <a:p>
            <a:pPr algn="l"/>
            <a:br>
              <a:rPr lang="en-US" altLang="zh-CN" sz="2667" b="1" dirty="0">
                <a:solidFill>
                  <a:srgbClr val="0000FF"/>
                </a:solidFill>
                <a:ea typeface="等线 Light" panose="02010600030101010101" pitchFamily="2" charset="-122"/>
                <a:cs typeface="Times New Roman" panose="02020603050405020304" pitchFamily="18" charset="0"/>
              </a:rPr>
            </a:br>
            <a:endParaRPr lang="zh-CN" altLang="en-US" sz="2667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F07F6BC-120F-4EE0-8B99-EC020094409A}"/>
              </a:ext>
            </a:extLst>
          </p:cNvPr>
          <p:cNvSpPr/>
          <p:nvPr/>
        </p:nvSpPr>
        <p:spPr>
          <a:xfrm>
            <a:off x="156098" y="2247900"/>
            <a:ext cx="6553200" cy="378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667" b="1" dirty="0">
                <a:solidFill>
                  <a:srgbClr val="0000FF"/>
                </a:solidFill>
                <a:ea typeface="等线 Light" panose="02010600030101010101" pitchFamily="2" charset="-122"/>
                <a:cs typeface="Times New Roman" panose="02020603050405020304" pitchFamily="18" charset="0"/>
              </a:rPr>
              <a:t>5. Identify two other molecules that could be used to determine if a microbe   having a typical prokaryotic architecture is a bacterium or an archaeon.</a:t>
            </a:r>
          </a:p>
          <a:p>
            <a:pPr algn="l"/>
            <a:br>
              <a:rPr lang="en-US" altLang="zh-CN" sz="2667" b="1" dirty="0">
                <a:solidFill>
                  <a:srgbClr val="0000FF"/>
                </a:solidFill>
                <a:ea typeface="等线 Light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2667" b="1" dirty="0">
                <a:solidFill>
                  <a:srgbClr val="0000FF"/>
                </a:solidFill>
                <a:ea typeface="等线 Light" panose="02010600030101010101" pitchFamily="2" charset="-122"/>
                <a:cs typeface="Times New Roman" panose="02020603050405020304" pitchFamily="18" charset="0"/>
              </a:rPr>
              <a:t>6. Compare and contrast nutrient uptake mechanisms observed in bacteria and archaea</a:t>
            </a:r>
            <a:br>
              <a:rPr lang="en-US" altLang="zh-CN" sz="2667" b="1" dirty="0">
                <a:solidFill>
                  <a:srgbClr val="0000FF"/>
                </a:solidFill>
                <a:ea typeface="等线 Light" panose="02010600030101010101" pitchFamily="2" charset="-122"/>
                <a:cs typeface="Times New Roman" panose="02020603050405020304" pitchFamily="18" charset="0"/>
              </a:rPr>
            </a:br>
            <a:endParaRPr lang="zh-CN" altLang="en-US" sz="2667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4DEF54A-C1B8-49E2-BBD2-7094DDB8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6572250" cy="647700"/>
          </a:xfrm>
        </p:spPr>
        <p:txBody>
          <a:bodyPr>
            <a:normAutofit/>
          </a:bodyPr>
          <a:lstStyle/>
          <a:p>
            <a:r>
              <a:rPr lang="en-US" altLang="zh-CN" sz="3200" b="1" u="sng" dirty="0">
                <a:solidFill>
                  <a:srgbClr val="0000FF"/>
                </a:solidFill>
              </a:rPr>
              <a:t>Review or recall </a:t>
            </a:r>
            <a:endParaRPr lang="zh-CN" altLang="en-US" sz="32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60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5" name="Rectangle 3"/>
          <p:cNvSpPr>
            <a:spLocks noGrp="1" noChangeArrowheads="1"/>
          </p:cNvSpPr>
          <p:nvPr>
            <p:ph idx="1"/>
          </p:nvPr>
        </p:nvSpPr>
        <p:spPr>
          <a:xfrm>
            <a:off x="-152400" y="700078"/>
            <a:ext cx="7731036" cy="2950328"/>
          </a:xfrm>
          <a:prstGeom prst="rect">
            <a:avLst/>
          </a:prstGeom>
        </p:spPr>
        <p:txBody>
          <a:bodyPr>
            <a:noAutofit/>
          </a:bodyPr>
          <a:lstStyle/>
          <a:p>
            <a:pPr lvl="1"/>
            <a:r>
              <a:rPr lang="en-US" altLang="zh-CN" sz="2667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Focuses on viral genome and process used to synthesize viral mRNA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805" y="1865959"/>
            <a:ext cx="2705270" cy="3849041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15457866-E1AA-4502-B417-093D6D18D96F}"/>
              </a:ext>
            </a:extLst>
          </p:cNvPr>
          <p:cNvSpPr/>
          <p:nvPr/>
        </p:nvSpPr>
        <p:spPr>
          <a:xfrm>
            <a:off x="5737827" y="2463426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T4phage</a:t>
            </a:r>
            <a:endParaRPr lang="en-US" sz="10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0C69515-7331-402D-82FB-217946B6CC67}"/>
              </a:ext>
            </a:extLst>
          </p:cNvPr>
          <p:cNvSpPr/>
          <p:nvPr/>
        </p:nvSpPr>
        <p:spPr>
          <a:xfrm>
            <a:off x="5514294" y="2955681"/>
            <a:ext cx="20778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1350" b="1" dirty="0" err="1">
                <a:solidFill>
                  <a:srgbClr val="C00000"/>
                </a:solidFill>
                <a:latin typeface="Arial" panose="020B0604020202020204" pitchFamily="34" charset="0"/>
              </a:rPr>
              <a:t>Bacteriaphages</a:t>
            </a:r>
            <a:r>
              <a:rPr lang="en-US" sz="1350" b="1" dirty="0">
                <a:solidFill>
                  <a:srgbClr val="C00000"/>
                </a:solidFill>
                <a:latin typeface="Arial" panose="020B0604020202020204" pitchFamily="34" charset="0"/>
              </a:rPr>
              <a:t> ⱷx174</a:t>
            </a:r>
            <a:endParaRPr lang="en-US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04B82CD-EEB1-4BF8-8C6B-179631B39A1C}"/>
              </a:ext>
            </a:extLst>
          </p:cNvPr>
          <p:cNvSpPr/>
          <p:nvPr/>
        </p:nvSpPr>
        <p:spPr>
          <a:xfrm>
            <a:off x="5585508" y="3290668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Rotavirus</a:t>
            </a:r>
            <a:endParaRPr lang="en-US" sz="10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43BD8952-6598-4DDE-8DC1-04CE47BDA538}"/>
              </a:ext>
            </a:extLst>
          </p:cNvPr>
          <p:cNvSpPr/>
          <p:nvPr/>
        </p:nvSpPr>
        <p:spPr>
          <a:xfrm>
            <a:off x="5603684" y="3694905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Poliovirus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22386FBB-7666-429E-A4B6-717A49139D2D}"/>
              </a:ext>
            </a:extLst>
          </p:cNvPr>
          <p:cNvSpPr/>
          <p:nvPr/>
        </p:nvSpPr>
        <p:spPr>
          <a:xfrm>
            <a:off x="5634744" y="4157129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Influenza</a:t>
            </a:r>
            <a:endParaRPr lang="en-US" sz="10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A7AD0242-A81A-4A0E-91F1-0E602F2D1C53}"/>
              </a:ext>
            </a:extLst>
          </p:cNvPr>
          <p:cNvSpPr/>
          <p:nvPr/>
        </p:nvSpPr>
        <p:spPr>
          <a:xfrm>
            <a:off x="4648200" y="4610100"/>
            <a:ext cx="3810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Retroviruses(HIV)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</a:rPr>
              <a:t>HBV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7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17C9381-FE9F-4453-B9E4-2FCF04C2D4B9}"/>
              </a:ext>
            </a:extLst>
          </p:cNvPr>
          <p:cNvSpPr/>
          <p:nvPr/>
        </p:nvSpPr>
        <p:spPr>
          <a:xfrm>
            <a:off x="-370013" y="2166847"/>
            <a:ext cx="5018213" cy="294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lvl="2" indent="-142875" algn="l" defTabSz="571500" fontAlgn="auto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(ds) DNA</a:t>
            </a:r>
          </a:p>
          <a:p>
            <a:pPr marL="714375" lvl="2" indent="-142875" algn="l" defTabSz="571500" fontAlgn="auto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ss</a:t>
            </a:r>
            <a:r>
              <a:rPr lang="en-US" altLang="zh-CN" sz="32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) DNA</a:t>
            </a:r>
          </a:p>
          <a:p>
            <a:pPr marL="714375" lvl="2" indent="-142875" algn="l" defTabSz="571500" fontAlgn="auto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dsRNA</a:t>
            </a:r>
          </a:p>
          <a:p>
            <a:pPr marL="714375" lvl="2" indent="-142875" algn="l" defTabSz="571500" fontAlgn="auto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ssRNA</a:t>
            </a:r>
            <a:r>
              <a:rPr lang="en-US" altLang="zh-CN" sz="32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 (+/-)</a:t>
            </a:r>
          </a:p>
          <a:p>
            <a:pPr marL="714375" lvl="2" indent="-142875" algn="l" defTabSz="571500" fontAlgn="auto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Retrovirus</a:t>
            </a:r>
          </a:p>
          <a:p>
            <a:pPr marL="714375" lvl="2" indent="-142875" algn="l" defTabSz="571500" fontAlgn="auto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Gapped dsDNA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B6A28E0C-AC6A-4724-B731-83D10E14C042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-77063"/>
            <a:ext cx="6604000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6.2.6 Viral genome and classification </a:t>
            </a:r>
          </a:p>
        </p:txBody>
      </p:sp>
    </p:spTree>
    <p:extLst>
      <p:ext uri="{BB962C8B-B14F-4D97-AF65-F5344CB8AC3E}">
        <p14:creationId xmlns:p14="http://schemas.microsoft.com/office/powerpoint/2010/main" val="26870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55" grpId="0" build="p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3892" y="160631"/>
            <a:ext cx="6604000" cy="476029"/>
          </a:xfrm>
        </p:spPr>
        <p:txBody>
          <a:bodyPr/>
          <a:lstStyle/>
          <a:p>
            <a:r>
              <a:rPr lang="en-US" altLang="zh-CN" b="1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Ebola virus</a:t>
            </a:r>
            <a:endParaRPr lang="zh-CN" altLang="en-US" b="1" cap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142" y="800100"/>
            <a:ext cx="7429500" cy="2857500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EBOV genome is a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single-stranded RNA(-)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19,000 nucleotides long.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cylindrical/tubular, and contain viral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envelope, matrix, and </a:t>
            </a:r>
            <a:r>
              <a:rPr lang="en-US" altLang="zh-CN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nucleocapsid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components. 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overall cylinders are generally approx. 80 nm in diameter, and having a virally encoded glycoprotein (GP) projecting as 7-10 nm long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spikes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its lipid bilayer surface.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infect?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0631"/>
            <a:ext cx="952500" cy="5953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277818"/>
            <a:ext cx="1611273" cy="12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0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1661"/>
            <a:ext cx="6477000" cy="476250"/>
          </a:xfrm>
        </p:spPr>
        <p:txBody>
          <a:bodyPr/>
          <a:lstStyle/>
          <a:p>
            <a:r>
              <a:rPr lang="en-US" altLang="zh-CN" b="1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6.3  Viral multiplication</a:t>
            </a:r>
            <a:r>
              <a:rPr lang="zh-CN" altLang="en-US" sz="16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繁殖</a:t>
            </a:r>
            <a:endParaRPr lang="en-US" altLang="zh-CN" sz="1667" b="1" cap="none" dirty="0">
              <a:solidFill>
                <a:srgbClr val="0000FF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246787" name="Rectangle 3"/>
          <p:cNvSpPr>
            <a:spLocks noGrp="1" noChangeArrowheads="1"/>
          </p:cNvSpPr>
          <p:nvPr>
            <p:ph idx="1"/>
          </p:nvPr>
        </p:nvSpPr>
        <p:spPr>
          <a:xfrm>
            <a:off x="29424" y="603250"/>
            <a:ext cx="7620000" cy="46355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Mechanism used depends on </a:t>
            </a:r>
            <a:r>
              <a:rPr lang="en-US" altLang="zh-CN" sz="32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viral structure and genome</a:t>
            </a:r>
          </a:p>
          <a:p>
            <a:pPr>
              <a:lnSpc>
                <a:spcPct val="9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Steps are similar</a:t>
            </a:r>
          </a:p>
          <a:p>
            <a:pPr>
              <a:lnSpc>
                <a:spcPct val="9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Attachment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to host cell</a:t>
            </a:r>
          </a:p>
          <a:p>
            <a:pPr>
              <a:lnSpc>
                <a:spcPct val="9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Entry into host cell</a:t>
            </a:r>
          </a:p>
          <a:p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Synthesis  stage</a:t>
            </a:r>
          </a:p>
          <a:p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Assembly</a:t>
            </a:r>
          </a:p>
          <a:p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Release</a:t>
            </a:r>
          </a:p>
          <a:p>
            <a:endParaRPr lang="en-US" altLang="zh-CN" sz="3200" b="1" u="sng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endParaRPr lang="en-US" altLang="zh-CN" sz="3200" b="1" u="sng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zh-CN" sz="3200" b="1" u="sng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zh-CN" sz="3200" b="1" u="sng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CCFEDBD-D566-440A-A86F-260BCE3BB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181100"/>
            <a:ext cx="2920237" cy="438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6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6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6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6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6604000" cy="412529"/>
          </a:xfrm>
        </p:spPr>
        <p:txBody>
          <a:bodyPr>
            <a:noAutofit/>
          </a:bodyPr>
          <a:lstStyle/>
          <a:p>
            <a:r>
              <a:rPr lang="en-US" altLang="zh-CN" sz="3200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6.3.1 Attachment (adsorption)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idx="1"/>
          </p:nvPr>
        </p:nvSpPr>
        <p:spPr>
          <a:xfrm>
            <a:off x="15844" y="526829"/>
            <a:ext cx="8077200" cy="3608917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All viruses, must 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associate with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 potential host cell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long enough to gain entry into the cell (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exception of plant viruses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).(How?)</a:t>
            </a:r>
          </a:p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Attachment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to the host specific 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receptor(?)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Bacteriophages attach to the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LPS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or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TA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of host.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Receptor determines host preference</a:t>
            </a:r>
          </a:p>
          <a:p>
            <a:pPr lvl="1"/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May be specific </a:t>
            </a:r>
            <a:r>
              <a:rPr lang="en-US" altLang="zh-CN" sz="24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tissue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(tropism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向性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May be more than one </a:t>
            </a:r>
            <a:r>
              <a:rPr lang="en-US" altLang="zh-CN" sz="24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host (rabies virus)</a:t>
            </a:r>
          </a:p>
          <a:p>
            <a:pPr lvl="1"/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May be more than one </a:t>
            </a:r>
            <a:r>
              <a:rPr lang="en-US" altLang="zh-CN" sz="24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receptor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(CD4, CCR5)</a:t>
            </a:r>
          </a:p>
          <a:p>
            <a:pPr lvl="1"/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May be in vital protein for cellular function(stable)</a:t>
            </a:r>
          </a:p>
          <a:p>
            <a:pPr lvl="1"/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May be in </a:t>
            </a:r>
            <a:r>
              <a:rPr lang="en-US" altLang="zh-CN" sz="24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lipid rafts 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providing entry of virus</a:t>
            </a:r>
          </a:p>
          <a:p>
            <a:pPr marL="380985" lvl="1" indent="0"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(HIV and Ebola are concentrated in lipid rafts)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2CBF92A-124D-4870-8889-1B0F766261D8}"/>
              </a:ext>
            </a:extLst>
          </p:cNvPr>
          <p:cNvSpPr/>
          <p:nvPr/>
        </p:nvSpPr>
        <p:spPr>
          <a:xfrm>
            <a:off x="1292428" y="5253335"/>
            <a:ext cx="4496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/>
              <a:t>How about of plant viruses?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9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9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9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90500"/>
            <a:ext cx="6477000" cy="381000"/>
          </a:xfrm>
        </p:spPr>
        <p:txBody>
          <a:bodyPr>
            <a:noAutofit/>
          </a:bodyPr>
          <a:lstStyle/>
          <a:p>
            <a:r>
              <a:rPr lang="en-US" altLang="zh-CN" sz="2800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6.3.2 Entry into the Host 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idx="1"/>
          </p:nvPr>
        </p:nvSpPr>
        <p:spPr>
          <a:xfrm>
            <a:off x="0" y="571500"/>
            <a:ext cx="7620000" cy="2133600"/>
          </a:xfrm>
        </p:spPr>
        <p:txBody>
          <a:bodyPr>
            <a:normAutofit lnSpcReduction="10000"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The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virus's genome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or the entire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nucleocapsid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enters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the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cytoplasm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Three methods used</a:t>
            </a:r>
          </a:p>
          <a:p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1)Fusion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of the viral envelope with host membrane;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nucleocapsid enters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1557E56-E832-4F2B-99A1-C7C0674D6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898" y="2515966"/>
            <a:ext cx="1353429" cy="14936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9C55274-288A-4F11-ACEC-FB527469F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715" y="2515966"/>
            <a:ext cx="1292464" cy="14936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626BEB1-CEEE-4209-931D-0975D43A2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251" y="2509869"/>
            <a:ext cx="1292464" cy="14997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6A7474-9E1C-4C84-BF8D-63690BD65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12947"/>
            <a:ext cx="1524132" cy="148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FA1D448-02EB-4C82-A56B-CE4A89F9274A}"/>
              </a:ext>
            </a:extLst>
          </p:cNvPr>
          <p:cNvSpPr/>
          <p:nvPr/>
        </p:nvSpPr>
        <p:spPr>
          <a:xfrm>
            <a:off x="76200" y="723900"/>
            <a:ext cx="76200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lvl="0" indent="-142875" algn="l" defTabSz="571500" fontAlgn="auto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2)</a:t>
            </a:r>
            <a:r>
              <a:rPr lang="en-US" altLang="zh-CN" sz="2800" b="1" u="sng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 Endocytosis</a:t>
            </a:r>
            <a:r>
              <a:rPr lang="en-US" altLang="zh-CN" sz="28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 in vesicle; endosome aids in viral uncoating</a:t>
            </a:r>
            <a:r>
              <a:rPr lang="en-US" altLang="zh-CN" sz="28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  <a:hlinkClick r:id="rId2" action="ppaction://hlinkfile"/>
              </a:rPr>
              <a:t>.</a:t>
            </a:r>
            <a:r>
              <a:rPr lang="en-US" altLang="zh-CN" sz="28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(acidity)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69983BD-CA85-445B-9008-3784371E2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190500"/>
            <a:ext cx="6477000" cy="381000"/>
          </a:xfrm>
        </p:spPr>
        <p:txBody>
          <a:bodyPr>
            <a:noAutofit/>
          </a:bodyPr>
          <a:lstStyle/>
          <a:p>
            <a:r>
              <a:rPr lang="en-US" altLang="zh-CN" sz="2800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6.3.2 Entry into the Host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5914E70-F60B-4BBF-A3A1-F7658E14330B}"/>
              </a:ext>
            </a:extLst>
          </p:cNvPr>
          <p:cNvSpPr/>
          <p:nvPr/>
        </p:nvSpPr>
        <p:spPr>
          <a:xfrm>
            <a:off x="76200" y="3310480"/>
            <a:ext cx="55626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lvl="0" indent="-142875" algn="l" defTabSz="571500" fontAlgn="auto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3)</a:t>
            </a:r>
            <a:r>
              <a:rPr lang="en-US" altLang="zh-CN" sz="2800" b="1" u="sng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 Injection</a:t>
            </a:r>
            <a:r>
              <a:rPr lang="en-US" altLang="zh-CN" sz="2800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 of nucleic acid(phage)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1B02613-757B-461E-B72B-A91786365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26" y="1789110"/>
            <a:ext cx="1365622" cy="151193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A07F52-CF33-4E60-8352-D251D8CF1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585" y="1789110"/>
            <a:ext cx="1828959" cy="15119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5CB863C-1BBC-4B89-BB5E-99FCDC946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040" y="1789111"/>
            <a:ext cx="1676545" cy="151193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51FE51F-1D24-409B-9486-B1FADC345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189" y="1798541"/>
            <a:ext cx="1585097" cy="15119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42B9F0-B11D-4141-8BA1-6C3003299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94" y="1789110"/>
            <a:ext cx="1005927" cy="15180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202BAED-CA29-40FB-A535-A3A45353E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2837" y="3848100"/>
            <a:ext cx="1828959" cy="1505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228EA9B-68BC-4084-AFB8-2B25C3614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705" y="3848100"/>
            <a:ext cx="1524132" cy="1505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CA3BA44-6DD4-4BD5-BB13-FF2FCDA8F6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1" y="3848100"/>
            <a:ext cx="1450974" cy="150584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72C8DF6-457E-4EF7-91FF-79B11F4A70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848100"/>
            <a:ext cx="1877731" cy="1505843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11C6E027-D77F-4B68-AA58-2FE6BCB15BCA}"/>
              </a:ext>
            </a:extLst>
          </p:cNvPr>
          <p:cNvSpPr/>
          <p:nvPr/>
        </p:nvSpPr>
        <p:spPr>
          <a:xfrm>
            <a:off x="3260009" y="1199992"/>
            <a:ext cx="1099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low pH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353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573"/>
            <a:ext cx="6477000" cy="444500"/>
          </a:xfrm>
        </p:spPr>
        <p:txBody>
          <a:bodyPr>
            <a:noAutofit/>
          </a:bodyPr>
          <a:lstStyle/>
          <a:p>
            <a:r>
              <a:rPr lang="en-US" altLang="zh-CN" sz="3200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6.3.3 Synthesis stage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idx="1"/>
          </p:nvPr>
        </p:nvSpPr>
        <p:spPr>
          <a:xfrm>
            <a:off x="0" y="571500"/>
            <a:ext cx="7848600" cy="3069167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This stage differs dramatically among viruses because the genome of a virus dictates the events that occur.</a:t>
            </a:r>
          </a:p>
          <a:p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DNA(ds)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typical flow(transcription-translation)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RNA viruses(+/-RNA)-mRNA</a:t>
            </a:r>
          </a:p>
          <a:p>
            <a:pPr lvl="1"/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Virus must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carry in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or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synthesize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the proteins during the infection process.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Regardless of genome structure, synthesis of viral proteins is tightly regulated.</a:t>
            </a:r>
          </a:p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Early proteins 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are synthesized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early 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</a:t>
            </a:r>
            <a:r>
              <a:rPr lang="en-US" altLang="zh-CN" dirty="0"/>
              <a:t>taking over the host cell)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;</a:t>
            </a:r>
          </a:p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Late proteins 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are synthesized later(</a:t>
            </a:r>
            <a:r>
              <a:rPr lang="en-US" altLang="zh-CN" dirty="0"/>
              <a:t>capsid and </a:t>
            </a:r>
            <a:r>
              <a:rPr lang="en-US" altLang="zh-CN" dirty="0" err="1"/>
              <a:t>assemble,release</a:t>
            </a:r>
            <a:r>
              <a:rPr lang="en-US" altLang="zh-CN" dirty="0"/>
              <a:t>)</a:t>
            </a:r>
            <a:endParaRPr lang="en-US" altLang="zh-CN" sz="24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1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1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1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052ED0-4761-4CAF-8582-7077BD11B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242" y="114300"/>
            <a:ext cx="3426249" cy="5450296"/>
          </a:xfrm>
          <a:prstGeom prst="rect">
            <a:avLst/>
          </a:prstGeom>
        </p:spPr>
      </p:pic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97438" y="0"/>
            <a:ext cx="6604000" cy="476250"/>
          </a:xfrm>
        </p:spPr>
        <p:txBody>
          <a:bodyPr>
            <a:noAutofit/>
          </a:bodyPr>
          <a:lstStyle/>
          <a:p>
            <a:r>
              <a:rPr lang="en-US" altLang="zh-CN" sz="3200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6.3.4 Assembly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476250"/>
            <a:ext cx="5410200" cy="3016250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Most are assembled in the cytoplasm, and some are assembled in the nucleus. 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For many viruses, so-called "virus factories" are large </a:t>
            </a:r>
            <a:r>
              <a:rPr lang="en-US" altLang="zh-CN" sz="28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paracrystalline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clusters of either complete nucleocapsids or procapsids.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Late proteins are important in assembly.</a:t>
            </a:r>
          </a:p>
          <a:p>
            <a:pPr>
              <a:lnSpc>
                <a:spcPct val="9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Assembly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is complicated but varies(</a:t>
            </a:r>
            <a:r>
              <a:rPr lang="en-US" altLang="zh-CN" sz="28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e.g.bacteriophages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4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4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24520"/>
            <a:ext cx="6477000" cy="582083"/>
          </a:xfrm>
        </p:spPr>
        <p:txBody>
          <a:bodyPr/>
          <a:lstStyle/>
          <a:p>
            <a:r>
              <a:rPr lang="en-US" altLang="zh-CN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6.3.5 Virion </a:t>
            </a:r>
            <a:r>
              <a:rPr lang="en-US" altLang="zh-CN" sz="3200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release</a:t>
            </a:r>
            <a:r>
              <a:rPr lang="en-US" altLang="zh-CN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hlinkClick r:id="rId2" action="ppaction://hlinkfile"/>
              </a:rPr>
              <a:t>.</a:t>
            </a:r>
            <a:endParaRPr lang="en-US" altLang="zh-CN" b="1" u="sng" cap="none" dirty="0">
              <a:solidFill>
                <a:srgbClr val="0000FF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260099" name="Rectangle 3"/>
          <p:cNvSpPr>
            <a:spLocks noGrp="1" noChangeArrowheads="1"/>
          </p:cNvSpPr>
          <p:nvPr>
            <p:ph idx="1"/>
          </p:nvPr>
        </p:nvSpPr>
        <p:spPr>
          <a:xfrm>
            <a:off x="-76200" y="723901"/>
            <a:ext cx="7696200" cy="1371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Naked viruses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lyse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the host cell(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lysozyme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holin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T4 phage may attack peptidoglycan(?) or membrane(</a:t>
            </a:r>
            <a:r>
              <a:rPr lang="en-US" altLang="zh-CN" sz="28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holin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E5EEE4-F0F8-4583-A05A-C7EC12D17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2" y="2009503"/>
            <a:ext cx="6785436" cy="3700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D01CA92-E632-48CC-80A7-C8C87F60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32" y="3155105"/>
            <a:ext cx="1487042" cy="18022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A4CB345-ECE0-4E1F-8A59-F654ED680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736" y="2933700"/>
            <a:ext cx="1391461" cy="22984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40E933-56D0-4461-95BF-6EB62A1D6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356" y="3054245"/>
            <a:ext cx="1078711" cy="2057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74E470-9493-4008-B631-64D427A2E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098591"/>
            <a:ext cx="1193589" cy="2133600"/>
          </a:xfrm>
          <a:prstGeom prst="rect">
            <a:avLst/>
          </a:prstGeom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24520"/>
            <a:ext cx="6477000" cy="582083"/>
          </a:xfrm>
        </p:spPr>
        <p:txBody>
          <a:bodyPr/>
          <a:lstStyle/>
          <a:p>
            <a:r>
              <a:rPr lang="en-US" altLang="zh-CN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6.3.5 Virion </a:t>
            </a:r>
            <a:r>
              <a:rPr lang="en-US" altLang="zh-CN" sz="3200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release</a:t>
            </a:r>
            <a:r>
              <a:rPr lang="en-US" altLang="zh-CN" b="1" u="sng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hlinkClick r:id="rId6" action="ppaction://hlinkfile"/>
              </a:rPr>
              <a:t>.</a:t>
            </a:r>
            <a:endParaRPr lang="en-US" altLang="zh-CN" b="1" u="sng" cap="none" dirty="0">
              <a:solidFill>
                <a:srgbClr val="0000FF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260099" name="Rectangle 3"/>
          <p:cNvSpPr>
            <a:spLocks noGrp="1" noChangeArrowheads="1"/>
          </p:cNvSpPr>
          <p:nvPr>
            <p:ph idx="1"/>
          </p:nvPr>
        </p:nvSpPr>
        <p:spPr>
          <a:xfrm>
            <a:off x="-3458" y="495300"/>
            <a:ext cx="7623457" cy="343958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Enveloped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viruses use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budding</a:t>
            </a:r>
          </a:p>
          <a:p>
            <a:r>
              <a:rPr lang="en-US" altLang="zh-CN" dirty="0"/>
              <a:t>Envelope formation and virion release are usually concurrent processes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Virus-encoded proteins are incorporated into the membrane</a:t>
            </a:r>
            <a:r>
              <a:rPr lang="en-US" altLang="zh-CN" sz="24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Nucleocapsid is simultaneously released and the envelope formed by membrane budding</a:t>
            </a:r>
          </a:p>
          <a:p>
            <a:r>
              <a:rPr lang="en-US" altLang="zh-CN" sz="24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Envelop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derived from host </a:t>
            </a:r>
            <a:r>
              <a:rPr lang="en-US" altLang="zh-CN" sz="24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cell membrane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Golgi, ER, or other</a:t>
            </a:r>
          </a:p>
          <a:p>
            <a:pPr marL="0" indent="0">
              <a:buNone/>
            </a:pPr>
            <a:endParaRPr lang="en-US" altLang="zh-CN" sz="2400" b="1" u="sng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6079A9-62D1-45CC-B359-FCFD638E2459}"/>
              </a:ext>
            </a:extLst>
          </p:cNvPr>
          <p:cNvSpPr/>
          <p:nvPr/>
        </p:nvSpPr>
        <p:spPr>
          <a:xfrm>
            <a:off x="-39232" y="4984653"/>
            <a:ext cx="76962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lvl="0" indent="-142875" algn="l" defTabSz="571500" fontAlgn="auto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Vaccinia virus may use </a:t>
            </a:r>
            <a:r>
              <a:rPr lang="en-US" altLang="zh-CN" b="1" u="sng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host actin </a:t>
            </a:r>
            <a:r>
              <a:rPr lang="en-US" altLang="zh-CN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tails to propel directly into an adjacent cell(escape defense). </a:t>
            </a:r>
            <a:endParaRPr lang="en-US" altLang="zh-CN" b="1" dirty="0">
              <a:solidFill>
                <a:srgbClr val="0000FF"/>
              </a:solidFill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A22A77E-43C4-4E74-896D-AA5C722EF47F}"/>
              </a:ext>
            </a:extLst>
          </p:cNvPr>
          <p:cNvSpPr/>
          <p:nvPr/>
        </p:nvSpPr>
        <p:spPr>
          <a:xfrm>
            <a:off x="4648200" y="84728"/>
            <a:ext cx="2743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ea typeface="宋体" charset="-122"/>
                <a:cs typeface="Times New Roman" panose="02020603050405020304" pitchFamily="18" charset="0"/>
              </a:rPr>
              <a:t>How about of host?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49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uiExpand="1" build="p"/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BB849-8C3B-4C35-9316-BBB29E5A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6572250" cy="647700"/>
          </a:xfrm>
        </p:spPr>
        <p:txBody>
          <a:bodyPr/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is bad or good?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D0BAEA-F139-47C2-BF3E-59D79794E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659" y="800100"/>
            <a:ext cx="7620000" cy="4769115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we think of them as major causes of disease.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Viruses as agents of good will come as a surprise to many. 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members of aquatic world(</a:t>
            </a:r>
            <a:r>
              <a:rPr lang="en-US" altLang="zh-C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organic matter from particulate to dissolved)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in evolution </a:t>
            </a:r>
            <a:r>
              <a:rPr lang="en-US" altLang="zh-C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genes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bacteria, others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model systems in molecular biology(vector)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Bacterial viruses are being used in some European countries to treat infections caused by bacteria.</a:t>
            </a:r>
          </a:p>
        </p:txBody>
      </p:sp>
    </p:spTree>
    <p:extLst>
      <p:ext uri="{BB962C8B-B14F-4D97-AF65-F5344CB8AC3E}">
        <p14:creationId xmlns:p14="http://schemas.microsoft.com/office/powerpoint/2010/main" val="825555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41B133-DF2C-478C-B8A7-004B119DC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4776" y="641476"/>
            <a:ext cx="7877175" cy="5073524"/>
          </a:xfrm>
        </p:spPr>
        <p:txBody>
          <a:bodyPr>
            <a:normAutofit/>
          </a:bodyPr>
          <a:lstStyle/>
          <a:p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Lysis and Lysogeny(bacteria and archaea): 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virulent phage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to begin multiplying immediately upon entering its bacterial host, followed by release from the host by lysis. 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Tem­perate phages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upon entry into the host, they can multiply and 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lyse the host cell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they can remain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within the host without destroying it.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CBA3B27-2DC9-47B6-9ECE-6C0654F084A9}"/>
              </a:ext>
            </a:extLst>
          </p:cNvPr>
          <p:cNvSpPr txBox="1">
            <a:spLocks/>
          </p:cNvSpPr>
          <p:nvPr/>
        </p:nvSpPr>
        <p:spPr>
          <a:xfrm>
            <a:off x="533400" y="264"/>
            <a:ext cx="6572250" cy="723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6.4 Types of Viral Infections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8E48BB1-8AC4-4504-AA1C-B702824D5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08735"/>
            <a:ext cx="4810125" cy="22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21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94AEAA-0DB2-4944-B457-93678A92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572250" cy="72363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6.4 Types of Viral Infections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936F45F-EE4B-4D87-A4D3-0CBDFEA48C09}"/>
              </a:ext>
            </a:extLst>
          </p:cNvPr>
          <p:cNvSpPr/>
          <p:nvPr/>
        </p:nvSpPr>
        <p:spPr>
          <a:xfrm>
            <a:off x="0" y="769167"/>
            <a:ext cx="5105400" cy="497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lvl="0" indent="-142875" algn="l" defTabSz="571500" fontAlgn="auto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Lysogeny: The relationship between a temperate phage and its host.</a:t>
            </a:r>
          </a:p>
          <a:p>
            <a:pPr marL="142875" lvl="0" indent="-142875" algn="l" defTabSz="571500" fontAlgn="auto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Prophage: The form of the virus that remains within its host.</a:t>
            </a:r>
          </a:p>
          <a:p>
            <a:pPr marL="142875" lvl="0" indent="-142875" algn="l" defTabSz="571500" fontAlgn="auto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Lysogens</a:t>
            </a:r>
            <a:r>
              <a:rPr lang="en-US" altLang="zh-CN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: The infected bacteria.</a:t>
            </a:r>
          </a:p>
          <a:p>
            <a:pPr marL="142875" lvl="0" indent="-142875" algn="l" defTabSz="571500" fontAlgn="auto">
              <a:lnSpc>
                <a:spcPct val="90000"/>
              </a:lnSpc>
              <a:spcBef>
                <a:spcPts val="6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Induction: Cause the prophage to initiate synthesis of phage proteins and to assemble new viri­ons.</a:t>
            </a:r>
            <a:endParaRPr lang="zh-CN" alt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892475-95A0-4B81-A48A-658BA7860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62755"/>
            <a:ext cx="2133599" cy="13561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2FC931-0B91-4109-9039-E1FE7D784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13" t="44263"/>
          <a:stretch/>
        </p:blipFill>
        <p:spPr>
          <a:xfrm>
            <a:off x="4581489" y="1617894"/>
            <a:ext cx="1990761" cy="123008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768B80-C116-49E2-9B64-AF80AE97B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752" y="19342"/>
            <a:ext cx="2486248" cy="15985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7D660D-DE1C-4AAD-A2AA-8B0F0343A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42"/>
          <a:stretch/>
        </p:blipFill>
        <p:spPr>
          <a:xfrm>
            <a:off x="4876800" y="3633989"/>
            <a:ext cx="2785989" cy="209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75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6ACA32-9AAC-4BCB-8D6D-AC08FD4DE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200" y="571500"/>
            <a:ext cx="4267200" cy="5372364"/>
          </a:xfrm>
        </p:spPr>
        <p:txBody>
          <a:bodyPr>
            <a:normAutofit/>
          </a:bodyPr>
          <a:lstStyle/>
          <a:p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Cytocidal infection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infection that results in cell death.</a:t>
            </a:r>
          </a:p>
          <a:p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Cytopathic effects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Eukaryotic viruses can cause degenerative changes or abnormalities in host cells that are distinct from lysis.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Outcome: is the transformation of normal host cells into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malignant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cancerous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D7E70F0-3FE8-4A61-9F85-55CA54588BE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543800" cy="723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6.4 Types of Viral Infections(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Eukaryotic Cells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283EE61-3D69-48AE-B079-12607F05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714332"/>
            <a:ext cx="1752600" cy="11329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1A889A-EB14-49B1-9CB5-C18F87027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711" y="2519943"/>
            <a:ext cx="1604898" cy="2438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55E6F1-A567-48E4-8B3B-FA0D02E9C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566" y="2808154"/>
            <a:ext cx="1914038" cy="21493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69C3523-52FD-46C8-B151-5CE7ED7F3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128" y="1800571"/>
            <a:ext cx="1089460" cy="101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5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88A95BA-335B-4D57-A057-8063E093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268" y="4343744"/>
            <a:ext cx="1744242" cy="134299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1381831-5CA7-4D7B-86B2-614BA534F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46" y="-12879"/>
            <a:ext cx="7608194" cy="812979"/>
          </a:xfrm>
        </p:spPr>
        <p:txBody>
          <a:bodyPr>
            <a:normAutofit fontScale="90000"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6.5 Cultivation and Enumeration of Viruses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44663C-4F2C-49F1-B9A6-9B6596A0D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0572"/>
            <a:ext cx="5105400" cy="5143500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1)Viruses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cultivated (</a:t>
            </a:r>
            <a:r>
              <a:rPr lang="en-US" altLang="zh-CN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tissue cultures, embryonated eggs, bacterial cultures, and other living hosts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observe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plaques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(bacterial); or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pocks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plaques; localized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necrotic lesions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(plant).</a:t>
            </a:r>
          </a:p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Virions can be 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counted directly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transmission electron microscope or indirectly by hemagglutination and plaque assays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Infectivity assays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used to estimate virion numbers in terms of plaque-forming units, lethal dose (LD50), or infectious dose (ID50)</a:t>
            </a:r>
          </a:p>
          <a:p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0F496C-81C6-440A-BEDA-E3DC55649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83" y="4116674"/>
            <a:ext cx="1257841" cy="1244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6D2820E-983B-432E-8989-EFB1995D8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610999"/>
            <a:ext cx="2272048" cy="27799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07DD5C-1967-41A9-8492-DED842CCB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413" y="3109980"/>
            <a:ext cx="2205611" cy="11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7EDC5DC-07B7-440E-9DB8-48A08D11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146" y="571500"/>
            <a:ext cx="7608194" cy="5181600"/>
          </a:xfrm>
        </p:spPr>
        <p:txBody>
          <a:bodyPr>
            <a:normAutofit/>
          </a:bodyPr>
          <a:lstStyle/>
          <a:p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Viroids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infectious agents that consist only of RNA. </a:t>
            </a:r>
          </a:p>
          <a:p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Viroids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covalently closed, circular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ssRNAs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about 250 to 370 nucleotides long, which forms double-stranded regions with single­ stranded loops.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 mechanism: replication (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DNAdependent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RNA polymerase and DsRNA silencing).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similar to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viroids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that they also consist only of a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nucleic acid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(either DNA or RNA). Need a helper virus to </a:t>
            </a:r>
            <a:r>
              <a:rPr lang="en-US" altLang="zh-CN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replicate and infect host cells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Imagination: nc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RNA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a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viroids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cell(?)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7C1C3011-9FA0-4A27-8390-65F9F1166B14}"/>
              </a:ext>
            </a:extLst>
          </p:cNvPr>
          <p:cNvSpPr txBox="1">
            <a:spLocks/>
          </p:cNvSpPr>
          <p:nvPr/>
        </p:nvSpPr>
        <p:spPr>
          <a:xfrm>
            <a:off x="-2146" y="-12879"/>
            <a:ext cx="7608194" cy="584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6.6 </a:t>
            </a:r>
            <a:r>
              <a:rPr lang="en-US" altLang="zh-C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Viroids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Satellites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60E78BC-141F-4440-853F-EA39F2222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028700"/>
            <a:ext cx="359011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7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A4A37B9-5B44-43F1-85BC-27834A2C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443" y="12342"/>
            <a:ext cx="3025557" cy="581695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38BF09B-FA76-46D8-9A5B-06EFFAEF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342"/>
            <a:ext cx="6572250" cy="482958"/>
          </a:xfrm>
        </p:spPr>
        <p:txBody>
          <a:bodyPr>
            <a:normAutofit fontScale="90000"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6.7 Prions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24BF554-CEE2-4D7C-957B-CB8128A62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5300"/>
            <a:ext cx="4800600" cy="3626115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Prions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small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proteinaceous agents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at least six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degenerative nervous system disorders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Hypothesis: prion proteins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 in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forms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abnormally folded form and a normal cellular form.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interaction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converts the PP into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NP.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8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Summary</a:t>
            </a:r>
            <a:b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</a:b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D09470C-6EB8-402C-A11A-409E4AAB1E4D}"/>
              </a:ext>
            </a:extLst>
          </p:cNvPr>
          <p:cNvSpPr/>
          <p:nvPr/>
        </p:nvSpPr>
        <p:spPr>
          <a:xfrm>
            <a:off x="523875" y="1714500"/>
            <a:ext cx="662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b="1" dirty="0">
                <a:solidFill>
                  <a:srgbClr val="0000FF"/>
                </a:solidFill>
              </a:rPr>
              <a:t>Virion structure and components</a:t>
            </a:r>
          </a:p>
          <a:p>
            <a:pPr algn="l"/>
            <a:r>
              <a:rPr lang="en-US" altLang="zh-CN" b="1" dirty="0">
                <a:solidFill>
                  <a:srgbClr val="0000FF"/>
                </a:solidFill>
                <a:ea typeface="宋体" charset="-122"/>
              </a:rPr>
              <a:t>The structure of viruses</a:t>
            </a:r>
          </a:p>
          <a:p>
            <a:pPr algn="l"/>
            <a:r>
              <a:rPr lang="en-US" altLang="zh-CN" b="1" dirty="0">
                <a:solidFill>
                  <a:srgbClr val="0000FF"/>
                </a:solidFill>
                <a:ea typeface="宋体" charset="-122"/>
              </a:rPr>
              <a:t>Types of virus</a:t>
            </a:r>
          </a:p>
          <a:p>
            <a:pPr algn="l"/>
            <a:r>
              <a:rPr lang="en-US" altLang="zh-CN" b="1" dirty="0">
                <a:solidFill>
                  <a:srgbClr val="0000FF"/>
                </a:solidFill>
                <a:ea typeface="宋体" charset="-122"/>
              </a:rPr>
              <a:t>Viral multiplication (lysogeny)</a:t>
            </a:r>
          </a:p>
        </p:txBody>
      </p:sp>
    </p:spTree>
    <p:extLst>
      <p:ext uri="{BB962C8B-B14F-4D97-AF65-F5344CB8AC3E}">
        <p14:creationId xmlns:p14="http://schemas.microsoft.com/office/powerpoint/2010/main" val="329897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43D67-9276-44E0-A843-7E21D9B72050}" type="slidenum">
              <a:rPr lang="zh-CN" altLang="en-US" smtClean="0"/>
              <a:pPr>
                <a:defRPr/>
              </a:pPr>
              <a:t>37</a:t>
            </a:fld>
            <a:endParaRPr lang="en-US" altLang="zh-CN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95300"/>
            <a:ext cx="7620000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7" b="1" dirty="0">
                <a:solidFill>
                  <a:srgbClr val="2305FF"/>
                </a:solidFill>
                <a:cs typeface="Times New Roman" panose="02020603050405020304" pitchFamily="18" charset="0"/>
              </a:rPr>
              <a:t>Discussion</a:t>
            </a:r>
            <a:r>
              <a:rPr lang="en-US" sz="2667" b="1" dirty="0">
                <a:solidFill>
                  <a:srgbClr val="2305FF"/>
                </a:solidFill>
                <a:cs typeface="Times New Roman" panose="02020603050405020304" pitchFamily="18" charset="0"/>
              </a:rPr>
              <a:t>!</a:t>
            </a:r>
          </a:p>
          <a:p>
            <a:pPr algn="l"/>
            <a:r>
              <a:rPr lang="en-US" altLang="zh-CN" sz="2000" b="1" dirty="0">
                <a:cs typeface="Times New Roman" panose="02020603050405020304" pitchFamily="18" charset="0"/>
              </a:rPr>
              <a:t>1. Discuss whether you think viruses evolved before the first  cell or whether they have coevolved and are perhaps still  coevolving with their hosts.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2. Discuss the ways that viruses can be cultivated.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3. What advantages might a phage gain by being capable of   lysogeny?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4. Explain why the receptors that viruses have evolved to use are host surface proteins that serve very important, and sometimes essential, functions for the host cell? 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5. Consider the origin of viral envelopes and suggest why enveloped viruses that infect plants and bacteria are rare. </a:t>
            </a:r>
          </a:p>
          <a:p>
            <a:pPr algn="l"/>
            <a:r>
              <a:rPr lang="en-US" sz="2000" b="1" dirty="0">
                <a:cs typeface="Times New Roman" panose="02020603050405020304" pitchFamily="18" charset="0"/>
              </a:rPr>
              <a:t>6. Compare and contrast in general terms viruses, </a:t>
            </a:r>
            <a:r>
              <a:rPr lang="en-US" sz="2000" b="1" dirty="0" err="1">
                <a:cs typeface="Times New Roman" panose="02020603050405020304" pitchFamily="18" charset="0"/>
              </a:rPr>
              <a:t>viroids</a:t>
            </a:r>
            <a:r>
              <a:rPr lang="en-US" sz="2000" b="1" dirty="0">
                <a:cs typeface="Times New Roman" panose="02020603050405020304" pitchFamily="18" charset="0"/>
              </a:rPr>
              <a:t>, satellites, and </a:t>
            </a:r>
            <a:r>
              <a:rPr lang="en-US" altLang="zh-CN" sz="2000" b="1" dirty="0">
                <a:cs typeface="Times New Roman" panose="02020603050405020304" pitchFamily="18" charset="0"/>
              </a:rPr>
              <a:t>prions</a:t>
            </a:r>
            <a:endParaRPr lang="en-US" sz="2000" b="1" dirty="0">
              <a:cs typeface="Times New Roman" panose="02020603050405020304" pitchFamily="18" charset="0"/>
            </a:endParaRPr>
          </a:p>
          <a:p>
            <a:endParaRPr lang="en-US" sz="2250" b="1" dirty="0">
              <a:solidFill>
                <a:srgbClr val="2305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54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228CDC6-46BC-4CDC-AED6-CDDE7ED1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53" y="612456"/>
            <a:ext cx="7549547" cy="5102544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</a:t>
            </a:r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请用任意一种文体，介绍细菌的相关知识（形态特征、结构及其功能等）。引力波会对细菌的结构有影响吗？</a:t>
            </a:r>
            <a:endParaRPr lang="en-US" altLang="zh-CN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</a:t>
            </a:r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您认为细菌、古菌和真菌最主要的差别是什么？它们的细胞膜的组成或结构有什么异同？您能否举例说明</a:t>
            </a:r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2017</a:t>
            </a:r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年诺贝尔化学奖中的技术用于细胞膜蛋白质的研究，有何显著的特点？</a:t>
            </a:r>
            <a:endParaRPr lang="en-US" altLang="zh-CN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</a:t>
            </a:r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根据病毒的组成及结构以及繁殖特点，以乙肝病毒为例设想病毒病的几种治疗策略。</a:t>
            </a:r>
            <a:endParaRPr lang="en-US" altLang="zh-CN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b="1" u="sng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同学间互评的翻译练习</a:t>
            </a:r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（不需要交）：第</a:t>
            </a:r>
            <a:r>
              <a:rPr lang="en-US" altLang="zh-CN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章（星期二班）；第</a:t>
            </a:r>
            <a:r>
              <a:rPr lang="en-US" altLang="zh-CN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章（星期五班）；第</a:t>
            </a:r>
            <a:r>
              <a:rPr lang="en-US" altLang="zh-CN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章（星期三班）</a:t>
            </a:r>
          </a:p>
          <a:p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说明：请在期中考试的前</a:t>
            </a:r>
            <a:r>
              <a:rPr lang="en-US" altLang="zh-CN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周前提交作业；</a:t>
            </a:r>
            <a:r>
              <a:rPr lang="zh-CN" altLang="en-US" b="1" dirty="0">
                <a:solidFill>
                  <a:srgbClr val="00B05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请在期中考试前完成翻译练习。</a:t>
            </a:r>
            <a:endParaRPr lang="en-US" altLang="zh-CN" b="1" dirty="0">
              <a:solidFill>
                <a:srgbClr val="00B05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8229372-4E89-4B9A-9479-FD62254B1A0F}"/>
              </a:ext>
            </a:extLst>
          </p:cNvPr>
          <p:cNvSpPr/>
          <p:nvPr/>
        </p:nvSpPr>
        <p:spPr>
          <a:xfrm>
            <a:off x="1583827" y="50295"/>
            <a:ext cx="3810000" cy="5027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667" b="1" dirty="0">
                <a:solidFill>
                  <a:srgbClr val="0000FF"/>
                </a:solidFill>
                <a:cs typeface="Times New Roman" panose="02020603050405020304" pitchFamily="18" charset="0"/>
              </a:rPr>
              <a:t>作业和</a:t>
            </a:r>
            <a:r>
              <a:rPr lang="zh-CN" altLang="en-US" sz="2667" b="1" dirty="0">
                <a:solidFill>
                  <a:srgbClr val="00B050"/>
                </a:solidFill>
                <a:cs typeface="Times New Roman" panose="02020603050405020304" pitchFamily="18" charset="0"/>
              </a:rPr>
              <a:t>练习</a:t>
            </a:r>
          </a:p>
        </p:txBody>
      </p:sp>
    </p:spTree>
    <p:extLst>
      <p:ext uri="{BB962C8B-B14F-4D97-AF65-F5344CB8AC3E}">
        <p14:creationId xmlns:p14="http://schemas.microsoft.com/office/powerpoint/2010/main" val="3845899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8EAF3C-8B6C-4BEE-8936-E485E3CAA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1100"/>
            <a:ext cx="5334000" cy="4191000"/>
          </a:xfrm>
        </p:spPr>
        <p:txBody>
          <a:bodyPr/>
          <a:lstStyle/>
          <a:p>
            <a:r>
              <a:rPr lang="en-US" altLang="zh-CN" b="1" dirty="0"/>
              <a:t>Bacteria, Archaea, Fungi and virus</a:t>
            </a:r>
          </a:p>
          <a:p>
            <a:r>
              <a:rPr lang="en-US" altLang="zh-CN" b="1" dirty="0"/>
              <a:t>Components, Structure and reproduction</a:t>
            </a:r>
          </a:p>
          <a:p>
            <a:r>
              <a:rPr lang="en-US" altLang="zh-CN" b="1" dirty="0"/>
              <a:t>The difference between them</a:t>
            </a:r>
          </a:p>
          <a:p>
            <a:r>
              <a:rPr lang="en-US" altLang="zh-CN" b="1" dirty="0"/>
              <a:t>The significant of them.</a:t>
            </a:r>
          </a:p>
          <a:p>
            <a:r>
              <a:rPr lang="en-US" altLang="zh-CN" b="1" dirty="0"/>
              <a:t>The relative diseases and benefits </a:t>
            </a:r>
            <a:endParaRPr lang="zh-CN" altLang="en-US" b="1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66E783F-22DB-4A59-9919-8731CEFEB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Summary</a:t>
            </a:r>
            <a:b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</a:b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724536EA-E236-4434-B014-D61BA086A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8960529"/>
              </p:ext>
            </p:extLst>
          </p:nvPr>
        </p:nvGraphicFramePr>
        <p:xfrm>
          <a:off x="3505200" y="1790700"/>
          <a:ext cx="4821237" cy="3386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129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562100"/>
            <a:ext cx="6604000" cy="2895600"/>
          </a:xfrm>
        </p:spPr>
        <p:txBody>
          <a:bodyPr>
            <a:normAutofit/>
          </a:bodyPr>
          <a:lstStyle/>
          <a:p>
            <a:r>
              <a:rPr lang="en-US" altLang="zh-CN" sz="2333" b="1" dirty="0"/>
              <a:t>Discovery</a:t>
            </a:r>
          </a:p>
          <a:p>
            <a:r>
              <a:rPr lang="en-US" altLang="zh-CN" sz="2333" b="1" dirty="0"/>
              <a:t>General features</a:t>
            </a:r>
          </a:p>
          <a:p>
            <a:r>
              <a:rPr lang="en-US" altLang="zh-CN" sz="2333" b="1" dirty="0">
                <a:ea typeface="宋体" charset="-122"/>
              </a:rPr>
              <a:t>The structure of viruses</a:t>
            </a:r>
          </a:p>
          <a:p>
            <a:r>
              <a:rPr lang="en-US" altLang="zh-CN" sz="2333" b="1" dirty="0">
                <a:ea typeface="宋体" charset="-122"/>
              </a:rPr>
              <a:t>Types of virus</a:t>
            </a:r>
          </a:p>
          <a:p>
            <a:r>
              <a:rPr lang="en-US" altLang="zh-CN" sz="2333" b="1" dirty="0">
                <a:ea typeface="宋体" charset="-122"/>
              </a:rPr>
              <a:t>Viral multiplication</a:t>
            </a:r>
          </a:p>
          <a:p>
            <a:endParaRPr lang="en-US" altLang="zh-CN" sz="2333" b="1" dirty="0">
              <a:ea typeface="宋体" charset="-122"/>
            </a:endParaRPr>
          </a:p>
          <a:p>
            <a:endParaRPr lang="en-US" altLang="zh-CN" sz="2333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523BCA-A46D-4590-89AE-F67FB6407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720" y="18782"/>
            <a:ext cx="1412159" cy="11127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94D5DE-5872-4E39-8821-86ABB24C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0"/>
            <a:ext cx="1943100" cy="19431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111760-676C-4624-B254-5CB37C449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995" y="3507072"/>
            <a:ext cx="2191543" cy="2191543"/>
          </a:xfrm>
          <a:prstGeom prst="rect">
            <a:avLst/>
          </a:prstGeom>
        </p:spPr>
      </p:pic>
      <p:pic>
        <p:nvPicPr>
          <p:cNvPr id="1026" name="Picture 2" descr="http://imgsrc.baidu.com/forum/pic/item/18c18d8065380cd77e3e12dda644ad345982811a.jpg">
            <a:extLst>
              <a:ext uri="{FF2B5EF4-FFF2-40B4-BE49-F238E27FC236}">
                <a16:creationId xmlns:a16="http://schemas.microsoft.com/office/drawing/2014/main" id="{E6C508DC-8B8A-4B9C-9413-698A9389FF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79" y="1899749"/>
            <a:ext cx="3806915" cy="380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1790700"/>
            <a:ext cx="6604000" cy="793750"/>
          </a:xfrm>
        </p:spPr>
        <p:txBody>
          <a:bodyPr>
            <a:normAutofit fontScale="90000"/>
          </a:bodyPr>
          <a:lstStyle/>
          <a:p>
            <a:r>
              <a:rPr lang="en-US" altLang="zh-CN" sz="9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Thanks!</a:t>
            </a:r>
            <a:br>
              <a:rPr lang="en-US" altLang="zh-CN" sz="9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7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chapter 7</a:t>
            </a:r>
            <a:endParaRPr lang="zh-CN" altLang="en-US" sz="73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38300"/>
            <a:ext cx="3577478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479" y="2591968"/>
            <a:ext cx="4042522" cy="30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DD75971B-AC4B-40DE-AAB4-5615B7E9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6572250" cy="1104636"/>
          </a:xfrm>
        </p:spPr>
        <p:txBody>
          <a:bodyPr/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Discovery Virus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75"/>
            <a:ext cx="6477000" cy="412750"/>
          </a:xfrm>
        </p:spPr>
        <p:txBody>
          <a:bodyPr>
            <a:noAutofit/>
          </a:bodyPr>
          <a:lstStyle/>
          <a:p>
            <a:r>
              <a:rPr lang="en-US" altLang="zh-CN" sz="3200" b="1" cap="none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6.1 Viruses Concept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647700"/>
            <a:ext cx="7620000" cy="31115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 unique group of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infectious agents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whose distinctiveness resides in their simple,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acellular organization 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and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pattern of multiplication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Despite this simplicity, viruses are major causes of disease.</a:t>
            </a:r>
          </a:p>
          <a:p>
            <a:pPr>
              <a:lnSpc>
                <a:spcPct val="8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Viruses can exist either extracellularly(inactive) or intracellularly(active).</a:t>
            </a:r>
          </a:p>
          <a:p>
            <a:pPr>
              <a:lnSpc>
                <a:spcPct val="80000"/>
              </a:lnSpc>
            </a:pPr>
            <a:endParaRPr lang="en-US" altLang="zh-CN" sz="2800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0694D4-C535-4033-A018-1033E1F73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271" y="2933700"/>
            <a:ext cx="2944729" cy="26989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FBE4167-31CE-4305-9310-6B063482A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324694"/>
            <a:ext cx="3505200" cy="2290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bldLvl="2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/>
          <p:cNvSpPr>
            <a:spLocks noGrp="1" noChangeArrowheads="1"/>
          </p:cNvSpPr>
          <p:nvPr>
            <p:ph idx="1"/>
          </p:nvPr>
        </p:nvSpPr>
        <p:spPr>
          <a:xfrm>
            <a:off x="6439" y="602087"/>
            <a:ext cx="7620000" cy="3069167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Viruses can infect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all cell types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8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Bacterial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viruses called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bacteriophages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(phages)</a:t>
            </a:r>
          </a:p>
          <a:p>
            <a:pPr>
              <a:lnSpc>
                <a:spcPct val="90000"/>
              </a:lnSpc>
            </a:pP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Few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archaeal viruses. </a:t>
            </a:r>
            <a:r>
              <a:rPr lang="en-US" altLang="zh-CN" sz="2800" b="1" u="sng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Most are eukaryotic </a:t>
            </a:r>
            <a:r>
              <a:rPr lang="en-US" altLang="zh-CN" sz="2800" b="1" u="sng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viruses:</a:t>
            </a:r>
            <a:r>
              <a:rPr lang="en-US" altLang="zh-CN" sz="2800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plants</a:t>
            </a:r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, animals, protists, and fungi</a:t>
            </a:r>
          </a:p>
          <a:p>
            <a:pPr lvl="0">
              <a:lnSpc>
                <a:spcPct val="8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Viruses have been classified into numerous families based primarily on </a:t>
            </a:r>
            <a:r>
              <a:rPr lang="en-US" altLang="zh-CN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genome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structure, life cycle, morphology, and genetic relatedness </a:t>
            </a:r>
            <a:r>
              <a:rPr lang="en-US" altLang="zh-CN" sz="2000" dirty="0">
                <a:solidFill>
                  <a:prstClr val="black"/>
                </a:solidFill>
              </a:rPr>
              <a:t>(ICTV)</a:t>
            </a:r>
            <a:endParaRPr lang="en-US" altLang="zh-CN" sz="3200" b="1" dirty="0">
              <a:solidFill>
                <a:prstClr val="black"/>
              </a:solidFill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D01DFD1-C471-4D73-9458-42952FE88291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79375"/>
            <a:ext cx="6477000" cy="412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6.1 Viruses Types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B5C011-CEEE-46E7-883F-C5334CDED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467100"/>
            <a:ext cx="6248400" cy="2507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800" y="681761"/>
            <a:ext cx="454483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/>
              <a:t>What does virus look like?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010E6C8-A120-41F1-9B98-30E67011C7D4}"/>
              </a:ext>
            </a:extLst>
          </p:cNvPr>
          <p:cNvSpPr/>
          <p:nvPr/>
        </p:nvSpPr>
        <p:spPr>
          <a:xfrm>
            <a:off x="1217838" y="98852"/>
            <a:ext cx="3698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</a:rPr>
              <a:t>6.2 Virion Structure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DF4708-707D-46E7-A89E-A7CD489BD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896" y="534211"/>
            <a:ext cx="2596072" cy="99161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3C762B8-2B57-424C-800A-C83BC69C6A87}"/>
              </a:ext>
            </a:extLst>
          </p:cNvPr>
          <p:cNvSpPr/>
          <p:nvPr/>
        </p:nvSpPr>
        <p:spPr>
          <a:xfrm>
            <a:off x="381000" y="1562100"/>
            <a:ext cx="40943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/>
              <a:t>How to study the virus?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1E6E98-E889-493A-B6D4-1E8F8DC14524}"/>
              </a:ext>
            </a:extLst>
          </p:cNvPr>
          <p:cNvSpPr/>
          <p:nvPr/>
        </p:nvSpPr>
        <p:spPr>
          <a:xfrm>
            <a:off x="0" y="2175317"/>
            <a:ext cx="75262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/>
              <a:t>Electron microscopy,</a:t>
            </a:r>
          </a:p>
          <a:p>
            <a:pPr algn="l"/>
            <a:r>
              <a:rPr lang="en-US" altLang="zh-CN" sz="2800" b="1" dirty="0"/>
              <a:t>X-ray diffraction, </a:t>
            </a:r>
          </a:p>
          <a:p>
            <a:pPr algn="l"/>
            <a:r>
              <a:rPr lang="en-US" altLang="zh-CN" sz="2800" b="1" dirty="0"/>
              <a:t>Biochemical analysis, </a:t>
            </a:r>
          </a:p>
          <a:p>
            <a:pPr algn="l"/>
            <a:r>
              <a:rPr lang="en-US" altLang="zh-CN" sz="2800" b="1" dirty="0"/>
              <a:t>Immunology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F499385-09FB-4D68-837A-956686D3D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885" y="2267427"/>
            <a:ext cx="2095500" cy="16573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AF748DE-015B-4CF0-971F-4D2807A4E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766" y="2267427"/>
            <a:ext cx="1193271" cy="14584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4618936-A793-4C98-BD18-280A2A9BE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761241"/>
            <a:ext cx="1255826" cy="18794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044A57C-BC9F-446D-9F00-48E258C18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149740"/>
            <a:ext cx="1739243" cy="12928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B8352A-039F-4B07-8F28-76DED265C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211" y="4088133"/>
            <a:ext cx="1982011" cy="15525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F1F37F-5191-4AFA-8D88-43DB02E4F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23900"/>
            <a:ext cx="7543800" cy="3626115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 complete virus particle is called a </a:t>
            </a:r>
            <a:r>
              <a:rPr lang="en-US" altLang="zh-CN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virion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Virions range in size from about 10 to 400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diameter.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smallest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a little larger than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ribosomes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Whereas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mimiviruses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viruses known, can be seen in the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microscope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45153C1-5C36-45B4-8F26-B9F44B4E89CC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90500"/>
            <a:ext cx="6604000" cy="338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5715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b="1" u="sng">
                <a:solidFill>
                  <a:srgbClr val="0000FF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6.2.1 General Structural Properties </a:t>
            </a:r>
            <a:endParaRPr lang="en-US" altLang="zh-CN" b="1" u="sng" dirty="0">
              <a:solidFill>
                <a:srgbClr val="0000FF"/>
              </a:solidFill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B9FC13-0D7A-43D2-ADC3-230EF65A0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857" y="3987800"/>
            <a:ext cx="1824514" cy="1688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67EB00-78BF-4847-8DD9-697EA8ABD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19500"/>
            <a:ext cx="2639797" cy="158509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3938570-A555-4D41-9AEA-0A2C95F4C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086" y="3338408"/>
            <a:ext cx="3200400" cy="23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10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6159</TotalTime>
  <Words>2340</Words>
  <Application>Microsoft Office PowerPoint</Application>
  <PresentationFormat>自定义</PresentationFormat>
  <Paragraphs>268</Paragraphs>
  <Slides>40</Slides>
  <Notes>15</Notes>
  <HiddenSlides>1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等线</vt:lpstr>
      <vt:lpstr>等线 Light</vt:lpstr>
      <vt:lpstr>华文楷体</vt:lpstr>
      <vt:lpstr>宋体</vt:lpstr>
      <vt:lpstr>Arial</vt:lpstr>
      <vt:lpstr>Calibri</vt:lpstr>
      <vt:lpstr>Calibri Light</vt:lpstr>
      <vt:lpstr>Times New Roman</vt:lpstr>
      <vt:lpstr>Office Theme</vt:lpstr>
      <vt:lpstr>Office 主题​​</vt:lpstr>
      <vt:lpstr>MICROBIOLOGY</vt:lpstr>
      <vt:lpstr>Review or recall </vt:lpstr>
      <vt:lpstr>Virus is bad or good?</vt:lpstr>
      <vt:lpstr>Outline</vt:lpstr>
      <vt:lpstr>Discovery Virus</vt:lpstr>
      <vt:lpstr>6.1 Viruses Concept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6.2.3 Icosahedral(20) capsids</vt:lpstr>
      <vt:lpstr> 6.2.3 Icosahedral(20) capsids</vt:lpstr>
      <vt:lpstr>6.2.4 Capsids of Complex Symmetry </vt:lpstr>
      <vt:lpstr>6.2.5 Viral Envelopes and Enzymes </vt:lpstr>
      <vt:lpstr>PowerPoint 演示文稿</vt:lpstr>
      <vt:lpstr>Virion enzymes</vt:lpstr>
      <vt:lpstr>6.2.6 Viral genome </vt:lpstr>
      <vt:lpstr>PowerPoint 演示文稿</vt:lpstr>
      <vt:lpstr>Ebola virus</vt:lpstr>
      <vt:lpstr>6.3  Viral multiplication繁殖</vt:lpstr>
      <vt:lpstr>6.3.1 Attachment (adsorption)</vt:lpstr>
      <vt:lpstr>6.3.2 Entry into the Host </vt:lpstr>
      <vt:lpstr>6.3.2 Entry into the Host </vt:lpstr>
      <vt:lpstr>6.3.3 Synthesis stage</vt:lpstr>
      <vt:lpstr>6.3.4 Assembly</vt:lpstr>
      <vt:lpstr>6.3.5 Virion release.</vt:lpstr>
      <vt:lpstr>6.3.5 Virion release.</vt:lpstr>
      <vt:lpstr>PowerPoint 演示文稿</vt:lpstr>
      <vt:lpstr>6.4 Types of Viral Infections</vt:lpstr>
      <vt:lpstr>PowerPoint 演示文稿</vt:lpstr>
      <vt:lpstr>6.5 Cultivation and Enumeration of Viruses</vt:lpstr>
      <vt:lpstr>PowerPoint 演示文稿</vt:lpstr>
      <vt:lpstr>6.7 Prions</vt:lpstr>
      <vt:lpstr>Summary </vt:lpstr>
      <vt:lpstr>PowerPoint 演示文稿</vt:lpstr>
      <vt:lpstr>PowerPoint 演示文稿</vt:lpstr>
      <vt:lpstr>Summary </vt:lpstr>
      <vt:lpstr>Thanks! Next chapter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16</dc:title>
  <dc:creator>Administrator</dc:creator>
  <cp:lastModifiedBy>Administrator</cp:lastModifiedBy>
  <cp:revision>406</cp:revision>
  <dcterms:created xsi:type="dcterms:W3CDTF">2002-03-05T17:00:56Z</dcterms:created>
  <dcterms:modified xsi:type="dcterms:W3CDTF">2017-10-13T09:46:05Z</dcterms:modified>
</cp:coreProperties>
</file>