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9" r:id="rId4"/>
    <p:sldId id="419" r:id="rId5"/>
    <p:sldId id="422" r:id="rId6"/>
    <p:sldId id="415" r:id="rId7"/>
    <p:sldId id="344" r:id="rId8"/>
    <p:sldId id="402" r:id="rId9"/>
    <p:sldId id="262" r:id="rId10"/>
    <p:sldId id="345" r:id="rId11"/>
    <p:sldId id="263" r:id="rId12"/>
    <p:sldId id="420" r:id="rId13"/>
    <p:sldId id="269" r:id="rId14"/>
    <p:sldId id="270" r:id="rId15"/>
    <p:sldId id="271" r:id="rId16"/>
    <p:sldId id="372" r:id="rId17"/>
    <p:sldId id="346" r:id="rId18"/>
    <p:sldId id="378" r:id="rId19"/>
    <p:sldId id="347" r:id="rId20"/>
    <p:sldId id="424" r:id="rId21"/>
    <p:sldId id="373" r:id="rId22"/>
    <p:sldId id="425" r:id="rId23"/>
    <p:sldId id="317" r:id="rId24"/>
    <p:sldId id="426" r:id="rId25"/>
    <p:sldId id="427" r:id="rId26"/>
    <p:sldId id="428" r:id="rId27"/>
    <p:sldId id="273" r:id="rId28"/>
    <p:sldId id="429" r:id="rId29"/>
    <p:sldId id="311" r:id="rId30"/>
    <p:sldId id="396" r:id="rId31"/>
    <p:sldId id="432" r:id="rId32"/>
    <p:sldId id="430" r:id="rId33"/>
    <p:sldId id="433" r:id="rId34"/>
    <p:sldId id="417" r:id="rId35"/>
    <p:sldId id="434" r:id="rId36"/>
    <p:sldId id="384" r:id="rId37"/>
    <p:sldId id="331" r:id="rId38"/>
    <p:sldId id="435" r:id="rId39"/>
    <p:sldId id="418" r:id="rId40"/>
    <p:sldId id="266" r:id="rId41"/>
    <p:sldId id="400" r:id="rId42"/>
    <p:sldId id="309" r:id="rId43"/>
    <p:sldId id="436" r:id="rId44"/>
    <p:sldId id="267" r:id="rId45"/>
    <p:sldId id="286" r:id="rId46"/>
    <p:sldId id="324" r:id="rId47"/>
    <p:sldId id="414" r:id="rId48"/>
    <p:sldId id="360" r:id="rId49"/>
    <p:sldId id="358" r:id="rId50"/>
    <p:sldId id="359" r:id="rId51"/>
    <p:sldId id="385" r:id="rId52"/>
    <p:sldId id="403" r:id="rId53"/>
    <p:sldId id="404" r:id="rId54"/>
    <p:sldId id="288" r:id="rId55"/>
    <p:sldId id="437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7BA90-9A2A-425A-914D-FDABA1AFC3B0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E57E-EA9A-452D-8C1A-F15DC24687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BE57E-EA9A-452D-8C1A-F15DC246876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0FA5-B087-4C74-B01B-4AC63F20CDD7}" type="datetimeFigureOut">
              <a:rPr lang="zh-CN" altLang="en-US" smtClean="0"/>
              <a:pPr/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2033-97BA-4C93-93B9-C4D8ADD159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jpkc.zju.edu.cn/kj/0509/shiyan/2/6.htm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20002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厦门大学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普通生物学实验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4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272366" cy="1752600"/>
          </a:xfrm>
        </p:spPr>
        <p:txBody>
          <a:bodyPr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实验三 植物组织基本类型与特点观察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285728"/>
            <a:ext cx="300039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居间分生组织</a:t>
            </a:r>
            <a:r>
              <a:rPr kumimoji="0" lang="zh-CN" altLang="en-US" sz="3200" b="1" dirty="0">
                <a:latin typeface="黑体" pitchFamily="2" charset="-122"/>
                <a:ea typeface="黑体" pitchFamily="2" charset="-122"/>
              </a:rPr>
              <a:t>　</a:t>
            </a:r>
          </a:p>
        </p:txBody>
      </p:sp>
      <p:sp>
        <p:nvSpPr>
          <p:cNvPr id="11" name="矩形 10"/>
          <p:cNvSpPr/>
          <p:nvPr/>
        </p:nvSpPr>
        <p:spPr>
          <a:xfrm>
            <a:off x="1000100" y="4786322"/>
            <a:ext cx="7429552" cy="1338828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楷体_GB2312"/>
              </a:rPr>
              <a:t>分布：</a:t>
            </a:r>
            <a:r>
              <a:rPr lang="zh-CN" altLang="en-US" b="1" dirty="0" smtClean="0">
                <a:latin typeface="华文楷体" pitchFamily="2" charset="-122"/>
                <a:ea typeface="楷体_GB2312"/>
              </a:rPr>
              <a:t>一些植物节间基部或叶片、叶柄、花柄、果柄等基部。</a:t>
            </a:r>
            <a:endParaRPr lang="en-US" altLang="zh-CN" b="1" dirty="0" smtClean="0">
              <a:latin typeface="华文楷体" pitchFamily="2" charset="-122"/>
              <a:ea typeface="楷体_GB231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楷体_GB2312" pitchFamily="49" charset="-122"/>
              </a:rPr>
              <a:t>穿插于成熟组织之间的分生组织，从来源上看属于初分生组织。</a:t>
            </a:r>
            <a:endParaRPr lang="en-US" altLang="zh-CN" b="1" dirty="0" smtClean="0">
              <a:latin typeface="华文楷体" pitchFamily="2" charset="-122"/>
              <a:ea typeface="楷体_GB231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华文楷体" pitchFamily="2" charset="-122"/>
                <a:ea typeface="楷体_GB2312"/>
              </a:rPr>
              <a:t>禾本科植物</a:t>
            </a:r>
            <a:r>
              <a:rPr lang="zh-CN" altLang="en-US" b="1" dirty="0" smtClean="0">
                <a:latin typeface="华文楷体" pitchFamily="2" charset="-122"/>
                <a:ea typeface="楷体_GB2312"/>
              </a:rPr>
              <a:t>伸长的茎节间基部有典型的居间分生组织。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57158" y="1214422"/>
            <a:ext cx="8441952" cy="3288048"/>
            <a:chOff x="344890" y="857232"/>
            <a:chExt cx="8441952" cy="32880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 b="2128"/>
            <a:stretch>
              <a:fillRect/>
            </a:stretch>
          </p:blipFill>
          <p:spPr bwMode="auto">
            <a:xfrm>
              <a:off x="7215206" y="857232"/>
              <a:ext cx="1571636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37" name="Picture 1" descr="D:\科研试验照片\照片\2014年\闽恢3301突变体与亲本对照（早季）\DSC0683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4890" y="857232"/>
              <a:ext cx="1798218" cy="3288048"/>
            </a:xfrm>
            <a:prstGeom prst="rect">
              <a:avLst/>
            </a:prstGeom>
            <a:noFill/>
          </p:spPr>
        </p:pic>
        <p:pic>
          <p:nvPicPr>
            <p:cNvPr id="65539" name="Picture 3" descr="http://img.taopic.com/uploads/allimg/111220/6598-1112201330194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7874" y="857232"/>
              <a:ext cx="1694432" cy="3286148"/>
            </a:xfrm>
            <a:prstGeom prst="rect">
              <a:avLst/>
            </a:prstGeom>
            <a:noFill/>
          </p:spPr>
        </p:pic>
        <p:pic>
          <p:nvPicPr>
            <p:cNvPr id="65548" name="Picture 12" descr="C:\Users\Z\Desktop\18-08-32-83-240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11070" y="857232"/>
              <a:ext cx="1533546" cy="3286148"/>
            </a:xfrm>
            <a:prstGeom prst="rect">
              <a:avLst/>
            </a:prstGeom>
            <a:noFill/>
          </p:spPr>
        </p:pic>
        <p:pic>
          <p:nvPicPr>
            <p:cNvPr id="65551" name="Picture 15" descr="C:\Users\Z\Desktop\8e8ab45fa659a5fe9eedc7229fa58f5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2132" y="857232"/>
              <a:ext cx="1571636" cy="32861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06" y="71414"/>
            <a:ext cx="6215106" cy="785794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营养组织（薄壁组织）</a:t>
            </a:r>
            <a:endParaRPr lang="zh-CN" altLang="en-US" sz="32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857232"/>
            <a:ext cx="8715436" cy="928694"/>
          </a:xfrm>
          <a:ln w="22225"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植物体各个部位。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细胞壁薄，细胞体积大，大液泡，细胞间隙发达，常为球形或多面体形。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128" t="12727" r="8511" b="7273"/>
          <a:stretch>
            <a:fillRect/>
          </a:stretch>
        </p:blipFill>
        <p:spPr bwMode="auto">
          <a:xfrm>
            <a:off x="500034" y="2500306"/>
            <a:ext cx="28640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714488"/>
            <a:ext cx="5524543" cy="48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3357562" cy="642937"/>
          </a:xfrm>
          <a:solidFill>
            <a:srgbClr val="FFFF00"/>
          </a:solidFill>
        </p:spPr>
        <p:txBody>
          <a:bodyPr/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通气组织</a:t>
            </a: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1143000" y="928688"/>
            <a:ext cx="6643688" cy="9239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大多在水生和沼泽植物体内，如稻根、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藕等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细胞间隙发达（气腔）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，具有储藏空气的功能。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715000" y="5072063"/>
            <a:ext cx="2500313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  <a:cs typeface="+mj-cs"/>
              </a:rPr>
              <a:t>水稻老根</a:t>
            </a: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4857750" y="2214563"/>
            <a:ext cx="3929063" cy="2771775"/>
            <a:chOff x="4786314" y="2643182"/>
            <a:chExt cx="3929089" cy="2771611"/>
          </a:xfrm>
        </p:grpSpPr>
        <p:pic>
          <p:nvPicPr>
            <p:cNvPr id="14348" name="Picture 2" descr="http://t3.baidu.com/it/u=2652002534,2522137138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2643182"/>
              <a:ext cx="3929089" cy="277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椭圆 10"/>
            <p:cNvSpPr/>
            <p:nvPr/>
          </p:nvSpPr>
          <p:spPr>
            <a:xfrm>
              <a:off x="7858147" y="4143280"/>
              <a:ext cx="571504" cy="4286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357188" y="2214563"/>
            <a:ext cx="4286250" cy="2185987"/>
            <a:chOff x="357158" y="2214554"/>
            <a:chExt cx="4286280" cy="2186306"/>
          </a:xfrm>
        </p:grpSpPr>
        <p:pic>
          <p:nvPicPr>
            <p:cNvPr id="14346" name="Picture 2" descr="3-4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2214554"/>
              <a:ext cx="4286280" cy="218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椭圆 12"/>
            <p:cNvSpPr/>
            <p:nvPr/>
          </p:nvSpPr>
          <p:spPr>
            <a:xfrm>
              <a:off x="3286115" y="3572064"/>
              <a:ext cx="571504" cy="4286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4343" name="Picture 4" descr="200512316505081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43188" y="4500563"/>
            <a:ext cx="2724150" cy="1933575"/>
          </a:xfrm>
        </p:spPr>
      </p:pic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4357688" y="6000750"/>
            <a:ext cx="928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zh-CN" altLang="en-US" b="1">
                <a:solidFill>
                  <a:srgbClr val="0070C0"/>
                </a:solidFill>
                <a:latin typeface="Calibri" pitchFamily="34" charset="0"/>
              </a:rPr>
              <a:t>莲藕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714375" y="4429125"/>
            <a:ext cx="29575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zh-CN" altLang="en-US" b="1">
                <a:solidFill>
                  <a:srgbClr val="0070C0"/>
                </a:solidFill>
                <a:latin typeface="Calibri" pitchFamily="34" charset="0"/>
              </a:rPr>
              <a:t>水稻叶片横切面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2857520" cy="5715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同化组织</a:t>
            </a:r>
            <a:endParaRPr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4" descr="3-4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55" b="1400"/>
          <a:stretch>
            <a:fillRect/>
          </a:stretch>
        </p:blipFill>
        <p:spPr bwMode="auto">
          <a:xfrm>
            <a:off x="598261" y="2000240"/>
            <a:ext cx="42594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1440" y="857232"/>
            <a:ext cx="7786774" cy="923330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叶肉细胞或易受光照的绿色部位如幼茎、幼果的表面。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含有叶绿体，进行光合作用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 descr="http://course.jnu.edu.cn:8088/uploads/allimg/110526/13300LQ4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3429024" cy="324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28926" y="5357826"/>
            <a:ext cx="295751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70C0"/>
                </a:solidFill>
                <a:ea typeface="宋体" charset="-122"/>
              </a:rPr>
              <a:t>桃叶横切</a:t>
            </a:r>
            <a:endParaRPr lang="zh-CN" altLang="en-US" b="1" dirty="0">
              <a:solidFill>
                <a:srgbClr val="0070C0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8596" y="857232"/>
            <a:ext cx="8358246" cy="923330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多存在于植物的果实、种子及地下部分（块根、块茎）中。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细胞较大，含有大量淀粉、蛋白质、脂肪和糖等营养物质</a:t>
            </a: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因植物而异）。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4282" y="2000240"/>
            <a:ext cx="8643998" cy="4357718"/>
            <a:chOff x="285720" y="928670"/>
            <a:chExt cx="8643998" cy="4357718"/>
          </a:xfrm>
        </p:grpSpPr>
        <p:pic>
          <p:nvPicPr>
            <p:cNvPr id="4" name="Picture 3" descr="04-0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3893" y="928670"/>
              <a:ext cx="4695825" cy="389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04-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928670"/>
              <a:ext cx="3762375" cy="389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标题 1"/>
            <p:cNvSpPr txBox="1">
              <a:spLocks/>
            </p:cNvSpPr>
            <p:nvPr/>
          </p:nvSpPr>
          <p:spPr>
            <a:xfrm>
              <a:off x="2857488" y="4786322"/>
              <a:ext cx="3286180" cy="5000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j-ea"/>
                  <a:cs typeface="+mj-cs"/>
                </a:rPr>
                <a:t>马铃薯块茎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endParaRPr>
            </a:p>
          </p:txBody>
        </p:sp>
      </p:grpSp>
      <p:sp>
        <p:nvSpPr>
          <p:cNvPr id="8" name="标题 1"/>
          <p:cNvSpPr txBox="1">
            <a:spLocks/>
          </p:cNvSpPr>
          <p:nvPr/>
        </p:nvSpPr>
        <p:spPr>
          <a:xfrm>
            <a:off x="3143240" y="142852"/>
            <a:ext cx="2857520" cy="5715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贮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藏组织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42976" y="857232"/>
            <a:ext cx="7429552" cy="1477328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根尖的根毛区。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根尖的表皮细胞外壁向外凸起形成根毛，细胞壁薄。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功能：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从土壤中吸收水分和矿物质并运送到输导组织中。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1928794" y="2285992"/>
          <a:ext cx="4643470" cy="3677218"/>
        </p:xfrm>
        <a:graphic>
          <a:graphicData uri="http://schemas.openxmlformats.org/presentationml/2006/ole">
            <p:oleObj spid="_x0000_s58369" name="位图图像" r:id="rId3" imgW="4153480" imgH="3048426" progId="PBrush">
              <p:embed/>
            </p:oleObj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3143240" y="142852"/>
            <a:ext cx="2857520" cy="5715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吸收组织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918" y="1428736"/>
            <a:ext cx="6286544" cy="857232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</a:t>
            </a:r>
            <a:endParaRPr lang="zh-CN" altLang="en-US" sz="4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928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</a:rPr>
              <a:t>分布：</a:t>
            </a:r>
            <a:r>
              <a:rPr lang="zh-CN" altLang="en-US" sz="1800" b="1" dirty="0" smtClean="0">
                <a:latin typeface="+mn-ea"/>
              </a:rPr>
              <a:t>贯穿两个相邻的植物细胞的细胞壁，并连接两个原生质体的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胞质丝。</a:t>
            </a:r>
            <a:endParaRPr lang="en-US" altLang="zh-CN" sz="18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</a:rPr>
              <a:t>功能：</a:t>
            </a:r>
            <a:r>
              <a:rPr lang="zh-CN" altLang="en-US" sz="1800" b="1" dirty="0" smtClean="0">
                <a:latin typeface="+mn-ea"/>
              </a:rPr>
              <a:t>植物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物质运输、信息传导</a:t>
            </a:r>
            <a:r>
              <a:rPr lang="zh-CN" altLang="en-US" sz="1800" b="1" dirty="0" smtClean="0">
                <a:latin typeface="+mn-ea"/>
              </a:rPr>
              <a:t>的重要通道。</a:t>
            </a:r>
            <a:endParaRPr lang="zh-CN" altLang="en-US" sz="1800" b="1" dirty="0"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00100" y="2214554"/>
            <a:ext cx="7143800" cy="3857653"/>
            <a:chOff x="500034" y="2071678"/>
            <a:chExt cx="7429520" cy="4214843"/>
          </a:xfrm>
        </p:grpSpPr>
        <p:pic>
          <p:nvPicPr>
            <p:cNvPr id="89091" name="Picture 3" descr="http://c.hiphotos.baidu.com/baike/c0%3Dbaike52%2C5%2C5%2C52%2C17/sign=9c7096df7cd98d1062d904634056d36b/d833c895d143ad4b63be46e382025aafa50f4bfbfbed263c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071678"/>
              <a:ext cx="4373858" cy="4214843"/>
            </a:xfrm>
            <a:prstGeom prst="rect">
              <a:avLst/>
            </a:prstGeom>
            <a:noFill/>
          </p:spPr>
        </p:pic>
        <p:pic>
          <p:nvPicPr>
            <p:cNvPr id="89093" name="Picture 5" descr="http://t3.baidu.com/it/u=925426057,1422950275&amp;fm=23&amp;gp=0.jpg"/>
            <p:cNvPicPr>
              <a:picLocks noChangeAspect="1" noChangeArrowheads="1"/>
            </p:cNvPicPr>
            <p:nvPr/>
          </p:nvPicPr>
          <p:blipFill>
            <a:blip r:embed="rId3"/>
            <a:srcRect b="10606"/>
            <a:stretch>
              <a:fillRect/>
            </a:stretch>
          </p:blipFill>
          <p:spPr bwMode="auto">
            <a:xfrm>
              <a:off x="5072066" y="2071678"/>
              <a:ext cx="2857488" cy="4214842"/>
            </a:xfrm>
            <a:prstGeom prst="rect">
              <a:avLst/>
            </a:prstGeom>
            <a:noFill/>
          </p:spPr>
        </p:pic>
      </p:grpSp>
      <p:sp>
        <p:nvSpPr>
          <p:cNvPr id="7" name="标题 1"/>
          <p:cNvSpPr txBox="1">
            <a:spLocks/>
          </p:cNvSpPr>
          <p:nvPr/>
        </p:nvSpPr>
        <p:spPr>
          <a:xfrm>
            <a:off x="1857356" y="214290"/>
            <a:ext cx="5786478" cy="5715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 b="1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胞间连丝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plasmodesmata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柿胚乳细胞的胞间连丝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6684" r="7754"/>
          <a:stretch>
            <a:fillRect/>
          </a:stretch>
        </p:blipFill>
        <p:spPr>
          <a:xfrm>
            <a:off x="3428992" y="5000612"/>
            <a:ext cx="5523220" cy="185738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0298" y="928670"/>
            <a:ext cx="4500594" cy="7143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初生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保护组织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表皮</a:t>
            </a:r>
            <a:endParaRPr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785926"/>
            <a:ext cx="8429684" cy="180049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各类幼嫩器官的表面。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细胞排列紧密，无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细胞间隙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，细胞质少，液泡大。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来源：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由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原表皮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分化来，一般为一层细胞、少数为多层细胞（复表皮，如夹竹桃叶），以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表皮细胞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为主。属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生活细胞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858016" y="642918"/>
            <a:ext cx="1928826" cy="1273875"/>
            <a:chOff x="6286512" y="-1571660"/>
            <a:chExt cx="1928826" cy="1273875"/>
          </a:xfrm>
        </p:grpSpPr>
        <p:sp>
          <p:nvSpPr>
            <p:cNvPr id="10" name="TextBox 9"/>
            <p:cNvSpPr txBox="1"/>
            <p:nvPr/>
          </p:nvSpPr>
          <p:spPr>
            <a:xfrm>
              <a:off x="6715140" y="-1571660"/>
              <a:ext cx="1500198" cy="127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楷体_GB2312" pitchFamily="49" charset="-122"/>
                  <a:ea typeface="楷体_GB2312" pitchFamily="49" charset="-122"/>
                </a:rPr>
                <a:t>表皮细胞</a:t>
              </a:r>
              <a:endParaRPr lang="en-US" altLang="zh-CN" b="1" dirty="0" smtClean="0"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楷体_GB2312" pitchFamily="49" charset="-122"/>
                  <a:ea typeface="楷体_GB2312" pitchFamily="49" charset="-122"/>
                </a:rPr>
                <a:t>气孔器</a:t>
              </a:r>
              <a:endParaRPr lang="en-US" altLang="zh-CN" b="1" dirty="0" smtClean="0"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楷体_GB2312" pitchFamily="49" charset="-122"/>
                  <a:ea typeface="楷体_GB2312" pitchFamily="49" charset="-122"/>
                </a:rPr>
                <a:t>表皮毛</a:t>
              </a:r>
              <a:endParaRPr lang="zh-CN" altLang="en-US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6286512" y="-1428784"/>
              <a:ext cx="500066" cy="1071570"/>
            </a:xfrm>
            <a:prstGeom prst="leftBrace">
              <a:avLst>
                <a:gd name="adj1" fmla="val 8333"/>
                <a:gd name="adj2" fmla="val 5153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t="14286"/>
          <a:stretch>
            <a:fillRect/>
          </a:stretch>
        </p:blipFill>
        <p:spPr bwMode="auto">
          <a:xfrm>
            <a:off x="285720" y="3571876"/>
            <a:ext cx="54361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142844" y="0"/>
            <a:ext cx="6500858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保护组织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biobar.hbhcgz.cn/Article/UploadFiles/201007/20100713193054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21976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2857520" cy="78581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夹竹桃叶</a:t>
            </a:r>
            <a:endParaRPr lang="zh-CN" altLang="en-US" sz="4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714644" cy="714380"/>
          </a:xfrm>
          <a:noFill/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表皮细胞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714356"/>
            <a:ext cx="8358246" cy="1785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形状：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不规则形，长方形。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细胞外壁明显增厚，常角质化形成角质层或角质膜，有的在其外侧还形成蜡被（如甘蔗）。</a:t>
            </a:r>
            <a:endParaRPr lang="en-US" altLang="zh-CN" sz="18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作用：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减少水分蒸腾、防止病虫害，增强表皮保护功能。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85720" y="250030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气孔器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071810"/>
            <a:ext cx="8229600" cy="3286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7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楷体_GB2312"/>
              </a:rPr>
              <a:t>分布：</a:t>
            </a:r>
            <a:r>
              <a:rPr lang="zh-CN" altLang="en-US" b="1" dirty="0" smtClean="0">
                <a:latin typeface="+mn-ea"/>
                <a:ea typeface="楷体_GB2312"/>
              </a:rPr>
              <a:t>植物绿色气生部分，主要是叶表皮。</a:t>
            </a:r>
            <a:endParaRPr lang="en-US" altLang="zh-CN" b="1" dirty="0" smtClean="0">
              <a:latin typeface="+mn-ea"/>
              <a:ea typeface="楷体_GB231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楷体_GB2312"/>
              </a:rPr>
              <a:t>特点：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由两个相对排列的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</a:rPr>
              <a:t>保卫细胞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构成，有的外侧常有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</a:rPr>
              <a:t>副卫细胞（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如单子叶植物、少数双子叶植物如女贞）。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</a:endParaRPr>
          </a:p>
          <a:p>
            <a:pPr marL="342900" lvl="0" indent="-342900">
              <a:lnSpc>
                <a:spcPct val="170000"/>
              </a:lnSpc>
              <a:buFont typeface="Wingdings" pitchFamily="2" charset="2"/>
              <a:buChar char="u"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楷体_GB2312"/>
              </a:rPr>
              <a:t>保卫细胞：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</a:rPr>
              <a:t>生活细胞，有明显细胞核，内含叶绿体，有中央大液泡和发达的细胞器，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细胞壁不均匀加厚，可控制气孔的开关。形状：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楷体_GB2312"/>
              </a:rPr>
              <a:t>半月形</a:t>
            </a:r>
            <a:r>
              <a:rPr lang="zh-CN" altLang="en-US" b="1" dirty="0" smtClean="0">
                <a:latin typeface="+mn-ea"/>
                <a:ea typeface="楷体_GB2312"/>
              </a:rPr>
              <a:t>（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楷体_GB2312"/>
              </a:rPr>
              <a:t>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子叶植物），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</a:rPr>
              <a:t>哑铃形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楷体_GB2312"/>
              </a:rPr>
              <a:t>（</a:t>
            </a:r>
            <a:r>
              <a:rPr lang="zh-CN" altLang="en-US" b="1" dirty="0" smtClean="0">
                <a:latin typeface="+mn-ea"/>
                <a:ea typeface="楷体_GB2312"/>
              </a:rPr>
              <a:t>单子叶植物）。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楷体_GB2312"/>
              </a:rPr>
              <a:t>功能：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</a:rPr>
              <a:t>调节水分蒸腾和气体交换。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一、实验目的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学习植物组织基本类型如何分类？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观察不同植物组织切片并掌握各组织的分布与形态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结构特点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857684" cy="30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小麦叶放大"/>
          <p:cNvPicPr>
            <a:picLocks noChangeAspect="1" noChangeArrowheads="1"/>
          </p:cNvPicPr>
          <p:nvPr/>
        </p:nvPicPr>
        <p:blipFill>
          <a:blip r:embed="rId3"/>
          <a:srcRect l="1504" t="2183" r="2243" b="3959"/>
          <a:stretch>
            <a:fillRect/>
          </a:stretch>
        </p:blipFill>
        <p:spPr bwMode="auto">
          <a:xfrm>
            <a:off x="4357686" y="0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929190" y="6143644"/>
            <a:ext cx="4113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单子叶植物表皮（上图）与气孔器（下图）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6143644"/>
            <a:ext cx="4113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楷体_GB2312" pitchFamily="49" charset="-122"/>
                <a:ea typeface="楷体_GB2312" pitchFamily="49" charset="-122"/>
              </a:rPr>
              <a:t>双子叶植物表皮（上图）与气孔器（下图）</a:t>
            </a:r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143248"/>
            <a:ext cx="2747224" cy="30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0-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143248"/>
            <a:ext cx="2516031" cy="29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/>
          <p:nvPr/>
        </p:nvGrpSpPr>
        <p:grpSpPr>
          <a:xfrm>
            <a:off x="2143108" y="3786190"/>
            <a:ext cx="3357586" cy="1143008"/>
            <a:chOff x="2143108" y="3786190"/>
            <a:chExt cx="3357586" cy="1143008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2143108" y="3786190"/>
              <a:ext cx="3357586" cy="714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786050" y="4286256"/>
              <a:ext cx="2643206" cy="642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56"/>
          </a:xfrm>
          <a:noFill/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不同植物气孔器的电镜图片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28662" y="928670"/>
            <a:ext cx="7596252" cy="4521212"/>
            <a:chOff x="0" y="1000108"/>
            <a:chExt cx="8882104" cy="5449906"/>
          </a:xfrm>
        </p:grpSpPr>
        <p:pic>
          <p:nvPicPr>
            <p:cNvPr id="8" name="Picture 5" descr="气孔器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00108"/>
              <a:ext cx="2800024" cy="232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气孔器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488" y="1003213"/>
              <a:ext cx="3053126" cy="230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气孔器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3429000"/>
              <a:ext cx="2786050" cy="199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气孔器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488" y="3357562"/>
              <a:ext cx="3049458" cy="226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stomata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0760" y="3714752"/>
              <a:ext cx="2227262" cy="273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WaxStomStrelitziaHu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00760" y="1000108"/>
              <a:ext cx="2881344" cy="261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气孔器的类型</a:t>
            </a:r>
            <a:endParaRPr lang="zh-CN" altLang="zh-CN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749" name="Picture 5" descr="a21_23d1"/>
          <p:cNvPicPr>
            <a:picLocks noChangeAspect="1" noChangeArrowheads="1"/>
          </p:cNvPicPr>
          <p:nvPr/>
        </p:nvPicPr>
        <p:blipFill>
          <a:blip r:embed="rId2"/>
          <a:srcRect b="16308"/>
          <a:stretch>
            <a:fillRect/>
          </a:stretch>
        </p:blipFill>
        <p:spPr bwMode="auto">
          <a:xfrm>
            <a:off x="428596" y="1500174"/>
            <a:ext cx="8172450" cy="2428892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0"/>
            <a:ext cx="5286412" cy="714380"/>
          </a:xfrm>
          <a:noFill/>
        </p:spPr>
        <p:txBody>
          <a:bodyPr>
            <a:noAutofit/>
          </a:bodyPr>
          <a:lstStyle/>
          <a:p>
            <a:pPr algn="l" eaLnBrk="1" hangingPunct="1">
              <a:buFont typeface="Wingdings" pitchFamily="2" charset="2"/>
              <a:buChar char="l"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/>
                <a:latin typeface="黑体" pitchFamily="2" charset="-122"/>
                <a:ea typeface="黑体" pitchFamily="2" charset="-122"/>
              </a:rPr>
              <a:t>表皮毛</a:t>
            </a:r>
            <a:endParaRPr lang="zh-CN" altLang="en-US" sz="28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42918"/>
            <a:ext cx="80010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+mn-ea"/>
              </a:rPr>
              <a:t>来源：</a:t>
            </a:r>
            <a:r>
              <a:rPr lang="zh-CN" altLang="en-US" b="1" dirty="0" smtClean="0">
                <a:latin typeface="+mn-ea"/>
              </a:rPr>
              <a:t>由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表皮细胞</a:t>
            </a:r>
            <a:r>
              <a:rPr lang="zh-CN" altLang="en-US" b="1" dirty="0" smtClean="0">
                <a:latin typeface="+mn-ea"/>
              </a:rPr>
              <a:t>特化而来，分为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非腺毛、腺毛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+mn-ea"/>
              </a:rPr>
              <a:t>结构：</a:t>
            </a:r>
            <a:r>
              <a:rPr lang="zh-CN" altLang="en-US" b="1" dirty="0" smtClean="0">
                <a:latin typeface="+mn-ea"/>
              </a:rPr>
              <a:t>单细胞，多细胞。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+mn-ea"/>
              </a:rPr>
              <a:t>功能：</a:t>
            </a:r>
            <a:r>
              <a:rPr lang="zh-CN" altLang="en-US" b="1" dirty="0" smtClean="0">
                <a:latin typeface="+mn-ea"/>
              </a:rPr>
              <a:t>保护、分泌、吸收等。</a:t>
            </a:r>
            <a:endParaRPr lang="en-US" altLang="zh-CN" b="1" dirty="0" smtClean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1472" y="2143116"/>
            <a:ext cx="7956979" cy="4214842"/>
            <a:chOff x="785786" y="928670"/>
            <a:chExt cx="7956979" cy="4214842"/>
          </a:xfrm>
        </p:grpSpPr>
        <p:pic>
          <p:nvPicPr>
            <p:cNvPr id="7" name="Picture 4" descr="表皮附属物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68" y="928670"/>
              <a:ext cx="517089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785786" y="928670"/>
              <a:ext cx="2786081" cy="4214842"/>
              <a:chOff x="4929190" y="173284"/>
              <a:chExt cx="4071966" cy="6309351"/>
            </a:xfrm>
          </p:grpSpPr>
          <p:pic>
            <p:nvPicPr>
              <p:cNvPr id="9" name="Picture 5" descr="薄荷表皮毛00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929190" y="3500438"/>
                <a:ext cx="4071934" cy="298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叶表皮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929190" y="173284"/>
                <a:ext cx="4071966" cy="3257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各种线体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1079" t="4314" r="1845" b="3651"/>
          <a:stretch>
            <a:fillRect/>
          </a:stretch>
        </p:blipFill>
        <p:spPr bwMode="auto">
          <a:xfrm>
            <a:off x="214282" y="0"/>
            <a:ext cx="8746975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黑体" pitchFamily="2" charset="-122"/>
                <a:ea typeface="黑体" pitchFamily="2" charset="-122"/>
              </a:rPr>
              <a:t>腺 毛</a:t>
            </a:r>
            <a:endParaRPr lang="zh-CN" altLang="en-US" sz="4000" b="1" dirty="0">
              <a:solidFill>
                <a:srgbClr val="7030A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内容占位符 3" descr="http://www.hssyxx.com/zhsj/kexue-2/co3-2/3-2-2/01/H14062T1.jpg"/>
          <p:cNvPicPr>
            <a:picLocks noGrp="1"/>
          </p:cNvPicPr>
          <p:nvPr>
            <p:ph idx="1"/>
          </p:nvPr>
        </p:nvPicPr>
        <p:blipFill>
          <a:blip r:embed="rId2"/>
          <a:srcRect t="6329"/>
          <a:stretch>
            <a:fillRect/>
          </a:stretch>
        </p:blipFill>
        <p:spPr bwMode="auto">
          <a:xfrm>
            <a:off x="71406" y="1071546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725297-Tomato_stem,_SEM-S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592" y="0"/>
            <a:ext cx="2275408" cy="35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251" y="214290"/>
            <a:ext cx="3274088" cy="5357850"/>
          </a:xfr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290"/>
            <a:ext cx="52169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2976" y="5572140"/>
            <a:ext cx="1857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 dirty="0">
                <a:latin typeface="楷体_GB2312" pitchFamily="49" charset="-122"/>
                <a:ea typeface="楷体_GB2312" pitchFamily="49" charset="-122"/>
              </a:rPr>
              <a:t>苹果的表皮毛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5572140"/>
            <a:ext cx="393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000" b="1" dirty="0">
                <a:latin typeface="楷体_GB2312" pitchFamily="49" charset="-122"/>
                <a:ea typeface="楷体_GB2312" pitchFamily="49" charset="-122"/>
              </a:rPr>
              <a:t>甘蔗茎表皮上的蜡被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4282" y="714356"/>
            <a:ext cx="7858180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多年生成年植株的根、茎表面。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数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层扁平细胞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组成，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包括木栓层、木栓形成层、栓内层，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有皮孔。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214546" y="71414"/>
            <a:ext cx="4500594" cy="7143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次生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保护组织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周皮</a:t>
            </a:r>
            <a:endParaRPr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1643051"/>
            <a:ext cx="8643998" cy="258532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木栓层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：最外的几层长方形细胞构成，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排列整齐紧密，无细胞间隙，细胞壁较厚且高度栓化，无细胞质的死细胞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； 具不透气、不透水、抗压等特性；是极好的保护材料，属次生保护组织。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木栓形成层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：在木栓层内侧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层扁平的分生组织细胞，属侧生分生组织。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栓内层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：木栓形成层内侧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1-2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层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生活的薄壁细胞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构成，形状和排列方式与木栓层细胞基本一致。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14818"/>
            <a:ext cx="59651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 txBox="1">
            <a:spLocks/>
          </p:cNvSpPr>
          <p:nvPr/>
        </p:nvSpPr>
        <p:spPr>
          <a:xfrm>
            <a:off x="428596" y="21429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周皮的形成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214282" y="1500174"/>
            <a:ext cx="8358246" cy="1785950"/>
            <a:chOff x="214282" y="1428736"/>
            <a:chExt cx="8358246" cy="1785950"/>
          </a:xfrm>
        </p:grpSpPr>
        <p:sp>
          <p:nvSpPr>
            <p:cNvPr id="4" name="TextBox 3"/>
            <p:cNvSpPr txBox="1"/>
            <p:nvPr/>
          </p:nvSpPr>
          <p:spPr>
            <a:xfrm>
              <a:off x="214282" y="1571612"/>
              <a:ext cx="1785982" cy="8324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700" b="1" dirty="0" smtClean="0"/>
                <a:t>表皮下薄壁细胞</a:t>
              </a:r>
              <a:endParaRPr lang="en-US" altLang="zh-CN" sz="1700" b="1" dirty="0" smtClean="0"/>
            </a:p>
            <a:p>
              <a:pPr algn="ctr">
                <a:lnSpc>
                  <a:spcPct val="150000"/>
                </a:lnSpc>
              </a:pPr>
              <a:r>
                <a:rPr lang="zh-CN" altLang="en-US" sz="1700" b="1" dirty="0" smtClean="0"/>
                <a:t>或中柱鞘细胞</a:t>
              </a:r>
              <a:endParaRPr lang="zh-CN" altLang="en-US" sz="1700" b="1" dirty="0"/>
            </a:p>
          </p:txBody>
        </p:sp>
        <p:sp>
          <p:nvSpPr>
            <p:cNvPr id="5" name="右箭头 4"/>
            <p:cNvSpPr/>
            <p:nvPr/>
          </p:nvSpPr>
          <p:spPr>
            <a:xfrm>
              <a:off x="2000264" y="1928802"/>
              <a:ext cx="1142976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8794" y="163090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平周分裂</a:t>
              </a:r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207167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外层细胞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3240" y="1571612"/>
              <a:ext cx="1000132" cy="8324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700" b="1" dirty="0" smtClean="0"/>
                <a:t>木栓</a:t>
              </a:r>
              <a:endParaRPr lang="en-US" altLang="zh-CN" sz="1700" b="1" dirty="0" smtClean="0"/>
            </a:p>
            <a:p>
              <a:pPr algn="ctr">
                <a:lnSpc>
                  <a:spcPct val="150000"/>
                </a:lnSpc>
              </a:pPr>
              <a:r>
                <a:rPr lang="zh-CN" altLang="en-US" sz="1700" b="1" dirty="0" smtClean="0"/>
                <a:t>形成层</a:t>
              </a:r>
              <a:endParaRPr lang="zh-CN" altLang="en-US" sz="1700" b="1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4143372" y="1928802"/>
              <a:ext cx="1143008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3372" y="164305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平周分裂</a:t>
              </a:r>
              <a:endParaRPr lang="zh-CN" altLang="en-US" dirty="0"/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5286380" y="1571612"/>
              <a:ext cx="285752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2132" y="1428736"/>
              <a:ext cx="178595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向外→木栓细胞</a:t>
              </a:r>
              <a:endParaRPr lang="zh-CN" alt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43372" y="207167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/>
                <a:t>细胞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2132" y="2285992"/>
              <a:ext cx="1785950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向内→薄壁细胞</a:t>
              </a:r>
              <a:endParaRPr lang="zh-CN" altLang="en-US" b="1" dirty="0"/>
            </a:p>
          </p:txBody>
        </p:sp>
        <p:sp>
          <p:nvSpPr>
            <p:cNvPr id="19" name="右箭头 18"/>
            <p:cNvSpPr/>
            <p:nvPr/>
          </p:nvSpPr>
          <p:spPr>
            <a:xfrm>
              <a:off x="7358082" y="1571612"/>
              <a:ext cx="285752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>
              <a:off x="7358082" y="2428868"/>
              <a:ext cx="285752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43834" y="1428736"/>
              <a:ext cx="928694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木栓层</a:t>
              </a:r>
              <a:endParaRPr lang="zh-CN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43834" y="2285992"/>
              <a:ext cx="928694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栓内层</a:t>
              </a:r>
              <a:endParaRPr lang="zh-CN" altLang="en-US" b="1" dirty="0"/>
            </a:p>
          </p:txBody>
        </p:sp>
        <p:cxnSp>
          <p:nvCxnSpPr>
            <p:cNvPr id="25" name="形状 24"/>
            <p:cNvCxnSpPr>
              <a:stCxn id="8" idx="2"/>
            </p:cNvCxnSpPr>
            <p:nvPr/>
          </p:nvCxnSpPr>
          <p:spPr>
            <a:xfrm rot="16200000" flipH="1">
              <a:off x="4059510" y="1987815"/>
              <a:ext cx="810667" cy="1643074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stCxn id="21" idx="3"/>
            </p:cNvCxnSpPr>
            <p:nvPr/>
          </p:nvCxnSpPr>
          <p:spPr>
            <a:xfrm flipH="1">
              <a:off x="6286512" y="1613402"/>
              <a:ext cx="2286016" cy="1601284"/>
            </a:xfrm>
            <a:prstGeom prst="bentConnector3">
              <a:avLst>
                <a:gd name="adj1" fmla="val -1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连接符 28"/>
            <p:cNvCxnSpPr>
              <a:stCxn id="22" idx="3"/>
            </p:cNvCxnSpPr>
            <p:nvPr/>
          </p:nvCxnSpPr>
          <p:spPr>
            <a:xfrm flipH="1">
              <a:off x="6286512" y="2470658"/>
              <a:ext cx="2286016" cy="601152"/>
            </a:xfrm>
            <a:prstGeom prst="bentConnector3">
              <a:avLst>
                <a:gd name="adj1" fmla="val -6585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286380" y="2928934"/>
            <a:ext cx="100013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周皮</a:t>
            </a:r>
            <a:endParaRPr lang="zh-CN" altLang="en-US" sz="2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71472" y="3714752"/>
            <a:ext cx="8001024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4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树皮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周皮的产生是连续不断的，幼年植物体不存在周皮，新周皮的出现使其外侧的组织细胞相继死亡并逐渐积累增厚，则形成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树皮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285720" y="214290"/>
            <a:ext cx="8229600" cy="57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+mj-cs"/>
              </a:rPr>
              <a:t>皮孔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71435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形状：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植物枝条上一些颜色较浅而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凸出或凹陷的点状物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功能：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老茎与外界进行气体交换的通道。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57158" y="1714488"/>
            <a:ext cx="8501122" cy="3357586"/>
            <a:chOff x="357158" y="1857365"/>
            <a:chExt cx="8501122" cy="3357586"/>
          </a:xfrm>
        </p:grpSpPr>
        <p:grpSp>
          <p:nvGrpSpPr>
            <p:cNvPr id="9" name="组合 8"/>
            <p:cNvGrpSpPr/>
            <p:nvPr/>
          </p:nvGrpSpPr>
          <p:grpSpPr>
            <a:xfrm>
              <a:off x="357158" y="2218153"/>
              <a:ext cx="3259175" cy="2925359"/>
              <a:chOff x="1438877" y="-876580"/>
              <a:chExt cx="6207974" cy="7747935"/>
            </a:xfrm>
          </p:grpSpPr>
          <p:pic>
            <p:nvPicPr>
              <p:cNvPr id="45056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8877" y="2150724"/>
                <a:ext cx="2786065" cy="4719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5" descr="6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2097661" y="1322166"/>
                <a:ext cx="7747935" cy="3350444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571868" y="1857365"/>
              <a:ext cx="5286412" cy="3357586"/>
              <a:chOff x="3000364" y="3486466"/>
              <a:chExt cx="5286412" cy="3371533"/>
            </a:xfrm>
          </p:grpSpPr>
          <p:pic>
            <p:nvPicPr>
              <p:cNvPr id="11" name="Picture 2" descr="D:\七校联合植物学\29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000364" y="3486466"/>
                <a:ext cx="5286412" cy="3371533"/>
              </a:xfrm>
              <a:prstGeom prst="rect">
                <a:avLst/>
              </a:prstGeom>
              <a:noFill/>
            </p:spPr>
          </p:pic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4643438" y="5495038"/>
                <a:ext cx="2928958" cy="834449"/>
              </a:xfrm>
              <a:prstGeom prst="rect">
                <a:avLst/>
              </a:prstGeom>
              <a:solidFill>
                <a:srgbClr val="FFFF00">
                  <a:alpha val="41000"/>
                </a:srgb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29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lenticel</a:t>
                </a:r>
                <a:r>
                  <a:rPr lang="en-US" altLang="zh-CN" sz="2400" b="1" dirty="0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 </a:t>
                </a:r>
                <a:r>
                  <a:rPr lang="zh-CN" altLang="en-US" sz="2400" b="1" dirty="0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：皮孔</a:t>
                </a:r>
                <a:endParaRPr lang="en-US" altLang="zh-CN" sz="2400" b="1" dirty="0" smtClean="0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  <a:p>
                <a:r>
                  <a:rPr lang="en-US" altLang="zh-CN" sz="2400" b="1" dirty="0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cork cell</a:t>
                </a:r>
                <a:r>
                  <a:rPr lang="zh-CN" altLang="en-US" sz="2400" b="1" dirty="0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：木栓细胞</a:t>
                </a:r>
                <a:endParaRPr lang="zh-CN" altLang="en-US" sz="240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5720" y="5000636"/>
            <a:ext cx="857256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皮孔形成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：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一般产生在原来气孔的位置，即当周皮形成时，原来位于气孔下面的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木栓形成层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向外分生许多圆球形、排列疏松的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非木栓化薄壁细胞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补充细胞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，由于补充细胞的增多，排列疏松，结果将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表皮和木栓层胀破，形成圆形或椭圆形的裂口，即皮孔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二、植物组织的基本类型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1000108"/>
            <a:ext cx="842968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组织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具有来源相同、形态结构相似、机能相同而又紧密联系的细胞所组成的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细胞群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。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按发育特点分为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2400" b="1" dirty="0" smtClean="0"/>
              <a:t>分生组织、成熟组织（永久组织）。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14414" y="2643182"/>
            <a:ext cx="7143800" cy="3817275"/>
            <a:chOff x="1000100" y="2143116"/>
            <a:chExt cx="6429420" cy="4031589"/>
          </a:xfrm>
        </p:grpSpPr>
        <p:sp>
          <p:nvSpPr>
            <p:cNvPr id="17" name="TextBox 16"/>
            <p:cNvSpPr txBox="1"/>
            <p:nvPr/>
          </p:nvSpPr>
          <p:spPr>
            <a:xfrm>
              <a:off x="3000364" y="2143116"/>
              <a:ext cx="3806139" cy="2145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按来源分</a:t>
              </a:r>
              <a:r>
                <a:rPr lang="zh-CN" altLang="en-US" sz="2800" b="1" dirty="0" smtClean="0"/>
                <a:t>： 原分生组织</a:t>
              </a:r>
              <a:endParaRPr lang="en-US" altLang="zh-CN" sz="2800" b="1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/>
                <a:t>                       初生分生组织</a:t>
              </a:r>
              <a:endParaRPr lang="en-US" altLang="zh-CN" sz="2800" b="1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/>
                <a:t>                       次生分生组织</a:t>
              </a:r>
              <a:endParaRPr lang="en-US" altLang="zh-CN" sz="2800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6971" y="4143380"/>
              <a:ext cx="439254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按位置分</a:t>
              </a:r>
              <a:r>
                <a:rPr lang="zh-CN" altLang="en-US" sz="2800" b="1" dirty="0" smtClean="0"/>
                <a:t>：顶端分生组织</a:t>
              </a:r>
              <a:endParaRPr lang="en-US" altLang="zh-CN" sz="2800" b="1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/>
                <a:t>                       侧生分生组织</a:t>
              </a:r>
              <a:endParaRPr lang="en-US" altLang="zh-CN" sz="2800" b="1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 smtClean="0"/>
                <a:t>                       居间分生组织</a:t>
              </a:r>
              <a:endParaRPr lang="en-US" altLang="zh-CN" sz="2800" b="1" dirty="0" smtClean="0"/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2714612" y="2428868"/>
              <a:ext cx="357158" cy="228601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00100" y="3286124"/>
              <a:ext cx="1895071" cy="552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2800" b="1" dirty="0" smtClean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分生组织</a:t>
              </a:r>
              <a:endParaRPr lang="zh-CN" altLang="en-US" sz="2800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012"/>
          <p:cNvPicPr>
            <a:picLocks noChangeAspect="1" noChangeArrowheads="1"/>
          </p:cNvPicPr>
          <p:nvPr/>
        </p:nvPicPr>
        <p:blipFill>
          <a:blip r:embed="rId2"/>
          <a:srcRect t="10589"/>
          <a:stretch>
            <a:fillRect/>
          </a:stretch>
        </p:blipFill>
        <p:spPr bwMode="auto">
          <a:xfrm>
            <a:off x="2071670" y="3429000"/>
            <a:ext cx="4714908" cy="30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214282" y="0"/>
            <a:ext cx="35719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  <a:cs typeface="+mj-cs"/>
              </a:rPr>
              <a:t>4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输导组织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57488" y="500042"/>
            <a:ext cx="3429024" cy="523220"/>
          </a:xfrm>
          <a:prstGeom prst="rect">
            <a:avLst/>
          </a:prstGeom>
          <a:solidFill>
            <a:srgbClr val="FFFF00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木质部</a:t>
            </a:r>
            <a:r>
              <a:rPr kumimoji="0"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导管</a:t>
            </a:r>
            <a:endParaRPr kumimoji="0"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2143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  <a:ea typeface="楷体_GB2312"/>
              </a:rPr>
              <a:t>分布：</a:t>
            </a:r>
            <a:r>
              <a:rPr lang="zh-CN" altLang="en-US" sz="1800" b="1" dirty="0" smtClean="0">
                <a:latin typeface="+mn-ea"/>
                <a:ea typeface="楷体_GB2312"/>
              </a:rPr>
              <a:t>被子植物体内的木质部中。</a:t>
            </a:r>
            <a:endParaRPr lang="en-US" altLang="zh-CN" sz="1800" b="1" dirty="0" smtClean="0">
              <a:latin typeface="+mn-ea"/>
              <a:ea typeface="楷体_GB231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  <a:ea typeface="楷体_GB2312"/>
              </a:rPr>
              <a:t>特点：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楷体_GB2312"/>
              </a:rPr>
              <a:t>长管状、中空、细胞壁木质化的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ea"/>
                <a:ea typeface="楷体_GB2312"/>
              </a:rPr>
              <a:t>死细胞</a:t>
            </a:r>
            <a:r>
              <a:rPr lang="zh-CN" altLang="en-US" sz="1800" b="1" dirty="0" smtClean="0">
                <a:latin typeface="+mn-ea"/>
                <a:ea typeface="楷体_GB2312"/>
              </a:rPr>
              <a:t>；侧壁具有木质化增厚的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楷体_GB2312"/>
              </a:rPr>
              <a:t>次生壁</a:t>
            </a:r>
            <a:r>
              <a:rPr lang="zh-CN" altLang="en-US" sz="1800" b="1" dirty="0" smtClean="0">
                <a:latin typeface="+mn-ea"/>
                <a:ea typeface="楷体_GB2312"/>
              </a:rPr>
              <a:t>，因增厚的纹络不同而有不同类型的导管；端壁融解消失，形成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楷体_GB2312"/>
              </a:rPr>
              <a:t>穿孔</a:t>
            </a:r>
            <a:r>
              <a:rPr lang="zh-CN" altLang="en-US" sz="1800" b="1" dirty="0" smtClean="0">
                <a:latin typeface="+mn-ea"/>
                <a:ea typeface="楷体_GB2312"/>
              </a:rPr>
              <a:t>。</a:t>
            </a:r>
            <a:endParaRPr lang="en-US" altLang="zh-CN" sz="1800" b="1" dirty="0" smtClean="0">
              <a:latin typeface="+mn-ea"/>
              <a:ea typeface="楷体_GB231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  <a:ea typeface="楷体_GB2312"/>
              </a:rPr>
              <a:t>类型：</a:t>
            </a:r>
            <a:r>
              <a:rPr lang="zh-CN" altLang="en-US" sz="1800" b="1" dirty="0" smtClean="0">
                <a:latin typeface="+mn-ea"/>
                <a:ea typeface="楷体_GB2312"/>
              </a:rPr>
              <a:t>环纹、螺纹、梯纹、网纹和孔纹导管。</a:t>
            </a:r>
            <a:endParaRPr lang="en-US" altLang="zh-CN" sz="1800" b="1" dirty="0" smtClean="0">
              <a:latin typeface="+mn-ea"/>
              <a:ea typeface="楷体_GB231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+mn-ea"/>
                <a:ea typeface="楷体_GB2312"/>
              </a:rPr>
              <a:t>功能：</a:t>
            </a:r>
            <a:r>
              <a:rPr lang="zh-CN" altLang="en-US" sz="1800" b="1" dirty="0" smtClean="0">
                <a:latin typeface="+mn-ea"/>
                <a:ea typeface="楷体_GB2312"/>
              </a:rPr>
              <a:t>长途运输水分及无机盐，根→茎→叶花果实。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导管内会产生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侵填体</a:t>
            </a:r>
            <a:r>
              <a:rPr lang="en-US" sz="1800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sz="1800" dirty="0" err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tylosis</a:t>
            </a:r>
            <a:r>
              <a:rPr lang="en-US" sz="1800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将导管堵塞，使导管丧失功能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143108" y="6455114"/>
            <a:ext cx="46434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29454" y="621508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发育顺序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1643042" y="142852"/>
            <a:ext cx="6215106" cy="5962391"/>
            <a:chOff x="1428728" y="630286"/>
            <a:chExt cx="6018212" cy="5217044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657793"/>
              <a:ext cx="6018212" cy="518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71604" y="630286"/>
              <a:ext cx="5786478" cy="3843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黑体" pitchFamily="2" charset="-122"/>
                  <a:ea typeface="黑体" pitchFamily="2" charset="-122"/>
                </a:rPr>
                <a:t> 网纹导管       螺纹导管  环纹导管</a:t>
              </a:r>
              <a:endParaRPr lang="zh-CN" altLang="en-US" sz="2400" b="1" dirty="0"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08" y="6215082"/>
            <a:ext cx="5214942" cy="42862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 南瓜茎纵切面</a:t>
            </a:r>
          </a:p>
        </p:txBody>
      </p:sp>
      <p:sp>
        <p:nvSpPr>
          <p:cNvPr id="34819" name="AutoShape 3" descr="014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教学\2013\2013秋季普通生物学实验\图片\水稻叶维管束和运动细胞.jpg"/>
          <p:cNvPicPr>
            <a:picLocks noChangeAspect="1" noChangeArrowheads="1"/>
          </p:cNvPicPr>
          <p:nvPr/>
        </p:nvPicPr>
        <p:blipFill>
          <a:blip r:embed="rId2"/>
          <a:srcRect l="1940" t="2564" r="2044" b="2564"/>
          <a:stretch>
            <a:fillRect/>
          </a:stretch>
        </p:blipFill>
        <p:spPr bwMode="auto">
          <a:xfrm>
            <a:off x="1142976" y="571479"/>
            <a:ext cx="6786610" cy="5072819"/>
          </a:xfrm>
          <a:prstGeom prst="rect">
            <a:avLst/>
          </a:prstGeom>
          <a:noFill/>
        </p:spPr>
      </p:pic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3571868" y="5715016"/>
            <a:ext cx="1500198" cy="7143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水稻叶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214282" y="1142984"/>
            <a:ext cx="5429256" cy="5143536"/>
            <a:chOff x="71438" y="1074935"/>
            <a:chExt cx="5429256" cy="5143536"/>
          </a:xfrm>
        </p:grpSpPr>
        <p:pic>
          <p:nvPicPr>
            <p:cNvPr id="4" name="图片 3" descr="http://course.jnu.edu.cn:8088/uploads/allimg/110526/13300K1C-30.jpg"/>
            <p:cNvPicPr/>
            <p:nvPr/>
          </p:nvPicPr>
          <p:blipFill>
            <a:blip r:embed="rId2"/>
            <a:srcRect t="2805" b="12329"/>
            <a:stretch>
              <a:fillRect/>
            </a:stretch>
          </p:blipFill>
          <p:spPr bwMode="auto">
            <a:xfrm>
              <a:off x="71438" y="1074935"/>
              <a:ext cx="5429256" cy="442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428596" y="5572140"/>
              <a:ext cx="47863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</a:rPr>
                <a:t>导管横切面</a:t>
              </a:r>
              <a:r>
                <a:rPr lang="en-US" sz="2400" b="1" dirty="0" smtClean="0">
                  <a:latin typeface="楷体_GB2312" pitchFamily="49" charset="-122"/>
                  <a:ea typeface="楷体_GB2312" pitchFamily="49" charset="-122"/>
                </a:rPr>
                <a:t>         </a:t>
              </a: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</a:rPr>
                <a:t>导管纵切面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857884" y="1285860"/>
            <a:ext cx="3214710" cy="397031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itchFamily="2" charset="-122"/>
              </a:rPr>
              <a:t>功能：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降低木材的透性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增强抗腐能力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防止病菌侵害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增强木材的坚实度和耐水性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14546" y="63745"/>
            <a:ext cx="4572000" cy="793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侵填体</a:t>
            </a:r>
            <a:endParaRPr lang="zh-CN" altLang="en-US" sz="36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14" y="214290"/>
            <a:ext cx="6215106" cy="46166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导管分子的发育</a:t>
            </a:r>
            <a:endParaRPr kumimoji="0" lang="zh-CN" altLang="en-US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4348" y="642918"/>
            <a:ext cx="7929618" cy="3857652"/>
            <a:chOff x="714348" y="1214422"/>
            <a:chExt cx="7929618" cy="3857652"/>
          </a:xfrm>
        </p:grpSpPr>
        <p:pic>
          <p:nvPicPr>
            <p:cNvPr id="2" name="图片 1" descr="http://course.jnu.edu.cn:8088/uploads/allimg/110526/13300Hb5-23.jpg"/>
            <p:cNvPicPr/>
            <p:nvPr/>
          </p:nvPicPr>
          <p:blipFill>
            <a:blip r:embed="rId2"/>
            <a:srcRect l="2564" t="3077" r="2564" b="13846"/>
            <a:stretch>
              <a:fillRect/>
            </a:stretch>
          </p:blipFill>
          <p:spPr bwMode="auto">
            <a:xfrm>
              <a:off x="714348" y="1214422"/>
              <a:ext cx="7929618" cy="38576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" name="右箭头 3"/>
            <p:cNvSpPr/>
            <p:nvPr/>
          </p:nvSpPr>
          <p:spPr>
            <a:xfrm>
              <a:off x="2000232" y="3500438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>
              <a:off x="6572264" y="3500438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右箭头 5"/>
            <p:cNvSpPr/>
            <p:nvPr/>
          </p:nvSpPr>
          <p:spPr>
            <a:xfrm>
              <a:off x="4286248" y="3500438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42844" y="4643446"/>
            <a:ext cx="9001156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A. 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导管分子前身，无次生壁形成</a:t>
            </a: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en-US" b="1" dirty="0" smtClean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B.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细胞体积增至最大程度，细胞核增大，次生壁物质开始沉积</a:t>
            </a: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/>
            </a:r>
            <a:b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</a:b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C.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次生壁加厚完成，液泡膜破裂，细胞核变形，壁端处部分解体</a:t>
            </a: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en-US" b="1" dirty="0" smtClean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D.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导管分子成熟，原生质体消失，次生加厚壁之间的初生壁已部分水解，两端形成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穿孔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42913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A                                     B                                        C                                D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1785950"/>
          </a:xfrm>
          <a:ln w="2222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长梭形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；两端的尾端长、口径小、细胞细长；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端壁无穿孔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；形成许多具缘纹孔。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存在：裸子植物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和蕨类植物木质部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中。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功能：唯一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的输导水分和无机盐的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组织，支持作用较强，但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输导能力远不及导管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8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管 胞</a:t>
            </a:r>
            <a:endParaRPr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1714480" y="2714620"/>
            <a:ext cx="6429420" cy="3857652"/>
            <a:chOff x="1643042" y="1071546"/>
            <a:chExt cx="5643570" cy="5572164"/>
          </a:xfrm>
        </p:grpSpPr>
        <p:pic>
          <p:nvPicPr>
            <p:cNvPr id="5" name="Picture 2" descr="120207"/>
            <p:cNvPicPr>
              <a:picLocks noChangeAspect="1" noChangeArrowheads="1"/>
            </p:cNvPicPr>
            <p:nvPr/>
          </p:nvPicPr>
          <p:blipFill>
            <a:blip r:embed="rId2"/>
            <a:srcRect t="1275"/>
            <a:stretch>
              <a:fillRect/>
            </a:stretch>
          </p:blipFill>
          <p:spPr bwMode="auto">
            <a:xfrm>
              <a:off x="1643042" y="1071546"/>
              <a:ext cx="2357422" cy="553214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6" name="图片 5" descr="http://course.jnu.edu.cn:8088/uploads/allimg/110526/13300G346-32.jpg"/>
            <p:cNvPicPr/>
            <p:nvPr/>
          </p:nvPicPr>
          <p:blipFill>
            <a:blip r:embed="rId3"/>
            <a:srcRect t="1220" b="3658"/>
            <a:stretch>
              <a:fillRect/>
            </a:stretch>
          </p:blipFill>
          <p:spPr bwMode="auto">
            <a:xfrm>
              <a:off x="4571968" y="1071546"/>
              <a:ext cx="2714644" cy="557216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43174" y="357166"/>
            <a:ext cx="3500462" cy="523220"/>
          </a:xfrm>
          <a:prstGeom prst="rect">
            <a:avLst/>
          </a:prstGeom>
          <a:solidFill>
            <a:srgbClr val="FFFF00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韧皮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部</a:t>
            </a:r>
            <a:r>
              <a:rPr kumimoji="0"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筛管</a:t>
            </a:r>
            <a:endParaRPr kumimoji="0"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1857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被子植物体内的韧皮部中。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长管状的生活细胞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；无细胞核，液泡被重新吸收；许多细胞器退化；细胞质中出现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P-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蛋白</a:t>
            </a:r>
            <a:r>
              <a:rPr lang="en-US" sz="1800" dirty="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phloem protein</a:t>
            </a:r>
            <a:r>
              <a:rPr lang="en-US" sz="1800" dirty="0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；具有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筛孔→筛域→筛板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功能：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长途运输营养物质，叶→茎→ 根。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7158" y="3000372"/>
            <a:ext cx="8582766" cy="3471047"/>
            <a:chOff x="357158" y="3143248"/>
            <a:chExt cx="8582766" cy="3471047"/>
          </a:xfrm>
        </p:grpSpPr>
        <p:pic>
          <p:nvPicPr>
            <p:cNvPr id="10" name="Picture 2" descr="nz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3143248"/>
              <a:ext cx="4214842" cy="347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1202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14876" y="3143248"/>
              <a:ext cx="4225048" cy="34290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42976" y="215905"/>
            <a:ext cx="6777062" cy="3856037"/>
            <a:chOff x="1142976" y="285728"/>
            <a:chExt cx="6777062" cy="3856037"/>
          </a:xfrm>
        </p:grpSpPr>
        <p:pic>
          <p:nvPicPr>
            <p:cNvPr id="71683" name="Picture 4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1142976" y="285728"/>
              <a:ext cx="3303587" cy="385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5" name="Picture 7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4643438" y="285728"/>
              <a:ext cx="3276600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/>
          <p:cNvSpPr/>
          <p:nvPr/>
        </p:nvSpPr>
        <p:spPr>
          <a:xfrm>
            <a:off x="142876" y="4286256"/>
            <a:ext cx="8858280" cy="1477328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筛孔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是贯穿细胞壁的小孔，往往集中分布在细胞壁的凹陷区域内，该区域称为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筛域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。筛域可分布于侧壁，但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多见于端壁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。筛域进一步特化便形成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筛板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000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u"/>
            </a:pP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筛孔会被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胼胝体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完全堵塞，使筛管丧失输导功能，促使新筛管的形成。</a:t>
            </a:r>
            <a:endParaRPr lang="en-US" altLang="zh-CN" sz="2000" b="1" dirty="0" smtClean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71736" y="357166"/>
            <a:ext cx="4071934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伴胞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1285860"/>
            <a:ext cx="4929222" cy="4714908"/>
          </a:xfrm>
          <a:prstGeom prst="rect">
            <a:avLst/>
          </a:prstGeom>
          <a:ln w="22225">
            <a:noFill/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70000"/>
              </a:lnSpc>
              <a:buFont typeface="Wingdings" pitchFamily="2" charset="2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伴胞：位于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筛管的侧面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，与筛管起源于同一母细胞不均等分裂而来，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大的发育为筛管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小的分化为伴胞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伴胞与筛管侧壁之间有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胞间连丝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相通，它对维持筛管质膜的完整性，进而维持筛管的功能有重要作用。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伴胞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只有浓厚的细胞质和较大的细胞核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。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357818" y="1428736"/>
            <a:ext cx="3571900" cy="4286280"/>
            <a:chOff x="5286380" y="2500306"/>
            <a:chExt cx="3303619" cy="414340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r="8049"/>
            <a:stretch>
              <a:fillRect/>
            </a:stretch>
          </p:blipFill>
          <p:spPr bwMode="auto">
            <a:xfrm>
              <a:off x="5325936" y="2500306"/>
              <a:ext cx="3264063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圆角矩形 8"/>
            <p:cNvSpPr/>
            <p:nvPr/>
          </p:nvSpPr>
          <p:spPr>
            <a:xfrm>
              <a:off x="5429256" y="5214950"/>
              <a:ext cx="714380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286380" y="3357562"/>
              <a:ext cx="714380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85852" y="142852"/>
            <a:ext cx="6215106" cy="46166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筛</a:t>
            </a:r>
            <a:r>
              <a:rPr kumimoji="0"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管分子的发育</a:t>
            </a:r>
            <a:endParaRPr kumimoji="0" lang="zh-CN" altLang="en-US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7158" y="785794"/>
            <a:ext cx="8215338" cy="4071966"/>
            <a:chOff x="357158" y="1071546"/>
            <a:chExt cx="8215338" cy="4071966"/>
          </a:xfrm>
        </p:grpSpPr>
        <p:pic>
          <p:nvPicPr>
            <p:cNvPr id="2" name="图片 1" descr="http://course.jnu.edu.cn:8088/uploads/allimg/110526/13300J2Z-34.jpg"/>
            <p:cNvPicPr/>
            <p:nvPr/>
          </p:nvPicPr>
          <p:blipFill>
            <a:blip r:embed="rId2"/>
            <a:srcRect b="14925"/>
            <a:stretch>
              <a:fillRect/>
            </a:stretch>
          </p:blipFill>
          <p:spPr bwMode="auto">
            <a:xfrm>
              <a:off x="357158" y="1071546"/>
              <a:ext cx="8215338" cy="40719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" name="右箭头 3"/>
            <p:cNvSpPr/>
            <p:nvPr/>
          </p:nvSpPr>
          <p:spPr>
            <a:xfrm>
              <a:off x="2000232" y="2285992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>
              <a:off x="4143372" y="2285992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右箭头 5"/>
            <p:cNvSpPr/>
            <p:nvPr/>
          </p:nvSpPr>
          <p:spPr>
            <a:xfrm>
              <a:off x="6429388" y="2285992"/>
              <a:ext cx="64294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357126" y="5072074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A.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筛管分子前身，在分裂。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B.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筛管分子具有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P-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蛋白质，伴胞前身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(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深色细胞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)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在分裂。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/>
            </a:r>
            <a:b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</a:b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C.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筛管分子的核退化，液泡膜部分破裂，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P-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蛋白质分散，旁有两个伴胞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。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/>
            </a:r>
            <a:b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</a:b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D.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成熟筛管分子，在筛孔处衬有胼胝质和含有一些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P-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蛋白质，看不到内质网。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78632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A                                     B                                        C                                D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0" y="428625"/>
            <a:ext cx="8929688" cy="5429250"/>
            <a:chOff x="-71406" y="285728"/>
            <a:chExt cx="8929686" cy="5429288"/>
          </a:xfrm>
        </p:grpSpPr>
        <p:grpSp>
          <p:nvGrpSpPr>
            <p:cNvPr id="3" name="组合 4"/>
            <p:cNvGrpSpPr>
              <a:grpSpLocks/>
            </p:cNvGrpSpPr>
            <p:nvPr/>
          </p:nvGrpSpPr>
          <p:grpSpPr bwMode="auto">
            <a:xfrm>
              <a:off x="1857388" y="285728"/>
              <a:ext cx="7000892" cy="5429288"/>
              <a:chOff x="1500200" y="285728"/>
              <a:chExt cx="7358080" cy="5857916"/>
            </a:xfrm>
          </p:grpSpPr>
          <p:sp>
            <p:nvSpPr>
              <p:cNvPr id="6149" name="Rectangle 3"/>
              <p:cNvSpPr txBox="1">
                <a:spLocks noChangeArrowheads="1"/>
              </p:cNvSpPr>
              <p:nvPr/>
            </p:nvSpPr>
            <p:spPr bwMode="auto">
              <a:xfrm>
                <a:off x="1785918" y="285728"/>
                <a:ext cx="7072362" cy="5857916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60000"/>
                  </a:lnSpc>
                </a:pPr>
                <a:r>
                  <a:rPr lang="zh-CN" altLang="en-US" sz="2800" b="1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营养组织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（基本组织、薄壁组织）：通气组织，同化组织，贮藏组织，吸收组织。</a:t>
                </a:r>
                <a:endParaRPr lang="en-US" altLang="zh-CN" sz="2800" b="1">
                  <a:latin typeface="华文楷体" pitchFamily="2" charset="-122"/>
                  <a:ea typeface="华文楷体" pitchFamily="2" charset="-122"/>
                </a:endParaRPr>
              </a:p>
              <a:p>
                <a:pPr marL="342900" indent="-342900">
                  <a:lnSpc>
                    <a:spcPct val="160000"/>
                  </a:lnSpc>
                </a:pPr>
                <a:r>
                  <a:rPr lang="zh-CN" altLang="en-US" sz="2800" b="1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保护组织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：</a:t>
                </a: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 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初生</a:t>
                </a:r>
                <a:r>
                  <a:rPr lang="zh-CN" altLang="en-US" sz="2400" b="1">
                    <a:latin typeface="华文楷体" pitchFamily="2" charset="-122"/>
                    <a:ea typeface="华文楷体" pitchFamily="2" charset="-122"/>
                  </a:rPr>
                  <a:t>保护组织</a:t>
                </a: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(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表皮</a:t>
                </a: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)</a:t>
                </a:r>
              </a:p>
              <a:p>
                <a:pPr marL="342900" indent="-342900">
                  <a:lnSpc>
                    <a:spcPct val="160000"/>
                  </a:lnSpc>
                </a:pP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                     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次生保护组织</a:t>
                </a: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(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周皮</a:t>
                </a:r>
                <a:r>
                  <a:rPr lang="en-US" altLang="zh-CN" sz="2800" b="1">
                    <a:latin typeface="华文楷体" pitchFamily="2" charset="-122"/>
                    <a:ea typeface="华文楷体" pitchFamily="2" charset="-122"/>
                  </a:rPr>
                  <a:t>)</a:t>
                </a:r>
                <a:endParaRPr lang="zh-CN" altLang="en-US" sz="2800" b="1">
                  <a:latin typeface="华文楷体" pitchFamily="2" charset="-122"/>
                  <a:ea typeface="华文楷体" pitchFamily="2" charset="-122"/>
                </a:endParaRPr>
              </a:p>
              <a:p>
                <a:pPr marL="342900" indent="-342900">
                  <a:lnSpc>
                    <a:spcPct val="160000"/>
                  </a:lnSpc>
                </a:pPr>
                <a:r>
                  <a:rPr lang="zh-CN" altLang="en-US" sz="2800" b="1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输导组织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：木质部，韧皮部</a:t>
                </a:r>
              </a:p>
              <a:p>
                <a:pPr marL="342900" indent="-342900">
                  <a:lnSpc>
                    <a:spcPct val="160000"/>
                  </a:lnSpc>
                </a:pPr>
                <a:r>
                  <a:rPr lang="zh-CN" altLang="en-US" sz="2800" b="1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机械组织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：厚角组织，厚壁组织</a:t>
                </a:r>
              </a:p>
              <a:p>
                <a:pPr marL="342900" indent="-342900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zh-CN" altLang="en-US" sz="2800" b="1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分泌组织</a:t>
                </a:r>
                <a:r>
                  <a:rPr lang="zh-CN" altLang="en-US" sz="2800" b="1">
                    <a:latin typeface="华文楷体" pitchFamily="2" charset="-122"/>
                    <a:ea typeface="华文楷体" pitchFamily="2" charset="-122"/>
                  </a:rPr>
                  <a:t>：腺毛、蜜腺、分泌道、乳汁管</a:t>
                </a:r>
                <a:r>
                  <a:rPr lang="zh-CN" altLang="en-US" sz="2800">
                    <a:latin typeface="华文新魏" pitchFamily="2" charset="-122"/>
                  </a:rPr>
                  <a:t>　</a:t>
                </a:r>
              </a:p>
            </p:txBody>
          </p:sp>
          <p:sp>
            <p:nvSpPr>
              <p:cNvPr id="7" name="左大括号 6"/>
              <p:cNvSpPr/>
              <p:nvPr/>
            </p:nvSpPr>
            <p:spPr>
              <a:xfrm>
                <a:off x="1500220" y="713938"/>
                <a:ext cx="357058" cy="4658927"/>
              </a:xfrm>
              <a:prstGeom prst="leftBrace">
                <a:avLst>
                  <a:gd name="adj1" fmla="val 8333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48" name="矩形 10"/>
            <p:cNvSpPr>
              <a:spLocks noChangeArrowheads="1"/>
            </p:cNvSpPr>
            <p:nvPr/>
          </p:nvSpPr>
          <p:spPr bwMode="auto">
            <a:xfrm>
              <a:off x="-71406" y="2571744"/>
              <a:ext cx="189507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zh-CN" altLang="en-US" sz="2800" b="1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成熟组织</a:t>
              </a:r>
              <a:endParaRPr lang="zh-CN" altLang="en-US" sz="2800">
                <a:solidFill>
                  <a:srgbClr val="0070C0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357718" cy="642942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5.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机械组织</a:t>
            </a:r>
            <a:endParaRPr lang="zh-CN" altLang="en-US" sz="32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28992" y="571480"/>
            <a:ext cx="2000264" cy="523220"/>
          </a:xfrm>
          <a:prstGeom prst="rect">
            <a:avLst/>
          </a:prstGeom>
          <a:solidFill>
            <a:srgbClr val="FFFF00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厚角组织</a:t>
            </a:r>
            <a:endParaRPr kumimoji="0"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8501122" cy="17543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分布：</a:t>
            </a:r>
            <a:r>
              <a:rPr lang="zh-CN" altLang="en-US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生长中的幼嫩茎、叶柄、叶片、花梗等部位，常位于表皮或周皮的内侧。</a:t>
            </a:r>
            <a:endParaRPr lang="en-US" altLang="zh-CN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宋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特点：</a:t>
            </a:r>
            <a:r>
              <a:rPr lang="zh-CN" altLang="en-US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细胞呈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长梭形</a:t>
            </a:r>
            <a:r>
              <a:rPr lang="zh-CN" altLang="en-US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，为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生活细胞</a:t>
            </a:r>
            <a:r>
              <a:rPr lang="zh-CN" altLang="en-US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，常成束存在。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细胞壁纤维素加厚并发生在角隅处。</a:t>
            </a:r>
            <a:endParaRPr lang="en-US" altLang="zh-CN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宋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功能：</a:t>
            </a:r>
            <a:r>
              <a:rPr lang="zh-CN" altLang="en-US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宋体" pitchFamily="2" charset="-122"/>
              </a:rPr>
              <a:t>有一定支持作用。</a:t>
            </a:r>
            <a:endParaRPr lang="en-US" altLang="zh-CN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宋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034" y="3071810"/>
            <a:ext cx="8119299" cy="3176310"/>
            <a:chOff x="500034" y="3214686"/>
            <a:chExt cx="8119299" cy="3176310"/>
          </a:xfrm>
        </p:grpSpPr>
        <p:grpSp>
          <p:nvGrpSpPr>
            <p:cNvPr id="7" name="组合 6"/>
            <p:cNvGrpSpPr/>
            <p:nvPr/>
          </p:nvGrpSpPr>
          <p:grpSpPr>
            <a:xfrm>
              <a:off x="500034" y="3214686"/>
              <a:ext cx="4286280" cy="3176310"/>
              <a:chOff x="68854" y="1214422"/>
              <a:chExt cx="8360798" cy="5826162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29256" y="1214422"/>
                <a:ext cx="3000396" cy="5214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组合 8"/>
              <p:cNvGrpSpPr/>
              <p:nvPr/>
            </p:nvGrpSpPr>
            <p:grpSpPr>
              <a:xfrm>
                <a:off x="68854" y="1607529"/>
                <a:ext cx="5333613" cy="5433055"/>
                <a:chOff x="-14290" y="1241178"/>
                <a:chExt cx="4228568" cy="4071724"/>
              </a:xfrm>
            </p:grpSpPr>
            <p:pic>
              <p:nvPicPr>
                <p:cNvPr id="10" name="图片 9" descr="http://course.jnu.edu.cn:8088/uploads/allimg/110526/13300IF0-16.jpg"/>
                <p:cNvPicPr/>
                <p:nvPr/>
              </p:nvPicPr>
              <p:blipFill>
                <a:blip r:embed="rId3"/>
                <a:srcRect b="13846"/>
                <a:stretch>
                  <a:fillRect/>
                </a:stretch>
              </p:blipFill>
              <p:spPr bwMode="auto">
                <a:xfrm>
                  <a:off x="99996" y="1241178"/>
                  <a:ext cx="3964573" cy="3044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矩形 10"/>
                <p:cNvSpPr/>
                <p:nvPr/>
              </p:nvSpPr>
              <p:spPr>
                <a:xfrm>
                  <a:off x="-14290" y="4678272"/>
                  <a:ext cx="4228568" cy="6346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600" b="1" dirty="0" smtClean="0">
                      <a:latin typeface="楷体_GB2312" pitchFamily="49" charset="-122"/>
                      <a:ea typeface="楷体_GB2312" pitchFamily="49" charset="-122"/>
                    </a:rPr>
                    <a:t>A.</a:t>
                  </a:r>
                  <a:r>
                    <a:rPr lang="zh-CN" altLang="en-US" sz="1600" b="1" dirty="0" smtClean="0">
                      <a:latin typeface="楷体_GB2312" pitchFamily="49" charset="-122"/>
                      <a:ea typeface="楷体_GB2312" pitchFamily="49" charset="-122"/>
                    </a:rPr>
                    <a:t>横切面</a:t>
                  </a:r>
                  <a:r>
                    <a:rPr lang="en-US" sz="1600" b="1" dirty="0" smtClean="0">
                      <a:latin typeface="楷体_GB2312" pitchFamily="49" charset="-122"/>
                      <a:ea typeface="楷体_GB2312" pitchFamily="49" charset="-122"/>
                    </a:rPr>
                    <a:t> B.</a:t>
                  </a:r>
                  <a:r>
                    <a:rPr lang="zh-CN" altLang="en-US" sz="1600" b="1" dirty="0" smtClean="0">
                      <a:latin typeface="楷体_GB2312" pitchFamily="49" charset="-122"/>
                      <a:ea typeface="楷体_GB2312" pitchFamily="49" charset="-122"/>
                    </a:rPr>
                    <a:t>纵切面</a:t>
                  </a:r>
                  <a:endParaRPr lang="zh-CN" altLang="en-US" sz="1600" b="1" dirty="0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28566" y="4187256"/>
                  <a:ext cx="500066" cy="423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zh-CN" altLang="en-US" sz="1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5072066" y="3357562"/>
              <a:ext cx="3547267" cy="2441034"/>
              <a:chOff x="4286248" y="2857496"/>
              <a:chExt cx="4857752" cy="3302574"/>
            </a:xfrm>
          </p:grpSpPr>
          <p:pic>
            <p:nvPicPr>
              <p:cNvPr id="14" name="图片 13" descr="http://course.jnu.edu.cn:8088/uploads/allimg/110526/13300M612-17.jpg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6248" y="2857496"/>
                <a:ext cx="4857752" cy="3286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4792264" y="5660386"/>
                <a:ext cx="4048127" cy="499684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ea"/>
                    <a:cs typeface="宋体" pitchFamily="2" charset="-122"/>
                  </a:rPr>
                  <a:t>南瓜茎的厚角组织</a:t>
                </a:r>
                <a:endParaRPr kumimoji="0" lang="zh-CN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8929718" cy="17543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类型：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常见的有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纤维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石细胞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在维管组织和基本组织间。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细胞壁全面增厚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并强烈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木质化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，原生质体解体消失，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细胞腔很小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，为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死细胞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功能：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有较强机械支持作用。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714744" y="214290"/>
            <a:ext cx="1928826" cy="523220"/>
          </a:xfrm>
          <a:prstGeom prst="rect">
            <a:avLst/>
          </a:prstGeom>
          <a:solidFill>
            <a:srgbClr val="FFFF00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厚壁组织</a:t>
            </a:r>
            <a:endParaRPr kumimoji="0"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1538" y="4643446"/>
            <a:ext cx="3571900" cy="2000264"/>
            <a:chOff x="3090832" y="642918"/>
            <a:chExt cx="5772150" cy="4638674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3090832" y="642918"/>
              <a:ext cx="5772150" cy="4638674"/>
              <a:chOff x="1950" y="781"/>
              <a:chExt cx="3636" cy="2922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50" y="794"/>
                <a:ext cx="1662" cy="2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58" y="781"/>
                <a:ext cx="1828" cy="2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311494" y="3328970"/>
              <a:ext cx="5297488" cy="528637"/>
              <a:chOff x="2089" y="2473"/>
              <a:chExt cx="3337" cy="333"/>
            </a:xfrm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089" y="2515"/>
                <a:ext cx="98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CN" altLang="en-US" sz="2400" b="1" dirty="0">
                    <a:latin typeface="楷体_GB2312" pitchFamily="49" charset="-122"/>
                    <a:ea typeface="楷体_GB2312" pitchFamily="49" charset="-122"/>
                  </a:rPr>
                  <a:t>纤维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945" y="2473"/>
                <a:ext cx="14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CN" altLang="en-US" sz="2400" b="1" dirty="0">
                    <a:latin typeface="楷体_GB2312" pitchFamily="49" charset="-122"/>
                    <a:ea typeface="楷体_GB2312" pitchFamily="49" charset="-122"/>
                  </a:rPr>
                  <a:t>石细胞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85720" y="2857496"/>
            <a:ext cx="5857916" cy="17543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木纤维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：一般分布于木质部；次生壁为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木质化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强烈增厚，细胞坚硬，无弹性，脆而易断。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韧皮纤维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：一般分布于韧皮部；次生壁强烈增厚，细胞坚韧而有弹性，具有很强的抗曲挠能力和支持作用。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6182" y="2428868"/>
            <a:ext cx="164307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纤维</a:t>
            </a:r>
            <a:endParaRPr lang="zh-CN" altLang="en-US" sz="24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6" name="Picture 4" descr="12020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362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6572264" y="6143644"/>
            <a:ext cx="2143140" cy="357190"/>
            <a:chOff x="3702" y="3502"/>
            <a:chExt cx="1757" cy="265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702" y="3511"/>
              <a:ext cx="604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CN" altLang="en-US" sz="1800" b="1" dirty="0">
                  <a:latin typeface="楷体_GB2312" pitchFamily="49" charset="-122"/>
                  <a:ea typeface="楷体_GB2312" pitchFamily="49" charset="-122"/>
                </a:rPr>
                <a:t>木纤维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4819" y="3502"/>
              <a:ext cx="640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CN" altLang="en-US" sz="1800" b="1" dirty="0">
                  <a:latin typeface="楷体_GB2312" pitchFamily="49" charset="-122"/>
                  <a:ea typeface="楷体_GB2312" pitchFamily="49" charset="-122"/>
                </a:rPr>
                <a:t>韧皮纤维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71480"/>
            <a:ext cx="8501122" cy="214314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在基本组织中；一般来源于细胞壁强烈增厚的薄壁细胞，也可由分生组织分裂产生的细胞分化而来。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细胞壁极度增厚且木质化、栓质化或角质化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，细胞成熟后，原生质消失形成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空腔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，细胞壁上具有纹孔形成的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纹孔道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18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1800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功能：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在器官中成群而生，增加器官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硬度和支持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的作用。</a:t>
            </a:r>
            <a:endParaRPr lang="zh-CN" altLang="en-US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09815"/>
            <a:ext cx="164307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石细胞</a:t>
            </a:r>
            <a:endParaRPr lang="zh-CN" altLang="en-US" sz="24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1472" y="2786058"/>
            <a:ext cx="1571636" cy="14287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57158" y="2694974"/>
            <a:ext cx="8475115" cy="4163026"/>
            <a:chOff x="454603" y="2694974"/>
            <a:chExt cx="8475115" cy="4163026"/>
          </a:xfrm>
        </p:grpSpPr>
        <p:pic>
          <p:nvPicPr>
            <p:cNvPr id="8" name="Picture 2" descr="药用植物学--石细胞的构造和常见类型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603" y="2694974"/>
              <a:ext cx="5046091" cy="4163026"/>
            </a:xfrm>
            <a:prstGeom prst="rect">
              <a:avLst/>
            </a:prstGeom>
            <a:noFill/>
          </p:spPr>
        </p:pic>
        <p:pic>
          <p:nvPicPr>
            <p:cNvPr id="9" name="Picture 2" descr="E:\教学\2013\2013秋季普通生物学实验\图片\各种石细胞.jpg"/>
            <p:cNvPicPr>
              <a:picLocks noChangeAspect="1" noChangeArrowheads="1"/>
            </p:cNvPicPr>
            <p:nvPr/>
          </p:nvPicPr>
          <p:blipFill>
            <a:blip r:embed="rId3"/>
            <a:srcRect l="2263" r="45993"/>
            <a:stretch>
              <a:fillRect/>
            </a:stretch>
          </p:blipFill>
          <p:spPr bwMode="auto">
            <a:xfrm>
              <a:off x="5643570" y="3143248"/>
              <a:ext cx="3102894" cy="2643206"/>
            </a:xfrm>
            <a:prstGeom prst="rect">
              <a:avLst/>
            </a:prstGeom>
            <a:noFill/>
            <a:ln w="22225">
              <a:noFill/>
            </a:ln>
          </p:spPr>
        </p:pic>
        <p:cxnSp>
          <p:nvCxnSpPr>
            <p:cNvPr id="11" name="直接箭头连接符 10"/>
            <p:cNvCxnSpPr/>
            <p:nvPr/>
          </p:nvCxnSpPr>
          <p:spPr>
            <a:xfrm>
              <a:off x="1311859" y="3571876"/>
              <a:ext cx="4500594" cy="928694"/>
            </a:xfrm>
            <a:prstGeom prst="straightConnector1">
              <a:avLst/>
            </a:prstGeom>
            <a:ln w="444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8143900" y="3500438"/>
              <a:ext cx="785818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29322" y="5786454"/>
            <a:ext cx="2500330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CN" altLang="en-US" b="1" dirty="0" smtClean="0">
                <a:solidFill>
                  <a:srgbClr val="FF0000"/>
                </a:solidFill>
                <a:latin typeface="+mn-ea"/>
              </a:rPr>
              <a:t>梨果肉石细胞</a:t>
            </a:r>
            <a:endParaRPr kumimoji="0" lang="zh-CN" altLang="en-US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4000" contrast="32000"/>
          </a:blip>
          <a:srcRect/>
          <a:stretch>
            <a:fillRect/>
          </a:stretch>
        </p:blipFill>
        <p:spPr bwMode="auto">
          <a:xfrm>
            <a:off x="4000496" y="3213117"/>
            <a:ext cx="5022791" cy="364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4071942"/>
            <a:ext cx="2351088" cy="61753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梨果肉石细胞</a:t>
            </a:r>
          </a:p>
        </p:txBody>
      </p:sp>
      <p:pic>
        <p:nvPicPr>
          <p:cNvPr id="6" name="Picture 2" descr="E:\教学\2013\2013秋季普通生物学实验\图片\各种石细胞.jpg"/>
          <p:cNvPicPr>
            <a:picLocks noChangeAspect="1" noChangeArrowheads="1"/>
          </p:cNvPicPr>
          <p:nvPr/>
        </p:nvPicPr>
        <p:blipFill>
          <a:blip r:embed="rId3"/>
          <a:srcRect b="40860"/>
          <a:stretch>
            <a:fillRect/>
          </a:stretch>
        </p:blipFill>
        <p:spPr bwMode="auto">
          <a:xfrm>
            <a:off x="214282" y="149503"/>
            <a:ext cx="7116103" cy="3136621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76" y="71438"/>
            <a:ext cx="8229600" cy="785794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6.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分泌组织</a:t>
            </a:r>
            <a:endParaRPr lang="zh-CN" altLang="en-US" sz="32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2714620"/>
            <a:ext cx="8643998" cy="2071702"/>
          </a:xfrm>
          <a:ln w="22225"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内分泌结构：</a:t>
            </a:r>
            <a:r>
              <a:rPr lang="zh-CN" altLang="en-US" sz="2100" b="1" dirty="0" smtClean="0">
                <a:latin typeface="楷体_GB2312" pitchFamily="49" charset="-122"/>
                <a:ea typeface="楷体_GB2312" pitchFamily="49" charset="-122"/>
              </a:rPr>
              <a:t>分布在植物的基本组织内；分泌物贮藏在体内</a:t>
            </a:r>
            <a:r>
              <a:rPr lang="en-US" altLang="zh-CN" sz="2100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 dirty="0" smtClean="0">
                <a:latin typeface="楷体_GB2312" pitchFamily="49" charset="-122"/>
                <a:ea typeface="楷体_GB2312" pitchFamily="49" charset="-122"/>
              </a:rPr>
              <a:t>如分泌细胞、分泌道（松柏类）、分泌囊、乳汁管等。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CN" altLang="en-US" sz="3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外分泌结构：</a:t>
            </a:r>
            <a:r>
              <a:rPr lang="zh-CN" altLang="en-US" sz="2100" b="1" dirty="0" smtClean="0">
                <a:latin typeface="楷体_GB2312" pitchFamily="49" charset="-122"/>
                <a:ea typeface="楷体_GB2312" pitchFamily="49" charset="-122"/>
              </a:rPr>
              <a:t>分布在植物体的表面；分泌物排到体外</a:t>
            </a:r>
            <a:r>
              <a:rPr lang="en-US" altLang="zh-CN" sz="2100" b="1" dirty="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100" b="1" dirty="0" smtClean="0">
                <a:latin typeface="楷体_GB2312" pitchFamily="49" charset="-122"/>
                <a:ea typeface="楷体_GB2312" pitchFamily="49" charset="-122"/>
              </a:rPr>
              <a:t>如腺毛、腺鳞、蜜腺、盐腺、排水器等。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643998" cy="168937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概念：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由植物体内一类具有分泌或贮藏挥发油、树脂、橡胶、乳汁、单宁、粘液、蜜液等特殊物质的分泌细胞构成的组织。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细胞核大、细胞质浓、细胞器丰富、液泡小；具传递细胞的特点、较强的物质运输和分泌能力；可合成、贮藏特殊的物质。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90286" y="357166"/>
            <a:ext cx="24532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内分泌结构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0100" y="1071546"/>
            <a:ext cx="7572428" cy="5214974"/>
            <a:chOff x="1285852" y="1214422"/>
            <a:chExt cx="7286676" cy="5072098"/>
          </a:xfrm>
        </p:grpSpPr>
        <p:grpSp>
          <p:nvGrpSpPr>
            <p:cNvPr id="16" name="组合 15"/>
            <p:cNvGrpSpPr/>
            <p:nvPr/>
          </p:nvGrpSpPr>
          <p:grpSpPr>
            <a:xfrm>
              <a:off x="1285852" y="1214422"/>
              <a:ext cx="7286676" cy="5072098"/>
              <a:chOff x="1000100" y="0"/>
              <a:chExt cx="7419996" cy="6743696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000100" y="0"/>
                <a:ext cx="7419996" cy="3040298"/>
                <a:chOff x="1000100" y="0"/>
                <a:chExt cx="7419996" cy="3040298"/>
              </a:xfrm>
            </p:grpSpPr>
            <p:pic>
              <p:nvPicPr>
                <p:cNvPr id="4198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000100" y="114274"/>
                  <a:ext cx="2803794" cy="2926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8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071934" y="0"/>
                  <a:ext cx="4348162" cy="2962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组合 14"/>
              <p:cNvGrpSpPr/>
              <p:nvPr/>
            </p:nvGrpSpPr>
            <p:grpSpPr>
              <a:xfrm>
                <a:off x="1000100" y="3074956"/>
                <a:ext cx="5931309" cy="3668740"/>
                <a:chOff x="1000100" y="3074956"/>
                <a:chExt cx="5931309" cy="3668740"/>
              </a:xfrm>
            </p:grpSpPr>
            <p:pic>
              <p:nvPicPr>
                <p:cNvPr id="9" name="Picture 4" descr="B745403-Eucalyptus_leaf-SPL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000100" y="3143248"/>
                  <a:ext cx="2786082" cy="3599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6" descr="大戟无节乳汁管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0510" y="3074956"/>
                  <a:ext cx="2830899" cy="3668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429124" y="5814972"/>
              <a:ext cx="954107" cy="4001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ea typeface="黑体" pitchFamily="2" charset="-122"/>
                </a:rPr>
                <a:t>乳汁管</a:t>
              </a:r>
              <a:endParaRPr lang="zh-CN" altLang="en-US" sz="2000" dirty="0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000364" y="5857892"/>
              <a:ext cx="954107" cy="4001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ea typeface="黑体" pitchFamily="2" charset="-122"/>
                </a:rPr>
                <a:t>分泌腔</a:t>
              </a:r>
              <a:endParaRPr lang="zh-CN" altLang="en-US" sz="2000" dirty="0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357686" y="3000372"/>
              <a:ext cx="954107" cy="4001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ea typeface="黑体" pitchFamily="2" charset="-122"/>
                </a:rPr>
                <a:t>松脂道</a:t>
              </a:r>
              <a:endParaRPr lang="zh-CN" altLang="en-US" sz="2000" dirty="0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000364" y="3071810"/>
              <a:ext cx="954107" cy="4001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ea typeface="黑体" pitchFamily="2" charset="-122"/>
                </a:rPr>
                <a:t>分泌囊</a:t>
              </a:r>
              <a:endParaRPr lang="zh-CN" altLang="en-US" sz="2000" dirty="0">
                <a:solidFill>
                  <a:srgbClr val="FF0000"/>
                </a:solidFill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327400" y="5883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142844" y="1214422"/>
            <a:ext cx="5392745" cy="3738568"/>
            <a:chOff x="250825" y="165121"/>
            <a:chExt cx="8893175" cy="6288067"/>
          </a:xfrm>
        </p:grpSpPr>
        <p:pic>
          <p:nvPicPr>
            <p:cNvPr id="55298" name="Picture 4" descr="B725297-Tomato_stem,_SEM-SP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825" y="188913"/>
              <a:ext cx="4033838" cy="626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1" name="Picture 8" descr="hdw200399zb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3" y="165121"/>
              <a:ext cx="4643437" cy="626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2" name="Text Box 11"/>
          <p:cNvSpPr txBox="1">
            <a:spLocks noChangeArrowheads="1"/>
          </p:cNvSpPr>
          <p:nvPr/>
        </p:nvSpPr>
        <p:spPr bwMode="auto">
          <a:xfrm>
            <a:off x="3571868" y="4960951"/>
            <a:ext cx="81915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蜜  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0" y="357166"/>
            <a:ext cx="2714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外分泌结构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928662" y="5000636"/>
            <a:ext cx="81915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腺  毛</a:t>
            </a:r>
          </a:p>
        </p:txBody>
      </p:sp>
      <p:pic>
        <p:nvPicPr>
          <p:cNvPr id="9" name="Picture 4" descr="11748_1015852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47492"/>
            <a:ext cx="2071702" cy="368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棉花——表皮毛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9554" y="4349207"/>
            <a:ext cx="1983040" cy="215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143636" y="4957716"/>
            <a:ext cx="954107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ea typeface="黑体" pitchFamily="2" charset="-122"/>
              </a:rPr>
              <a:t>排水器</a:t>
            </a:r>
            <a:endParaRPr lang="zh-CN" altLang="en-US" sz="2000" dirty="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四、实验器具、试剂、材料</a:t>
            </a:r>
            <a:endParaRPr lang="zh-CN" altLang="en-US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392909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实验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器具</a:t>
            </a:r>
            <a:endParaRPr lang="en-US" altLang="zh-CN" sz="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+mn-ea"/>
              </a:rPr>
              <a:t> 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显微镜，擦镜纸，载玻片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，盖玻片，镊子，剪刀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，吸水纸，滴管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，培养皿。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实验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试剂</a:t>
            </a:r>
            <a:endParaRPr lang="en-US" altLang="zh-CN" sz="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楷体_GB2312" pitchFamily="49" charset="-122"/>
                <a:ea typeface="楷体_GB2312" pitchFamily="49" charset="-122"/>
              </a:rPr>
              <a:t>  I</a:t>
            </a:r>
            <a:r>
              <a:rPr lang="en-US" sz="2000" b="1" baseline="-25000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sz="2000" b="1" dirty="0" smtClean="0">
                <a:latin typeface="楷体_GB2312" pitchFamily="49" charset="-122"/>
                <a:ea typeface="楷体_GB2312" pitchFamily="49" charset="-122"/>
              </a:rPr>
              <a:t>-KI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溶液，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1%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番红溶液，蒸馏水。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、实验材料</a:t>
            </a:r>
            <a:endParaRPr lang="en-US" altLang="zh-CN" sz="2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 永久制片：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洋葱或玉米根尖，睡莲叶，夹竹桃叶，水稻老根，椴树茎，南瓜茎，松针叶，胞间连丝等。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 临时制片：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马铃薯块茎，白菜（双子叶）和韭菜叶（单子叶），鲜梨果肉。</a:t>
            </a: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五、实验内容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1500174"/>
            <a:ext cx="7500990" cy="4357718"/>
          </a:xfrm>
        </p:spPr>
        <p:txBody>
          <a:bodyPr>
            <a:normAutofit/>
          </a:bodyPr>
          <a:lstStyle/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观察分生组织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800" dirty="0" smtClean="0"/>
              <a:t>洋葱或玉米根尖制片</a:t>
            </a:r>
            <a:endParaRPr lang="en-US" altLang="zh-CN" sz="2800" dirty="0" smtClean="0"/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观察薄壁组织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：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 通气组织：</a:t>
            </a:r>
            <a:r>
              <a:rPr lang="zh-CN" altLang="en-US" sz="2800" dirty="0" smtClean="0"/>
              <a:t>睡莲叶、</a:t>
            </a:r>
            <a:r>
              <a:rPr lang="zh-CN" altLang="en-US" sz="2800" dirty="0" smtClean="0">
                <a:latin typeface="+mn-ea"/>
              </a:rPr>
              <a:t>水稻</a:t>
            </a:r>
            <a:r>
              <a:rPr lang="zh-CN" altLang="en-US" sz="2800" dirty="0" smtClean="0"/>
              <a:t>老根制片</a:t>
            </a:r>
            <a:endParaRPr lang="en-US" altLang="zh-CN" sz="2800" dirty="0" smtClean="0"/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 同化组织：</a:t>
            </a:r>
            <a:r>
              <a:rPr lang="zh-CN" altLang="en-US" sz="2800" dirty="0" smtClean="0">
                <a:latin typeface="+mn-ea"/>
              </a:rPr>
              <a:t>夹竹桃叶</a:t>
            </a:r>
            <a:r>
              <a:rPr lang="zh-CN" altLang="en-US" sz="2800" dirty="0" smtClean="0"/>
              <a:t>制片</a:t>
            </a:r>
            <a:endParaRPr lang="en-US" altLang="zh-CN" sz="2800" dirty="0" smtClean="0"/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贮藏组织：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马铃薯块茎的淀粉粒（临时制片）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 smtClean="0">
                <a:latin typeface="+mn-ea"/>
              </a:rPr>
              <a:t> 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胞间连丝</a:t>
            </a:r>
            <a:r>
              <a:rPr lang="zh-CN" altLang="en-US" sz="2800" dirty="0" smtClean="0">
                <a:latin typeface="+mn-ea"/>
              </a:rPr>
              <a:t>：胞间连丝制片</a:t>
            </a:r>
            <a:endParaRPr lang="en-US" altLang="zh-CN" sz="28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572296" cy="78581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马铃薯块茎淀粉粒的观察</a:t>
            </a:r>
            <a:endParaRPr lang="zh-CN" altLang="en-US" sz="4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06" y="1000108"/>
            <a:ext cx="8786874" cy="53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+mn-ea"/>
              </a:rPr>
              <a:t>（</a:t>
            </a:r>
            <a:r>
              <a:rPr lang="en-US" altLang="zh-CN" sz="2800" b="1" dirty="0" smtClean="0">
                <a:latin typeface="+mn-ea"/>
              </a:rPr>
              <a:t>1</a:t>
            </a:r>
            <a:r>
              <a:rPr lang="zh-CN" altLang="en-US" sz="2800" b="1" dirty="0" smtClean="0">
                <a:latin typeface="+mn-ea"/>
              </a:rPr>
              <a:t>）取一点马铃薯，用镊子夹碎捣烂，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吸少许白色混浊液</a:t>
            </a:r>
            <a:r>
              <a:rPr lang="zh-CN" altLang="en-US" sz="2800" b="1" dirty="0" smtClean="0">
                <a:latin typeface="+mn-ea"/>
              </a:rPr>
              <a:t>置于载玻片的水滴中，盖上盖玻片，在显微镜下观察，可见许多发亮的颗粒，即淀粉粒，呈卵圆形、椭圆形，较小的呈圆形。在高倍镜下调暗光线观察，可见每一个淀粉粒中心有一特别明亮的脐点，常偏向一侧；脐点外围有明暗交替的“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轮纹</a:t>
            </a:r>
            <a:r>
              <a:rPr lang="zh-CN" altLang="en-US" sz="2800" b="1" dirty="0" smtClean="0">
                <a:latin typeface="+mn-ea"/>
              </a:rPr>
              <a:t>” 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+mn-ea"/>
              </a:rPr>
              <a:t>（</a:t>
            </a:r>
            <a:r>
              <a:rPr lang="en-US" altLang="zh-CN" sz="2800" b="1" dirty="0" smtClean="0">
                <a:latin typeface="+mn-ea"/>
              </a:rPr>
              <a:t>2</a:t>
            </a:r>
            <a:r>
              <a:rPr lang="zh-CN" altLang="en-US" sz="2800" b="1" dirty="0" smtClean="0">
                <a:latin typeface="+mn-ea"/>
              </a:rPr>
              <a:t>）观察后，加一滴</a:t>
            </a:r>
            <a:r>
              <a:rPr lang="en-US" altLang="zh-CN" sz="2800" b="1" dirty="0" smtClean="0">
                <a:latin typeface="+mn-ea"/>
              </a:rPr>
              <a:t>I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en-US" altLang="zh-CN" sz="2800" b="1" dirty="0" smtClean="0">
                <a:latin typeface="+mn-ea"/>
              </a:rPr>
              <a:t>-KI</a:t>
            </a:r>
            <a:r>
              <a:rPr lang="zh-CN" altLang="en-US" sz="2800" b="1" dirty="0" smtClean="0">
                <a:latin typeface="+mn-ea"/>
              </a:rPr>
              <a:t>碘液染色，在显微镜下可见淀粉粒变成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蓝色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14282" y="642918"/>
            <a:ext cx="8644002" cy="4947847"/>
            <a:chOff x="214282" y="785794"/>
            <a:chExt cx="8644002" cy="4947847"/>
          </a:xfrm>
        </p:grpSpPr>
        <p:grpSp>
          <p:nvGrpSpPr>
            <p:cNvPr id="4" name="组合 3"/>
            <p:cNvGrpSpPr/>
            <p:nvPr/>
          </p:nvGrpSpPr>
          <p:grpSpPr>
            <a:xfrm>
              <a:off x="214282" y="785794"/>
              <a:ext cx="8644002" cy="4647331"/>
              <a:chOff x="214282" y="1071545"/>
              <a:chExt cx="8644002" cy="46473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143504" y="2857496"/>
                <a:ext cx="430887" cy="78581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b="1" dirty="0" smtClean="0"/>
                  <a:t>脱分化</a:t>
                </a:r>
                <a:endParaRPr lang="zh-CN" altLang="en-US" sz="16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28992" y="1214422"/>
                <a:ext cx="857256" cy="78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 smtClean="0"/>
                  <a:t>边分裂边分化</a:t>
                </a:r>
                <a:endParaRPr lang="zh-CN" altLang="en-US" sz="1600" b="1" dirty="0"/>
              </a:p>
            </p:txBody>
          </p:sp>
          <p:grpSp>
            <p:nvGrpSpPr>
              <p:cNvPr id="7" name="组合 33"/>
              <p:cNvGrpSpPr/>
              <p:nvPr/>
            </p:nvGrpSpPr>
            <p:grpSpPr>
              <a:xfrm>
                <a:off x="214282" y="1071546"/>
                <a:ext cx="8643998" cy="4647332"/>
                <a:chOff x="1000100" y="1643050"/>
                <a:chExt cx="8023326" cy="396868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000100" y="1643050"/>
                  <a:ext cx="1428760" cy="1025045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原分生组织</a:t>
                  </a:r>
                  <a:endParaRPr lang="en-US" altLang="zh-CN" b="1" dirty="0" smtClean="0"/>
                </a:p>
                <a:p>
                  <a:pPr algn="ctr"/>
                  <a:r>
                    <a:rPr lang="zh-CN" altLang="en-US" b="1" dirty="0" smtClean="0"/>
                    <a:t>（茎尖、根尖的生长锥胚性细胞）</a:t>
                  </a:r>
                  <a:endParaRPr lang="zh-CN" altLang="en-US" b="1" dirty="0"/>
                </a:p>
              </p:txBody>
            </p:sp>
            <p:sp>
              <p:nvSpPr>
                <p:cNvPr id="14" name="右箭头 4"/>
                <p:cNvSpPr/>
                <p:nvPr/>
              </p:nvSpPr>
              <p:spPr>
                <a:xfrm>
                  <a:off x="2525194" y="2071678"/>
                  <a:ext cx="428628" cy="11715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912300" y="1948079"/>
                  <a:ext cx="1143008" cy="315398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成熟组织</a:t>
                  </a:r>
                  <a:endParaRPr lang="zh-CN" altLang="en-US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89354" y="1826068"/>
                  <a:ext cx="862010" cy="551947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初分生组织</a:t>
                  </a:r>
                  <a:endParaRPr lang="en-US" altLang="zh-CN" b="1" dirty="0" smtClean="0"/>
                </a:p>
              </p:txBody>
            </p:sp>
            <p:sp>
              <p:nvSpPr>
                <p:cNvPr id="17" name="右箭头 16"/>
                <p:cNvSpPr/>
                <p:nvPr/>
              </p:nvSpPr>
              <p:spPr>
                <a:xfrm>
                  <a:off x="3851365" y="2070091"/>
                  <a:ext cx="862010" cy="12201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右箭头 17"/>
                <p:cNvSpPr/>
                <p:nvPr/>
              </p:nvSpPr>
              <p:spPr>
                <a:xfrm>
                  <a:off x="6172161" y="2074946"/>
                  <a:ext cx="428628" cy="11715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636321" y="1928802"/>
                  <a:ext cx="1143008" cy="36933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初生结构</a:t>
                  </a:r>
                  <a:endParaRPr lang="en-US" altLang="zh-CN" b="1" dirty="0" smtClean="0"/>
                </a:p>
              </p:txBody>
            </p:sp>
            <p:cxnSp>
              <p:nvCxnSpPr>
                <p:cNvPr id="20" name="直接箭头连接符 19"/>
                <p:cNvCxnSpPr>
                  <a:stCxn id="13" idx="2"/>
                </p:cNvCxnSpPr>
                <p:nvPr/>
              </p:nvCxnSpPr>
              <p:spPr>
                <a:xfrm rot="16200000" flipH="1">
                  <a:off x="1518347" y="2864228"/>
                  <a:ext cx="805132" cy="41286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/>
                <p:cNvCxnSpPr>
                  <a:endCxn id="22" idx="0"/>
                </p:cNvCxnSpPr>
                <p:nvPr/>
              </p:nvCxnSpPr>
              <p:spPr>
                <a:xfrm rot="5400000">
                  <a:off x="2175666" y="2520972"/>
                  <a:ext cx="1125317" cy="8336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464259" y="3500438"/>
                  <a:ext cx="1714512" cy="315399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顶端分生组织</a:t>
                  </a:r>
                  <a:endParaRPr lang="zh-CN" altLang="en-US" b="1" dirty="0"/>
                </a:p>
              </p:txBody>
            </p:sp>
            <p:sp>
              <p:nvSpPr>
                <p:cNvPr id="23" name="下箭头 22"/>
                <p:cNvSpPr/>
                <p:nvPr/>
              </p:nvSpPr>
              <p:spPr>
                <a:xfrm>
                  <a:off x="5442768" y="2314115"/>
                  <a:ext cx="214314" cy="42862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779683" y="2802162"/>
                  <a:ext cx="1525095" cy="31539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薄壁组织</a:t>
                  </a:r>
                  <a:endParaRPr lang="en-US" altLang="zh-CN" b="1" dirty="0" smtClean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647065" y="3839262"/>
                  <a:ext cx="1790329" cy="788496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b="1" dirty="0" smtClean="0"/>
                    <a:t>次生分生组织</a:t>
                  </a:r>
                  <a:endParaRPr lang="en-US" altLang="zh-CN" b="1" dirty="0" smtClean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zh-CN" altLang="en-US" b="1" dirty="0" smtClean="0"/>
                    <a:t>（侧生分生组织）</a:t>
                  </a:r>
                  <a:endParaRPr lang="en-US" altLang="zh-CN" b="1" dirty="0" smtClean="0"/>
                </a:p>
              </p:txBody>
            </p:sp>
            <p:sp>
              <p:nvSpPr>
                <p:cNvPr id="26" name="下箭头 25"/>
                <p:cNvSpPr/>
                <p:nvPr/>
              </p:nvSpPr>
              <p:spPr>
                <a:xfrm>
                  <a:off x="5442767" y="3229203"/>
                  <a:ext cx="198926" cy="549053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65711" y="5242401"/>
                  <a:ext cx="714380" cy="369332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rgbClr val="FF0000"/>
                      </a:solidFill>
                      <a:latin typeface="黑体" pitchFamily="2" charset="-122"/>
                      <a:ea typeface="黑体" pitchFamily="2" charset="-122"/>
                    </a:rPr>
                    <a:t>长粗</a:t>
                  </a:r>
                  <a:endParaRPr lang="zh-CN" altLang="en-US" b="1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237640" y="1928802"/>
                  <a:ext cx="785786" cy="369332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rgbClr val="FF0000"/>
                      </a:solidFill>
                      <a:latin typeface="黑体" pitchFamily="2" charset="-122"/>
                      <a:ea typeface="黑体" pitchFamily="2" charset="-122"/>
                    </a:rPr>
                    <a:t>长高</a:t>
                  </a:r>
                  <a:endParaRPr lang="zh-CN" altLang="en-US" b="1" dirty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endParaRPr>
                </a:p>
              </p:txBody>
            </p:sp>
            <p:sp>
              <p:nvSpPr>
                <p:cNvPr id="29" name="右箭头 28"/>
                <p:cNvSpPr/>
                <p:nvPr/>
              </p:nvSpPr>
              <p:spPr>
                <a:xfrm>
                  <a:off x="7829873" y="2071678"/>
                  <a:ext cx="331542" cy="12042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657812" y="4327309"/>
                  <a:ext cx="1851132" cy="315398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居间分生组织</a:t>
                  </a:r>
                  <a:endParaRPr lang="en-US" altLang="zh-CN" b="1" dirty="0" smtClean="0"/>
                </a:p>
              </p:txBody>
            </p:sp>
            <p:sp>
              <p:nvSpPr>
                <p:cNvPr id="31" name="下箭头 30"/>
                <p:cNvSpPr/>
                <p:nvPr/>
              </p:nvSpPr>
              <p:spPr>
                <a:xfrm>
                  <a:off x="3453515" y="4754350"/>
                  <a:ext cx="198925" cy="48804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785918" y="1214422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 smtClean="0"/>
                  <a:t>分裂</a:t>
                </a:r>
                <a:endParaRPr lang="zh-CN" altLang="en-US" sz="1600" b="1" dirty="0"/>
              </a:p>
            </p:txBody>
          </p:sp>
          <p:sp>
            <p:nvSpPr>
              <p:cNvPr id="9" name="下箭头 8"/>
              <p:cNvSpPr/>
              <p:nvPr/>
            </p:nvSpPr>
            <p:spPr>
              <a:xfrm>
                <a:off x="4984049" y="4643446"/>
                <a:ext cx="230893" cy="5019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下箭头 9"/>
              <p:cNvSpPr/>
              <p:nvPr/>
            </p:nvSpPr>
            <p:spPr>
              <a:xfrm>
                <a:off x="2857489" y="2000240"/>
                <a:ext cx="214314" cy="21431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00364" y="2357430"/>
                <a:ext cx="430887" cy="15716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b="1" dirty="0" smtClean="0"/>
                  <a:t>位于节间基部</a:t>
                </a:r>
                <a:endParaRPr lang="zh-CN" altLang="en-US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71736" y="5345684"/>
                <a:ext cx="769643" cy="3693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FF0000"/>
                    </a:solidFill>
                    <a:latin typeface="黑体" pitchFamily="2" charset="-122"/>
                    <a:ea typeface="黑体" pitchFamily="2" charset="-122"/>
                  </a:rPr>
                  <a:t>伸长</a:t>
                </a:r>
                <a:endParaRPr lang="zh-CN" altLang="en-US" b="1" dirty="0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429124" y="4857760"/>
              <a:ext cx="1357322" cy="875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 smtClean="0"/>
                <a:t>形成层</a:t>
              </a:r>
              <a:endParaRPr lang="en-US" altLang="zh-CN" b="1" dirty="0" smtClean="0"/>
            </a:p>
            <a:p>
              <a:pPr algn="ctr">
                <a:lnSpc>
                  <a:spcPct val="150000"/>
                </a:lnSpc>
              </a:pPr>
              <a:r>
                <a:rPr lang="zh-CN" altLang="en-US" b="1" dirty="0" smtClean="0"/>
                <a:t>木栓形成层</a:t>
              </a:r>
              <a:endParaRPr lang="en-US" altLang="zh-CN" b="1" dirty="0" smtClean="0"/>
            </a:p>
          </p:txBody>
        </p:sp>
        <p:sp>
          <p:nvSpPr>
            <p:cNvPr id="33" name="右箭头 32"/>
            <p:cNvSpPr/>
            <p:nvPr/>
          </p:nvSpPr>
          <p:spPr>
            <a:xfrm>
              <a:off x="5929322" y="5143512"/>
              <a:ext cx="1071570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5929354"/>
          </a:xfrm>
        </p:spPr>
        <p:txBody>
          <a:bodyPr>
            <a:normAutofit/>
          </a:bodyPr>
          <a:lstStyle/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500" b="1" dirty="0" smtClean="0">
                <a:latin typeface="黑体" pitchFamily="2" charset="-122"/>
                <a:ea typeface="黑体" pitchFamily="2" charset="-122"/>
              </a:rPr>
              <a:t>3．观察保护组织：</a:t>
            </a:r>
            <a:endParaRPr lang="en-US" altLang="zh-CN" sz="3500" b="1" dirty="0" smtClean="0">
              <a:latin typeface="黑体" pitchFamily="2" charset="-122"/>
              <a:ea typeface="黑体" pitchFamily="2" charset="-122"/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1</a:t>
            </a:r>
            <a:r>
              <a:rPr lang="zh-CN" altLang="en-US" sz="2400" b="1" dirty="0" smtClean="0">
                <a:latin typeface="+mn-ea"/>
              </a:rPr>
              <a:t>）</a:t>
            </a:r>
            <a:r>
              <a:rPr lang="zh-CN" altLang="en-US" sz="3000" b="1" dirty="0" smtClean="0">
                <a:solidFill>
                  <a:srgbClr val="0070C0"/>
                </a:solidFill>
                <a:latin typeface="+mn-ea"/>
              </a:rPr>
              <a:t>初生保护组织（表皮）：</a:t>
            </a:r>
            <a:r>
              <a:rPr lang="zh-CN" altLang="en-US" sz="3000" b="1" dirty="0" smtClean="0">
                <a:solidFill>
                  <a:srgbClr val="FF0000"/>
                </a:solidFill>
                <a:latin typeface="+mn-ea"/>
              </a:rPr>
              <a:t>（临时制片）</a:t>
            </a:r>
            <a:endParaRPr lang="en-US" altLang="zh-CN" sz="3000" b="1" dirty="0" smtClean="0">
              <a:solidFill>
                <a:srgbClr val="FF0000"/>
              </a:solidFill>
              <a:latin typeface="+mn-ea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latin typeface="+mn-ea"/>
              </a:rPr>
              <a:t>    </a:t>
            </a:r>
            <a:r>
              <a:rPr lang="zh-CN" altLang="en-US" sz="2800" dirty="0" smtClean="0">
                <a:latin typeface="+mn-ea"/>
              </a:rPr>
              <a:t>用镊子分别撕取一小块白菜（菠菜）、韭菜叶下表皮置于载玻片的水滴中，盖上盖玻片，在显微镜下观察，观察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表皮细胞、气孔器</a:t>
            </a:r>
            <a:r>
              <a:rPr lang="zh-CN" altLang="en-US" sz="2800" dirty="0" smtClean="0">
                <a:latin typeface="+mn-ea"/>
              </a:rPr>
              <a:t>的形态结构。</a:t>
            </a:r>
            <a:r>
              <a:rPr lang="zh-CN" altLang="en-US" sz="2800" dirty="0" smtClean="0">
                <a:latin typeface="+mn-ea"/>
              </a:rPr>
              <a:t>可用番红</a:t>
            </a:r>
            <a:r>
              <a:rPr lang="zh-CN" altLang="en-US" sz="2800" dirty="0" smtClean="0">
                <a:latin typeface="+mn-ea"/>
              </a:rPr>
              <a:t>溶液染色，观察细胞核的位置和叶绿体的分布。</a:t>
            </a:r>
            <a:endParaRPr lang="en-US" altLang="zh-CN" sz="2800" dirty="0" smtClean="0">
              <a:latin typeface="+mn-ea"/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latin typeface="+mn-ea"/>
              </a:rPr>
              <a:t>（</a:t>
            </a:r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）</a:t>
            </a:r>
            <a:r>
              <a:rPr lang="zh-CN" altLang="en-US" sz="3000" b="1" dirty="0" smtClean="0">
                <a:solidFill>
                  <a:srgbClr val="0070C0"/>
                </a:solidFill>
                <a:latin typeface="+mn-ea"/>
              </a:rPr>
              <a:t>次生保护组织（周皮）</a:t>
            </a:r>
            <a:r>
              <a:rPr lang="zh-CN" altLang="en-US" sz="3000" b="1" dirty="0" smtClean="0">
                <a:latin typeface="+mn-ea"/>
              </a:rPr>
              <a:t>：椴树茎制片</a:t>
            </a:r>
            <a:endParaRPr lang="en-US" altLang="zh-CN" sz="3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000636"/>
          </a:xfrm>
        </p:spPr>
        <p:txBody>
          <a:bodyPr>
            <a:normAutofit fontScale="77500" lnSpcReduction="20000"/>
          </a:bodyPr>
          <a:lstStyle/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500" b="1" dirty="0" smtClean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500" b="1" dirty="0" smtClean="0">
                <a:latin typeface="黑体" pitchFamily="2" charset="-122"/>
                <a:ea typeface="黑体" pitchFamily="2" charset="-122"/>
              </a:rPr>
              <a:t>．观察输导组织：</a:t>
            </a:r>
            <a:r>
              <a:rPr lang="zh-CN" altLang="en-US" dirty="0" smtClean="0"/>
              <a:t>南瓜茎制片</a:t>
            </a:r>
            <a:endParaRPr lang="en-US" altLang="zh-CN" dirty="0" smtClean="0"/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500" b="1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3500" b="1" dirty="0" smtClean="0">
                <a:latin typeface="黑体" pitchFamily="2" charset="-122"/>
                <a:ea typeface="黑体" pitchFamily="2" charset="-122"/>
              </a:rPr>
              <a:t>．观察机械组织：</a:t>
            </a:r>
            <a:r>
              <a:rPr lang="zh-CN" altLang="en-US" dirty="0" smtClean="0">
                <a:latin typeface="+mn-ea"/>
              </a:rPr>
              <a:t>椴树茎</a:t>
            </a:r>
            <a:r>
              <a:rPr lang="zh-CN" altLang="en-US" dirty="0" smtClean="0"/>
              <a:t>制片，</a:t>
            </a:r>
            <a:endParaRPr lang="en-US" altLang="zh-CN" dirty="0" smtClean="0"/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梨果肉石细胞（临时制片）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b="1" dirty="0" smtClean="0"/>
              <a:t>       </a:t>
            </a:r>
            <a:r>
              <a:rPr lang="zh-CN" altLang="en-US" sz="3100" dirty="0" smtClean="0"/>
              <a:t>用镊子挑取一小点梨果肉于载玻片上，用镊子夹碎或盖上另一载玻片用力挤压使细胞散开，加一滴番红溶液染色，盖上盖玻片，在显微镜下观察梨果肉石细胞的形态特征。</a:t>
            </a:r>
            <a:endParaRPr lang="en-US" altLang="zh-CN" sz="3100" dirty="0" smtClean="0">
              <a:solidFill>
                <a:srgbClr val="FF0000"/>
              </a:solidFill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1614488" indent="-16144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500" b="1" dirty="0" smtClean="0"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3500" b="1" dirty="0" smtClean="0">
                <a:latin typeface="黑体" pitchFamily="2" charset="-122"/>
                <a:ea typeface="黑体" pitchFamily="2" charset="-122"/>
              </a:rPr>
              <a:t>．观察分泌组织：</a:t>
            </a:r>
            <a:r>
              <a:rPr lang="zh-CN" altLang="en-US" dirty="0" smtClean="0"/>
              <a:t>松针叶制片的树脂道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教学\2013\2013秋季普通生物学实验\实验五 被子植物的营养器官 - 浙江大学生物实验教学中心.files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51" t="17442"/>
          <a:stretch>
            <a:fillRect/>
          </a:stretch>
        </p:blipFill>
        <p:spPr bwMode="auto">
          <a:xfrm>
            <a:off x="1500166" y="357166"/>
            <a:ext cx="6187939" cy="5357850"/>
          </a:xfrm>
          <a:prstGeom prst="rect">
            <a:avLst/>
          </a:prstGeom>
          <a:noFill/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714480" y="5786454"/>
            <a:ext cx="5643602" cy="571504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椴树茎（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年生）次生结构横切</a:t>
            </a:r>
            <a:endParaRPr lang="zh-CN" altLang="en-US" sz="24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教学\2013\2013秋季普通生物学实验\图片\松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85288" cy="556701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5715016"/>
            <a:ext cx="3857652" cy="571504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松针叶横切</a:t>
            </a:r>
            <a:endParaRPr lang="zh-CN" altLang="en-US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42976" y="5000636"/>
            <a:ext cx="1057282" cy="7000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六、实验报告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786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．观察绘制植物叶片表皮细胞及气孔器的结构图，并标注表皮细胞、气孔、保卫细胞、副保卫细胞。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．观察绘制鲜梨果肉的石细胞结构图并标注纹孔沟、细胞腔和次生壁（细胞壁）。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28596" y="50004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七、实验分组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42844" y="1714488"/>
            <a:ext cx="8786874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人一组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实验报告每人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份，下周上课前提交给助教。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永久制片观察完后应放回原制片盒里。</a:t>
            </a:r>
            <a:endParaRPr lang="en-US" altLang="zh-CN" sz="32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班长安排值日生。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10715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</a:rPr>
              <a:t>来源：</a:t>
            </a:r>
            <a:r>
              <a:rPr lang="zh-CN" altLang="en-US" sz="2400" b="1" dirty="0" smtClean="0"/>
              <a:t>由旺盛分裂能力的细胞组成。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70C0"/>
                </a:solidFill>
              </a:rPr>
              <a:t>分布：</a:t>
            </a:r>
            <a:r>
              <a:rPr lang="zh-CN" altLang="en-US" sz="2400" b="1" dirty="0" smtClean="0"/>
              <a:t>植物体幼嫩部位，如茎尖、根尖。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71522" y="0"/>
            <a:ext cx="8586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8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+mj-cs"/>
              </a:rPr>
              <a:t>三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、各植物组织的分布、形态结构特点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107154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分生组织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pic>
        <p:nvPicPr>
          <p:cNvPr id="7" name="Picture 4" descr="龙茹图片1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l="13663" r="15743" b="27999"/>
          <a:stretch>
            <a:fillRect/>
          </a:stretch>
        </p:blipFill>
        <p:spPr bwMode="auto">
          <a:xfrm>
            <a:off x="2071670" y="2928934"/>
            <a:ext cx="485942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714612" y="628652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地上部茎</a:t>
            </a:r>
            <a:endParaRPr lang="zh-CN" altLang="en-US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9190" y="628652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地下部根</a:t>
            </a:r>
            <a:endParaRPr lang="zh-CN" altLang="en-US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6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16" t="3860" r="7834" b="1544"/>
          <a:stretch>
            <a:fillRect/>
          </a:stretch>
        </p:blipFill>
        <p:spPr bwMode="auto">
          <a:xfrm>
            <a:off x="1142976" y="928670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5143512"/>
            <a:ext cx="8429684" cy="133882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根尖或茎尖最先端的生长锥。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特点：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细胞排列紧密、细胞壁薄、细胞质浓、细胞核大，细胞体积小、无液泡或具多数小液泡。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29256" y="928670"/>
            <a:ext cx="2865808" cy="3551891"/>
            <a:chOff x="4495800" y="1295400"/>
            <a:chExt cx="4661227" cy="5162550"/>
          </a:xfrm>
        </p:grpSpPr>
        <p:sp>
          <p:nvSpPr>
            <p:cNvPr id="17" name="AutoShape 5"/>
            <p:cNvSpPr>
              <a:spLocks/>
            </p:cNvSpPr>
            <p:nvPr/>
          </p:nvSpPr>
          <p:spPr bwMode="auto">
            <a:xfrm>
              <a:off x="7620000" y="4914900"/>
              <a:ext cx="152400" cy="838200"/>
            </a:xfrm>
            <a:prstGeom prst="rightBrace">
              <a:avLst>
                <a:gd name="adj1" fmla="val 4583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/>
            </p:cNvSpPr>
            <p:nvPr/>
          </p:nvSpPr>
          <p:spPr bwMode="auto">
            <a:xfrm>
              <a:off x="7677150" y="5772150"/>
              <a:ext cx="76200" cy="6096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" name="组合 16"/>
            <p:cNvGrpSpPr/>
            <p:nvPr/>
          </p:nvGrpSpPr>
          <p:grpSpPr>
            <a:xfrm>
              <a:off x="4495800" y="1295400"/>
              <a:ext cx="4661227" cy="5162550"/>
              <a:chOff x="4495800" y="1295400"/>
              <a:chExt cx="4661227" cy="5162550"/>
            </a:xfrm>
          </p:grpSpPr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7633029" y="4929543"/>
                <a:ext cx="1523998" cy="1422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kumimoji="1" lang="zh-CN" altLang="en-US" dirty="0">
                    <a:latin typeface="+mn-ea"/>
                  </a:rPr>
                  <a:t>生长点</a:t>
                </a:r>
              </a:p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kumimoji="1" lang="zh-CN" altLang="en-US" dirty="0">
                    <a:latin typeface="+mn-ea"/>
                    <a:hlinkClick r:id="" action="ppaction://noaction"/>
                  </a:rPr>
                  <a:t>分生区</a:t>
                </a:r>
                <a:endParaRPr kumimoji="1" lang="zh-CN" altLang="en-US" dirty="0">
                  <a:latin typeface="+mn-ea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kumimoji="1" lang="zh-CN" altLang="en-US" dirty="0" smtClean="0">
                    <a:latin typeface="+mn-ea"/>
                    <a:hlinkClick r:id="" action="ppaction://noaction"/>
                  </a:rPr>
                  <a:t>根冠</a:t>
                </a:r>
                <a:endParaRPr kumimoji="1" lang="en-US" altLang="zh-CN" dirty="0">
                  <a:latin typeface="+mn-ea"/>
                </a:endParaRP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7705270" y="3587801"/>
                <a:ext cx="1447802" cy="536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dirty="0">
                    <a:solidFill>
                      <a:srgbClr val="FF0000"/>
                    </a:solidFill>
                    <a:latin typeface="+mn-ea"/>
                    <a:hlinkClick r:id="" action="ppaction://noaction"/>
                  </a:rPr>
                  <a:t>伸长区</a:t>
                </a:r>
                <a:endParaRPr kumimoji="1" lang="zh-CN" altLang="en-US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7705271" y="1648077"/>
                <a:ext cx="1438729" cy="763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kumimoji="1" lang="zh-CN" altLang="en-US" dirty="0">
                    <a:latin typeface="+mn-ea"/>
                  </a:rPr>
                  <a:t>成熟区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kumimoji="1" lang="zh-CN" altLang="en-US" dirty="0" smtClean="0">
                    <a:latin typeface="+mn-ea"/>
                    <a:hlinkClick r:id="" action="ppaction://noaction"/>
                  </a:rPr>
                  <a:t>根毛区</a:t>
                </a:r>
                <a:endParaRPr kumimoji="1" lang="en-US" altLang="zh-CN" dirty="0">
                  <a:latin typeface="+mn-ea"/>
                </a:endParaRPr>
              </a:p>
            </p:txBody>
          </p:sp>
          <p:pic>
            <p:nvPicPr>
              <p:cNvPr id="23" name="Picture 13" descr="玉米根尖分区纵切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95800" y="1295400"/>
                <a:ext cx="3165475" cy="516255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1071538" y="1714488"/>
            <a:ext cx="4143404" cy="3155414"/>
            <a:chOff x="285720" y="928670"/>
            <a:chExt cx="4143404" cy="3155414"/>
          </a:xfrm>
        </p:grpSpPr>
        <p:sp>
          <p:nvSpPr>
            <p:cNvPr id="12" name="矩形 11"/>
            <p:cNvSpPr/>
            <p:nvPr/>
          </p:nvSpPr>
          <p:spPr>
            <a:xfrm>
              <a:off x="285720" y="3714752"/>
              <a:ext cx="2857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洋葱根尖顶端分生组织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857488" y="1428736"/>
              <a:ext cx="15001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en-US" b="1" dirty="0" smtClean="0">
                  <a:latin typeface="宋体" charset="-122"/>
                </a:rPr>
                <a:t>原分生组织 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857488" y="928670"/>
              <a:ext cx="1428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latin typeface="宋体" charset="-122"/>
                </a:rPr>
                <a:t>初分生组织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857488" y="2214554"/>
              <a:ext cx="857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en-US" b="1" dirty="0" smtClean="0">
                  <a:latin typeface="宋体" charset="-122"/>
                </a:rPr>
                <a:t>根冠  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 l="14331" t="15851" r="14013"/>
            <a:stretch>
              <a:fillRect/>
            </a:stretch>
          </p:blipFill>
          <p:spPr bwMode="auto">
            <a:xfrm>
              <a:off x="3143240" y="2714620"/>
              <a:ext cx="1285884" cy="113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直接箭头连接符 25"/>
            <p:cNvCxnSpPr>
              <a:endCxn id="16" idx="1"/>
            </p:cNvCxnSpPr>
            <p:nvPr/>
          </p:nvCxnSpPr>
          <p:spPr>
            <a:xfrm>
              <a:off x="2143108" y="2928934"/>
              <a:ext cx="1000132" cy="3545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215074" y="450057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玉米根尖</a:t>
            </a:r>
            <a:endParaRPr lang="zh-CN" altLang="en-US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2500306"/>
            <a:ext cx="11430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干细胞？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14612" y="142852"/>
            <a:ext cx="385765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顶端分生组织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8645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红色部分为拟南芥小苗茎尖、根尖中的干细胞</a:t>
            </a:r>
            <a:endParaRPr lang="en-US" altLang="zh-CN" sz="20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4" descr="http://www.hddxmy.com/attached/image/20130624/20130624093485868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318043" cy="3214734"/>
          </a:xfrm>
          <a:prstGeom prst="rect">
            <a:avLst/>
          </a:prstGeom>
          <a:noFill/>
        </p:spPr>
      </p:pic>
      <p:pic>
        <p:nvPicPr>
          <p:cNvPr id="5" name="Picture 2" descr="http://img.qikan.com.cn/qkimages/zgyi/zgyi201402/zgyi20140236-1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237690" cy="22417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142984"/>
            <a:ext cx="35333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14480" y="214290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 anchor="ctr" anchorCtr="1"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侧生分生组织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（次生分生组织）</a:t>
            </a:r>
          </a:p>
        </p:txBody>
      </p:sp>
      <p:sp>
        <p:nvSpPr>
          <p:cNvPr id="6" name="矩形 5"/>
          <p:cNvSpPr/>
          <p:nvPr/>
        </p:nvSpPr>
        <p:spPr>
          <a:xfrm>
            <a:off x="1571604" y="5000636"/>
            <a:ext cx="6072230" cy="923330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分布</a:t>
            </a:r>
            <a:r>
              <a:rPr lang="en-US" altLang="zh-CN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位于根和茎的侧面。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存在：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双子叶植物和裸子植物，会使</a:t>
            </a:r>
            <a:r>
              <a:rPr lang="zh-CN" altLang="en-US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根茎增粗生长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。 </a:t>
            </a:r>
          </a:p>
        </p:txBody>
      </p:sp>
      <p:sp>
        <p:nvSpPr>
          <p:cNvPr id="7" name="矩形 6"/>
          <p:cNvSpPr/>
          <p:nvPr/>
        </p:nvSpPr>
        <p:spPr>
          <a:xfrm>
            <a:off x="2928926" y="4572008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双子叶植物茎横切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5203</TotalTime>
  <Words>2604</Words>
  <Application>Microsoft Office PowerPoint</Application>
  <PresentationFormat>全屏显示(4:3)</PresentationFormat>
  <Paragraphs>273</Paragraphs>
  <Slides>55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7" baseType="lpstr">
      <vt:lpstr>Office 主题</vt:lpstr>
      <vt:lpstr>位图图像</vt:lpstr>
      <vt:lpstr>厦门大学《普通生物学实验》</vt:lpstr>
      <vt:lpstr>一、实验目的</vt:lpstr>
      <vt:lpstr>二、植物组织的基本类型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2.营养组织（薄壁组织）</vt:lpstr>
      <vt:lpstr>通气组织</vt:lpstr>
      <vt:lpstr>同化组织</vt:lpstr>
      <vt:lpstr>幻灯片 14</vt:lpstr>
      <vt:lpstr>幻灯片 15</vt:lpstr>
      <vt:lpstr>  </vt:lpstr>
      <vt:lpstr>初生保护组织——表皮</vt:lpstr>
      <vt:lpstr>夹竹桃叶</vt:lpstr>
      <vt:lpstr>表皮细胞</vt:lpstr>
      <vt:lpstr>幻灯片 20</vt:lpstr>
      <vt:lpstr>不同植物气孔器的电镜图片</vt:lpstr>
      <vt:lpstr>气孔器的类型</vt:lpstr>
      <vt:lpstr>表皮毛</vt:lpstr>
      <vt:lpstr>幻灯片 24</vt:lpstr>
      <vt:lpstr>腺 毛</vt:lpstr>
      <vt:lpstr>幻灯片 26</vt:lpstr>
      <vt:lpstr>次生保护组织——周皮</vt:lpstr>
      <vt:lpstr>幻灯片 28</vt:lpstr>
      <vt:lpstr>幻灯片 29</vt:lpstr>
      <vt:lpstr>幻灯片 30</vt:lpstr>
      <vt:lpstr>幻灯片 31</vt:lpstr>
      <vt:lpstr>水稻叶</vt:lpstr>
      <vt:lpstr>幻灯片 33</vt:lpstr>
      <vt:lpstr>幻灯片 34</vt:lpstr>
      <vt:lpstr>管 胞</vt:lpstr>
      <vt:lpstr>幻灯片 36</vt:lpstr>
      <vt:lpstr>幻灯片 37</vt:lpstr>
      <vt:lpstr>幻灯片 38</vt:lpstr>
      <vt:lpstr>幻灯片 39</vt:lpstr>
      <vt:lpstr>5.机械组织</vt:lpstr>
      <vt:lpstr>幻灯片 41</vt:lpstr>
      <vt:lpstr>幻灯片 42</vt:lpstr>
      <vt:lpstr>幻灯片 43</vt:lpstr>
      <vt:lpstr>6.分泌组织</vt:lpstr>
      <vt:lpstr>幻灯片 45</vt:lpstr>
      <vt:lpstr>幻灯片 46</vt:lpstr>
      <vt:lpstr>四、实验器具、试剂、材料</vt:lpstr>
      <vt:lpstr>五、实验内容</vt:lpstr>
      <vt:lpstr>马铃薯块茎淀粉粒的观察</vt:lpstr>
      <vt:lpstr>幻灯片 50</vt:lpstr>
      <vt:lpstr>幻灯片 51</vt:lpstr>
      <vt:lpstr>椴树茎（1年生）次生结构横切</vt:lpstr>
      <vt:lpstr>松针叶横切</vt:lpstr>
      <vt:lpstr>六、实验报告</vt:lpstr>
      <vt:lpstr>幻灯片 55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实验三 植物组织基本类型与特点观察</dc:title>
  <dc:creator>USER</dc:creator>
  <cp:lastModifiedBy>Sky123.Org</cp:lastModifiedBy>
  <cp:revision>571</cp:revision>
  <dcterms:created xsi:type="dcterms:W3CDTF">2013-11-04T01:49:26Z</dcterms:created>
  <dcterms:modified xsi:type="dcterms:W3CDTF">2016-09-29T02:12:54Z</dcterms:modified>
</cp:coreProperties>
</file>