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4.jpg" ContentType="image/jpg"/>
  <Override PartName="/ppt/media/image25.jpg" ContentType="image/jpg"/>
  <Override PartName="/ppt/notesSlides/notesSlide11.xml" ContentType="application/vnd.openxmlformats-officedocument.presentationml.notesSlide+xml"/>
  <Override PartName="/ppt/media/image27.jpg" ContentType="image/jpg"/>
  <Override PartName="/ppt/media/image28.jpg" ContentType="image/jpg"/>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5.jpg" ContentType="image/jpg"/>
  <Override PartName="/ppt/notesSlides/notesSlide16.xml" ContentType="application/vnd.openxmlformats-officedocument.presentationml.notesSlide+xml"/>
  <Override PartName="/ppt/media/image37.jpg" ContentType="image/jpg"/>
  <Override PartName="/ppt/media/image38.jpg" ContentType="image/jpg"/>
  <Override PartName="/ppt/media/image39.jpg" ContentType="image/jpg"/>
  <Override PartName="/ppt/media/image40.jpg" ContentType="image/jpg"/>
  <Override PartName="/ppt/notesSlides/notesSlide17.xml" ContentType="application/vnd.openxmlformats-officedocument.presentationml.notesSlide+xml"/>
  <Override PartName="/ppt/media/image41.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48.jpg" ContentType="image/jpg"/>
  <Override PartName="/ppt/notesSlides/notesSlide20.xml" ContentType="application/vnd.openxmlformats-officedocument.presentationml.notesSlide+xml"/>
  <Override PartName="/ppt/media/image49.jpg" ContentType="image/jpg"/>
  <Override PartName="/ppt/media/image50.jpg" ContentType="image/jpg"/>
  <Override PartName="/ppt/media/image51.jpg" ContentType="image/jpg"/>
  <Override PartName="/ppt/notesSlides/notesSlide21.xml" ContentType="application/vnd.openxmlformats-officedocument.presentationml.notesSlide+xml"/>
  <Override PartName="/ppt/media/image52.jpg" ContentType="image/jpg"/>
  <Override PartName="/ppt/media/image53.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373" r:id="rId3"/>
    <p:sldId id="369" r:id="rId4"/>
    <p:sldId id="371" r:id="rId5"/>
    <p:sldId id="257" r:id="rId6"/>
    <p:sldId id="258" r:id="rId7"/>
    <p:sldId id="333" r:id="rId8"/>
    <p:sldId id="334" r:id="rId9"/>
    <p:sldId id="261" r:id="rId10"/>
    <p:sldId id="262" r:id="rId11"/>
    <p:sldId id="327" r:id="rId12"/>
    <p:sldId id="263" r:id="rId13"/>
    <p:sldId id="368" r:id="rId14"/>
    <p:sldId id="266" r:id="rId15"/>
    <p:sldId id="267" r:id="rId16"/>
    <p:sldId id="268" r:id="rId17"/>
    <p:sldId id="331" r:id="rId18"/>
    <p:sldId id="365" r:id="rId19"/>
    <p:sldId id="366" r:id="rId20"/>
    <p:sldId id="271" r:id="rId21"/>
    <p:sldId id="328" r:id="rId22"/>
    <p:sldId id="329" r:id="rId23"/>
    <p:sldId id="330" r:id="rId24"/>
    <p:sldId id="275" r:id="rId25"/>
    <p:sldId id="276" r:id="rId26"/>
    <p:sldId id="277" r:id="rId27"/>
    <p:sldId id="278" r:id="rId28"/>
    <p:sldId id="279" r:id="rId29"/>
    <p:sldId id="280" r:id="rId30"/>
    <p:sldId id="281" r:id="rId31"/>
    <p:sldId id="332" r:id="rId32"/>
    <p:sldId id="283" r:id="rId33"/>
    <p:sldId id="284" r:id="rId34"/>
    <p:sldId id="285" r:id="rId35"/>
    <p:sldId id="286" r:id="rId36"/>
    <p:sldId id="287" r:id="rId37"/>
    <p:sldId id="288" r:id="rId38"/>
    <p:sldId id="289" r:id="rId39"/>
    <p:sldId id="290" r:id="rId40"/>
    <p:sldId id="291" r:id="rId41"/>
    <p:sldId id="292" r:id="rId42"/>
    <p:sldId id="294" r:id="rId43"/>
    <p:sldId id="293" r:id="rId44"/>
    <p:sldId id="295" r:id="rId45"/>
    <p:sldId id="296" r:id="rId46"/>
    <p:sldId id="297" r:id="rId47"/>
    <p:sldId id="372" r:id="rId48"/>
    <p:sldId id="336" r:id="rId49"/>
    <p:sldId id="337" r:id="rId50"/>
    <p:sldId id="338" r:id="rId51"/>
    <p:sldId id="340" r:id="rId52"/>
    <p:sldId id="339"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56" r:id="rId69"/>
    <p:sldId id="357" r:id="rId70"/>
    <p:sldId id="358" r:id="rId71"/>
    <p:sldId id="359" r:id="rId72"/>
    <p:sldId id="360" r:id="rId73"/>
    <p:sldId id="361" r:id="rId74"/>
    <p:sldId id="362" r:id="rId75"/>
    <p:sldId id="363" r:id="rId76"/>
    <p:sldId id="370" r:id="rId77"/>
    <p:sldId id="367" r:id="rId78"/>
  </p:sldIdLst>
  <p:sldSz cx="9144000" cy="6858000" type="screen4x3"/>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77273" autoAdjust="0"/>
  </p:normalViewPr>
  <p:slideViewPr>
    <p:cSldViewPr>
      <p:cViewPr varScale="1">
        <p:scale>
          <a:sx n="89" d="100"/>
          <a:sy n="89" d="100"/>
        </p:scale>
        <p:origin x="1860" y="78"/>
      </p:cViewPr>
      <p:guideLst>
        <p:guide orient="horz" pos="2880"/>
        <p:guide pos="2160"/>
      </p:guideLst>
    </p:cSldViewPr>
  </p:slideViewPr>
  <p:outlineViewPr>
    <p:cViewPr>
      <p:scale>
        <a:sx n="33" d="100"/>
        <a:sy n="33" d="100"/>
      </p:scale>
      <p:origin x="0" y="-1713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E40C02E-C737-4219-BC49-E7987CBAD086}" type="datetimeFigureOut">
              <a:rPr lang="zh-CN" altLang="en-US" smtClean="0"/>
              <a:t>2018/10/8</a:t>
            </a:fld>
            <a:endParaRPr lang="zh-CN" altLang="en-US"/>
          </a:p>
        </p:txBody>
      </p:sp>
      <p:sp>
        <p:nvSpPr>
          <p:cNvPr id="4" name="幻灯片图像占位符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232C6A7-A274-4347-9577-E45132B4657F}" type="slidenum">
              <a:rPr lang="zh-CN" altLang="en-US" smtClean="0"/>
              <a:t>‹#›</a:t>
            </a:fld>
            <a:endParaRPr lang="zh-CN" altLang="en-US"/>
          </a:p>
        </p:txBody>
      </p:sp>
    </p:spTree>
    <p:extLst>
      <p:ext uri="{BB962C8B-B14F-4D97-AF65-F5344CB8AC3E}">
        <p14:creationId xmlns:p14="http://schemas.microsoft.com/office/powerpoint/2010/main" val="1138767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aike.baidu.com/item/%E6%B7%8B%E5%B7%B4%E7%BB%84%E7%BB%87"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baike.baidu.com/item/%E7%94%9F%E5%8F%91%E4%B8%AD%E5%BF%83" TargetMode="External"/><Relationship Id="rId4" Type="http://schemas.openxmlformats.org/officeDocument/2006/relationships/hyperlink" Target="https://baike.baidu.com/item/%E8%A1%80%E6%B8%85"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Furylfuramide" TargetMode="External"/><Relationship Id="rId13" Type="http://schemas.openxmlformats.org/officeDocument/2006/relationships/hyperlink" Target="https://en.wikipedia.org/wiki/DNA_repair" TargetMode="External"/><Relationship Id="rId18" Type="http://schemas.openxmlformats.org/officeDocument/2006/relationships/hyperlink" Target="https://en.wikipedia.org/wiki/Ames_test#cite_note-16" TargetMode="External"/><Relationship Id="rId3" Type="http://schemas.openxmlformats.org/officeDocument/2006/relationships/hyperlink" Target="https://en.wikipedia.org/wiki/Ames_test#cite_note-ames75-7" TargetMode="External"/><Relationship Id="rId21" Type="http://schemas.openxmlformats.org/officeDocument/2006/relationships/hyperlink" Target="https://en.wikipedia.org/wiki/Ames_test#cite_note-17" TargetMode="External"/><Relationship Id="rId7" Type="http://schemas.openxmlformats.org/officeDocument/2006/relationships/hyperlink" Target="https://en.wikipedia.org/wiki/Ames_test#cite_note-9" TargetMode="External"/><Relationship Id="rId12" Type="http://schemas.openxmlformats.org/officeDocument/2006/relationships/hyperlink" Target="https://en.wikipedia.org/wiki/Ames_test#cite_note-linear-12" TargetMode="External"/><Relationship Id="rId17" Type="http://schemas.openxmlformats.org/officeDocument/2006/relationships/hyperlink" Target="https://en.wikipedia.org/wiki/Ames_test#cite_note-15" TargetMode="External"/><Relationship Id="rId2" Type="http://schemas.openxmlformats.org/officeDocument/2006/relationships/slide" Target="../slides/slide42.xml"/><Relationship Id="rId16" Type="http://schemas.openxmlformats.org/officeDocument/2006/relationships/hyperlink" Target="https://en.wikipedia.org/wiki/Ames_test#cite_note-14" TargetMode="External"/><Relationship Id="rId20" Type="http://schemas.openxmlformats.org/officeDocument/2006/relationships/hyperlink" Target="https://en.wikipedia.org/wiki/Toxic_Substances_Control_Act_of_1976" TargetMode="External"/><Relationship Id="rId1" Type="http://schemas.openxmlformats.org/officeDocument/2006/relationships/notesMaster" Target="../notesMasters/notesMaster1.xml"/><Relationship Id="rId6" Type="http://schemas.openxmlformats.org/officeDocument/2006/relationships/hyperlink" Target="https://en.wikipedia.org/wiki/Tris(2,3-dibromopropyl)phosphate" TargetMode="External"/><Relationship Id="rId11" Type="http://schemas.openxmlformats.org/officeDocument/2006/relationships/hyperlink" Target="https://en.wikipedia.org/wiki/Ames_test#cite_note-11" TargetMode="External"/><Relationship Id="rId5" Type="http://schemas.openxmlformats.org/officeDocument/2006/relationships/hyperlink" Target="https://en.wikipedia.org/wiki/Ames_test#cite_note-8" TargetMode="External"/><Relationship Id="rId15" Type="http://schemas.openxmlformats.org/officeDocument/2006/relationships/hyperlink" Target="https://en.wikipedia.org/wiki/Mitogenic" TargetMode="External"/><Relationship Id="rId10" Type="http://schemas.openxmlformats.org/officeDocument/2006/relationships/hyperlink" Target="https://en.wikipedia.org/wiki/Linear_no-threshold_model" TargetMode="External"/><Relationship Id="rId19" Type="http://schemas.openxmlformats.org/officeDocument/2006/relationships/hyperlink" Target="https://en.wikipedia.org/wiki/Federal_Insecticide,_Fungicide,_and_Rodenticide_Act" TargetMode="External"/><Relationship Id="rId4" Type="http://schemas.openxmlformats.org/officeDocument/2006/relationships/hyperlink" Target="https://en.wikipedia.org/wiki/Wikipedia:Citation_needed" TargetMode="External"/><Relationship Id="rId9" Type="http://schemas.openxmlformats.org/officeDocument/2006/relationships/hyperlink" Target="https://en.wikipedia.org/wiki/Ames_test#cite_note-10" TargetMode="External"/><Relationship Id="rId14" Type="http://schemas.openxmlformats.org/officeDocument/2006/relationships/hyperlink" Target="https://en.wikipedia.org/wiki/Ames_test#cite_note-13"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S9_fraction" TargetMode="External"/><Relationship Id="rId7" Type="http://schemas.openxmlformats.org/officeDocument/2006/relationships/hyperlink" Target="https://en.wikipedia.org/wiki/Nitroglycerin"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en.wikipedia.org/wiki/Nitric_oxide" TargetMode="External"/><Relationship Id="rId5" Type="http://schemas.openxmlformats.org/officeDocument/2006/relationships/hyperlink" Target="https://en.wikipedia.org/wiki/Ames_test#cite_note-19" TargetMode="External"/><Relationship Id="rId4" Type="http://schemas.openxmlformats.org/officeDocument/2006/relationships/hyperlink" Target="https://en.wikipedia.org/wiki/Ames_test#cite_note-18"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aike.baidu.com/item/%E5%94%AF%E7%89%A9%E8%BE%A9%E8%AF%81%E6%B3%95/71943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baike.baidu.com/item/%E5%A4%96%E5%9B%A0/1336478"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aike.baidu.com/view/190452.htm"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baike.baidu.com/view/100191.htm#1_10"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baidu.com/s?wd=%E7%A7%91%E8%B5%AB%E6%B3%95%E5%88%99&amp;tn=44039180_cpr&amp;fenlei=mv6quAkxTZn0IZRqIHckPjm4nH00T1Y3nHubujD1nHTdmvmkmvmz0ZwV5Hcvrjm3rH6sPfKWUMw85HfYnjn4nH6sgvPsT6KdThsqpZwYTjCEQLGCpyw9Uz4Bmy-bIi4WUvYETgN-TLwGUv3EPHmkPW03n1mLPj03nHbvn1cY"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aike.baidu.com/item/%E5%8A%B3%E6%96%AF"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baike.baidu.com/item/%E7%99%BD%E8%A1%80%E7%97%85%E7%97%85%E6%AF%92"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Pattern" TargetMode="External"/><Relationship Id="rId7" Type="http://schemas.openxmlformats.org/officeDocument/2006/relationships/hyperlink" Target="https://en.wikipedia.org/wiki/Popul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Disease" TargetMode="External"/><Relationship Id="rId5" Type="http://schemas.openxmlformats.org/officeDocument/2006/relationships/hyperlink" Target="https://en.wikipedia.org/wiki/Health" TargetMode="External"/><Relationship Id="rId4" Type="http://schemas.openxmlformats.org/officeDocument/2006/relationships/hyperlink" Target="https://en.wikipedia.org/wiki/Caus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2</a:t>
            </a:fld>
            <a:endParaRPr lang="zh-CN" altLang="en-US"/>
          </a:p>
        </p:txBody>
      </p:sp>
    </p:spTree>
    <p:extLst>
      <p:ext uri="{BB962C8B-B14F-4D97-AF65-F5344CB8AC3E}">
        <p14:creationId xmlns:p14="http://schemas.microsoft.com/office/powerpoint/2010/main" val="708164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22</a:t>
            </a:fld>
            <a:endParaRPr lang="zh-CN" altLang="en-US"/>
          </a:p>
        </p:txBody>
      </p:sp>
    </p:spTree>
    <p:extLst>
      <p:ext uri="{BB962C8B-B14F-4D97-AF65-F5344CB8AC3E}">
        <p14:creationId xmlns:p14="http://schemas.microsoft.com/office/powerpoint/2010/main" val="3585325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30</a:t>
            </a:fld>
            <a:endParaRPr lang="zh-CN" altLang="en-US"/>
          </a:p>
        </p:txBody>
      </p:sp>
    </p:spTree>
    <p:extLst>
      <p:ext uri="{BB962C8B-B14F-4D97-AF65-F5344CB8AC3E}">
        <p14:creationId xmlns:p14="http://schemas.microsoft.com/office/powerpoint/2010/main" val="244864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AB192F24-2E8A-4FE9-AE43-FB5E294959C9}" type="slidenum">
              <a:rPr lang="en-US" altLang="en-US"/>
              <a:pPr/>
              <a:t>31</a:t>
            </a:fld>
            <a:endParaRPr lang="en-US"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altLang="en-US" sz="1400" dirty="0" smtClean="0">
                <a:latin typeface="Times New Roman" pitchFamily="18" charset="0"/>
              </a:rPr>
              <a:t>Folder: </a:t>
            </a:r>
            <a:r>
              <a:rPr lang="en-US" altLang="en-US" sz="1400" dirty="0" err="1" smtClean="0">
                <a:latin typeface="Times New Roman" pitchFamily="18" charset="0"/>
              </a:rPr>
              <a:t>Epidemio</a:t>
            </a:r>
            <a:endParaRPr lang="en-US" altLang="en-US" sz="1400" dirty="0" smtClean="0">
              <a:latin typeface="Times New Roman" pitchFamily="18" charset="0"/>
            </a:endParaRPr>
          </a:p>
          <a:p>
            <a:pPr eaLnBrk="1" hangingPunct="1"/>
            <a:r>
              <a:rPr lang="en-US" altLang="en-US" sz="1400" dirty="0" smtClean="0">
                <a:latin typeface="Times New Roman" pitchFamily="18" charset="0"/>
              </a:rPr>
              <a:t>	One can distinguish genetic from environmental and cultural features in cancer causation by analyzing populations with similar genetic backgrounds living in different environments</a:t>
            </a:r>
            <a:r>
              <a:rPr lang="en-US" altLang="en-US" dirty="0" smtClean="0"/>
              <a:t>.</a:t>
            </a:r>
          </a:p>
        </p:txBody>
      </p:sp>
    </p:spTree>
    <p:extLst>
      <p:ext uri="{BB962C8B-B14F-4D97-AF65-F5344CB8AC3E}">
        <p14:creationId xmlns:p14="http://schemas.microsoft.com/office/powerpoint/2010/main" val="667140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33</a:t>
            </a:fld>
            <a:endParaRPr lang="zh-CN" altLang="en-US"/>
          </a:p>
        </p:txBody>
      </p:sp>
    </p:spTree>
    <p:extLst>
      <p:ext uri="{BB962C8B-B14F-4D97-AF65-F5344CB8AC3E}">
        <p14:creationId xmlns:p14="http://schemas.microsoft.com/office/powerpoint/2010/main" val="124607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35</a:t>
            </a:fld>
            <a:endParaRPr lang="zh-CN" altLang="en-US"/>
          </a:p>
        </p:txBody>
      </p:sp>
    </p:spTree>
    <p:extLst>
      <p:ext uri="{BB962C8B-B14F-4D97-AF65-F5344CB8AC3E}">
        <p14:creationId xmlns:p14="http://schemas.microsoft.com/office/powerpoint/2010/main" val="3155921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Burkitt</a:t>
            </a:r>
            <a:r>
              <a:rPr lang="zh-CN" altLang="en-US" dirty="0" smtClean="0"/>
              <a:t>淋巴瘤是</a:t>
            </a:r>
            <a:r>
              <a:rPr lang="en-US" altLang="zh-CN" dirty="0" smtClean="0"/>
              <a:t>1964</a:t>
            </a:r>
            <a:r>
              <a:rPr lang="zh-CN" altLang="en-US" dirty="0" smtClean="0"/>
              <a:t>年</a:t>
            </a:r>
            <a:r>
              <a:rPr lang="en-US" altLang="zh-CN" dirty="0" smtClean="0"/>
              <a:t>Epstein</a:t>
            </a:r>
            <a:r>
              <a:rPr lang="zh-CN" altLang="en-US" dirty="0" smtClean="0"/>
              <a:t>首先从非洲儿童</a:t>
            </a:r>
            <a:r>
              <a:rPr lang="en-US" altLang="zh-CN" dirty="0" err="1" smtClean="0"/>
              <a:t>Burkitt</a:t>
            </a:r>
            <a:r>
              <a:rPr lang="zh-CN" altLang="en-US" dirty="0" smtClean="0">
                <a:hlinkClick r:id="rId3"/>
              </a:rPr>
              <a:t>淋巴组织</a:t>
            </a:r>
            <a:r>
              <a:rPr lang="zh-CN" altLang="en-US" dirty="0" smtClean="0"/>
              <a:t>中分离出</a:t>
            </a:r>
            <a:r>
              <a:rPr lang="en-US" altLang="zh-CN" dirty="0" smtClean="0"/>
              <a:t>EB</a:t>
            </a:r>
            <a:r>
              <a:rPr lang="zh-CN" altLang="en-US" dirty="0" smtClean="0"/>
              <a:t>病毒，</a:t>
            </a:r>
            <a:r>
              <a:rPr lang="en-US" altLang="zh-CN" dirty="0" err="1" smtClean="0"/>
              <a:t>Burkitt</a:t>
            </a:r>
            <a:r>
              <a:rPr lang="zh-CN" altLang="en-US" dirty="0" smtClean="0"/>
              <a:t>淋巴瘤具有明显地方流行性，患者</a:t>
            </a:r>
            <a:r>
              <a:rPr lang="zh-CN" altLang="en-US" dirty="0" smtClean="0">
                <a:hlinkClick r:id="rId4"/>
              </a:rPr>
              <a:t>血清</a:t>
            </a:r>
            <a:r>
              <a:rPr lang="zh-CN" altLang="en-US" dirty="0" smtClean="0"/>
              <a:t>中有高价</a:t>
            </a:r>
            <a:r>
              <a:rPr lang="en-US" altLang="zh-CN" dirty="0" smtClean="0"/>
              <a:t>EB</a:t>
            </a:r>
            <a:r>
              <a:rPr lang="zh-CN" altLang="en-US" dirty="0" smtClean="0"/>
              <a:t>病毒抗体，患者淋巴组织培养，可见</a:t>
            </a:r>
            <a:r>
              <a:rPr lang="en-US" altLang="zh-CN" dirty="0" smtClean="0"/>
              <a:t>EB</a:t>
            </a:r>
            <a:r>
              <a:rPr lang="zh-CN" altLang="en-US" dirty="0" smtClean="0"/>
              <a:t>病毒颗粒，</a:t>
            </a:r>
            <a:r>
              <a:rPr lang="en-US" altLang="zh-CN" dirty="0" smtClean="0"/>
              <a:t>20%</a:t>
            </a:r>
            <a:r>
              <a:rPr lang="zh-CN" altLang="en-US" dirty="0" smtClean="0"/>
              <a:t>患者的</a:t>
            </a:r>
            <a:r>
              <a:rPr lang="en-US" altLang="zh-CN" dirty="0" smtClean="0"/>
              <a:t>RS</a:t>
            </a:r>
            <a:r>
              <a:rPr lang="zh-CN" altLang="en-US" dirty="0" smtClean="0"/>
              <a:t>细胞中可以找到</a:t>
            </a:r>
            <a:r>
              <a:rPr lang="en-US" altLang="zh-CN" dirty="0" smtClean="0"/>
              <a:t>EB</a:t>
            </a:r>
            <a:r>
              <a:rPr lang="zh-CN" altLang="en-US" dirty="0" smtClean="0"/>
              <a:t>病毒，是一种可能来源于滤泡</a:t>
            </a:r>
            <a:r>
              <a:rPr lang="zh-CN" altLang="en-US" dirty="0" smtClean="0">
                <a:hlinkClick r:id="rId5"/>
              </a:rPr>
              <a:t>生发中心</a:t>
            </a:r>
            <a:r>
              <a:rPr lang="zh-CN" altLang="en-US" dirty="0" smtClean="0"/>
              <a:t>细胞的高度恶性的</a:t>
            </a:r>
            <a:r>
              <a:rPr lang="en-US" altLang="zh-CN" dirty="0" smtClean="0"/>
              <a:t>B</a:t>
            </a:r>
            <a:r>
              <a:rPr lang="zh-CN" altLang="en-US" dirty="0" smtClean="0"/>
              <a:t>细胞肿瘤。现在世界各地都发现类似的病例。我国也有少数病例报道。患者主要为儿童和青年人。男性多于女性。</a:t>
            </a:r>
            <a:r>
              <a:rPr lang="en-US" altLang="zh-CN" dirty="0" err="1" smtClean="0"/>
              <a:t>Burkitt</a:t>
            </a:r>
            <a:r>
              <a:rPr lang="zh-CN" altLang="en-US" dirty="0" smtClean="0"/>
              <a:t>淋巴瘤临床上有非洲地区性、散发性和</a:t>
            </a:r>
            <a:r>
              <a:rPr lang="en-US" altLang="zh-CN" dirty="0" smtClean="0"/>
              <a:t>HIV</a:t>
            </a:r>
            <a:r>
              <a:rPr lang="zh-CN" altLang="en-US" dirty="0" smtClean="0"/>
              <a:t>相关性三种形式。</a:t>
            </a:r>
            <a:r>
              <a:rPr lang="en-US" altLang="zh-CN" dirty="0" smtClean="0"/>
              <a:t>EB</a:t>
            </a:r>
            <a:r>
              <a:rPr lang="zh-CN" altLang="en-US" dirty="0" smtClean="0"/>
              <a:t>病毒的潜伏感染和非洲地区性的</a:t>
            </a:r>
            <a:r>
              <a:rPr lang="en-US" altLang="zh-CN" dirty="0" err="1" smtClean="0"/>
              <a:t>Burkitt</a:t>
            </a:r>
            <a:r>
              <a:rPr lang="zh-CN" altLang="en-US" dirty="0" smtClean="0"/>
              <a:t>淋巴瘤有密切关系。 </a:t>
            </a:r>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37</a:t>
            </a:fld>
            <a:endParaRPr lang="zh-CN" altLang="en-US"/>
          </a:p>
        </p:txBody>
      </p:sp>
    </p:spTree>
    <p:extLst>
      <p:ext uri="{BB962C8B-B14F-4D97-AF65-F5344CB8AC3E}">
        <p14:creationId xmlns:p14="http://schemas.microsoft.com/office/powerpoint/2010/main" val="3535737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39</a:t>
            </a:fld>
            <a:endParaRPr lang="zh-CN" altLang="en-US"/>
          </a:p>
        </p:txBody>
      </p:sp>
    </p:spTree>
    <p:extLst>
      <p:ext uri="{BB962C8B-B14F-4D97-AF65-F5344CB8AC3E}">
        <p14:creationId xmlns:p14="http://schemas.microsoft.com/office/powerpoint/2010/main" val="2675629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err="1" smtClean="0"/>
              <a:t>Benzopyrene</a:t>
            </a:r>
            <a:r>
              <a:rPr lang="en-US" altLang="zh-CN" b="1" dirty="0" smtClean="0"/>
              <a:t>: </a:t>
            </a:r>
            <a:r>
              <a:rPr lang="zh-CN" altLang="en-US" b="1" dirty="0" smtClean="0"/>
              <a:t>苯并 芘</a:t>
            </a:r>
            <a:r>
              <a:rPr lang="zh-CN" altLang="en-US" dirty="0" smtClean="0"/>
              <a:t> </a:t>
            </a:r>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41</a:t>
            </a:fld>
            <a:endParaRPr lang="zh-CN" altLang="en-US"/>
          </a:p>
        </p:txBody>
      </p:sp>
    </p:spTree>
    <p:extLst>
      <p:ext uri="{BB962C8B-B14F-4D97-AF65-F5344CB8AC3E}">
        <p14:creationId xmlns:p14="http://schemas.microsoft.com/office/powerpoint/2010/main" val="2208114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altLang="zh-CN" dirty="0" smtClean="0"/>
              <a:t>Mutagens identified via Ames test are also possible carcinogens, and early studies by Ames showed that 90% of known carcinogens may be identified via this test.</a:t>
            </a:r>
            <a:r>
              <a:rPr lang="en-US" altLang="zh-CN" baseline="30000" dirty="0" smtClean="0">
                <a:hlinkClick r:id="rId3"/>
              </a:rPr>
              <a:t>[7]</a:t>
            </a:r>
            <a:r>
              <a:rPr lang="en-US" altLang="zh-CN" dirty="0" smtClean="0"/>
              <a:t> Later studies however showed identification of 50–70% of known carcinogens.</a:t>
            </a:r>
            <a:r>
              <a:rPr lang="en-US" altLang="zh-CN" baseline="30000" dirty="0" smtClean="0">
                <a:effectLst/>
              </a:rPr>
              <a:t>[</a:t>
            </a:r>
            <a:r>
              <a:rPr lang="en-US" altLang="zh-CN" i="1" baseline="30000" dirty="0" smtClean="0">
                <a:effectLst/>
                <a:hlinkClick r:id="rId4" tooltip="Wikipedia:Citation needed"/>
              </a:rPr>
              <a:t>citation needed</a:t>
            </a:r>
            <a:r>
              <a:rPr lang="en-US" altLang="zh-CN" baseline="30000" dirty="0" smtClean="0">
                <a:effectLst/>
              </a:rPr>
              <a:t>]</a:t>
            </a:r>
            <a:r>
              <a:rPr lang="en-US" altLang="zh-CN" dirty="0" smtClean="0"/>
              <a:t> The test was used to identify a number of compounds previously used in commercial products as potential carcinogens.</a:t>
            </a:r>
            <a:r>
              <a:rPr lang="en-US" altLang="zh-CN" baseline="30000" dirty="0" smtClean="0">
                <a:hlinkClick r:id="rId5"/>
              </a:rPr>
              <a:t>[8]</a:t>
            </a:r>
            <a:r>
              <a:rPr lang="en-US" altLang="zh-CN" dirty="0" smtClean="0"/>
              <a:t> Examples include </a:t>
            </a:r>
            <a:r>
              <a:rPr lang="en-US" altLang="zh-CN" dirty="0" err="1" smtClean="0">
                <a:hlinkClick r:id="rId6" tooltip="Tris(2,3-dibromopropyl)phosphate"/>
              </a:rPr>
              <a:t>tris</a:t>
            </a:r>
            <a:r>
              <a:rPr lang="en-US" altLang="zh-CN" dirty="0" smtClean="0">
                <a:hlinkClick r:id="rId6" tooltip="Tris(2,3-dibromopropyl)phosphate"/>
              </a:rPr>
              <a:t>(2,3-dibromopropyl)phosphate</a:t>
            </a:r>
            <a:r>
              <a:rPr lang="en-US" altLang="zh-CN" dirty="0" smtClean="0"/>
              <a:t>, which was used as a flame retardant in plastic and textiles such as children's sleepwear,</a:t>
            </a:r>
            <a:r>
              <a:rPr lang="en-US" altLang="zh-CN" baseline="30000" dirty="0" smtClean="0">
                <a:hlinkClick r:id="rId7"/>
              </a:rPr>
              <a:t>[9]</a:t>
            </a:r>
            <a:r>
              <a:rPr lang="en-US" altLang="zh-CN" dirty="0" smtClean="0"/>
              <a:t> and </a:t>
            </a:r>
            <a:r>
              <a:rPr lang="en-US" altLang="zh-CN" dirty="0" err="1" smtClean="0">
                <a:hlinkClick r:id="rId8" tooltip="Furylfuramide"/>
              </a:rPr>
              <a:t>furylfuramide</a:t>
            </a:r>
            <a:r>
              <a:rPr lang="en-US" altLang="zh-CN" dirty="0" smtClean="0"/>
              <a:t> which was used as an antibacterial additive in food in Japan in 1960s and 1970s. </a:t>
            </a:r>
            <a:r>
              <a:rPr lang="en-US" altLang="zh-CN" dirty="0" err="1" smtClean="0"/>
              <a:t>Furylfuramide</a:t>
            </a:r>
            <a:r>
              <a:rPr lang="en-US" altLang="zh-CN" dirty="0" smtClean="0"/>
              <a:t> in fact had previously passed animal test, but more vigorous tests after its identification in the Ames test showed it to be carcinogenic.</a:t>
            </a:r>
            <a:r>
              <a:rPr lang="en-US" altLang="zh-CN" baseline="30000" dirty="0" smtClean="0">
                <a:hlinkClick r:id="rId9"/>
              </a:rPr>
              <a:t>[10]</a:t>
            </a:r>
            <a:r>
              <a:rPr lang="en-US" altLang="zh-CN" dirty="0" smtClean="0"/>
              <a:t> Their positive tests resulted in those chemicals being withdrawn from use in consumer products.</a:t>
            </a:r>
          </a:p>
          <a:p>
            <a:pPr rtl="0"/>
            <a:r>
              <a:rPr lang="en-US" altLang="zh-CN" dirty="0" smtClean="0"/>
              <a:t>One interesting result from the Ames test is that the dose response curve using varying concentrations of chemical is almost always linear,</a:t>
            </a:r>
            <a:r>
              <a:rPr lang="en-US" altLang="zh-CN" baseline="30000" dirty="0" smtClean="0">
                <a:hlinkClick r:id="rId3"/>
              </a:rPr>
              <a:t>[7]</a:t>
            </a:r>
            <a:r>
              <a:rPr lang="en-US" altLang="zh-CN" dirty="0" smtClean="0"/>
              <a:t> indicating that there is no threshold concentration for mutagenesis. It therefore suggests that, as with radiations, there may be </a:t>
            </a:r>
            <a:r>
              <a:rPr lang="en-US" altLang="zh-CN" dirty="0" smtClean="0">
                <a:hlinkClick r:id="rId10" tooltip="Linear no-threshold model"/>
              </a:rPr>
              <a:t>no safe threshold</a:t>
            </a:r>
            <a:r>
              <a:rPr lang="en-US" altLang="zh-CN" dirty="0" smtClean="0"/>
              <a:t> for chemical mutagens or carcinogens.</a:t>
            </a:r>
            <a:r>
              <a:rPr lang="en-US" altLang="zh-CN" baseline="30000" dirty="0" smtClean="0">
                <a:hlinkClick r:id="rId11"/>
              </a:rPr>
              <a:t>[11]</a:t>
            </a:r>
            <a:r>
              <a:rPr lang="en-US" altLang="zh-CN" baseline="30000" dirty="0" smtClean="0">
                <a:hlinkClick r:id="rId12"/>
              </a:rPr>
              <a:t>[12]</a:t>
            </a:r>
            <a:r>
              <a:rPr lang="en-US" altLang="zh-CN" dirty="0" smtClean="0"/>
              <a:t> However some proposed that organisms can tolerate low level of mutagens due to protective mechanisms such as </a:t>
            </a:r>
            <a:r>
              <a:rPr lang="en-US" altLang="zh-CN" dirty="0" smtClean="0">
                <a:hlinkClick r:id="rId13" tooltip="DNA repair"/>
              </a:rPr>
              <a:t>DNA repair</a:t>
            </a:r>
            <a:r>
              <a:rPr lang="en-US" altLang="zh-CN" dirty="0" smtClean="0"/>
              <a:t>, and threshold may exist for certain chemical mutagens.</a:t>
            </a:r>
            <a:r>
              <a:rPr lang="en-US" altLang="zh-CN" baseline="30000" dirty="0" smtClean="0">
                <a:hlinkClick r:id="rId14"/>
              </a:rPr>
              <a:t>[13]</a:t>
            </a:r>
            <a:r>
              <a:rPr lang="en-US" altLang="zh-CN" dirty="0" smtClean="0"/>
              <a:t> Bruce Ames himself argued against linear dose-response extrapolation from the high dose used in carcinogenesis tests in animal systems to the lower dose of chemicals normally encountered in human exposure, as the results may be false positives due to </a:t>
            </a:r>
            <a:r>
              <a:rPr lang="en-US" altLang="zh-CN" dirty="0" err="1" smtClean="0">
                <a:hlinkClick r:id="rId15" tooltip="Mitogenic"/>
              </a:rPr>
              <a:t>mitogenic</a:t>
            </a:r>
            <a:r>
              <a:rPr lang="en-US" altLang="zh-CN" dirty="0" smtClean="0"/>
              <a:t> response caused by the artificially high dose of chemicals used in such tests.</a:t>
            </a:r>
            <a:r>
              <a:rPr lang="en-US" altLang="zh-CN" baseline="30000" dirty="0" smtClean="0">
                <a:hlinkClick r:id="rId16"/>
              </a:rPr>
              <a:t>[14]</a:t>
            </a:r>
            <a:r>
              <a:rPr lang="en-US" altLang="zh-CN" baseline="30000" dirty="0" smtClean="0">
                <a:hlinkClick r:id="rId17"/>
              </a:rPr>
              <a:t>[15]</a:t>
            </a:r>
            <a:r>
              <a:rPr lang="en-US" altLang="zh-CN" dirty="0" smtClean="0"/>
              <a:t> He also cautioned against the "hysteria over tiny traces of chemicals that may or may not cause cancer", that "completely drives out the major risks you should be aware of."</a:t>
            </a:r>
            <a:r>
              <a:rPr lang="en-US" altLang="zh-CN" baseline="30000" dirty="0" smtClean="0">
                <a:hlinkClick r:id="rId18"/>
              </a:rPr>
              <a:t>[16]</a:t>
            </a:r>
            <a:endParaRPr lang="en-US" altLang="zh-CN" dirty="0" smtClean="0"/>
          </a:p>
          <a:p>
            <a:pPr rtl="0"/>
            <a:r>
              <a:rPr lang="en-US" altLang="zh-CN" dirty="0" smtClean="0"/>
              <a:t>The Ames test is often used as one of the initial screens for potential drugs to weed out possible carcinogens, and it is one of the eight tests required under the </a:t>
            </a:r>
            <a:r>
              <a:rPr lang="en-US" altLang="zh-CN" dirty="0" smtClean="0">
                <a:hlinkClick r:id="rId19" tooltip="Federal Insecticide, Fungicide, and Rodenticide Act"/>
              </a:rPr>
              <a:t>Pesticide Act</a:t>
            </a:r>
            <a:r>
              <a:rPr lang="en-US" altLang="zh-CN" dirty="0" smtClean="0"/>
              <a:t> (USA) and one of six tests required under the </a:t>
            </a:r>
            <a:r>
              <a:rPr lang="en-US" altLang="zh-CN" dirty="0" smtClean="0">
                <a:hlinkClick r:id="rId20" tooltip="Toxic Substances Control Act of 1976"/>
              </a:rPr>
              <a:t>Toxic Substances Control Act</a:t>
            </a:r>
            <a:r>
              <a:rPr lang="en-US" altLang="zh-CN" dirty="0" smtClean="0"/>
              <a:t> (USA).</a:t>
            </a:r>
            <a:r>
              <a:rPr lang="en-US" altLang="zh-CN" baseline="30000" dirty="0" smtClean="0">
                <a:hlinkClick r:id="rId21"/>
              </a:rPr>
              <a:t>[17]</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42</a:t>
            </a:fld>
            <a:endParaRPr lang="zh-CN" altLang="en-US"/>
          </a:p>
        </p:txBody>
      </p:sp>
    </p:spTree>
    <p:extLst>
      <p:ext uri="{BB962C8B-B14F-4D97-AF65-F5344CB8AC3E}">
        <p14:creationId xmlns:p14="http://schemas.microsoft.com/office/powerpoint/2010/main" val="1290547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altLang="zh-CN" i="1" dirty="0" smtClean="0"/>
              <a:t>Salmonella </a:t>
            </a:r>
            <a:r>
              <a:rPr lang="en-US" altLang="zh-CN" i="1" dirty="0" err="1" smtClean="0"/>
              <a:t>typhimurium</a:t>
            </a:r>
            <a:r>
              <a:rPr lang="en-US" altLang="zh-CN" dirty="0" smtClean="0"/>
              <a:t> is a prokaryote, therefore it is not a perfect model for humans. Rat liver </a:t>
            </a:r>
            <a:r>
              <a:rPr lang="en-US" altLang="zh-CN" dirty="0" smtClean="0">
                <a:hlinkClick r:id="rId3" tooltip="S9 fraction"/>
              </a:rPr>
              <a:t>S9 fraction</a:t>
            </a:r>
            <a:r>
              <a:rPr lang="en-US" altLang="zh-CN" dirty="0" smtClean="0"/>
              <a:t> is used to mimic the mammalian metabolic conditions so that the mutagenic potential of metabolites formed by a parent molecule in the hepatic system can be assessed; however, there are differences in metabolism between human and rat that can affect the mutagenicity of chemicals being tested.</a:t>
            </a:r>
            <a:r>
              <a:rPr lang="en-US" altLang="zh-CN" baseline="30000" dirty="0" smtClean="0">
                <a:hlinkClick r:id="rId4"/>
              </a:rPr>
              <a:t>[18]</a:t>
            </a:r>
            <a:r>
              <a:rPr lang="en-US" altLang="zh-CN" dirty="0" smtClean="0"/>
              <a:t> The test may therefore be improved by the use of human liver S9 fraction; its use was previously limited by its availability, but it is now available commercially and therefore may be more feasible.</a:t>
            </a:r>
            <a:r>
              <a:rPr lang="en-US" altLang="zh-CN" baseline="30000" dirty="0" smtClean="0">
                <a:hlinkClick r:id="rId5"/>
              </a:rPr>
              <a:t>[19]</a:t>
            </a:r>
            <a:r>
              <a:rPr lang="en-US" altLang="zh-CN" dirty="0" smtClean="0"/>
              <a:t> An adapted </a:t>
            </a:r>
            <a:r>
              <a:rPr lang="en-US" altLang="zh-CN" i="1" dirty="0" smtClean="0"/>
              <a:t>in vitro</a:t>
            </a:r>
            <a:r>
              <a:rPr lang="en-US" altLang="zh-CN" dirty="0" smtClean="0"/>
              <a:t> model has been made for eukaryotic cells, for example yeast.</a:t>
            </a:r>
          </a:p>
          <a:p>
            <a:pPr rtl="0"/>
            <a:r>
              <a:rPr lang="en-US" altLang="zh-CN" dirty="0" smtClean="0"/>
              <a:t>Mutagens identified in the Ames test need not necessarily be carcinogenic, and further tests are required for any potential carcinogen identified in the test. Drugs that contain the nitrate moiety sometimes come back positive for Ames when they are indeed safe. The nitrate compounds may generate </a:t>
            </a:r>
            <a:r>
              <a:rPr lang="en-US" altLang="zh-CN" dirty="0" smtClean="0">
                <a:hlinkClick r:id="rId6" tooltip="Nitric oxide"/>
              </a:rPr>
              <a:t>nitric oxide</a:t>
            </a:r>
            <a:r>
              <a:rPr lang="en-US" altLang="zh-CN" dirty="0" smtClean="0"/>
              <a:t>, an important signal molecule that can give a false positive. </a:t>
            </a:r>
            <a:r>
              <a:rPr lang="en-US" altLang="zh-CN" dirty="0" smtClean="0">
                <a:hlinkClick r:id="rId7" tooltip="Nitroglycerin"/>
              </a:rPr>
              <a:t>Nitroglycerin</a:t>
            </a:r>
            <a:r>
              <a:rPr lang="en-US" altLang="zh-CN" dirty="0" smtClean="0"/>
              <a:t> is an example that gives a positive Ames yet is still used in treatment today. Nitrates in food however may be reduced by bacterial action to nitrites which are known to generate carcinogens by reacting with amines and amides. Long toxicology and outcome studies are needed with such compounds to disprove a positive Ames test.</a:t>
            </a:r>
          </a:p>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43</a:t>
            </a:fld>
            <a:endParaRPr lang="zh-CN" altLang="en-US"/>
          </a:p>
        </p:txBody>
      </p:sp>
    </p:spTree>
    <p:extLst>
      <p:ext uri="{BB962C8B-B14F-4D97-AF65-F5344CB8AC3E}">
        <p14:creationId xmlns:p14="http://schemas.microsoft.com/office/powerpoint/2010/main" val="413246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Nature</a:t>
            </a:r>
            <a:r>
              <a:rPr lang="en-US" altLang="zh-CN" baseline="0" dirty="0" smtClean="0"/>
              <a:t> of Cancer suggests that it is a disease of chaos, a breakdown of existing biological order within the body. More specifically, the disorder seen in cancer appears to drive </a:t>
            </a:r>
            <a:r>
              <a:rPr lang="en-US" altLang="zh-CN" baseline="0" dirty="0" err="1" smtClean="0"/>
              <a:t>diretly</a:t>
            </a:r>
            <a:r>
              <a:rPr lang="en-US" altLang="zh-CN" baseline="0" dirty="0" smtClean="0"/>
              <a:t> from malfunctioning of the controls that are normally responsible for determining when and where cells throughout the body will multiply.</a:t>
            </a:r>
          </a:p>
          <a:p>
            <a:r>
              <a:rPr lang="zh-CN" altLang="en-US" dirty="0" smtClean="0"/>
              <a:t>在</a:t>
            </a:r>
            <a:r>
              <a:rPr lang="zh-CN" altLang="en-US" dirty="0" smtClean="0">
                <a:hlinkClick r:id="rId3"/>
              </a:rPr>
              <a:t>唯物辩证法</a:t>
            </a:r>
            <a:r>
              <a:rPr lang="zh-CN" altLang="en-US" dirty="0" smtClean="0"/>
              <a:t>中，内外因作用原理表述如下：事物的发展是内外因共同起作用的结果，内因是事物发展的根据</a:t>
            </a:r>
            <a:r>
              <a:rPr lang="en-US" altLang="zh-CN" dirty="0" smtClean="0"/>
              <a:t>,</a:t>
            </a:r>
            <a:r>
              <a:rPr lang="zh-CN" altLang="en-US" dirty="0" smtClean="0"/>
              <a:t>它是第一位的</a:t>
            </a:r>
            <a:r>
              <a:rPr lang="en-US" altLang="zh-CN" dirty="0" smtClean="0"/>
              <a:t>,</a:t>
            </a:r>
            <a:r>
              <a:rPr lang="zh-CN" altLang="en-US" dirty="0" smtClean="0"/>
              <a:t>它决定着事物发展的基本趋向，</a:t>
            </a:r>
            <a:r>
              <a:rPr lang="zh-CN" altLang="en-US" dirty="0" smtClean="0">
                <a:hlinkClick r:id="rId4"/>
              </a:rPr>
              <a:t>外因</a:t>
            </a:r>
            <a:r>
              <a:rPr lang="zh-CN" altLang="en-US" dirty="0" smtClean="0"/>
              <a:t>是事物发展的外部条件</a:t>
            </a:r>
            <a:r>
              <a:rPr lang="en-US" altLang="zh-CN" dirty="0" smtClean="0"/>
              <a:t>,</a:t>
            </a:r>
            <a:r>
              <a:rPr lang="zh-CN" altLang="en-US" dirty="0" smtClean="0"/>
              <a:t>它是第二位的</a:t>
            </a:r>
            <a:r>
              <a:rPr lang="en-US" altLang="zh-CN" dirty="0" smtClean="0"/>
              <a:t>,</a:t>
            </a:r>
            <a:r>
              <a:rPr lang="zh-CN" altLang="en-US" dirty="0" smtClean="0"/>
              <a:t>它对事物的发展起着加速或延缓的作用</a:t>
            </a:r>
            <a:r>
              <a:rPr lang="en-US" altLang="zh-CN" dirty="0" smtClean="0"/>
              <a:t>,</a:t>
            </a:r>
            <a:r>
              <a:rPr lang="zh-CN" altLang="en-US" dirty="0" smtClean="0"/>
              <a:t>外因必须通过内因而起作用。</a:t>
            </a:r>
          </a:p>
          <a:p>
            <a:r>
              <a:rPr lang="zh-CN" altLang="en-US" dirty="0" smtClean="0"/>
              <a:t>由内外因作用原理可以看出，事物发展的结果可以看作是内因和外因的积，即：结果</a:t>
            </a:r>
            <a:r>
              <a:rPr lang="en-US" altLang="zh-CN" dirty="0" smtClean="0"/>
              <a:t>=</a:t>
            </a:r>
            <a:r>
              <a:rPr lang="zh-CN" altLang="en-US" dirty="0" smtClean="0"/>
              <a:t>内因</a:t>
            </a:r>
            <a:r>
              <a:rPr lang="en-US" altLang="zh-CN" dirty="0" smtClean="0"/>
              <a:t>X</a:t>
            </a:r>
            <a:r>
              <a:rPr lang="zh-CN" altLang="en-US" dirty="0" smtClean="0"/>
              <a:t>外因。</a:t>
            </a:r>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3</a:t>
            </a:fld>
            <a:endParaRPr lang="zh-CN" altLang="en-US"/>
          </a:p>
        </p:txBody>
      </p:sp>
    </p:spTree>
    <p:extLst>
      <p:ext uri="{BB962C8B-B14F-4D97-AF65-F5344CB8AC3E}">
        <p14:creationId xmlns:p14="http://schemas.microsoft.com/office/powerpoint/2010/main" val="3847189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44</a:t>
            </a:fld>
            <a:endParaRPr lang="zh-CN" altLang="en-US"/>
          </a:p>
        </p:txBody>
      </p:sp>
    </p:spTree>
    <p:extLst>
      <p:ext uri="{BB962C8B-B14F-4D97-AF65-F5344CB8AC3E}">
        <p14:creationId xmlns:p14="http://schemas.microsoft.com/office/powerpoint/2010/main" val="2951417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2000, President Clinton signed a bill to remove the warning label from products containing saccharin. To this day a salt derivative of saccharin, sodium saccharin, remains on the list of carcinogens and still requires warning labels.</a:t>
            </a:r>
          </a:p>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45</a:t>
            </a:fld>
            <a:endParaRPr lang="zh-CN" altLang="en-US"/>
          </a:p>
        </p:txBody>
      </p:sp>
    </p:spTree>
    <p:extLst>
      <p:ext uri="{BB962C8B-B14F-4D97-AF65-F5344CB8AC3E}">
        <p14:creationId xmlns:p14="http://schemas.microsoft.com/office/powerpoint/2010/main" val="2492706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Rabbit S9 fraction not equal to Human S9</a:t>
            </a:r>
            <a:r>
              <a:rPr lang="en-US" altLang="zh-CN" baseline="0" dirty="0" smtClean="0"/>
              <a:t> fraction</a:t>
            </a:r>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46</a:t>
            </a:fld>
            <a:endParaRPr lang="zh-CN" altLang="en-US"/>
          </a:p>
        </p:txBody>
      </p:sp>
    </p:spTree>
    <p:extLst>
      <p:ext uri="{BB962C8B-B14F-4D97-AF65-F5344CB8AC3E}">
        <p14:creationId xmlns:p14="http://schemas.microsoft.com/office/powerpoint/2010/main" val="827075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smtClean="0"/>
              <a:t>Fluctuation method</a:t>
            </a:r>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47</a:t>
            </a:fld>
            <a:endParaRPr lang="zh-CN" altLang="en-US"/>
          </a:p>
        </p:txBody>
      </p:sp>
    </p:spTree>
    <p:extLst>
      <p:ext uri="{BB962C8B-B14F-4D97-AF65-F5344CB8AC3E}">
        <p14:creationId xmlns:p14="http://schemas.microsoft.com/office/powerpoint/2010/main" val="3397966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03005F5-F02A-44B8-AA0F-F3496DE0B70F}" type="slidenum">
              <a:rPr lang="en-US" altLang="zh-CN" smtClean="0">
                <a:latin typeface="Arial" pitchFamily="34" charset="0"/>
              </a:rPr>
              <a:pPr/>
              <a:t>48</a:t>
            </a:fld>
            <a:endParaRPr lang="en-US" altLang="zh-CN" smtClean="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3806329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C217CC22-9118-4733-B9A9-4366F08C040B}" type="slidenum">
              <a:rPr lang="en-US" altLang="zh-CN" smtClean="0">
                <a:latin typeface="Arial" pitchFamily="34" charset="0"/>
              </a:rPr>
              <a:pPr/>
              <a:t>49</a:t>
            </a:fld>
            <a:endParaRPr lang="en-US" altLang="zh-CN" smtClean="0">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zh-CN" altLang="en-US" sz="1200" kern="1200" dirty="0" smtClean="0">
                <a:solidFill>
                  <a:schemeClr val="tx1"/>
                </a:solidFill>
                <a:effectLst/>
                <a:latin typeface="+mn-lt"/>
                <a:ea typeface="+mn-ea"/>
                <a:cs typeface="+mn-cs"/>
              </a:rPr>
              <a:t>发明巴氏消毒法</a:t>
            </a:r>
            <a:r>
              <a:rPr lang="zh-CN" altLang="en-US" sz="1200" kern="1200" dirty="0" smtClean="0">
                <a:solidFill>
                  <a:schemeClr val="tx1"/>
                </a:solidFill>
                <a:effectLst/>
                <a:latin typeface="+mn-lt"/>
                <a:ea typeface="+mn-ea"/>
                <a:cs typeface="+mn-cs"/>
                <a:hlinkClick r:id="rId3"/>
              </a:rPr>
              <a:t>更多</a:t>
            </a:r>
            <a:r>
              <a:rPr lang="zh-CN" altLang="en-US" sz="1200" kern="1200" dirty="0" smtClean="0">
                <a:solidFill>
                  <a:schemeClr val="tx1"/>
                </a:solidFill>
                <a:effectLst/>
                <a:latin typeface="+mn-lt"/>
                <a:ea typeface="+mn-ea"/>
                <a:cs typeface="+mn-cs"/>
              </a:rPr>
              <a:t>来源于巴斯德解决啤酒变酸问题的努力。他发现：以</a:t>
            </a:r>
            <a:r>
              <a:rPr lang="en-US" altLang="zh-CN" sz="1200" kern="1200" dirty="0" smtClean="0">
                <a:solidFill>
                  <a:schemeClr val="tx1"/>
                </a:solidFill>
                <a:effectLst/>
                <a:latin typeface="+mn-lt"/>
                <a:ea typeface="+mn-ea"/>
                <a:cs typeface="+mn-cs"/>
              </a:rPr>
              <a:t>50~60</a:t>
            </a:r>
            <a:r>
              <a:rPr lang="zh-CN" altLang="en-US" sz="1200" kern="1200" dirty="0" smtClean="0">
                <a:solidFill>
                  <a:schemeClr val="tx1"/>
                </a:solidFill>
                <a:effectLst/>
                <a:latin typeface="+mn-lt"/>
                <a:ea typeface="+mn-ea"/>
                <a:cs typeface="+mn-cs"/>
              </a:rPr>
              <a:t>摄氏度的温度加热啤酒半小时，就可以杀死啤酒里的乳酸杆菌和芽孢，而不必煮沸。</a:t>
            </a:r>
            <a:endParaRPr lang="en-US" altLang="zh-CN" sz="1200" kern="1200" dirty="0" smtClean="0">
              <a:solidFill>
                <a:schemeClr val="tx1"/>
              </a:solidFill>
              <a:effectLst/>
              <a:latin typeface="+mn-lt"/>
              <a:ea typeface="+mn-ea"/>
              <a:cs typeface="+mn-cs"/>
            </a:endParaRPr>
          </a:p>
          <a:p>
            <a:pPr eaLnBrk="1" hangingPunct="1"/>
            <a:endParaRPr lang="en-US" altLang="zh-CN" sz="1200" kern="1200" dirty="0" smtClean="0">
              <a:solidFill>
                <a:schemeClr val="tx1"/>
              </a:solidFill>
              <a:effectLst/>
              <a:latin typeface="+mn-lt"/>
              <a:ea typeface="+mn-ea"/>
              <a:cs typeface="+mn-cs"/>
            </a:endParaRPr>
          </a:p>
          <a:p>
            <a:pPr eaLnBrk="1" hangingPunct="1"/>
            <a:r>
              <a:rPr lang="zh-CN" altLang="en-US" sz="1200" kern="1200" dirty="0" smtClean="0">
                <a:solidFill>
                  <a:schemeClr val="tx1"/>
                </a:solidFill>
                <a:effectLst/>
                <a:latin typeface="+mn-lt"/>
                <a:ea typeface="+mn-ea"/>
                <a:cs typeface="+mn-cs"/>
              </a:rPr>
              <a:t>研制狂犬病疫苗</a:t>
            </a:r>
            <a:r>
              <a:rPr lang="zh-CN" altLang="en-US" sz="1200" kern="1200" dirty="0" smtClean="0">
                <a:solidFill>
                  <a:schemeClr val="tx1"/>
                </a:solidFill>
                <a:effectLst/>
                <a:latin typeface="+mn-lt"/>
                <a:ea typeface="+mn-ea"/>
                <a:cs typeface="+mn-cs"/>
                <a:hlinkClick r:id="rId4"/>
              </a:rPr>
              <a:t>更多</a:t>
            </a:r>
            <a:r>
              <a:rPr lang="zh-CN" altLang="en-US" sz="1200" kern="1200" dirty="0" smtClean="0">
                <a:solidFill>
                  <a:schemeClr val="tx1"/>
                </a:solidFill>
                <a:effectLst/>
                <a:latin typeface="+mn-lt"/>
                <a:ea typeface="+mn-ea"/>
                <a:cs typeface="+mn-cs"/>
              </a:rPr>
              <a:t>把干燥的脊髓组织磨碎加水制成疫苗，注射到犬只脑中，再让打过疫苗的狗接触致命的病毒。接种疫苗的狗，即使脑中被注入狂犬病毒，也不会发病。</a:t>
            </a:r>
            <a:endParaRPr lang="en-US" altLang="zh-CN" dirty="0" smtClean="0">
              <a:latin typeface="Arial" pitchFamily="34" charset="0"/>
            </a:endParaRPr>
          </a:p>
        </p:txBody>
      </p:sp>
    </p:spTree>
    <p:extLst>
      <p:ext uri="{BB962C8B-B14F-4D97-AF65-F5344CB8AC3E}">
        <p14:creationId xmlns:p14="http://schemas.microsoft.com/office/powerpoint/2010/main" val="328053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F10DB9C-3416-4B5D-A625-2646B49559F3}" type="slidenum">
              <a:rPr lang="en-US" altLang="zh-CN" smtClean="0">
                <a:latin typeface="Arial" pitchFamily="34" charset="0"/>
              </a:rPr>
              <a:pPr/>
              <a:t>50</a:t>
            </a:fld>
            <a:endParaRPr lang="en-US" altLang="zh-CN" smtClean="0">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zh-CN" altLang="en-US" sz="1200" kern="1200" dirty="0" smtClean="0">
                <a:solidFill>
                  <a:schemeClr val="tx1"/>
                </a:solidFill>
                <a:effectLst/>
                <a:latin typeface="+mn-lt"/>
                <a:ea typeface="+mn-ea"/>
                <a:cs typeface="+mn-cs"/>
              </a:rPr>
              <a:t>罗泊特</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科赫（</a:t>
            </a:r>
            <a:r>
              <a:rPr lang="en-US" altLang="zh-CN" sz="1200" i="1" kern="1200" dirty="0" smtClean="0">
                <a:solidFill>
                  <a:schemeClr val="tx1"/>
                </a:solidFill>
                <a:effectLst/>
                <a:latin typeface="+mn-lt"/>
                <a:ea typeface="+mn-ea"/>
                <a:cs typeface="+mn-cs"/>
              </a:rPr>
              <a:t>Robert Koch</a:t>
            </a:r>
            <a:r>
              <a:rPr lang="zh-CN" altLang="en-US" sz="1200" i="1"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炭疽病病原学，论炭疽杆菌发育史</a:t>
            </a:r>
            <a:endParaRPr lang="en-US" altLang="zh-CN" sz="1200" kern="1200" dirty="0" smtClean="0">
              <a:solidFill>
                <a:schemeClr val="tx1"/>
              </a:solidFill>
              <a:effectLst/>
              <a:latin typeface="+mn-lt"/>
              <a:ea typeface="+mn-ea"/>
              <a:cs typeface="+mn-cs"/>
            </a:endParaRPr>
          </a:p>
          <a:p>
            <a:pPr eaLnBrk="1" hangingPunct="1"/>
            <a:r>
              <a:rPr lang="zh-CN" altLang="en-US" dirty="0" smtClean="0"/>
              <a:t/>
            </a:r>
            <a:br>
              <a:rPr lang="zh-CN" altLang="en-US" dirty="0" smtClean="0"/>
            </a:br>
            <a:r>
              <a:rPr lang="zh-CN" altLang="en-US" dirty="0" smtClean="0">
                <a:hlinkClick r:id="rId3"/>
              </a:rPr>
              <a:t>科赫法则</a:t>
            </a:r>
            <a:r>
              <a:rPr lang="en-US" altLang="zh-CN" dirty="0" smtClean="0"/>
              <a:t>(Koch's postulates)</a:t>
            </a:r>
            <a:r>
              <a:rPr lang="zh-CN" altLang="en-US" dirty="0" smtClean="0"/>
              <a:t>包括：</a:t>
            </a:r>
            <a:br>
              <a:rPr lang="zh-CN" altLang="en-US" dirty="0" smtClean="0"/>
            </a:br>
            <a:r>
              <a:rPr lang="en-US" altLang="zh-CN" dirty="0" smtClean="0"/>
              <a:t>1 </a:t>
            </a:r>
            <a:r>
              <a:rPr lang="zh-CN" altLang="en-US" dirty="0" smtClean="0"/>
              <a:t>在每一病例中都出现相同的微生物，且在健康者体内不存在；</a:t>
            </a:r>
            <a:br>
              <a:rPr lang="zh-CN" altLang="en-US" dirty="0" smtClean="0"/>
            </a:br>
            <a:r>
              <a:rPr lang="en-US" altLang="zh-CN" dirty="0" smtClean="0"/>
              <a:t>2 </a:t>
            </a:r>
            <a:r>
              <a:rPr lang="zh-CN" altLang="en-US" dirty="0" smtClean="0"/>
              <a:t>要从寄主分离出这样的微生物并在培养基中得到纯培养（</a:t>
            </a:r>
            <a:r>
              <a:rPr lang="en-US" altLang="zh-CN" dirty="0" smtClean="0"/>
              <a:t>pure culture</a:t>
            </a:r>
            <a:r>
              <a:rPr lang="zh-CN" altLang="en-US" dirty="0" smtClean="0"/>
              <a:t>）；</a:t>
            </a:r>
            <a:br>
              <a:rPr lang="zh-CN" altLang="en-US" dirty="0" smtClean="0"/>
            </a:br>
            <a:r>
              <a:rPr lang="en-US" altLang="zh-CN" dirty="0" smtClean="0"/>
              <a:t>3 </a:t>
            </a:r>
            <a:r>
              <a:rPr lang="zh-CN" altLang="en-US" dirty="0" smtClean="0"/>
              <a:t>用这种微生物的纯培养接种健康而敏感的寄主，同样的疾病会重复发生；</a:t>
            </a:r>
            <a:br>
              <a:rPr lang="zh-CN" altLang="en-US" dirty="0" smtClean="0"/>
            </a:br>
            <a:r>
              <a:rPr lang="en-US" altLang="zh-CN" dirty="0" smtClean="0"/>
              <a:t>4 </a:t>
            </a:r>
            <a:r>
              <a:rPr lang="zh-CN" altLang="en-US" dirty="0" smtClean="0"/>
              <a:t>从试验发病的寄主中能再度分离培养出这种微生物来。</a:t>
            </a:r>
            <a:br>
              <a:rPr lang="zh-CN" altLang="en-US" dirty="0" smtClean="0"/>
            </a:br>
            <a:r>
              <a:rPr lang="zh-CN" altLang="en-US" dirty="0" smtClean="0"/>
              <a:t>如果进行了上述</a:t>
            </a:r>
            <a:r>
              <a:rPr lang="en-US" altLang="zh-CN" dirty="0" smtClean="0"/>
              <a:t>4</a:t>
            </a:r>
            <a:r>
              <a:rPr lang="zh-CN" altLang="en-US" dirty="0" smtClean="0"/>
              <a:t>个步骤，并得到确实的证明，就可以确认该生物即为该病害的病原物。</a:t>
            </a:r>
            <a:endParaRPr lang="en-US" altLang="zh-CN" dirty="0" smtClean="0">
              <a:latin typeface="Arial" pitchFamily="34" charset="0"/>
            </a:endParaRPr>
          </a:p>
        </p:txBody>
      </p:sp>
    </p:spTree>
    <p:extLst>
      <p:ext uri="{BB962C8B-B14F-4D97-AF65-F5344CB8AC3E}">
        <p14:creationId xmlns:p14="http://schemas.microsoft.com/office/powerpoint/2010/main" val="3070375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4DD6618-25AA-4340-80A4-79EEFB664086}" type="slidenum">
              <a:rPr lang="en-US" altLang="zh-CN" smtClean="0">
                <a:latin typeface="Arial" pitchFamily="34" charset="0"/>
              </a:rPr>
              <a:pPr/>
              <a:t>51</a:t>
            </a:fld>
            <a:endParaRPr lang="en-US" altLang="zh-CN" smtClean="0">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zh-CN" altLang="en-US" dirty="0" smtClean="0"/>
              <a:t>自</a:t>
            </a:r>
            <a:r>
              <a:rPr lang="zh-CN" altLang="en-US" dirty="0" smtClean="0">
                <a:hlinkClick r:id="rId3"/>
              </a:rPr>
              <a:t>劳斯</a:t>
            </a:r>
            <a:r>
              <a:rPr lang="zh-CN" altLang="en-US" dirty="0" smtClean="0"/>
              <a:t>（</a:t>
            </a:r>
            <a:r>
              <a:rPr lang="en-US" altLang="zh-CN" dirty="0" smtClean="0"/>
              <a:t>P</a:t>
            </a:r>
            <a:r>
              <a:rPr lang="zh-CN" altLang="en-US" dirty="0" smtClean="0"/>
              <a:t>．</a:t>
            </a:r>
            <a:r>
              <a:rPr lang="en-US" altLang="zh-CN" dirty="0" smtClean="0"/>
              <a:t>Rous</a:t>
            </a:r>
            <a:r>
              <a:rPr lang="zh-CN" altLang="en-US" dirty="0" smtClean="0"/>
              <a:t>）于</a:t>
            </a:r>
            <a:r>
              <a:rPr lang="en-US" altLang="zh-CN" dirty="0" smtClean="0"/>
              <a:t>1911</a:t>
            </a:r>
            <a:r>
              <a:rPr lang="zh-CN" altLang="en-US" dirty="0" smtClean="0"/>
              <a:t>年从鸡的可移植性肿瘤（劳斯肉瘤）中分离到病原病毒以来，在禽类中所分离到的许多肉瘤病毒均称</a:t>
            </a:r>
            <a:r>
              <a:rPr lang="en-US" altLang="zh-CN" dirty="0" smtClean="0"/>
              <a:t>Rous</a:t>
            </a:r>
            <a:r>
              <a:rPr lang="zh-CN" altLang="en-US" dirty="0" smtClean="0"/>
              <a:t>肉瘤病毒（</a:t>
            </a:r>
            <a:r>
              <a:rPr lang="en-US" altLang="zh-CN" dirty="0" err="1" smtClean="0"/>
              <a:t>Rous′sarcoma</a:t>
            </a:r>
            <a:r>
              <a:rPr lang="en-US" altLang="zh-CN" dirty="0" smtClean="0"/>
              <a:t> virus</a:t>
            </a:r>
            <a:r>
              <a:rPr lang="zh-CN" altLang="en-US" dirty="0" smtClean="0"/>
              <a:t>，</a:t>
            </a:r>
            <a:r>
              <a:rPr lang="en-US" altLang="zh-CN" dirty="0" smtClean="0"/>
              <a:t>RSV</a:t>
            </a:r>
            <a:r>
              <a:rPr lang="zh-CN" altLang="en-US" dirty="0" smtClean="0"/>
              <a:t>），或称为禽类肉瘤病毒（</a:t>
            </a:r>
            <a:r>
              <a:rPr lang="en-US" altLang="zh-CN" dirty="0" smtClean="0"/>
              <a:t>avian sarcoma virus</a:t>
            </a:r>
            <a:r>
              <a:rPr lang="zh-CN" altLang="en-US" dirty="0" smtClean="0"/>
              <a:t>，</a:t>
            </a:r>
            <a:r>
              <a:rPr lang="en-US" altLang="zh-CN" dirty="0" smtClean="0"/>
              <a:t>ASV</a:t>
            </a:r>
            <a:r>
              <a:rPr lang="zh-CN" altLang="en-US" dirty="0" smtClean="0"/>
              <a:t>）。</a:t>
            </a:r>
          </a:p>
          <a:p>
            <a:r>
              <a:rPr lang="zh-CN" altLang="en-US" dirty="0" smtClean="0"/>
              <a:t>在小鼠中从小鼠</a:t>
            </a:r>
            <a:r>
              <a:rPr lang="zh-CN" altLang="en-US" dirty="0" smtClean="0">
                <a:hlinkClick r:id="rId4"/>
              </a:rPr>
              <a:t>白血病病毒</a:t>
            </a:r>
            <a:r>
              <a:rPr lang="zh-CN" altLang="en-US" dirty="0" smtClean="0"/>
              <a:t>的材料里以各种方式所分离到的病毒，都称为小鼠肉瘤病毒（</a:t>
            </a:r>
            <a:r>
              <a:rPr lang="en-US" altLang="zh-CN" dirty="0" smtClean="0"/>
              <a:t>murine </a:t>
            </a:r>
            <a:r>
              <a:rPr lang="en-US" altLang="zh-CN" dirty="0" err="1" smtClean="0"/>
              <a:t>sarc</a:t>
            </a:r>
            <a:r>
              <a:rPr lang="zh-CN" altLang="en-US" dirty="0" smtClean="0"/>
              <a:t>－</a:t>
            </a:r>
            <a:r>
              <a:rPr lang="en-US" altLang="zh-CN" dirty="0" smtClean="0"/>
              <a:t>ma virus</a:t>
            </a:r>
            <a:r>
              <a:rPr lang="zh-CN" altLang="en-US" dirty="0" smtClean="0"/>
              <a:t>，</a:t>
            </a:r>
            <a:r>
              <a:rPr lang="en-US" altLang="zh-CN" dirty="0" err="1" smtClean="0"/>
              <a:t>MuSV</a:t>
            </a:r>
            <a:r>
              <a:rPr lang="zh-CN" altLang="en-US" dirty="0" smtClean="0"/>
              <a:t>）。</a:t>
            </a:r>
          </a:p>
          <a:p>
            <a:r>
              <a:rPr lang="zh-CN" altLang="en-US" dirty="0" smtClean="0"/>
              <a:t>除此之外还分离到猫肉瘤病毒（</a:t>
            </a:r>
            <a:r>
              <a:rPr lang="en-US" altLang="zh-CN" dirty="0" smtClean="0"/>
              <a:t>feline sarcoma virus</a:t>
            </a:r>
            <a:r>
              <a:rPr lang="zh-CN" altLang="en-US" dirty="0" smtClean="0"/>
              <a:t>，</a:t>
            </a:r>
            <a:r>
              <a:rPr lang="en-US" altLang="zh-CN" dirty="0" err="1" smtClean="0"/>
              <a:t>FeSV</a:t>
            </a:r>
            <a:r>
              <a:rPr lang="zh-CN" altLang="en-US" dirty="0" smtClean="0"/>
              <a:t>）。据报道从猴等的其他动物中也分离到此类病毒。</a:t>
            </a:r>
          </a:p>
          <a:p>
            <a:pPr eaLnBrk="1" hangingPunct="1"/>
            <a:endParaRPr lang="en-US" altLang="zh-CN" dirty="0" smtClean="0">
              <a:latin typeface="Arial" pitchFamily="34" charset="0"/>
            </a:endParaRPr>
          </a:p>
        </p:txBody>
      </p:sp>
    </p:spTree>
    <p:extLst>
      <p:ext uri="{BB962C8B-B14F-4D97-AF65-F5344CB8AC3E}">
        <p14:creationId xmlns:p14="http://schemas.microsoft.com/office/powerpoint/2010/main" val="3473457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9FB6D84-2C07-41FA-B5A1-6F548DFF8F0A}" type="slidenum">
              <a:rPr lang="en-US" altLang="zh-CN" smtClean="0">
                <a:latin typeface="Arial" pitchFamily="34" charset="0"/>
              </a:rPr>
              <a:pPr/>
              <a:t>52</a:t>
            </a:fld>
            <a:endParaRPr lang="en-US" altLang="zh-CN" smtClean="0">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2793700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endParaRPr lang="zh-CN" altLang="en-US" smtClean="0">
              <a:latin typeface="Arial" pitchFamily="34" charset="0"/>
            </a:endParaRPr>
          </a:p>
        </p:txBody>
      </p:sp>
    </p:spTree>
    <p:extLst>
      <p:ext uri="{BB962C8B-B14F-4D97-AF65-F5344CB8AC3E}">
        <p14:creationId xmlns:p14="http://schemas.microsoft.com/office/powerpoint/2010/main" val="1808025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smtClean="0"/>
              <a:t>Epidemiology</a:t>
            </a:r>
            <a:r>
              <a:rPr lang="en-US" altLang="zh-CN" dirty="0" smtClean="0"/>
              <a:t> is the study and analysis of the </a:t>
            </a:r>
            <a:r>
              <a:rPr lang="en-US" altLang="zh-CN" dirty="0" smtClean="0">
                <a:hlinkClick r:id="rId3" tooltip="Pattern"/>
              </a:rPr>
              <a:t>patterns</a:t>
            </a:r>
            <a:r>
              <a:rPr lang="en-US" altLang="zh-CN" dirty="0" smtClean="0"/>
              <a:t>, </a:t>
            </a:r>
            <a:r>
              <a:rPr lang="en-US" altLang="zh-CN" dirty="0" smtClean="0">
                <a:hlinkClick r:id="rId4" tooltip="Cause"/>
              </a:rPr>
              <a:t>causes</a:t>
            </a:r>
            <a:r>
              <a:rPr lang="en-US" altLang="zh-CN" dirty="0" smtClean="0"/>
              <a:t>, and effects of </a:t>
            </a:r>
            <a:r>
              <a:rPr lang="en-US" altLang="zh-CN" dirty="0" smtClean="0">
                <a:hlinkClick r:id="rId5" tooltip="Health"/>
              </a:rPr>
              <a:t>health</a:t>
            </a:r>
            <a:r>
              <a:rPr lang="en-US" altLang="zh-CN" dirty="0" smtClean="0"/>
              <a:t> and </a:t>
            </a:r>
            <a:r>
              <a:rPr lang="en-US" altLang="zh-CN" dirty="0" smtClean="0">
                <a:hlinkClick r:id="rId6" tooltip="Disease"/>
              </a:rPr>
              <a:t>disease</a:t>
            </a:r>
            <a:r>
              <a:rPr lang="en-US" altLang="zh-CN" dirty="0" smtClean="0"/>
              <a:t> conditions in defined </a:t>
            </a:r>
            <a:r>
              <a:rPr lang="en-US" altLang="zh-CN" dirty="0" smtClean="0">
                <a:hlinkClick r:id="rId7" tooltip="Population"/>
              </a:rPr>
              <a:t>populations</a:t>
            </a:r>
            <a:endParaRPr lang="en-US" altLang="zh-CN" spc="-10" dirty="0" smtClean="0">
              <a:latin typeface="Calibri"/>
              <a:cs typeface="Calibri"/>
            </a:endParaRPr>
          </a:p>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6</a:t>
            </a:fld>
            <a:endParaRPr lang="zh-CN" altLang="en-US"/>
          </a:p>
        </p:txBody>
      </p:sp>
    </p:spTree>
    <p:extLst>
      <p:ext uri="{BB962C8B-B14F-4D97-AF65-F5344CB8AC3E}">
        <p14:creationId xmlns:p14="http://schemas.microsoft.com/office/powerpoint/2010/main" val="2104978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06D3BF31-3C54-435F-A633-DE77D08112A2}" type="slidenum">
              <a:rPr lang="en-US" altLang="zh-CN" smtClean="0">
                <a:latin typeface="Arial" pitchFamily="34" charset="0"/>
              </a:rPr>
              <a:pPr/>
              <a:t>54</a:t>
            </a:fld>
            <a:endParaRPr lang="en-US" altLang="zh-CN"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129468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F028F95-1163-4BF1-9EBF-7EE074953252}" type="slidenum">
              <a:rPr lang="en-US" altLang="zh-CN" smtClean="0">
                <a:latin typeface="Arial" pitchFamily="34" charset="0"/>
              </a:rPr>
              <a:pPr/>
              <a:t>55</a:t>
            </a:fld>
            <a:endParaRPr lang="en-US" altLang="zh-CN" smtClean="0">
              <a:latin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extLst>
      <p:ext uri="{BB962C8B-B14F-4D97-AF65-F5344CB8AC3E}">
        <p14:creationId xmlns:p14="http://schemas.microsoft.com/office/powerpoint/2010/main" val="3661781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7CA0734-C6BB-4FD0-BAE3-5A291496DB41}" type="slidenum">
              <a:rPr lang="en-US" altLang="zh-CN" smtClean="0">
                <a:latin typeface="Arial" pitchFamily="34" charset="0"/>
              </a:rPr>
              <a:pPr/>
              <a:t>56</a:t>
            </a:fld>
            <a:endParaRPr lang="en-US" altLang="zh-CN"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3371272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C998F468-7AD0-48BA-A717-68229C0B2151}" type="slidenum">
              <a:rPr lang="en-US" altLang="zh-CN" smtClean="0">
                <a:latin typeface="Arial" pitchFamily="34" charset="0"/>
              </a:rPr>
              <a:pPr/>
              <a:t>57</a:t>
            </a:fld>
            <a:endParaRPr lang="en-US" altLang="zh-CN" smtClean="0">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2141854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5ABF79A-F6C1-4952-B417-4ABDAC655845}" type="slidenum">
              <a:rPr lang="en-US" altLang="zh-CN" smtClean="0">
                <a:latin typeface="Arial" pitchFamily="34" charset="0"/>
              </a:rPr>
              <a:pPr/>
              <a:t>58</a:t>
            </a:fld>
            <a:endParaRPr lang="en-US" altLang="zh-CN" smtClean="0">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1533751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1AA01DFE-CF72-4817-8E8A-A5B64F9D92AA}" type="slidenum">
              <a:rPr lang="en-US" altLang="zh-CN" smtClean="0">
                <a:latin typeface="Arial" pitchFamily="34" charset="0"/>
              </a:rPr>
              <a:pPr/>
              <a:t>59</a:t>
            </a:fld>
            <a:endParaRPr lang="en-US" altLang="zh-CN" smtClean="0">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2111002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78D9498-1AC7-4E48-AFA1-0DACD10A9C24}" type="slidenum">
              <a:rPr lang="en-US" altLang="zh-CN" smtClean="0">
                <a:latin typeface="Arial" pitchFamily="34" charset="0"/>
              </a:rPr>
              <a:pPr/>
              <a:t>60</a:t>
            </a:fld>
            <a:endParaRPr lang="en-US" altLang="zh-CN" smtClean="0">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1034229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336AC93-C792-47AD-9136-3518AE5400DD}" type="slidenum">
              <a:rPr lang="en-US" altLang="zh-CN" smtClean="0">
                <a:latin typeface="Arial" pitchFamily="34" charset="0"/>
              </a:rPr>
              <a:pPr/>
              <a:t>61</a:t>
            </a:fld>
            <a:endParaRPr lang="en-US" altLang="zh-CN" smtClean="0">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859467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1A14D28-5353-4FF4-9AC7-454E18F84753}" type="slidenum">
              <a:rPr lang="en-US" altLang="zh-CN" smtClean="0">
                <a:latin typeface="Arial" pitchFamily="34" charset="0"/>
              </a:rPr>
              <a:pPr/>
              <a:t>62</a:t>
            </a:fld>
            <a:endParaRPr lang="en-US" altLang="zh-CN" smtClean="0">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1051325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endParaRPr lang="zh-CN" altLang="en-US" smtClean="0">
              <a:latin typeface="Arial" pitchFamily="34" charset="0"/>
            </a:endParaRPr>
          </a:p>
        </p:txBody>
      </p:sp>
    </p:spTree>
    <p:extLst>
      <p:ext uri="{BB962C8B-B14F-4D97-AF65-F5344CB8AC3E}">
        <p14:creationId xmlns:p14="http://schemas.microsoft.com/office/powerpoint/2010/main" val="126221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fld id="{9528ACA1-0984-482A-97CA-8922B3BBD046}" type="slidenum">
              <a:rPr lang="en-US" altLang="zh-CN" b="0"/>
              <a:pPr eaLnBrk="1" hangingPunct="1"/>
              <a:t>7</a:t>
            </a:fld>
            <a:endParaRPr lang="en-US" altLang="zh-CN" b="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dirty="0" smtClean="0"/>
              <a:t>个成年人身体里所有细胞的数量，从几十万亿到百万亿个不等，就看各位体重如何，像我这种身材的估计是最小的那个数量级。</a:t>
            </a:r>
            <a:endParaRPr lang="en-US" altLang="zh-CN" dirty="0" smtClean="0"/>
          </a:p>
          <a:p>
            <a:pPr eaLnBrk="1" hangingPunct="1"/>
            <a:r>
              <a:rPr lang="zh-CN" altLang="en-US" dirty="0" smtClean="0"/>
              <a:t>面这个数字估计小了。一个人体细胞里的</a:t>
            </a:r>
            <a:r>
              <a:rPr lang="en-US" altLang="zh-CN" dirty="0" smtClean="0"/>
              <a:t>DNA</a:t>
            </a:r>
            <a:r>
              <a:rPr lang="zh-CN" altLang="en-US" dirty="0" smtClean="0"/>
              <a:t>连起来大约</a:t>
            </a:r>
            <a:r>
              <a:rPr lang="en-US" altLang="zh-CN" dirty="0" smtClean="0"/>
              <a:t>1</a:t>
            </a:r>
            <a:r>
              <a:rPr lang="zh-CN" altLang="en-US" dirty="0" smtClean="0"/>
              <a:t>米，所以如果把身体里所有细胞的</a:t>
            </a:r>
            <a:r>
              <a:rPr lang="en-US" altLang="zh-CN" dirty="0" smtClean="0"/>
              <a:t>DNA</a:t>
            </a:r>
            <a:r>
              <a:rPr lang="zh-CN" altLang="en-US" dirty="0" smtClean="0"/>
              <a:t>都拧成一股绳子，长度按最大算那么是</a:t>
            </a:r>
            <a:r>
              <a:rPr lang="en-US" altLang="zh-CN" dirty="0" smtClean="0"/>
              <a:t>100</a:t>
            </a:r>
            <a:r>
              <a:rPr lang="zh-CN" altLang="en-US" dirty="0" smtClean="0"/>
              <a:t>万亿米，即</a:t>
            </a:r>
            <a:r>
              <a:rPr lang="en-US" altLang="zh-CN" dirty="0" smtClean="0"/>
              <a:t>1000</a:t>
            </a:r>
            <a:r>
              <a:rPr lang="zh-CN" altLang="en-US" dirty="0" smtClean="0"/>
              <a:t>亿千米</a:t>
            </a:r>
            <a:r>
              <a:rPr lang="en-US" altLang="zh-CN" dirty="0" smtClean="0"/>
              <a:t>=667</a:t>
            </a:r>
            <a:r>
              <a:rPr lang="zh-CN" altLang="en-US" dirty="0" smtClean="0"/>
              <a:t>个天文单位</a:t>
            </a:r>
            <a:r>
              <a:rPr lang="en-US" altLang="zh-CN" dirty="0" smtClean="0"/>
              <a:t>(</a:t>
            </a:r>
            <a:r>
              <a:rPr lang="zh-CN" altLang="en-US" dirty="0" smtClean="0"/>
              <a:t>可以来回月球</a:t>
            </a:r>
            <a:r>
              <a:rPr lang="en-US" altLang="zh-CN" dirty="0" smtClean="0"/>
              <a:t>4000</a:t>
            </a:r>
            <a:r>
              <a:rPr lang="zh-CN" altLang="en-US" dirty="0" smtClean="0"/>
              <a:t>次</a:t>
            </a:r>
            <a:endParaRPr lang="en-US" altLang="zh-CN" dirty="0" smtClean="0">
              <a:latin typeface="Arial" panose="020B0604020202020204" pitchFamily="34" charset="0"/>
            </a:endParaRPr>
          </a:p>
        </p:txBody>
      </p:sp>
    </p:spTree>
    <p:extLst>
      <p:ext uri="{BB962C8B-B14F-4D97-AF65-F5344CB8AC3E}">
        <p14:creationId xmlns:p14="http://schemas.microsoft.com/office/powerpoint/2010/main" val="1771598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281E3FCD-39C4-4F33-939D-96D81A052C4C}" type="slidenum">
              <a:rPr lang="en-US" altLang="zh-CN" smtClean="0">
                <a:latin typeface="Arial" pitchFamily="34" charset="0"/>
              </a:rPr>
              <a:pPr/>
              <a:t>64</a:t>
            </a:fld>
            <a:endParaRPr lang="en-US" altLang="zh-CN" smtClean="0">
              <a:latin typeface="Arial"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934274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AEF614B-43DA-478E-8F95-336F08407DC1}" type="slidenum">
              <a:rPr lang="en-US" altLang="zh-CN" smtClean="0">
                <a:latin typeface="Arial" pitchFamily="34" charset="0"/>
              </a:rPr>
              <a:pPr/>
              <a:t>65</a:t>
            </a:fld>
            <a:endParaRPr lang="en-US" altLang="zh-CN" smtClean="0">
              <a:latin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2090162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6EC37D0-88BF-49F6-89C3-627812A3941E}" type="slidenum">
              <a:rPr lang="en-US" altLang="zh-CN" smtClean="0">
                <a:latin typeface="Arial" pitchFamily="34" charset="0"/>
              </a:rPr>
              <a:pPr/>
              <a:t>66</a:t>
            </a:fld>
            <a:endParaRPr lang="en-US" altLang="zh-CN"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1654476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zh-CN" altLang="en-US" smtClean="0">
              <a:latin typeface="Arial" pitchFamily="34" charset="0"/>
            </a:endParaRPr>
          </a:p>
        </p:txBody>
      </p:sp>
    </p:spTree>
    <p:extLst>
      <p:ext uri="{BB962C8B-B14F-4D97-AF65-F5344CB8AC3E}">
        <p14:creationId xmlns:p14="http://schemas.microsoft.com/office/powerpoint/2010/main" val="3108817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zh-CN" altLang="en-US" smtClean="0">
              <a:latin typeface="Arial" pitchFamily="34" charset="0"/>
            </a:endParaRPr>
          </a:p>
        </p:txBody>
      </p:sp>
    </p:spTree>
    <p:extLst>
      <p:ext uri="{BB962C8B-B14F-4D97-AF65-F5344CB8AC3E}">
        <p14:creationId xmlns:p14="http://schemas.microsoft.com/office/powerpoint/2010/main" val="1792426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zh-CN" altLang="en-US" smtClean="0">
              <a:latin typeface="Arial" pitchFamily="34" charset="0"/>
            </a:endParaRPr>
          </a:p>
        </p:txBody>
      </p:sp>
    </p:spTree>
    <p:extLst>
      <p:ext uri="{BB962C8B-B14F-4D97-AF65-F5344CB8AC3E}">
        <p14:creationId xmlns:p14="http://schemas.microsoft.com/office/powerpoint/2010/main" val="4190434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5D0AD8AF-1017-445E-9121-44E83AD65A6D}" type="slidenum">
              <a:rPr lang="en-US" altLang="zh-CN" smtClean="0">
                <a:latin typeface="Arial" pitchFamily="34" charset="0"/>
              </a:rPr>
              <a:pPr/>
              <a:t>70</a:t>
            </a:fld>
            <a:endParaRPr lang="en-US" altLang="zh-CN" smtClean="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1119206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9789F08-19AC-44C0-9D19-A482B87DA9C6}" type="slidenum">
              <a:rPr lang="en-US" altLang="zh-CN" smtClean="0">
                <a:latin typeface="Arial" pitchFamily="34" charset="0"/>
              </a:rPr>
              <a:pPr/>
              <a:t>71</a:t>
            </a:fld>
            <a:endParaRPr lang="en-US" altLang="zh-CN" smtClean="0">
              <a:latin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5622846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5C70918-5DF2-4068-827F-F5AD2D018DBA}" type="slidenum">
              <a:rPr lang="en-US" altLang="zh-CN" smtClean="0">
                <a:latin typeface="Arial" pitchFamily="34" charset="0"/>
              </a:rPr>
              <a:pPr/>
              <a:t>72</a:t>
            </a:fld>
            <a:endParaRPr lang="en-US" altLang="zh-CN"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46185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endParaRPr lang="zh-CN" altLang="en-US" smtClean="0">
              <a:latin typeface="Arial" pitchFamily="34" charset="0"/>
            </a:endParaRPr>
          </a:p>
        </p:txBody>
      </p:sp>
    </p:spTree>
    <p:extLst>
      <p:ext uri="{BB962C8B-B14F-4D97-AF65-F5344CB8AC3E}">
        <p14:creationId xmlns:p14="http://schemas.microsoft.com/office/powerpoint/2010/main" val="619032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10</a:t>
            </a:r>
            <a:r>
              <a:rPr lang="zh-CN" altLang="en-US" dirty="0" smtClean="0"/>
              <a:t>万人中</a:t>
            </a:r>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11</a:t>
            </a:fld>
            <a:endParaRPr lang="zh-CN" altLang="en-US"/>
          </a:p>
        </p:txBody>
      </p:sp>
    </p:spTree>
    <p:extLst>
      <p:ext uri="{BB962C8B-B14F-4D97-AF65-F5344CB8AC3E}">
        <p14:creationId xmlns:p14="http://schemas.microsoft.com/office/powerpoint/2010/main" val="129563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endParaRPr lang="zh-CN" altLang="en-US" smtClean="0">
              <a:latin typeface="Arial" pitchFamily="34" charset="0"/>
            </a:endParaRPr>
          </a:p>
        </p:txBody>
      </p:sp>
    </p:spTree>
    <p:extLst>
      <p:ext uri="{BB962C8B-B14F-4D97-AF65-F5344CB8AC3E}">
        <p14:creationId xmlns:p14="http://schemas.microsoft.com/office/powerpoint/2010/main" val="15594030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1ADE79D6-7E7F-470B-8710-F90AE7205C02}" type="slidenum">
              <a:rPr lang="en-US" altLang="zh-CN" smtClean="0">
                <a:latin typeface="Arial" pitchFamily="34" charset="0"/>
              </a:rPr>
              <a:pPr/>
              <a:t>75</a:t>
            </a:fld>
            <a:endParaRPr lang="en-US" altLang="zh-CN"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extLst>
      <p:ext uri="{BB962C8B-B14F-4D97-AF65-F5344CB8AC3E}">
        <p14:creationId xmlns:p14="http://schemas.microsoft.com/office/powerpoint/2010/main" val="1054745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76</a:t>
            </a:fld>
            <a:endParaRPr lang="zh-CN" altLang="en-US"/>
          </a:p>
        </p:txBody>
      </p:sp>
    </p:spTree>
    <p:extLst>
      <p:ext uri="{BB962C8B-B14F-4D97-AF65-F5344CB8AC3E}">
        <p14:creationId xmlns:p14="http://schemas.microsoft.com/office/powerpoint/2010/main" val="5932976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77</a:t>
            </a:fld>
            <a:endParaRPr lang="zh-CN" altLang="en-US"/>
          </a:p>
        </p:txBody>
      </p:sp>
    </p:spTree>
    <p:extLst>
      <p:ext uri="{BB962C8B-B14F-4D97-AF65-F5344CB8AC3E}">
        <p14:creationId xmlns:p14="http://schemas.microsoft.com/office/powerpoint/2010/main" val="3567933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Discussion: why???</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If population incidence is not representative of</a:t>
            </a:r>
          </a:p>
          <a:p>
            <a:r>
              <a:rPr lang="en-US" altLang="zh-CN" sz="1200" b="0" i="0" u="none" strike="noStrike" kern="1200" baseline="0" dirty="0" smtClean="0">
                <a:solidFill>
                  <a:schemeClr val="tx1"/>
                </a:solidFill>
                <a:latin typeface="+mn-lt"/>
                <a:ea typeface="+mn-ea"/>
                <a:cs typeface="+mn-cs"/>
              </a:rPr>
              <a:t>many individuals’ cancer hazard, then there is importantly</a:t>
            </a:r>
          </a:p>
          <a:p>
            <a:r>
              <a:rPr lang="en-US" altLang="zh-CN" sz="1200" b="0" i="0" u="none" strike="noStrike" kern="1200" baseline="0" dirty="0" smtClean="0">
                <a:solidFill>
                  <a:schemeClr val="tx1"/>
                </a:solidFill>
                <a:latin typeface="+mn-lt"/>
                <a:ea typeface="+mn-ea"/>
                <a:cs typeface="+mn-cs"/>
              </a:rPr>
              <a:t>heterogeneous susceptibility to cancer in the population.</a:t>
            </a:r>
          </a:p>
          <a:p>
            <a:r>
              <a:rPr lang="en-US" altLang="zh-CN" sz="1200" b="0" i="0" u="none" strike="noStrike" kern="1200" baseline="0" dirty="0" smtClean="0">
                <a:solidFill>
                  <a:schemeClr val="tx1"/>
                </a:solidFill>
                <a:latin typeface="+mn-lt"/>
                <a:ea typeface="+mn-ea"/>
                <a:cs typeface="+mn-cs"/>
              </a:rPr>
              <a:t>It has been hypothesized that some of the population is</a:t>
            </a:r>
          </a:p>
          <a:p>
            <a:r>
              <a:rPr lang="en-US" altLang="zh-CN" sz="1200" b="0" i="0" u="none" strike="noStrike" kern="1200" baseline="0" dirty="0" smtClean="0">
                <a:solidFill>
                  <a:schemeClr val="tx1"/>
                </a:solidFill>
                <a:latin typeface="+mn-lt"/>
                <a:ea typeface="+mn-ea"/>
                <a:cs typeface="+mn-cs"/>
              </a:rPr>
              <a:t>especially susceptible to cancer and that many of these</a:t>
            </a:r>
          </a:p>
          <a:p>
            <a:r>
              <a:rPr lang="en-US" altLang="zh-CN" sz="1200" b="0" i="0" u="none" strike="noStrike" kern="1200" baseline="0" dirty="0" smtClean="0">
                <a:solidFill>
                  <a:schemeClr val="tx1"/>
                </a:solidFill>
                <a:latin typeface="+mn-lt"/>
                <a:ea typeface="+mn-ea"/>
                <a:cs typeface="+mn-cs"/>
              </a:rPr>
              <a:t>persons develop tumors before reaching old age.41 Then</a:t>
            </a:r>
          </a:p>
          <a:p>
            <a:r>
              <a:rPr lang="en-US" altLang="zh-CN" sz="1200" b="0" i="0" u="none" strike="noStrike" kern="1200" baseline="0" dirty="0" smtClean="0">
                <a:solidFill>
                  <a:schemeClr val="tx1"/>
                </a:solidFill>
                <a:latin typeface="+mn-lt"/>
                <a:ea typeface="+mn-ea"/>
                <a:cs typeface="+mn-cs"/>
              </a:rPr>
              <a:t>the population of </a:t>
            </a:r>
            <a:r>
              <a:rPr lang="en-US" altLang="zh-CN" sz="1200" b="0" i="0" u="none" strike="noStrike" kern="1200" baseline="0" dirty="0" err="1" smtClean="0">
                <a:solidFill>
                  <a:schemeClr val="tx1"/>
                </a:solidFill>
                <a:latin typeface="+mn-lt"/>
                <a:ea typeface="+mn-ea"/>
                <a:cs typeface="+mn-cs"/>
              </a:rPr>
              <a:t>susceptibles</a:t>
            </a:r>
            <a:r>
              <a:rPr lang="en-US" altLang="zh-CN" sz="1200" b="0" i="0" u="none" strike="noStrike" kern="1200" baseline="0" dirty="0" smtClean="0">
                <a:solidFill>
                  <a:schemeClr val="tx1"/>
                </a:solidFill>
                <a:latin typeface="+mn-lt"/>
                <a:ea typeface="+mn-ea"/>
                <a:cs typeface="+mn-cs"/>
              </a:rPr>
              <a:t> becomes depleted, and the</a:t>
            </a:r>
          </a:p>
          <a:p>
            <a:r>
              <a:rPr lang="en-US" altLang="zh-CN" sz="1200" b="0" i="0" u="none" strike="noStrike" kern="1200" baseline="0" dirty="0" smtClean="0">
                <a:solidFill>
                  <a:schemeClr val="tx1"/>
                </a:solidFill>
                <a:latin typeface="+mn-lt"/>
                <a:ea typeface="+mn-ea"/>
                <a:cs typeface="+mn-cs"/>
              </a:rPr>
              <a:t>overall cancer rate decreases among the elderly, a population</a:t>
            </a:r>
          </a:p>
          <a:p>
            <a:r>
              <a:rPr lang="en-US" altLang="zh-CN" sz="1200" b="0" i="0" u="none" strike="noStrike" kern="1200" baseline="0" dirty="0" smtClean="0">
                <a:solidFill>
                  <a:schemeClr val="tx1"/>
                </a:solidFill>
                <a:latin typeface="+mn-lt"/>
                <a:ea typeface="+mn-ea"/>
                <a:cs typeface="+mn-cs"/>
              </a:rPr>
              <a:t>with fewer </a:t>
            </a:r>
            <a:r>
              <a:rPr lang="en-US" altLang="zh-CN" sz="1200" b="0" i="0" u="none" strike="noStrike" kern="1200" baseline="0" dirty="0" err="1" smtClean="0">
                <a:solidFill>
                  <a:schemeClr val="tx1"/>
                </a:solidFill>
                <a:latin typeface="+mn-lt"/>
                <a:ea typeface="+mn-ea"/>
                <a:cs typeface="+mn-cs"/>
              </a:rPr>
              <a:t>susceptibles</a:t>
            </a:r>
            <a:r>
              <a:rPr lang="en-US" altLang="zh-CN" sz="1200" b="0" i="0" u="none" strike="noStrike" kern="1200" baseline="0" dirty="0" smtClean="0">
                <a:solidFill>
                  <a:schemeClr val="tx1"/>
                </a:solidFill>
                <a:latin typeface="+mn-lt"/>
                <a:ea typeface="+mn-ea"/>
                <a:cs typeface="+mn-cs"/>
              </a:rPr>
              <a:t> remaining.41-</a:t>
            </a:r>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13</a:t>
            </a:fld>
            <a:endParaRPr lang="zh-CN" altLang="en-US"/>
          </a:p>
        </p:txBody>
      </p:sp>
    </p:spTree>
    <p:extLst>
      <p:ext uri="{BB962C8B-B14F-4D97-AF65-F5344CB8AC3E}">
        <p14:creationId xmlns:p14="http://schemas.microsoft.com/office/powerpoint/2010/main" val="4011032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51EEA7D-2F6C-4EC9-97E9-4EC5F269C29A}" type="slidenum">
              <a:rPr lang="en-US" altLang="en-US"/>
              <a:pPr/>
              <a:t>17</a:t>
            </a:fld>
            <a:endParaRPr lang="en-US" alt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altLang="en-US" sz="1400" dirty="0" smtClean="0">
                <a:latin typeface="Times New Roman" pitchFamily="18" charset="0"/>
              </a:rPr>
              <a:t>Folder: Epidemiology</a:t>
            </a:r>
          </a:p>
          <a:p>
            <a:pPr eaLnBrk="1" hangingPunct="1"/>
            <a:r>
              <a:rPr lang="en-US" altLang="en-US" sz="1400" dirty="0" smtClean="0">
                <a:latin typeface="Times New Roman" pitchFamily="18" charset="0"/>
              </a:rPr>
              <a:t>	Different histological types of cancer appear in different countries and cultures with highly significant differences in frequency. These geographical and cultural differences in the incidence of different types of cancer tell us a great deal about what may be contributing the causation of these cancers.</a:t>
            </a:r>
          </a:p>
        </p:txBody>
      </p:sp>
    </p:spTree>
    <p:extLst>
      <p:ext uri="{BB962C8B-B14F-4D97-AF65-F5344CB8AC3E}">
        <p14:creationId xmlns:p14="http://schemas.microsoft.com/office/powerpoint/2010/main" val="378806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18</a:t>
            </a:fld>
            <a:endParaRPr lang="zh-CN" altLang="en-US"/>
          </a:p>
        </p:txBody>
      </p:sp>
    </p:spTree>
    <p:extLst>
      <p:ext uri="{BB962C8B-B14F-4D97-AF65-F5344CB8AC3E}">
        <p14:creationId xmlns:p14="http://schemas.microsoft.com/office/powerpoint/2010/main" val="330894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232C6A7-A274-4347-9577-E45132B4657F}" type="slidenum">
              <a:rPr lang="zh-CN" altLang="en-US" smtClean="0"/>
              <a:t>19</a:t>
            </a:fld>
            <a:endParaRPr lang="zh-CN" altLang="en-US"/>
          </a:p>
        </p:txBody>
      </p:sp>
    </p:spTree>
    <p:extLst>
      <p:ext uri="{BB962C8B-B14F-4D97-AF65-F5344CB8AC3E}">
        <p14:creationId xmlns:p14="http://schemas.microsoft.com/office/powerpoint/2010/main" val="3117455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244915" y="204723"/>
            <a:ext cx="4654169" cy="711835"/>
          </a:xfrm>
          <a:prstGeom prst="rect">
            <a:avLst/>
          </a:prstGeom>
        </p:spPr>
        <p:txBody>
          <a:bodyPr wrap="square" lIns="0" tIns="0" rIns="0" bIns="0">
            <a:spAutoFit/>
          </a:bodyPr>
          <a:lstStyle>
            <a:lvl1pPr>
              <a:defRPr sz="4400" b="0" i="0">
                <a:solidFill>
                  <a:schemeClr val="tx2"/>
                </a:solidFill>
                <a:latin typeface="Calibri"/>
                <a:cs typeface="Calibri"/>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84903" y="2674374"/>
            <a:ext cx="3106994" cy="269403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758813" y="2615380"/>
            <a:ext cx="3677264" cy="275303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929148" y="3802358"/>
            <a:ext cx="0" cy="403225"/>
          </a:xfrm>
          <a:custGeom>
            <a:avLst/>
            <a:gdLst/>
            <a:ahLst/>
            <a:cxnLst/>
            <a:rect l="l" t="t" r="r" b="b"/>
            <a:pathLst>
              <a:path h="403225">
                <a:moveTo>
                  <a:pt x="0" y="402833"/>
                </a:moveTo>
                <a:lnTo>
                  <a:pt x="0" y="0"/>
                </a:lnTo>
              </a:path>
            </a:pathLst>
          </a:custGeom>
          <a:ln w="19664">
            <a:solidFill>
              <a:srgbClr val="030300"/>
            </a:solidFill>
          </a:ln>
        </p:spPr>
        <p:txBody>
          <a:bodyPr wrap="square" lIns="0" tIns="0" rIns="0" bIns="0" rtlCol="0"/>
          <a:lstStyle/>
          <a:p>
            <a:endParaRPr/>
          </a:p>
        </p:txBody>
      </p:sp>
      <p:sp>
        <p:nvSpPr>
          <p:cNvPr id="19" name="bk object 19"/>
          <p:cNvSpPr/>
          <p:nvPr/>
        </p:nvSpPr>
        <p:spPr>
          <a:xfrm>
            <a:off x="5279922" y="3920259"/>
            <a:ext cx="0" cy="481965"/>
          </a:xfrm>
          <a:custGeom>
            <a:avLst/>
            <a:gdLst/>
            <a:ahLst/>
            <a:cxnLst/>
            <a:rect l="l" t="t" r="r" b="b"/>
            <a:pathLst>
              <a:path h="481964">
                <a:moveTo>
                  <a:pt x="0" y="481436"/>
                </a:moveTo>
                <a:lnTo>
                  <a:pt x="0" y="0"/>
                </a:lnTo>
              </a:path>
            </a:pathLst>
          </a:custGeom>
          <a:ln w="9832">
            <a:solidFill>
              <a:srgbClr val="000303"/>
            </a:solidFill>
          </a:ln>
        </p:spPr>
        <p:txBody>
          <a:bodyPr wrap="square" lIns="0" tIns="0" rIns="0" bIns="0" rtlCol="0"/>
          <a:lstStyle/>
          <a:p>
            <a:endParaRPr/>
          </a:p>
        </p:txBody>
      </p:sp>
      <p:sp>
        <p:nvSpPr>
          <p:cNvPr id="20" name="bk object 20"/>
          <p:cNvSpPr/>
          <p:nvPr/>
        </p:nvSpPr>
        <p:spPr>
          <a:xfrm>
            <a:off x="8401664" y="3910435"/>
            <a:ext cx="0" cy="609600"/>
          </a:xfrm>
          <a:custGeom>
            <a:avLst/>
            <a:gdLst/>
            <a:ahLst/>
            <a:cxnLst/>
            <a:rect l="l" t="t" r="r" b="b"/>
            <a:pathLst>
              <a:path h="609600">
                <a:moveTo>
                  <a:pt x="0" y="609163"/>
                </a:moveTo>
                <a:lnTo>
                  <a:pt x="0" y="0"/>
                </a:lnTo>
              </a:path>
            </a:pathLst>
          </a:custGeom>
          <a:ln w="9832">
            <a:solidFill>
              <a:srgbClr val="000303"/>
            </a:solidFill>
          </a:ln>
        </p:spPr>
        <p:txBody>
          <a:bodyPr wrap="square" lIns="0" tIns="0" rIns="0" bIns="0" rtlCol="0"/>
          <a:lstStyle/>
          <a:p>
            <a:endParaRPr/>
          </a:p>
        </p:txBody>
      </p:sp>
      <p:sp>
        <p:nvSpPr>
          <p:cNvPr id="21" name="bk object 21"/>
          <p:cNvSpPr/>
          <p:nvPr/>
        </p:nvSpPr>
        <p:spPr>
          <a:xfrm>
            <a:off x="216309" y="2033819"/>
            <a:ext cx="4356100" cy="0"/>
          </a:xfrm>
          <a:custGeom>
            <a:avLst/>
            <a:gdLst/>
            <a:ahLst/>
            <a:cxnLst/>
            <a:rect l="l" t="t" r="r" b="b"/>
            <a:pathLst>
              <a:path w="4356100">
                <a:moveTo>
                  <a:pt x="0" y="0"/>
                </a:moveTo>
                <a:lnTo>
                  <a:pt x="4355690" y="0"/>
                </a:lnTo>
              </a:path>
            </a:pathLst>
          </a:custGeom>
          <a:ln w="29496">
            <a:solidFill>
              <a:srgbClr val="000313"/>
            </a:solidFill>
          </a:ln>
        </p:spPr>
        <p:txBody>
          <a:bodyPr wrap="square" lIns="0" tIns="0" rIns="0" bIns="0" rtlCol="0"/>
          <a:lstStyle/>
          <a:p>
            <a:endParaRPr/>
          </a:p>
        </p:txBody>
      </p:sp>
      <p:sp>
        <p:nvSpPr>
          <p:cNvPr id="22" name="bk object 22"/>
          <p:cNvSpPr/>
          <p:nvPr/>
        </p:nvSpPr>
        <p:spPr>
          <a:xfrm>
            <a:off x="0" y="5320353"/>
            <a:ext cx="9144000" cy="0"/>
          </a:xfrm>
          <a:custGeom>
            <a:avLst/>
            <a:gdLst/>
            <a:ahLst/>
            <a:cxnLst/>
            <a:rect l="l" t="t" r="r" b="b"/>
            <a:pathLst>
              <a:path w="9144000">
                <a:moveTo>
                  <a:pt x="0" y="0"/>
                </a:moveTo>
                <a:lnTo>
                  <a:pt x="9144000" y="0"/>
                </a:lnTo>
              </a:path>
            </a:pathLst>
          </a:custGeom>
          <a:ln w="29496">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7404" y="-88646"/>
            <a:ext cx="8509190" cy="2028189"/>
          </a:xfrm>
          <a:prstGeom prst="rect">
            <a:avLst/>
          </a:prstGeom>
        </p:spPr>
        <p:txBody>
          <a:bodyPr wrap="square" lIns="0" tIns="0" rIns="0" bIns="0">
            <a:spAutoFit/>
          </a:bodyPr>
          <a:lstStyle>
            <a:lvl1pPr>
              <a:defRPr sz="3600" b="0" i="0">
                <a:solidFill>
                  <a:schemeClr val="tx1"/>
                </a:solidFill>
                <a:latin typeface="Calibri"/>
                <a:cs typeface="Calibri"/>
              </a:defRPr>
            </a:lvl1pPr>
          </a:lstStyle>
          <a:p>
            <a:endParaRPr/>
          </a:p>
        </p:txBody>
      </p:sp>
      <p:sp>
        <p:nvSpPr>
          <p:cNvPr id="3" name="Holder 3"/>
          <p:cNvSpPr>
            <a:spLocks noGrp="1"/>
          </p:cNvSpPr>
          <p:nvPr>
            <p:ph type="body" idx="1"/>
          </p:nvPr>
        </p:nvSpPr>
        <p:spPr>
          <a:xfrm>
            <a:off x="493077" y="1280795"/>
            <a:ext cx="8157845" cy="154432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10/8/2018</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Hereditary_nonpolyposis_colorectal_cancer" TargetMode="External"/><Relationship Id="rId3" Type="http://schemas.openxmlformats.org/officeDocument/2006/relationships/hyperlink" Target="https://en.wikipedia.org/wiki/Syndrome" TargetMode="External"/><Relationship Id="rId7" Type="http://schemas.openxmlformats.org/officeDocument/2006/relationships/hyperlink" Target="https://en.wikipedia.org/wiki/Ovarian_cancer" TargetMode="External"/><Relationship Id="rId2" Type="http://schemas.openxmlformats.org/officeDocument/2006/relationships/hyperlink" Target="https://en.wikipedia.org/wiki/Hereditary_cancer" TargetMode="External"/><Relationship Id="rId1" Type="http://schemas.openxmlformats.org/officeDocument/2006/relationships/slideLayout" Target="../slideLayouts/slideLayout5.xml"/><Relationship Id="rId6" Type="http://schemas.openxmlformats.org/officeDocument/2006/relationships/hyperlink" Target="https://en.wikipedia.org/wiki/Breast_cancer" TargetMode="External"/><Relationship Id="rId5" Type="http://schemas.openxmlformats.org/officeDocument/2006/relationships/hyperlink" Target="https://en.wikipedia.org/wiki/BRCA2" TargetMode="External"/><Relationship Id="rId4" Type="http://schemas.openxmlformats.org/officeDocument/2006/relationships/hyperlink" Target="https://en.wikipedia.org/wiki/BRCA1" TargetMode="External"/><Relationship Id="rId9" Type="http://schemas.openxmlformats.org/officeDocument/2006/relationships/hyperlink" Target="https://en.wikipedia.org/wiki/Colorectal_cancer"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5.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File:RobertKoch_cropped.jp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n/imgres?imgurl=http://comps.fotosearch.com/comp/UNC/UNC101/chicken_~u12149976.jpg&amp;imgrefurl=http://www.fotosearch.com/UNC101/u12149976/&amp;usg=__PtVupDWoNGNJ4Z5lUQ11W0mzQ0w=&amp;h=320&amp;w=300&amp;sz=21&amp;hl=zh-CN&amp;start=52&amp;um=1&amp;itbs=1&amp;tbnid=os19xoEfE-lM_M:&amp;tbnh=118&amp;tbnw=111&amp;prev=/images?q=chicken&amp;start=42&amp;um=1&amp;hl=zh-CN&amp;newwindow=1&amp;sa=N&amp;imgtype=clipart&amp;as_st=y&amp;imgtbs=t&amp;ndsp=21&amp;tbs=isch:1"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n/imgres?imgurl=http://comps.fotosearch.com/comp/UNC/UNC101/chicken_~u12149976.jpg&amp;imgrefurl=http://www.fotosearch.com/UNC101/u12149976/&amp;usg=__PtVupDWoNGNJ4Z5lUQ11W0mzQ0w=&amp;h=320&amp;w=300&amp;sz=21&amp;hl=zh-CN&amp;start=52&amp;um=1&amp;itbs=1&amp;tbnid=os19xoEfE-lM_M:&amp;tbnh=118&amp;tbnw=111&amp;prev=/images?q=chicken&amp;start=42&amp;um=1&amp;hl=zh-CN&amp;newwindow=1&amp;sa=N&amp;imgtype=clipart&amp;as_st=y&amp;imgtbs=t&amp;ndsp=21&amp;tbs=isch:1"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images.google.cn/imgres?imgurl=http://thecoloringspot.com/images/animalpx/monkey.jpg&amp;imgrefurl=http://thecoloringspot.com/animals/animals-set-7.html&amp;usg=__QcQNzKKlGd333BhbRlQ9JGJbLPY=&amp;h=584&amp;w=540&amp;sz=38&amp;hl=zh-CN&amp;start=1&amp;um=1&amp;itbs=1&amp;tbnid=nQC1ZW1qv6n7pM:&amp;tbnh=135&amp;tbnw=125&amp;prev=/images?q=monkey&amp;um=1&amp;hl=zh-CN&amp;newwindow=1&amp;sa=G&amp;imgtbs=t&amp;imgtype=lineart&amp;as_st=y&amp;tbs=isch: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Pattern" TargetMode="External"/><Relationship Id="rId7" Type="http://schemas.openxmlformats.org/officeDocument/2006/relationships/hyperlink" Target="https://en.wikipedia.org/wiki/Popul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Disease" TargetMode="External"/><Relationship Id="rId5" Type="http://schemas.openxmlformats.org/officeDocument/2006/relationships/hyperlink" Target="https://en.wikipedia.org/wiki/Health" TargetMode="External"/><Relationship Id="rId4" Type="http://schemas.openxmlformats.org/officeDocument/2006/relationships/hyperlink" Target="https://en.wikipedia.org/wiki/Caus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61.jpeg"/><Relationship Id="rId4" Type="http://schemas.openxmlformats.org/officeDocument/2006/relationships/hyperlink" Target="http://images.google.cn/imgres?imgurl=http://comps.fotosearch.com/comp/UNC/UNC101/chicken_~u12149976.jpg&amp;imgrefurl=http://www.fotosearch.com/UNC101/u12149976/&amp;usg=__PtVupDWoNGNJ4Z5lUQ11W0mzQ0w=&amp;h=320&amp;w=300&amp;sz=21&amp;hl=zh-CN&amp;start=52&amp;um=1&amp;itbs=1&amp;tbnid=os19xoEfE-lM_M:&amp;tbnh=118&amp;tbnw=111&amp;prev=/images?q=chicken&amp;start=42&amp;um=1&amp;hl=zh-CN&amp;newwindow=1&amp;sa=N&amp;imgtype=clipart&amp;as_st=y&amp;imgtbs=t&amp;ndsp=21&amp;tbs=isch:1"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hyperlink" Target="http://images.google.cn/imgres?imgurl=http://jotherabbitadvisor.webs.com/rabbit.gif&amp;imgrefurl=http://jotherabbitadvisor.webs.com/&amp;usg=__TxhiY_2Zs1YRZ6so3AXlZizjweE=&amp;h=451&amp;w=447&amp;sz=12&amp;hl=zh-CN&amp;start=16&amp;um=1&amp;itbs=1&amp;tbnid=GRK5cHn37hQ2gM:&amp;tbnh=127&amp;tbnw=126&amp;prev=/images?q=rabbit&amp;um=1&amp;hl=zh-CN&amp;newwindow=1&amp;sa=N&amp;imgtbs=t&amp;imgtype=clipart&amp;as_st=y&amp;ndsp=20&amp;tbs=isch:1" TargetMode="External"/><Relationship Id="rId7" Type="http://schemas.openxmlformats.org/officeDocument/2006/relationships/hyperlink" Target="http://images.google.cn/imgres?imgurl=http://comps.fotosearch.com/comp/UNC/UNC101/chicken_~u12149976.jpg&amp;imgrefurl=http://www.fotosearch.com/UNC101/u12149976/&amp;usg=__PtVupDWoNGNJ4Z5lUQ11W0mzQ0w=&amp;h=320&amp;w=300&amp;sz=21&amp;hl=zh-CN&amp;start=52&amp;um=1&amp;itbs=1&amp;tbnid=os19xoEfE-lM_M:&amp;tbnh=118&amp;tbnw=111&amp;prev=/images?q=chicken&amp;start=42&amp;um=1&amp;hl=zh-CN&amp;newwindow=1&amp;sa=N&amp;imgtype=clipart&amp;as_st=y&amp;imgtbs=t&amp;ndsp=21&amp;tbs=isch: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hyperlink" Target="http://images.google.cn/imgres?imgurl=http://comps.fotosearch.com/comp/UNC/UNC101/chicken_~u12149976.jpg&amp;imgrefurl=http://www.fotosearch.com/UNC101/u12149976/&amp;usg=__PtVupDWoNGNJ4Z5lUQ11W0mzQ0w=&amp;h=320&amp;w=300&amp;sz=21&amp;hl=zh-CN&amp;start=52&amp;um=1&amp;itbs=1&amp;tbnid=os19xoEfE-lM_M:&amp;tbnh=118&amp;tbnw=111&amp;prev=/images?q=chicken&amp;start=42&amp;um=1&amp;hl=zh-CN&amp;newwindow=1&amp;sa=N&amp;imgtype=clipart&amp;as_st=y&amp;imgtbs=t&amp;ndsp=21&amp;tbs=isch:1"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43942" y="1028350"/>
            <a:ext cx="3454400" cy="1202055"/>
          </a:xfrm>
          <a:prstGeom prst="rect">
            <a:avLst/>
          </a:prstGeom>
        </p:spPr>
        <p:txBody>
          <a:bodyPr vert="horz" wrap="square" lIns="0" tIns="0" rIns="0" bIns="0" rtlCol="0">
            <a:spAutoFit/>
          </a:bodyPr>
          <a:lstStyle/>
          <a:p>
            <a:pPr algn="ctr">
              <a:lnSpc>
                <a:spcPct val="100000"/>
              </a:lnSpc>
            </a:pPr>
            <a:r>
              <a:rPr sz="4400" b="1" dirty="0">
                <a:solidFill>
                  <a:srgbClr val="0000CC"/>
                </a:solidFill>
                <a:latin typeface="Calibri"/>
                <a:cs typeface="Calibri"/>
              </a:rPr>
              <a:t>Cancer</a:t>
            </a:r>
            <a:r>
              <a:rPr sz="4400" b="1" spc="-110" dirty="0">
                <a:solidFill>
                  <a:srgbClr val="0000CC"/>
                </a:solidFill>
                <a:latin typeface="Calibri"/>
                <a:cs typeface="Calibri"/>
              </a:rPr>
              <a:t> </a:t>
            </a:r>
            <a:r>
              <a:rPr sz="4400" b="1" spc="-5" dirty="0">
                <a:solidFill>
                  <a:srgbClr val="0000CC"/>
                </a:solidFill>
                <a:latin typeface="Calibri"/>
                <a:cs typeface="Calibri"/>
              </a:rPr>
              <a:t>Biology</a:t>
            </a:r>
            <a:endParaRPr sz="4400" dirty="0">
              <a:latin typeface="Calibri"/>
              <a:cs typeface="Calibri"/>
            </a:endParaRPr>
          </a:p>
          <a:p>
            <a:pPr algn="ctr">
              <a:lnSpc>
                <a:spcPct val="100000"/>
              </a:lnSpc>
              <a:spcBef>
                <a:spcPts val="80"/>
              </a:spcBef>
            </a:pPr>
            <a:r>
              <a:rPr sz="3200" b="1" spc="-10" dirty="0">
                <a:solidFill>
                  <a:srgbClr val="0000CC"/>
                </a:solidFill>
                <a:latin typeface="Calibri"/>
                <a:cs typeface="Calibri"/>
              </a:rPr>
              <a:t>Lecture</a:t>
            </a:r>
            <a:r>
              <a:rPr sz="3200" b="1" spc="-105" dirty="0">
                <a:solidFill>
                  <a:srgbClr val="0000CC"/>
                </a:solidFill>
                <a:latin typeface="Calibri"/>
                <a:cs typeface="Calibri"/>
              </a:rPr>
              <a:t> </a:t>
            </a:r>
            <a:r>
              <a:rPr lang="en-US" sz="3200" b="1" dirty="0">
                <a:solidFill>
                  <a:srgbClr val="0000CC"/>
                </a:solidFill>
              </a:rPr>
              <a:t>3</a:t>
            </a:r>
            <a:endParaRPr sz="3200" dirty="0">
              <a:latin typeface="Calibri"/>
              <a:cs typeface="Calibri"/>
            </a:endParaRPr>
          </a:p>
        </p:txBody>
      </p:sp>
      <p:sp>
        <p:nvSpPr>
          <p:cNvPr id="3" name="object 3"/>
          <p:cNvSpPr txBox="1"/>
          <p:nvPr/>
        </p:nvSpPr>
        <p:spPr>
          <a:xfrm>
            <a:off x="1244233" y="2971800"/>
            <a:ext cx="6653818" cy="2423740"/>
          </a:xfrm>
          <a:prstGeom prst="rect">
            <a:avLst/>
          </a:prstGeom>
        </p:spPr>
        <p:txBody>
          <a:bodyPr vert="horz" wrap="square" lIns="0" tIns="0" rIns="0" bIns="0" rtlCol="0">
            <a:spAutoFit/>
          </a:bodyPr>
          <a:lstStyle/>
          <a:p>
            <a:pPr marL="1905" algn="ctr">
              <a:lnSpc>
                <a:spcPct val="100000"/>
              </a:lnSpc>
            </a:pPr>
            <a:r>
              <a:rPr sz="3000" spc="-25" dirty="0">
                <a:solidFill>
                  <a:srgbClr val="8A8A8A"/>
                </a:solidFill>
                <a:latin typeface="Calibri"/>
                <a:cs typeface="Calibri"/>
              </a:rPr>
              <a:t>Fall</a:t>
            </a:r>
            <a:r>
              <a:rPr sz="3000" spc="-114" dirty="0">
                <a:solidFill>
                  <a:srgbClr val="8A8A8A"/>
                </a:solidFill>
                <a:latin typeface="Calibri"/>
                <a:cs typeface="Calibri"/>
              </a:rPr>
              <a:t> </a:t>
            </a:r>
            <a:r>
              <a:rPr sz="3000" dirty="0" smtClean="0">
                <a:solidFill>
                  <a:srgbClr val="8A8A8A"/>
                </a:solidFill>
                <a:latin typeface="Calibri"/>
                <a:cs typeface="Calibri"/>
              </a:rPr>
              <a:t>201</a:t>
            </a:r>
            <a:r>
              <a:rPr lang="en-US" sz="3000" dirty="0" smtClean="0">
                <a:solidFill>
                  <a:srgbClr val="8A8A8A"/>
                </a:solidFill>
                <a:latin typeface="Calibri"/>
                <a:cs typeface="Calibri"/>
              </a:rPr>
              <a:t>8</a:t>
            </a:r>
            <a:endParaRPr sz="3000" dirty="0">
              <a:latin typeface="Calibri"/>
              <a:cs typeface="Calibri"/>
            </a:endParaRPr>
          </a:p>
          <a:p>
            <a:pPr>
              <a:lnSpc>
                <a:spcPct val="100000"/>
              </a:lnSpc>
              <a:spcBef>
                <a:spcPts val="5"/>
              </a:spcBef>
            </a:pPr>
            <a:endParaRPr sz="3750" dirty="0">
              <a:latin typeface="Times New Roman"/>
              <a:cs typeface="Times New Roman"/>
            </a:endParaRPr>
          </a:p>
          <a:p>
            <a:pPr marL="635" algn="ctr">
              <a:lnSpc>
                <a:spcPct val="100000"/>
              </a:lnSpc>
            </a:pPr>
            <a:r>
              <a:rPr sz="3000" spc="-105" dirty="0">
                <a:solidFill>
                  <a:srgbClr val="8A8A8A"/>
                </a:solidFill>
                <a:latin typeface="Calibri"/>
                <a:cs typeface="Calibri"/>
              </a:rPr>
              <a:t>Dr. </a:t>
            </a:r>
            <a:r>
              <a:rPr lang="en-US" altLang="zh-CN" sz="3000" spc="-15" dirty="0" smtClean="0">
                <a:solidFill>
                  <a:srgbClr val="8A8A8A"/>
                </a:solidFill>
                <a:latin typeface="Calibri"/>
                <a:cs typeface="Calibri"/>
              </a:rPr>
              <a:t>Yongyou Zhang</a:t>
            </a:r>
          </a:p>
          <a:p>
            <a:pPr marL="635" algn="ctr">
              <a:lnSpc>
                <a:spcPct val="100000"/>
              </a:lnSpc>
            </a:pPr>
            <a:r>
              <a:rPr lang="zh-CN" altLang="en-US" sz="3000" spc="-15" dirty="0" smtClean="0">
                <a:solidFill>
                  <a:srgbClr val="8A8A8A"/>
                </a:solidFill>
                <a:latin typeface="Calibri"/>
                <a:cs typeface="Calibri"/>
              </a:rPr>
              <a:t>张永有</a:t>
            </a:r>
            <a:endParaRPr sz="3750" dirty="0">
              <a:latin typeface="Times New Roman"/>
              <a:cs typeface="Times New Roman"/>
            </a:endParaRPr>
          </a:p>
          <a:p>
            <a:pPr algn="ctr">
              <a:lnSpc>
                <a:spcPct val="100000"/>
              </a:lnSpc>
              <a:tabLst>
                <a:tab pos="3719829" algn="l"/>
              </a:tabLst>
            </a:pPr>
            <a:r>
              <a:rPr lang="en-US" sz="3000" b="1" spc="-5" dirty="0" smtClean="0">
                <a:solidFill>
                  <a:srgbClr val="C0504D"/>
                </a:solidFill>
                <a:latin typeface="Calibri"/>
                <a:cs typeface="Calibri"/>
              </a:rPr>
              <a:t>Yongyouzhang</a:t>
            </a:r>
            <a:r>
              <a:rPr sz="3000" b="1" dirty="0" smtClean="0">
                <a:solidFill>
                  <a:srgbClr val="C0504D"/>
                </a:solidFill>
                <a:latin typeface="Calibri"/>
                <a:cs typeface="Calibri"/>
              </a:rPr>
              <a:t>@x</a:t>
            </a:r>
            <a:r>
              <a:rPr sz="3000" b="1" spc="-5" dirty="0" smtClean="0">
                <a:solidFill>
                  <a:srgbClr val="C0504D"/>
                </a:solidFill>
                <a:latin typeface="Calibri"/>
                <a:cs typeface="Calibri"/>
              </a:rPr>
              <a:t>mu</a:t>
            </a:r>
            <a:r>
              <a:rPr sz="3000" b="1" spc="5" dirty="0" smtClean="0">
                <a:solidFill>
                  <a:srgbClr val="C0504D"/>
                </a:solidFill>
                <a:latin typeface="Calibri"/>
                <a:cs typeface="Calibri"/>
              </a:rPr>
              <a:t>.</a:t>
            </a:r>
            <a:r>
              <a:rPr sz="3000" b="1" dirty="0" smtClean="0">
                <a:solidFill>
                  <a:srgbClr val="C0504D"/>
                </a:solidFill>
                <a:latin typeface="Calibri"/>
                <a:cs typeface="Calibri"/>
              </a:rPr>
              <a:t>e</a:t>
            </a:r>
            <a:r>
              <a:rPr sz="3000" b="1" spc="-5" dirty="0" smtClean="0">
                <a:solidFill>
                  <a:srgbClr val="C0504D"/>
                </a:solidFill>
                <a:latin typeface="Calibri"/>
                <a:cs typeface="Calibri"/>
              </a:rPr>
              <a:t>du</a:t>
            </a:r>
            <a:r>
              <a:rPr sz="3000" b="1" dirty="0" smtClean="0">
                <a:solidFill>
                  <a:srgbClr val="C0504D"/>
                </a:solidFill>
                <a:latin typeface="Calibri"/>
                <a:cs typeface="Calibri"/>
              </a:rPr>
              <a:t>.c</a:t>
            </a:r>
            <a:r>
              <a:rPr sz="3000" b="1" spc="-5" dirty="0" smtClean="0">
                <a:solidFill>
                  <a:srgbClr val="C0504D"/>
                </a:solidFill>
                <a:latin typeface="Calibri"/>
                <a:cs typeface="Calibri"/>
              </a:rPr>
              <a:t>n</a:t>
            </a:r>
            <a:r>
              <a:rPr lang="en-US" sz="3000" b="1" dirty="0">
                <a:solidFill>
                  <a:srgbClr val="C0504D"/>
                </a:solidFill>
                <a:latin typeface="Calibri"/>
                <a:cs typeface="Calibri"/>
              </a:rPr>
              <a:t>,</a:t>
            </a:r>
            <a:r>
              <a:rPr sz="3000" b="1" dirty="0">
                <a:solidFill>
                  <a:srgbClr val="C0504D"/>
                </a:solidFill>
                <a:latin typeface="Calibri"/>
                <a:cs typeface="Calibri"/>
              </a:rPr>
              <a:t>	</a:t>
            </a:r>
            <a:r>
              <a:rPr lang="en-US" sz="3000" b="1" smtClean="0">
                <a:solidFill>
                  <a:srgbClr val="C0504D"/>
                </a:solidFill>
                <a:latin typeface="Calibri"/>
                <a:cs typeface="Calibri"/>
              </a:rPr>
              <a:t> </a:t>
            </a:r>
            <a:r>
              <a:rPr lang="en-US" altLang="zh-CN" sz="3000" b="1" smtClean="0">
                <a:solidFill>
                  <a:srgbClr val="C0504D"/>
                </a:solidFill>
                <a:latin typeface="Calibri"/>
                <a:cs typeface="Calibri"/>
              </a:rPr>
              <a:t>A218</a:t>
            </a:r>
            <a:endParaRPr sz="3000" dirty="0">
              <a:latin typeface="Calibri"/>
              <a:cs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8635" y="1325879"/>
            <a:ext cx="4518025" cy="1117600"/>
          </a:xfrm>
          <a:prstGeom prst="rect">
            <a:avLst/>
          </a:prstGeom>
        </p:spPr>
        <p:txBody>
          <a:bodyPr vert="horz" wrap="square" lIns="0" tIns="0" rIns="0" bIns="0" rtlCol="0">
            <a:spAutoFit/>
          </a:bodyPr>
          <a:lstStyle/>
          <a:p>
            <a:pPr marL="989330" marR="5080" indent="-977265">
              <a:lnSpc>
                <a:spcPct val="100000"/>
              </a:lnSpc>
            </a:pPr>
            <a:r>
              <a:rPr spc="-5" dirty="0">
                <a:latin typeface="Times New Roman"/>
                <a:cs typeface="Times New Roman"/>
              </a:rPr>
              <a:t>Epidemiology </a:t>
            </a:r>
            <a:r>
              <a:rPr dirty="0">
                <a:latin typeface="Times New Roman"/>
                <a:cs typeface="Times New Roman"/>
              </a:rPr>
              <a:t>of</a:t>
            </a:r>
            <a:r>
              <a:rPr spc="-40" dirty="0">
                <a:latin typeface="Times New Roman"/>
                <a:cs typeface="Times New Roman"/>
              </a:rPr>
              <a:t> </a:t>
            </a:r>
            <a:r>
              <a:rPr spc="-5" dirty="0">
                <a:latin typeface="Times New Roman"/>
                <a:cs typeface="Times New Roman"/>
              </a:rPr>
              <a:t>Cancer  Based </a:t>
            </a:r>
            <a:r>
              <a:rPr dirty="0">
                <a:latin typeface="Times New Roman"/>
                <a:cs typeface="Times New Roman"/>
              </a:rPr>
              <a:t>on</a:t>
            </a:r>
            <a:r>
              <a:rPr spc="-280" dirty="0">
                <a:latin typeface="Times New Roman"/>
                <a:cs typeface="Times New Roman"/>
              </a:rPr>
              <a:t> </a:t>
            </a:r>
            <a:r>
              <a:rPr spc="-5" dirty="0">
                <a:latin typeface="Times New Roman"/>
                <a:cs typeface="Times New Roman"/>
              </a:rPr>
              <a:t>Age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89066" y="6364509"/>
            <a:ext cx="5014001" cy="369332"/>
          </a:xfrm>
          <a:prstGeom prst="rect">
            <a:avLst/>
          </a:prstGeom>
          <a:noFill/>
        </p:spPr>
        <p:txBody>
          <a:bodyPr wrap="none" rtlCol="0">
            <a:spAutoFit/>
          </a:bodyPr>
          <a:lstStyle/>
          <a:p>
            <a:r>
              <a:rPr lang="en-US" altLang="zh-CN" dirty="0"/>
              <a:t>Siegel RL, Miller KD, </a:t>
            </a:r>
            <a:r>
              <a:rPr lang="en-US" altLang="zh-CN" dirty="0" err="1"/>
              <a:t>Jemal</a:t>
            </a:r>
            <a:r>
              <a:rPr lang="en-US" altLang="zh-CN" dirty="0"/>
              <a:t> A. Cancer statistics, </a:t>
            </a:r>
            <a:r>
              <a:rPr lang="en-US" altLang="zh-CN" b="1" dirty="0" smtClean="0"/>
              <a:t>2018</a:t>
            </a:r>
            <a:endParaRPr lang="zh-CN" altLang="zh-CN" dirty="0"/>
          </a:p>
        </p:txBody>
      </p:sp>
      <p:sp>
        <p:nvSpPr>
          <p:cNvPr id="4" name="object 6"/>
          <p:cNvSpPr txBox="1">
            <a:spLocks/>
          </p:cNvSpPr>
          <p:nvPr/>
        </p:nvSpPr>
        <p:spPr>
          <a:xfrm>
            <a:off x="2362200" y="152400"/>
            <a:ext cx="6390005" cy="561692"/>
          </a:xfrm>
          <a:prstGeom prst="rect">
            <a:avLst/>
          </a:prstGeom>
        </p:spPr>
        <p:txBody>
          <a:bodyPr vert="horz" wrap="square" lIns="0" tIns="0" rIns="0" bIns="0" rtlCol="0">
            <a:spAutoFit/>
          </a:bodyPr>
          <a:lstStyle>
            <a:lvl1pPr>
              <a:defRPr>
                <a:latin typeface="+mj-lt"/>
                <a:ea typeface="+mj-ea"/>
                <a:cs typeface="+mj-cs"/>
              </a:defRPr>
            </a:lvl1pPr>
          </a:lstStyle>
          <a:p>
            <a:pPr marL="17780"/>
            <a:r>
              <a:rPr lang="en-US" sz="3200" b="1" kern="0" spc="45" dirty="0" smtClean="0">
                <a:solidFill>
                  <a:srgbClr val="051326"/>
                </a:solidFill>
                <a:latin typeface="Times New Roman"/>
                <a:cs typeface="Times New Roman"/>
              </a:rPr>
              <a:t>Cancer </a:t>
            </a:r>
            <a:r>
              <a:rPr lang="en-US" sz="3650" b="1" kern="0" spc="-190" dirty="0" smtClean="0">
                <a:solidFill>
                  <a:srgbClr val="051326"/>
                </a:solidFill>
                <a:latin typeface="Times New Roman"/>
                <a:cs typeface="Times New Roman"/>
              </a:rPr>
              <a:t>Incidence </a:t>
            </a:r>
            <a:r>
              <a:rPr lang="en-US" sz="3200" b="1" kern="0" spc="114" dirty="0" smtClean="0">
                <a:solidFill>
                  <a:srgbClr val="051326"/>
                </a:solidFill>
                <a:latin typeface="Times New Roman"/>
                <a:cs typeface="Times New Roman"/>
              </a:rPr>
              <a:t>by</a:t>
            </a:r>
            <a:r>
              <a:rPr lang="en-US" sz="3200" b="1" kern="0" spc="-265" dirty="0" smtClean="0">
                <a:solidFill>
                  <a:srgbClr val="051326"/>
                </a:solidFill>
                <a:latin typeface="Times New Roman"/>
                <a:cs typeface="Times New Roman"/>
              </a:rPr>
              <a:t> </a:t>
            </a:r>
            <a:r>
              <a:rPr lang="en-US" sz="3200" b="1" kern="0" spc="70" dirty="0" smtClean="0">
                <a:solidFill>
                  <a:srgbClr val="051326"/>
                </a:solidFill>
                <a:latin typeface="Times New Roman"/>
                <a:cs typeface="Times New Roman"/>
              </a:rPr>
              <a:t>Age</a:t>
            </a:r>
            <a:endParaRPr lang="en-US" sz="3200" kern="0" dirty="0">
              <a:solidFill>
                <a:sysClr val="windowText" lastClr="000000"/>
              </a:solidFill>
              <a:latin typeface="Times New Roman"/>
              <a:cs typeface="Times New Roman"/>
            </a:endParaRPr>
          </a:p>
        </p:txBody>
      </p:sp>
      <p:pic>
        <p:nvPicPr>
          <p:cNvPr id="5" name="图片 4"/>
          <p:cNvPicPr>
            <a:picLocks noChangeAspect="1"/>
          </p:cNvPicPr>
          <p:nvPr/>
        </p:nvPicPr>
        <p:blipFill>
          <a:blip r:embed="rId3"/>
          <a:stretch>
            <a:fillRect/>
          </a:stretch>
        </p:blipFill>
        <p:spPr>
          <a:xfrm>
            <a:off x="1955000" y="932879"/>
            <a:ext cx="4824413" cy="5378034"/>
          </a:xfrm>
          <a:prstGeom prst="rect">
            <a:avLst/>
          </a:prstGeom>
        </p:spPr>
      </p:pic>
    </p:spTree>
    <p:extLst>
      <p:ext uri="{BB962C8B-B14F-4D97-AF65-F5344CB8AC3E}">
        <p14:creationId xmlns:p14="http://schemas.microsoft.com/office/powerpoint/2010/main" val="1425248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2057400" y="381000"/>
            <a:ext cx="6390005" cy="561692"/>
          </a:xfrm>
          <a:prstGeom prst="rect">
            <a:avLst/>
          </a:prstGeom>
        </p:spPr>
        <p:txBody>
          <a:bodyPr vert="horz" wrap="square" lIns="0" tIns="0" rIns="0" bIns="0" rtlCol="0">
            <a:spAutoFit/>
          </a:bodyPr>
          <a:lstStyle/>
          <a:p>
            <a:pPr marL="17780">
              <a:lnSpc>
                <a:spcPct val="100000"/>
              </a:lnSpc>
            </a:pPr>
            <a:r>
              <a:rPr sz="3200" b="1" spc="45" dirty="0">
                <a:solidFill>
                  <a:srgbClr val="051326"/>
                </a:solidFill>
                <a:latin typeface="Times New Roman"/>
                <a:cs typeface="Times New Roman"/>
              </a:rPr>
              <a:t>Cancer </a:t>
            </a:r>
            <a:r>
              <a:rPr sz="3650" b="1" spc="-190" dirty="0">
                <a:solidFill>
                  <a:srgbClr val="051326"/>
                </a:solidFill>
                <a:latin typeface="Times New Roman"/>
                <a:cs typeface="Times New Roman"/>
              </a:rPr>
              <a:t>Incidence </a:t>
            </a:r>
            <a:r>
              <a:rPr sz="3200" b="1" spc="114" dirty="0">
                <a:solidFill>
                  <a:srgbClr val="051326"/>
                </a:solidFill>
                <a:latin typeface="Times New Roman"/>
                <a:cs typeface="Times New Roman"/>
              </a:rPr>
              <a:t>by</a:t>
            </a:r>
            <a:r>
              <a:rPr sz="3200" b="1" spc="-265" dirty="0">
                <a:solidFill>
                  <a:srgbClr val="051326"/>
                </a:solidFill>
                <a:latin typeface="Times New Roman"/>
                <a:cs typeface="Times New Roman"/>
              </a:rPr>
              <a:t> </a:t>
            </a:r>
            <a:r>
              <a:rPr sz="3200" b="1" spc="70" dirty="0" smtClean="0">
                <a:solidFill>
                  <a:srgbClr val="051326"/>
                </a:solidFill>
                <a:latin typeface="Times New Roman"/>
                <a:cs typeface="Times New Roman"/>
              </a:rPr>
              <a:t>Age</a:t>
            </a:r>
            <a:endParaRPr sz="3200" dirty="0">
              <a:latin typeface="Times New Roman"/>
              <a:cs typeface="Times New Roman"/>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091183"/>
            <a:ext cx="6553200" cy="5766817"/>
          </a:xfrm>
          <a:prstGeom prst="rect">
            <a:avLst/>
          </a:prstGeom>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86654" y="1295400"/>
            <a:ext cx="8276346" cy="4648200"/>
          </a:xfrm>
          <a:prstGeom prst="rect">
            <a:avLst/>
          </a:prstGeom>
        </p:spPr>
      </p:pic>
      <p:sp>
        <p:nvSpPr>
          <p:cNvPr id="3" name="文本框 2"/>
          <p:cNvSpPr txBox="1"/>
          <p:nvPr/>
        </p:nvSpPr>
        <p:spPr>
          <a:xfrm>
            <a:off x="1711602" y="152400"/>
            <a:ext cx="5767541" cy="584775"/>
          </a:xfrm>
          <a:prstGeom prst="rect">
            <a:avLst/>
          </a:prstGeom>
          <a:noFill/>
        </p:spPr>
        <p:txBody>
          <a:bodyPr wrap="none" rtlCol="0">
            <a:spAutoFit/>
          </a:bodyPr>
          <a:lstStyle/>
          <a:p>
            <a:r>
              <a:rPr lang="en-US" altLang="zh-CN" sz="3200" b="1" dirty="0" smtClean="0"/>
              <a:t>Cancer Incidence at Various Ages</a:t>
            </a:r>
          </a:p>
        </p:txBody>
      </p:sp>
    </p:spTree>
    <p:extLst>
      <p:ext uri="{BB962C8B-B14F-4D97-AF65-F5344CB8AC3E}">
        <p14:creationId xmlns:p14="http://schemas.microsoft.com/office/powerpoint/2010/main" val="3838624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572000" y="476816"/>
            <a:ext cx="3228975" cy="1905000"/>
          </a:xfrm>
          <a:prstGeom prst="rect">
            <a:avLst/>
          </a:prstGeom>
        </p:spPr>
      </p:pic>
      <p:pic>
        <p:nvPicPr>
          <p:cNvPr id="6" name="图片 5"/>
          <p:cNvPicPr>
            <a:picLocks noChangeAspect="1"/>
          </p:cNvPicPr>
          <p:nvPr/>
        </p:nvPicPr>
        <p:blipFill>
          <a:blip r:embed="rId3"/>
          <a:stretch>
            <a:fillRect/>
          </a:stretch>
        </p:blipFill>
        <p:spPr>
          <a:xfrm>
            <a:off x="654220" y="457200"/>
            <a:ext cx="3114675" cy="6010275"/>
          </a:xfrm>
          <a:prstGeom prst="rect">
            <a:avLst/>
          </a:prstGeom>
        </p:spPr>
      </p:pic>
      <p:sp>
        <p:nvSpPr>
          <p:cNvPr id="7" name="文本框 6"/>
          <p:cNvSpPr txBox="1"/>
          <p:nvPr/>
        </p:nvSpPr>
        <p:spPr>
          <a:xfrm>
            <a:off x="1981200" y="838200"/>
            <a:ext cx="908390" cy="369332"/>
          </a:xfrm>
          <a:prstGeom prst="rect">
            <a:avLst/>
          </a:prstGeom>
          <a:noFill/>
        </p:spPr>
        <p:txBody>
          <a:bodyPr wrap="none" rtlCol="0">
            <a:spAutoFit/>
          </a:bodyPr>
          <a:lstStyle/>
          <a:p>
            <a:r>
              <a:rPr lang="en-US" altLang="zh-CN" dirty="0" smtClean="0">
                <a:solidFill>
                  <a:srgbClr val="FF0000"/>
                </a:solidFill>
              </a:rPr>
              <a:t>atypical</a:t>
            </a:r>
            <a:endParaRPr lang="zh-CN" altLang="en-US" dirty="0">
              <a:solidFill>
                <a:srgbClr val="FF0000"/>
              </a:solidFill>
            </a:endParaRPr>
          </a:p>
        </p:txBody>
      </p:sp>
      <p:sp>
        <p:nvSpPr>
          <p:cNvPr id="8" name="文本框 7"/>
          <p:cNvSpPr txBox="1"/>
          <p:nvPr/>
        </p:nvSpPr>
        <p:spPr>
          <a:xfrm>
            <a:off x="1981200" y="2819400"/>
            <a:ext cx="908390" cy="369332"/>
          </a:xfrm>
          <a:prstGeom prst="rect">
            <a:avLst/>
          </a:prstGeom>
          <a:noFill/>
        </p:spPr>
        <p:txBody>
          <a:bodyPr wrap="none" rtlCol="0">
            <a:spAutoFit/>
          </a:bodyPr>
          <a:lstStyle/>
          <a:p>
            <a:r>
              <a:rPr lang="en-US" altLang="zh-CN" dirty="0" smtClean="0">
                <a:solidFill>
                  <a:srgbClr val="FF0000"/>
                </a:solidFill>
              </a:rPr>
              <a:t>atypical</a:t>
            </a:r>
            <a:endParaRPr lang="zh-CN" altLang="en-US" dirty="0">
              <a:solidFill>
                <a:srgbClr val="FF0000"/>
              </a:solidFill>
            </a:endParaRPr>
          </a:p>
        </p:txBody>
      </p:sp>
      <p:sp>
        <p:nvSpPr>
          <p:cNvPr id="9" name="文本框 8"/>
          <p:cNvSpPr txBox="1"/>
          <p:nvPr/>
        </p:nvSpPr>
        <p:spPr>
          <a:xfrm>
            <a:off x="6553200" y="762000"/>
            <a:ext cx="908390" cy="369332"/>
          </a:xfrm>
          <a:prstGeom prst="rect">
            <a:avLst/>
          </a:prstGeom>
          <a:noFill/>
        </p:spPr>
        <p:txBody>
          <a:bodyPr wrap="none" rtlCol="0">
            <a:spAutoFit/>
          </a:bodyPr>
          <a:lstStyle/>
          <a:p>
            <a:r>
              <a:rPr lang="en-US" altLang="zh-CN" dirty="0" smtClean="0">
                <a:solidFill>
                  <a:srgbClr val="FF0000"/>
                </a:solidFill>
              </a:rPr>
              <a:t>atypical</a:t>
            </a:r>
            <a:endParaRPr lang="zh-CN" altLang="en-US" dirty="0">
              <a:solidFill>
                <a:srgbClr val="FF0000"/>
              </a:solidFill>
            </a:endParaRPr>
          </a:p>
        </p:txBody>
      </p:sp>
      <p:sp>
        <p:nvSpPr>
          <p:cNvPr id="10" name="文本框 9"/>
          <p:cNvSpPr txBox="1"/>
          <p:nvPr/>
        </p:nvSpPr>
        <p:spPr>
          <a:xfrm>
            <a:off x="2035445" y="5257800"/>
            <a:ext cx="799899" cy="369332"/>
          </a:xfrm>
          <a:prstGeom prst="rect">
            <a:avLst/>
          </a:prstGeom>
          <a:noFill/>
        </p:spPr>
        <p:txBody>
          <a:bodyPr wrap="none" rtlCol="0">
            <a:spAutoFit/>
          </a:bodyPr>
          <a:lstStyle/>
          <a:p>
            <a:r>
              <a:rPr lang="en-US" altLang="zh-CN" dirty="0" smtClean="0">
                <a:solidFill>
                  <a:srgbClr val="FF0000"/>
                </a:solidFill>
              </a:rPr>
              <a:t>typical</a:t>
            </a:r>
            <a:endParaRPr lang="zh-CN" altLang="en-US" dirty="0">
              <a:solidFill>
                <a:srgbClr val="FF0000"/>
              </a:solidFill>
            </a:endParaRPr>
          </a:p>
        </p:txBody>
      </p:sp>
      <p:sp>
        <p:nvSpPr>
          <p:cNvPr id="2" name="文本框 1"/>
          <p:cNvSpPr txBox="1"/>
          <p:nvPr/>
        </p:nvSpPr>
        <p:spPr>
          <a:xfrm>
            <a:off x="4419600" y="3581400"/>
            <a:ext cx="4133567" cy="646331"/>
          </a:xfrm>
          <a:prstGeom prst="rect">
            <a:avLst/>
          </a:prstGeom>
          <a:noFill/>
        </p:spPr>
        <p:txBody>
          <a:bodyPr wrap="none" rtlCol="0">
            <a:spAutoFit/>
          </a:bodyPr>
          <a:lstStyle/>
          <a:p>
            <a:r>
              <a:rPr lang="en-US" altLang="zh-CN" dirty="0" smtClean="0"/>
              <a:t>Most cancers( typical): increased with Age</a:t>
            </a:r>
          </a:p>
          <a:p>
            <a:r>
              <a:rPr lang="en-US" altLang="zh-CN" dirty="0" smtClean="0"/>
              <a:t>Some cancers( atypical:  </a:t>
            </a:r>
            <a:r>
              <a:rPr lang="en-US" altLang="zh-CN" dirty="0" smtClean="0">
                <a:solidFill>
                  <a:srgbClr val="FF0000"/>
                </a:solidFill>
              </a:rPr>
              <a:t>Why????</a:t>
            </a:r>
            <a:endParaRPr lang="zh-CN" altLang="en-US"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1858" y="474789"/>
            <a:ext cx="4801235" cy="711835"/>
          </a:xfrm>
          <a:prstGeom prst="rect">
            <a:avLst/>
          </a:prstGeom>
        </p:spPr>
        <p:txBody>
          <a:bodyPr vert="horz" wrap="square" lIns="0" tIns="0" rIns="0" bIns="0" rtlCol="0">
            <a:spAutoFit/>
          </a:bodyPr>
          <a:lstStyle/>
          <a:p>
            <a:pPr marL="12700">
              <a:lnSpc>
                <a:spcPct val="100000"/>
              </a:lnSpc>
            </a:pPr>
            <a:r>
              <a:rPr sz="4400" dirty="0"/>
              <a:t>Cancer</a:t>
            </a:r>
            <a:r>
              <a:rPr sz="4400" spc="-95" dirty="0"/>
              <a:t> </a:t>
            </a:r>
            <a:r>
              <a:rPr sz="4400" dirty="0"/>
              <a:t>Epidemiology</a:t>
            </a:r>
          </a:p>
        </p:txBody>
      </p:sp>
      <p:sp>
        <p:nvSpPr>
          <p:cNvPr id="3" name="object 3"/>
          <p:cNvSpPr txBox="1"/>
          <p:nvPr/>
        </p:nvSpPr>
        <p:spPr>
          <a:xfrm>
            <a:off x="535940" y="1571752"/>
            <a:ext cx="7005955" cy="4441190"/>
          </a:xfrm>
          <a:prstGeom prst="rect">
            <a:avLst/>
          </a:prstGeom>
        </p:spPr>
        <p:txBody>
          <a:bodyPr vert="horz" wrap="square" lIns="0" tIns="0" rIns="0" bIns="0" rtlCol="0">
            <a:spAutoFit/>
          </a:bodyPr>
          <a:lstStyle/>
          <a:p>
            <a:pPr marL="12700">
              <a:lnSpc>
                <a:spcPct val="100000"/>
              </a:lnSpc>
            </a:pPr>
            <a:r>
              <a:rPr sz="3200" spc="-10" dirty="0">
                <a:latin typeface="Calibri"/>
                <a:cs typeface="Calibri"/>
              </a:rPr>
              <a:t>Population</a:t>
            </a:r>
            <a:r>
              <a:rPr sz="3200" spc="-90" dirty="0">
                <a:latin typeface="Calibri"/>
                <a:cs typeface="Calibri"/>
              </a:rPr>
              <a:t> </a:t>
            </a:r>
            <a:r>
              <a:rPr sz="3200" spc="-10" dirty="0">
                <a:latin typeface="Calibri"/>
                <a:cs typeface="Calibri"/>
              </a:rPr>
              <a:t>studies</a:t>
            </a:r>
            <a:endParaRPr sz="3200" dirty="0">
              <a:latin typeface="Calibri"/>
              <a:cs typeface="Calibri"/>
            </a:endParaRPr>
          </a:p>
          <a:p>
            <a:pPr marL="756285" marR="253365" indent="-286385">
              <a:lnSpc>
                <a:spcPts val="3030"/>
              </a:lnSpc>
              <a:spcBef>
                <a:spcPts val="725"/>
              </a:spcBef>
              <a:buFont typeface="Arial"/>
              <a:buChar char="–"/>
              <a:tabLst>
                <a:tab pos="756920" algn="l"/>
              </a:tabLst>
            </a:pPr>
            <a:r>
              <a:rPr sz="2800" spc="-5" dirty="0">
                <a:latin typeface="Calibri"/>
                <a:cs typeface="Calibri"/>
              </a:rPr>
              <a:t>Some </a:t>
            </a:r>
            <a:r>
              <a:rPr sz="2800" spc="-15" dirty="0">
                <a:latin typeface="Calibri"/>
                <a:cs typeface="Calibri"/>
              </a:rPr>
              <a:t>cancers </a:t>
            </a:r>
            <a:r>
              <a:rPr sz="2800" spc="-25" dirty="0">
                <a:latin typeface="Calibri"/>
                <a:cs typeface="Calibri"/>
              </a:rPr>
              <a:t>have </a:t>
            </a:r>
            <a:r>
              <a:rPr sz="2800" spc="-10" dirty="0">
                <a:latin typeface="Calibri"/>
                <a:cs typeface="Calibri"/>
              </a:rPr>
              <a:t>similar </a:t>
            </a:r>
            <a:r>
              <a:rPr sz="2800" spc="-15" dirty="0">
                <a:latin typeface="Calibri"/>
                <a:cs typeface="Calibri"/>
              </a:rPr>
              <a:t>risk/rates </a:t>
            </a:r>
            <a:r>
              <a:rPr sz="2800" spc="-10" dirty="0">
                <a:latin typeface="Calibri"/>
                <a:cs typeface="Calibri"/>
              </a:rPr>
              <a:t>in all  populations</a:t>
            </a:r>
            <a:endParaRPr sz="2800" dirty="0">
              <a:latin typeface="Calibri"/>
              <a:cs typeface="Calibri"/>
            </a:endParaRPr>
          </a:p>
          <a:p>
            <a:pPr>
              <a:lnSpc>
                <a:spcPct val="100000"/>
              </a:lnSpc>
              <a:spcBef>
                <a:spcPts val="45"/>
              </a:spcBef>
              <a:buFont typeface="Arial"/>
              <a:buChar char="–"/>
            </a:pPr>
            <a:endParaRPr sz="3750" dirty="0">
              <a:latin typeface="Times New Roman"/>
              <a:cs typeface="Times New Roman"/>
            </a:endParaRPr>
          </a:p>
          <a:p>
            <a:pPr marL="756285" marR="5080" indent="-286385">
              <a:lnSpc>
                <a:spcPts val="3030"/>
              </a:lnSpc>
              <a:buFont typeface="Arial"/>
              <a:buChar char="–"/>
              <a:tabLst>
                <a:tab pos="756920" algn="l"/>
              </a:tabLst>
            </a:pPr>
            <a:r>
              <a:rPr sz="2800" spc="-15" dirty="0">
                <a:solidFill>
                  <a:srgbClr val="FF0000"/>
                </a:solidFill>
                <a:latin typeface="Calibri"/>
                <a:cs typeface="Calibri"/>
              </a:rPr>
              <a:t>Others </a:t>
            </a:r>
            <a:r>
              <a:rPr sz="2800" spc="-25" dirty="0">
                <a:solidFill>
                  <a:srgbClr val="FF0000"/>
                </a:solidFill>
                <a:latin typeface="Calibri"/>
                <a:cs typeface="Calibri"/>
              </a:rPr>
              <a:t>have </a:t>
            </a:r>
            <a:r>
              <a:rPr sz="2800" spc="-10" dirty="0">
                <a:solidFill>
                  <a:srgbClr val="FF0000"/>
                </a:solidFill>
                <a:latin typeface="Calibri"/>
                <a:cs typeface="Calibri"/>
              </a:rPr>
              <a:t>very </a:t>
            </a:r>
            <a:r>
              <a:rPr sz="2800" spc="-25" dirty="0">
                <a:solidFill>
                  <a:srgbClr val="FF0000"/>
                </a:solidFill>
                <a:latin typeface="Calibri"/>
                <a:cs typeface="Calibri"/>
              </a:rPr>
              <a:t>different rates </a:t>
            </a:r>
            <a:r>
              <a:rPr sz="2800" spc="-10" dirty="0">
                <a:solidFill>
                  <a:srgbClr val="FF0000"/>
                </a:solidFill>
                <a:latin typeface="Calibri"/>
                <a:cs typeface="Calibri"/>
              </a:rPr>
              <a:t>in </a:t>
            </a:r>
            <a:r>
              <a:rPr sz="2800" spc="-25" dirty="0">
                <a:solidFill>
                  <a:srgbClr val="FF0000"/>
                </a:solidFill>
                <a:latin typeface="Calibri"/>
                <a:cs typeface="Calibri"/>
              </a:rPr>
              <a:t>different  </a:t>
            </a:r>
            <a:r>
              <a:rPr sz="2800" spc="-10" dirty="0">
                <a:solidFill>
                  <a:srgbClr val="FF0000"/>
                </a:solidFill>
                <a:latin typeface="Calibri"/>
                <a:cs typeface="Calibri"/>
              </a:rPr>
              <a:t>populations</a:t>
            </a:r>
            <a:endParaRPr sz="2800" dirty="0">
              <a:solidFill>
                <a:srgbClr val="FF0000"/>
              </a:solidFill>
              <a:latin typeface="Calibri"/>
              <a:cs typeface="Calibri"/>
            </a:endParaRPr>
          </a:p>
          <a:p>
            <a:pPr>
              <a:lnSpc>
                <a:spcPct val="100000"/>
              </a:lnSpc>
              <a:spcBef>
                <a:spcPts val="15"/>
              </a:spcBef>
              <a:buFont typeface="Arial"/>
              <a:buChar char="–"/>
            </a:pPr>
            <a:endParaRPr sz="3450" dirty="0">
              <a:latin typeface="Times New Roman"/>
              <a:cs typeface="Times New Roman"/>
            </a:endParaRPr>
          </a:p>
          <a:p>
            <a:pPr marL="469900">
              <a:lnSpc>
                <a:spcPct val="100000"/>
              </a:lnSpc>
            </a:pPr>
            <a:r>
              <a:rPr sz="2800" spc="-10" dirty="0">
                <a:latin typeface="Wingdings"/>
                <a:cs typeface="Wingdings"/>
              </a:rPr>
              <a:t></a:t>
            </a:r>
            <a:r>
              <a:rPr sz="2800" spc="-10" dirty="0">
                <a:latin typeface="Calibri"/>
                <a:cs typeface="Calibri"/>
              </a:rPr>
              <a:t>identification </a:t>
            </a:r>
            <a:r>
              <a:rPr sz="2800" spc="-5" dirty="0">
                <a:latin typeface="Calibri"/>
                <a:cs typeface="Calibri"/>
              </a:rPr>
              <a:t>of </a:t>
            </a:r>
            <a:r>
              <a:rPr sz="2800" spc="-10" dirty="0">
                <a:latin typeface="Calibri"/>
                <a:cs typeface="Calibri"/>
              </a:rPr>
              <a:t>risk </a:t>
            </a:r>
            <a:r>
              <a:rPr sz="2800" spc="-25" dirty="0">
                <a:latin typeface="Calibri"/>
                <a:cs typeface="Calibri"/>
              </a:rPr>
              <a:t>factors</a:t>
            </a:r>
            <a:endParaRPr sz="2800" dirty="0">
              <a:latin typeface="Calibri"/>
              <a:cs typeface="Calibri"/>
            </a:endParaRPr>
          </a:p>
          <a:p>
            <a:pPr marL="1239520" lvl="1" indent="-312420">
              <a:lnSpc>
                <a:spcPct val="100000"/>
              </a:lnSpc>
              <a:spcBef>
                <a:spcPts val="315"/>
              </a:spcBef>
              <a:buAutoNum type="arabicParenR"/>
              <a:tabLst>
                <a:tab pos="1239520" algn="l"/>
              </a:tabLst>
            </a:pPr>
            <a:r>
              <a:rPr sz="2400" spc="-5" dirty="0">
                <a:latin typeface="Calibri"/>
                <a:cs typeface="Calibri"/>
              </a:rPr>
              <a:t>Genetic</a:t>
            </a:r>
            <a:endParaRPr sz="2400" dirty="0">
              <a:latin typeface="Calibri"/>
              <a:cs typeface="Calibri"/>
            </a:endParaRPr>
          </a:p>
          <a:p>
            <a:pPr marL="1239520" lvl="1" indent="-312420">
              <a:lnSpc>
                <a:spcPct val="100000"/>
              </a:lnSpc>
              <a:spcBef>
                <a:spcPts val="285"/>
              </a:spcBef>
              <a:buAutoNum type="arabicParenR"/>
              <a:tabLst>
                <a:tab pos="1239520" algn="l"/>
              </a:tabLst>
            </a:pPr>
            <a:r>
              <a:rPr sz="2400" spc="-15" dirty="0">
                <a:latin typeface="Calibri"/>
                <a:cs typeface="Calibri"/>
              </a:rPr>
              <a:t>Environmental</a:t>
            </a:r>
            <a:endParaRPr sz="2400" dirty="0">
              <a:latin typeface="Calibri"/>
              <a:cs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22275" y="279400"/>
          <a:ext cx="8215368" cy="5837919"/>
        </p:xfrm>
        <a:graphic>
          <a:graphicData uri="http://schemas.openxmlformats.org/drawingml/2006/table">
            <a:tbl>
              <a:tblPr firstRow="1" bandRow="1">
                <a:tableStyleId>{2D5ABB26-0587-4C30-8999-92F81FD0307C}</a:tableStyleId>
              </a:tblPr>
              <a:tblGrid>
                <a:gridCol w="2053841">
                  <a:extLst>
                    <a:ext uri="{9D8B030D-6E8A-4147-A177-3AD203B41FA5}">
                      <a16:colId xmlns:a16="http://schemas.microsoft.com/office/drawing/2014/main" val="20000"/>
                    </a:ext>
                  </a:extLst>
                </a:gridCol>
                <a:gridCol w="2460912">
                  <a:extLst>
                    <a:ext uri="{9D8B030D-6E8A-4147-A177-3AD203B41FA5}">
                      <a16:colId xmlns:a16="http://schemas.microsoft.com/office/drawing/2014/main" val="20001"/>
                    </a:ext>
                  </a:extLst>
                </a:gridCol>
                <a:gridCol w="2220370">
                  <a:extLst>
                    <a:ext uri="{9D8B030D-6E8A-4147-A177-3AD203B41FA5}">
                      <a16:colId xmlns:a16="http://schemas.microsoft.com/office/drawing/2014/main" val="20002"/>
                    </a:ext>
                  </a:extLst>
                </a:gridCol>
                <a:gridCol w="1480245">
                  <a:extLst>
                    <a:ext uri="{9D8B030D-6E8A-4147-A177-3AD203B41FA5}">
                      <a16:colId xmlns:a16="http://schemas.microsoft.com/office/drawing/2014/main" val="20003"/>
                    </a:ext>
                  </a:extLst>
                </a:gridCol>
              </a:tblGrid>
              <a:tr h="396239">
                <a:tc>
                  <a:txBody>
                    <a:bodyPr/>
                    <a:lstStyle/>
                    <a:p>
                      <a:pPr marL="85090">
                        <a:lnSpc>
                          <a:spcPct val="100000"/>
                        </a:lnSpc>
                        <a:spcBef>
                          <a:spcPts val="180"/>
                        </a:spcBef>
                      </a:pPr>
                      <a:r>
                        <a:rPr sz="2000" b="1" spc="-5" dirty="0">
                          <a:latin typeface="Calibri"/>
                          <a:cs typeface="Calibri"/>
                        </a:rPr>
                        <a:t>Cancer</a:t>
                      </a:r>
                      <a:r>
                        <a:rPr sz="2000" b="1" spc="-95" dirty="0">
                          <a:latin typeface="Calibri"/>
                          <a:cs typeface="Calibri"/>
                        </a:rPr>
                        <a:t> </a:t>
                      </a:r>
                      <a:r>
                        <a:rPr sz="2000" b="1" dirty="0">
                          <a:latin typeface="Calibri"/>
                          <a:cs typeface="Calibri"/>
                        </a:rPr>
                        <a:t>type</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D"/>
                    </a:solidFill>
                  </a:tcPr>
                </a:tc>
                <a:tc>
                  <a:txBody>
                    <a:bodyPr/>
                    <a:lstStyle/>
                    <a:p>
                      <a:pPr marL="85090">
                        <a:lnSpc>
                          <a:spcPct val="100000"/>
                        </a:lnSpc>
                        <a:spcBef>
                          <a:spcPts val="180"/>
                        </a:spcBef>
                      </a:pPr>
                      <a:r>
                        <a:rPr sz="2000" b="1" spc="-5" dirty="0">
                          <a:latin typeface="Calibri"/>
                          <a:cs typeface="Calibri"/>
                        </a:rPr>
                        <a:t>Highest</a:t>
                      </a:r>
                      <a:r>
                        <a:rPr sz="2000" b="1" spc="360" dirty="0">
                          <a:latin typeface="Calibri"/>
                          <a:cs typeface="Calibri"/>
                        </a:rPr>
                        <a:t> </a:t>
                      </a:r>
                      <a:r>
                        <a:rPr sz="2000" b="1" spc="-30" dirty="0">
                          <a:latin typeface="Calibri"/>
                          <a:cs typeface="Calibri"/>
                        </a:rPr>
                        <a:t>rate</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D"/>
                    </a:solidFill>
                  </a:tcPr>
                </a:tc>
                <a:tc>
                  <a:txBody>
                    <a:bodyPr/>
                    <a:lstStyle/>
                    <a:p>
                      <a:pPr marL="84455">
                        <a:lnSpc>
                          <a:spcPct val="100000"/>
                        </a:lnSpc>
                        <a:spcBef>
                          <a:spcPts val="180"/>
                        </a:spcBef>
                      </a:pPr>
                      <a:r>
                        <a:rPr sz="2000" b="1" spc="-10" dirty="0">
                          <a:latin typeface="Calibri"/>
                          <a:cs typeface="Calibri"/>
                        </a:rPr>
                        <a:t>Lowest</a:t>
                      </a:r>
                      <a:r>
                        <a:rPr sz="2000" b="1" spc="365" dirty="0">
                          <a:latin typeface="Calibri"/>
                          <a:cs typeface="Calibri"/>
                        </a:rPr>
                        <a:t> </a:t>
                      </a:r>
                      <a:r>
                        <a:rPr sz="2000" b="1" spc="-30" dirty="0">
                          <a:latin typeface="Calibri"/>
                          <a:cs typeface="Calibri"/>
                        </a:rPr>
                        <a:t>rate</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D"/>
                    </a:solidFill>
                  </a:tcPr>
                </a:tc>
                <a:tc>
                  <a:txBody>
                    <a:bodyPr/>
                    <a:lstStyle/>
                    <a:p>
                      <a:pPr marL="84455">
                        <a:lnSpc>
                          <a:spcPct val="100000"/>
                        </a:lnSpc>
                        <a:spcBef>
                          <a:spcPts val="180"/>
                        </a:spcBef>
                      </a:pPr>
                      <a:r>
                        <a:rPr sz="2000" b="1" spc="-5" dirty="0">
                          <a:latin typeface="Calibri"/>
                          <a:cs typeface="Calibri"/>
                        </a:rPr>
                        <a:t>Ration</a:t>
                      </a:r>
                      <a:r>
                        <a:rPr sz="2000" b="1" spc="-125" dirty="0">
                          <a:latin typeface="Calibri"/>
                          <a:cs typeface="Calibri"/>
                        </a:rPr>
                        <a:t> </a:t>
                      </a:r>
                      <a:r>
                        <a:rPr sz="2000" b="1" dirty="0">
                          <a:latin typeface="Calibri"/>
                          <a:cs typeface="Calibri"/>
                        </a:rPr>
                        <a:t>H/L</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D"/>
                    </a:solidFill>
                  </a:tcPr>
                </a:tc>
                <a:extLst>
                  <a:ext uri="{0D108BD9-81ED-4DB2-BD59-A6C34878D82A}">
                    <a16:rowId xmlns:a16="http://schemas.microsoft.com/office/drawing/2014/main" val="10000"/>
                  </a:ext>
                </a:extLst>
              </a:tr>
              <a:tr h="701039">
                <a:tc>
                  <a:txBody>
                    <a:bodyPr/>
                    <a:lstStyle/>
                    <a:p>
                      <a:pPr marL="84455">
                        <a:lnSpc>
                          <a:spcPct val="100000"/>
                        </a:lnSpc>
                        <a:spcBef>
                          <a:spcPts val="80"/>
                        </a:spcBef>
                      </a:pPr>
                      <a:r>
                        <a:rPr sz="2000" dirty="0">
                          <a:latin typeface="Calibri"/>
                          <a:cs typeface="Calibri"/>
                        </a:rPr>
                        <a:t>Skin</a:t>
                      </a:r>
                      <a:r>
                        <a:rPr sz="2000" spc="-65" dirty="0">
                          <a:latin typeface="Calibri"/>
                          <a:cs typeface="Calibri"/>
                        </a:rPr>
                        <a:t> </a:t>
                      </a:r>
                      <a:r>
                        <a:rPr sz="2000" spc="-5" dirty="0">
                          <a:latin typeface="Calibri"/>
                          <a:cs typeface="Calibri"/>
                        </a:rPr>
                        <a:t>(Melanoma)</a:t>
                      </a:r>
                      <a:endParaRPr sz="2000">
                        <a:latin typeface="Calibri"/>
                        <a:cs typeface="Calibri"/>
                      </a:endParaRPr>
                    </a:p>
                  </a:txBody>
                  <a:tcPr marL="0" marR="0" marT="101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8E8"/>
                    </a:solidFill>
                  </a:tcPr>
                </a:tc>
                <a:tc>
                  <a:txBody>
                    <a:bodyPr/>
                    <a:lstStyle/>
                    <a:p>
                      <a:pPr marL="85090" marR="960755">
                        <a:lnSpc>
                          <a:spcPct val="100000"/>
                        </a:lnSpc>
                        <a:spcBef>
                          <a:spcPts val="80"/>
                        </a:spcBef>
                      </a:pPr>
                      <a:r>
                        <a:rPr sz="2000" spc="-10" dirty="0">
                          <a:latin typeface="Calibri"/>
                          <a:cs typeface="Calibri"/>
                        </a:rPr>
                        <a:t>Australia  </a:t>
                      </a:r>
                      <a:r>
                        <a:rPr sz="2000" dirty="0">
                          <a:latin typeface="Calibri"/>
                          <a:cs typeface="Calibri"/>
                        </a:rPr>
                        <a:t>(</a:t>
                      </a:r>
                      <a:r>
                        <a:rPr sz="2000" spc="-5" dirty="0">
                          <a:latin typeface="Calibri"/>
                          <a:cs typeface="Calibri"/>
                        </a:rPr>
                        <a:t>Q</a:t>
                      </a:r>
                      <a:r>
                        <a:rPr sz="2000" dirty="0">
                          <a:latin typeface="Calibri"/>
                          <a:cs typeface="Calibri"/>
                        </a:rPr>
                        <a:t>u</a:t>
                      </a:r>
                      <a:r>
                        <a:rPr sz="2000" spc="-5" dirty="0">
                          <a:latin typeface="Calibri"/>
                          <a:cs typeface="Calibri"/>
                        </a:rPr>
                        <a:t>ee</a:t>
                      </a:r>
                      <a:r>
                        <a:rPr sz="2000" dirty="0">
                          <a:latin typeface="Calibri"/>
                          <a:cs typeface="Calibri"/>
                        </a:rPr>
                        <a:t>n</a:t>
                      </a:r>
                      <a:r>
                        <a:rPr sz="2000" spc="-5" dirty="0">
                          <a:latin typeface="Calibri"/>
                          <a:cs typeface="Calibri"/>
                        </a:rPr>
                        <a:t>sl</a:t>
                      </a:r>
                      <a:r>
                        <a:rPr sz="2000" dirty="0">
                          <a:latin typeface="Calibri"/>
                          <a:cs typeface="Calibri"/>
                        </a:rPr>
                        <a:t>and)</a:t>
                      </a:r>
                      <a:endParaRPr sz="2000">
                        <a:latin typeface="Calibri"/>
                        <a:cs typeface="Calibri"/>
                      </a:endParaRPr>
                    </a:p>
                  </a:txBody>
                  <a:tcPr marL="0" marR="0" marT="101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8E8"/>
                    </a:solidFill>
                  </a:tcPr>
                </a:tc>
                <a:tc>
                  <a:txBody>
                    <a:bodyPr/>
                    <a:lstStyle/>
                    <a:p>
                      <a:pPr marL="84455">
                        <a:lnSpc>
                          <a:spcPct val="100000"/>
                        </a:lnSpc>
                        <a:spcBef>
                          <a:spcPts val="80"/>
                        </a:spcBef>
                      </a:pPr>
                      <a:r>
                        <a:rPr sz="2000" dirty="0">
                          <a:latin typeface="Calibri"/>
                          <a:cs typeface="Calibri"/>
                        </a:rPr>
                        <a:t>Japan</a:t>
                      </a:r>
                      <a:endParaRPr sz="2000">
                        <a:latin typeface="Calibri"/>
                        <a:cs typeface="Calibri"/>
                      </a:endParaRPr>
                    </a:p>
                  </a:txBody>
                  <a:tcPr marL="0" marR="0" marT="101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8E8"/>
                    </a:solidFill>
                  </a:tcPr>
                </a:tc>
                <a:tc>
                  <a:txBody>
                    <a:bodyPr/>
                    <a:lstStyle/>
                    <a:p>
                      <a:pPr marL="84455">
                        <a:lnSpc>
                          <a:spcPct val="100000"/>
                        </a:lnSpc>
                        <a:spcBef>
                          <a:spcPts val="80"/>
                        </a:spcBef>
                      </a:pPr>
                      <a:r>
                        <a:rPr sz="2000" b="1" dirty="0">
                          <a:latin typeface="Calibri"/>
                          <a:cs typeface="Calibri"/>
                        </a:rPr>
                        <a:t>155:1</a:t>
                      </a:r>
                      <a:endParaRPr sz="2000">
                        <a:latin typeface="Calibri"/>
                        <a:cs typeface="Calibri"/>
                      </a:endParaRPr>
                    </a:p>
                  </a:txBody>
                  <a:tcPr marL="0" marR="0" marT="101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8E8"/>
                    </a:solidFill>
                  </a:tcPr>
                </a:tc>
                <a:extLst>
                  <a:ext uri="{0D108BD9-81ED-4DB2-BD59-A6C34878D82A}">
                    <a16:rowId xmlns:a16="http://schemas.microsoft.com/office/drawing/2014/main" val="10001"/>
                  </a:ext>
                </a:extLst>
              </a:tr>
              <a:tr h="701040">
                <a:tc>
                  <a:txBody>
                    <a:bodyPr/>
                    <a:lstStyle/>
                    <a:p>
                      <a:pPr marL="84455">
                        <a:lnSpc>
                          <a:spcPct val="100000"/>
                        </a:lnSpc>
                        <a:spcBef>
                          <a:spcPts val="180"/>
                        </a:spcBef>
                      </a:pPr>
                      <a:r>
                        <a:rPr sz="2000" spc="-5" dirty="0">
                          <a:latin typeface="Calibri"/>
                          <a:cs typeface="Calibri"/>
                        </a:rPr>
                        <a:t>Lip</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5090" marR="671195">
                        <a:lnSpc>
                          <a:spcPct val="100000"/>
                        </a:lnSpc>
                        <a:spcBef>
                          <a:spcPts val="180"/>
                        </a:spcBef>
                      </a:pPr>
                      <a:r>
                        <a:rPr sz="2000" dirty="0">
                          <a:latin typeface="Calibri"/>
                          <a:cs typeface="Calibri"/>
                        </a:rPr>
                        <a:t>Canada  (N</a:t>
                      </a:r>
                      <a:r>
                        <a:rPr sz="2000" spc="-15" dirty="0">
                          <a:latin typeface="Calibri"/>
                          <a:cs typeface="Calibri"/>
                        </a:rPr>
                        <a:t>e</a:t>
                      </a:r>
                      <a:r>
                        <a:rPr sz="2000" spc="-5" dirty="0">
                          <a:latin typeface="Calibri"/>
                          <a:cs typeface="Calibri"/>
                        </a:rPr>
                        <a:t>w</a:t>
                      </a:r>
                      <a:r>
                        <a:rPr sz="2000" spc="-40" dirty="0">
                          <a:latin typeface="Calibri"/>
                          <a:cs typeface="Calibri"/>
                        </a:rPr>
                        <a:t>f</a:t>
                      </a:r>
                      <a:r>
                        <a:rPr sz="2000" spc="-5" dirty="0">
                          <a:latin typeface="Calibri"/>
                          <a:cs typeface="Calibri"/>
                        </a:rPr>
                        <a:t>o</a:t>
                      </a:r>
                      <a:r>
                        <a:rPr sz="2000" dirty="0">
                          <a:latin typeface="Calibri"/>
                          <a:cs typeface="Calibri"/>
                        </a:rPr>
                        <a:t>und</a:t>
                      </a:r>
                      <a:r>
                        <a:rPr sz="2000" spc="-5" dirty="0">
                          <a:latin typeface="Calibri"/>
                          <a:cs typeface="Calibri"/>
                        </a:rPr>
                        <a:t>l</a:t>
                      </a:r>
                      <a:r>
                        <a:rPr sz="2000" dirty="0">
                          <a:latin typeface="Calibri"/>
                          <a:cs typeface="Calibri"/>
                        </a:rPr>
                        <a:t>and)</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4455">
                        <a:lnSpc>
                          <a:spcPct val="100000"/>
                        </a:lnSpc>
                        <a:spcBef>
                          <a:spcPts val="180"/>
                        </a:spcBef>
                      </a:pPr>
                      <a:r>
                        <a:rPr sz="2000" dirty="0">
                          <a:latin typeface="Calibri"/>
                          <a:cs typeface="Calibri"/>
                        </a:rPr>
                        <a:t>Japan</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4455">
                        <a:lnSpc>
                          <a:spcPct val="100000"/>
                        </a:lnSpc>
                        <a:spcBef>
                          <a:spcPts val="180"/>
                        </a:spcBef>
                      </a:pPr>
                      <a:r>
                        <a:rPr sz="2000" b="1" dirty="0">
                          <a:latin typeface="Calibri"/>
                          <a:cs typeface="Calibri"/>
                        </a:rPr>
                        <a:t>151:1</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extLst>
                  <a:ext uri="{0D108BD9-81ED-4DB2-BD59-A6C34878D82A}">
                    <a16:rowId xmlns:a16="http://schemas.microsoft.com/office/drawing/2014/main" val="10002"/>
                  </a:ext>
                </a:extLst>
              </a:tr>
              <a:tr h="645494">
                <a:tc>
                  <a:txBody>
                    <a:bodyPr/>
                    <a:lstStyle/>
                    <a:p>
                      <a:pPr marL="84455">
                        <a:lnSpc>
                          <a:spcPct val="100000"/>
                        </a:lnSpc>
                        <a:spcBef>
                          <a:spcPts val="180"/>
                        </a:spcBef>
                      </a:pPr>
                      <a:r>
                        <a:rPr sz="2000" spc="-5" dirty="0">
                          <a:latin typeface="Calibri"/>
                          <a:cs typeface="Calibri"/>
                        </a:rPr>
                        <a:t>Nasopharynx</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85090">
                        <a:lnSpc>
                          <a:spcPct val="100000"/>
                        </a:lnSpc>
                        <a:spcBef>
                          <a:spcPts val="180"/>
                        </a:spcBef>
                      </a:pPr>
                      <a:r>
                        <a:rPr sz="2000" dirty="0">
                          <a:latin typeface="Calibri"/>
                          <a:cs typeface="Calibri"/>
                        </a:rPr>
                        <a:t>Hong</a:t>
                      </a:r>
                      <a:r>
                        <a:rPr sz="2000" spc="-114" dirty="0">
                          <a:latin typeface="Calibri"/>
                          <a:cs typeface="Calibri"/>
                        </a:rPr>
                        <a:t> </a:t>
                      </a:r>
                      <a:r>
                        <a:rPr sz="2000" spc="-10" dirty="0">
                          <a:latin typeface="Calibri"/>
                          <a:cs typeface="Calibri"/>
                        </a:rPr>
                        <a:t>Kong</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84455">
                        <a:lnSpc>
                          <a:spcPct val="100000"/>
                        </a:lnSpc>
                        <a:spcBef>
                          <a:spcPts val="180"/>
                        </a:spcBef>
                      </a:pPr>
                      <a:r>
                        <a:rPr sz="2000" spc="-5" dirty="0">
                          <a:latin typeface="Calibri"/>
                          <a:cs typeface="Calibri"/>
                        </a:rPr>
                        <a:t>United</a:t>
                      </a:r>
                      <a:r>
                        <a:rPr sz="2000" spc="-85" dirty="0">
                          <a:latin typeface="Calibri"/>
                          <a:cs typeface="Calibri"/>
                        </a:rPr>
                        <a:t> </a:t>
                      </a:r>
                      <a:r>
                        <a:rPr sz="2000" spc="-5" dirty="0">
                          <a:latin typeface="Calibri"/>
                          <a:cs typeface="Calibri"/>
                        </a:rPr>
                        <a:t>Kingdom</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84455">
                        <a:lnSpc>
                          <a:spcPct val="100000"/>
                        </a:lnSpc>
                        <a:spcBef>
                          <a:spcPts val="180"/>
                        </a:spcBef>
                      </a:pPr>
                      <a:r>
                        <a:rPr sz="2000" b="1" dirty="0">
                          <a:latin typeface="Calibri"/>
                          <a:cs typeface="Calibri"/>
                        </a:rPr>
                        <a:t>100:1</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extLst>
                  <a:ext uri="{0D108BD9-81ED-4DB2-BD59-A6C34878D82A}">
                    <a16:rowId xmlns:a16="http://schemas.microsoft.com/office/drawing/2014/main" val="10003"/>
                  </a:ext>
                </a:extLst>
              </a:tr>
              <a:tr h="645494">
                <a:tc>
                  <a:txBody>
                    <a:bodyPr/>
                    <a:lstStyle/>
                    <a:p>
                      <a:pPr marL="84455">
                        <a:lnSpc>
                          <a:spcPct val="100000"/>
                        </a:lnSpc>
                        <a:spcBef>
                          <a:spcPts val="180"/>
                        </a:spcBef>
                      </a:pPr>
                      <a:r>
                        <a:rPr sz="2000" spc="-25" dirty="0">
                          <a:latin typeface="Calibri"/>
                          <a:cs typeface="Calibri"/>
                        </a:rPr>
                        <a:t>Prostate</a:t>
                      </a:r>
                      <a:endParaRPr sz="2000" dirty="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5090">
                        <a:lnSpc>
                          <a:spcPct val="100000"/>
                        </a:lnSpc>
                        <a:spcBef>
                          <a:spcPts val="180"/>
                        </a:spcBef>
                      </a:pPr>
                      <a:r>
                        <a:rPr sz="2000" spc="-5" dirty="0">
                          <a:latin typeface="Calibri"/>
                          <a:cs typeface="Calibri"/>
                        </a:rPr>
                        <a:t>US (African</a:t>
                      </a:r>
                      <a:r>
                        <a:rPr sz="2000" spc="-40" dirty="0">
                          <a:latin typeface="Calibri"/>
                          <a:cs typeface="Calibri"/>
                        </a:rPr>
                        <a:t> </a:t>
                      </a:r>
                      <a:r>
                        <a:rPr sz="2000" spc="-5" dirty="0">
                          <a:latin typeface="Calibri"/>
                          <a:cs typeface="Calibri"/>
                        </a:rPr>
                        <a:t>American)</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5090">
                        <a:lnSpc>
                          <a:spcPct val="100000"/>
                        </a:lnSpc>
                        <a:spcBef>
                          <a:spcPts val="180"/>
                        </a:spcBef>
                      </a:pPr>
                      <a:r>
                        <a:rPr sz="2000" spc="-5" dirty="0">
                          <a:latin typeface="Calibri"/>
                          <a:cs typeface="Calibri"/>
                        </a:rPr>
                        <a:t>China</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5090">
                        <a:lnSpc>
                          <a:spcPct val="100000"/>
                        </a:lnSpc>
                        <a:spcBef>
                          <a:spcPts val="180"/>
                        </a:spcBef>
                      </a:pPr>
                      <a:r>
                        <a:rPr sz="2000" b="1" dirty="0">
                          <a:latin typeface="Calibri"/>
                          <a:cs typeface="Calibri"/>
                        </a:rPr>
                        <a:t>70:1</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extLst>
                  <a:ext uri="{0D108BD9-81ED-4DB2-BD59-A6C34878D82A}">
                    <a16:rowId xmlns:a16="http://schemas.microsoft.com/office/drawing/2014/main" val="10004"/>
                  </a:ext>
                </a:extLst>
              </a:tr>
              <a:tr h="701040">
                <a:tc>
                  <a:txBody>
                    <a:bodyPr/>
                    <a:lstStyle/>
                    <a:p>
                      <a:pPr marL="85090">
                        <a:lnSpc>
                          <a:spcPct val="100000"/>
                        </a:lnSpc>
                        <a:spcBef>
                          <a:spcPts val="180"/>
                        </a:spcBef>
                      </a:pPr>
                      <a:r>
                        <a:rPr sz="2000" spc="-10" dirty="0">
                          <a:latin typeface="Calibri"/>
                          <a:cs typeface="Calibri"/>
                        </a:rPr>
                        <a:t>Liver</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85090">
                        <a:lnSpc>
                          <a:spcPct val="100000"/>
                        </a:lnSpc>
                        <a:spcBef>
                          <a:spcPts val="180"/>
                        </a:spcBef>
                        <a:tabLst>
                          <a:tab pos="837565" algn="l"/>
                        </a:tabLst>
                      </a:pPr>
                      <a:r>
                        <a:rPr sz="2000" spc="-5" dirty="0">
                          <a:latin typeface="Calibri"/>
                          <a:cs typeface="Calibri"/>
                        </a:rPr>
                        <a:t>China	</a:t>
                      </a:r>
                      <a:r>
                        <a:rPr sz="2000" dirty="0">
                          <a:latin typeface="Calibri"/>
                          <a:cs typeface="Calibri"/>
                        </a:rPr>
                        <a:t>(Shanghai)</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85090" marR="339090">
                        <a:lnSpc>
                          <a:spcPct val="100000"/>
                        </a:lnSpc>
                        <a:spcBef>
                          <a:spcPts val="180"/>
                        </a:spcBef>
                        <a:tabLst>
                          <a:tab pos="1252220" algn="l"/>
                        </a:tabLst>
                      </a:pPr>
                      <a:r>
                        <a:rPr sz="2000" spc="-5" dirty="0">
                          <a:latin typeface="Calibri"/>
                          <a:cs typeface="Calibri"/>
                        </a:rPr>
                        <a:t>Ca</a:t>
                      </a:r>
                      <a:r>
                        <a:rPr sz="2000" dirty="0">
                          <a:latin typeface="Calibri"/>
                          <a:cs typeface="Calibri"/>
                        </a:rPr>
                        <a:t>nada	(N</a:t>
                      </a:r>
                      <a:r>
                        <a:rPr sz="2000" spc="-15" dirty="0">
                          <a:latin typeface="Calibri"/>
                          <a:cs typeface="Calibri"/>
                        </a:rPr>
                        <a:t>o</a:t>
                      </a:r>
                      <a:r>
                        <a:rPr sz="2000" spc="-30" dirty="0">
                          <a:latin typeface="Calibri"/>
                          <a:cs typeface="Calibri"/>
                        </a:rPr>
                        <a:t>v</a:t>
                      </a:r>
                      <a:r>
                        <a:rPr sz="2000" dirty="0">
                          <a:latin typeface="Calibri"/>
                          <a:cs typeface="Calibri"/>
                        </a:rPr>
                        <a:t>a  </a:t>
                      </a:r>
                      <a:r>
                        <a:rPr sz="2000" spc="-5" dirty="0">
                          <a:latin typeface="Calibri"/>
                          <a:cs typeface="Calibri"/>
                        </a:rPr>
                        <a:t>Scotia)</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85090">
                        <a:lnSpc>
                          <a:spcPct val="100000"/>
                        </a:lnSpc>
                        <a:spcBef>
                          <a:spcPts val="180"/>
                        </a:spcBef>
                      </a:pPr>
                      <a:r>
                        <a:rPr sz="2000" b="1" dirty="0">
                          <a:latin typeface="Calibri"/>
                          <a:cs typeface="Calibri"/>
                        </a:rPr>
                        <a:t>49:1</a:t>
                      </a:r>
                      <a:endParaRPr sz="2000">
                        <a:latin typeface="Calibri"/>
                        <a:cs typeface="Calibri"/>
                      </a:endParaRPr>
                    </a:p>
                  </a:txBody>
                  <a:tcPr marL="0" marR="0" marT="228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extLst>
                  <a:ext uri="{0D108BD9-81ED-4DB2-BD59-A6C34878D82A}">
                    <a16:rowId xmlns:a16="http://schemas.microsoft.com/office/drawing/2014/main" val="10005"/>
                  </a:ext>
                </a:extLst>
              </a:tr>
              <a:tr h="701040">
                <a:tc>
                  <a:txBody>
                    <a:bodyPr/>
                    <a:lstStyle/>
                    <a:p>
                      <a:pPr marL="85090">
                        <a:lnSpc>
                          <a:spcPct val="100000"/>
                        </a:lnSpc>
                        <a:spcBef>
                          <a:spcPts val="175"/>
                        </a:spcBef>
                      </a:pPr>
                      <a:r>
                        <a:rPr sz="2000" spc="-10" dirty="0">
                          <a:latin typeface="Calibri"/>
                          <a:cs typeface="Calibri"/>
                        </a:rPr>
                        <a:t>Penis</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5090">
                        <a:lnSpc>
                          <a:spcPct val="100000"/>
                        </a:lnSpc>
                        <a:spcBef>
                          <a:spcPts val="175"/>
                        </a:spcBef>
                      </a:pPr>
                      <a:r>
                        <a:rPr sz="2000" spc="-10" dirty="0">
                          <a:latin typeface="Calibri"/>
                          <a:cs typeface="Calibri"/>
                        </a:rPr>
                        <a:t>Brazil</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5090">
                        <a:lnSpc>
                          <a:spcPct val="100000"/>
                        </a:lnSpc>
                        <a:spcBef>
                          <a:spcPts val="175"/>
                        </a:spcBef>
                      </a:pPr>
                      <a:r>
                        <a:rPr sz="2000" spc="-10" dirty="0">
                          <a:latin typeface="Calibri"/>
                          <a:cs typeface="Calibri"/>
                        </a:rPr>
                        <a:t>Israel</a:t>
                      </a:r>
                      <a:endParaRPr sz="2000">
                        <a:latin typeface="Calibri"/>
                        <a:cs typeface="Calibri"/>
                      </a:endParaRPr>
                    </a:p>
                    <a:p>
                      <a:pPr marL="85090">
                        <a:lnSpc>
                          <a:spcPct val="100000"/>
                        </a:lnSpc>
                      </a:pPr>
                      <a:r>
                        <a:rPr sz="2000" spc="-10" dirty="0">
                          <a:latin typeface="Calibri"/>
                          <a:cs typeface="Calibri"/>
                        </a:rPr>
                        <a:t>(Ashkenaz</a:t>
                      </a:r>
                      <a:r>
                        <a:rPr sz="2000" spc="-70" dirty="0">
                          <a:latin typeface="Calibri"/>
                          <a:cs typeface="Calibri"/>
                        </a:rPr>
                        <a:t> </a:t>
                      </a:r>
                      <a:r>
                        <a:rPr sz="2000" spc="-10" dirty="0">
                          <a:latin typeface="Calibri"/>
                          <a:cs typeface="Calibri"/>
                        </a:rPr>
                        <a:t>Jews)</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5090">
                        <a:lnSpc>
                          <a:spcPct val="100000"/>
                        </a:lnSpc>
                        <a:spcBef>
                          <a:spcPts val="175"/>
                        </a:spcBef>
                      </a:pPr>
                      <a:r>
                        <a:rPr sz="2000" b="1" dirty="0">
                          <a:latin typeface="Calibri"/>
                          <a:cs typeface="Calibri"/>
                        </a:rPr>
                        <a:t>42:1</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extLst>
                  <a:ext uri="{0D108BD9-81ED-4DB2-BD59-A6C34878D82A}">
                    <a16:rowId xmlns:a16="http://schemas.microsoft.com/office/drawing/2014/main" val="10006"/>
                  </a:ext>
                </a:extLst>
              </a:tr>
              <a:tr h="701039">
                <a:tc>
                  <a:txBody>
                    <a:bodyPr/>
                    <a:lstStyle/>
                    <a:p>
                      <a:pPr marL="85090">
                        <a:lnSpc>
                          <a:spcPct val="100000"/>
                        </a:lnSpc>
                        <a:spcBef>
                          <a:spcPts val="175"/>
                        </a:spcBef>
                      </a:pPr>
                      <a:r>
                        <a:rPr sz="2000" dirty="0">
                          <a:latin typeface="Calibri"/>
                          <a:cs typeface="Calibri"/>
                        </a:rPr>
                        <a:t>Cervix</a:t>
                      </a:r>
                      <a:r>
                        <a:rPr sz="2000" spc="-105" dirty="0">
                          <a:latin typeface="Calibri"/>
                          <a:cs typeface="Calibri"/>
                        </a:rPr>
                        <a:t> </a:t>
                      </a:r>
                      <a:r>
                        <a:rPr sz="2000" spc="-5" dirty="0">
                          <a:latin typeface="Calibri"/>
                          <a:cs typeface="Calibri"/>
                        </a:rPr>
                        <a:t>(Uterus)</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85090">
                        <a:lnSpc>
                          <a:spcPct val="100000"/>
                        </a:lnSpc>
                        <a:spcBef>
                          <a:spcPts val="175"/>
                        </a:spcBef>
                      </a:pPr>
                      <a:r>
                        <a:rPr sz="2000" spc="-10" dirty="0">
                          <a:latin typeface="Calibri"/>
                          <a:cs typeface="Calibri"/>
                        </a:rPr>
                        <a:t>Brazil</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85090">
                        <a:lnSpc>
                          <a:spcPct val="100000"/>
                        </a:lnSpc>
                        <a:spcBef>
                          <a:spcPts val="175"/>
                        </a:spcBef>
                      </a:pPr>
                      <a:r>
                        <a:rPr sz="2000" spc="-10" dirty="0">
                          <a:latin typeface="Calibri"/>
                          <a:cs typeface="Calibri"/>
                        </a:rPr>
                        <a:t>Israel</a:t>
                      </a:r>
                      <a:endParaRPr sz="2000">
                        <a:latin typeface="Calibri"/>
                        <a:cs typeface="Calibri"/>
                      </a:endParaRPr>
                    </a:p>
                    <a:p>
                      <a:pPr marL="85090">
                        <a:lnSpc>
                          <a:spcPct val="100000"/>
                        </a:lnSpc>
                      </a:pPr>
                      <a:r>
                        <a:rPr sz="2000" spc="-5" dirty="0">
                          <a:latin typeface="Calibri"/>
                          <a:cs typeface="Calibri"/>
                        </a:rPr>
                        <a:t>(Non-Jews)</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marL="85090">
                        <a:lnSpc>
                          <a:spcPct val="100000"/>
                        </a:lnSpc>
                        <a:spcBef>
                          <a:spcPts val="175"/>
                        </a:spcBef>
                      </a:pPr>
                      <a:r>
                        <a:rPr sz="2000" b="1" dirty="0">
                          <a:latin typeface="Calibri"/>
                          <a:cs typeface="Calibri"/>
                        </a:rPr>
                        <a:t>28:1</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extLst>
                  <a:ext uri="{0D108BD9-81ED-4DB2-BD59-A6C34878D82A}">
                    <a16:rowId xmlns:a16="http://schemas.microsoft.com/office/drawing/2014/main" val="10007"/>
                  </a:ext>
                </a:extLst>
              </a:tr>
              <a:tr h="645494">
                <a:tc>
                  <a:txBody>
                    <a:bodyPr/>
                    <a:lstStyle/>
                    <a:p>
                      <a:pPr marL="85090">
                        <a:lnSpc>
                          <a:spcPct val="100000"/>
                        </a:lnSpc>
                        <a:spcBef>
                          <a:spcPts val="175"/>
                        </a:spcBef>
                      </a:pPr>
                      <a:r>
                        <a:rPr sz="2000" spc="-5" dirty="0">
                          <a:latin typeface="Calibri"/>
                          <a:cs typeface="Calibri"/>
                        </a:rPr>
                        <a:t>Stomach</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5090">
                        <a:lnSpc>
                          <a:spcPct val="100000"/>
                        </a:lnSpc>
                        <a:spcBef>
                          <a:spcPts val="175"/>
                        </a:spcBef>
                      </a:pPr>
                      <a:r>
                        <a:rPr sz="2000" dirty="0">
                          <a:latin typeface="Calibri"/>
                          <a:cs typeface="Calibri"/>
                        </a:rPr>
                        <a:t>Japan</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5090">
                        <a:lnSpc>
                          <a:spcPct val="100000"/>
                        </a:lnSpc>
                        <a:spcBef>
                          <a:spcPts val="175"/>
                        </a:spcBef>
                      </a:pPr>
                      <a:r>
                        <a:rPr sz="2000" spc="-10" dirty="0">
                          <a:latin typeface="Calibri"/>
                          <a:cs typeface="Calibri"/>
                        </a:rPr>
                        <a:t>Kuwait</a:t>
                      </a:r>
                      <a:endParaRPr sz="200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85090">
                        <a:lnSpc>
                          <a:spcPct val="100000"/>
                        </a:lnSpc>
                        <a:spcBef>
                          <a:spcPts val="175"/>
                        </a:spcBef>
                      </a:pPr>
                      <a:r>
                        <a:rPr sz="2000" b="1" dirty="0">
                          <a:latin typeface="Calibri"/>
                          <a:cs typeface="Calibri"/>
                        </a:rPr>
                        <a:t>22:1</a:t>
                      </a:r>
                      <a:endParaRPr sz="2000" dirty="0">
                        <a:latin typeface="Calibri"/>
                        <a:cs typeface="Calibri"/>
                      </a:endParaRPr>
                    </a:p>
                  </a:txBody>
                  <a:tcPr marL="0" marR="0" marT="222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extLst>
                  <a:ext uri="{0D108BD9-81ED-4DB2-BD59-A6C34878D82A}">
                    <a16:rowId xmlns:a16="http://schemas.microsoft.com/office/drawing/2014/main" val="10008"/>
                  </a:ext>
                </a:extLst>
              </a:tr>
            </a:tbl>
          </a:graphicData>
        </a:graphic>
      </p:graphicFrame>
      <p:sp>
        <p:nvSpPr>
          <p:cNvPr id="3" name="object 3"/>
          <p:cNvSpPr txBox="1"/>
          <p:nvPr/>
        </p:nvSpPr>
        <p:spPr>
          <a:xfrm>
            <a:off x="650240" y="6388417"/>
            <a:ext cx="7200900" cy="298450"/>
          </a:xfrm>
          <a:prstGeom prst="rect">
            <a:avLst/>
          </a:prstGeom>
        </p:spPr>
        <p:txBody>
          <a:bodyPr vert="horz" wrap="square" lIns="0" tIns="0" rIns="0" bIns="0" rtlCol="0">
            <a:spAutoFit/>
          </a:bodyPr>
          <a:lstStyle/>
          <a:p>
            <a:pPr marL="12700">
              <a:lnSpc>
                <a:spcPct val="100000"/>
              </a:lnSpc>
            </a:pPr>
            <a:r>
              <a:rPr sz="1800" spc="-5" dirty="0">
                <a:latin typeface="Calibri"/>
                <a:cs typeface="Calibri"/>
              </a:rPr>
              <a:t>Age </a:t>
            </a:r>
            <a:r>
              <a:rPr sz="1800" spc="-10" dirty="0">
                <a:latin typeface="Calibri"/>
                <a:cs typeface="Calibri"/>
              </a:rPr>
              <a:t>adjusted </a:t>
            </a:r>
            <a:r>
              <a:rPr sz="1800" spc="-5" dirty="0">
                <a:latin typeface="Calibri"/>
                <a:cs typeface="Calibri"/>
              </a:rPr>
              <a:t>death </a:t>
            </a:r>
            <a:r>
              <a:rPr sz="1800" spc="-25" dirty="0">
                <a:latin typeface="Calibri"/>
                <a:cs typeface="Calibri"/>
              </a:rPr>
              <a:t>rate </a:t>
            </a:r>
            <a:r>
              <a:rPr sz="1800" spc="-10" dirty="0">
                <a:latin typeface="Calibri"/>
                <a:cs typeface="Calibri"/>
              </a:rPr>
              <a:t>at </a:t>
            </a:r>
            <a:r>
              <a:rPr sz="1800" dirty="0">
                <a:latin typeface="Calibri"/>
                <a:cs typeface="Calibri"/>
              </a:rPr>
              <a:t>60 </a:t>
            </a:r>
            <a:r>
              <a:rPr sz="1800" spc="-10" dirty="0">
                <a:latin typeface="Calibri"/>
                <a:cs typeface="Calibri"/>
              </a:rPr>
              <a:t>from </a:t>
            </a:r>
            <a:r>
              <a:rPr sz="1800" dirty="0">
                <a:latin typeface="Calibri"/>
                <a:cs typeface="Calibri"/>
              </a:rPr>
              <a:t>a </a:t>
            </a:r>
            <a:r>
              <a:rPr sz="1800" spc="-10" dirty="0">
                <a:latin typeface="Calibri"/>
                <a:cs typeface="Calibri"/>
              </a:rPr>
              <a:t>certain </a:t>
            </a:r>
            <a:r>
              <a:rPr sz="1800" spc="-5" dirty="0">
                <a:latin typeface="Calibri"/>
                <a:cs typeface="Calibri"/>
              </a:rPr>
              <a:t>type of </a:t>
            </a:r>
            <a:r>
              <a:rPr sz="1800" spc="-35" dirty="0">
                <a:latin typeface="Calibri"/>
                <a:cs typeface="Calibri"/>
              </a:rPr>
              <a:t>cancer.  </a:t>
            </a:r>
            <a:r>
              <a:rPr sz="1800" spc="-5" dirty="0">
                <a:latin typeface="Calibri"/>
                <a:cs typeface="Calibri"/>
              </a:rPr>
              <a:t>(Muir et </a:t>
            </a:r>
            <a:r>
              <a:rPr sz="1800" dirty="0">
                <a:latin typeface="Calibri"/>
                <a:cs typeface="Calibri"/>
              </a:rPr>
              <a:t>al</a:t>
            </a:r>
            <a:r>
              <a:rPr sz="1800" spc="280" dirty="0">
                <a:latin typeface="Calibri"/>
                <a:cs typeface="Calibri"/>
              </a:rPr>
              <a:t> </a:t>
            </a:r>
            <a:r>
              <a:rPr sz="1800" dirty="0">
                <a:latin typeface="Calibri"/>
                <a:cs typeface="Calibri"/>
              </a:rPr>
              <a:t>1987)</a:t>
            </a:r>
          </a:p>
        </p:txBody>
      </p:sp>
      <p:sp>
        <p:nvSpPr>
          <p:cNvPr id="4" name="object 4"/>
          <p:cNvSpPr/>
          <p:nvPr/>
        </p:nvSpPr>
        <p:spPr>
          <a:xfrm>
            <a:off x="2411412" y="3428994"/>
            <a:ext cx="1008380" cy="360680"/>
          </a:xfrm>
          <a:custGeom>
            <a:avLst/>
            <a:gdLst/>
            <a:ahLst/>
            <a:cxnLst/>
            <a:rect l="l" t="t" r="r" b="b"/>
            <a:pathLst>
              <a:path w="1008379" h="360679">
                <a:moveTo>
                  <a:pt x="0" y="180187"/>
                </a:moveTo>
                <a:lnTo>
                  <a:pt x="18004" y="132285"/>
                </a:lnTo>
                <a:lnTo>
                  <a:pt x="68815" y="89242"/>
                </a:lnTo>
                <a:lnTo>
                  <a:pt x="105021" y="70079"/>
                </a:lnTo>
                <a:lnTo>
                  <a:pt x="147627" y="52774"/>
                </a:lnTo>
                <a:lnTo>
                  <a:pt x="196033" y="37543"/>
                </a:lnTo>
                <a:lnTo>
                  <a:pt x="249636" y="24600"/>
                </a:lnTo>
                <a:lnTo>
                  <a:pt x="307838" y="14159"/>
                </a:lnTo>
                <a:lnTo>
                  <a:pt x="370037" y="6436"/>
                </a:lnTo>
                <a:lnTo>
                  <a:pt x="435633" y="1644"/>
                </a:lnTo>
                <a:lnTo>
                  <a:pt x="504024" y="0"/>
                </a:lnTo>
                <a:lnTo>
                  <a:pt x="572419" y="1644"/>
                </a:lnTo>
                <a:lnTo>
                  <a:pt x="638017" y="6436"/>
                </a:lnTo>
                <a:lnTo>
                  <a:pt x="700218" y="14159"/>
                </a:lnTo>
                <a:lnTo>
                  <a:pt x="758421" y="24600"/>
                </a:lnTo>
                <a:lnTo>
                  <a:pt x="812026" y="37543"/>
                </a:lnTo>
                <a:lnTo>
                  <a:pt x="860432" y="52774"/>
                </a:lnTo>
                <a:lnTo>
                  <a:pt x="903039" y="70079"/>
                </a:lnTo>
                <a:lnTo>
                  <a:pt x="939246" y="89242"/>
                </a:lnTo>
                <a:lnTo>
                  <a:pt x="990057" y="132285"/>
                </a:lnTo>
                <a:lnTo>
                  <a:pt x="1008062" y="180187"/>
                </a:lnTo>
                <a:lnTo>
                  <a:pt x="1003461" y="204638"/>
                </a:lnTo>
                <a:lnTo>
                  <a:pt x="990057" y="228089"/>
                </a:lnTo>
                <a:lnTo>
                  <a:pt x="939246" y="271132"/>
                </a:lnTo>
                <a:lnTo>
                  <a:pt x="903040" y="290295"/>
                </a:lnTo>
                <a:lnTo>
                  <a:pt x="860434" y="307600"/>
                </a:lnTo>
                <a:lnTo>
                  <a:pt x="812029" y="322831"/>
                </a:lnTo>
                <a:lnTo>
                  <a:pt x="758425" y="335774"/>
                </a:lnTo>
                <a:lnTo>
                  <a:pt x="700224" y="346215"/>
                </a:lnTo>
                <a:lnTo>
                  <a:pt x="638025" y="353938"/>
                </a:lnTo>
                <a:lnTo>
                  <a:pt x="572429" y="358730"/>
                </a:lnTo>
                <a:lnTo>
                  <a:pt x="504037" y="360375"/>
                </a:lnTo>
                <a:lnTo>
                  <a:pt x="435642" y="358730"/>
                </a:lnTo>
                <a:lnTo>
                  <a:pt x="370044" y="353938"/>
                </a:lnTo>
                <a:lnTo>
                  <a:pt x="307843" y="346215"/>
                </a:lnTo>
                <a:lnTo>
                  <a:pt x="249640" y="335774"/>
                </a:lnTo>
                <a:lnTo>
                  <a:pt x="196035" y="322831"/>
                </a:lnTo>
                <a:lnTo>
                  <a:pt x="147629" y="307600"/>
                </a:lnTo>
                <a:lnTo>
                  <a:pt x="105022" y="290295"/>
                </a:lnTo>
                <a:lnTo>
                  <a:pt x="68816" y="271132"/>
                </a:lnTo>
                <a:lnTo>
                  <a:pt x="18004" y="228089"/>
                </a:lnTo>
                <a:lnTo>
                  <a:pt x="0" y="180187"/>
                </a:lnTo>
                <a:close/>
              </a:path>
            </a:pathLst>
          </a:custGeom>
          <a:ln w="28575">
            <a:solidFill>
              <a:srgbClr val="FF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en-US" altLang="en-US" dirty="0" smtClean="0"/>
          </a:p>
        </p:txBody>
      </p:sp>
      <p:pic>
        <p:nvPicPr>
          <p:cNvPr id="27651" name="Picture 3"/>
          <p:cNvPicPr>
            <a:picLocks noGrp="1" noChangeAspect="1" noChangeArrowheads="1"/>
          </p:cNvPicPr>
          <p:nvPr>
            <p:ph type="body" idx="1"/>
          </p:nvPr>
        </p:nvPicPr>
        <p:blipFill>
          <a:blip r:embed="rId4"/>
          <a:srcRect/>
          <a:stretch>
            <a:fillRect/>
          </a:stretch>
        </p:blipFill>
        <p:spPr>
          <a:xfrm>
            <a:off x="0" y="0"/>
            <a:ext cx="9144000" cy="6858000"/>
          </a:xfrm>
        </p:spPr>
      </p:pic>
    </p:spTree>
    <p:custDataLst>
      <p:tags r:id="rId1"/>
    </p:custDataLst>
    <p:extLst>
      <p:ext uri="{BB962C8B-B14F-4D97-AF65-F5344CB8AC3E}">
        <p14:creationId xmlns:p14="http://schemas.microsoft.com/office/powerpoint/2010/main" val="640728090"/>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4"/>
          <p:cNvSpPr>
            <a:spLocks noChangeArrowheads="1"/>
          </p:cNvSpPr>
          <p:nvPr/>
        </p:nvSpPr>
        <p:spPr bwMode="auto">
          <a:xfrm>
            <a:off x="203200" y="0"/>
            <a:ext cx="8940800" cy="914400"/>
          </a:xfrm>
          <a:prstGeom prst="rect">
            <a:avLst/>
          </a:prstGeom>
          <a:noFill/>
          <a:ln w="9525">
            <a:noFill/>
            <a:miter lim="800000"/>
            <a:headEnd/>
            <a:tailEnd/>
          </a:ln>
        </p:spPr>
        <p:txBody>
          <a:bodyPr/>
          <a:lstStyle/>
          <a:p>
            <a:pPr algn="ctr" fontAlgn="auto">
              <a:spcBef>
                <a:spcPts val="0"/>
              </a:spcBef>
              <a:spcAft>
                <a:spcPts val="0"/>
              </a:spcAft>
              <a:defRPr/>
            </a:pPr>
            <a:r>
              <a:rPr lang="en-US" altLang="zh-CN" sz="3200" kern="0" dirty="0" smtClean="0">
                <a:solidFill>
                  <a:srgbClr val="000000"/>
                </a:solidFill>
                <a:latin typeface="Arial" charset="0"/>
                <a:ea typeface="SimSun" pitchFamily="2" charset="-122"/>
                <a:cs typeface="Times New Roman" pitchFamily="18" charset="0"/>
              </a:rPr>
              <a:t>Cancer in USA</a:t>
            </a:r>
            <a:endParaRPr lang="en-US" sz="3200" kern="0" dirty="0">
              <a:solidFill>
                <a:srgbClr val="000000"/>
              </a:solidFill>
              <a:latin typeface="Arial" charset="0"/>
              <a:ea typeface="SimSun" pitchFamily="2" charset="-122"/>
              <a:cs typeface="Times New Roman" pitchFamily="18" charset="0"/>
            </a:endParaRPr>
          </a:p>
        </p:txBody>
      </p:sp>
      <p:sp>
        <p:nvSpPr>
          <p:cNvPr id="20486" name="Rectangle 34"/>
          <p:cNvSpPr>
            <a:spLocks noChangeArrowheads="1"/>
          </p:cNvSpPr>
          <p:nvPr/>
        </p:nvSpPr>
        <p:spPr bwMode="gray">
          <a:xfrm>
            <a:off x="6188075" y="6613525"/>
            <a:ext cx="2671763" cy="244475"/>
          </a:xfrm>
          <a:prstGeom prst="rect">
            <a:avLst/>
          </a:prstGeom>
          <a:solidFill>
            <a:srgbClr val="FFFFFF"/>
          </a:solidFill>
          <a:ln w="12700" algn="ctr">
            <a:noFill/>
            <a:miter lim="800000"/>
            <a:headEnd/>
            <a:tailEnd/>
          </a:ln>
        </p:spPr>
        <p:txBody>
          <a:bodyPr wrap="none" anchor="ctr"/>
          <a:lstStyle/>
          <a:p>
            <a:endParaRPr lang="en-US" altLang="zh-CN">
              <a:solidFill>
                <a:srgbClr val="000000"/>
              </a:solidFill>
            </a:endParaRPr>
          </a:p>
        </p:txBody>
      </p:sp>
      <p:sp>
        <p:nvSpPr>
          <p:cNvPr id="108" name="Line 35"/>
          <p:cNvSpPr>
            <a:spLocks noChangeShapeType="1"/>
          </p:cNvSpPr>
          <p:nvPr/>
        </p:nvSpPr>
        <p:spPr bwMode="gray">
          <a:xfrm>
            <a:off x="0" y="749300"/>
            <a:ext cx="9144000" cy="0"/>
          </a:xfrm>
          <a:prstGeom prst="line">
            <a:avLst/>
          </a:prstGeom>
          <a:noFill/>
          <a:ln w="19050">
            <a:solidFill>
              <a:srgbClr val="085AA6"/>
            </a:solidFill>
            <a:round/>
            <a:headEnd/>
            <a:tailEnd/>
          </a:ln>
        </p:spPr>
        <p:txBody>
          <a:bodyPr anchor="ctr"/>
          <a:lstStyle/>
          <a:p>
            <a:pPr fontAlgn="auto">
              <a:spcBef>
                <a:spcPts val="0"/>
              </a:spcBef>
              <a:spcAft>
                <a:spcPts val="0"/>
              </a:spcAft>
              <a:defRPr/>
            </a:pPr>
            <a:endParaRPr lang="en-US" kern="0">
              <a:solidFill>
                <a:sysClr val="windowText" lastClr="000000"/>
              </a:solidFill>
              <a:latin typeface="Arial" charset="0"/>
              <a:ea typeface="SimSun" pitchFamily="2" charset="-122"/>
            </a:endParaRPr>
          </a:p>
        </p:txBody>
      </p:sp>
      <p:sp>
        <p:nvSpPr>
          <p:cNvPr id="2" name="文本框 1"/>
          <p:cNvSpPr txBox="1"/>
          <p:nvPr/>
        </p:nvSpPr>
        <p:spPr>
          <a:xfrm>
            <a:off x="685800" y="6544735"/>
            <a:ext cx="5014001" cy="369332"/>
          </a:xfrm>
          <a:prstGeom prst="rect">
            <a:avLst/>
          </a:prstGeom>
          <a:noFill/>
        </p:spPr>
        <p:txBody>
          <a:bodyPr wrap="none" rtlCol="0">
            <a:spAutoFit/>
          </a:bodyPr>
          <a:lstStyle/>
          <a:p>
            <a:r>
              <a:rPr lang="en-US" altLang="zh-CN" dirty="0"/>
              <a:t>Siegel RL, Miller KD, </a:t>
            </a:r>
            <a:r>
              <a:rPr lang="en-US" altLang="zh-CN" dirty="0" err="1"/>
              <a:t>Jemal</a:t>
            </a:r>
            <a:r>
              <a:rPr lang="en-US" altLang="zh-CN" dirty="0"/>
              <a:t> A. Cancer statistics, </a:t>
            </a:r>
            <a:r>
              <a:rPr lang="en-US" altLang="zh-CN" b="1" dirty="0" smtClean="0"/>
              <a:t>2018</a:t>
            </a:r>
            <a:endParaRPr lang="zh-CN" altLang="zh-CN" dirty="0"/>
          </a:p>
        </p:txBody>
      </p:sp>
      <p:pic>
        <p:nvPicPr>
          <p:cNvPr id="4" name="图片 3"/>
          <p:cNvPicPr>
            <a:picLocks noChangeAspect="1"/>
          </p:cNvPicPr>
          <p:nvPr/>
        </p:nvPicPr>
        <p:blipFill>
          <a:blip r:embed="rId3"/>
          <a:stretch>
            <a:fillRect/>
          </a:stretch>
        </p:blipFill>
        <p:spPr>
          <a:xfrm>
            <a:off x="1387078" y="871879"/>
            <a:ext cx="6573044" cy="5576547"/>
          </a:xfrm>
          <a:prstGeom prst="rect">
            <a:avLst/>
          </a:prstGeom>
        </p:spPr>
      </p:pic>
    </p:spTree>
    <p:extLst>
      <p:ext uri="{BB962C8B-B14F-4D97-AF65-F5344CB8AC3E}">
        <p14:creationId xmlns:p14="http://schemas.microsoft.com/office/powerpoint/2010/main" val="69090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93" y="979914"/>
            <a:ext cx="8853055" cy="4724400"/>
          </a:xfrm>
          <a:prstGeom prst="rect">
            <a:avLst/>
          </a:prstGeom>
        </p:spPr>
      </p:pic>
      <p:sp>
        <p:nvSpPr>
          <p:cNvPr id="3" name="文本框 2"/>
          <p:cNvSpPr txBox="1"/>
          <p:nvPr/>
        </p:nvSpPr>
        <p:spPr>
          <a:xfrm>
            <a:off x="472974" y="1793498"/>
            <a:ext cx="543739" cy="307777"/>
          </a:xfrm>
          <a:prstGeom prst="rect">
            <a:avLst/>
          </a:prstGeom>
          <a:noFill/>
        </p:spPr>
        <p:txBody>
          <a:bodyPr wrap="none" rtlCol="0">
            <a:spAutoFit/>
          </a:bodyPr>
          <a:lstStyle/>
          <a:p>
            <a:r>
              <a:rPr lang="zh-CN" altLang="en-US" sz="1400" dirty="0" smtClean="0"/>
              <a:t>肺癌</a:t>
            </a:r>
            <a:endParaRPr lang="en-US" altLang="zh-CN" sz="1400" dirty="0" smtClean="0"/>
          </a:p>
        </p:txBody>
      </p:sp>
      <p:sp>
        <p:nvSpPr>
          <p:cNvPr id="4" name="文本框 3"/>
          <p:cNvSpPr txBox="1"/>
          <p:nvPr/>
        </p:nvSpPr>
        <p:spPr>
          <a:xfrm>
            <a:off x="472974" y="2197239"/>
            <a:ext cx="543739" cy="307777"/>
          </a:xfrm>
          <a:prstGeom prst="rect">
            <a:avLst/>
          </a:prstGeom>
          <a:noFill/>
        </p:spPr>
        <p:txBody>
          <a:bodyPr wrap="none" rtlCol="0">
            <a:spAutoFit/>
          </a:bodyPr>
          <a:lstStyle/>
          <a:p>
            <a:r>
              <a:rPr lang="zh-CN" altLang="en-US" sz="1400" dirty="0" smtClean="0"/>
              <a:t>胃癌</a:t>
            </a:r>
            <a:endParaRPr lang="zh-CN" altLang="en-US" sz="1400" dirty="0"/>
          </a:p>
        </p:txBody>
      </p:sp>
      <p:sp>
        <p:nvSpPr>
          <p:cNvPr id="5" name="文本框 4"/>
          <p:cNvSpPr txBox="1"/>
          <p:nvPr/>
        </p:nvSpPr>
        <p:spPr>
          <a:xfrm>
            <a:off x="472974" y="2600980"/>
            <a:ext cx="543739" cy="523220"/>
          </a:xfrm>
          <a:prstGeom prst="rect">
            <a:avLst/>
          </a:prstGeom>
          <a:noFill/>
        </p:spPr>
        <p:txBody>
          <a:bodyPr wrap="none" rtlCol="0">
            <a:spAutoFit/>
          </a:bodyPr>
          <a:lstStyle/>
          <a:p>
            <a:r>
              <a:rPr lang="zh-CN" altLang="en-US" sz="1400" dirty="0" smtClean="0"/>
              <a:t>肝癌</a:t>
            </a:r>
            <a:endParaRPr lang="en-US" altLang="zh-CN" sz="1400" dirty="0" smtClean="0"/>
          </a:p>
          <a:p>
            <a:endParaRPr lang="zh-CN" altLang="en-US" sz="1400" dirty="0"/>
          </a:p>
        </p:txBody>
      </p:sp>
      <p:sp>
        <p:nvSpPr>
          <p:cNvPr id="6" name="Rectangle 4"/>
          <p:cNvSpPr>
            <a:spLocks noChangeArrowheads="1"/>
          </p:cNvSpPr>
          <p:nvPr/>
        </p:nvSpPr>
        <p:spPr bwMode="auto">
          <a:xfrm>
            <a:off x="203200" y="65514"/>
            <a:ext cx="8940800" cy="914400"/>
          </a:xfrm>
          <a:prstGeom prst="rect">
            <a:avLst/>
          </a:prstGeom>
          <a:noFill/>
          <a:ln w="9525">
            <a:noFill/>
            <a:miter lim="800000"/>
            <a:headEnd/>
            <a:tailEnd/>
          </a:ln>
        </p:spPr>
        <p:txBody>
          <a:bodyPr/>
          <a:lstStyle/>
          <a:p>
            <a:pPr algn="ctr" fontAlgn="auto">
              <a:spcBef>
                <a:spcPts val="0"/>
              </a:spcBef>
              <a:spcAft>
                <a:spcPts val="0"/>
              </a:spcAft>
              <a:defRPr/>
            </a:pPr>
            <a:r>
              <a:rPr lang="en-US" altLang="zh-CN" sz="3200" kern="0" dirty="0" smtClean="0">
                <a:solidFill>
                  <a:srgbClr val="000000"/>
                </a:solidFill>
                <a:latin typeface="Arial" charset="0"/>
                <a:ea typeface="SimSun" pitchFamily="2" charset="-122"/>
                <a:cs typeface="Times New Roman" pitchFamily="18" charset="0"/>
              </a:rPr>
              <a:t>Cancer in China</a:t>
            </a:r>
            <a:endParaRPr lang="en-US" sz="3200" kern="0" dirty="0">
              <a:solidFill>
                <a:srgbClr val="000000"/>
              </a:solidFill>
              <a:latin typeface="Arial" charset="0"/>
              <a:ea typeface="SimSun" pitchFamily="2" charset="-122"/>
              <a:cs typeface="Times New Roman" pitchFamily="18" charset="0"/>
            </a:endParaRPr>
          </a:p>
        </p:txBody>
      </p:sp>
      <p:sp>
        <p:nvSpPr>
          <p:cNvPr id="7" name="Line 35"/>
          <p:cNvSpPr>
            <a:spLocks noChangeShapeType="1"/>
          </p:cNvSpPr>
          <p:nvPr/>
        </p:nvSpPr>
        <p:spPr bwMode="gray">
          <a:xfrm>
            <a:off x="0" y="749300"/>
            <a:ext cx="9144000" cy="0"/>
          </a:xfrm>
          <a:prstGeom prst="line">
            <a:avLst/>
          </a:prstGeom>
          <a:noFill/>
          <a:ln w="19050">
            <a:solidFill>
              <a:srgbClr val="085AA6"/>
            </a:solidFill>
            <a:round/>
            <a:headEnd/>
            <a:tailEnd/>
          </a:ln>
        </p:spPr>
        <p:txBody>
          <a:bodyPr anchor="ctr"/>
          <a:lstStyle/>
          <a:p>
            <a:pPr fontAlgn="auto">
              <a:spcBef>
                <a:spcPts val="0"/>
              </a:spcBef>
              <a:spcAft>
                <a:spcPts val="0"/>
              </a:spcAft>
              <a:defRPr/>
            </a:pPr>
            <a:endParaRPr lang="en-US" kern="0">
              <a:solidFill>
                <a:sysClr val="windowText" lastClr="000000"/>
              </a:solidFill>
              <a:latin typeface="Arial" charset="0"/>
              <a:ea typeface="SimSun" pitchFamily="2" charset="-122"/>
            </a:endParaRPr>
          </a:p>
        </p:txBody>
      </p:sp>
      <p:sp>
        <p:nvSpPr>
          <p:cNvPr id="8" name="文本框 7"/>
          <p:cNvSpPr txBox="1"/>
          <p:nvPr/>
        </p:nvSpPr>
        <p:spPr>
          <a:xfrm>
            <a:off x="472974" y="3010243"/>
            <a:ext cx="902811" cy="307777"/>
          </a:xfrm>
          <a:prstGeom prst="rect">
            <a:avLst/>
          </a:prstGeom>
          <a:noFill/>
        </p:spPr>
        <p:txBody>
          <a:bodyPr wrap="none" rtlCol="0">
            <a:spAutoFit/>
          </a:bodyPr>
          <a:lstStyle/>
          <a:p>
            <a:r>
              <a:rPr lang="zh-CN" altLang="en-US" sz="1400" dirty="0" smtClean="0"/>
              <a:t>结直肠癌</a:t>
            </a:r>
            <a:endParaRPr lang="en-US" altLang="zh-CN" sz="1400" dirty="0" smtClean="0"/>
          </a:p>
        </p:txBody>
      </p:sp>
      <p:sp>
        <p:nvSpPr>
          <p:cNvPr id="12" name="文本框 11"/>
          <p:cNvSpPr txBox="1"/>
          <p:nvPr/>
        </p:nvSpPr>
        <p:spPr>
          <a:xfrm>
            <a:off x="472974" y="3377362"/>
            <a:ext cx="723275" cy="307777"/>
          </a:xfrm>
          <a:prstGeom prst="rect">
            <a:avLst/>
          </a:prstGeom>
          <a:noFill/>
        </p:spPr>
        <p:txBody>
          <a:bodyPr wrap="none" rtlCol="0">
            <a:spAutoFit/>
          </a:bodyPr>
          <a:lstStyle/>
          <a:p>
            <a:r>
              <a:rPr lang="zh-CN" altLang="en-US" sz="1400" dirty="0" smtClean="0"/>
              <a:t>食管癌</a:t>
            </a:r>
            <a:endParaRPr lang="en-US" altLang="zh-CN" sz="1400" dirty="0" smtClean="0"/>
          </a:p>
        </p:txBody>
      </p:sp>
      <p:cxnSp>
        <p:nvCxnSpPr>
          <p:cNvPr id="14" name="直接箭头连接符 13"/>
          <p:cNvCxnSpPr/>
          <p:nvPr/>
        </p:nvCxnSpPr>
        <p:spPr>
          <a:xfrm>
            <a:off x="381000" y="1793498"/>
            <a:ext cx="0" cy="1891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7835" y="1401150"/>
            <a:ext cx="1551515" cy="369332"/>
          </a:xfrm>
          <a:prstGeom prst="rect">
            <a:avLst/>
          </a:prstGeom>
          <a:noFill/>
        </p:spPr>
        <p:txBody>
          <a:bodyPr wrap="none" rtlCol="0">
            <a:spAutoFit/>
          </a:bodyPr>
          <a:lstStyle/>
          <a:p>
            <a:r>
              <a:rPr lang="en-US" altLang="zh-CN" dirty="0" smtClean="0"/>
              <a:t>All population</a:t>
            </a:r>
            <a:endParaRPr lang="zh-CN" altLang="en-US" dirty="0"/>
          </a:p>
        </p:txBody>
      </p:sp>
    </p:spTree>
    <p:extLst>
      <p:ext uri="{BB962C8B-B14F-4D97-AF65-F5344CB8AC3E}">
        <p14:creationId xmlns:p14="http://schemas.microsoft.com/office/powerpoint/2010/main" val="661693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8600" y="381000"/>
            <a:ext cx="8763000" cy="5293757"/>
          </a:xfrm>
          <a:prstGeom prst="rect">
            <a:avLst/>
          </a:prstGeom>
          <a:noFill/>
        </p:spPr>
        <p:txBody>
          <a:bodyPr wrap="square" rtlCol="0">
            <a:spAutoFit/>
          </a:bodyPr>
          <a:lstStyle/>
          <a:p>
            <a:r>
              <a:rPr lang="en-US" altLang="zh-CN" sz="3200" dirty="0" smtClean="0"/>
              <a:t>References:</a:t>
            </a:r>
          </a:p>
          <a:p>
            <a:r>
              <a:rPr lang="en-US" altLang="zh-CN" b="1" dirty="0" smtClean="0"/>
              <a:t>Book charter: </a:t>
            </a:r>
          </a:p>
          <a:p>
            <a:pPr marL="342900" indent="-342900">
              <a:buFont typeface="+mj-lt"/>
              <a:buAutoNum type="arabicPeriod"/>
            </a:pPr>
            <a:r>
              <a:rPr lang="en-US" altLang="zh-CN" dirty="0" smtClean="0"/>
              <a:t>The Biology of Cancer ( second Edition, chapter 2.7-2.11, chapter 3, chapter 11.1-11.5)</a:t>
            </a:r>
          </a:p>
          <a:p>
            <a:pPr marL="342900" indent="-342900">
              <a:buFont typeface="+mj-lt"/>
              <a:buAutoNum type="arabicPeriod"/>
            </a:pPr>
            <a:r>
              <a:rPr lang="en-US" altLang="zh-CN" dirty="0"/>
              <a:t>Cancer and Environment: Gene-Environment interaction. Washington, DC:   </a:t>
            </a:r>
            <a:r>
              <a:rPr lang="en-US" altLang="zh-CN" dirty="0" smtClean="0"/>
              <a:t>National </a:t>
            </a:r>
            <a:r>
              <a:rPr lang="en-US" altLang="zh-CN" dirty="0"/>
              <a:t>Academy Press,2002</a:t>
            </a:r>
          </a:p>
          <a:p>
            <a:endParaRPr lang="en-US" altLang="zh-CN" dirty="0" smtClean="0"/>
          </a:p>
          <a:p>
            <a:r>
              <a:rPr lang="en-US" altLang="zh-CN" b="1" dirty="0" smtClean="0"/>
              <a:t>Papers:</a:t>
            </a:r>
            <a:endParaRPr lang="en-US" altLang="zh-CN" b="1" dirty="0"/>
          </a:p>
          <a:p>
            <a:r>
              <a:rPr lang="en-US" altLang="zh-CN" dirty="0"/>
              <a:t>1</a:t>
            </a:r>
            <a:r>
              <a:rPr lang="en-US" altLang="zh-CN" dirty="0" smtClean="0"/>
              <a:t>.  Siegel </a:t>
            </a:r>
            <a:r>
              <a:rPr lang="en-US" altLang="zh-CN" dirty="0"/>
              <a:t>RL, Miller KD, </a:t>
            </a:r>
            <a:r>
              <a:rPr lang="en-US" altLang="zh-CN" dirty="0" err="1"/>
              <a:t>Jemal</a:t>
            </a:r>
            <a:r>
              <a:rPr lang="en-US" altLang="zh-CN" dirty="0"/>
              <a:t> A. Cancer statistics, </a:t>
            </a:r>
            <a:r>
              <a:rPr lang="en-US" altLang="zh-CN" b="1" dirty="0"/>
              <a:t>2018</a:t>
            </a:r>
            <a:r>
              <a:rPr lang="en-US" altLang="zh-CN" dirty="0"/>
              <a:t>. CA: a cancer journal for clinicians 2018, </a:t>
            </a:r>
            <a:r>
              <a:rPr lang="en-US" altLang="zh-CN" b="1" dirty="0"/>
              <a:t>68</a:t>
            </a:r>
            <a:r>
              <a:rPr lang="en-US" altLang="zh-CN" dirty="0"/>
              <a:t>(1)</a:t>
            </a:r>
            <a:r>
              <a:rPr lang="en-US" altLang="zh-CN" b="1" dirty="0"/>
              <a:t>:</a:t>
            </a:r>
            <a:r>
              <a:rPr lang="en-US" altLang="zh-CN" dirty="0"/>
              <a:t> 7-30.</a:t>
            </a:r>
            <a:endParaRPr lang="zh-CN" altLang="zh-CN" dirty="0"/>
          </a:p>
          <a:p>
            <a:r>
              <a:rPr lang="en-US" altLang="zh-CN" dirty="0"/>
              <a:t>2</a:t>
            </a:r>
            <a:r>
              <a:rPr lang="en-US" altLang="zh-CN" dirty="0" smtClean="0"/>
              <a:t>.  Chen </a:t>
            </a:r>
            <a:r>
              <a:rPr lang="en-US" altLang="zh-CN" dirty="0"/>
              <a:t>W, Zheng R, Baade PD, Zhang S, Zeng H, Bray F, </a:t>
            </a:r>
            <a:r>
              <a:rPr lang="en-US" altLang="zh-CN" dirty="0" err="1"/>
              <a:t>Jemal</a:t>
            </a:r>
            <a:r>
              <a:rPr lang="en-US" altLang="zh-CN" dirty="0"/>
              <a:t> A, Yu XQ, He J. Cancer statistics in China, 2015. CA: a cancer journal for clinicians </a:t>
            </a:r>
            <a:r>
              <a:rPr lang="en-US" altLang="zh-CN" b="1" dirty="0"/>
              <a:t>2016</a:t>
            </a:r>
            <a:r>
              <a:rPr lang="en-US" altLang="zh-CN" dirty="0"/>
              <a:t>, </a:t>
            </a:r>
            <a:r>
              <a:rPr lang="en-US" altLang="zh-CN" b="1" dirty="0"/>
              <a:t>66</a:t>
            </a:r>
            <a:r>
              <a:rPr lang="en-US" altLang="zh-CN" dirty="0"/>
              <a:t>(2)</a:t>
            </a:r>
            <a:r>
              <a:rPr lang="en-US" altLang="zh-CN" b="1" dirty="0"/>
              <a:t>:</a:t>
            </a:r>
            <a:r>
              <a:rPr lang="en-US" altLang="zh-CN" dirty="0"/>
              <a:t> 115-132.</a:t>
            </a:r>
            <a:endParaRPr lang="zh-CN" altLang="zh-CN" dirty="0"/>
          </a:p>
          <a:p>
            <a:r>
              <a:rPr lang="en-US" altLang="zh-CN" dirty="0"/>
              <a:t>3</a:t>
            </a:r>
            <a:r>
              <a:rPr lang="en-US" altLang="zh-CN" dirty="0" smtClean="0"/>
              <a:t>.  Brennan </a:t>
            </a:r>
            <a:r>
              <a:rPr lang="en-US" altLang="zh-CN" dirty="0"/>
              <a:t>P. Gene-environment interaction and </a:t>
            </a:r>
            <a:r>
              <a:rPr lang="en-US" altLang="zh-CN" dirty="0" err="1"/>
              <a:t>aetiology</a:t>
            </a:r>
            <a:r>
              <a:rPr lang="en-US" altLang="zh-CN" dirty="0"/>
              <a:t> of cancer: what does it mean and how can we measure it? Carcinogenesis 2002, </a:t>
            </a:r>
            <a:r>
              <a:rPr lang="en-US" altLang="zh-CN" b="1" dirty="0"/>
              <a:t>23</a:t>
            </a:r>
            <a:r>
              <a:rPr lang="en-US" altLang="zh-CN" dirty="0"/>
              <a:t>(3)</a:t>
            </a:r>
            <a:r>
              <a:rPr lang="en-US" altLang="zh-CN" b="1" dirty="0"/>
              <a:t>:</a:t>
            </a:r>
            <a:r>
              <a:rPr lang="en-US" altLang="zh-CN" dirty="0"/>
              <a:t> 381-387.</a:t>
            </a:r>
            <a:endParaRPr lang="zh-CN" altLang="zh-CN" dirty="0"/>
          </a:p>
          <a:p>
            <a:r>
              <a:rPr lang="en-US" altLang="zh-CN" dirty="0"/>
              <a:t>4</a:t>
            </a:r>
            <a:r>
              <a:rPr lang="en-US" altLang="zh-CN" dirty="0" smtClean="0"/>
              <a:t>.  </a:t>
            </a:r>
            <a:r>
              <a:rPr lang="en-US" altLang="zh-CN" dirty="0" err="1" smtClean="0"/>
              <a:t>Peto</a:t>
            </a:r>
            <a:r>
              <a:rPr lang="en-US" altLang="zh-CN" dirty="0" smtClean="0"/>
              <a:t> </a:t>
            </a:r>
            <a:r>
              <a:rPr lang="en-US" altLang="zh-CN" dirty="0"/>
              <a:t>J. Cancer epidemiology in the last century and the next decade. Nature 2001, </a:t>
            </a:r>
            <a:r>
              <a:rPr lang="en-US" altLang="zh-CN" b="1" dirty="0"/>
              <a:t>411</a:t>
            </a:r>
            <a:r>
              <a:rPr lang="en-US" altLang="zh-CN" dirty="0"/>
              <a:t>(6835)</a:t>
            </a:r>
            <a:r>
              <a:rPr lang="en-US" altLang="zh-CN" b="1" dirty="0"/>
              <a:t>:</a:t>
            </a:r>
            <a:r>
              <a:rPr lang="en-US" altLang="zh-CN" dirty="0"/>
              <a:t> 390-395.</a:t>
            </a:r>
            <a:endParaRPr lang="zh-CN" altLang="zh-CN" dirty="0"/>
          </a:p>
          <a:p>
            <a:endParaRPr lang="en-US" altLang="zh-CN" dirty="0"/>
          </a:p>
          <a:p>
            <a:endParaRPr lang="pt-BR" altLang="zh-CN" dirty="0" smtClean="0"/>
          </a:p>
          <a:p>
            <a:endParaRPr lang="pt-BR" altLang="zh-CN" dirty="0"/>
          </a:p>
        </p:txBody>
      </p:sp>
    </p:spTree>
    <p:extLst>
      <p:ext uri="{BB962C8B-B14F-4D97-AF65-F5344CB8AC3E}">
        <p14:creationId xmlns:p14="http://schemas.microsoft.com/office/powerpoint/2010/main" val="3398645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052" y="892302"/>
            <a:ext cx="8490585" cy="822325"/>
          </a:xfrm>
          <a:prstGeom prst="rect">
            <a:avLst/>
          </a:prstGeom>
        </p:spPr>
        <p:txBody>
          <a:bodyPr vert="horz" wrap="square" lIns="0" tIns="0" rIns="0" bIns="0" rtlCol="0">
            <a:spAutoFit/>
          </a:bodyPr>
          <a:lstStyle/>
          <a:p>
            <a:pPr marL="12700" marR="5080" algn="just">
              <a:lnSpc>
                <a:spcPct val="100000"/>
              </a:lnSpc>
            </a:pPr>
            <a:r>
              <a:rPr sz="1800" dirty="0">
                <a:latin typeface="宋体"/>
                <a:cs typeface="宋体"/>
              </a:rPr>
              <a:t>更令人关注的是，</a:t>
            </a:r>
            <a:r>
              <a:rPr sz="1800" dirty="0" smtClean="0"/>
              <a:t>2012</a:t>
            </a:r>
            <a:r>
              <a:rPr sz="1800" dirty="0" smtClean="0">
                <a:latin typeface="宋体"/>
                <a:cs typeface="宋体"/>
              </a:rPr>
              <a:t>年中国新增癌症病例高居世界第一位</a:t>
            </a:r>
            <a:r>
              <a:rPr sz="1800" dirty="0">
                <a:latin typeface="宋体"/>
                <a:cs typeface="宋体"/>
              </a:rPr>
              <a:t>，肝癌和食管癌患者约占 全球一半，死亡分别占全球的</a:t>
            </a:r>
            <a:r>
              <a:rPr sz="1800" spc="-5" dirty="0"/>
              <a:t>51%</a:t>
            </a:r>
            <a:r>
              <a:rPr sz="1800" dirty="0">
                <a:latin typeface="宋体"/>
                <a:cs typeface="宋体"/>
              </a:rPr>
              <a:t>和</a:t>
            </a:r>
            <a:r>
              <a:rPr sz="1800" spc="-5" dirty="0"/>
              <a:t>49%</a:t>
            </a:r>
            <a:r>
              <a:rPr sz="1800" spc="-5" dirty="0">
                <a:latin typeface="宋体"/>
                <a:cs typeface="宋体"/>
              </a:rPr>
              <a:t>；</a:t>
            </a:r>
            <a:r>
              <a:rPr sz="1800" dirty="0">
                <a:latin typeface="宋体"/>
                <a:cs typeface="宋体"/>
              </a:rPr>
              <a:t>胃癌症例和死亡均占全球</a:t>
            </a:r>
            <a:r>
              <a:rPr sz="1800" spc="-5" dirty="0"/>
              <a:t>40%</a:t>
            </a:r>
            <a:r>
              <a:rPr sz="1800" spc="-5" dirty="0">
                <a:latin typeface="宋体"/>
                <a:cs typeface="宋体"/>
              </a:rPr>
              <a:t>；</a:t>
            </a:r>
            <a:r>
              <a:rPr sz="1800" dirty="0">
                <a:latin typeface="宋体"/>
                <a:cs typeface="宋体"/>
              </a:rPr>
              <a:t>鼻咽癌</a:t>
            </a:r>
            <a:r>
              <a:rPr sz="1800" dirty="0"/>
              <a:t>80%  </a:t>
            </a:r>
            <a:r>
              <a:rPr sz="1800" dirty="0">
                <a:latin typeface="宋体"/>
                <a:cs typeface="宋体"/>
              </a:rPr>
              <a:t>发生在中国。</a:t>
            </a:r>
          </a:p>
        </p:txBody>
      </p:sp>
      <p:sp>
        <p:nvSpPr>
          <p:cNvPr id="3" name="object 3"/>
          <p:cNvSpPr/>
          <p:nvPr/>
        </p:nvSpPr>
        <p:spPr>
          <a:xfrm>
            <a:off x="3654551" y="2282952"/>
            <a:ext cx="5443727" cy="412394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851275" y="2478087"/>
            <a:ext cx="4857749" cy="353536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50825" y="2997200"/>
            <a:ext cx="3482974" cy="242248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7608015" y="1066800"/>
            <a:ext cx="1535985" cy="40386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1858" name="Picture 2" descr="http://www.y-lp.com/tools/ueditor/net/upload/2015-09-14/bc6fed38-613f-4b28-93c9-1be61ea494e3.jpg"/>
          <p:cNvPicPr>
            <a:picLocks noChangeAspect="1" noChangeArrowheads="1"/>
          </p:cNvPicPr>
          <p:nvPr/>
        </p:nvPicPr>
        <p:blipFill>
          <a:blip r:embed="rId2"/>
          <a:srcRect/>
          <a:stretch>
            <a:fillRect/>
          </a:stretch>
        </p:blipFill>
        <p:spPr bwMode="auto">
          <a:xfrm>
            <a:off x="714348" y="0"/>
            <a:ext cx="3468465" cy="16140141"/>
          </a:xfrm>
          <a:prstGeom prst="rect">
            <a:avLst/>
          </a:prstGeom>
          <a:noFill/>
        </p:spPr>
      </p:pic>
      <p:pic>
        <p:nvPicPr>
          <p:cNvPr id="5" name="Picture 2" descr="http://www.y-lp.com/tools/ueditor/net/upload/2015-09-14/bc6fed38-613f-4b28-93c9-1be61ea494e3.jpg"/>
          <p:cNvPicPr>
            <a:picLocks noChangeAspect="1" noChangeArrowheads="1"/>
          </p:cNvPicPr>
          <p:nvPr/>
        </p:nvPicPr>
        <p:blipFill>
          <a:blip r:embed="rId2"/>
          <a:srcRect/>
          <a:stretch>
            <a:fillRect/>
          </a:stretch>
        </p:blipFill>
        <p:spPr bwMode="auto">
          <a:xfrm>
            <a:off x="4419600" y="-4857904"/>
            <a:ext cx="2517712" cy="11715904"/>
          </a:xfrm>
          <a:prstGeom prst="rect">
            <a:avLst/>
          </a:prstGeom>
          <a:noFill/>
        </p:spPr>
      </p:pic>
      <p:sp>
        <p:nvSpPr>
          <p:cNvPr id="2" name="文本框 1"/>
          <p:cNvSpPr txBox="1"/>
          <p:nvPr/>
        </p:nvSpPr>
        <p:spPr>
          <a:xfrm>
            <a:off x="7647565" y="1447800"/>
            <a:ext cx="1496435" cy="646331"/>
          </a:xfrm>
          <a:prstGeom prst="rect">
            <a:avLst/>
          </a:prstGeom>
          <a:noFill/>
        </p:spPr>
        <p:txBody>
          <a:bodyPr wrap="none" rtlCol="0">
            <a:spAutoFit/>
          </a:bodyPr>
          <a:lstStyle/>
          <a:p>
            <a:r>
              <a:rPr lang="en-US" altLang="zh-CN" dirty="0" smtClean="0"/>
              <a:t>10000 </a:t>
            </a:r>
            <a:r>
              <a:rPr lang="zh-CN" altLang="en-US" dirty="0" smtClean="0"/>
              <a:t>例</a:t>
            </a:r>
            <a:r>
              <a:rPr lang="en-US" altLang="zh-CN" dirty="0" smtClean="0"/>
              <a:t>/Day</a:t>
            </a:r>
          </a:p>
          <a:p>
            <a:endParaRPr lang="zh-CN" altLang="en-US" dirty="0"/>
          </a:p>
        </p:txBody>
      </p:sp>
      <p:sp>
        <p:nvSpPr>
          <p:cNvPr id="3" name="右箭头 2"/>
          <p:cNvSpPr/>
          <p:nvPr/>
        </p:nvSpPr>
        <p:spPr>
          <a:xfrm>
            <a:off x="7051612" y="1618565"/>
            <a:ext cx="60648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7608015" y="3839944"/>
            <a:ext cx="1574085" cy="646331"/>
          </a:xfrm>
          <a:prstGeom prst="rect">
            <a:avLst/>
          </a:prstGeom>
          <a:noFill/>
        </p:spPr>
        <p:txBody>
          <a:bodyPr wrap="none" rtlCol="0">
            <a:spAutoFit/>
          </a:bodyPr>
          <a:lstStyle/>
          <a:p>
            <a:r>
              <a:rPr lang="en-US" altLang="zh-CN" dirty="0" smtClean="0"/>
              <a:t>33%</a:t>
            </a:r>
          </a:p>
          <a:p>
            <a:r>
              <a:rPr lang="en-US" altLang="zh-CN" dirty="0" smtClean="0"/>
              <a:t>@ 85 years old</a:t>
            </a:r>
            <a:endParaRPr lang="zh-CN" altLang="en-US" dirty="0"/>
          </a:p>
        </p:txBody>
      </p:sp>
      <p:sp>
        <p:nvSpPr>
          <p:cNvPr id="7" name="右箭头 6"/>
          <p:cNvSpPr/>
          <p:nvPr/>
        </p:nvSpPr>
        <p:spPr>
          <a:xfrm>
            <a:off x="7024745" y="3962400"/>
            <a:ext cx="60648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flipH="1">
            <a:off x="7808316" y="2659618"/>
            <a:ext cx="1173481" cy="369332"/>
          </a:xfrm>
          <a:prstGeom prst="rect">
            <a:avLst/>
          </a:prstGeom>
          <a:noFill/>
        </p:spPr>
        <p:txBody>
          <a:bodyPr wrap="square" rtlCol="0">
            <a:spAutoFit/>
          </a:bodyPr>
          <a:lstStyle/>
          <a:p>
            <a:r>
              <a:rPr lang="en-US" altLang="zh-CN" dirty="0" smtClean="0"/>
              <a:t>2016 </a:t>
            </a:r>
            <a:r>
              <a:rPr lang="zh-CN" altLang="en-US" dirty="0" smtClean="0"/>
              <a:t>年</a:t>
            </a:r>
            <a:endParaRPr lang="zh-CN" altLang="en-US" dirty="0"/>
          </a:p>
        </p:txBody>
      </p:sp>
    </p:spTree>
    <p:extLst>
      <p:ext uri="{BB962C8B-B14F-4D97-AF65-F5344CB8AC3E}">
        <p14:creationId xmlns:p14="http://schemas.microsoft.com/office/powerpoint/2010/main" val="7746395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y-lp.com/tools/ueditor/net/upload/2015-09-14/06dc9e28-0eac-4d1b-beaa-ee59bec7e616.jpg"/>
          <p:cNvPicPr>
            <a:picLocks noChangeAspect="1" noChangeArrowheads="1"/>
          </p:cNvPicPr>
          <p:nvPr/>
        </p:nvPicPr>
        <p:blipFill>
          <a:blip r:embed="rId3"/>
          <a:srcRect/>
          <a:stretch>
            <a:fillRect/>
          </a:stretch>
        </p:blipFill>
        <p:spPr bwMode="auto">
          <a:xfrm>
            <a:off x="6858017" y="-1"/>
            <a:ext cx="1870941" cy="5643579"/>
          </a:xfrm>
          <a:prstGeom prst="rect">
            <a:avLst/>
          </a:prstGeom>
          <a:noFill/>
        </p:spPr>
      </p:pic>
      <p:pic>
        <p:nvPicPr>
          <p:cNvPr id="1028" name="Picture 4" descr="http://www.y-lp.com/tools/ueditor/net/upload/2015-09-14/8b1f5cd6-fa57-4074-bf68-e16012c23988.jpg"/>
          <p:cNvPicPr>
            <a:picLocks noChangeAspect="1" noChangeArrowheads="1"/>
          </p:cNvPicPr>
          <p:nvPr/>
        </p:nvPicPr>
        <p:blipFill>
          <a:blip r:embed="rId4" cstate="print"/>
          <a:srcRect/>
          <a:stretch>
            <a:fillRect/>
          </a:stretch>
        </p:blipFill>
        <p:spPr bwMode="auto">
          <a:xfrm>
            <a:off x="4572001" y="1"/>
            <a:ext cx="1694239" cy="6857999"/>
          </a:xfrm>
          <a:prstGeom prst="rect">
            <a:avLst/>
          </a:prstGeom>
          <a:noFill/>
        </p:spPr>
      </p:pic>
      <p:pic>
        <p:nvPicPr>
          <p:cNvPr id="1030" name="Picture 6" descr="http://www.y-lp.com/tools/ueditor/net/upload/2015-09-14/cd802298-9708-499b-b160-e5e0d196cb95.jpg"/>
          <p:cNvPicPr>
            <a:picLocks noChangeAspect="1" noChangeArrowheads="1"/>
          </p:cNvPicPr>
          <p:nvPr/>
        </p:nvPicPr>
        <p:blipFill>
          <a:blip r:embed="rId5"/>
          <a:srcRect/>
          <a:stretch>
            <a:fillRect/>
          </a:stretch>
        </p:blipFill>
        <p:spPr bwMode="auto">
          <a:xfrm>
            <a:off x="2328246" y="0"/>
            <a:ext cx="1719442" cy="6256026"/>
          </a:xfrm>
          <a:prstGeom prst="rect">
            <a:avLst/>
          </a:prstGeom>
          <a:noFill/>
        </p:spPr>
      </p:pic>
      <p:pic>
        <p:nvPicPr>
          <p:cNvPr id="1032" name="Picture 8" descr="http://www.y-lp.com/tools/ueditor/net/upload/2015-09-14/5a3b49c2-285b-4737-91a5-77a4ce8dc323.jpg"/>
          <p:cNvPicPr>
            <a:picLocks noChangeAspect="1" noChangeArrowheads="1"/>
          </p:cNvPicPr>
          <p:nvPr/>
        </p:nvPicPr>
        <p:blipFill>
          <a:blip r:embed="rId6"/>
          <a:srcRect/>
          <a:stretch>
            <a:fillRect/>
          </a:stretch>
        </p:blipFill>
        <p:spPr bwMode="auto">
          <a:xfrm>
            <a:off x="0" y="83039"/>
            <a:ext cx="1812474" cy="6632109"/>
          </a:xfrm>
          <a:prstGeom prst="rect">
            <a:avLst/>
          </a:prstGeom>
          <a:noFill/>
        </p:spPr>
      </p:pic>
    </p:spTree>
    <p:extLst>
      <p:ext uri="{BB962C8B-B14F-4D97-AF65-F5344CB8AC3E}">
        <p14:creationId xmlns:p14="http://schemas.microsoft.com/office/powerpoint/2010/main" val="2964215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ww.y-lp.com/tools/ueditor/net/upload/2015-09-14/59b5c5bb-9f97-4fa2-b14c-b5f09c22265d.jpg"/>
          <p:cNvPicPr>
            <a:picLocks noChangeAspect="1" noChangeArrowheads="1"/>
          </p:cNvPicPr>
          <p:nvPr/>
        </p:nvPicPr>
        <p:blipFill>
          <a:blip r:embed="rId2"/>
          <a:srcRect/>
          <a:stretch>
            <a:fillRect/>
          </a:stretch>
        </p:blipFill>
        <p:spPr bwMode="auto">
          <a:xfrm>
            <a:off x="2928926" y="0"/>
            <a:ext cx="1902552" cy="6097701"/>
          </a:xfrm>
          <a:prstGeom prst="rect">
            <a:avLst/>
          </a:prstGeom>
          <a:noFill/>
        </p:spPr>
      </p:pic>
      <p:pic>
        <p:nvPicPr>
          <p:cNvPr id="120836" name="Picture 4" descr="http://www.y-lp.com/tools/ueditor/net/upload/2015-09-14/de7f5f92-8d30-4e11-8334-3125871788b3.jpg"/>
          <p:cNvPicPr>
            <a:picLocks noChangeAspect="1" noChangeArrowheads="1"/>
          </p:cNvPicPr>
          <p:nvPr/>
        </p:nvPicPr>
        <p:blipFill>
          <a:blip r:embed="rId3" cstate="print"/>
          <a:srcRect/>
          <a:stretch>
            <a:fillRect/>
          </a:stretch>
        </p:blipFill>
        <p:spPr bwMode="auto">
          <a:xfrm>
            <a:off x="5357818" y="0"/>
            <a:ext cx="1732201" cy="6865669"/>
          </a:xfrm>
          <a:prstGeom prst="rect">
            <a:avLst/>
          </a:prstGeom>
          <a:noFill/>
        </p:spPr>
      </p:pic>
      <p:pic>
        <p:nvPicPr>
          <p:cNvPr id="120838" name="Picture 6" descr="http://www.y-lp.com/tools/ueditor/net/upload/2015-09-14/62074495-b56f-44a3-9023-d2613cbe31ca.jpg"/>
          <p:cNvPicPr>
            <a:picLocks noChangeAspect="1" noChangeArrowheads="1"/>
          </p:cNvPicPr>
          <p:nvPr/>
        </p:nvPicPr>
        <p:blipFill>
          <a:blip r:embed="rId4" cstate="print"/>
          <a:srcRect/>
          <a:stretch>
            <a:fillRect/>
          </a:stretch>
        </p:blipFill>
        <p:spPr bwMode="auto">
          <a:xfrm>
            <a:off x="571472" y="0"/>
            <a:ext cx="1809292" cy="6858000"/>
          </a:xfrm>
          <a:prstGeom prst="rect">
            <a:avLst/>
          </a:prstGeom>
          <a:noFill/>
        </p:spPr>
      </p:pic>
    </p:spTree>
    <p:extLst>
      <p:ext uri="{BB962C8B-B14F-4D97-AF65-F5344CB8AC3E}">
        <p14:creationId xmlns:p14="http://schemas.microsoft.com/office/powerpoint/2010/main" val="3811615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92672" rIns="0" bIns="0" rtlCol="0">
            <a:spAutoFit/>
          </a:bodyPr>
          <a:lstStyle/>
          <a:p>
            <a:pPr marL="3515360" marR="5080" indent="-2513330">
              <a:lnSpc>
                <a:spcPct val="100000"/>
              </a:lnSpc>
            </a:pPr>
            <a:r>
              <a:rPr sz="4000" spc="-15" dirty="0"/>
              <a:t>Examples </a:t>
            </a:r>
            <a:r>
              <a:rPr sz="4000" dirty="0"/>
              <a:t>of </a:t>
            </a:r>
            <a:r>
              <a:rPr sz="4000" spc="-25" dirty="0"/>
              <a:t>environmental </a:t>
            </a:r>
            <a:r>
              <a:rPr sz="4000" spc="-10" dirty="0"/>
              <a:t>risk  </a:t>
            </a:r>
            <a:r>
              <a:rPr sz="4000" spc="-30" dirty="0"/>
              <a:t>factors</a:t>
            </a:r>
            <a:endParaRPr sz="4000"/>
          </a:p>
        </p:txBody>
      </p:sp>
      <p:sp>
        <p:nvSpPr>
          <p:cNvPr id="3" name="object 3"/>
          <p:cNvSpPr txBox="1"/>
          <p:nvPr/>
        </p:nvSpPr>
        <p:spPr>
          <a:xfrm>
            <a:off x="535940" y="1620520"/>
            <a:ext cx="7974330" cy="2672715"/>
          </a:xfrm>
          <a:prstGeom prst="rect">
            <a:avLst/>
          </a:prstGeom>
        </p:spPr>
        <p:txBody>
          <a:bodyPr vert="horz" wrap="square" lIns="0" tIns="0" rIns="0" bIns="0" rtlCol="0">
            <a:spAutoFit/>
          </a:bodyPr>
          <a:lstStyle/>
          <a:p>
            <a:pPr marL="355600" indent="-342900">
              <a:lnSpc>
                <a:spcPct val="100000"/>
              </a:lnSpc>
              <a:buFont typeface="Arial"/>
              <a:buChar char="•"/>
              <a:tabLst>
                <a:tab pos="355600" algn="l"/>
                <a:tab pos="356235" algn="l"/>
                <a:tab pos="2622550" algn="l"/>
              </a:tabLst>
            </a:pPr>
            <a:r>
              <a:rPr sz="3200" spc="-5" dirty="0">
                <a:latin typeface="Calibri"/>
                <a:cs typeface="Calibri"/>
              </a:rPr>
              <a:t>Lung</a:t>
            </a:r>
            <a:r>
              <a:rPr sz="3200" spc="30" dirty="0">
                <a:latin typeface="Calibri"/>
                <a:cs typeface="Calibri"/>
              </a:rPr>
              <a:t> </a:t>
            </a:r>
            <a:r>
              <a:rPr sz="3200" spc="-5" dirty="0">
                <a:latin typeface="Calibri"/>
                <a:cs typeface="Calibri"/>
              </a:rPr>
              <a:t>cancer:	31% males, 25%</a:t>
            </a:r>
            <a:r>
              <a:rPr sz="3200" spc="-15" dirty="0">
                <a:latin typeface="Calibri"/>
                <a:cs typeface="Calibri"/>
              </a:rPr>
              <a:t> females</a:t>
            </a:r>
            <a:endParaRPr sz="3200" dirty="0">
              <a:latin typeface="Calibri"/>
              <a:cs typeface="Calibri"/>
            </a:endParaRPr>
          </a:p>
          <a:p>
            <a:pPr marL="355600" indent="-342900">
              <a:lnSpc>
                <a:spcPct val="100000"/>
              </a:lnSpc>
              <a:spcBef>
                <a:spcPts val="905"/>
              </a:spcBef>
              <a:buFont typeface="Arial"/>
              <a:buChar char="•"/>
              <a:tabLst>
                <a:tab pos="356235" algn="l"/>
              </a:tabLst>
            </a:pPr>
            <a:r>
              <a:rPr sz="4000" b="1" spc="-5" dirty="0">
                <a:solidFill>
                  <a:srgbClr val="FF0000"/>
                </a:solidFill>
                <a:latin typeface="Calibri"/>
                <a:cs typeface="Calibri"/>
              </a:rPr>
              <a:t>1</a:t>
            </a:r>
            <a:r>
              <a:rPr sz="3975" b="1" spc="-7" baseline="25157" dirty="0">
                <a:solidFill>
                  <a:srgbClr val="FF0000"/>
                </a:solidFill>
                <a:latin typeface="Calibri"/>
                <a:cs typeface="Calibri"/>
              </a:rPr>
              <a:t>st </a:t>
            </a:r>
            <a:r>
              <a:rPr sz="3200" spc="-5" dirty="0">
                <a:latin typeface="Calibri"/>
                <a:cs typeface="Calibri"/>
              </a:rPr>
              <a:t>cancer</a:t>
            </a:r>
            <a:r>
              <a:rPr sz="3200" spc="40" dirty="0">
                <a:latin typeface="Calibri"/>
                <a:cs typeface="Calibri"/>
              </a:rPr>
              <a:t> </a:t>
            </a:r>
            <a:r>
              <a:rPr sz="3200" spc="-10" dirty="0">
                <a:latin typeface="Calibri"/>
                <a:cs typeface="Calibri"/>
              </a:rPr>
              <a:t>death</a:t>
            </a:r>
            <a:endParaRPr sz="3200" dirty="0">
              <a:latin typeface="Calibri"/>
              <a:cs typeface="Calibri"/>
            </a:endParaRPr>
          </a:p>
          <a:p>
            <a:pPr marL="756285" lvl="1" indent="-286385">
              <a:lnSpc>
                <a:spcPct val="100000"/>
              </a:lnSpc>
              <a:spcBef>
                <a:spcPts val="745"/>
              </a:spcBef>
              <a:buFont typeface="Arial"/>
              <a:buChar char="–"/>
              <a:tabLst>
                <a:tab pos="756920" algn="l"/>
              </a:tabLst>
            </a:pPr>
            <a:r>
              <a:rPr sz="2800" spc="-10" dirty="0">
                <a:latin typeface="Calibri"/>
                <a:cs typeface="Calibri"/>
              </a:rPr>
              <a:t>Doll </a:t>
            </a:r>
            <a:r>
              <a:rPr sz="2800" spc="-5" dirty="0">
                <a:latin typeface="Calibri"/>
                <a:cs typeface="Calibri"/>
              </a:rPr>
              <a:t>and </a:t>
            </a:r>
            <a:r>
              <a:rPr sz="2800" spc="-10" dirty="0">
                <a:latin typeface="Calibri"/>
                <a:cs typeface="Calibri"/>
              </a:rPr>
              <a:t>Hill,</a:t>
            </a:r>
            <a:r>
              <a:rPr sz="2800" spc="-5" dirty="0">
                <a:latin typeface="Calibri"/>
                <a:cs typeface="Calibri"/>
              </a:rPr>
              <a:t> </a:t>
            </a:r>
            <a:r>
              <a:rPr sz="2800" spc="-10" dirty="0">
                <a:latin typeface="Calibri"/>
                <a:cs typeface="Calibri"/>
              </a:rPr>
              <a:t>1950</a:t>
            </a:r>
            <a:endParaRPr sz="2800" dirty="0">
              <a:latin typeface="Calibri"/>
              <a:cs typeface="Calibri"/>
            </a:endParaRPr>
          </a:p>
          <a:p>
            <a:pPr marL="756285" marR="5080" lvl="1" indent="-286385">
              <a:lnSpc>
                <a:spcPct val="100000"/>
              </a:lnSpc>
              <a:spcBef>
                <a:spcPts val="670"/>
              </a:spcBef>
              <a:buFont typeface="Arial"/>
              <a:buChar char="–"/>
              <a:tabLst>
                <a:tab pos="756920" algn="l"/>
              </a:tabLst>
            </a:pPr>
            <a:r>
              <a:rPr sz="2800" spc="-15" dirty="0">
                <a:latin typeface="Calibri"/>
                <a:cs typeface="Calibri"/>
              </a:rPr>
              <a:t>Most recent </a:t>
            </a:r>
            <a:r>
              <a:rPr sz="2800" spc="-10" dirty="0">
                <a:latin typeface="Calibri"/>
                <a:cs typeface="Calibri"/>
              </a:rPr>
              <a:t>number </a:t>
            </a:r>
            <a:r>
              <a:rPr sz="2800" spc="-5" dirty="0">
                <a:latin typeface="Calibri"/>
                <a:cs typeface="Calibri"/>
              </a:rPr>
              <a:t>of </a:t>
            </a:r>
            <a:r>
              <a:rPr sz="2800" spc="-20" dirty="0">
                <a:latin typeface="Calibri"/>
                <a:cs typeface="Calibri"/>
              </a:rPr>
              <a:t>cigarettes smoked </a:t>
            </a:r>
            <a:r>
              <a:rPr sz="2800" spc="-5" dirty="0">
                <a:latin typeface="Calibri"/>
                <a:cs typeface="Calibri"/>
              </a:rPr>
              <a:t>per </a:t>
            </a:r>
            <a:r>
              <a:rPr sz="2800" spc="-20" dirty="0">
                <a:latin typeface="Calibri"/>
                <a:cs typeface="Calibri"/>
              </a:rPr>
              <a:t>day  </a:t>
            </a:r>
            <a:r>
              <a:rPr sz="2800" spc="-25" dirty="0">
                <a:latin typeface="Calibri"/>
                <a:cs typeface="Calibri"/>
              </a:rPr>
              <a:t>before </a:t>
            </a:r>
            <a:r>
              <a:rPr sz="2800" spc="-5" dirty="0">
                <a:latin typeface="Calibri"/>
                <a:cs typeface="Calibri"/>
              </a:rPr>
              <a:t>the </a:t>
            </a:r>
            <a:r>
              <a:rPr sz="2800" spc="-10" dirty="0">
                <a:latin typeface="Calibri"/>
                <a:cs typeface="Calibri"/>
              </a:rPr>
              <a:t>onset </a:t>
            </a:r>
            <a:r>
              <a:rPr sz="2800" spc="-5" dirty="0">
                <a:latin typeface="Calibri"/>
                <a:cs typeface="Calibri"/>
              </a:rPr>
              <a:t>of </a:t>
            </a:r>
            <a:r>
              <a:rPr sz="2800" spc="-10" dirty="0">
                <a:latin typeface="Calibri"/>
                <a:cs typeface="Calibri"/>
              </a:rPr>
              <a:t>lung</a:t>
            </a:r>
            <a:r>
              <a:rPr sz="2800" spc="40" dirty="0">
                <a:latin typeface="Calibri"/>
                <a:cs typeface="Calibri"/>
              </a:rPr>
              <a:t> </a:t>
            </a:r>
            <a:r>
              <a:rPr sz="2800" spc="-5" dirty="0">
                <a:latin typeface="Calibri"/>
                <a:cs typeface="Calibri"/>
              </a:rPr>
              <a:t>cancer</a:t>
            </a:r>
            <a:endParaRPr sz="2800" dirty="0">
              <a:latin typeface="Calibri"/>
              <a:cs typeface="Calibri"/>
            </a:endParaRPr>
          </a:p>
        </p:txBody>
      </p:sp>
      <p:graphicFrame>
        <p:nvGraphicFramePr>
          <p:cNvPr id="4" name="object 4"/>
          <p:cNvGraphicFramePr>
            <a:graphicFrameLocks noGrp="1"/>
          </p:cNvGraphicFramePr>
          <p:nvPr/>
        </p:nvGraphicFramePr>
        <p:xfrm>
          <a:off x="749300" y="4575175"/>
          <a:ext cx="7500937" cy="1280160"/>
        </p:xfrm>
        <a:graphic>
          <a:graphicData uri="http://schemas.openxmlformats.org/drawingml/2006/table">
            <a:tbl>
              <a:tblPr firstRow="1" bandRow="1">
                <a:tableStyleId>{2D5ABB26-0587-4C30-8999-92F81FD0307C}</a:tableStyleId>
              </a:tblPr>
              <a:tblGrid>
                <a:gridCol w="2251075">
                  <a:extLst>
                    <a:ext uri="{9D8B030D-6E8A-4147-A177-3AD203B41FA5}">
                      <a16:colId xmlns:a16="http://schemas.microsoft.com/office/drawing/2014/main" val="20000"/>
                    </a:ext>
                  </a:extLst>
                </a:gridCol>
                <a:gridCol w="666750">
                  <a:extLst>
                    <a:ext uri="{9D8B030D-6E8A-4147-A177-3AD203B41FA5}">
                      <a16:colId xmlns:a16="http://schemas.microsoft.com/office/drawing/2014/main" val="20001"/>
                    </a:ext>
                  </a:extLst>
                </a:gridCol>
                <a:gridCol w="833437">
                  <a:extLst>
                    <a:ext uri="{9D8B030D-6E8A-4147-A177-3AD203B41FA5}">
                      <a16:colId xmlns:a16="http://schemas.microsoft.com/office/drawing/2014/main" val="20002"/>
                    </a:ext>
                  </a:extLst>
                </a:gridCol>
                <a:gridCol w="1249362">
                  <a:extLst>
                    <a:ext uri="{9D8B030D-6E8A-4147-A177-3AD203B41FA5}">
                      <a16:colId xmlns:a16="http://schemas.microsoft.com/office/drawing/2014/main" val="20003"/>
                    </a:ext>
                  </a:extLst>
                </a:gridCol>
                <a:gridCol w="1250950">
                  <a:extLst>
                    <a:ext uri="{9D8B030D-6E8A-4147-A177-3AD203B41FA5}">
                      <a16:colId xmlns:a16="http://schemas.microsoft.com/office/drawing/2014/main" val="20004"/>
                    </a:ext>
                  </a:extLst>
                </a:gridCol>
                <a:gridCol w="1249363">
                  <a:extLst>
                    <a:ext uri="{9D8B030D-6E8A-4147-A177-3AD203B41FA5}">
                      <a16:colId xmlns:a16="http://schemas.microsoft.com/office/drawing/2014/main" val="20005"/>
                    </a:ext>
                  </a:extLst>
                </a:gridCol>
              </a:tblGrid>
              <a:tr h="822960">
                <a:tc>
                  <a:txBody>
                    <a:bodyPr/>
                    <a:lstStyle/>
                    <a:p>
                      <a:pPr algn="ctr">
                        <a:lnSpc>
                          <a:spcPct val="100000"/>
                        </a:lnSpc>
                        <a:spcBef>
                          <a:spcPts val="250"/>
                        </a:spcBef>
                      </a:pPr>
                      <a:r>
                        <a:rPr sz="2400" spc="-5" dirty="0">
                          <a:latin typeface="Arial"/>
                          <a:cs typeface="Arial"/>
                        </a:rPr>
                        <a:t>Cigarettes</a:t>
                      </a:r>
                      <a:r>
                        <a:rPr sz="2400" spc="-75" dirty="0">
                          <a:latin typeface="Arial"/>
                          <a:cs typeface="Arial"/>
                        </a:rPr>
                        <a:t> </a:t>
                      </a:r>
                      <a:r>
                        <a:rPr sz="2400" spc="-5" dirty="0">
                          <a:latin typeface="Arial"/>
                          <a:cs typeface="Arial"/>
                        </a:rPr>
                        <a:t>/day</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250"/>
                        </a:spcBef>
                      </a:pPr>
                      <a:r>
                        <a:rPr sz="2400" dirty="0">
                          <a:latin typeface="Arial"/>
                          <a:cs typeface="Arial"/>
                        </a:rPr>
                        <a:t>0</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0"/>
                        </a:spcBef>
                      </a:pPr>
                      <a:r>
                        <a:rPr sz="2400" spc="-5" dirty="0">
                          <a:latin typeface="Arial"/>
                          <a:cs typeface="Arial"/>
                        </a:rPr>
                        <a:t>1-4</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66"/>
                    </a:solidFill>
                  </a:tcPr>
                </a:tc>
                <a:tc>
                  <a:txBody>
                    <a:bodyPr/>
                    <a:lstStyle/>
                    <a:p>
                      <a:pPr marR="306705" algn="r">
                        <a:lnSpc>
                          <a:spcPct val="100000"/>
                        </a:lnSpc>
                        <a:spcBef>
                          <a:spcPts val="250"/>
                        </a:spcBef>
                      </a:pPr>
                      <a:r>
                        <a:rPr sz="2400" spc="-5" dirty="0">
                          <a:latin typeface="Arial"/>
                          <a:cs typeface="Arial"/>
                        </a:rPr>
                        <a:t>5</a:t>
                      </a:r>
                      <a:r>
                        <a:rPr sz="2400" dirty="0">
                          <a:latin typeface="Arial"/>
                          <a:cs typeface="Arial"/>
                        </a:rPr>
                        <a:t>-</a:t>
                      </a:r>
                      <a:r>
                        <a:rPr sz="2400" spc="-5" dirty="0">
                          <a:latin typeface="Arial"/>
                          <a:cs typeface="Arial"/>
                        </a:rPr>
                        <a:t>14</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66"/>
                    </a:solidFill>
                  </a:tcPr>
                </a:tc>
                <a:tc>
                  <a:txBody>
                    <a:bodyPr/>
                    <a:lstStyle/>
                    <a:p>
                      <a:pPr algn="ctr">
                        <a:lnSpc>
                          <a:spcPct val="100000"/>
                        </a:lnSpc>
                        <a:spcBef>
                          <a:spcPts val="250"/>
                        </a:spcBef>
                      </a:pPr>
                      <a:r>
                        <a:rPr sz="2400" spc="-5" dirty="0">
                          <a:latin typeface="Arial"/>
                          <a:cs typeface="Arial"/>
                        </a:rPr>
                        <a:t>15-24</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66"/>
                    </a:solidFill>
                  </a:tcPr>
                </a:tc>
                <a:tc>
                  <a:txBody>
                    <a:bodyPr/>
                    <a:lstStyle/>
                    <a:p>
                      <a:pPr marL="269875" marR="262890" indent="1270">
                        <a:lnSpc>
                          <a:spcPct val="100000"/>
                        </a:lnSpc>
                        <a:spcBef>
                          <a:spcPts val="250"/>
                        </a:spcBef>
                      </a:pPr>
                      <a:r>
                        <a:rPr sz="2400" spc="-5" dirty="0">
                          <a:latin typeface="Arial"/>
                          <a:cs typeface="Arial"/>
                        </a:rPr>
                        <a:t>25</a:t>
                      </a:r>
                      <a:r>
                        <a:rPr sz="2400" spc="-95" dirty="0">
                          <a:latin typeface="Arial"/>
                          <a:cs typeface="Arial"/>
                        </a:rPr>
                        <a:t> </a:t>
                      </a:r>
                      <a:r>
                        <a:rPr sz="2400" spc="-10" dirty="0">
                          <a:latin typeface="Arial"/>
                          <a:cs typeface="Arial"/>
                        </a:rPr>
                        <a:t>or  </a:t>
                      </a:r>
                      <a:r>
                        <a:rPr sz="2400" dirty="0">
                          <a:latin typeface="Arial"/>
                          <a:cs typeface="Arial"/>
                        </a:rPr>
                        <a:t>m</a:t>
                      </a:r>
                      <a:r>
                        <a:rPr sz="2400" spc="-5" dirty="0">
                          <a:latin typeface="Arial"/>
                          <a:cs typeface="Arial"/>
                        </a:rPr>
                        <a:t>o</a:t>
                      </a:r>
                      <a:r>
                        <a:rPr sz="2400" dirty="0">
                          <a:latin typeface="Arial"/>
                          <a:cs typeface="Arial"/>
                        </a:rPr>
                        <a:t>re</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66"/>
                    </a:solidFill>
                  </a:tcPr>
                </a:tc>
                <a:extLst>
                  <a:ext uri="{0D108BD9-81ED-4DB2-BD59-A6C34878D82A}">
                    <a16:rowId xmlns:a16="http://schemas.microsoft.com/office/drawing/2014/main" val="10000"/>
                  </a:ext>
                </a:extLst>
              </a:tr>
              <a:tr h="457200">
                <a:tc>
                  <a:txBody>
                    <a:bodyPr/>
                    <a:lstStyle/>
                    <a:p>
                      <a:pPr algn="ctr">
                        <a:lnSpc>
                          <a:spcPct val="100000"/>
                        </a:lnSpc>
                        <a:spcBef>
                          <a:spcPts val="250"/>
                        </a:spcBef>
                      </a:pPr>
                      <a:r>
                        <a:rPr sz="2400" spc="-5" dirty="0">
                          <a:latin typeface="Arial"/>
                          <a:cs typeface="Arial"/>
                        </a:rPr>
                        <a:t>Life time</a:t>
                      </a:r>
                      <a:r>
                        <a:rPr sz="2400" spc="-80" dirty="0">
                          <a:latin typeface="Arial"/>
                          <a:cs typeface="Arial"/>
                        </a:rPr>
                        <a:t> </a:t>
                      </a:r>
                      <a:r>
                        <a:rPr sz="2400" spc="-5" dirty="0">
                          <a:latin typeface="Arial"/>
                          <a:cs typeface="Arial"/>
                        </a:rPr>
                        <a:t>risk</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0"/>
                        </a:spcBef>
                      </a:pPr>
                      <a:r>
                        <a:rPr sz="2400" spc="-10" dirty="0">
                          <a:latin typeface="Arial"/>
                          <a:cs typeface="Arial"/>
                        </a:rPr>
                        <a:t>1x</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0"/>
                        </a:spcBef>
                      </a:pPr>
                      <a:r>
                        <a:rPr sz="2400" b="1" spc="-10" dirty="0">
                          <a:solidFill>
                            <a:srgbClr val="C00000"/>
                          </a:solidFill>
                          <a:latin typeface="Arial"/>
                          <a:cs typeface="Arial"/>
                        </a:rPr>
                        <a:t>8x</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66"/>
                    </a:solidFill>
                  </a:tcPr>
                </a:tc>
                <a:tc>
                  <a:txBody>
                    <a:bodyPr/>
                    <a:lstStyle/>
                    <a:p>
                      <a:pPr marR="356870" algn="r">
                        <a:lnSpc>
                          <a:spcPct val="100000"/>
                        </a:lnSpc>
                        <a:spcBef>
                          <a:spcPts val="250"/>
                        </a:spcBef>
                      </a:pPr>
                      <a:r>
                        <a:rPr sz="2400" b="1" spc="-5" dirty="0">
                          <a:solidFill>
                            <a:srgbClr val="C00000"/>
                          </a:solidFill>
                          <a:latin typeface="Arial"/>
                          <a:cs typeface="Arial"/>
                        </a:rPr>
                        <a:t>12x</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66"/>
                    </a:solidFill>
                  </a:tcPr>
                </a:tc>
                <a:tc>
                  <a:txBody>
                    <a:bodyPr/>
                    <a:lstStyle/>
                    <a:p>
                      <a:pPr algn="ctr">
                        <a:lnSpc>
                          <a:spcPct val="100000"/>
                        </a:lnSpc>
                        <a:spcBef>
                          <a:spcPts val="250"/>
                        </a:spcBef>
                      </a:pPr>
                      <a:r>
                        <a:rPr sz="2400" b="1" spc="-10" dirty="0">
                          <a:solidFill>
                            <a:srgbClr val="C00000"/>
                          </a:solidFill>
                          <a:latin typeface="Arial"/>
                          <a:cs typeface="Arial"/>
                        </a:rPr>
                        <a:t>14x</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66"/>
                    </a:solidFill>
                  </a:tcPr>
                </a:tc>
                <a:tc>
                  <a:txBody>
                    <a:bodyPr/>
                    <a:lstStyle/>
                    <a:p>
                      <a:pPr marL="364490">
                        <a:lnSpc>
                          <a:spcPct val="100000"/>
                        </a:lnSpc>
                        <a:spcBef>
                          <a:spcPts val="250"/>
                        </a:spcBef>
                      </a:pPr>
                      <a:r>
                        <a:rPr sz="2400" b="1" spc="-10" dirty="0">
                          <a:solidFill>
                            <a:srgbClr val="C00000"/>
                          </a:solidFill>
                          <a:latin typeface="Arial"/>
                          <a:cs typeface="Arial"/>
                        </a:rPr>
                        <a:t>27x</a:t>
                      </a:r>
                      <a:endParaRPr sz="2400">
                        <a:latin typeface="Arial"/>
                        <a:cs typeface="Arial"/>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66"/>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6590283"/>
            <a:ext cx="3317240" cy="169277"/>
          </a:xfrm>
          <a:prstGeom prst="rect">
            <a:avLst/>
          </a:prstGeom>
        </p:spPr>
        <p:txBody>
          <a:bodyPr vert="horz" wrap="square" lIns="0" tIns="0" rIns="0" bIns="0" rtlCol="0">
            <a:spAutoFit/>
          </a:bodyPr>
          <a:lstStyle/>
          <a:p>
            <a:pPr marL="12700">
              <a:lnSpc>
                <a:spcPct val="100000"/>
              </a:lnSpc>
            </a:pPr>
            <a:r>
              <a:rPr sz="1100" spc="-5" dirty="0">
                <a:latin typeface="Calibri"/>
                <a:cs typeface="Calibri"/>
              </a:rPr>
              <a:t>Table </a:t>
            </a:r>
            <a:r>
              <a:rPr sz="1100" dirty="0">
                <a:latin typeface="Calibri"/>
                <a:cs typeface="Calibri"/>
              </a:rPr>
              <a:t>2.6  </a:t>
            </a:r>
            <a:r>
              <a:rPr sz="1100" i="1" dirty="0">
                <a:latin typeface="Calibri"/>
                <a:cs typeface="Calibri"/>
              </a:rPr>
              <a:t>The </a:t>
            </a:r>
            <a:r>
              <a:rPr sz="1100" i="1" spc="-5" dirty="0">
                <a:latin typeface="Calibri"/>
                <a:cs typeface="Calibri"/>
              </a:rPr>
              <a:t>Biology of Cancer </a:t>
            </a:r>
            <a:r>
              <a:rPr sz="1100" dirty="0">
                <a:latin typeface="Calibri"/>
                <a:cs typeface="Calibri"/>
              </a:rPr>
              <a:t>(© </a:t>
            </a:r>
            <a:r>
              <a:rPr sz="1100" spc="-5" dirty="0">
                <a:latin typeface="Calibri"/>
                <a:cs typeface="Calibri"/>
              </a:rPr>
              <a:t>Garland Science</a:t>
            </a:r>
            <a:r>
              <a:rPr sz="1100" spc="-35" dirty="0">
                <a:latin typeface="Calibri"/>
                <a:cs typeface="Calibri"/>
              </a:rPr>
              <a:t> </a:t>
            </a:r>
            <a:r>
              <a:rPr sz="1100" dirty="0" smtClean="0">
                <a:latin typeface="Calibri"/>
                <a:cs typeface="Calibri"/>
              </a:rPr>
              <a:t>20</a:t>
            </a:r>
            <a:r>
              <a:rPr lang="en-US" sz="1100" dirty="0" smtClean="0">
                <a:latin typeface="Calibri"/>
                <a:cs typeface="Calibri"/>
              </a:rPr>
              <a:t>13</a:t>
            </a:r>
            <a:r>
              <a:rPr sz="1100" dirty="0" smtClean="0">
                <a:latin typeface="Calibri"/>
                <a:cs typeface="Calibri"/>
              </a:rPr>
              <a:t>)</a:t>
            </a:r>
            <a:endParaRPr sz="1100" dirty="0">
              <a:latin typeface="Calibri"/>
              <a:cs typeface="Calibri"/>
            </a:endParaRPr>
          </a:p>
        </p:txBody>
      </p:sp>
      <p:sp>
        <p:nvSpPr>
          <p:cNvPr id="4" name="object 4"/>
          <p:cNvSpPr txBox="1"/>
          <p:nvPr/>
        </p:nvSpPr>
        <p:spPr>
          <a:xfrm>
            <a:off x="4178299" y="6299453"/>
            <a:ext cx="492125" cy="276999"/>
          </a:xfrm>
          <a:prstGeom prst="rect">
            <a:avLst/>
          </a:prstGeom>
        </p:spPr>
        <p:txBody>
          <a:bodyPr vert="horz" wrap="square" lIns="0" tIns="0" rIns="0" bIns="0" rtlCol="0">
            <a:spAutoFit/>
          </a:bodyPr>
          <a:lstStyle/>
          <a:p>
            <a:pPr marL="12700">
              <a:lnSpc>
                <a:spcPct val="100000"/>
              </a:lnSpc>
            </a:pPr>
            <a:r>
              <a:rPr sz="1800" b="1" spc="-10" dirty="0">
                <a:latin typeface="Times New Roman"/>
                <a:cs typeface="Times New Roman"/>
              </a:rPr>
              <a:t>p.</a:t>
            </a:r>
            <a:r>
              <a:rPr sz="1800" b="1" spc="-110" dirty="0">
                <a:latin typeface="Times New Roman"/>
                <a:cs typeface="Times New Roman"/>
              </a:rPr>
              <a:t> </a:t>
            </a:r>
            <a:r>
              <a:rPr lang="en-US" sz="1800" b="1" spc="-10" dirty="0" smtClean="0">
                <a:latin typeface="Times New Roman"/>
                <a:cs typeface="Times New Roman"/>
              </a:rPr>
              <a:t>59</a:t>
            </a:r>
            <a:endParaRPr sz="1800" dirty="0">
              <a:latin typeface="Times New Roman"/>
              <a:cs typeface="Times New Roman"/>
            </a:endParaRPr>
          </a:p>
        </p:txBody>
      </p:sp>
      <p:pic>
        <p:nvPicPr>
          <p:cNvPr id="5" name="图片 4"/>
          <p:cNvPicPr>
            <a:picLocks noChangeAspect="1"/>
          </p:cNvPicPr>
          <p:nvPr/>
        </p:nvPicPr>
        <p:blipFill>
          <a:blip r:embed="rId2"/>
          <a:stretch>
            <a:fillRect/>
          </a:stretch>
        </p:blipFill>
        <p:spPr>
          <a:xfrm>
            <a:off x="457200" y="1600200"/>
            <a:ext cx="7934325" cy="351762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800" y="1155700"/>
            <a:ext cx="8531224" cy="45576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8739" y="6590283"/>
            <a:ext cx="3431540" cy="187960"/>
          </a:xfrm>
          <a:prstGeom prst="rect">
            <a:avLst/>
          </a:prstGeom>
        </p:spPr>
        <p:txBody>
          <a:bodyPr vert="horz" wrap="square" lIns="0" tIns="0" rIns="0" bIns="0" rtlCol="0">
            <a:spAutoFit/>
          </a:bodyPr>
          <a:lstStyle/>
          <a:p>
            <a:pPr marL="12700">
              <a:lnSpc>
                <a:spcPct val="100000"/>
              </a:lnSpc>
            </a:pPr>
            <a:r>
              <a:rPr sz="1100" spc="-5" dirty="0">
                <a:latin typeface="Calibri"/>
                <a:cs typeface="Calibri"/>
              </a:rPr>
              <a:t>Figure </a:t>
            </a:r>
            <a:r>
              <a:rPr sz="1100" dirty="0">
                <a:latin typeface="Calibri"/>
                <a:cs typeface="Calibri"/>
              </a:rPr>
              <a:t>11.2  </a:t>
            </a:r>
            <a:r>
              <a:rPr sz="1100" i="1" dirty="0">
                <a:latin typeface="Calibri"/>
                <a:cs typeface="Calibri"/>
              </a:rPr>
              <a:t>The </a:t>
            </a:r>
            <a:r>
              <a:rPr sz="1100" i="1" spc="-5" dirty="0">
                <a:latin typeface="Calibri"/>
                <a:cs typeface="Calibri"/>
              </a:rPr>
              <a:t>Biology of Cancer </a:t>
            </a:r>
            <a:r>
              <a:rPr sz="1100" dirty="0">
                <a:latin typeface="Calibri"/>
                <a:cs typeface="Calibri"/>
              </a:rPr>
              <a:t>(© </a:t>
            </a:r>
            <a:r>
              <a:rPr sz="1100" spc="-5" dirty="0">
                <a:latin typeface="Calibri"/>
                <a:cs typeface="Calibri"/>
              </a:rPr>
              <a:t>Garland Science</a:t>
            </a:r>
            <a:r>
              <a:rPr sz="1100" spc="-40" dirty="0">
                <a:latin typeface="Calibri"/>
                <a:cs typeface="Calibri"/>
              </a:rPr>
              <a:t> </a:t>
            </a:r>
            <a:r>
              <a:rPr sz="1100" dirty="0">
                <a:latin typeface="Calibri"/>
                <a:cs typeface="Calibri"/>
              </a:rPr>
              <a:t>2007)</a:t>
            </a:r>
            <a:endParaRPr sz="1100">
              <a:latin typeface="Calibri"/>
              <a:cs typeface="Calibri"/>
            </a:endParaRPr>
          </a:p>
        </p:txBody>
      </p:sp>
      <p:sp>
        <p:nvSpPr>
          <p:cNvPr id="4" name="object 4"/>
          <p:cNvSpPr txBox="1">
            <a:spLocks noGrp="1"/>
          </p:cNvSpPr>
          <p:nvPr>
            <p:ph type="title"/>
          </p:nvPr>
        </p:nvSpPr>
        <p:spPr>
          <a:xfrm>
            <a:off x="1450339" y="266700"/>
            <a:ext cx="5435600" cy="290830"/>
          </a:xfrm>
          <a:prstGeom prst="rect">
            <a:avLst/>
          </a:prstGeom>
        </p:spPr>
        <p:txBody>
          <a:bodyPr vert="horz" wrap="square" lIns="0" tIns="0" rIns="0" bIns="0" rtlCol="0">
            <a:spAutoFit/>
          </a:bodyPr>
          <a:lstStyle/>
          <a:p>
            <a:pPr marL="12700">
              <a:lnSpc>
                <a:spcPct val="100000"/>
              </a:lnSpc>
            </a:pPr>
            <a:r>
              <a:rPr sz="1800" b="1" u="heavy" spc="-5" dirty="0">
                <a:latin typeface="Times New Roman"/>
                <a:cs typeface="Times New Roman"/>
              </a:rPr>
              <a:t>Cigarette Consumption and </a:t>
            </a:r>
            <a:r>
              <a:rPr sz="1800" b="1" u="heavy" spc="-10" dirty="0">
                <a:latin typeface="Times New Roman"/>
                <a:cs typeface="Times New Roman"/>
              </a:rPr>
              <a:t>Lung </a:t>
            </a:r>
            <a:r>
              <a:rPr sz="1800" b="1" u="heavy" spc="-5" dirty="0">
                <a:latin typeface="Times New Roman"/>
                <a:cs typeface="Times New Roman"/>
              </a:rPr>
              <a:t>Cancer: </a:t>
            </a:r>
            <a:r>
              <a:rPr sz="1800" b="1" u="heavy" dirty="0">
                <a:latin typeface="Times New Roman"/>
                <a:cs typeface="Times New Roman"/>
              </a:rPr>
              <a:t>1880 to</a:t>
            </a:r>
            <a:r>
              <a:rPr sz="1800" b="1" u="heavy" spc="-5" dirty="0">
                <a:latin typeface="Times New Roman"/>
                <a:cs typeface="Times New Roman"/>
              </a:rPr>
              <a:t> </a:t>
            </a:r>
            <a:r>
              <a:rPr sz="1800" b="1" u="heavy" dirty="0">
                <a:latin typeface="Times New Roman"/>
                <a:cs typeface="Times New Roman"/>
              </a:rPr>
              <a:t>2000</a:t>
            </a:r>
            <a:endParaRPr sz="1800">
              <a:latin typeface="Times New Roman"/>
              <a:cs typeface="Times New Roman"/>
            </a:endParaRPr>
          </a:p>
        </p:txBody>
      </p:sp>
    </p:spTree>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
            <a:ext cx="6400800" cy="685793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555740" y="3542283"/>
            <a:ext cx="2546985" cy="931544"/>
          </a:xfrm>
          <a:prstGeom prst="rect">
            <a:avLst/>
          </a:prstGeom>
        </p:spPr>
        <p:txBody>
          <a:bodyPr vert="horz" wrap="square" lIns="0" tIns="0" rIns="0" bIns="0" rtlCol="0">
            <a:spAutoFit/>
          </a:bodyPr>
          <a:lstStyle/>
          <a:p>
            <a:pPr marL="12700" marR="5080">
              <a:lnSpc>
                <a:spcPct val="100000"/>
              </a:lnSpc>
            </a:pPr>
            <a:r>
              <a:rPr sz="2000" b="1" dirty="0">
                <a:latin typeface="Times New Roman"/>
                <a:cs typeface="Times New Roman"/>
              </a:rPr>
              <a:t>Journal of the</a:t>
            </a:r>
            <a:r>
              <a:rPr sz="2000" b="1" spc="-125" dirty="0">
                <a:latin typeface="Times New Roman"/>
                <a:cs typeface="Times New Roman"/>
              </a:rPr>
              <a:t> </a:t>
            </a:r>
            <a:r>
              <a:rPr sz="2000" b="1" dirty="0">
                <a:latin typeface="Times New Roman"/>
                <a:cs typeface="Times New Roman"/>
              </a:rPr>
              <a:t>National  Cancer Institute  </a:t>
            </a:r>
            <a:r>
              <a:rPr sz="2000" b="1" spc="-25" dirty="0">
                <a:latin typeface="Times New Roman"/>
                <a:cs typeface="Times New Roman"/>
              </a:rPr>
              <a:t>October,</a:t>
            </a:r>
            <a:r>
              <a:rPr sz="2000" b="1" spc="-125" dirty="0">
                <a:latin typeface="Times New Roman"/>
                <a:cs typeface="Times New Roman"/>
              </a:rPr>
              <a:t> </a:t>
            </a:r>
            <a:r>
              <a:rPr sz="2000" b="1" spc="5" dirty="0">
                <a:latin typeface="Times New Roman"/>
                <a:cs typeface="Times New Roman"/>
              </a:rPr>
              <a:t>1996</a:t>
            </a:r>
            <a:endParaRPr sz="2000">
              <a:latin typeface="Times New Roman"/>
              <a:cs typeface="Times New Roman"/>
            </a:endParaRPr>
          </a:p>
        </p:txBody>
      </p:sp>
      <p:sp>
        <p:nvSpPr>
          <p:cNvPr id="4" name="object 4"/>
          <p:cNvSpPr txBox="1"/>
          <p:nvPr/>
        </p:nvSpPr>
        <p:spPr>
          <a:xfrm>
            <a:off x="6489065" y="5290311"/>
            <a:ext cx="2578735" cy="507365"/>
          </a:xfrm>
          <a:prstGeom prst="rect">
            <a:avLst/>
          </a:prstGeom>
        </p:spPr>
        <p:txBody>
          <a:bodyPr vert="horz" wrap="square" lIns="0" tIns="0" rIns="0" bIns="0" rtlCol="0">
            <a:spAutoFit/>
          </a:bodyPr>
          <a:lstStyle/>
          <a:p>
            <a:pPr marL="12700">
              <a:lnSpc>
                <a:spcPct val="100000"/>
              </a:lnSpc>
            </a:pPr>
            <a:r>
              <a:rPr sz="3200" b="1" spc="-5" dirty="0">
                <a:latin typeface="Times New Roman"/>
                <a:cs typeface="Times New Roman"/>
              </a:rPr>
              <a:t>StomCxEthnic</a:t>
            </a:r>
            <a:endParaRPr sz="3200" dirty="0">
              <a:latin typeface="Times New Roman"/>
              <a:cs typeface="Times New Roman"/>
            </a:endParaRPr>
          </a:p>
        </p:txBody>
      </p:sp>
    </p:spTree>
  </p:cSld>
  <p:clrMapOvr>
    <a:masterClrMapping/>
  </p:clrMapOvr>
  <p:transition>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2910" y="200152"/>
            <a:ext cx="7776845" cy="711835"/>
          </a:xfrm>
          <a:prstGeom prst="rect">
            <a:avLst/>
          </a:prstGeom>
        </p:spPr>
        <p:txBody>
          <a:bodyPr vert="horz" wrap="square" lIns="0" tIns="0" rIns="0" bIns="0" rtlCol="0">
            <a:spAutoFit/>
          </a:bodyPr>
          <a:lstStyle/>
          <a:p>
            <a:pPr marL="12700">
              <a:lnSpc>
                <a:spcPct val="100000"/>
              </a:lnSpc>
            </a:pPr>
            <a:r>
              <a:rPr sz="4400" dirty="0"/>
              <a:t>Cancer risk: </a:t>
            </a:r>
            <a:r>
              <a:rPr sz="4400" spc="5" dirty="0"/>
              <a:t>Gene </a:t>
            </a:r>
            <a:r>
              <a:rPr sz="4400" spc="-10" dirty="0"/>
              <a:t>vs.</a:t>
            </a:r>
            <a:r>
              <a:rPr sz="4400" spc="-130" dirty="0"/>
              <a:t> </a:t>
            </a:r>
            <a:r>
              <a:rPr sz="4400" spc="-15" dirty="0"/>
              <a:t>Environment</a:t>
            </a:r>
            <a:endParaRPr sz="4400"/>
          </a:p>
        </p:txBody>
      </p:sp>
      <p:sp>
        <p:nvSpPr>
          <p:cNvPr id="3" name="object 3"/>
          <p:cNvSpPr txBox="1"/>
          <p:nvPr/>
        </p:nvSpPr>
        <p:spPr>
          <a:xfrm>
            <a:off x="3293144" y="1294244"/>
            <a:ext cx="2472055" cy="1054735"/>
          </a:xfrm>
          <a:prstGeom prst="rect">
            <a:avLst/>
          </a:prstGeom>
        </p:spPr>
        <p:txBody>
          <a:bodyPr vert="horz" wrap="square" lIns="0" tIns="0" rIns="0" bIns="0" rtlCol="0">
            <a:spAutoFit/>
          </a:bodyPr>
          <a:lstStyle/>
          <a:p>
            <a:pPr marL="12700" marR="5080">
              <a:lnSpc>
                <a:spcPct val="120000"/>
              </a:lnSpc>
            </a:pPr>
            <a:r>
              <a:rPr sz="2800" spc="-5" dirty="0">
                <a:latin typeface="Calibri"/>
                <a:cs typeface="Calibri"/>
              </a:rPr>
              <a:t>Japanese  </a:t>
            </a:r>
            <a:r>
              <a:rPr sz="2800" spc="-15" dirty="0">
                <a:latin typeface="Calibri"/>
                <a:cs typeface="Calibri"/>
              </a:rPr>
              <a:t>immigrants </a:t>
            </a:r>
            <a:r>
              <a:rPr sz="2800" spc="-10" dirty="0">
                <a:latin typeface="Calibri"/>
                <a:cs typeface="Calibri"/>
              </a:rPr>
              <a:t>in</a:t>
            </a:r>
            <a:r>
              <a:rPr sz="2800" spc="-45" dirty="0">
                <a:latin typeface="Calibri"/>
                <a:cs typeface="Calibri"/>
              </a:rPr>
              <a:t> </a:t>
            </a:r>
            <a:r>
              <a:rPr sz="2800" dirty="0">
                <a:latin typeface="Calibri"/>
                <a:cs typeface="Calibri"/>
              </a:rPr>
              <a:t>US</a:t>
            </a:r>
            <a:endParaRPr sz="2800">
              <a:latin typeface="Calibri"/>
              <a:cs typeface="Calibri"/>
            </a:endParaRPr>
          </a:p>
        </p:txBody>
      </p:sp>
      <p:sp>
        <p:nvSpPr>
          <p:cNvPr id="4" name="object 4"/>
          <p:cNvSpPr txBox="1"/>
          <p:nvPr/>
        </p:nvSpPr>
        <p:spPr>
          <a:xfrm>
            <a:off x="3214687" y="2714625"/>
            <a:ext cx="2571750" cy="1357630"/>
          </a:xfrm>
          <a:prstGeom prst="rect">
            <a:avLst/>
          </a:prstGeom>
          <a:ln w="38100">
            <a:solidFill>
              <a:srgbClr val="FF0000"/>
            </a:solidFill>
          </a:ln>
        </p:spPr>
        <p:txBody>
          <a:bodyPr vert="horz" wrap="square" lIns="0" tIns="182245" rIns="0" bIns="0" rtlCol="0">
            <a:spAutoFit/>
          </a:bodyPr>
          <a:lstStyle/>
          <a:p>
            <a:pPr marL="71755">
              <a:lnSpc>
                <a:spcPct val="100000"/>
              </a:lnSpc>
              <a:spcBef>
                <a:spcPts val="1435"/>
              </a:spcBef>
            </a:pPr>
            <a:r>
              <a:rPr sz="2800" spc="-5" dirty="0">
                <a:latin typeface="Calibri"/>
                <a:cs typeface="Calibri"/>
              </a:rPr>
              <a:t>1</a:t>
            </a:r>
            <a:r>
              <a:rPr sz="2775" spc="-7" baseline="25525" dirty="0">
                <a:latin typeface="Calibri"/>
                <a:cs typeface="Calibri"/>
              </a:rPr>
              <a:t>st</a:t>
            </a:r>
            <a:r>
              <a:rPr sz="2775" spc="-104" baseline="25525" dirty="0">
                <a:latin typeface="Calibri"/>
                <a:cs typeface="Calibri"/>
              </a:rPr>
              <a:t> </a:t>
            </a:r>
            <a:r>
              <a:rPr sz="2800" spc="-15" dirty="0">
                <a:latin typeface="Calibri"/>
                <a:cs typeface="Calibri"/>
              </a:rPr>
              <a:t>Generation</a:t>
            </a:r>
            <a:endParaRPr sz="2800">
              <a:latin typeface="Calibri"/>
              <a:cs typeface="Calibri"/>
            </a:endParaRPr>
          </a:p>
        </p:txBody>
      </p:sp>
      <p:sp>
        <p:nvSpPr>
          <p:cNvPr id="5" name="object 5"/>
          <p:cNvSpPr txBox="1"/>
          <p:nvPr/>
        </p:nvSpPr>
        <p:spPr>
          <a:xfrm>
            <a:off x="3214687" y="4357687"/>
            <a:ext cx="2571750" cy="1357630"/>
          </a:xfrm>
          <a:prstGeom prst="rect">
            <a:avLst/>
          </a:prstGeom>
          <a:ln w="38100">
            <a:solidFill>
              <a:srgbClr val="FF0000"/>
            </a:solidFill>
          </a:ln>
        </p:spPr>
        <p:txBody>
          <a:bodyPr vert="horz" wrap="square" lIns="0" tIns="74930" rIns="0" bIns="0" rtlCol="0">
            <a:spAutoFit/>
          </a:bodyPr>
          <a:lstStyle/>
          <a:p>
            <a:pPr marL="72390">
              <a:lnSpc>
                <a:spcPct val="100000"/>
              </a:lnSpc>
              <a:spcBef>
                <a:spcPts val="590"/>
              </a:spcBef>
            </a:pPr>
            <a:r>
              <a:rPr sz="2800" spc="5" dirty="0">
                <a:latin typeface="Calibri"/>
                <a:cs typeface="Calibri"/>
              </a:rPr>
              <a:t>2</a:t>
            </a:r>
            <a:r>
              <a:rPr sz="2775" spc="7" baseline="25525" dirty="0">
                <a:latin typeface="Calibri"/>
                <a:cs typeface="Calibri"/>
              </a:rPr>
              <a:t>nd</a:t>
            </a:r>
            <a:r>
              <a:rPr sz="2775" spc="-135" baseline="25525" dirty="0">
                <a:latin typeface="Calibri"/>
                <a:cs typeface="Calibri"/>
              </a:rPr>
              <a:t> </a:t>
            </a:r>
            <a:r>
              <a:rPr sz="2800" spc="-15" dirty="0">
                <a:latin typeface="Calibri"/>
                <a:cs typeface="Calibri"/>
              </a:rPr>
              <a:t>Generateion</a:t>
            </a:r>
            <a:endParaRPr sz="2800">
              <a:latin typeface="Calibri"/>
              <a:cs typeface="Calibri"/>
            </a:endParaRPr>
          </a:p>
        </p:txBody>
      </p:sp>
      <p:sp>
        <p:nvSpPr>
          <p:cNvPr id="6" name="object 6"/>
          <p:cNvSpPr txBox="1"/>
          <p:nvPr/>
        </p:nvSpPr>
        <p:spPr>
          <a:xfrm>
            <a:off x="142875" y="2857500"/>
            <a:ext cx="2643505" cy="2714625"/>
          </a:xfrm>
          <a:prstGeom prst="rect">
            <a:avLst/>
          </a:prstGeom>
          <a:ln w="38100">
            <a:solidFill>
              <a:srgbClr val="FF0000"/>
            </a:solidFill>
          </a:ln>
        </p:spPr>
        <p:txBody>
          <a:bodyPr vert="horz" wrap="square" lIns="0" tIns="3175" rIns="0" bIns="0" rtlCol="0">
            <a:spAutoFit/>
          </a:bodyPr>
          <a:lstStyle/>
          <a:p>
            <a:pPr algn="ctr">
              <a:lnSpc>
                <a:spcPct val="100000"/>
              </a:lnSpc>
              <a:spcBef>
                <a:spcPts val="25"/>
              </a:spcBef>
            </a:pPr>
            <a:r>
              <a:rPr sz="2800" b="1" spc="-5" dirty="0">
                <a:solidFill>
                  <a:srgbClr val="C00000"/>
                </a:solidFill>
                <a:latin typeface="Calibri"/>
                <a:cs typeface="Calibri"/>
              </a:rPr>
              <a:t>Japanese</a:t>
            </a:r>
            <a:endParaRPr sz="2800">
              <a:latin typeface="Calibri"/>
              <a:cs typeface="Calibri"/>
            </a:endParaRPr>
          </a:p>
          <a:p>
            <a:pPr algn="ctr">
              <a:lnSpc>
                <a:spcPct val="100000"/>
              </a:lnSpc>
              <a:spcBef>
                <a:spcPts val="670"/>
              </a:spcBef>
            </a:pPr>
            <a:r>
              <a:rPr sz="2800" b="1" spc="-5" dirty="0">
                <a:solidFill>
                  <a:srgbClr val="C00000"/>
                </a:solidFill>
                <a:latin typeface="Calibri"/>
                <a:cs typeface="Calibri"/>
              </a:rPr>
              <a:t>in</a:t>
            </a:r>
            <a:r>
              <a:rPr sz="2800" b="1" spc="-114" dirty="0">
                <a:solidFill>
                  <a:srgbClr val="C00000"/>
                </a:solidFill>
                <a:latin typeface="Calibri"/>
                <a:cs typeface="Calibri"/>
              </a:rPr>
              <a:t> </a:t>
            </a:r>
            <a:r>
              <a:rPr sz="2800" b="1" spc="-5" dirty="0">
                <a:solidFill>
                  <a:srgbClr val="C00000"/>
                </a:solidFill>
                <a:latin typeface="Calibri"/>
                <a:cs typeface="Calibri"/>
              </a:rPr>
              <a:t>Japan</a:t>
            </a:r>
            <a:endParaRPr sz="2800">
              <a:latin typeface="Calibri"/>
              <a:cs typeface="Calibri"/>
            </a:endParaRPr>
          </a:p>
          <a:p>
            <a:pPr>
              <a:lnSpc>
                <a:spcPct val="100000"/>
              </a:lnSpc>
              <a:spcBef>
                <a:spcPts val="5"/>
              </a:spcBef>
            </a:pPr>
            <a:endParaRPr sz="3350">
              <a:latin typeface="Times New Roman"/>
              <a:cs typeface="Times New Roman"/>
            </a:endParaRPr>
          </a:p>
          <a:p>
            <a:pPr marL="81915" algn="ctr">
              <a:lnSpc>
                <a:spcPct val="100000"/>
              </a:lnSpc>
            </a:pPr>
            <a:r>
              <a:rPr sz="2800" spc="-15" dirty="0">
                <a:latin typeface="Calibri"/>
                <a:cs typeface="Calibri"/>
              </a:rPr>
              <a:t>stomach</a:t>
            </a:r>
            <a:r>
              <a:rPr sz="2800" spc="-55" dirty="0">
                <a:latin typeface="Calibri"/>
                <a:cs typeface="Calibri"/>
              </a:rPr>
              <a:t> </a:t>
            </a:r>
            <a:r>
              <a:rPr sz="2800" spc="-5" dirty="0">
                <a:latin typeface="Calibri"/>
                <a:cs typeface="Calibri"/>
              </a:rPr>
              <a:t>cancer</a:t>
            </a:r>
            <a:endParaRPr sz="2800">
              <a:latin typeface="Calibri"/>
              <a:cs typeface="Calibri"/>
            </a:endParaRPr>
          </a:p>
          <a:p>
            <a:pPr marL="81915" algn="ctr">
              <a:lnSpc>
                <a:spcPct val="100000"/>
              </a:lnSpc>
              <a:spcBef>
                <a:spcPts val="60"/>
              </a:spcBef>
            </a:pPr>
            <a:r>
              <a:rPr sz="1800" spc="-10" dirty="0">
                <a:latin typeface="Calibri"/>
                <a:cs typeface="Calibri"/>
              </a:rPr>
              <a:t>colon</a:t>
            </a:r>
            <a:r>
              <a:rPr sz="1800" spc="-70" dirty="0">
                <a:latin typeface="Calibri"/>
                <a:cs typeface="Calibri"/>
              </a:rPr>
              <a:t> </a:t>
            </a:r>
            <a:r>
              <a:rPr sz="1800" spc="-5" dirty="0">
                <a:latin typeface="Calibri"/>
                <a:cs typeface="Calibri"/>
              </a:rPr>
              <a:t>cancer</a:t>
            </a:r>
            <a:endParaRPr sz="1800">
              <a:latin typeface="Calibri"/>
              <a:cs typeface="Calibri"/>
            </a:endParaRPr>
          </a:p>
        </p:txBody>
      </p:sp>
      <p:sp>
        <p:nvSpPr>
          <p:cNvPr id="7" name="object 7"/>
          <p:cNvSpPr txBox="1"/>
          <p:nvPr/>
        </p:nvSpPr>
        <p:spPr>
          <a:xfrm>
            <a:off x="6243637" y="2857500"/>
            <a:ext cx="2614930" cy="2714625"/>
          </a:xfrm>
          <a:prstGeom prst="rect">
            <a:avLst/>
          </a:prstGeom>
          <a:ln w="38100">
            <a:solidFill>
              <a:srgbClr val="0000CC"/>
            </a:solidFill>
          </a:ln>
        </p:spPr>
        <p:txBody>
          <a:bodyPr vert="horz" wrap="square" lIns="0" tIns="3175" rIns="0" bIns="0" rtlCol="0">
            <a:spAutoFit/>
          </a:bodyPr>
          <a:lstStyle/>
          <a:p>
            <a:pPr marL="1270" algn="ctr">
              <a:lnSpc>
                <a:spcPct val="100000"/>
              </a:lnSpc>
              <a:spcBef>
                <a:spcPts val="25"/>
              </a:spcBef>
            </a:pPr>
            <a:r>
              <a:rPr sz="2800" spc="-5" dirty="0">
                <a:solidFill>
                  <a:srgbClr val="0000CC"/>
                </a:solidFill>
                <a:latin typeface="Calibri"/>
                <a:cs typeface="Calibri"/>
              </a:rPr>
              <a:t>Caucasian</a:t>
            </a:r>
            <a:endParaRPr sz="2800">
              <a:latin typeface="Calibri"/>
              <a:cs typeface="Calibri"/>
            </a:endParaRPr>
          </a:p>
          <a:p>
            <a:pPr algn="ctr">
              <a:lnSpc>
                <a:spcPct val="100000"/>
              </a:lnSpc>
              <a:spcBef>
                <a:spcPts val="670"/>
              </a:spcBef>
            </a:pPr>
            <a:r>
              <a:rPr sz="2800" spc="-10" dirty="0">
                <a:solidFill>
                  <a:srgbClr val="0000CC"/>
                </a:solidFill>
                <a:latin typeface="Calibri"/>
                <a:cs typeface="Calibri"/>
              </a:rPr>
              <a:t>in</a:t>
            </a:r>
            <a:r>
              <a:rPr sz="2800" spc="-100" dirty="0">
                <a:solidFill>
                  <a:srgbClr val="0000CC"/>
                </a:solidFill>
                <a:latin typeface="Calibri"/>
                <a:cs typeface="Calibri"/>
              </a:rPr>
              <a:t> </a:t>
            </a:r>
            <a:r>
              <a:rPr sz="2800" dirty="0">
                <a:solidFill>
                  <a:srgbClr val="0000CC"/>
                </a:solidFill>
                <a:latin typeface="Calibri"/>
                <a:cs typeface="Calibri"/>
              </a:rPr>
              <a:t>US</a:t>
            </a:r>
            <a:endParaRPr sz="2800">
              <a:latin typeface="Calibri"/>
              <a:cs typeface="Calibri"/>
            </a:endParaRPr>
          </a:p>
          <a:p>
            <a:pPr>
              <a:lnSpc>
                <a:spcPct val="100000"/>
              </a:lnSpc>
            </a:pPr>
            <a:endParaRPr sz="2800">
              <a:latin typeface="Times New Roman"/>
              <a:cs typeface="Times New Roman"/>
            </a:endParaRPr>
          </a:p>
          <a:p>
            <a:pPr marR="158115" algn="ctr">
              <a:lnSpc>
                <a:spcPts val="2130"/>
              </a:lnSpc>
              <a:spcBef>
                <a:spcPts val="1825"/>
              </a:spcBef>
            </a:pPr>
            <a:r>
              <a:rPr sz="1800" spc="-10" dirty="0">
                <a:latin typeface="Calibri"/>
                <a:cs typeface="Calibri"/>
              </a:rPr>
              <a:t>stomach</a:t>
            </a:r>
            <a:r>
              <a:rPr sz="1800" spc="-90" dirty="0">
                <a:latin typeface="Calibri"/>
                <a:cs typeface="Calibri"/>
              </a:rPr>
              <a:t> </a:t>
            </a:r>
            <a:r>
              <a:rPr sz="1800" spc="-5" dirty="0">
                <a:latin typeface="Calibri"/>
                <a:cs typeface="Calibri"/>
              </a:rPr>
              <a:t>cancer</a:t>
            </a:r>
            <a:endParaRPr sz="1800">
              <a:latin typeface="Calibri"/>
              <a:cs typeface="Calibri"/>
            </a:endParaRPr>
          </a:p>
          <a:p>
            <a:pPr marR="160020" algn="ctr">
              <a:lnSpc>
                <a:spcPts val="3329"/>
              </a:lnSpc>
            </a:pPr>
            <a:r>
              <a:rPr sz="2800" spc="-10" dirty="0">
                <a:latin typeface="Calibri"/>
                <a:cs typeface="Calibri"/>
              </a:rPr>
              <a:t>colon</a:t>
            </a:r>
            <a:r>
              <a:rPr sz="2800" spc="-90" dirty="0">
                <a:latin typeface="Calibri"/>
                <a:cs typeface="Calibri"/>
              </a:rPr>
              <a:t> </a:t>
            </a:r>
            <a:r>
              <a:rPr sz="2800" spc="-5" dirty="0">
                <a:latin typeface="Calibri"/>
                <a:cs typeface="Calibri"/>
              </a:rPr>
              <a:t>cancer</a:t>
            </a:r>
            <a:endParaRPr sz="2800">
              <a:latin typeface="Calibri"/>
              <a:cs typeface="Calibri"/>
            </a:endParaRPr>
          </a:p>
        </p:txBody>
      </p:sp>
      <p:sp>
        <p:nvSpPr>
          <p:cNvPr id="8" name="object 8"/>
          <p:cNvSpPr txBox="1"/>
          <p:nvPr/>
        </p:nvSpPr>
        <p:spPr>
          <a:xfrm>
            <a:off x="4222115" y="5624639"/>
            <a:ext cx="379095" cy="965200"/>
          </a:xfrm>
          <a:prstGeom prst="rect">
            <a:avLst/>
          </a:prstGeom>
        </p:spPr>
        <p:txBody>
          <a:bodyPr vert="horz" wrap="square" lIns="0" tIns="0" rIns="0" bIns="0" rtlCol="0">
            <a:spAutoFit/>
          </a:bodyPr>
          <a:lstStyle/>
          <a:p>
            <a:pPr marL="12700">
              <a:lnSpc>
                <a:spcPct val="100000"/>
              </a:lnSpc>
            </a:pPr>
            <a:r>
              <a:rPr sz="6000" dirty="0">
                <a:latin typeface="Calibri"/>
                <a:cs typeface="Calibri"/>
              </a:rPr>
              <a:t>?</a:t>
            </a:r>
            <a:endParaRPr sz="6000">
              <a:latin typeface="Calibri"/>
              <a:cs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7625" y="1357313"/>
            <a:ext cx="9024899" cy="5460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603375" y="164433"/>
            <a:ext cx="5937885" cy="711835"/>
          </a:xfrm>
          <a:prstGeom prst="rect">
            <a:avLst/>
          </a:prstGeom>
        </p:spPr>
        <p:txBody>
          <a:bodyPr vert="horz" wrap="square" lIns="0" tIns="0" rIns="0" bIns="0" rtlCol="0">
            <a:spAutoFit/>
          </a:bodyPr>
          <a:lstStyle/>
          <a:p>
            <a:pPr marL="12700">
              <a:lnSpc>
                <a:spcPct val="100000"/>
              </a:lnSpc>
            </a:pPr>
            <a:r>
              <a:rPr sz="4400" dirty="0">
                <a:solidFill>
                  <a:srgbClr val="1F497D"/>
                </a:solidFill>
              </a:rPr>
              <a:t>Migration and cancer</a:t>
            </a:r>
            <a:r>
              <a:rPr sz="4400" spc="-90" dirty="0">
                <a:solidFill>
                  <a:srgbClr val="1F497D"/>
                </a:solidFill>
              </a:rPr>
              <a:t> </a:t>
            </a:r>
            <a:r>
              <a:rPr sz="4400" dirty="0">
                <a:solidFill>
                  <a:srgbClr val="1F497D"/>
                </a:solidFill>
              </a:rPr>
              <a:t>rate</a:t>
            </a:r>
            <a:endParaRPr sz="4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4800" y="609600"/>
            <a:ext cx="8509190" cy="1107996"/>
          </a:xfrm>
        </p:spPr>
        <p:txBody>
          <a:bodyPr/>
          <a:lstStyle/>
          <a:p>
            <a:pPr algn="ctr"/>
            <a:r>
              <a:rPr lang="en-US" altLang="zh-CN" dirty="0"/>
              <a:t>Causes of </a:t>
            </a:r>
            <a:r>
              <a:rPr lang="en-US" altLang="zh-CN" dirty="0" smtClean="0"/>
              <a:t>Cancer:</a:t>
            </a:r>
            <a:r>
              <a:rPr lang="en-US" altLang="zh-CN" dirty="0"/>
              <a:t/>
            </a:r>
            <a:br>
              <a:rPr lang="en-US" altLang="zh-CN" dirty="0"/>
            </a:br>
            <a:endParaRPr lang="zh-CN" altLang="en-US" dirty="0"/>
          </a:p>
        </p:txBody>
      </p:sp>
      <p:sp>
        <p:nvSpPr>
          <p:cNvPr id="3" name="文本框 2"/>
          <p:cNvSpPr txBox="1"/>
          <p:nvPr/>
        </p:nvSpPr>
        <p:spPr>
          <a:xfrm>
            <a:off x="152400" y="1981200"/>
            <a:ext cx="8001000" cy="1962076"/>
          </a:xfrm>
          <a:prstGeom prst="rect">
            <a:avLst/>
          </a:prstGeom>
          <a:noFill/>
        </p:spPr>
        <p:txBody>
          <a:bodyPr wrap="square" rtlCol="0">
            <a:spAutoFit/>
          </a:bodyPr>
          <a:lstStyle/>
          <a:p>
            <a:pPr marL="1239520" lvl="1" indent="-312420">
              <a:lnSpc>
                <a:spcPct val="100000"/>
              </a:lnSpc>
              <a:spcBef>
                <a:spcPts val="315"/>
              </a:spcBef>
              <a:buAutoNum type="arabicParenR"/>
              <a:tabLst>
                <a:tab pos="1239520" algn="l"/>
              </a:tabLst>
            </a:pPr>
            <a:r>
              <a:rPr lang="en-US" altLang="zh-CN" sz="2400" spc="-5" dirty="0" smtClean="0">
                <a:cs typeface="Calibri"/>
              </a:rPr>
              <a:t>Genetic (</a:t>
            </a:r>
            <a:r>
              <a:rPr lang="zh-CN" altLang="en-US" sz="2400" spc="-5" dirty="0" smtClean="0">
                <a:cs typeface="Calibri"/>
              </a:rPr>
              <a:t>内因）</a:t>
            </a:r>
            <a:endParaRPr lang="en-US" altLang="zh-CN" sz="2400" spc="-5" dirty="0" smtClean="0">
              <a:cs typeface="Calibri"/>
            </a:endParaRPr>
          </a:p>
          <a:p>
            <a:pPr marL="1239520" lvl="1" indent="-312420">
              <a:lnSpc>
                <a:spcPct val="100000"/>
              </a:lnSpc>
              <a:spcBef>
                <a:spcPts val="315"/>
              </a:spcBef>
              <a:buAutoNum type="arabicParenR"/>
              <a:tabLst>
                <a:tab pos="1239520" algn="l"/>
              </a:tabLst>
            </a:pPr>
            <a:endParaRPr lang="en-US" altLang="zh-CN" sz="2400" dirty="0">
              <a:cs typeface="Calibri"/>
            </a:endParaRPr>
          </a:p>
          <a:p>
            <a:pPr marL="1239520" lvl="1" indent="-312420">
              <a:lnSpc>
                <a:spcPct val="100000"/>
              </a:lnSpc>
              <a:spcBef>
                <a:spcPts val="285"/>
              </a:spcBef>
              <a:buAutoNum type="arabicParenR"/>
              <a:tabLst>
                <a:tab pos="1239520" algn="l"/>
              </a:tabLst>
            </a:pPr>
            <a:r>
              <a:rPr lang="en-US" altLang="zh-CN" sz="2400" spc="-15" dirty="0" smtClean="0">
                <a:cs typeface="Calibri"/>
              </a:rPr>
              <a:t>Environmental</a:t>
            </a:r>
            <a:r>
              <a:rPr lang="zh-CN" altLang="en-US" sz="2400" spc="-15" dirty="0" smtClean="0">
                <a:cs typeface="Calibri"/>
              </a:rPr>
              <a:t>（外因）</a:t>
            </a:r>
            <a:endParaRPr lang="en-US" altLang="zh-CN" sz="2400" spc="-15" dirty="0" smtClean="0">
              <a:cs typeface="Calibri"/>
            </a:endParaRPr>
          </a:p>
          <a:p>
            <a:pPr marL="1239520" lvl="1" indent="-312420">
              <a:lnSpc>
                <a:spcPct val="100000"/>
              </a:lnSpc>
              <a:spcBef>
                <a:spcPts val="285"/>
              </a:spcBef>
              <a:buAutoNum type="arabicParenR"/>
              <a:tabLst>
                <a:tab pos="1239520" algn="l"/>
              </a:tabLst>
            </a:pPr>
            <a:endParaRPr lang="en-US" altLang="zh-CN" sz="2400" dirty="0">
              <a:cs typeface="Calibri"/>
            </a:endParaRPr>
          </a:p>
          <a:p>
            <a:endParaRPr lang="en-US" altLang="zh-CN" dirty="0" smtClean="0"/>
          </a:p>
        </p:txBody>
      </p:sp>
      <p:sp>
        <p:nvSpPr>
          <p:cNvPr id="5" name="文本框 4"/>
          <p:cNvSpPr txBox="1"/>
          <p:nvPr/>
        </p:nvSpPr>
        <p:spPr>
          <a:xfrm>
            <a:off x="762000" y="3943276"/>
            <a:ext cx="7898086" cy="1754326"/>
          </a:xfrm>
          <a:prstGeom prst="rect">
            <a:avLst/>
          </a:prstGeom>
          <a:noFill/>
        </p:spPr>
        <p:txBody>
          <a:bodyPr wrap="square" rtlCol="0">
            <a:spAutoFit/>
          </a:bodyPr>
          <a:lstStyle/>
          <a:p>
            <a:r>
              <a:rPr lang="en-US" altLang="zh-CN" dirty="0">
                <a:solidFill>
                  <a:srgbClr val="FF0000"/>
                </a:solidFill>
              </a:rPr>
              <a:t>The Nature of Cancer </a:t>
            </a:r>
            <a:r>
              <a:rPr lang="en-US" altLang="zh-CN" dirty="0"/>
              <a:t>suggests that it is </a:t>
            </a:r>
            <a:r>
              <a:rPr lang="en-US" altLang="zh-CN" dirty="0">
                <a:solidFill>
                  <a:srgbClr val="FF0000"/>
                </a:solidFill>
              </a:rPr>
              <a:t>a disease of chaos</a:t>
            </a:r>
            <a:r>
              <a:rPr lang="en-US" altLang="zh-CN" dirty="0"/>
              <a:t>, a breakdown of existing biological order within the body. More specifically, the disorder seen in cancer appears to drive </a:t>
            </a:r>
            <a:r>
              <a:rPr lang="en-US" altLang="zh-CN" dirty="0" smtClean="0"/>
              <a:t>directly </a:t>
            </a:r>
            <a:r>
              <a:rPr lang="en-US" altLang="zh-CN" dirty="0"/>
              <a:t>from </a:t>
            </a:r>
            <a:r>
              <a:rPr lang="en-US" altLang="zh-CN" dirty="0">
                <a:solidFill>
                  <a:srgbClr val="FF0000"/>
                </a:solidFill>
              </a:rPr>
              <a:t>malfunctioning of the controls </a:t>
            </a:r>
            <a:r>
              <a:rPr lang="en-US" altLang="zh-CN" dirty="0"/>
              <a:t>that are normally responsible for determining when and where cells throughout the body will multiply.</a:t>
            </a:r>
          </a:p>
          <a:p>
            <a:endParaRPr lang="zh-CN" altLang="en-US" dirty="0"/>
          </a:p>
        </p:txBody>
      </p:sp>
    </p:spTree>
    <p:extLst>
      <p:ext uri="{BB962C8B-B14F-4D97-AF65-F5344CB8AC3E}">
        <p14:creationId xmlns:p14="http://schemas.microsoft.com/office/powerpoint/2010/main" val="3805465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2910" y="474789"/>
            <a:ext cx="7776845" cy="670560"/>
          </a:xfrm>
          <a:prstGeom prst="rect">
            <a:avLst/>
          </a:prstGeom>
        </p:spPr>
        <p:txBody>
          <a:bodyPr vert="horz" wrap="square" lIns="0" tIns="0" rIns="0" bIns="0" rtlCol="0">
            <a:spAutoFit/>
          </a:bodyPr>
          <a:lstStyle/>
          <a:p>
            <a:pPr marL="12700">
              <a:lnSpc>
                <a:spcPct val="100000"/>
              </a:lnSpc>
            </a:pPr>
            <a:r>
              <a:rPr sz="4400" dirty="0"/>
              <a:t>Cancer risk: </a:t>
            </a:r>
            <a:r>
              <a:rPr sz="4400" spc="5" dirty="0"/>
              <a:t>Gene </a:t>
            </a:r>
            <a:r>
              <a:rPr sz="4400" spc="-10" dirty="0"/>
              <a:t>vs.</a:t>
            </a:r>
            <a:r>
              <a:rPr sz="4400" spc="-130" dirty="0"/>
              <a:t> </a:t>
            </a:r>
            <a:r>
              <a:rPr sz="4400" spc="-15" dirty="0"/>
              <a:t>Environment</a:t>
            </a:r>
            <a:endParaRPr sz="4400"/>
          </a:p>
        </p:txBody>
      </p:sp>
      <p:sp>
        <p:nvSpPr>
          <p:cNvPr id="3" name="object 3"/>
          <p:cNvSpPr/>
          <p:nvPr/>
        </p:nvSpPr>
        <p:spPr>
          <a:xfrm>
            <a:off x="142875" y="2857500"/>
            <a:ext cx="2643505" cy="2714625"/>
          </a:xfrm>
          <a:custGeom>
            <a:avLst/>
            <a:gdLst/>
            <a:ahLst/>
            <a:cxnLst/>
            <a:rect l="l" t="t" r="r" b="b"/>
            <a:pathLst>
              <a:path w="2643505" h="2714625">
                <a:moveTo>
                  <a:pt x="0" y="0"/>
                </a:moveTo>
                <a:lnTo>
                  <a:pt x="2643187" y="0"/>
                </a:lnTo>
                <a:lnTo>
                  <a:pt x="2643187" y="2714625"/>
                </a:lnTo>
                <a:lnTo>
                  <a:pt x="0" y="2714625"/>
                </a:lnTo>
                <a:lnTo>
                  <a:pt x="0" y="0"/>
                </a:lnTo>
                <a:close/>
              </a:path>
            </a:pathLst>
          </a:custGeom>
          <a:ln w="38100">
            <a:solidFill>
              <a:srgbClr val="FF0000"/>
            </a:solidFill>
          </a:ln>
        </p:spPr>
        <p:txBody>
          <a:bodyPr wrap="square" lIns="0" tIns="0" rIns="0" bIns="0" rtlCol="0"/>
          <a:lstStyle/>
          <a:p>
            <a:endParaRPr/>
          </a:p>
        </p:txBody>
      </p:sp>
      <p:sp>
        <p:nvSpPr>
          <p:cNvPr id="4" name="object 4"/>
          <p:cNvSpPr txBox="1"/>
          <p:nvPr/>
        </p:nvSpPr>
        <p:spPr>
          <a:xfrm>
            <a:off x="778383" y="2794508"/>
            <a:ext cx="1372870" cy="1054735"/>
          </a:xfrm>
          <a:prstGeom prst="rect">
            <a:avLst/>
          </a:prstGeom>
        </p:spPr>
        <p:txBody>
          <a:bodyPr vert="horz" wrap="square" lIns="0" tIns="0" rIns="0" bIns="0" rtlCol="0">
            <a:spAutoFit/>
          </a:bodyPr>
          <a:lstStyle/>
          <a:p>
            <a:pPr marL="82550" marR="5080" indent="-70485">
              <a:lnSpc>
                <a:spcPct val="120000"/>
              </a:lnSpc>
            </a:pPr>
            <a:r>
              <a:rPr sz="2800" b="1" spc="-10" dirty="0">
                <a:solidFill>
                  <a:srgbClr val="C00000"/>
                </a:solidFill>
                <a:latin typeface="Calibri"/>
                <a:cs typeface="Calibri"/>
              </a:rPr>
              <a:t>Jap</a:t>
            </a:r>
            <a:r>
              <a:rPr sz="2800" b="1" spc="-5" dirty="0">
                <a:solidFill>
                  <a:srgbClr val="C00000"/>
                </a:solidFill>
                <a:latin typeface="Calibri"/>
                <a:cs typeface="Calibri"/>
              </a:rPr>
              <a:t>a</a:t>
            </a:r>
            <a:r>
              <a:rPr sz="2800" b="1" spc="-10" dirty="0">
                <a:solidFill>
                  <a:srgbClr val="C00000"/>
                </a:solidFill>
                <a:latin typeface="Calibri"/>
                <a:cs typeface="Calibri"/>
              </a:rPr>
              <a:t>ne</a:t>
            </a:r>
            <a:r>
              <a:rPr sz="2800" b="1" spc="-5" dirty="0">
                <a:solidFill>
                  <a:srgbClr val="C00000"/>
                </a:solidFill>
                <a:latin typeface="Calibri"/>
                <a:cs typeface="Calibri"/>
              </a:rPr>
              <a:t>se  in</a:t>
            </a:r>
            <a:r>
              <a:rPr sz="2800" b="1" spc="-114" dirty="0">
                <a:solidFill>
                  <a:srgbClr val="C00000"/>
                </a:solidFill>
                <a:latin typeface="Calibri"/>
                <a:cs typeface="Calibri"/>
              </a:rPr>
              <a:t> </a:t>
            </a:r>
            <a:r>
              <a:rPr sz="2800" b="1" spc="-5" dirty="0">
                <a:solidFill>
                  <a:srgbClr val="C00000"/>
                </a:solidFill>
                <a:latin typeface="Calibri"/>
                <a:cs typeface="Calibri"/>
              </a:rPr>
              <a:t>Japan</a:t>
            </a:r>
            <a:endParaRPr sz="2800">
              <a:latin typeface="Calibri"/>
              <a:cs typeface="Calibri"/>
            </a:endParaRPr>
          </a:p>
        </p:txBody>
      </p:sp>
      <p:sp>
        <p:nvSpPr>
          <p:cNvPr id="5" name="object 5"/>
          <p:cNvSpPr txBox="1"/>
          <p:nvPr/>
        </p:nvSpPr>
        <p:spPr>
          <a:xfrm>
            <a:off x="3293144" y="1294244"/>
            <a:ext cx="2472055" cy="1567180"/>
          </a:xfrm>
          <a:prstGeom prst="rect">
            <a:avLst/>
          </a:prstGeom>
        </p:spPr>
        <p:txBody>
          <a:bodyPr vert="horz" wrap="square" lIns="0" tIns="0" rIns="0" bIns="0" rtlCol="0">
            <a:spAutoFit/>
          </a:bodyPr>
          <a:lstStyle/>
          <a:p>
            <a:pPr marL="12700" marR="5080">
              <a:lnSpc>
                <a:spcPct val="120000"/>
              </a:lnSpc>
            </a:pPr>
            <a:r>
              <a:rPr sz="2800" spc="-5" dirty="0">
                <a:latin typeface="Calibri"/>
                <a:cs typeface="Calibri"/>
              </a:rPr>
              <a:t>Japanese  </a:t>
            </a:r>
            <a:r>
              <a:rPr sz="2800" spc="-15" dirty="0">
                <a:latin typeface="Calibri"/>
                <a:cs typeface="Calibri"/>
              </a:rPr>
              <a:t>immigrants </a:t>
            </a:r>
            <a:r>
              <a:rPr sz="2800" spc="-10" dirty="0">
                <a:latin typeface="Calibri"/>
                <a:cs typeface="Calibri"/>
              </a:rPr>
              <a:t>in</a:t>
            </a:r>
            <a:r>
              <a:rPr sz="2800" spc="-40" dirty="0">
                <a:latin typeface="Calibri"/>
                <a:cs typeface="Calibri"/>
              </a:rPr>
              <a:t> </a:t>
            </a:r>
            <a:r>
              <a:rPr sz="2800" dirty="0">
                <a:latin typeface="Calibri"/>
                <a:cs typeface="Calibri"/>
              </a:rPr>
              <a:t>US  </a:t>
            </a:r>
            <a:r>
              <a:rPr sz="2800" spc="-5" dirty="0">
                <a:latin typeface="Calibri"/>
                <a:cs typeface="Calibri"/>
              </a:rPr>
              <a:t>1</a:t>
            </a:r>
            <a:r>
              <a:rPr sz="2775" spc="-7" baseline="25525" dirty="0">
                <a:latin typeface="Calibri"/>
                <a:cs typeface="Calibri"/>
              </a:rPr>
              <a:t>st</a:t>
            </a:r>
            <a:r>
              <a:rPr sz="2775" spc="-104" baseline="25525" dirty="0">
                <a:latin typeface="Calibri"/>
                <a:cs typeface="Calibri"/>
              </a:rPr>
              <a:t> </a:t>
            </a:r>
            <a:r>
              <a:rPr sz="2800" spc="-15" dirty="0">
                <a:latin typeface="Calibri"/>
                <a:cs typeface="Calibri"/>
              </a:rPr>
              <a:t>Generation</a:t>
            </a:r>
            <a:endParaRPr sz="2800">
              <a:latin typeface="Calibri"/>
              <a:cs typeface="Calibri"/>
            </a:endParaRPr>
          </a:p>
        </p:txBody>
      </p:sp>
      <p:sp>
        <p:nvSpPr>
          <p:cNvPr id="6" name="object 6"/>
          <p:cNvSpPr txBox="1"/>
          <p:nvPr/>
        </p:nvSpPr>
        <p:spPr>
          <a:xfrm>
            <a:off x="3293534" y="4451964"/>
            <a:ext cx="2327275" cy="457200"/>
          </a:xfrm>
          <a:prstGeom prst="rect">
            <a:avLst/>
          </a:prstGeom>
        </p:spPr>
        <p:txBody>
          <a:bodyPr vert="horz" wrap="square" lIns="0" tIns="0" rIns="0" bIns="0" rtlCol="0">
            <a:spAutoFit/>
          </a:bodyPr>
          <a:lstStyle/>
          <a:p>
            <a:pPr marL="12700">
              <a:lnSpc>
                <a:spcPct val="100000"/>
              </a:lnSpc>
            </a:pPr>
            <a:r>
              <a:rPr sz="2800" spc="5" dirty="0">
                <a:latin typeface="Calibri"/>
                <a:cs typeface="Calibri"/>
              </a:rPr>
              <a:t>2</a:t>
            </a:r>
            <a:r>
              <a:rPr sz="2775" spc="7" baseline="25525" dirty="0">
                <a:latin typeface="Calibri"/>
                <a:cs typeface="Calibri"/>
              </a:rPr>
              <a:t>nd</a:t>
            </a:r>
            <a:r>
              <a:rPr sz="2775" spc="-135" baseline="25525" dirty="0">
                <a:latin typeface="Calibri"/>
                <a:cs typeface="Calibri"/>
              </a:rPr>
              <a:t> </a:t>
            </a:r>
            <a:r>
              <a:rPr sz="2800" spc="-15" dirty="0">
                <a:latin typeface="Calibri"/>
                <a:cs typeface="Calibri"/>
              </a:rPr>
              <a:t>Generateion</a:t>
            </a:r>
            <a:endParaRPr sz="2800">
              <a:latin typeface="Calibri"/>
              <a:cs typeface="Calibri"/>
            </a:endParaRPr>
          </a:p>
        </p:txBody>
      </p:sp>
      <p:sp>
        <p:nvSpPr>
          <p:cNvPr id="7" name="object 7"/>
          <p:cNvSpPr/>
          <p:nvPr/>
        </p:nvSpPr>
        <p:spPr>
          <a:xfrm>
            <a:off x="3143250" y="2357437"/>
            <a:ext cx="2571750" cy="1357630"/>
          </a:xfrm>
          <a:custGeom>
            <a:avLst/>
            <a:gdLst/>
            <a:ahLst/>
            <a:cxnLst/>
            <a:rect l="l" t="t" r="r" b="b"/>
            <a:pathLst>
              <a:path w="2571750" h="1357629">
                <a:moveTo>
                  <a:pt x="0" y="0"/>
                </a:moveTo>
                <a:lnTo>
                  <a:pt x="2571750" y="0"/>
                </a:lnTo>
                <a:lnTo>
                  <a:pt x="2571750" y="1357312"/>
                </a:lnTo>
                <a:lnTo>
                  <a:pt x="0" y="1357312"/>
                </a:lnTo>
                <a:lnTo>
                  <a:pt x="0" y="0"/>
                </a:lnTo>
                <a:close/>
              </a:path>
            </a:pathLst>
          </a:custGeom>
          <a:ln w="38100">
            <a:solidFill>
              <a:srgbClr val="FF0000"/>
            </a:solidFill>
          </a:ln>
        </p:spPr>
        <p:txBody>
          <a:bodyPr wrap="square" lIns="0" tIns="0" rIns="0" bIns="0" rtlCol="0"/>
          <a:lstStyle/>
          <a:p>
            <a:endParaRPr/>
          </a:p>
        </p:txBody>
      </p:sp>
      <p:sp>
        <p:nvSpPr>
          <p:cNvPr id="8" name="object 8"/>
          <p:cNvSpPr/>
          <p:nvPr/>
        </p:nvSpPr>
        <p:spPr>
          <a:xfrm>
            <a:off x="3214687" y="4357687"/>
            <a:ext cx="2571750" cy="1357630"/>
          </a:xfrm>
          <a:custGeom>
            <a:avLst/>
            <a:gdLst/>
            <a:ahLst/>
            <a:cxnLst/>
            <a:rect l="l" t="t" r="r" b="b"/>
            <a:pathLst>
              <a:path w="2571750" h="1357629">
                <a:moveTo>
                  <a:pt x="0" y="0"/>
                </a:moveTo>
                <a:lnTo>
                  <a:pt x="2571750" y="0"/>
                </a:lnTo>
                <a:lnTo>
                  <a:pt x="2571750" y="1357312"/>
                </a:lnTo>
                <a:lnTo>
                  <a:pt x="0" y="1357312"/>
                </a:lnTo>
                <a:lnTo>
                  <a:pt x="0" y="0"/>
                </a:lnTo>
                <a:close/>
              </a:path>
            </a:pathLst>
          </a:custGeom>
          <a:ln w="38100">
            <a:solidFill>
              <a:srgbClr val="FF33CC"/>
            </a:solidFill>
          </a:ln>
        </p:spPr>
        <p:txBody>
          <a:bodyPr wrap="square" lIns="0" tIns="0" rIns="0" bIns="0" rtlCol="0"/>
          <a:lstStyle/>
          <a:p>
            <a:endParaRPr/>
          </a:p>
        </p:txBody>
      </p:sp>
      <p:sp>
        <p:nvSpPr>
          <p:cNvPr id="9" name="object 9"/>
          <p:cNvSpPr txBox="1"/>
          <p:nvPr/>
        </p:nvSpPr>
        <p:spPr>
          <a:xfrm>
            <a:off x="359281" y="4308742"/>
            <a:ext cx="2292985" cy="733425"/>
          </a:xfrm>
          <a:prstGeom prst="rect">
            <a:avLst/>
          </a:prstGeom>
        </p:spPr>
        <p:txBody>
          <a:bodyPr vert="horz" wrap="square" lIns="0" tIns="0" rIns="0" bIns="0" rtlCol="0">
            <a:spAutoFit/>
          </a:bodyPr>
          <a:lstStyle/>
          <a:p>
            <a:pPr algn="ctr">
              <a:lnSpc>
                <a:spcPct val="100000"/>
              </a:lnSpc>
            </a:pPr>
            <a:r>
              <a:rPr sz="2800" spc="-15" dirty="0">
                <a:latin typeface="Calibri"/>
                <a:cs typeface="Calibri"/>
              </a:rPr>
              <a:t>stomach</a:t>
            </a:r>
            <a:r>
              <a:rPr sz="2800" spc="-55" dirty="0">
                <a:latin typeface="Calibri"/>
                <a:cs typeface="Calibri"/>
              </a:rPr>
              <a:t> </a:t>
            </a:r>
            <a:r>
              <a:rPr sz="2800" spc="-5" dirty="0">
                <a:latin typeface="Calibri"/>
                <a:cs typeface="Calibri"/>
              </a:rPr>
              <a:t>cancer</a:t>
            </a:r>
            <a:endParaRPr sz="2800">
              <a:latin typeface="Calibri"/>
              <a:cs typeface="Calibri"/>
            </a:endParaRPr>
          </a:p>
          <a:p>
            <a:pPr algn="ctr">
              <a:lnSpc>
                <a:spcPct val="100000"/>
              </a:lnSpc>
              <a:spcBef>
                <a:spcPts val="60"/>
              </a:spcBef>
            </a:pPr>
            <a:r>
              <a:rPr sz="1800" spc="-10" dirty="0">
                <a:latin typeface="Calibri"/>
                <a:cs typeface="Calibri"/>
              </a:rPr>
              <a:t>colon</a:t>
            </a:r>
            <a:r>
              <a:rPr sz="1800" spc="-70" dirty="0">
                <a:latin typeface="Calibri"/>
                <a:cs typeface="Calibri"/>
              </a:rPr>
              <a:t> </a:t>
            </a:r>
            <a:r>
              <a:rPr sz="1800" spc="-5" dirty="0">
                <a:latin typeface="Calibri"/>
                <a:cs typeface="Calibri"/>
              </a:rPr>
              <a:t>cancer</a:t>
            </a:r>
            <a:endParaRPr sz="1800">
              <a:latin typeface="Calibri"/>
              <a:cs typeface="Calibri"/>
            </a:endParaRPr>
          </a:p>
        </p:txBody>
      </p:sp>
      <p:sp>
        <p:nvSpPr>
          <p:cNvPr id="10" name="object 10"/>
          <p:cNvSpPr txBox="1"/>
          <p:nvPr/>
        </p:nvSpPr>
        <p:spPr>
          <a:xfrm>
            <a:off x="6243637" y="2857500"/>
            <a:ext cx="2614930" cy="2714625"/>
          </a:xfrm>
          <a:prstGeom prst="rect">
            <a:avLst/>
          </a:prstGeom>
          <a:ln w="38100">
            <a:solidFill>
              <a:srgbClr val="0000CC"/>
            </a:solidFill>
          </a:ln>
        </p:spPr>
        <p:txBody>
          <a:bodyPr vert="horz" wrap="square" lIns="0" tIns="3175" rIns="0" bIns="0" rtlCol="0">
            <a:spAutoFit/>
          </a:bodyPr>
          <a:lstStyle/>
          <a:p>
            <a:pPr marL="1270" algn="ctr">
              <a:lnSpc>
                <a:spcPct val="100000"/>
              </a:lnSpc>
              <a:spcBef>
                <a:spcPts val="25"/>
              </a:spcBef>
            </a:pPr>
            <a:r>
              <a:rPr sz="2800" spc="-5" dirty="0">
                <a:solidFill>
                  <a:srgbClr val="0000CC"/>
                </a:solidFill>
                <a:latin typeface="Calibri"/>
                <a:cs typeface="Calibri"/>
              </a:rPr>
              <a:t>Caucasian</a:t>
            </a:r>
            <a:endParaRPr sz="2800">
              <a:latin typeface="Calibri"/>
              <a:cs typeface="Calibri"/>
            </a:endParaRPr>
          </a:p>
          <a:p>
            <a:pPr algn="ctr">
              <a:lnSpc>
                <a:spcPct val="100000"/>
              </a:lnSpc>
              <a:spcBef>
                <a:spcPts val="670"/>
              </a:spcBef>
            </a:pPr>
            <a:r>
              <a:rPr sz="2800" spc="-10" dirty="0">
                <a:solidFill>
                  <a:srgbClr val="0000CC"/>
                </a:solidFill>
                <a:latin typeface="Calibri"/>
                <a:cs typeface="Calibri"/>
              </a:rPr>
              <a:t>in</a:t>
            </a:r>
            <a:r>
              <a:rPr sz="2800" spc="-100" dirty="0">
                <a:solidFill>
                  <a:srgbClr val="0000CC"/>
                </a:solidFill>
                <a:latin typeface="Calibri"/>
                <a:cs typeface="Calibri"/>
              </a:rPr>
              <a:t> </a:t>
            </a:r>
            <a:r>
              <a:rPr sz="2800" dirty="0">
                <a:solidFill>
                  <a:srgbClr val="0000CC"/>
                </a:solidFill>
                <a:latin typeface="Calibri"/>
                <a:cs typeface="Calibri"/>
              </a:rPr>
              <a:t>US</a:t>
            </a:r>
            <a:endParaRPr sz="2800">
              <a:latin typeface="Calibri"/>
              <a:cs typeface="Calibri"/>
            </a:endParaRPr>
          </a:p>
          <a:p>
            <a:pPr>
              <a:lnSpc>
                <a:spcPct val="100000"/>
              </a:lnSpc>
            </a:pPr>
            <a:endParaRPr sz="2800">
              <a:latin typeface="Times New Roman"/>
              <a:cs typeface="Times New Roman"/>
            </a:endParaRPr>
          </a:p>
          <a:p>
            <a:pPr marR="158115" algn="ctr">
              <a:lnSpc>
                <a:spcPts val="2130"/>
              </a:lnSpc>
              <a:spcBef>
                <a:spcPts val="1825"/>
              </a:spcBef>
            </a:pPr>
            <a:r>
              <a:rPr sz="1800" spc="-10" dirty="0">
                <a:latin typeface="Calibri"/>
                <a:cs typeface="Calibri"/>
              </a:rPr>
              <a:t>stomach</a:t>
            </a:r>
            <a:r>
              <a:rPr sz="1800" spc="-90" dirty="0">
                <a:latin typeface="Calibri"/>
                <a:cs typeface="Calibri"/>
              </a:rPr>
              <a:t> </a:t>
            </a:r>
            <a:r>
              <a:rPr sz="1800" spc="-5" dirty="0">
                <a:latin typeface="Calibri"/>
                <a:cs typeface="Calibri"/>
              </a:rPr>
              <a:t>cancer</a:t>
            </a:r>
            <a:endParaRPr sz="1800">
              <a:latin typeface="Calibri"/>
              <a:cs typeface="Calibri"/>
            </a:endParaRPr>
          </a:p>
          <a:p>
            <a:pPr marR="160020" algn="ctr">
              <a:lnSpc>
                <a:spcPts val="3329"/>
              </a:lnSpc>
            </a:pPr>
            <a:r>
              <a:rPr sz="2800" spc="-10" dirty="0">
                <a:latin typeface="Calibri"/>
                <a:cs typeface="Calibri"/>
              </a:rPr>
              <a:t>colon</a:t>
            </a:r>
            <a:r>
              <a:rPr sz="2800" spc="-90" dirty="0">
                <a:latin typeface="Calibri"/>
                <a:cs typeface="Calibri"/>
              </a:rPr>
              <a:t> </a:t>
            </a:r>
            <a:r>
              <a:rPr sz="2800" spc="-5" dirty="0">
                <a:latin typeface="Calibri"/>
                <a:cs typeface="Calibri"/>
              </a:rPr>
              <a:t>cancer</a:t>
            </a:r>
            <a:endParaRPr sz="2800">
              <a:latin typeface="Calibri"/>
              <a:cs typeface="Calibri"/>
            </a:endParaRPr>
          </a:p>
        </p:txBody>
      </p:sp>
      <p:sp>
        <p:nvSpPr>
          <p:cNvPr id="11" name="object 11"/>
          <p:cNvSpPr/>
          <p:nvPr/>
        </p:nvSpPr>
        <p:spPr>
          <a:xfrm>
            <a:off x="2714625" y="3035300"/>
            <a:ext cx="428625" cy="250825"/>
          </a:xfrm>
          <a:custGeom>
            <a:avLst/>
            <a:gdLst/>
            <a:ahLst/>
            <a:cxnLst/>
            <a:rect l="l" t="t" r="r" b="b"/>
            <a:pathLst>
              <a:path w="428625" h="250825">
                <a:moveTo>
                  <a:pt x="0" y="250825"/>
                </a:moveTo>
                <a:lnTo>
                  <a:pt x="428625" y="0"/>
                </a:lnTo>
              </a:path>
            </a:pathLst>
          </a:custGeom>
          <a:ln w="76200">
            <a:solidFill>
              <a:srgbClr val="000000"/>
            </a:solidFill>
          </a:ln>
        </p:spPr>
        <p:txBody>
          <a:bodyPr wrap="square" lIns="0" tIns="0" rIns="0" bIns="0" rtlCol="0"/>
          <a:lstStyle/>
          <a:p>
            <a:endParaRPr/>
          </a:p>
        </p:txBody>
      </p:sp>
      <p:sp>
        <p:nvSpPr>
          <p:cNvPr id="12" name="object 12"/>
          <p:cNvSpPr/>
          <p:nvPr/>
        </p:nvSpPr>
        <p:spPr>
          <a:xfrm>
            <a:off x="5786438" y="4786312"/>
            <a:ext cx="428625" cy="250825"/>
          </a:xfrm>
          <a:custGeom>
            <a:avLst/>
            <a:gdLst/>
            <a:ahLst/>
            <a:cxnLst/>
            <a:rect l="l" t="t" r="r" b="b"/>
            <a:pathLst>
              <a:path w="428625" h="250825">
                <a:moveTo>
                  <a:pt x="0" y="250825"/>
                </a:moveTo>
                <a:lnTo>
                  <a:pt x="428625" y="0"/>
                </a:lnTo>
              </a:path>
            </a:pathLst>
          </a:custGeom>
          <a:ln w="76200">
            <a:solidFill>
              <a:srgbClr val="000000"/>
            </a:solidFill>
          </a:ln>
        </p:spPr>
        <p:txBody>
          <a:bodyPr wrap="square" lIns="0" tIns="0" rIns="0" bIns="0" rtlCol="0"/>
          <a:lstStyle/>
          <a:p>
            <a:endParaRPr/>
          </a:p>
        </p:txBody>
      </p:sp>
      <p:sp>
        <p:nvSpPr>
          <p:cNvPr id="13" name="object 13"/>
          <p:cNvSpPr/>
          <p:nvPr/>
        </p:nvSpPr>
        <p:spPr>
          <a:xfrm>
            <a:off x="4357687" y="2857500"/>
            <a:ext cx="1319211" cy="1319213"/>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3357562" y="5357812"/>
            <a:ext cx="1500186" cy="150018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Grp="1" noChangeAspect="1" noChangeArrowheads="1"/>
          </p:cNvPicPr>
          <p:nvPr>
            <p:ph type="body" idx="1"/>
          </p:nvPr>
        </p:nvPicPr>
        <p:blipFill rotWithShape="1">
          <a:blip r:embed="rId4"/>
          <a:srcRect r="30555" b="2029"/>
          <a:stretch/>
        </p:blipFill>
        <p:spPr>
          <a:xfrm>
            <a:off x="457200" y="914400"/>
            <a:ext cx="7302596" cy="5486400"/>
          </a:xfrm>
        </p:spPr>
      </p:pic>
    </p:spTree>
    <p:custDataLst>
      <p:tags r:id="rId1"/>
    </p:custDataLst>
    <p:extLst>
      <p:ext uri="{BB962C8B-B14F-4D97-AF65-F5344CB8AC3E}">
        <p14:creationId xmlns:p14="http://schemas.microsoft.com/office/powerpoint/2010/main" val="3297523578"/>
      </p:ext>
    </p:extLst>
  </p:cSld>
  <p:clrMapOvr>
    <a:masterClrMapping/>
  </p:clrMapOvr>
  <p:transition>
    <p:pull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6590283"/>
            <a:ext cx="3431540" cy="169277"/>
          </a:xfrm>
          <a:prstGeom prst="rect">
            <a:avLst/>
          </a:prstGeom>
        </p:spPr>
        <p:txBody>
          <a:bodyPr vert="horz" wrap="square" lIns="0" tIns="0" rIns="0" bIns="0" rtlCol="0">
            <a:spAutoFit/>
          </a:bodyPr>
          <a:lstStyle/>
          <a:p>
            <a:pPr marL="12700">
              <a:lnSpc>
                <a:spcPct val="100000"/>
              </a:lnSpc>
            </a:pPr>
            <a:r>
              <a:rPr sz="1100" spc="-5" dirty="0">
                <a:latin typeface="Calibri"/>
                <a:cs typeface="Calibri"/>
              </a:rPr>
              <a:t>Figure </a:t>
            </a:r>
            <a:r>
              <a:rPr sz="1100" dirty="0" smtClean="0">
                <a:latin typeface="Calibri"/>
                <a:cs typeface="Calibri"/>
              </a:rPr>
              <a:t>2.2</a:t>
            </a:r>
            <a:r>
              <a:rPr lang="en-US" sz="1100" dirty="0">
                <a:latin typeface="Calibri"/>
                <a:cs typeface="Calibri"/>
              </a:rPr>
              <a:t>3</a:t>
            </a:r>
            <a:r>
              <a:rPr sz="1100" dirty="0" smtClean="0">
                <a:latin typeface="Calibri"/>
                <a:cs typeface="Calibri"/>
              </a:rPr>
              <a:t>  </a:t>
            </a:r>
            <a:r>
              <a:rPr sz="1100" i="1" dirty="0">
                <a:latin typeface="Calibri"/>
                <a:cs typeface="Calibri"/>
              </a:rPr>
              <a:t>The </a:t>
            </a:r>
            <a:r>
              <a:rPr sz="1100" i="1" spc="-5" dirty="0">
                <a:latin typeface="Calibri"/>
                <a:cs typeface="Calibri"/>
              </a:rPr>
              <a:t>Biology of Cancer </a:t>
            </a:r>
            <a:r>
              <a:rPr sz="1100" dirty="0">
                <a:latin typeface="Calibri"/>
                <a:cs typeface="Calibri"/>
              </a:rPr>
              <a:t>(© </a:t>
            </a:r>
            <a:r>
              <a:rPr sz="1100" spc="-5" dirty="0">
                <a:latin typeface="Calibri"/>
                <a:cs typeface="Calibri"/>
              </a:rPr>
              <a:t>Garland Science</a:t>
            </a:r>
            <a:r>
              <a:rPr sz="1100" spc="-40" dirty="0">
                <a:latin typeface="Calibri"/>
                <a:cs typeface="Calibri"/>
              </a:rPr>
              <a:t> </a:t>
            </a:r>
            <a:r>
              <a:rPr sz="1100" dirty="0" smtClean="0">
                <a:latin typeface="Calibri"/>
                <a:cs typeface="Calibri"/>
              </a:rPr>
              <a:t>20</a:t>
            </a:r>
            <a:r>
              <a:rPr lang="en-US" sz="1100" dirty="0" smtClean="0">
                <a:latin typeface="Calibri"/>
                <a:cs typeface="Calibri"/>
              </a:rPr>
              <a:t>13</a:t>
            </a:r>
            <a:r>
              <a:rPr sz="1100" dirty="0" smtClean="0">
                <a:latin typeface="Calibri"/>
                <a:cs typeface="Calibri"/>
              </a:rPr>
              <a:t>)</a:t>
            </a:r>
            <a:endParaRPr sz="1100" dirty="0">
              <a:latin typeface="Calibri"/>
              <a:cs typeface="Calibri"/>
            </a:endParaRPr>
          </a:p>
        </p:txBody>
      </p:sp>
      <p:sp>
        <p:nvSpPr>
          <p:cNvPr id="4" name="object 4"/>
          <p:cNvSpPr txBox="1">
            <a:spLocks noGrp="1"/>
          </p:cNvSpPr>
          <p:nvPr>
            <p:ph type="title"/>
          </p:nvPr>
        </p:nvSpPr>
        <p:spPr>
          <a:xfrm>
            <a:off x="2539047" y="252477"/>
            <a:ext cx="3801110" cy="290830"/>
          </a:xfrm>
          <a:prstGeom prst="rect">
            <a:avLst/>
          </a:prstGeom>
        </p:spPr>
        <p:txBody>
          <a:bodyPr vert="horz" wrap="square" lIns="0" tIns="0" rIns="0" bIns="0" rtlCol="0">
            <a:spAutoFit/>
          </a:bodyPr>
          <a:lstStyle/>
          <a:p>
            <a:pPr marL="12700">
              <a:lnSpc>
                <a:spcPct val="100000"/>
              </a:lnSpc>
            </a:pPr>
            <a:r>
              <a:rPr sz="1800" b="1" spc="-5" dirty="0">
                <a:latin typeface="Times New Roman"/>
                <a:cs typeface="Times New Roman"/>
              </a:rPr>
              <a:t>Cancer Incidence </a:t>
            </a:r>
            <a:r>
              <a:rPr sz="1800" b="1" dirty="0">
                <a:latin typeface="Times New Roman"/>
                <a:cs typeface="Times New Roman"/>
              </a:rPr>
              <a:t>Following</a:t>
            </a:r>
            <a:r>
              <a:rPr sz="1800" b="1" spc="-110" dirty="0">
                <a:latin typeface="Times New Roman"/>
                <a:cs typeface="Times New Roman"/>
              </a:rPr>
              <a:t> </a:t>
            </a:r>
            <a:r>
              <a:rPr sz="1800" b="1" dirty="0">
                <a:latin typeface="Times New Roman"/>
                <a:cs typeface="Times New Roman"/>
              </a:rPr>
              <a:t>Migration</a:t>
            </a:r>
            <a:endParaRPr sz="1800" dirty="0">
              <a:latin typeface="Times New Roman"/>
              <a:cs typeface="Times New Roman"/>
            </a:endParaRPr>
          </a:p>
        </p:txBody>
      </p:sp>
      <p:sp>
        <p:nvSpPr>
          <p:cNvPr id="5" name="object 5"/>
          <p:cNvSpPr txBox="1"/>
          <p:nvPr/>
        </p:nvSpPr>
        <p:spPr>
          <a:xfrm>
            <a:off x="4193540" y="6529425"/>
            <a:ext cx="492125" cy="276999"/>
          </a:xfrm>
          <a:prstGeom prst="rect">
            <a:avLst/>
          </a:prstGeom>
        </p:spPr>
        <p:txBody>
          <a:bodyPr vert="horz" wrap="square" lIns="0" tIns="0" rIns="0" bIns="0" rtlCol="0">
            <a:spAutoFit/>
          </a:bodyPr>
          <a:lstStyle/>
          <a:p>
            <a:pPr marL="12700">
              <a:lnSpc>
                <a:spcPct val="100000"/>
              </a:lnSpc>
            </a:pPr>
            <a:r>
              <a:rPr sz="1800" b="1" spc="-10" dirty="0">
                <a:latin typeface="Times New Roman"/>
                <a:cs typeface="Times New Roman"/>
              </a:rPr>
              <a:t>p.</a:t>
            </a:r>
            <a:r>
              <a:rPr sz="1800" b="1" spc="-110" dirty="0">
                <a:latin typeface="Times New Roman"/>
                <a:cs typeface="Times New Roman"/>
              </a:rPr>
              <a:t> </a:t>
            </a:r>
            <a:r>
              <a:rPr lang="en-US" sz="1800" b="1" spc="-10" dirty="0" smtClean="0">
                <a:latin typeface="Times New Roman"/>
                <a:cs typeface="Times New Roman"/>
              </a:rPr>
              <a:t>57</a:t>
            </a:r>
            <a:endParaRPr sz="1800" dirty="0">
              <a:latin typeface="Times New Roman"/>
              <a:cs typeface="Times New Roman"/>
            </a:endParaRPr>
          </a:p>
        </p:txBody>
      </p:sp>
      <p:pic>
        <p:nvPicPr>
          <p:cNvPr id="6" name="图片 5"/>
          <p:cNvPicPr>
            <a:picLocks noChangeAspect="1"/>
          </p:cNvPicPr>
          <p:nvPr/>
        </p:nvPicPr>
        <p:blipFill>
          <a:blip r:embed="rId2"/>
          <a:stretch>
            <a:fillRect/>
          </a:stretch>
        </p:blipFill>
        <p:spPr>
          <a:xfrm>
            <a:off x="1152525" y="628650"/>
            <a:ext cx="6838950" cy="56007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92867" y="337311"/>
            <a:ext cx="7652384" cy="5465599"/>
          </a:xfrm>
          <a:prstGeom prst="rect">
            <a:avLst/>
          </a:prstGeom>
        </p:spPr>
        <p:txBody>
          <a:bodyPr vert="horz" wrap="square" lIns="0" tIns="0" rIns="0" bIns="0" rtlCol="0">
            <a:spAutoFit/>
          </a:bodyPr>
          <a:lstStyle/>
          <a:p>
            <a:pPr marL="12700" marR="5080" indent="1270" algn="ctr">
              <a:lnSpc>
                <a:spcPct val="100000"/>
              </a:lnSpc>
            </a:pPr>
            <a:r>
              <a:rPr sz="3200" dirty="0">
                <a:latin typeface="Times New Roman"/>
                <a:cs typeface="Times New Roman"/>
              </a:rPr>
              <a:t>Epidemiological Data </a:t>
            </a:r>
            <a:r>
              <a:rPr sz="3200" spc="5" dirty="0">
                <a:latin typeface="Times New Roman"/>
                <a:cs typeface="Times New Roman"/>
              </a:rPr>
              <a:t>can </a:t>
            </a:r>
            <a:r>
              <a:rPr sz="3200" dirty="0">
                <a:latin typeface="Times New Roman"/>
                <a:cs typeface="Times New Roman"/>
              </a:rPr>
              <a:t>also sometimes  provide clues </a:t>
            </a:r>
            <a:r>
              <a:rPr sz="3200" spc="5" dirty="0">
                <a:latin typeface="Times New Roman"/>
                <a:cs typeface="Times New Roman"/>
              </a:rPr>
              <a:t>about </a:t>
            </a:r>
            <a:r>
              <a:rPr sz="3200" dirty="0">
                <a:latin typeface="Times New Roman"/>
                <a:cs typeface="Times New Roman"/>
              </a:rPr>
              <a:t>the biological</a:t>
            </a:r>
            <a:r>
              <a:rPr sz="3200" spc="-135" dirty="0">
                <a:latin typeface="Times New Roman"/>
                <a:cs typeface="Times New Roman"/>
              </a:rPr>
              <a:t> </a:t>
            </a:r>
            <a:r>
              <a:rPr sz="3200" dirty="0">
                <a:latin typeface="Times New Roman"/>
                <a:cs typeface="Times New Roman"/>
              </a:rPr>
              <a:t>mechanisms  underlying certain types of</a:t>
            </a:r>
            <a:r>
              <a:rPr sz="3200" spc="-120" dirty="0">
                <a:latin typeface="Times New Roman"/>
                <a:cs typeface="Times New Roman"/>
              </a:rPr>
              <a:t> </a:t>
            </a:r>
            <a:r>
              <a:rPr sz="3200" dirty="0">
                <a:latin typeface="Times New Roman"/>
                <a:cs typeface="Times New Roman"/>
              </a:rPr>
              <a:t>cancers.</a:t>
            </a:r>
          </a:p>
          <a:p>
            <a:pPr>
              <a:lnSpc>
                <a:spcPct val="100000"/>
              </a:lnSpc>
            </a:pPr>
            <a:endParaRPr sz="3500" dirty="0">
              <a:latin typeface="Times New Roman"/>
              <a:cs typeface="Times New Roman"/>
            </a:endParaRPr>
          </a:p>
          <a:p>
            <a:pPr>
              <a:lnSpc>
                <a:spcPct val="100000"/>
              </a:lnSpc>
              <a:spcBef>
                <a:spcPts val="30"/>
              </a:spcBef>
            </a:pPr>
            <a:endParaRPr sz="3150" dirty="0">
              <a:latin typeface="Times New Roman"/>
              <a:cs typeface="Times New Roman"/>
            </a:endParaRPr>
          </a:p>
          <a:p>
            <a:pPr marL="1702435" marR="1693545" indent="-635" algn="ctr">
              <a:lnSpc>
                <a:spcPct val="100000"/>
              </a:lnSpc>
              <a:spcBef>
                <a:spcPts val="5"/>
              </a:spcBef>
            </a:pPr>
            <a:r>
              <a:rPr sz="3200" dirty="0">
                <a:solidFill>
                  <a:srgbClr val="FF0000"/>
                </a:solidFill>
                <a:latin typeface="Times New Roman"/>
                <a:cs typeface="Times New Roman"/>
              </a:rPr>
              <a:t>Malignant Melanoma  (Solar radiation</a:t>
            </a:r>
            <a:r>
              <a:rPr sz="3200" spc="-155" dirty="0">
                <a:solidFill>
                  <a:srgbClr val="FF0000"/>
                </a:solidFill>
                <a:latin typeface="Times New Roman"/>
                <a:cs typeface="Times New Roman"/>
              </a:rPr>
              <a:t> </a:t>
            </a:r>
            <a:r>
              <a:rPr sz="3200" spc="5" dirty="0">
                <a:solidFill>
                  <a:srgbClr val="FF0000"/>
                </a:solidFill>
                <a:latin typeface="Times New Roman"/>
                <a:cs typeface="Times New Roman"/>
              </a:rPr>
              <a:t>exposure)</a:t>
            </a:r>
            <a:endParaRPr sz="3200" dirty="0">
              <a:solidFill>
                <a:srgbClr val="FF0000"/>
              </a:solidFill>
              <a:latin typeface="Times New Roman"/>
              <a:cs typeface="Times New Roman"/>
            </a:endParaRPr>
          </a:p>
          <a:p>
            <a:pPr>
              <a:lnSpc>
                <a:spcPct val="100000"/>
              </a:lnSpc>
              <a:spcBef>
                <a:spcPts val="45"/>
              </a:spcBef>
            </a:pPr>
            <a:endParaRPr sz="3300" dirty="0">
              <a:latin typeface="Times New Roman"/>
              <a:cs typeface="Times New Roman"/>
            </a:endParaRPr>
          </a:p>
          <a:p>
            <a:pPr marL="635" algn="ctr">
              <a:lnSpc>
                <a:spcPts val="3840"/>
              </a:lnSpc>
            </a:pPr>
            <a:r>
              <a:rPr sz="3200" spc="-20" dirty="0">
                <a:latin typeface="Times New Roman"/>
                <a:cs typeface="Times New Roman"/>
              </a:rPr>
              <a:t>Burkitt’s</a:t>
            </a:r>
            <a:r>
              <a:rPr sz="3200" spc="-114" dirty="0">
                <a:latin typeface="Times New Roman"/>
                <a:cs typeface="Times New Roman"/>
              </a:rPr>
              <a:t> </a:t>
            </a:r>
            <a:r>
              <a:rPr sz="3200" spc="-20" dirty="0">
                <a:latin typeface="Times New Roman"/>
                <a:cs typeface="Times New Roman"/>
              </a:rPr>
              <a:t>Lymphoma</a:t>
            </a:r>
            <a:endParaRPr sz="3200" dirty="0">
              <a:latin typeface="Times New Roman"/>
              <a:cs typeface="Times New Roman"/>
            </a:endParaRPr>
          </a:p>
          <a:p>
            <a:pPr marL="643255" marR="635635" algn="ctr">
              <a:lnSpc>
                <a:spcPct val="100000"/>
              </a:lnSpc>
            </a:pPr>
            <a:r>
              <a:rPr sz="3200" dirty="0">
                <a:latin typeface="Times New Roman"/>
                <a:cs typeface="Times New Roman"/>
              </a:rPr>
              <a:t>(Co-infection </a:t>
            </a:r>
            <a:r>
              <a:rPr sz="3200" spc="-5" dirty="0">
                <a:latin typeface="Times New Roman"/>
                <a:cs typeface="Times New Roman"/>
              </a:rPr>
              <a:t>with </a:t>
            </a:r>
            <a:r>
              <a:rPr sz="3200" dirty="0">
                <a:latin typeface="Times New Roman"/>
                <a:cs typeface="Times New Roman"/>
              </a:rPr>
              <a:t>virus transmitted</a:t>
            </a:r>
            <a:r>
              <a:rPr sz="3200" spc="-160" dirty="0">
                <a:latin typeface="Times New Roman"/>
                <a:cs typeface="Times New Roman"/>
              </a:rPr>
              <a:t> </a:t>
            </a:r>
            <a:r>
              <a:rPr sz="3200" spc="5" dirty="0">
                <a:latin typeface="Times New Roman"/>
                <a:cs typeface="Times New Roman"/>
              </a:rPr>
              <a:t>by  </a:t>
            </a:r>
            <a:r>
              <a:rPr sz="3200" dirty="0">
                <a:latin typeface="Times New Roman"/>
                <a:cs typeface="Times New Roman"/>
              </a:rPr>
              <a:t>mosquitos also transmitting</a:t>
            </a:r>
            <a:r>
              <a:rPr sz="3200" spc="-125" dirty="0">
                <a:latin typeface="Times New Roman"/>
                <a:cs typeface="Times New Roman"/>
              </a:rPr>
              <a:t> </a:t>
            </a:r>
            <a:r>
              <a:rPr sz="3200" dirty="0">
                <a:latin typeface="Times New Roman"/>
                <a:cs typeface="Times New Roman"/>
              </a:rPr>
              <a:t>malaria)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404" y="-88646"/>
            <a:ext cx="8509190" cy="1608196"/>
          </a:xfrm>
          <a:prstGeom prst="rect">
            <a:avLst/>
          </a:prstGeom>
        </p:spPr>
        <p:txBody>
          <a:bodyPr vert="horz" wrap="square" lIns="0" tIns="495363" rIns="0" bIns="0" rtlCol="0">
            <a:spAutoFit/>
          </a:bodyPr>
          <a:lstStyle/>
          <a:p>
            <a:pPr algn="ctr">
              <a:lnSpc>
                <a:spcPct val="100000"/>
              </a:lnSpc>
            </a:pPr>
            <a:r>
              <a:rPr lang="en-US" altLang="zh-CN" dirty="0" smtClean="0"/>
              <a:t>U.S</a:t>
            </a:r>
            <a:r>
              <a:rPr lang="en-US" altLang="zh-CN" dirty="0"/>
              <a:t>. Lifetime melanoma risk, 1935 - 2011 (Lens and Dawes, 2004).</a:t>
            </a:r>
            <a:endParaRPr sz="2800" dirty="0">
              <a:latin typeface="Times New Roman"/>
              <a:cs typeface="Times New Roman"/>
            </a:endParaRPr>
          </a:p>
        </p:txBody>
      </p:sp>
      <p:sp>
        <p:nvSpPr>
          <p:cNvPr id="5" name="矩形 4"/>
          <p:cNvSpPr/>
          <p:nvPr/>
        </p:nvSpPr>
        <p:spPr>
          <a:xfrm>
            <a:off x="685800" y="1447800"/>
            <a:ext cx="8001000" cy="369332"/>
          </a:xfrm>
          <a:prstGeom prst="rect">
            <a:avLst/>
          </a:prstGeom>
        </p:spPr>
        <p:txBody>
          <a:bodyPr wrap="square">
            <a:spAutoFit/>
          </a:bodyPr>
          <a:lstStyle/>
          <a:p>
            <a:r>
              <a:rPr lang="en-US" altLang="zh-CN" dirty="0" smtClean="0"/>
              <a:t> </a:t>
            </a:r>
            <a:endParaRPr lang="zh-CN" altLang="en-US" dirty="0"/>
          </a:p>
        </p:txBody>
      </p:sp>
      <p:pic>
        <p:nvPicPr>
          <p:cNvPr id="10" name="图片 9"/>
          <p:cNvPicPr>
            <a:picLocks noChangeAspect="1"/>
          </p:cNvPicPr>
          <p:nvPr/>
        </p:nvPicPr>
        <p:blipFill>
          <a:blip r:embed="rId2"/>
          <a:stretch>
            <a:fillRect/>
          </a:stretch>
        </p:blipFill>
        <p:spPr>
          <a:xfrm>
            <a:off x="1066800" y="1782567"/>
            <a:ext cx="6388196" cy="4950948"/>
          </a:xfrm>
          <a:prstGeom prst="rect">
            <a:avLst/>
          </a:prstGeom>
        </p:spPr>
      </p:pic>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317404" y="1752600"/>
            <a:ext cx="4901871" cy="3531916"/>
          </a:xfrm>
          <a:prstGeom prst="rect">
            <a:avLst/>
          </a:prstGeom>
        </p:spPr>
      </p:pic>
      <p:sp>
        <p:nvSpPr>
          <p:cNvPr id="8" name="文本框 7"/>
          <p:cNvSpPr txBox="1"/>
          <p:nvPr/>
        </p:nvSpPr>
        <p:spPr>
          <a:xfrm>
            <a:off x="152400" y="5657671"/>
            <a:ext cx="8534400"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t>In 1988, </a:t>
            </a:r>
            <a:r>
              <a:rPr lang="en-US" altLang="zh-CN" dirty="0">
                <a:solidFill>
                  <a:srgbClr val="FF0000"/>
                </a:solidFill>
              </a:rPr>
              <a:t>1% </a:t>
            </a:r>
            <a:r>
              <a:rPr lang="en-US" altLang="zh-CN" dirty="0"/>
              <a:t>of Americans used a tanning bed. By 2007, that number increased to </a:t>
            </a:r>
            <a:r>
              <a:rPr lang="en-US" altLang="zh-CN" dirty="0" smtClean="0">
                <a:solidFill>
                  <a:srgbClr val="FF0000"/>
                </a:solidFill>
              </a:rPr>
              <a:t>27%</a:t>
            </a:r>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en-US" altLang="zh-CN" dirty="0" smtClean="0"/>
              <a:t>Nonetheless</a:t>
            </a:r>
            <a:r>
              <a:rPr lang="en-US" altLang="zh-CN" dirty="0"/>
              <a:t>, the UV energy emitted </a:t>
            </a:r>
            <a:r>
              <a:rPr lang="en-US" altLang="zh-CN" dirty="0" smtClean="0"/>
              <a:t>by </a:t>
            </a:r>
            <a:r>
              <a:rPr lang="en-US" altLang="zh-CN" dirty="0" smtClean="0">
                <a:solidFill>
                  <a:srgbClr val="FF0000"/>
                </a:solidFill>
              </a:rPr>
              <a:t>tanning </a:t>
            </a:r>
            <a:r>
              <a:rPr lang="en-US" altLang="zh-CN" dirty="0">
                <a:solidFill>
                  <a:srgbClr val="FF0000"/>
                </a:solidFill>
              </a:rPr>
              <a:t>beds </a:t>
            </a:r>
            <a:r>
              <a:rPr lang="en-US" altLang="zh-CN" dirty="0"/>
              <a:t>is usually anywhere from </a:t>
            </a:r>
            <a:r>
              <a:rPr lang="en-US" altLang="zh-CN" dirty="0" smtClean="0">
                <a:solidFill>
                  <a:srgbClr val="FF0000"/>
                </a:solidFill>
              </a:rPr>
              <a:t>two-to ten-fold </a:t>
            </a:r>
            <a:r>
              <a:rPr lang="en-US" altLang="zh-CN" dirty="0">
                <a:solidFill>
                  <a:srgbClr val="FF0000"/>
                </a:solidFill>
              </a:rPr>
              <a:t>more intense </a:t>
            </a:r>
            <a:r>
              <a:rPr lang="en-US" altLang="zh-CN" dirty="0"/>
              <a:t>than direct sunlight</a:t>
            </a:r>
            <a:endParaRPr lang="zh-CN" altLang="en-US" dirty="0"/>
          </a:p>
        </p:txBody>
      </p:sp>
      <p:sp>
        <p:nvSpPr>
          <p:cNvPr id="14" name="object 2"/>
          <p:cNvSpPr txBox="1">
            <a:spLocks noGrp="1"/>
          </p:cNvSpPr>
          <p:nvPr>
            <p:ph type="title"/>
          </p:nvPr>
        </p:nvSpPr>
        <p:spPr>
          <a:xfrm>
            <a:off x="317404" y="-88646"/>
            <a:ext cx="8509190" cy="1608196"/>
          </a:xfrm>
          <a:prstGeom prst="rect">
            <a:avLst/>
          </a:prstGeom>
        </p:spPr>
        <p:txBody>
          <a:bodyPr vert="horz" wrap="square" lIns="0" tIns="495363" rIns="0" bIns="0" rtlCol="0">
            <a:spAutoFit/>
          </a:bodyPr>
          <a:lstStyle/>
          <a:p>
            <a:pPr algn="ctr">
              <a:lnSpc>
                <a:spcPct val="100000"/>
              </a:lnSpc>
            </a:pPr>
            <a:r>
              <a:rPr lang="en-US" altLang="zh-CN" dirty="0" smtClean="0"/>
              <a:t>U.S</a:t>
            </a:r>
            <a:r>
              <a:rPr lang="en-US" altLang="zh-CN" dirty="0"/>
              <a:t>. Lifetime melanoma risk, 1935 - 2011 (Lens and Dawes, 2004).</a:t>
            </a:r>
            <a:endParaRPr sz="2800" dirty="0">
              <a:latin typeface="Times New Roman"/>
              <a:cs typeface="Times New Roman"/>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3105" y="3900143"/>
            <a:ext cx="2533650" cy="1809750"/>
          </a:xfrm>
          <a:prstGeom prst="rect">
            <a:avLst/>
          </a:prstGeom>
        </p:spPr>
      </p:pic>
      <p:pic>
        <p:nvPicPr>
          <p:cNvPr id="5" name="图片 4"/>
          <p:cNvPicPr>
            <a:picLocks noChangeAspect="1"/>
          </p:cNvPicPr>
          <p:nvPr/>
        </p:nvPicPr>
        <p:blipFill>
          <a:blip r:embed="rId5"/>
          <a:stretch>
            <a:fillRect/>
          </a:stretch>
        </p:blipFill>
        <p:spPr>
          <a:xfrm>
            <a:off x="6019800" y="1923715"/>
            <a:ext cx="2340261" cy="1557337"/>
          </a:xfrm>
          <a:prstGeom prst="rect">
            <a:avLst/>
          </a:prstGeom>
        </p:spPr>
      </p:pic>
      <p:sp>
        <p:nvSpPr>
          <p:cNvPr id="6" name="下箭头 5"/>
          <p:cNvSpPr/>
          <p:nvPr/>
        </p:nvSpPr>
        <p:spPr>
          <a:xfrm>
            <a:off x="7037530" y="3526988"/>
            <a:ext cx="304800" cy="373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92867" y="337311"/>
            <a:ext cx="7652384" cy="5465599"/>
          </a:xfrm>
          <a:prstGeom prst="rect">
            <a:avLst/>
          </a:prstGeom>
        </p:spPr>
        <p:txBody>
          <a:bodyPr vert="horz" wrap="square" lIns="0" tIns="0" rIns="0" bIns="0" rtlCol="0">
            <a:spAutoFit/>
          </a:bodyPr>
          <a:lstStyle/>
          <a:p>
            <a:pPr marL="12700" marR="5080" indent="1270" algn="ctr">
              <a:lnSpc>
                <a:spcPct val="100000"/>
              </a:lnSpc>
            </a:pPr>
            <a:r>
              <a:rPr sz="3200" dirty="0">
                <a:latin typeface="Times New Roman"/>
                <a:cs typeface="Times New Roman"/>
              </a:rPr>
              <a:t>Epidemiological Data </a:t>
            </a:r>
            <a:r>
              <a:rPr sz="3200" spc="5" dirty="0">
                <a:latin typeface="Times New Roman"/>
                <a:cs typeface="Times New Roman"/>
              </a:rPr>
              <a:t>can </a:t>
            </a:r>
            <a:r>
              <a:rPr sz="3200" dirty="0">
                <a:latin typeface="Times New Roman"/>
                <a:cs typeface="Times New Roman"/>
              </a:rPr>
              <a:t>also sometimes  provide clues </a:t>
            </a:r>
            <a:r>
              <a:rPr sz="3200" spc="5" dirty="0">
                <a:latin typeface="Times New Roman"/>
                <a:cs typeface="Times New Roman"/>
              </a:rPr>
              <a:t>about </a:t>
            </a:r>
            <a:r>
              <a:rPr sz="3200" dirty="0">
                <a:latin typeface="Times New Roman"/>
                <a:cs typeface="Times New Roman"/>
              </a:rPr>
              <a:t>the biological</a:t>
            </a:r>
            <a:r>
              <a:rPr sz="3200" spc="-135" dirty="0">
                <a:latin typeface="Times New Roman"/>
                <a:cs typeface="Times New Roman"/>
              </a:rPr>
              <a:t> </a:t>
            </a:r>
            <a:r>
              <a:rPr sz="3200" dirty="0">
                <a:latin typeface="Times New Roman"/>
                <a:cs typeface="Times New Roman"/>
              </a:rPr>
              <a:t>mechanisms  underlying certain types of</a:t>
            </a:r>
            <a:r>
              <a:rPr sz="3200" spc="-120" dirty="0">
                <a:latin typeface="Times New Roman"/>
                <a:cs typeface="Times New Roman"/>
              </a:rPr>
              <a:t> </a:t>
            </a:r>
            <a:r>
              <a:rPr sz="3200" dirty="0">
                <a:latin typeface="Times New Roman"/>
                <a:cs typeface="Times New Roman"/>
              </a:rPr>
              <a:t>cancers.</a:t>
            </a:r>
          </a:p>
          <a:p>
            <a:pPr>
              <a:lnSpc>
                <a:spcPct val="100000"/>
              </a:lnSpc>
            </a:pPr>
            <a:endParaRPr sz="3500" dirty="0">
              <a:latin typeface="Times New Roman"/>
              <a:cs typeface="Times New Roman"/>
            </a:endParaRPr>
          </a:p>
          <a:p>
            <a:pPr>
              <a:lnSpc>
                <a:spcPct val="100000"/>
              </a:lnSpc>
              <a:spcBef>
                <a:spcPts val="30"/>
              </a:spcBef>
            </a:pPr>
            <a:endParaRPr sz="3150" dirty="0">
              <a:latin typeface="Times New Roman"/>
              <a:cs typeface="Times New Roman"/>
            </a:endParaRPr>
          </a:p>
          <a:p>
            <a:pPr marL="1702435" marR="1693545" indent="-635" algn="ctr">
              <a:lnSpc>
                <a:spcPct val="100000"/>
              </a:lnSpc>
              <a:spcBef>
                <a:spcPts val="5"/>
              </a:spcBef>
            </a:pPr>
            <a:r>
              <a:rPr sz="3200" dirty="0">
                <a:latin typeface="Times New Roman"/>
                <a:cs typeface="Times New Roman"/>
              </a:rPr>
              <a:t>Malignant Melanoma  (Solar radiation</a:t>
            </a:r>
            <a:r>
              <a:rPr sz="3200" spc="-155" dirty="0">
                <a:latin typeface="Times New Roman"/>
                <a:cs typeface="Times New Roman"/>
              </a:rPr>
              <a:t> </a:t>
            </a:r>
            <a:r>
              <a:rPr sz="3200" spc="5" dirty="0">
                <a:latin typeface="Times New Roman"/>
                <a:cs typeface="Times New Roman"/>
              </a:rPr>
              <a:t>exposure)</a:t>
            </a:r>
            <a:endParaRPr sz="3200" dirty="0">
              <a:latin typeface="Times New Roman"/>
              <a:cs typeface="Times New Roman"/>
            </a:endParaRPr>
          </a:p>
          <a:p>
            <a:pPr>
              <a:lnSpc>
                <a:spcPct val="100000"/>
              </a:lnSpc>
              <a:spcBef>
                <a:spcPts val="45"/>
              </a:spcBef>
            </a:pPr>
            <a:endParaRPr sz="3300" dirty="0">
              <a:latin typeface="Times New Roman"/>
              <a:cs typeface="Times New Roman"/>
            </a:endParaRPr>
          </a:p>
          <a:p>
            <a:pPr marL="635" algn="ctr">
              <a:lnSpc>
                <a:spcPts val="3840"/>
              </a:lnSpc>
            </a:pPr>
            <a:r>
              <a:rPr sz="3200" spc="-20" dirty="0">
                <a:solidFill>
                  <a:srgbClr val="FF0000"/>
                </a:solidFill>
                <a:latin typeface="Times New Roman"/>
                <a:cs typeface="Times New Roman"/>
              </a:rPr>
              <a:t>Burkitt’s</a:t>
            </a:r>
            <a:r>
              <a:rPr sz="3200" spc="-114" dirty="0">
                <a:solidFill>
                  <a:srgbClr val="FF0000"/>
                </a:solidFill>
                <a:latin typeface="Times New Roman"/>
                <a:cs typeface="Times New Roman"/>
              </a:rPr>
              <a:t> </a:t>
            </a:r>
            <a:r>
              <a:rPr sz="3200" spc="-20" dirty="0">
                <a:solidFill>
                  <a:srgbClr val="FF0000"/>
                </a:solidFill>
                <a:latin typeface="Times New Roman"/>
                <a:cs typeface="Times New Roman"/>
              </a:rPr>
              <a:t>Lymphoma</a:t>
            </a:r>
            <a:endParaRPr sz="3200" dirty="0">
              <a:solidFill>
                <a:srgbClr val="FF0000"/>
              </a:solidFill>
              <a:latin typeface="Times New Roman"/>
              <a:cs typeface="Times New Roman"/>
            </a:endParaRPr>
          </a:p>
          <a:p>
            <a:pPr marL="643255" marR="635635" algn="ctr">
              <a:lnSpc>
                <a:spcPct val="100000"/>
              </a:lnSpc>
            </a:pPr>
            <a:r>
              <a:rPr sz="3200" dirty="0">
                <a:solidFill>
                  <a:srgbClr val="FF0000"/>
                </a:solidFill>
                <a:latin typeface="Times New Roman"/>
                <a:cs typeface="Times New Roman"/>
              </a:rPr>
              <a:t>(Co-infection </a:t>
            </a:r>
            <a:r>
              <a:rPr sz="3200" spc="-5" dirty="0">
                <a:solidFill>
                  <a:srgbClr val="FF0000"/>
                </a:solidFill>
                <a:latin typeface="Times New Roman"/>
                <a:cs typeface="Times New Roman"/>
              </a:rPr>
              <a:t>with </a:t>
            </a:r>
            <a:r>
              <a:rPr sz="3200" dirty="0">
                <a:solidFill>
                  <a:srgbClr val="FF0000"/>
                </a:solidFill>
                <a:latin typeface="Times New Roman"/>
                <a:cs typeface="Times New Roman"/>
              </a:rPr>
              <a:t>virus transmitted</a:t>
            </a:r>
            <a:r>
              <a:rPr sz="3200" spc="-160" dirty="0">
                <a:solidFill>
                  <a:srgbClr val="FF0000"/>
                </a:solidFill>
                <a:latin typeface="Times New Roman"/>
                <a:cs typeface="Times New Roman"/>
              </a:rPr>
              <a:t> </a:t>
            </a:r>
            <a:r>
              <a:rPr sz="3200" spc="5" dirty="0">
                <a:solidFill>
                  <a:srgbClr val="FF0000"/>
                </a:solidFill>
                <a:latin typeface="Times New Roman"/>
                <a:cs typeface="Times New Roman"/>
              </a:rPr>
              <a:t>by  </a:t>
            </a:r>
            <a:r>
              <a:rPr sz="3200" dirty="0">
                <a:solidFill>
                  <a:srgbClr val="FF0000"/>
                </a:solidFill>
                <a:latin typeface="Times New Roman"/>
                <a:cs typeface="Times New Roman"/>
              </a:rPr>
              <a:t>mosquitos also transmitting</a:t>
            </a:r>
            <a:r>
              <a:rPr sz="3200" spc="-125" dirty="0">
                <a:solidFill>
                  <a:srgbClr val="FF0000"/>
                </a:solidFill>
                <a:latin typeface="Times New Roman"/>
                <a:cs typeface="Times New Roman"/>
              </a:rPr>
              <a:t> </a:t>
            </a:r>
            <a:r>
              <a:rPr sz="3200" dirty="0">
                <a:solidFill>
                  <a:srgbClr val="FF0000"/>
                </a:solidFill>
                <a:latin typeface="Times New Roman"/>
                <a:cs typeface="Times New Roman"/>
              </a:rPr>
              <a:t>malaria</a:t>
            </a:r>
            <a:r>
              <a:rPr sz="3200" dirty="0">
                <a:latin typeface="Times New Roman"/>
                <a:cs typeface="Times New Roman"/>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739" y="6590283"/>
            <a:ext cx="3431540" cy="187960"/>
          </a:xfrm>
          <a:prstGeom prst="rect">
            <a:avLst/>
          </a:prstGeom>
        </p:spPr>
        <p:txBody>
          <a:bodyPr vert="horz" wrap="square" lIns="0" tIns="0" rIns="0" bIns="0" rtlCol="0">
            <a:spAutoFit/>
          </a:bodyPr>
          <a:lstStyle/>
          <a:p>
            <a:pPr marL="12700">
              <a:lnSpc>
                <a:spcPct val="100000"/>
              </a:lnSpc>
            </a:pPr>
            <a:r>
              <a:rPr sz="1100" spc="-5" dirty="0">
                <a:latin typeface="Calibri"/>
                <a:cs typeface="Calibri"/>
              </a:rPr>
              <a:t>Figure </a:t>
            </a:r>
            <a:r>
              <a:rPr sz="1100" dirty="0">
                <a:latin typeface="Calibri"/>
                <a:cs typeface="Calibri"/>
              </a:rPr>
              <a:t>4.12  </a:t>
            </a:r>
            <a:r>
              <a:rPr sz="1100" i="1" dirty="0">
                <a:latin typeface="Calibri"/>
                <a:cs typeface="Calibri"/>
              </a:rPr>
              <a:t>The </a:t>
            </a:r>
            <a:r>
              <a:rPr sz="1100" i="1" spc="-5" dirty="0">
                <a:latin typeface="Calibri"/>
                <a:cs typeface="Calibri"/>
              </a:rPr>
              <a:t>Biology of Cancer </a:t>
            </a:r>
            <a:r>
              <a:rPr sz="1100" dirty="0">
                <a:latin typeface="Calibri"/>
                <a:cs typeface="Calibri"/>
              </a:rPr>
              <a:t>(© </a:t>
            </a:r>
            <a:r>
              <a:rPr sz="1100" spc="-5" dirty="0">
                <a:latin typeface="Calibri"/>
                <a:cs typeface="Calibri"/>
              </a:rPr>
              <a:t>Garland Science</a:t>
            </a:r>
            <a:r>
              <a:rPr sz="1100" spc="-40" dirty="0">
                <a:latin typeface="Calibri"/>
                <a:cs typeface="Calibri"/>
              </a:rPr>
              <a:t> </a:t>
            </a:r>
            <a:r>
              <a:rPr sz="1100" dirty="0">
                <a:latin typeface="Calibri"/>
                <a:cs typeface="Calibri"/>
              </a:rPr>
              <a:t>2007)</a:t>
            </a:r>
            <a:endParaRPr sz="1100">
              <a:latin typeface="Calibri"/>
              <a:cs typeface="Calibri"/>
            </a:endParaRPr>
          </a:p>
        </p:txBody>
      </p:sp>
      <p:sp>
        <p:nvSpPr>
          <p:cNvPr id="3" name="object 3"/>
          <p:cNvSpPr/>
          <p:nvPr/>
        </p:nvSpPr>
        <p:spPr>
          <a:xfrm>
            <a:off x="303213" y="1117650"/>
            <a:ext cx="8535948" cy="462116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23474" y="38100"/>
            <a:ext cx="7453630" cy="839469"/>
          </a:xfrm>
          <a:prstGeom prst="rect">
            <a:avLst/>
          </a:prstGeom>
        </p:spPr>
        <p:txBody>
          <a:bodyPr vert="horz" wrap="square" lIns="0" tIns="0" rIns="0" bIns="0" rtlCol="0">
            <a:spAutoFit/>
          </a:bodyPr>
          <a:lstStyle/>
          <a:p>
            <a:pPr algn="ctr">
              <a:lnSpc>
                <a:spcPct val="100000"/>
              </a:lnSpc>
            </a:pPr>
            <a:r>
              <a:rPr sz="1800" b="1" spc="-5" dirty="0">
                <a:latin typeface="Times New Roman"/>
                <a:cs typeface="Times New Roman"/>
              </a:rPr>
              <a:t>Incidence </a:t>
            </a:r>
            <a:r>
              <a:rPr sz="1800" b="1" dirty="0">
                <a:latin typeface="Times New Roman"/>
                <a:cs typeface="Times New Roman"/>
              </a:rPr>
              <a:t>of </a:t>
            </a:r>
            <a:r>
              <a:rPr sz="1800" b="1" spc="-10" dirty="0">
                <a:latin typeface="Times New Roman"/>
                <a:cs typeface="Times New Roman"/>
              </a:rPr>
              <a:t>Burkitt’s </a:t>
            </a:r>
            <a:r>
              <a:rPr sz="1800" b="1" spc="-15" dirty="0">
                <a:latin typeface="Times New Roman"/>
                <a:cs typeface="Times New Roman"/>
              </a:rPr>
              <a:t>Lymphoma </a:t>
            </a:r>
            <a:r>
              <a:rPr sz="1800" b="1" spc="-5" dirty="0">
                <a:latin typeface="Times New Roman"/>
                <a:cs typeface="Times New Roman"/>
              </a:rPr>
              <a:t>in </a:t>
            </a:r>
            <a:r>
              <a:rPr sz="1800" b="1" dirty="0">
                <a:latin typeface="Times New Roman"/>
                <a:cs typeface="Times New Roman"/>
              </a:rPr>
              <a:t>Relation to </a:t>
            </a:r>
            <a:r>
              <a:rPr sz="1800" b="1" spc="-5" dirty="0">
                <a:latin typeface="Times New Roman"/>
                <a:cs typeface="Times New Roman"/>
              </a:rPr>
              <a:t>Infectious Disease</a:t>
            </a:r>
            <a:r>
              <a:rPr sz="1800" b="1" dirty="0">
                <a:latin typeface="Times New Roman"/>
                <a:cs typeface="Times New Roman"/>
              </a:rPr>
              <a:t> Etiology:</a:t>
            </a:r>
            <a:endParaRPr sz="1800" dirty="0">
              <a:latin typeface="Times New Roman"/>
              <a:cs typeface="Times New Roman"/>
            </a:endParaRPr>
          </a:p>
          <a:p>
            <a:pPr marL="902335" marR="949325" algn="ctr">
              <a:lnSpc>
                <a:spcPct val="100000"/>
              </a:lnSpc>
            </a:pPr>
            <a:r>
              <a:rPr sz="1800" b="1" spc="-5" dirty="0">
                <a:latin typeface="Times New Roman"/>
                <a:cs typeface="Times New Roman"/>
              </a:rPr>
              <a:t>Aedes simpsoni mosquito transmission </a:t>
            </a:r>
            <a:r>
              <a:rPr sz="1800" b="1" dirty="0">
                <a:latin typeface="Times New Roman"/>
                <a:cs typeface="Times New Roman"/>
              </a:rPr>
              <a:t>vector for</a:t>
            </a:r>
            <a:r>
              <a:rPr sz="1800" b="1" spc="-50" dirty="0">
                <a:latin typeface="Times New Roman"/>
                <a:cs typeface="Times New Roman"/>
              </a:rPr>
              <a:t> </a:t>
            </a:r>
            <a:r>
              <a:rPr sz="1800" b="1" dirty="0">
                <a:latin typeface="Times New Roman"/>
                <a:cs typeface="Times New Roman"/>
              </a:rPr>
              <a:t>malaria  </a:t>
            </a:r>
            <a:r>
              <a:rPr sz="1800" b="1" spc="-5" dirty="0">
                <a:latin typeface="Times New Roman"/>
                <a:cs typeface="Times New Roman"/>
              </a:rPr>
              <a:t>and Epstein </a:t>
            </a:r>
            <a:r>
              <a:rPr sz="1800" b="1" dirty="0">
                <a:latin typeface="Times New Roman"/>
                <a:cs typeface="Times New Roman"/>
              </a:rPr>
              <a:t>Barr </a:t>
            </a:r>
            <a:r>
              <a:rPr sz="1800" b="1" spc="-20" dirty="0">
                <a:latin typeface="Times New Roman"/>
                <a:cs typeface="Times New Roman"/>
              </a:rPr>
              <a:t>Virus</a:t>
            </a:r>
            <a:r>
              <a:rPr sz="1800" b="1" spc="-130" dirty="0">
                <a:latin typeface="Times New Roman"/>
                <a:cs typeface="Times New Roman"/>
              </a:rPr>
              <a:t> </a:t>
            </a:r>
            <a:r>
              <a:rPr sz="1800" b="1" dirty="0">
                <a:latin typeface="Times New Roman"/>
                <a:cs typeface="Times New Roman"/>
              </a:rPr>
              <a:t>co-infection</a:t>
            </a:r>
            <a:endParaRPr sz="1800" dirty="0">
              <a:latin typeface="Times New Roman"/>
              <a:cs typeface="Times New Roman"/>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44139" y="474789"/>
            <a:ext cx="2854325" cy="711835"/>
          </a:xfrm>
          <a:prstGeom prst="rect">
            <a:avLst/>
          </a:prstGeom>
        </p:spPr>
        <p:txBody>
          <a:bodyPr vert="horz" wrap="square" lIns="0" tIns="0" rIns="0" bIns="0" rtlCol="0">
            <a:spAutoFit/>
          </a:bodyPr>
          <a:lstStyle/>
          <a:p>
            <a:pPr marL="12700">
              <a:lnSpc>
                <a:spcPct val="100000"/>
              </a:lnSpc>
            </a:pPr>
            <a:r>
              <a:rPr sz="4400" spc="-10" dirty="0">
                <a:solidFill>
                  <a:srgbClr val="1F497D"/>
                </a:solidFill>
              </a:rPr>
              <a:t>Introduction</a:t>
            </a:r>
            <a:endParaRPr sz="4400" dirty="0"/>
          </a:p>
        </p:txBody>
      </p:sp>
      <p:sp>
        <p:nvSpPr>
          <p:cNvPr id="3" name="object 3"/>
          <p:cNvSpPr txBox="1"/>
          <p:nvPr/>
        </p:nvSpPr>
        <p:spPr>
          <a:xfrm>
            <a:off x="535940" y="1620520"/>
            <a:ext cx="5222875" cy="2861945"/>
          </a:xfrm>
          <a:prstGeom prst="rect">
            <a:avLst/>
          </a:prstGeom>
        </p:spPr>
        <p:txBody>
          <a:bodyPr vert="horz" wrap="square" lIns="0" tIns="0" rIns="0" bIns="0" rtlCol="0">
            <a:spAutoFit/>
          </a:bodyPr>
          <a:lstStyle/>
          <a:p>
            <a:pPr marL="355600" indent="-342900">
              <a:lnSpc>
                <a:spcPct val="100000"/>
              </a:lnSpc>
              <a:buChar char="•"/>
              <a:tabLst>
                <a:tab pos="355600" algn="l"/>
                <a:tab pos="356235" algn="l"/>
              </a:tabLst>
            </a:pPr>
            <a:r>
              <a:rPr sz="3200" spc="-10" dirty="0">
                <a:latin typeface="Calibri"/>
                <a:cs typeface="Calibri"/>
              </a:rPr>
              <a:t>What </a:t>
            </a:r>
            <a:r>
              <a:rPr sz="3200" spc="-5" dirty="0">
                <a:latin typeface="Calibri"/>
                <a:cs typeface="Calibri"/>
              </a:rPr>
              <a:t>is</a:t>
            </a:r>
            <a:r>
              <a:rPr sz="3200" spc="-70" dirty="0">
                <a:latin typeface="Calibri"/>
                <a:cs typeface="Calibri"/>
              </a:rPr>
              <a:t> </a:t>
            </a:r>
            <a:r>
              <a:rPr sz="3200" spc="-5" dirty="0">
                <a:latin typeface="Calibri"/>
                <a:cs typeface="Calibri"/>
              </a:rPr>
              <a:t>cancer?</a:t>
            </a:r>
            <a:endParaRPr sz="3200" dirty="0">
              <a:latin typeface="Calibri"/>
              <a:cs typeface="Calibri"/>
            </a:endParaRPr>
          </a:p>
          <a:p>
            <a:pPr marL="355600" indent="-342900">
              <a:lnSpc>
                <a:spcPct val="100000"/>
              </a:lnSpc>
              <a:spcBef>
                <a:spcPts val="765"/>
              </a:spcBef>
              <a:buFont typeface="Calibri"/>
              <a:buChar char="•"/>
              <a:tabLst>
                <a:tab pos="355600" algn="l"/>
                <a:tab pos="356235" algn="l"/>
              </a:tabLst>
            </a:pPr>
            <a:r>
              <a:rPr sz="3200" b="1" spc="-10" dirty="0">
                <a:solidFill>
                  <a:srgbClr val="C00000"/>
                </a:solidFill>
                <a:latin typeface="Calibri"/>
                <a:cs typeface="Calibri"/>
              </a:rPr>
              <a:t>What </a:t>
            </a:r>
            <a:r>
              <a:rPr sz="3200" b="1" spc="-5" dirty="0">
                <a:solidFill>
                  <a:srgbClr val="C00000"/>
                </a:solidFill>
                <a:latin typeface="Calibri"/>
                <a:cs typeface="Calibri"/>
              </a:rPr>
              <a:t>causes</a:t>
            </a:r>
            <a:r>
              <a:rPr sz="3200" b="1" spc="-125" dirty="0">
                <a:solidFill>
                  <a:srgbClr val="C00000"/>
                </a:solidFill>
                <a:latin typeface="Calibri"/>
                <a:cs typeface="Calibri"/>
              </a:rPr>
              <a:t> </a:t>
            </a:r>
            <a:r>
              <a:rPr sz="3200" b="1" spc="-5" dirty="0">
                <a:solidFill>
                  <a:srgbClr val="C00000"/>
                </a:solidFill>
                <a:latin typeface="Calibri"/>
                <a:cs typeface="Calibri"/>
              </a:rPr>
              <a:t>cancer?</a:t>
            </a:r>
            <a:endParaRPr sz="3200" dirty="0">
              <a:latin typeface="Calibri"/>
              <a:cs typeface="Calibri"/>
            </a:endParaRPr>
          </a:p>
          <a:p>
            <a:pPr marL="812800" lvl="1" indent="-342900">
              <a:lnSpc>
                <a:spcPct val="100000"/>
              </a:lnSpc>
              <a:spcBef>
                <a:spcPts val="765"/>
              </a:spcBef>
              <a:buFont typeface="Calibri"/>
              <a:buChar char="•"/>
              <a:tabLst>
                <a:tab pos="812800" algn="l"/>
                <a:tab pos="813435" algn="l"/>
              </a:tabLst>
            </a:pPr>
            <a:r>
              <a:rPr sz="3200" b="1" spc="-5" dirty="0">
                <a:solidFill>
                  <a:srgbClr val="C00000"/>
                </a:solidFill>
                <a:latin typeface="Calibri"/>
                <a:cs typeface="Calibri"/>
              </a:rPr>
              <a:t>Chemicals</a:t>
            </a:r>
            <a:endParaRPr sz="3200" dirty="0">
              <a:latin typeface="Calibri"/>
              <a:cs typeface="Calibri"/>
            </a:endParaRPr>
          </a:p>
          <a:p>
            <a:pPr marL="812800" lvl="1" indent="-342900">
              <a:lnSpc>
                <a:spcPct val="100000"/>
              </a:lnSpc>
              <a:spcBef>
                <a:spcPts val="765"/>
              </a:spcBef>
              <a:buFont typeface="Calibri"/>
              <a:buChar char="•"/>
              <a:tabLst>
                <a:tab pos="812800" algn="l"/>
                <a:tab pos="813435" algn="l"/>
              </a:tabLst>
            </a:pPr>
            <a:r>
              <a:rPr sz="3200" b="1" spc="-5" dirty="0">
                <a:solidFill>
                  <a:srgbClr val="C00000"/>
                </a:solidFill>
                <a:latin typeface="Calibri"/>
                <a:cs typeface="Calibri"/>
              </a:rPr>
              <a:t>Virus</a:t>
            </a:r>
            <a:endParaRPr sz="3200" dirty="0">
              <a:latin typeface="Calibri"/>
              <a:cs typeface="Calibri"/>
            </a:endParaRPr>
          </a:p>
          <a:p>
            <a:pPr marL="355600" indent="-342900">
              <a:lnSpc>
                <a:spcPct val="100000"/>
              </a:lnSpc>
              <a:spcBef>
                <a:spcPts val="765"/>
              </a:spcBef>
              <a:buChar char="•"/>
              <a:tabLst>
                <a:tab pos="355600" algn="l"/>
                <a:tab pos="356235" algn="l"/>
              </a:tabLst>
            </a:pPr>
            <a:r>
              <a:rPr sz="3200" spc="-5" dirty="0">
                <a:latin typeface="Calibri"/>
                <a:cs typeface="Calibri"/>
              </a:rPr>
              <a:t>How do </a:t>
            </a:r>
            <a:r>
              <a:rPr sz="3200" spc="-10" dirty="0">
                <a:latin typeface="Calibri"/>
                <a:cs typeface="Calibri"/>
              </a:rPr>
              <a:t>we </a:t>
            </a:r>
            <a:r>
              <a:rPr sz="3200" dirty="0">
                <a:latin typeface="Calibri"/>
                <a:cs typeface="Calibri"/>
              </a:rPr>
              <a:t>deal </a:t>
            </a:r>
            <a:r>
              <a:rPr sz="3200" spc="-5" dirty="0">
                <a:latin typeface="Calibri"/>
                <a:cs typeface="Calibri"/>
              </a:rPr>
              <a:t>with</a:t>
            </a:r>
            <a:r>
              <a:rPr sz="3200" spc="-60" dirty="0">
                <a:latin typeface="Calibri"/>
                <a:cs typeface="Calibri"/>
              </a:rPr>
              <a:t> </a:t>
            </a:r>
            <a:r>
              <a:rPr sz="3200" spc="-5" dirty="0">
                <a:latin typeface="Calibri"/>
                <a:cs typeface="Calibri"/>
              </a:rPr>
              <a:t>cancer?</a:t>
            </a:r>
            <a:endParaRPr sz="3200" dirty="0">
              <a:latin typeface="Calibri"/>
              <a:cs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88950" y="474789"/>
            <a:ext cx="2567305" cy="670560"/>
          </a:xfrm>
          <a:prstGeom prst="rect">
            <a:avLst/>
          </a:prstGeom>
        </p:spPr>
        <p:txBody>
          <a:bodyPr vert="horz" wrap="square" lIns="0" tIns="0" rIns="0" bIns="0" rtlCol="0">
            <a:spAutoFit/>
          </a:bodyPr>
          <a:lstStyle/>
          <a:p>
            <a:pPr marL="12700">
              <a:lnSpc>
                <a:spcPct val="100000"/>
              </a:lnSpc>
            </a:pPr>
            <a:r>
              <a:rPr sz="4400" spc="-10" dirty="0">
                <a:solidFill>
                  <a:srgbClr val="1F497D"/>
                </a:solidFill>
              </a:rPr>
              <a:t>Carcinogen</a:t>
            </a:r>
            <a:endParaRPr sz="4400"/>
          </a:p>
        </p:txBody>
      </p:sp>
      <p:sp>
        <p:nvSpPr>
          <p:cNvPr id="3" name="object 3"/>
          <p:cNvSpPr txBox="1"/>
          <p:nvPr/>
        </p:nvSpPr>
        <p:spPr>
          <a:xfrm>
            <a:off x="78739" y="1371409"/>
            <a:ext cx="8010525" cy="426720"/>
          </a:xfrm>
          <a:prstGeom prst="rect">
            <a:avLst/>
          </a:prstGeom>
        </p:spPr>
        <p:txBody>
          <a:bodyPr vert="horz" wrap="square" lIns="0" tIns="0" rIns="0" bIns="0" rtlCol="0">
            <a:spAutoFit/>
          </a:bodyPr>
          <a:lstStyle/>
          <a:p>
            <a:pPr marL="355600" indent="-342900">
              <a:lnSpc>
                <a:spcPct val="100000"/>
              </a:lnSpc>
              <a:buChar char="•"/>
              <a:tabLst>
                <a:tab pos="355600" algn="l"/>
                <a:tab pos="356235" algn="l"/>
              </a:tabLst>
            </a:pPr>
            <a:r>
              <a:rPr sz="2800" spc="-10" dirty="0">
                <a:latin typeface="Calibri"/>
                <a:cs typeface="Calibri"/>
              </a:rPr>
              <a:t>1775:</a:t>
            </a:r>
            <a:r>
              <a:rPr sz="2800" spc="25" dirty="0">
                <a:latin typeface="Calibri"/>
                <a:cs typeface="Calibri"/>
              </a:rPr>
              <a:t> </a:t>
            </a:r>
            <a:r>
              <a:rPr sz="2800" spc="-10" dirty="0">
                <a:latin typeface="Calibri"/>
                <a:cs typeface="Calibri"/>
              </a:rPr>
              <a:t>chimney</a:t>
            </a:r>
            <a:r>
              <a:rPr sz="2800" spc="5" dirty="0">
                <a:latin typeface="Calibri"/>
                <a:cs typeface="Calibri"/>
              </a:rPr>
              <a:t> </a:t>
            </a:r>
            <a:r>
              <a:rPr sz="2800" spc="-10" dirty="0">
                <a:latin typeface="Calibri"/>
                <a:cs typeface="Calibri"/>
              </a:rPr>
              <a:t>sweep</a:t>
            </a:r>
            <a:r>
              <a:rPr sz="2800" spc="5" dirty="0">
                <a:latin typeface="Calibri"/>
                <a:cs typeface="Calibri"/>
              </a:rPr>
              <a:t> </a:t>
            </a:r>
            <a:r>
              <a:rPr sz="2800" spc="-5" dirty="0">
                <a:latin typeface="Calibri"/>
                <a:cs typeface="Calibri"/>
              </a:rPr>
              <a:t>and</a:t>
            </a:r>
            <a:r>
              <a:rPr sz="2800" spc="5" dirty="0">
                <a:latin typeface="Calibri"/>
                <a:cs typeface="Calibri"/>
              </a:rPr>
              <a:t> </a:t>
            </a:r>
            <a:r>
              <a:rPr sz="2800" spc="-15" dirty="0">
                <a:latin typeface="Calibri"/>
                <a:cs typeface="Calibri"/>
              </a:rPr>
              <a:t>scrotal</a:t>
            </a:r>
            <a:r>
              <a:rPr sz="2800" dirty="0">
                <a:latin typeface="Calibri"/>
                <a:cs typeface="Calibri"/>
              </a:rPr>
              <a:t> </a:t>
            </a:r>
            <a:r>
              <a:rPr sz="2800" spc="-10" dirty="0">
                <a:latin typeface="Calibri"/>
                <a:cs typeface="Calibri"/>
              </a:rPr>
              <a:t>(</a:t>
            </a:r>
            <a:r>
              <a:rPr sz="2800" spc="-5" dirty="0">
                <a:latin typeface="宋体"/>
                <a:cs typeface="宋体"/>
              </a:rPr>
              <a:t>阴囊</a:t>
            </a:r>
            <a:r>
              <a:rPr sz="2800" spc="-10" dirty="0">
                <a:latin typeface="宋体"/>
                <a:cs typeface="宋体"/>
              </a:rPr>
              <a:t>）</a:t>
            </a:r>
            <a:r>
              <a:rPr sz="2800" spc="-10" dirty="0">
                <a:latin typeface="Calibri"/>
                <a:cs typeface="Calibri"/>
              </a:rPr>
              <a:t>carcinoma.</a:t>
            </a:r>
            <a:endParaRPr sz="2800">
              <a:latin typeface="Calibri"/>
              <a:cs typeface="Calibri"/>
            </a:endParaRPr>
          </a:p>
        </p:txBody>
      </p:sp>
      <p:sp>
        <p:nvSpPr>
          <p:cNvPr id="4" name="object 4"/>
          <p:cNvSpPr/>
          <p:nvPr/>
        </p:nvSpPr>
        <p:spPr>
          <a:xfrm>
            <a:off x="4427537" y="2205037"/>
            <a:ext cx="4000423" cy="40401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42988" y="2349500"/>
            <a:ext cx="2208199" cy="3024187"/>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598464" y="5476368"/>
            <a:ext cx="2752090" cy="298450"/>
          </a:xfrm>
          <a:prstGeom prst="rect">
            <a:avLst/>
          </a:prstGeom>
        </p:spPr>
        <p:txBody>
          <a:bodyPr vert="horz" wrap="square" lIns="0" tIns="0" rIns="0" bIns="0" rtlCol="0">
            <a:spAutoFit/>
          </a:bodyPr>
          <a:lstStyle/>
          <a:p>
            <a:pPr marL="12700">
              <a:lnSpc>
                <a:spcPct val="100000"/>
              </a:lnSpc>
            </a:pPr>
            <a:r>
              <a:rPr sz="1800" b="1" dirty="0">
                <a:latin typeface="Calibri"/>
                <a:cs typeface="Calibri"/>
              </a:rPr>
              <a:t>Sir </a:t>
            </a:r>
            <a:r>
              <a:rPr sz="1800" b="1" spc="-10" dirty="0">
                <a:latin typeface="Calibri"/>
                <a:cs typeface="Calibri"/>
              </a:rPr>
              <a:t>Percivall </a:t>
            </a:r>
            <a:r>
              <a:rPr sz="1800" b="1" spc="-15" dirty="0">
                <a:latin typeface="Calibri"/>
                <a:cs typeface="Calibri"/>
              </a:rPr>
              <a:t>Pott</a:t>
            </a:r>
            <a:r>
              <a:rPr sz="1800" b="1" spc="-85" dirty="0">
                <a:latin typeface="Calibri"/>
                <a:cs typeface="Calibri"/>
              </a:rPr>
              <a:t> </a:t>
            </a:r>
            <a:r>
              <a:rPr sz="1800" b="1" spc="-5" dirty="0">
                <a:latin typeface="Calibri"/>
                <a:cs typeface="Calibri"/>
              </a:rPr>
              <a:t>(1714-1788)</a:t>
            </a:r>
            <a:endParaRPr sz="1800" dirty="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3400" y="1828800"/>
            <a:ext cx="8001000" cy="2769989"/>
          </a:xfrm>
          <a:prstGeom prst="rect">
            <a:avLst/>
          </a:prstGeom>
        </p:spPr>
        <p:txBody>
          <a:bodyPr wrap="square">
            <a:spAutoFit/>
          </a:bodyPr>
          <a:lstStyle/>
          <a:p>
            <a:endParaRPr lang="en-US" altLang="zh-CN" dirty="0"/>
          </a:p>
          <a:p>
            <a:pPr marL="285750" indent="-285750">
              <a:buFont typeface="Wingdings" panose="05000000000000000000" pitchFamily="2" charset="2"/>
              <a:buChar char="Ø"/>
            </a:pPr>
            <a:r>
              <a:rPr lang="en-US" altLang="zh-CN" dirty="0"/>
              <a:t> </a:t>
            </a:r>
            <a:r>
              <a:rPr lang="en-US" altLang="zh-CN" dirty="0">
                <a:hlinkClick r:id="rId2" tooltip="Hereditary cancer"/>
              </a:rPr>
              <a:t>Hereditary cancers</a:t>
            </a:r>
            <a:r>
              <a:rPr lang="en-US" altLang="zh-CN" dirty="0"/>
              <a:t> are primarily caused by an inherited genetic defect. Less than 0.3% of the population are carriers of a genetic mutation which has a large effect on cancer risk and these cause less than 3–10% of all cancer.</a:t>
            </a:r>
            <a:endParaRPr lang="en-US" altLang="zh-CN" baseline="30000" dirty="0"/>
          </a:p>
          <a:p>
            <a:pPr marL="285750" indent="-285750">
              <a:buFont typeface="Wingdings" panose="05000000000000000000" pitchFamily="2" charset="2"/>
              <a:buChar char="Ø"/>
            </a:pPr>
            <a:endParaRPr lang="en-US" altLang="zh-CN" baseline="30000" dirty="0"/>
          </a:p>
          <a:p>
            <a:pPr marL="285750" indent="-285750">
              <a:buFont typeface="Wingdings" panose="05000000000000000000" pitchFamily="2" charset="2"/>
              <a:buChar char="Ø"/>
            </a:pPr>
            <a:r>
              <a:rPr lang="en-US" altLang="zh-CN" dirty="0"/>
              <a:t> Some of these </a:t>
            </a:r>
            <a:r>
              <a:rPr lang="en-US" altLang="zh-CN" dirty="0">
                <a:hlinkClick r:id="rId3" tooltip="Syndrome"/>
              </a:rPr>
              <a:t>syndromes</a:t>
            </a:r>
            <a:r>
              <a:rPr lang="en-US" altLang="zh-CN" dirty="0"/>
              <a:t> include: certain inherited mutations in the genes </a:t>
            </a:r>
            <a:r>
              <a:rPr lang="en-US" altLang="zh-CN" i="1" dirty="0">
                <a:hlinkClick r:id="rId4" tooltip="BRCA1"/>
              </a:rPr>
              <a:t>BRCA1</a:t>
            </a:r>
            <a:r>
              <a:rPr lang="en-US" altLang="zh-CN" dirty="0"/>
              <a:t> and </a:t>
            </a:r>
            <a:r>
              <a:rPr lang="en-US" altLang="zh-CN" i="1" dirty="0">
                <a:hlinkClick r:id="rId5" tooltip="BRCA2"/>
              </a:rPr>
              <a:t>BRCA2</a:t>
            </a:r>
            <a:r>
              <a:rPr lang="en-US" altLang="zh-CN" dirty="0"/>
              <a:t> with a more than 75% risk of </a:t>
            </a:r>
            <a:r>
              <a:rPr lang="en-US" altLang="zh-CN" dirty="0">
                <a:hlinkClick r:id="rId6" tooltip="Breast cancer"/>
              </a:rPr>
              <a:t>breast cancer</a:t>
            </a:r>
            <a:r>
              <a:rPr lang="en-US" altLang="zh-CN" dirty="0"/>
              <a:t> and </a:t>
            </a:r>
            <a:r>
              <a:rPr lang="en-US" altLang="zh-CN" dirty="0">
                <a:hlinkClick r:id="rId7" tooltip="Ovarian cancer"/>
              </a:rPr>
              <a:t>ovarian cancer</a:t>
            </a:r>
            <a:r>
              <a:rPr lang="en-US" altLang="zh-CN" dirty="0"/>
              <a:t>, </a:t>
            </a:r>
          </a:p>
          <a:p>
            <a:pPr marL="285750" indent="-285750">
              <a:buFont typeface="Wingdings" panose="05000000000000000000" pitchFamily="2" charset="2"/>
              <a:buChar char="Ø"/>
            </a:pPr>
            <a:endParaRPr lang="en-US" altLang="zh-CN" dirty="0">
              <a:hlinkClick r:id="rId8" tooltip="Hereditary nonpolyposis colorectal cancer"/>
            </a:endParaRPr>
          </a:p>
          <a:p>
            <a:pPr marL="285750" indent="-285750">
              <a:buFont typeface="Wingdings" panose="05000000000000000000" pitchFamily="2" charset="2"/>
              <a:buChar char="Ø"/>
            </a:pPr>
            <a:r>
              <a:rPr lang="en-US" altLang="zh-CN" dirty="0">
                <a:hlinkClick r:id="rId8" tooltip="Hereditary nonpolyposis colorectal cancer"/>
              </a:rPr>
              <a:t>hereditary nonpolyposis colorectal cancer</a:t>
            </a:r>
            <a:r>
              <a:rPr lang="en-US" altLang="zh-CN" dirty="0"/>
              <a:t> (HNPCC or Lynch syndrome) which is present in about 3% of people with </a:t>
            </a:r>
            <a:r>
              <a:rPr lang="en-US" altLang="zh-CN" dirty="0">
                <a:hlinkClick r:id="rId9" tooltip="Colorectal cancer"/>
              </a:rPr>
              <a:t>colorectal cancer</a:t>
            </a:r>
            <a:r>
              <a:rPr lang="zh-CN" altLang="en-US" dirty="0"/>
              <a:t>。</a:t>
            </a:r>
          </a:p>
        </p:txBody>
      </p:sp>
      <p:sp>
        <p:nvSpPr>
          <p:cNvPr id="3" name="文本框 2"/>
          <p:cNvSpPr txBox="1"/>
          <p:nvPr/>
        </p:nvSpPr>
        <p:spPr>
          <a:xfrm>
            <a:off x="723900" y="259140"/>
            <a:ext cx="8115300" cy="1569660"/>
          </a:xfrm>
          <a:prstGeom prst="rect">
            <a:avLst/>
          </a:prstGeom>
          <a:noFill/>
        </p:spPr>
        <p:txBody>
          <a:bodyPr wrap="square" rtlCol="0">
            <a:spAutoFit/>
          </a:bodyPr>
          <a:lstStyle/>
          <a:p>
            <a:r>
              <a:rPr lang="en-US" altLang="zh-CN" sz="3200" dirty="0"/>
              <a:t>The vast majority of cancers are non-hereditary ("sporadic cancers").</a:t>
            </a:r>
          </a:p>
          <a:p>
            <a:endParaRPr lang="zh-CN" altLang="en-US" sz="3200" dirty="0"/>
          </a:p>
        </p:txBody>
      </p:sp>
    </p:spTree>
    <p:extLst>
      <p:ext uri="{BB962C8B-B14F-4D97-AF65-F5344CB8AC3E}">
        <p14:creationId xmlns:p14="http://schemas.microsoft.com/office/powerpoint/2010/main" val="3551806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2216" y="316039"/>
            <a:ext cx="3550920" cy="711835"/>
          </a:xfrm>
          <a:prstGeom prst="rect">
            <a:avLst/>
          </a:prstGeom>
        </p:spPr>
        <p:txBody>
          <a:bodyPr vert="horz" wrap="square" lIns="0" tIns="0" rIns="0" bIns="0" rtlCol="0">
            <a:spAutoFit/>
          </a:bodyPr>
          <a:lstStyle/>
          <a:p>
            <a:pPr marL="12700">
              <a:lnSpc>
                <a:spcPct val="100000"/>
              </a:lnSpc>
            </a:pPr>
            <a:r>
              <a:rPr sz="4400" spc="-10" dirty="0">
                <a:solidFill>
                  <a:srgbClr val="1F497D"/>
                </a:solidFill>
              </a:rPr>
              <a:t>Carcinogen</a:t>
            </a:r>
            <a:r>
              <a:rPr sz="4400" spc="-90" dirty="0">
                <a:solidFill>
                  <a:srgbClr val="1F497D"/>
                </a:solidFill>
              </a:rPr>
              <a:t> </a:t>
            </a:r>
            <a:r>
              <a:rPr sz="4400" spc="-25" dirty="0">
                <a:solidFill>
                  <a:srgbClr val="1F497D"/>
                </a:solidFill>
              </a:rPr>
              <a:t>test</a:t>
            </a:r>
            <a:endParaRPr sz="4400"/>
          </a:p>
        </p:txBody>
      </p:sp>
      <p:sp>
        <p:nvSpPr>
          <p:cNvPr id="3" name="object 3"/>
          <p:cNvSpPr/>
          <p:nvPr/>
        </p:nvSpPr>
        <p:spPr>
          <a:xfrm>
            <a:off x="250825" y="1268413"/>
            <a:ext cx="3581336" cy="489743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76862" y="333375"/>
            <a:ext cx="3879811" cy="652462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682688" y="6215379"/>
            <a:ext cx="2782570" cy="572770"/>
          </a:xfrm>
          <a:prstGeom prst="rect">
            <a:avLst/>
          </a:prstGeom>
        </p:spPr>
        <p:txBody>
          <a:bodyPr vert="horz" wrap="square" lIns="0" tIns="0" rIns="0" bIns="0" rtlCol="0">
            <a:spAutoFit/>
          </a:bodyPr>
          <a:lstStyle/>
          <a:p>
            <a:pPr marL="1116965" marR="5080" indent="-1104900">
              <a:lnSpc>
                <a:spcPct val="100000"/>
              </a:lnSpc>
            </a:pPr>
            <a:r>
              <a:rPr sz="1800" b="1" spc="-10" dirty="0">
                <a:latin typeface="Calibri"/>
                <a:cs typeface="Calibri"/>
              </a:rPr>
              <a:t>Katsusaburo </a:t>
            </a:r>
            <a:r>
              <a:rPr sz="1800" b="1" spc="-20" dirty="0">
                <a:latin typeface="Calibri"/>
                <a:cs typeface="Calibri"/>
              </a:rPr>
              <a:t>Yamagiwa,</a:t>
            </a:r>
            <a:r>
              <a:rPr sz="1800" b="1" spc="-95" dirty="0">
                <a:latin typeface="Calibri"/>
                <a:cs typeface="Calibri"/>
              </a:rPr>
              <a:t> </a:t>
            </a:r>
            <a:r>
              <a:rPr sz="1800" b="1" dirty="0">
                <a:latin typeface="Calibri"/>
                <a:cs typeface="Calibri"/>
              </a:rPr>
              <a:t>1915  </a:t>
            </a:r>
            <a:r>
              <a:rPr sz="1800" b="1" spc="-5" dirty="0">
                <a:latin typeface="Calibri"/>
                <a:cs typeface="Calibri"/>
              </a:rPr>
              <a:t>Japan</a:t>
            </a:r>
            <a:endParaRPr sz="1800">
              <a:latin typeface="Calibri"/>
              <a:cs typeface="Calibri"/>
            </a:endParaRPr>
          </a:p>
        </p:txBody>
      </p:sp>
      <p:sp>
        <p:nvSpPr>
          <p:cNvPr id="6" name="object 6"/>
          <p:cNvSpPr txBox="1"/>
          <p:nvPr/>
        </p:nvSpPr>
        <p:spPr>
          <a:xfrm>
            <a:off x="4074426" y="2019655"/>
            <a:ext cx="1008380" cy="1670050"/>
          </a:xfrm>
          <a:prstGeom prst="rect">
            <a:avLst/>
          </a:prstGeom>
        </p:spPr>
        <p:txBody>
          <a:bodyPr vert="horz" wrap="square" lIns="0" tIns="0" rIns="0" bIns="0" rtlCol="0">
            <a:spAutoFit/>
          </a:bodyPr>
          <a:lstStyle/>
          <a:p>
            <a:pPr marL="12700" marR="160020">
              <a:lnSpc>
                <a:spcPct val="100000"/>
              </a:lnSpc>
            </a:pPr>
            <a:r>
              <a:rPr sz="1800" b="1" dirty="0">
                <a:latin typeface="Calibri"/>
                <a:cs typeface="Calibri"/>
              </a:rPr>
              <a:t>660</a:t>
            </a:r>
            <a:r>
              <a:rPr sz="1800" b="1" spc="-100" dirty="0">
                <a:latin typeface="Calibri"/>
                <a:cs typeface="Calibri"/>
              </a:rPr>
              <a:t> </a:t>
            </a:r>
            <a:r>
              <a:rPr sz="1800" b="1" spc="-15" dirty="0">
                <a:latin typeface="Calibri"/>
                <a:cs typeface="Calibri"/>
              </a:rPr>
              <a:t>days  </a:t>
            </a:r>
            <a:r>
              <a:rPr sz="1800" b="1" spc="-5" dirty="0">
                <a:latin typeface="Calibri"/>
                <a:cs typeface="Calibri"/>
              </a:rPr>
              <a:t>Coal</a:t>
            </a:r>
            <a:r>
              <a:rPr sz="1800" b="1" spc="-110" dirty="0">
                <a:latin typeface="Calibri"/>
                <a:cs typeface="Calibri"/>
              </a:rPr>
              <a:t> </a:t>
            </a:r>
            <a:r>
              <a:rPr sz="1800" b="1" spc="-50" dirty="0">
                <a:latin typeface="Calibri"/>
                <a:cs typeface="Calibri"/>
              </a:rPr>
              <a:t>Tar</a:t>
            </a:r>
            <a:endParaRPr sz="1800">
              <a:latin typeface="Calibri"/>
              <a:cs typeface="Calibri"/>
            </a:endParaRPr>
          </a:p>
          <a:p>
            <a:pPr marL="12700">
              <a:lnSpc>
                <a:spcPct val="100000"/>
              </a:lnSpc>
              <a:spcBef>
                <a:spcPts val="35"/>
              </a:spcBef>
            </a:pPr>
            <a:r>
              <a:rPr sz="1800" b="1" dirty="0">
                <a:latin typeface="Calibri"/>
                <a:cs typeface="Calibri"/>
              </a:rPr>
              <a:t>(</a:t>
            </a:r>
            <a:r>
              <a:rPr sz="1800" b="1" dirty="0">
                <a:latin typeface="宋体"/>
                <a:cs typeface="宋体"/>
              </a:rPr>
              <a:t>焦油</a:t>
            </a:r>
            <a:r>
              <a:rPr sz="1800" b="1" dirty="0">
                <a:latin typeface="Calibri"/>
                <a:cs typeface="Calibri"/>
              </a:rPr>
              <a:t>)</a:t>
            </a:r>
            <a:endParaRPr sz="1800">
              <a:latin typeface="Calibri"/>
              <a:cs typeface="Calibri"/>
            </a:endParaRPr>
          </a:p>
          <a:p>
            <a:pPr>
              <a:lnSpc>
                <a:spcPct val="100000"/>
              </a:lnSpc>
              <a:spcBef>
                <a:spcPts val="50"/>
              </a:spcBef>
            </a:pPr>
            <a:endParaRPr sz="1800">
              <a:latin typeface="Times New Roman"/>
              <a:cs typeface="Times New Roman"/>
            </a:endParaRPr>
          </a:p>
          <a:p>
            <a:pPr marL="12700" marR="5080">
              <a:lnSpc>
                <a:spcPct val="100000"/>
              </a:lnSpc>
            </a:pPr>
            <a:r>
              <a:rPr sz="1800" b="1" dirty="0">
                <a:latin typeface="Calibri"/>
                <a:cs typeface="Calibri"/>
              </a:rPr>
              <a:t>Skin  </a:t>
            </a:r>
            <a:r>
              <a:rPr sz="1800" b="1" spc="-10" dirty="0">
                <a:latin typeface="Calibri"/>
                <a:cs typeface="Calibri"/>
              </a:rPr>
              <a:t>c</a:t>
            </a:r>
            <a:r>
              <a:rPr sz="1800" b="1" spc="-5" dirty="0">
                <a:latin typeface="Calibri"/>
                <a:cs typeface="Calibri"/>
              </a:rPr>
              <a:t>a</a:t>
            </a:r>
            <a:r>
              <a:rPr sz="1800" b="1" spc="-30" dirty="0">
                <a:latin typeface="Calibri"/>
                <a:cs typeface="Calibri"/>
              </a:rPr>
              <a:t>r</a:t>
            </a:r>
            <a:r>
              <a:rPr sz="1800" b="1" dirty="0">
                <a:latin typeface="Calibri"/>
                <a:cs typeface="Calibri"/>
              </a:rPr>
              <a:t>ci</a:t>
            </a:r>
            <a:r>
              <a:rPr sz="1800" b="1" spc="5" dirty="0">
                <a:latin typeface="Calibri"/>
                <a:cs typeface="Calibri"/>
              </a:rPr>
              <a:t>n</a:t>
            </a:r>
            <a:r>
              <a:rPr sz="1800" b="1" dirty="0">
                <a:latin typeface="Calibri"/>
                <a:cs typeface="Calibri"/>
              </a:rPr>
              <a:t>o</a:t>
            </a:r>
            <a:r>
              <a:rPr sz="1800" b="1" spc="-5" dirty="0">
                <a:latin typeface="Calibri"/>
                <a:cs typeface="Calibri"/>
              </a:rPr>
              <a:t>ma</a:t>
            </a:r>
            <a:endParaRPr sz="1800">
              <a:latin typeface="Calibri"/>
              <a:cs typeface="Calibri"/>
            </a:endParaRPr>
          </a:p>
        </p:txBody>
      </p:sp>
      <p:sp>
        <p:nvSpPr>
          <p:cNvPr id="7" name="object 7"/>
          <p:cNvSpPr/>
          <p:nvPr/>
        </p:nvSpPr>
        <p:spPr>
          <a:xfrm>
            <a:off x="3995750" y="4481525"/>
            <a:ext cx="2359012" cy="2376474"/>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003803" y="4724405"/>
            <a:ext cx="504825" cy="503555"/>
          </a:xfrm>
          <a:custGeom>
            <a:avLst/>
            <a:gdLst/>
            <a:ahLst/>
            <a:cxnLst/>
            <a:rect l="l" t="t" r="r" b="b"/>
            <a:pathLst>
              <a:path w="504825" h="503554">
                <a:moveTo>
                  <a:pt x="105219" y="84454"/>
                </a:moveTo>
                <a:lnTo>
                  <a:pt x="125552" y="182117"/>
                </a:lnTo>
                <a:lnTo>
                  <a:pt x="27393" y="192671"/>
                </a:lnTo>
                <a:lnTo>
                  <a:pt x="91960" y="270065"/>
                </a:lnTo>
                <a:lnTo>
                  <a:pt x="0" y="299999"/>
                </a:lnTo>
                <a:lnTo>
                  <a:pt x="77825" y="358089"/>
                </a:lnTo>
                <a:lnTo>
                  <a:pt x="30035" y="415277"/>
                </a:lnTo>
                <a:lnTo>
                  <a:pt x="112293" y="424954"/>
                </a:lnTo>
                <a:lnTo>
                  <a:pt x="114909" y="503237"/>
                </a:lnTo>
                <a:lnTo>
                  <a:pt x="175920" y="422274"/>
                </a:lnTo>
                <a:lnTo>
                  <a:pt x="221889" y="422274"/>
                </a:lnTo>
                <a:lnTo>
                  <a:pt x="230720" y="404685"/>
                </a:lnTo>
                <a:lnTo>
                  <a:pt x="278105" y="404685"/>
                </a:lnTo>
                <a:lnTo>
                  <a:pt x="284657" y="371246"/>
                </a:lnTo>
                <a:lnTo>
                  <a:pt x="345855" y="371246"/>
                </a:lnTo>
                <a:lnTo>
                  <a:pt x="342150" y="334327"/>
                </a:lnTo>
                <a:lnTo>
                  <a:pt x="418667" y="334327"/>
                </a:lnTo>
                <a:lnTo>
                  <a:pt x="382816" y="286791"/>
                </a:lnTo>
                <a:lnTo>
                  <a:pt x="426999" y="263029"/>
                </a:lnTo>
                <a:lnTo>
                  <a:pt x="396963" y="219049"/>
                </a:lnTo>
                <a:lnTo>
                  <a:pt x="504825" y="154812"/>
                </a:lnTo>
                <a:lnTo>
                  <a:pt x="382816" y="152184"/>
                </a:lnTo>
                <a:lnTo>
                  <a:pt x="384519" y="148678"/>
                </a:lnTo>
                <a:lnTo>
                  <a:pt x="199821" y="148678"/>
                </a:lnTo>
                <a:lnTo>
                  <a:pt x="105219" y="84454"/>
                </a:lnTo>
                <a:close/>
              </a:path>
              <a:path w="504825" h="503554">
                <a:moveTo>
                  <a:pt x="221889" y="422274"/>
                </a:moveTo>
                <a:lnTo>
                  <a:pt x="175920" y="422274"/>
                </a:lnTo>
                <a:lnTo>
                  <a:pt x="203327" y="459244"/>
                </a:lnTo>
                <a:lnTo>
                  <a:pt x="221889" y="422274"/>
                </a:lnTo>
                <a:close/>
              </a:path>
              <a:path w="504825" h="503554">
                <a:moveTo>
                  <a:pt x="278105" y="404685"/>
                </a:moveTo>
                <a:lnTo>
                  <a:pt x="230720" y="404685"/>
                </a:lnTo>
                <a:lnTo>
                  <a:pt x="271386" y="438975"/>
                </a:lnTo>
                <a:lnTo>
                  <a:pt x="278105" y="404685"/>
                </a:lnTo>
                <a:close/>
              </a:path>
              <a:path w="504825" h="503554">
                <a:moveTo>
                  <a:pt x="345855" y="371246"/>
                </a:moveTo>
                <a:lnTo>
                  <a:pt x="284657" y="371246"/>
                </a:lnTo>
                <a:lnTo>
                  <a:pt x="349211" y="404685"/>
                </a:lnTo>
                <a:lnTo>
                  <a:pt x="345855" y="371246"/>
                </a:lnTo>
                <a:close/>
              </a:path>
              <a:path w="504825" h="503554">
                <a:moveTo>
                  <a:pt x="418667" y="334327"/>
                </a:moveTo>
                <a:lnTo>
                  <a:pt x="342150" y="334327"/>
                </a:lnTo>
                <a:lnTo>
                  <a:pt x="441185" y="364185"/>
                </a:lnTo>
                <a:lnTo>
                  <a:pt x="418667" y="334327"/>
                </a:lnTo>
                <a:close/>
              </a:path>
              <a:path w="504825" h="503554">
                <a:moveTo>
                  <a:pt x="227215" y="43954"/>
                </a:moveTo>
                <a:lnTo>
                  <a:pt x="199821" y="148678"/>
                </a:lnTo>
                <a:lnTo>
                  <a:pt x="384519" y="148678"/>
                </a:lnTo>
                <a:lnTo>
                  <a:pt x="391362" y="134594"/>
                </a:lnTo>
                <a:lnTo>
                  <a:pt x="339471" y="134594"/>
                </a:lnTo>
                <a:lnTo>
                  <a:pt x="341007" y="101155"/>
                </a:lnTo>
                <a:lnTo>
                  <a:pt x="267881" y="101155"/>
                </a:lnTo>
                <a:lnTo>
                  <a:pt x="227215" y="43954"/>
                </a:lnTo>
                <a:close/>
              </a:path>
              <a:path w="504825" h="503554">
                <a:moveTo>
                  <a:pt x="420852" y="73901"/>
                </a:moveTo>
                <a:lnTo>
                  <a:pt x="339471" y="134594"/>
                </a:lnTo>
                <a:lnTo>
                  <a:pt x="391362" y="134594"/>
                </a:lnTo>
                <a:lnTo>
                  <a:pt x="420852" y="73901"/>
                </a:lnTo>
                <a:close/>
              </a:path>
              <a:path w="504825" h="503554">
                <a:moveTo>
                  <a:pt x="345655" y="0"/>
                </a:moveTo>
                <a:lnTo>
                  <a:pt x="267881" y="101155"/>
                </a:lnTo>
                <a:lnTo>
                  <a:pt x="341007" y="101155"/>
                </a:lnTo>
                <a:lnTo>
                  <a:pt x="345655" y="0"/>
                </a:lnTo>
                <a:close/>
              </a:path>
            </a:pathLst>
          </a:custGeom>
          <a:solidFill>
            <a:srgbClr val="99FF33"/>
          </a:solidFill>
        </p:spPr>
        <p:txBody>
          <a:bodyPr wrap="square" lIns="0" tIns="0" rIns="0" bIns="0" rtlCol="0"/>
          <a:lstStyle/>
          <a:p>
            <a:endParaRPr/>
          </a:p>
        </p:txBody>
      </p:sp>
      <p:sp>
        <p:nvSpPr>
          <p:cNvPr id="9" name="object 9"/>
          <p:cNvSpPr/>
          <p:nvPr/>
        </p:nvSpPr>
        <p:spPr>
          <a:xfrm>
            <a:off x="5003803" y="4724405"/>
            <a:ext cx="504825" cy="503555"/>
          </a:xfrm>
          <a:custGeom>
            <a:avLst/>
            <a:gdLst/>
            <a:ahLst/>
            <a:cxnLst/>
            <a:rect l="l" t="t" r="r" b="b"/>
            <a:pathLst>
              <a:path w="504825" h="503554">
                <a:moveTo>
                  <a:pt x="267881" y="101155"/>
                </a:moveTo>
                <a:lnTo>
                  <a:pt x="345655" y="0"/>
                </a:lnTo>
                <a:lnTo>
                  <a:pt x="339471" y="134594"/>
                </a:lnTo>
                <a:lnTo>
                  <a:pt x="420852" y="73901"/>
                </a:lnTo>
                <a:lnTo>
                  <a:pt x="382816" y="152184"/>
                </a:lnTo>
                <a:lnTo>
                  <a:pt x="504825" y="154812"/>
                </a:lnTo>
                <a:lnTo>
                  <a:pt x="396963" y="219049"/>
                </a:lnTo>
                <a:lnTo>
                  <a:pt x="426999" y="263029"/>
                </a:lnTo>
                <a:lnTo>
                  <a:pt x="382816" y="286791"/>
                </a:lnTo>
                <a:lnTo>
                  <a:pt x="441185" y="364185"/>
                </a:lnTo>
                <a:lnTo>
                  <a:pt x="342150" y="334327"/>
                </a:lnTo>
                <a:lnTo>
                  <a:pt x="349211" y="404685"/>
                </a:lnTo>
                <a:lnTo>
                  <a:pt x="284657" y="371246"/>
                </a:lnTo>
                <a:lnTo>
                  <a:pt x="271386" y="438975"/>
                </a:lnTo>
                <a:lnTo>
                  <a:pt x="230720" y="404685"/>
                </a:lnTo>
                <a:lnTo>
                  <a:pt x="203327" y="459244"/>
                </a:lnTo>
                <a:lnTo>
                  <a:pt x="175920" y="422274"/>
                </a:lnTo>
                <a:lnTo>
                  <a:pt x="114909" y="503237"/>
                </a:lnTo>
                <a:lnTo>
                  <a:pt x="112293" y="424954"/>
                </a:lnTo>
                <a:lnTo>
                  <a:pt x="30035" y="415277"/>
                </a:lnTo>
                <a:lnTo>
                  <a:pt x="77825" y="358089"/>
                </a:lnTo>
                <a:lnTo>
                  <a:pt x="0" y="299999"/>
                </a:lnTo>
                <a:lnTo>
                  <a:pt x="91960" y="270065"/>
                </a:lnTo>
                <a:lnTo>
                  <a:pt x="27393" y="192671"/>
                </a:lnTo>
                <a:lnTo>
                  <a:pt x="125552" y="182117"/>
                </a:lnTo>
                <a:lnTo>
                  <a:pt x="105219" y="84454"/>
                </a:lnTo>
                <a:lnTo>
                  <a:pt x="199821" y="148678"/>
                </a:lnTo>
                <a:lnTo>
                  <a:pt x="227215" y="43954"/>
                </a:lnTo>
                <a:lnTo>
                  <a:pt x="267881" y="101155"/>
                </a:lnTo>
                <a:close/>
              </a:path>
            </a:pathLst>
          </a:custGeom>
          <a:ln w="12700">
            <a:solidFill>
              <a:srgbClr val="000000"/>
            </a:solidFill>
          </a:ln>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20823" y="474789"/>
            <a:ext cx="4102100" cy="711835"/>
          </a:xfrm>
          <a:prstGeom prst="rect">
            <a:avLst/>
          </a:prstGeom>
        </p:spPr>
        <p:txBody>
          <a:bodyPr vert="horz" wrap="square" lIns="0" tIns="0" rIns="0" bIns="0" rtlCol="0">
            <a:spAutoFit/>
          </a:bodyPr>
          <a:lstStyle/>
          <a:p>
            <a:pPr marL="12700">
              <a:lnSpc>
                <a:spcPct val="100000"/>
              </a:lnSpc>
            </a:pPr>
            <a:r>
              <a:rPr sz="4400" spc="-10" dirty="0"/>
              <a:t>Carcinogens </a:t>
            </a:r>
            <a:r>
              <a:rPr sz="4400" spc="-5" dirty="0"/>
              <a:t>in</a:t>
            </a:r>
            <a:r>
              <a:rPr sz="4400" spc="-55" dirty="0"/>
              <a:t> </a:t>
            </a:r>
            <a:r>
              <a:rPr sz="4400" spc="-20" dirty="0"/>
              <a:t>tar</a:t>
            </a:r>
            <a:endParaRPr sz="4400" dirty="0"/>
          </a:p>
        </p:txBody>
      </p:sp>
      <p:sp>
        <p:nvSpPr>
          <p:cNvPr id="3" name="object 3"/>
          <p:cNvSpPr/>
          <p:nvPr/>
        </p:nvSpPr>
        <p:spPr>
          <a:xfrm>
            <a:off x="304800" y="1524000"/>
            <a:ext cx="8534399" cy="38100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578927" y="5585333"/>
            <a:ext cx="5903595" cy="647700"/>
          </a:xfrm>
          <a:prstGeom prst="rect">
            <a:avLst/>
          </a:prstGeom>
        </p:spPr>
        <p:txBody>
          <a:bodyPr vert="horz" wrap="square" lIns="0" tIns="0" rIns="0" bIns="0" rtlCol="0">
            <a:spAutoFit/>
          </a:bodyPr>
          <a:lstStyle/>
          <a:p>
            <a:pPr marL="12700">
              <a:lnSpc>
                <a:spcPct val="100000"/>
              </a:lnSpc>
            </a:pPr>
            <a:r>
              <a:rPr sz="4000" spc="-10" dirty="0">
                <a:solidFill>
                  <a:srgbClr val="C00000"/>
                </a:solidFill>
                <a:latin typeface="Calibri"/>
                <a:cs typeface="Calibri"/>
              </a:rPr>
              <a:t>How </a:t>
            </a:r>
            <a:r>
              <a:rPr sz="4000" spc="-20" dirty="0">
                <a:solidFill>
                  <a:srgbClr val="C00000"/>
                </a:solidFill>
                <a:latin typeface="Calibri"/>
                <a:cs typeface="Calibri"/>
              </a:rPr>
              <a:t>to </a:t>
            </a:r>
            <a:r>
              <a:rPr sz="4000" spc="-30" dirty="0">
                <a:solidFill>
                  <a:srgbClr val="C00000"/>
                </a:solidFill>
                <a:latin typeface="Calibri"/>
                <a:cs typeface="Calibri"/>
              </a:rPr>
              <a:t>test for</a:t>
            </a:r>
            <a:r>
              <a:rPr sz="4000" spc="10" dirty="0">
                <a:solidFill>
                  <a:srgbClr val="C00000"/>
                </a:solidFill>
                <a:latin typeface="Calibri"/>
                <a:cs typeface="Calibri"/>
              </a:rPr>
              <a:t> </a:t>
            </a:r>
            <a:r>
              <a:rPr sz="4000" spc="-20" dirty="0">
                <a:solidFill>
                  <a:srgbClr val="C00000"/>
                </a:solidFill>
                <a:latin typeface="Calibri"/>
                <a:cs typeface="Calibri"/>
              </a:rPr>
              <a:t>carcinogens?</a:t>
            </a:r>
            <a:endParaRPr sz="4000">
              <a:latin typeface="Calibri"/>
              <a:cs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7192" y="160146"/>
            <a:ext cx="2320290" cy="670560"/>
          </a:xfrm>
          <a:prstGeom prst="rect">
            <a:avLst/>
          </a:prstGeom>
        </p:spPr>
        <p:txBody>
          <a:bodyPr vert="horz" wrap="square" lIns="0" tIns="0" rIns="0" bIns="0" rtlCol="0">
            <a:spAutoFit/>
          </a:bodyPr>
          <a:lstStyle/>
          <a:p>
            <a:pPr marL="12700">
              <a:lnSpc>
                <a:spcPct val="100000"/>
              </a:lnSpc>
            </a:pPr>
            <a:r>
              <a:rPr sz="4400" dirty="0"/>
              <a:t>Ames</a:t>
            </a:r>
            <a:r>
              <a:rPr sz="4400" spc="-100" dirty="0"/>
              <a:t> </a:t>
            </a:r>
            <a:r>
              <a:rPr sz="4400" spc="-110" dirty="0"/>
              <a:t>Test</a:t>
            </a:r>
            <a:endParaRPr sz="4400" dirty="0"/>
          </a:p>
        </p:txBody>
      </p:sp>
      <p:sp>
        <p:nvSpPr>
          <p:cNvPr id="3" name="object 3"/>
          <p:cNvSpPr txBox="1"/>
          <p:nvPr/>
        </p:nvSpPr>
        <p:spPr>
          <a:xfrm>
            <a:off x="2500312" y="856053"/>
            <a:ext cx="4910964" cy="369332"/>
          </a:xfrm>
          <a:prstGeom prst="rect">
            <a:avLst/>
          </a:prstGeom>
        </p:spPr>
        <p:txBody>
          <a:bodyPr vert="horz" wrap="square" lIns="0" tIns="0" rIns="0" bIns="0" rtlCol="0">
            <a:spAutoFit/>
          </a:bodyPr>
          <a:lstStyle/>
          <a:p>
            <a:pPr marL="12700">
              <a:lnSpc>
                <a:spcPct val="100000"/>
              </a:lnSpc>
            </a:pPr>
            <a:r>
              <a:rPr sz="2000" spc="-5" dirty="0">
                <a:latin typeface="Calibri"/>
                <a:cs typeface="Calibri"/>
              </a:rPr>
              <a:t>(</a:t>
            </a:r>
            <a:r>
              <a:rPr sz="2400" spc="-5" dirty="0">
                <a:latin typeface="Calibri"/>
                <a:cs typeface="Calibri"/>
              </a:rPr>
              <a:t>1970s </a:t>
            </a:r>
            <a:r>
              <a:rPr sz="2400" spc="-10" dirty="0">
                <a:latin typeface="Calibri"/>
                <a:cs typeface="Calibri"/>
              </a:rPr>
              <a:t>by </a:t>
            </a:r>
            <a:r>
              <a:rPr sz="2400" dirty="0">
                <a:latin typeface="Calibri"/>
                <a:cs typeface="Calibri"/>
              </a:rPr>
              <a:t>Bruce</a:t>
            </a:r>
            <a:r>
              <a:rPr sz="2400" spc="-114" dirty="0">
                <a:latin typeface="Calibri"/>
                <a:cs typeface="Calibri"/>
              </a:rPr>
              <a:t> </a:t>
            </a:r>
            <a:r>
              <a:rPr sz="2400" dirty="0" smtClean="0">
                <a:latin typeface="Calibri"/>
                <a:cs typeface="Calibri"/>
              </a:rPr>
              <a:t>Ames</a:t>
            </a:r>
            <a:r>
              <a:rPr lang="en-US" sz="2400" dirty="0" smtClean="0">
                <a:latin typeface="Calibri"/>
                <a:cs typeface="Calibri"/>
              </a:rPr>
              <a:t> at  UC Berkeley</a:t>
            </a:r>
            <a:r>
              <a:rPr sz="2400" dirty="0" smtClean="0">
                <a:latin typeface="Calibri"/>
                <a:cs typeface="Calibri"/>
              </a:rPr>
              <a:t>)</a:t>
            </a:r>
            <a:endParaRPr sz="2400" dirty="0">
              <a:latin typeface="Calibri"/>
              <a:cs typeface="Calibri"/>
            </a:endParaRPr>
          </a:p>
        </p:txBody>
      </p:sp>
      <p:sp>
        <p:nvSpPr>
          <p:cNvPr id="4" name="object 4"/>
          <p:cNvSpPr/>
          <p:nvPr/>
        </p:nvSpPr>
        <p:spPr>
          <a:xfrm>
            <a:off x="4714868" y="1857375"/>
            <a:ext cx="714375" cy="1071880"/>
          </a:xfrm>
          <a:custGeom>
            <a:avLst/>
            <a:gdLst/>
            <a:ahLst/>
            <a:cxnLst/>
            <a:rect l="l" t="t" r="r" b="b"/>
            <a:pathLst>
              <a:path w="714375" h="1071880">
                <a:moveTo>
                  <a:pt x="434187" y="0"/>
                </a:moveTo>
                <a:lnTo>
                  <a:pt x="289064" y="301625"/>
                </a:lnTo>
                <a:lnTo>
                  <a:pt x="348919" y="337197"/>
                </a:lnTo>
                <a:lnTo>
                  <a:pt x="166128" y="595655"/>
                </a:lnTo>
                <a:lnTo>
                  <a:pt x="225996" y="638822"/>
                </a:lnTo>
                <a:lnTo>
                  <a:pt x="0" y="1071562"/>
                </a:lnTo>
                <a:lnTo>
                  <a:pt x="383260" y="739927"/>
                </a:lnTo>
                <a:lnTo>
                  <a:pt x="310159" y="693889"/>
                </a:lnTo>
                <a:lnTo>
                  <a:pt x="548284" y="481456"/>
                </a:lnTo>
                <a:lnTo>
                  <a:pt x="462965" y="415823"/>
                </a:lnTo>
                <a:lnTo>
                  <a:pt x="714387" y="192976"/>
                </a:lnTo>
                <a:lnTo>
                  <a:pt x="434187" y="0"/>
                </a:lnTo>
                <a:close/>
              </a:path>
            </a:pathLst>
          </a:custGeom>
          <a:solidFill>
            <a:srgbClr val="FF0000"/>
          </a:solidFill>
        </p:spPr>
        <p:txBody>
          <a:bodyPr wrap="square" lIns="0" tIns="0" rIns="0" bIns="0" rtlCol="0"/>
          <a:lstStyle/>
          <a:p>
            <a:endParaRPr/>
          </a:p>
        </p:txBody>
      </p:sp>
      <p:sp>
        <p:nvSpPr>
          <p:cNvPr id="5" name="object 5"/>
          <p:cNvSpPr/>
          <p:nvPr/>
        </p:nvSpPr>
        <p:spPr>
          <a:xfrm>
            <a:off x="4714868" y="1857375"/>
            <a:ext cx="714375" cy="1071880"/>
          </a:xfrm>
          <a:custGeom>
            <a:avLst/>
            <a:gdLst/>
            <a:ahLst/>
            <a:cxnLst/>
            <a:rect l="l" t="t" r="r" b="b"/>
            <a:pathLst>
              <a:path w="714375" h="1071880">
                <a:moveTo>
                  <a:pt x="434187" y="0"/>
                </a:moveTo>
                <a:lnTo>
                  <a:pt x="289064" y="301625"/>
                </a:lnTo>
                <a:lnTo>
                  <a:pt x="348919" y="337197"/>
                </a:lnTo>
                <a:lnTo>
                  <a:pt x="166128" y="595655"/>
                </a:lnTo>
                <a:lnTo>
                  <a:pt x="225996" y="638822"/>
                </a:lnTo>
                <a:lnTo>
                  <a:pt x="0" y="1071562"/>
                </a:lnTo>
                <a:lnTo>
                  <a:pt x="383260" y="739927"/>
                </a:lnTo>
                <a:lnTo>
                  <a:pt x="310159" y="693889"/>
                </a:lnTo>
                <a:lnTo>
                  <a:pt x="548284" y="481456"/>
                </a:lnTo>
                <a:lnTo>
                  <a:pt x="462965" y="415823"/>
                </a:lnTo>
                <a:lnTo>
                  <a:pt x="714387" y="192976"/>
                </a:lnTo>
                <a:lnTo>
                  <a:pt x="434187" y="0"/>
                </a:lnTo>
                <a:close/>
              </a:path>
            </a:pathLst>
          </a:custGeom>
          <a:ln w="25400">
            <a:solidFill>
              <a:srgbClr val="C00000"/>
            </a:solidFill>
          </a:ln>
        </p:spPr>
        <p:txBody>
          <a:bodyPr wrap="square" lIns="0" tIns="0" rIns="0" bIns="0" rtlCol="0"/>
          <a:lstStyle/>
          <a:p>
            <a:endParaRPr/>
          </a:p>
        </p:txBody>
      </p:sp>
      <p:sp>
        <p:nvSpPr>
          <p:cNvPr id="6" name="object 6"/>
          <p:cNvSpPr/>
          <p:nvPr/>
        </p:nvSpPr>
        <p:spPr>
          <a:xfrm>
            <a:off x="214312" y="3232547"/>
            <a:ext cx="3857625" cy="911225"/>
          </a:xfrm>
          <a:custGeom>
            <a:avLst/>
            <a:gdLst/>
            <a:ahLst/>
            <a:cxnLst/>
            <a:rect l="l" t="t" r="r" b="b"/>
            <a:pathLst>
              <a:path w="3857625" h="911225">
                <a:moveTo>
                  <a:pt x="0" y="0"/>
                </a:moveTo>
                <a:lnTo>
                  <a:pt x="0" y="607225"/>
                </a:lnTo>
                <a:lnTo>
                  <a:pt x="1531" y="619436"/>
                </a:lnTo>
                <a:lnTo>
                  <a:pt x="24043" y="655298"/>
                </a:lnTo>
                <a:lnTo>
                  <a:pt x="72222" y="689814"/>
                </a:lnTo>
                <a:lnTo>
                  <a:pt x="117832" y="711955"/>
                </a:lnTo>
                <a:lnTo>
                  <a:pt x="173697" y="733317"/>
                </a:lnTo>
                <a:lnTo>
                  <a:pt x="239357" y="753826"/>
                </a:lnTo>
                <a:lnTo>
                  <a:pt x="314349" y="773411"/>
                </a:lnTo>
                <a:lnTo>
                  <a:pt x="355200" y="782834"/>
                </a:lnTo>
                <a:lnTo>
                  <a:pt x="398213" y="791998"/>
                </a:lnTo>
                <a:lnTo>
                  <a:pt x="443328" y="800895"/>
                </a:lnTo>
                <a:lnTo>
                  <a:pt x="490488" y="809515"/>
                </a:lnTo>
                <a:lnTo>
                  <a:pt x="539636" y="817850"/>
                </a:lnTo>
                <a:lnTo>
                  <a:pt x="590713" y="825890"/>
                </a:lnTo>
                <a:lnTo>
                  <a:pt x="643663" y="833626"/>
                </a:lnTo>
                <a:lnTo>
                  <a:pt x="698428" y="841049"/>
                </a:lnTo>
                <a:lnTo>
                  <a:pt x="813170" y="854921"/>
                </a:lnTo>
                <a:lnTo>
                  <a:pt x="934480" y="867432"/>
                </a:lnTo>
                <a:lnTo>
                  <a:pt x="1061897" y="878511"/>
                </a:lnTo>
                <a:lnTo>
                  <a:pt x="1194958" y="888084"/>
                </a:lnTo>
                <a:lnTo>
                  <a:pt x="1333204" y="896079"/>
                </a:lnTo>
                <a:lnTo>
                  <a:pt x="1476173" y="902424"/>
                </a:lnTo>
                <a:lnTo>
                  <a:pt x="1698475" y="908688"/>
                </a:lnTo>
                <a:lnTo>
                  <a:pt x="1928812" y="910831"/>
                </a:lnTo>
                <a:lnTo>
                  <a:pt x="2006388" y="910590"/>
                </a:lnTo>
                <a:lnTo>
                  <a:pt x="2083186" y="909873"/>
                </a:lnTo>
                <a:lnTo>
                  <a:pt x="2308339" y="904955"/>
                </a:lnTo>
                <a:lnTo>
                  <a:pt x="2524420" y="896079"/>
                </a:lnTo>
                <a:lnTo>
                  <a:pt x="2662666" y="888084"/>
                </a:lnTo>
                <a:lnTo>
                  <a:pt x="2795727" y="878511"/>
                </a:lnTo>
                <a:lnTo>
                  <a:pt x="2923144" y="867432"/>
                </a:lnTo>
                <a:lnTo>
                  <a:pt x="3044454" y="854921"/>
                </a:lnTo>
                <a:lnTo>
                  <a:pt x="3159196" y="841049"/>
                </a:lnTo>
                <a:lnTo>
                  <a:pt x="3213961" y="833626"/>
                </a:lnTo>
                <a:lnTo>
                  <a:pt x="3266911" y="825890"/>
                </a:lnTo>
                <a:lnTo>
                  <a:pt x="3317988" y="817850"/>
                </a:lnTo>
                <a:lnTo>
                  <a:pt x="3367136" y="809515"/>
                </a:lnTo>
                <a:lnTo>
                  <a:pt x="3414296" y="800895"/>
                </a:lnTo>
                <a:lnTo>
                  <a:pt x="3459411" y="791998"/>
                </a:lnTo>
                <a:lnTo>
                  <a:pt x="3502424" y="782834"/>
                </a:lnTo>
                <a:lnTo>
                  <a:pt x="3543275" y="773411"/>
                </a:lnTo>
                <a:lnTo>
                  <a:pt x="3581909" y="763739"/>
                </a:lnTo>
                <a:lnTo>
                  <a:pt x="3652292" y="743683"/>
                </a:lnTo>
                <a:lnTo>
                  <a:pt x="3713112" y="722738"/>
                </a:lnTo>
                <a:lnTo>
                  <a:pt x="3763907" y="700977"/>
                </a:lnTo>
                <a:lnTo>
                  <a:pt x="3804217" y="678473"/>
                </a:lnTo>
                <a:lnTo>
                  <a:pt x="3844013" y="643481"/>
                </a:lnTo>
                <a:lnTo>
                  <a:pt x="3857625" y="607225"/>
                </a:lnTo>
                <a:lnTo>
                  <a:pt x="3857625" y="303606"/>
                </a:lnTo>
                <a:lnTo>
                  <a:pt x="1928799" y="303606"/>
                </a:lnTo>
                <a:lnTo>
                  <a:pt x="1698463" y="301463"/>
                </a:lnTo>
                <a:lnTo>
                  <a:pt x="1476161" y="295199"/>
                </a:lnTo>
                <a:lnTo>
                  <a:pt x="1333191" y="288854"/>
                </a:lnTo>
                <a:lnTo>
                  <a:pt x="1194946" y="280859"/>
                </a:lnTo>
                <a:lnTo>
                  <a:pt x="1061884" y="271286"/>
                </a:lnTo>
                <a:lnTo>
                  <a:pt x="934468" y="260207"/>
                </a:lnTo>
                <a:lnTo>
                  <a:pt x="813158" y="247695"/>
                </a:lnTo>
                <a:lnTo>
                  <a:pt x="698416" y="233824"/>
                </a:lnTo>
                <a:lnTo>
                  <a:pt x="643652" y="226401"/>
                </a:lnTo>
                <a:lnTo>
                  <a:pt x="590702" y="218664"/>
                </a:lnTo>
                <a:lnTo>
                  <a:pt x="539625" y="210625"/>
                </a:lnTo>
                <a:lnTo>
                  <a:pt x="490477" y="202290"/>
                </a:lnTo>
                <a:lnTo>
                  <a:pt x="443317" y="193670"/>
                </a:lnTo>
                <a:lnTo>
                  <a:pt x="398203" y="184773"/>
                </a:lnTo>
                <a:lnTo>
                  <a:pt x="355191" y="175609"/>
                </a:lnTo>
                <a:lnTo>
                  <a:pt x="314339" y="166186"/>
                </a:lnTo>
                <a:lnTo>
                  <a:pt x="275706" y="156514"/>
                </a:lnTo>
                <a:lnTo>
                  <a:pt x="205323" y="136458"/>
                </a:lnTo>
                <a:lnTo>
                  <a:pt x="144505" y="115513"/>
                </a:lnTo>
                <a:lnTo>
                  <a:pt x="93711" y="93752"/>
                </a:lnTo>
                <a:lnTo>
                  <a:pt x="53402" y="71248"/>
                </a:lnTo>
                <a:lnTo>
                  <a:pt x="13608" y="36256"/>
                </a:lnTo>
                <a:lnTo>
                  <a:pt x="1530" y="12210"/>
                </a:lnTo>
                <a:lnTo>
                  <a:pt x="0" y="0"/>
                </a:lnTo>
                <a:close/>
              </a:path>
              <a:path w="3857625" h="911225">
                <a:moveTo>
                  <a:pt x="3857625" y="0"/>
                </a:moveTo>
                <a:lnTo>
                  <a:pt x="3844011" y="36256"/>
                </a:lnTo>
                <a:lnTo>
                  <a:pt x="3804212" y="71248"/>
                </a:lnTo>
                <a:lnTo>
                  <a:pt x="3763901" y="93752"/>
                </a:lnTo>
                <a:lnTo>
                  <a:pt x="3713105" y="115513"/>
                </a:lnTo>
                <a:lnTo>
                  <a:pt x="3652284" y="136458"/>
                </a:lnTo>
                <a:lnTo>
                  <a:pt x="3581900" y="156514"/>
                </a:lnTo>
                <a:lnTo>
                  <a:pt x="3543266" y="166186"/>
                </a:lnTo>
                <a:lnTo>
                  <a:pt x="3502414" y="175609"/>
                </a:lnTo>
                <a:lnTo>
                  <a:pt x="3459401" y="184773"/>
                </a:lnTo>
                <a:lnTo>
                  <a:pt x="3414286" y="193670"/>
                </a:lnTo>
                <a:lnTo>
                  <a:pt x="3367125" y="202290"/>
                </a:lnTo>
                <a:lnTo>
                  <a:pt x="3317977" y="210625"/>
                </a:lnTo>
                <a:lnTo>
                  <a:pt x="3266900" y="218664"/>
                </a:lnTo>
                <a:lnTo>
                  <a:pt x="3213949" y="226401"/>
                </a:lnTo>
                <a:lnTo>
                  <a:pt x="3159185" y="233824"/>
                </a:lnTo>
                <a:lnTo>
                  <a:pt x="3044442" y="247695"/>
                </a:lnTo>
                <a:lnTo>
                  <a:pt x="2923131" y="260207"/>
                </a:lnTo>
                <a:lnTo>
                  <a:pt x="2795715" y="271286"/>
                </a:lnTo>
                <a:lnTo>
                  <a:pt x="2662653" y="280859"/>
                </a:lnTo>
                <a:lnTo>
                  <a:pt x="2524407" y="288854"/>
                </a:lnTo>
                <a:lnTo>
                  <a:pt x="2381438" y="295199"/>
                </a:lnTo>
                <a:lnTo>
                  <a:pt x="2159136" y="301463"/>
                </a:lnTo>
                <a:lnTo>
                  <a:pt x="2083173" y="302647"/>
                </a:lnTo>
                <a:lnTo>
                  <a:pt x="2006375" y="303365"/>
                </a:lnTo>
                <a:lnTo>
                  <a:pt x="1928799" y="303606"/>
                </a:lnTo>
                <a:lnTo>
                  <a:pt x="3857625" y="303606"/>
                </a:lnTo>
                <a:lnTo>
                  <a:pt x="3857625" y="0"/>
                </a:lnTo>
                <a:close/>
              </a:path>
            </a:pathLst>
          </a:custGeom>
          <a:solidFill>
            <a:srgbClr val="4F81BD"/>
          </a:solidFill>
        </p:spPr>
        <p:txBody>
          <a:bodyPr wrap="square" lIns="0" tIns="0" rIns="0" bIns="0" rtlCol="0"/>
          <a:lstStyle/>
          <a:p>
            <a:endParaRPr/>
          </a:p>
        </p:txBody>
      </p:sp>
      <p:sp>
        <p:nvSpPr>
          <p:cNvPr id="7" name="object 7"/>
          <p:cNvSpPr/>
          <p:nvPr/>
        </p:nvSpPr>
        <p:spPr>
          <a:xfrm>
            <a:off x="214312" y="2928941"/>
            <a:ext cx="3857625" cy="607695"/>
          </a:xfrm>
          <a:custGeom>
            <a:avLst/>
            <a:gdLst/>
            <a:ahLst/>
            <a:cxnLst/>
            <a:rect l="l" t="t" r="r" b="b"/>
            <a:pathLst>
              <a:path w="3857625" h="607695">
                <a:moveTo>
                  <a:pt x="1928825" y="0"/>
                </a:moveTo>
                <a:lnTo>
                  <a:pt x="1851249" y="241"/>
                </a:lnTo>
                <a:lnTo>
                  <a:pt x="1774451" y="958"/>
                </a:lnTo>
                <a:lnTo>
                  <a:pt x="1698488" y="2142"/>
                </a:lnTo>
                <a:lnTo>
                  <a:pt x="1476185" y="8406"/>
                </a:lnTo>
                <a:lnTo>
                  <a:pt x="1263473" y="18547"/>
                </a:lnTo>
                <a:lnTo>
                  <a:pt x="1127761" y="27340"/>
                </a:lnTo>
                <a:lnTo>
                  <a:pt x="997464" y="37675"/>
                </a:lnTo>
                <a:lnTo>
                  <a:pt x="873042" y="49479"/>
                </a:lnTo>
                <a:lnTo>
                  <a:pt x="754957" y="62680"/>
                </a:lnTo>
                <a:lnTo>
                  <a:pt x="643670" y="77205"/>
                </a:lnTo>
                <a:lnTo>
                  <a:pt x="590720" y="84941"/>
                </a:lnTo>
                <a:lnTo>
                  <a:pt x="539642" y="92981"/>
                </a:lnTo>
                <a:lnTo>
                  <a:pt x="490494" y="101315"/>
                </a:lnTo>
                <a:lnTo>
                  <a:pt x="443333" y="109935"/>
                </a:lnTo>
                <a:lnTo>
                  <a:pt x="398217" y="118832"/>
                </a:lnTo>
                <a:lnTo>
                  <a:pt x="355205" y="127997"/>
                </a:lnTo>
                <a:lnTo>
                  <a:pt x="314352" y="137419"/>
                </a:lnTo>
                <a:lnTo>
                  <a:pt x="275718" y="147091"/>
                </a:lnTo>
                <a:lnTo>
                  <a:pt x="205334" y="167148"/>
                </a:lnTo>
                <a:lnTo>
                  <a:pt x="144514" y="188092"/>
                </a:lnTo>
                <a:lnTo>
                  <a:pt x="93718" y="209853"/>
                </a:lnTo>
                <a:lnTo>
                  <a:pt x="53408" y="232357"/>
                </a:lnTo>
                <a:lnTo>
                  <a:pt x="13611" y="267349"/>
                </a:lnTo>
                <a:lnTo>
                  <a:pt x="0" y="303606"/>
                </a:lnTo>
                <a:lnTo>
                  <a:pt x="1531" y="315829"/>
                </a:lnTo>
                <a:lnTo>
                  <a:pt x="24043" y="351692"/>
                </a:lnTo>
                <a:lnTo>
                  <a:pt x="72222" y="386207"/>
                </a:lnTo>
                <a:lnTo>
                  <a:pt x="117832" y="408349"/>
                </a:lnTo>
                <a:lnTo>
                  <a:pt x="173697" y="429711"/>
                </a:lnTo>
                <a:lnTo>
                  <a:pt x="239357" y="450220"/>
                </a:lnTo>
                <a:lnTo>
                  <a:pt x="314349" y="469805"/>
                </a:lnTo>
                <a:lnTo>
                  <a:pt x="355200" y="479227"/>
                </a:lnTo>
                <a:lnTo>
                  <a:pt x="398213" y="488392"/>
                </a:lnTo>
                <a:lnTo>
                  <a:pt x="443328" y="497289"/>
                </a:lnTo>
                <a:lnTo>
                  <a:pt x="490488" y="505909"/>
                </a:lnTo>
                <a:lnTo>
                  <a:pt x="539636" y="514243"/>
                </a:lnTo>
                <a:lnTo>
                  <a:pt x="590713" y="522283"/>
                </a:lnTo>
                <a:lnTo>
                  <a:pt x="643663" y="530019"/>
                </a:lnTo>
                <a:lnTo>
                  <a:pt x="698428" y="537443"/>
                </a:lnTo>
                <a:lnTo>
                  <a:pt x="754949" y="544544"/>
                </a:lnTo>
                <a:lnTo>
                  <a:pt x="813170" y="551314"/>
                </a:lnTo>
                <a:lnTo>
                  <a:pt x="873033" y="557745"/>
                </a:lnTo>
                <a:lnTo>
                  <a:pt x="934480" y="563826"/>
                </a:lnTo>
                <a:lnTo>
                  <a:pt x="997454" y="569549"/>
                </a:lnTo>
                <a:lnTo>
                  <a:pt x="1061897" y="574904"/>
                </a:lnTo>
                <a:lnTo>
                  <a:pt x="1127750" y="579884"/>
                </a:lnTo>
                <a:lnTo>
                  <a:pt x="1194958" y="584478"/>
                </a:lnTo>
                <a:lnTo>
                  <a:pt x="1263462" y="588677"/>
                </a:lnTo>
                <a:lnTo>
                  <a:pt x="1333204" y="592473"/>
                </a:lnTo>
                <a:lnTo>
                  <a:pt x="1404127" y="595856"/>
                </a:lnTo>
                <a:lnTo>
                  <a:pt x="1476173" y="598818"/>
                </a:lnTo>
                <a:lnTo>
                  <a:pt x="1549285" y="601349"/>
                </a:lnTo>
                <a:lnTo>
                  <a:pt x="1623405" y="603440"/>
                </a:lnTo>
                <a:lnTo>
                  <a:pt x="1698475" y="605082"/>
                </a:lnTo>
                <a:lnTo>
                  <a:pt x="1774438" y="606266"/>
                </a:lnTo>
                <a:lnTo>
                  <a:pt x="1851236" y="606984"/>
                </a:lnTo>
                <a:lnTo>
                  <a:pt x="1928812" y="607225"/>
                </a:lnTo>
                <a:lnTo>
                  <a:pt x="2006388" y="606984"/>
                </a:lnTo>
                <a:lnTo>
                  <a:pt x="2083186" y="606266"/>
                </a:lnTo>
                <a:lnTo>
                  <a:pt x="2159149" y="605082"/>
                </a:lnTo>
                <a:lnTo>
                  <a:pt x="2234219" y="603440"/>
                </a:lnTo>
                <a:lnTo>
                  <a:pt x="2308339" y="601349"/>
                </a:lnTo>
                <a:lnTo>
                  <a:pt x="2381451" y="598818"/>
                </a:lnTo>
                <a:lnTo>
                  <a:pt x="2453497" y="595856"/>
                </a:lnTo>
                <a:lnTo>
                  <a:pt x="2524420" y="592473"/>
                </a:lnTo>
                <a:lnTo>
                  <a:pt x="2594162" y="588677"/>
                </a:lnTo>
                <a:lnTo>
                  <a:pt x="2662666" y="584478"/>
                </a:lnTo>
                <a:lnTo>
                  <a:pt x="2729874" y="579884"/>
                </a:lnTo>
                <a:lnTo>
                  <a:pt x="2795727" y="574904"/>
                </a:lnTo>
                <a:lnTo>
                  <a:pt x="2860170" y="569548"/>
                </a:lnTo>
                <a:lnTo>
                  <a:pt x="2923144" y="563825"/>
                </a:lnTo>
                <a:lnTo>
                  <a:pt x="2984591" y="557744"/>
                </a:lnTo>
                <a:lnTo>
                  <a:pt x="3044454" y="551314"/>
                </a:lnTo>
                <a:lnTo>
                  <a:pt x="3102675" y="544543"/>
                </a:lnTo>
                <a:lnTo>
                  <a:pt x="3159196" y="537442"/>
                </a:lnTo>
                <a:lnTo>
                  <a:pt x="3213961" y="530018"/>
                </a:lnTo>
                <a:lnTo>
                  <a:pt x="3266911" y="522282"/>
                </a:lnTo>
                <a:lnTo>
                  <a:pt x="3317988" y="514242"/>
                </a:lnTo>
                <a:lnTo>
                  <a:pt x="3367136" y="505907"/>
                </a:lnTo>
                <a:lnTo>
                  <a:pt x="3414296" y="497286"/>
                </a:lnTo>
                <a:lnTo>
                  <a:pt x="3459411" y="488389"/>
                </a:lnTo>
                <a:lnTo>
                  <a:pt x="3502424" y="479225"/>
                </a:lnTo>
                <a:lnTo>
                  <a:pt x="3543275" y="469801"/>
                </a:lnTo>
                <a:lnTo>
                  <a:pt x="3581909" y="460129"/>
                </a:lnTo>
                <a:lnTo>
                  <a:pt x="3652292" y="440072"/>
                </a:lnTo>
                <a:lnTo>
                  <a:pt x="3713112" y="419126"/>
                </a:lnTo>
                <a:lnTo>
                  <a:pt x="3763907" y="397364"/>
                </a:lnTo>
                <a:lnTo>
                  <a:pt x="3804217" y="374859"/>
                </a:lnTo>
                <a:lnTo>
                  <a:pt x="3844013" y="339865"/>
                </a:lnTo>
                <a:lnTo>
                  <a:pt x="3857625" y="303606"/>
                </a:lnTo>
                <a:lnTo>
                  <a:pt x="3856094" y="291395"/>
                </a:lnTo>
                <a:lnTo>
                  <a:pt x="3833584" y="255533"/>
                </a:lnTo>
                <a:lnTo>
                  <a:pt x="3785407" y="221017"/>
                </a:lnTo>
                <a:lnTo>
                  <a:pt x="3739798" y="198875"/>
                </a:lnTo>
                <a:lnTo>
                  <a:pt x="3683934" y="177513"/>
                </a:lnTo>
                <a:lnTo>
                  <a:pt x="3618276" y="157004"/>
                </a:lnTo>
                <a:lnTo>
                  <a:pt x="3543285" y="137419"/>
                </a:lnTo>
                <a:lnTo>
                  <a:pt x="3502433" y="127997"/>
                </a:lnTo>
                <a:lnTo>
                  <a:pt x="3459421" y="118832"/>
                </a:lnTo>
                <a:lnTo>
                  <a:pt x="3414307" y="109935"/>
                </a:lnTo>
                <a:lnTo>
                  <a:pt x="3367147" y="101315"/>
                </a:lnTo>
                <a:lnTo>
                  <a:pt x="3317999" y="92981"/>
                </a:lnTo>
                <a:lnTo>
                  <a:pt x="3266922" y="84941"/>
                </a:lnTo>
                <a:lnTo>
                  <a:pt x="3213972" y="77205"/>
                </a:lnTo>
                <a:lnTo>
                  <a:pt x="3102686" y="62680"/>
                </a:lnTo>
                <a:lnTo>
                  <a:pt x="2984603" y="49479"/>
                </a:lnTo>
                <a:lnTo>
                  <a:pt x="2860182" y="37675"/>
                </a:lnTo>
                <a:lnTo>
                  <a:pt x="2729886" y="27340"/>
                </a:lnTo>
                <a:lnTo>
                  <a:pt x="2594175" y="18547"/>
                </a:lnTo>
                <a:lnTo>
                  <a:pt x="2381463" y="8406"/>
                </a:lnTo>
                <a:lnTo>
                  <a:pt x="2159161" y="2142"/>
                </a:lnTo>
                <a:lnTo>
                  <a:pt x="1928825" y="0"/>
                </a:lnTo>
                <a:close/>
              </a:path>
            </a:pathLst>
          </a:custGeom>
          <a:solidFill>
            <a:srgbClr val="95B3D7"/>
          </a:solidFill>
        </p:spPr>
        <p:txBody>
          <a:bodyPr wrap="square" lIns="0" tIns="0" rIns="0" bIns="0" rtlCol="0"/>
          <a:lstStyle/>
          <a:p>
            <a:endParaRPr/>
          </a:p>
        </p:txBody>
      </p:sp>
      <p:sp>
        <p:nvSpPr>
          <p:cNvPr id="8" name="object 8"/>
          <p:cNvSpPr/>
          <p:nvPr/>
        </p:nvSpPr>
        <p:spPr>
          <a:xfrm>
            <a:off x="214312" y="2928940"/>
            <a:ext cx="3857625" cy="1214755"/>
          </a:xfrm>
          <a:custGeom>
            <a:avLst/>
            <a:gdLst/>
            <a:ahLst/>
            <a:cxnLst/>
            <a:rect l="l" t="t" r="r" b="b"/>
            <a:pathLst>
              <a:path w="3857625" h="1214754">
                <a:moveTo>
                  <a:pt x="3857625" y="303606"/>
                </a:moveTo>
                <a:lnTo>
                  <a:pt x="3844013" y="339862"/>
                </a:lnTo>
                <a:lnTo>
                  <a:pt x="3804217" y="374854"/>
                </a:lnTo>
                <a:lnTo>
                  <a:pt x="3763907" y="397358"/>
                </a:lnTo>
                <a:lnTo>
                  <a:pt x="3713112" y="419119"/>
                </a:lnTo>
                <a:lnTo>
                  <a:pt x="3652292" y="440064"/>
                </a:lnTo>
                <a:lnTo>
                  <a:pt x="3581909" y="460120"/>
                </a:lnTo>
                <a:lnTo>
                  <a:pt x="3543275" y="469792"/>
                </a:lnTo>
                <a:lnTo>
                  <a:pt x="3502424" y="479215"/>
                </a:lnTo>
                <a:lnTo>
                  <a:pt x="3459411" y="488379"/>
                </a:lnTo>
                <a:lnTo>
                  <a:pt x="3414296" y="497276"/>
                </a:lnTo>
                <a:lnTo>
                  <a:pt x="3367136" y="505896"/>
                </a:lnTo>
                <a:lnTo>
                  <a:pt x="3317988" y="514231"/>
                </a:lnTo>
                <a:lnTo>
                  <a:pt x="3266911" y="522271"/>
                </a:lnTo>
                <a:lnTo>
                  <a:pt x="3213961" y="530007"/>
                </a:lnTo>
                <a:lnTo>
                  <a:pt x="3159196" y="537430"/>
                </a:lnTo>
                <a:lnTo>
                  <a:pt x="3102675" y="544531"/>
                </a:lnTo>
                <a:lnTo>
                  <a:pt x="3044454" y="551302"/>
                </a:lnTo>
                <a:lnTo>
                  <a:pt x="2984591" y="557732"/>
                </a:lnTo>
                <a:lnTo>
                  <a:pt x="2923144" y="563813"/>
                </a:lnTo>
                <a:lnTo>
                  <a:pt x="2860170" y="569536"/>
                </a:lnTo>
                <a:lnTo>
                  <a:pt x="2795727" y="574892"/>
                </a:lnTo>
                <a:lnTo>
                  <a:pt x="2729874" y="579871"/>
                </a:lnTo>
                <a:lnTo>
                  <a:pt x="2662666" y="584465"/>
                </a:lnTo>
                <a:lnTo>
                  <a:pt x="2594162" y="588664"/>
                </a:lnTo>
                <a:lnTo>
                  <a:pt x="2524420" y="592460"/>
                </a:lnTo>
                <a:lnTo>
                  <a:pt x="2453497" y="595844"/>
                </a:lnTo>
                <a:lnTo>
                  <a:pt x="2381451" y="598805"/>
                </a:lnTo>
                <a:lnTo>
                  <a:pt x="2308339" y="601336"/>
                </a:lnTo>
                <a:lnTo>
                  <a:pt x="2234219" y="603427"/>
                </a:lnTo>
                <a:lnTo>
                  <a:pt x="2159149" y="605069"/>
                </a:lnTo>
                <a:lnTo>
                  <a:pt x="2083186" y="606254"/>
                </a:lnTo>
                <a:lnTo>
                  <a:pt x="2006388" y="606971"/>
                </a:lnTo>
                <a:lnTo>
                  <a:pt x="1928812" y="607212"/>
                </a:lnTo>
                <a:lnTo>
                  <a:pt x="1851236" y="606971"/>
                </a:lnTo>
                <a:lnTo>
                  <a:pt x="1774438" y="606254"/>
                </a:lnTo>
                <a:lnTo>
                  <a:pt x="1698475" y="605069"/>
                </a:lnTo>
                <a:lnTo>
                  <a:pt x="1623405" y="603427"/>
                </a:lnTo>
                <a:lnTo>
                  <a:pt x="1549285" y="601336"/>
                </a:lnTo>
                <a:lnTo>
                  <a:pt x="1476173" y="598805"/>
                </a:lnTo>
                <a:lnTo>
                  <a:pt x="1404127" y="595844"/>
                </a:lnTo>
                <a:lnTo>
                  <a:pt x="1333204" y="592460"/>
                </a:lnTo>
                <a:lnTo>
                  <a:pt x="1263462" y="588664"/>
                </a:lnTo>
                <a:lnTo>
                  <a:pt x="1194958" y="584465"/>
                </a:lnTo>
                <a:lnTo>
                  <a:pt x="1127750" y="579871"/>
                </a:lnTo>
                <a:lnTo>
                  <a:pt x="1061897" y="574892"/>
                </a:lnTo>
                <a:lnTo>
                  <a:pt x="997454" y="569536"/>
                </a:lnTo>
                <a:lnTo>
                  <a:pt x="934480" y="563813"/>
                </a:lnTo>
                <a:lnTo>
                  <a:pt x="873033" y="557732"/>
                </a:lnTo>
                <a:lnTo>
                  <a:pt x="813170" y="551302"/>
                </a:lnTo>
                <a:lnTo>
                  <a:pt x="754949" y="544531"/>
                </a:lnTo>
                <a:lnTo>
                  <a:pt x="698428" y="537430"/>
                </a:lnTo>
                <a:lnTo>
                  <a:pt x="643663" y="530007"/>
                </a:lnTo>
                <a:lnTo>
                  <a:pt x="590713" y="522271"/>
                </a:lnTo>
                <a:lnTo>
                  <a:pt x="539636" y="514231"/>
                </a:lnTo>
                <a:lnTo>
                  <a:pt x="490488" y="505896"/>
                </a:lnTo>
                <a:lnTo>
                  <a:pt x="443328" y="497276"/>
                </a:lnTo>
                <a:lnTo>
                  <a:pt x="398213" y="488379"/>
                </a:lnTo>
                <a:lnTo>
                  <a:pt x="355200" y="479215"/>
                </a:lnTo>
                <a:lnTo>
                  <a:pt x="314349" y="469792"/>
                </a:lnTo>
                <a:lnTo>
                  <a:pt x="275715" y="460120"/>
                </a:lnTo>
                <a:lnTo>
                  <a:pt x="205332" y="440064"/>
                </a:lnTo>
                <a:lnTo>
                  <a:pt x="144512" y="419119"/>
                </a:lnTo>
                <a:lnTo>
                  <a:pt x="93717" y="397358"/>
                </a:lnTo>
                <a:lnTo>
                  <a:pt x="53407" y="374854"/>
                </a:lnTo>
                <a:lnTo>
                  <a:pt x="13611" y="339862"/>
                </a:lnTo>
                <a:lnTo>
                  <a:pt x="0" y="303606"/>
                </a:lnTo>
                <a:lnTo>
                  <a:pt x="1531" y="291395"/>
                </a:lnTo>
                <a:lnTo>
                  <a:pt x="6087" y="279306"/>
                </a:lnTo>
                <a:lnTo>
                  <a:pt x="37329" y="243866"/>
                </a:lnTo>
                <a:lnTo>
                  <a:pt x="72223" y="221017"/>
                </a:lnTo>
                <a:lnTo>
                  <a:pt x="117834" y="198875"/>
                </a:lnTo>
                <a:lnTo>
                  <a:pt x="173700" y="177513"/>
                </a:lnTo>
                <a:lnTo>
                  <a:pt x="239360" y="157004"/>
                </a:lnTo>
                <a:lnTo>
                  <a:pt x="314352" y="137419"/>
                </a:lnTo>
                <a:lnTo>
                  <a:pt x="355205" y="127997"/>
                </a:lnTo>
                <a:lnTo>
                  <a:pt x="398217" y="118832"/>
                </a:lnTo>
                <a:lnTo>
                  <a:pt x="443333" y="109935"/>
                </a:lnTo>
                <a:lnTo>
                  <a:pt x="490494" y="101315"/>
                </a:lnTo>
                <a:lnTo>
                  <a:pt x="539642" y="92981"/>
                </a:lnTo>
                <a:lnTo>
                  <a:pt x="590720" y="84941"/>
                </a:lnTo>
                <a:lnTo>
                  <a:pt x="643670" y="77205"/>
                </a:lnTo>
                <a:lnTo>
                  <a:pt x="698435" y="69781"/>
                </a:lnTo>
                <a:lnTo>
                  <a:pt x="754957" y="62680"/>
                </a:lnTo>
                <a:lnTo>
                  <a:pt x="813179" y="55910"/>
                </a:lnTo>
                <a:lnTo>
                  <a:pt x="873042" y="49479"/>
                </a:lnTo>
                <a:lnTo>
                  <a:pt x="934490" y="43398"/>
                </a:lnTo>
                <a:lnTo>
                  <a:pt x="997464" y="37675"/>
                </a:lnTo>
                <a:lnTo>
                  <a:pt x="1061907" y="32320"/>
                </a:lnTo>
                <a:lnTo>
                  <a:pt x="1127761" y="27340"/>
                </a:lnTo>
                <a:lnTo>
                  <a:pt x="1194969" y="22746"/>
                </a:lnTo>
                <a:lnTo>
                  <a:pt x="1263473" y="18547"/>
                </a:lnTo>
                <a:lnTo>
                  <a:pt x="1333215" y="14751"/>
                </a:lnTo>
                <a:lnTo>
                  <a:pt x="1404139" y="11368"/>
                </a:lnTo>
                <a:lnTo>
                  <a:pt x="1476185" y="8406"/>
                </a:lnTo>
                <a:lnTo>
                  <a:pt x="1549297" y="5875"/>
                </a:lnTo>
                <a:lnTo>
                  <a:pt x="1623417" y="3784"/>
                </a:lnTo>
                <a:lnTo>
                  <a:pt x="1698488" y="2142"/>
                </a:lnTo>
                <a:lnTo>
                  <a:pt x="1774451" y="958"/>
                </a:lnTo>
                <a:lnTo>
                  <a:pt x="1851249" y="241"/>
                </a:lnTo>
                <a:lnTo>
                  <a:pt x="1928825" y="0"/>
                </a:lnTo>
                <a:lnTo>
                  <a:pt x="2006400" y="241"/>
                </a:lnTo>
                <a:lnTo>
                  <a:pt x="2083198" y="958"/>
                </a:lnTo>
                <a:lnTo>
                  <a:pt x="2159161" y="2142"/>
                </a:lnTo>
                <a:lnTo>
                  <a:pt x="2234232" y="3784"/>
                </a:lnTo>
                <a:lnTo>
                  <a:pt x="2308351" y="5875"/>
                </a:lnTo>
                <a:lnTo>
                  <a:pt x="2381463" y="8406"/>
                </a:lnTo>
                <a:lnTo>
                  <a:pt x="2453510" y="11368"/>
                </a:lnTo>
                <a:lnTo>
                  <a:pt x="2524433" y="14751"/>
                </a:lnTo>
                <a:lnTo>
                  <a:pt x="2594175" y="18547"/>
                </a:lnTo>
                <a:lnTo>
                  <a:pt x="2662678" y="22746"/>
                </a:lnTo>
                <a:lnTo>
                  <a:pt x="2729886" y="27340"/>
                </a:lnTo>
                <a:lnTo>
                  <a:pt x="2795740" y="32320"/>
                </a:lnTo>
                <a:lnTo>
                  <a:pt x="2860182" y="37675"/>
                </a:lnTo>
                <a:lnTo>
                  <a:pt x="2923156" y="43398"/>
                </a:lnTo>
                <a:lnTo>
                  <a:pt x="2984603" y="49479"/>
                </a:lnTo>
                <a:lnTo>
                  <a:pt x="3044466" y="55910"/>
                </a:lnTo>
                <a:lnTo>
                  <a:pt x="3102686" y="62680"/>
                </a:lnTo>
                <a:lnTo>
                  <a:pt x="3159208" y="69781"/>
                </a:lnTo>
                <a:lnTo>
                  <a:pt x="3213972" y="77205"/>
                </a:lnTo>
                <a:lnTo>
                  <a:pt x="3266922" y="84941"/>
                </a:lnTo>
                <a:lnTo>
                  <a:pt x="3317999" y="92981"/>
                </a:lnTo>
                <a:lnTo>
                  <a:pt x="3367147" y="101315"/>
                </a:lnTo>
                <a:lnTo>
                  <a:pt x="3414307" y="109935"/>
                </a:lnTo>
                <a:lnTo>
                  <a:pt x="3459421" y="118832"/>
                </a:lnTo>
                <a:lnTo>
                  <a:pt x="3502433" y="127997"/>
                </a:lnTo>
                <a:lnTo>
                  <a:pt x="3543285" y="137419"/>
                </a:lnTo>
                <a:lnTo>
                  <a:pt x="3581918" y="147091"/>
                </a:lnTo>
                <a:lnTo>
                  <a:pt x="3652301" y="167148"/>
                </a:lnTo>
                <a:lnTo>
                  <a:pt x="3713119" y="188092"/>
                </a:lnTo>
                <a:lnTo>
                  <a:pt x="3763913" y="209853"/>
                </a:lnTo>
                <a:lnTo>
                  <a:pt x="3804222" y="232357"/>
                </a:lnTo>
                <a:lnTo>
                  <a:pt x="3844016" y="267349"/>
                </a:lnTo>
                <a:lnTo>
                  <a:pt x="3857625" y="303606"/>
                </a:lnTo>
                <a:lnTo>
                  <a:pt x="3857625" y="910831"/>
                </a:lnTo>
                <a:lnTo>
                  <a:pt x="3856093" y="923042"/>
                </a:lnTo>
                <a:lnTo>
                  <a:pt x="3851537" y="935130"/>
                </a:lnTo>
                <a:lnTo>
                  <a:pt x="3820296" y="970571"/>
                </a:lnTo>
                <a:lnTo>
                  <a:pt x="3785402" y="993420"/>
                </a:lnTo>
                <a:lnTo>
                  <a:pt x="3739792" y="1015561"/>
                </a:lnTo>
                <a:lnTo>
                  <a:pt x="3683927" y="1036923"/>
                </a:lnTo>
                <a:lnTo>
                  <a:pt x="3618267" y="1057433"/>
                </a:lnTo>
                <a:lnTo>
                  <a:pt x="3543275" y="1077017"/>
                </a:lnTo>
                <a:lnTo>
                  <a:pt x="3502424" y="1086440"/>
                </a:lnTo>
                <a:lnTo>
                  <a:pt x="3459411" y="1095604"/>
                </a:lnTo>
                <a:lnTo>
                  <a:pt x="3414296" y="1104501"/>
                </a:lnTo>
                <a:lnTo>
                  <a:pt x="3367136" y="1113121"/>
                </a:lnTo>
                <a:lnTo>
                  <a:pt x="3317988" y="1121456"/>
                </a:lnTo>
                <a:lnTo>
                  <a:pt x="3266911" y="1129496"/>
                </a:lnTo>
                <a:lnTo>
                  <a:pt x="3213961" y="1137232"/>
                </a:lnTo>
                <a:lnTo>
                  <a:pt x="3159196" y="1144655"/>
                </a:lnTo>
                <a:lnTo>
                  <a:pt x="3102675" y="1151756"/>
                </a:lnTo>
                <a:lnTo>
                  <a:pt x="3044454" y="1158527"/>
                </a:lnTo>
                <a:lnTo>
                  <a:pt x="2984591" y="1164957"/>
                </a:lnTo>
                <a:lnTo>
                  <a:pt x="2923144" y="1171038"/>
                </a:lnTo>
                <a:lnTo>
                  <a:pt x="2860170" y="1176761"/>
                </a:lnTo>
                <a:lnTo>
                  <a:pt x="2795727" y="1182117"/>
                </a:lnTo>
                <a:lnTo>
                  <a:pt x="2729874" y="1187096"/>
                </a:lnTo>
                <a:lnTo>
                  <a:pt x="2662666" y="1191690"/>
                </a:lnTo>
                <a:lnTo>
                  <a:pt x="2594162" y="1195890"/>
                </a:lnTo>
                <a:lnTo>
                  <a:pt x="2524420" y="1199686"/>
                </a:lnTo>
                <a:lnTo>
                  <a:pt x="2453497" y="1203069"/>
                </a:lnTo>
                <a:lnTo>
                  <a:pt x="2381451" y="1206030"/>
                </a:lnTo>
                <a:lnTo>
                  <a:pt x="2308339" y="1208561"/>
                </a:lnTo>
                <a:lnTo>
                  <a:pt x="2234219" y="1210652"/>
                </a:lnTo>
                <a:lnTo>
                  <a:pt x="2159149" y="1212295"/>
                </a:lnTo>
                <a:lnTo>
                  <a:pt x="2083186" y="1213479"/>
                </a:lnTo>
                <a:lnTo>
                  <a:pt x="2006388" y="1214196"/>
                </a:lnTo>
                <a:lnTo>
                  <a:pt x="1928812" y="1214437"/>
                </a:lnTo>
                <a:lnTo>
                  <a:pt x="1851236" y="1214196"/>
                </a:lnTo>
                <a:lnTo>
                  <a:pt x="1774438" y="1213479"/>
                </a:lnTo>
                <a:lnTo>
                  <a:pt x="1698475" y="1212295"/>
                </a:lnTo>
                <a:lnTo>
                  <a:pt x="1623405" y="1210652"/>
                </a:lnTo>
                <a:lnTo>
                  <a:pt x="1549285" y="1208561"/>
                </a:lnTo>
                <a:lnTo>
                  <a:pt x="1476173" y="1206030"/>
                </a:lnTo>
                <a:lnTo>
                  <a:pt x="1404127" y="1203069"/>
                </a:lnTo>
                <a:lnTo>
                  <a:pt x="1333204" y="1199686"/>
                </a:lnTo>
                <a:lnTo>
                  <a:pt x="1263462" y="1195890"/>
                </a:lnTo>
                <a:lnTo>
                  <a:pt x="1194958" y="1191690"/>
                </a:lnTo>
                <a:lnTo>
                  <a:pt x="1127750" y="1187096"/>
                </a:lnTo>
                <a:lnTo>
                  <a:pt x="1061897" y="1182117"/>
                </a:lnTo>
                <a:lnTo>
                  <a:pt x="997454" y="1176761"/>
                </a:lnTo>
                <a:lnTo>
                  <a:pt x="934480" y="1171038"/>
                </a:lnTo>
                <a:lnTo>
                  <a:pt x="873033" y="1164957"/>
                </a:lnTo>
                <a:lnTo>
                  <a:pt x="813170" y="1158527"/>
                </a:lnTo>
                <a:lnTo>
                  <a:pt x="754949" y="1151756"/>
                </a:lnTo>
                <a:lnTo>
                  <a:pt x="698428" y="1144655"/>
                </a:lnTo>
                <a:lnTo>
                  <a:pt x="643663" y="1137232"/>
                </a:lnTo>
                <a:lnTo>
                  <a:pt x="590713" y="1129496"/>
                </a:lnTo>
                <a:lnTo>
                  <a:pt x="539636" y="1121456"/>
                </a:lnTo>
                <a:lnTo>
                  <a:pt x="490488" y="1113121"/>
                </a:lnTo>
                <a:lnTo>
                  <a:pt x="443328" y="1104501"/>
                </a:lnTo>
                <a:lnTo>
                  <a:pt x="398213" y="1095604"/>
                </a:lnTo>
                <a:lnTo>
                  <a:pt x="355200" y="1086440"/>
                </a:lnTo>
                <a:lnTo>
                  <a:pt x="314349" y="1077017"/>
                </a:lnTo>
                <a:lnTo>
                  <a:pt x="275715" y="1067345"/>
                </a:lnTo>
                <a:lnTo>
                  <a:pt x="205332" y="1047289"/>
                </a:lnTo>
                <a:lnTo>
                  <a:pt x="144512" y="1026344"/>
                </a:lnTo>
                <a:lnTo>
                  <a:pt x="93717" y="1004584"/>
                </a:lnTo>
                <a:lnTo>
                  <a:pt x="53407" y="982079"/>
                </a:lnTo>
                <a:lnTo>
                  <a:pt x="13611" y="947087"/>
                </a:lnTo>
                <a:lnTo>
                  <a:pt x="0" y="910831"/>
                </a:lnTo>
                <a:lnTo>
                  <a:pt x="0" y="303606"/>
                </a:lnTo>
              </a:path>
            </a:pathLst>
          </a:custGeom>
          <a:ln w="25400">
            <a:solidFill>
              <a:srgbClr val="385D8A"/>
            </a:solidFill>
          </a:ln>
        </p:spPr>
        <p:txBody>
          <a:bodyPr wrap="square" lIns="0" tIns="0" rIns="0" bIns="0" rtlCol="0"/>
          <a:lstStyle/>
          <a:p>
            <a:endParaRPr/>
          </a:p>
        </p:txBody>
      </p:sp>
      <p:sp>
        <p:nvSpPr>
          <p:cNvPr id="9" name="object 9"/>
          <p:cNvSpPr/>
          <p:nvPr/>
        </p:nvSpPr>
        <p:spPr>
          <a:xfrm>
            <a:off x="2000250" y="1857375"/>
            <a:ext cx="500062" cy="164306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063706" y="2744995"/>
            <a:ext cx="355600" cy="168275"/>
          </a:xfrm>
          <a:custGeom>
            <a:avLst/>
            <a:gdLst/>
            <a:ahLst/>
            <a:cxnLst/>
            <a:rect l="l" t="t" r="r" b="b"/>
            <a:pathLst>
              <a:path w="355600" h="168275">
                <a:moveTo>
                  <a:pt x="355333" y="0"/>
                </a:moveTo>
                <a:lnTo>
                  <a:pt x="346165" y="47018"/>
                </a:lnTo>
                <a:lnTo>
                  <a:pt x="325677" y="88545"/>
                </a:lnTo>
                <a:lnTo>
                  <a:pt x="295670" y="122982"/>
                </a:lnTo>
                <a:lnTo>
                  <a:pt x="257942" y="148728"/>
                </a:lnTo>
                <a:lnTo>
                  <a:pt x="214293" y="164185"/>
                </a:lnTo>
                <a:lnTo>
                  <a:pt x="166522" y="167754"/>
                </a:lnTo>
                <a:lnTo>
                  <a:pt x="117470" y="157859"/>
                </a:lnTo>
                <a:lnTo>
                  <a:pt x="74227" y="135505"/>
                </a:lnTo>
                <a:lnTo>
                  <a:pt x="38857" y="102613"/>
                </a:lnTo>
                <a:lnTo>
                  <a:pt x="13426" y="61105"/>
                </a:lnTo>
                <a:lnTo>
                  <a:pt x="0" y="12903"/>
                </a:lnTo>
              </a:path>
            </a:pathLst>
          </a:custGeom>
          <a:ln w="28575">
            <a:solidFill>
              <a:srgbClr val="000000"/>
            </a:solidFill>
          </a:ln>
        </p:spPr>
        <p:txBody>
          <a:bodyPr wrap="square" lIns="0" tIns="0" rIns="0" bIns="0" rtlCol="0"/>
          <a:lstStyle/>
          <a:p>
            <a:endParaRPr/>
          </a:p>
        </p:txBody>
      </p:sp>
      <p:sp>
        <p:nvSpPr>
          <p:cNvPr id="11" name="object 11"/>
          <p:cNvSpPr/>
          <p:nvPr/>
        </p:nvSpPr>
        <p:spPr>
          <a:xfrm>
            <a:off x="2071687" y="2428876"/>
            <a:ext cx="71755" cy="142875"/>
          </a:xfrm>
          <a:custGeom>
            <a:avLst/>
            <a:gdLst/>
            <a:ahLst/>
            <a:cxnLst/>
            <a:rect l="l" t="t" r="r" b="b"/>
            <a:pathLst>
              <a:path w="71755" h="142875">
                <a:moveTo>
                  <a:pt x="35725" y="0"/>
                </a:moveTo>
                <a:lnTo>
                  <a:pt x="21817" y="5613"/>
                </a:lnTo>
                <a:lnTo>
                  <a:pt x="10461" y="20921"/>
                </a:lnTo>
                <a:lnTo>
                  <a:pt x="2806" y="43628"/>
                </a:lnTo>
                <a:lnTo>
                  <a:pt x="0" y="71437"/>
                </a:lnTo>
                <a:lnTo>
                  <a:pt x="2806" y="99246"/>
                </a:lnTo>
                <a:lnTo>
                  <a:pt x="10461" y="121953"/>
                </a:lnTo>
                <a:lnTo>
                  <a:pt x="21817" y="137261"/>
                </a:lnTo>
                <a:lnTo>
                  <a:pt x="35725" y="142875"/>
                </a:lnTo>
                <a:lnTo>
                  <a:pt x="49625" y="137261"/>
                </a:lnTo>
                <a:lnTo>
                  <a:pt x="60977" y="121953"/>
                </a:lnTo>
                <a:lnTo>
                  <a:pt x="68630" y="99246"/>
                </a:lnTo>
                <a:lnTo>
                  <a:pt x="71437" y="71437"/>
                </a:lnTo>
                <a:lnTo>
                  <a:pt x="68630" y="43628"/>
                </a:lnTo>
                <a:lnTo>
                  <a:pt x="60977" y="20921"/>
                </a:lnTo>
                <a:lnTo>
                  <a:pt x="49625" y="5613"/>
                </a:lnTo>
                <a:lnTo>
                  <a:pt x="35725" y="0"/>
                </a:lnTo>
                <a:close/>
              </a:path>
            </a:pathLst>
          </a:custGeom>
          <a:solidFill>
            <a:srgbClr val="4F81BD"/>
          </a:solidFill>
        </p:spPr>
        <p:txBody>
          <a:bodyPr wrap="square" lIns="0" tIns="0" rIns="0" bIns="0" rtlCol="0"/>
          <a:lstStyle/>
          <a:p>
            <a:endParaRPr/>
          </a:p>
        </p:txBody>
      </p:sp>
      <p:sp>
        <p:nvSpPr>
          <p:cNvPr id="12" name="object 12"/>
          <p:cNvSpPr/>
          <p:nvPr/>
        </p:nvSpPr>
        <p:spPr>
          <a:xfrm>
            <a:off x="2071687" y="2428876"/>
            <a:ext cx="71755" cy="142875"/>
          </a:xfrm>
          <a:custGeom>
            <a:avLst/>
            <a:gdLst/>
            <a:ahLst/>
            <a:cxnLst/>
            <a:rect l="l" t="t" r="r" b="b"/>
            <a:pathLst>
              <a:path w="71755" h="142875">
                <a:moveTo>
                  <a:pt x="0" y="71437"/>
                </a:moveTo>
                <a:lnTo>
                  <a:pt x="2806" y="43628"/>
                </a:lnTo>
                <a:lnTo>
                  <a:pt x="10461" y="20921"/>
                </a:lnTo>
                <a:lnTo>
                  <a:pt x="21817" y="5613"/>
                </a:lnTo>
                <a:lnTo>
                  <a:pt x="35725" y="0"/>
                </a:lnTo>
                <a:lnTo>
                  <a:pt x="49625" y="5613"/>
                </a:lnTo>
                <a:lnTo>
                  <a:pt x="60977" y="20921"/>
                </a:lnTo>
                <a:lnTo>
                  <a:pt x="68630" y="43628"/>
                </a:lnTo>
                <a:lnTo>
                  <a:pt x="71437" y="71437"/>
                </a:lnTo>
                <a:lnTo>
                  <a:pt x="68630" y="99246"/>
                </a:lnTo>
                <a:lnTo>
                  <a:pt x="60977" y="121953"/>
                </a:lnTo>
                <a:lnTo>
                  <a:pt x="49625" y="137261"/>
                </a:lnTo>
                <a:lnTo>
                  <a:pt x="35725" y="142875"/>
                </a:lnTo>
                <a:lnTo>
                  <a:pt x="21817" y="137261"/>
                </a:lnTo>
                <a:lnTo>
                  <a:pt x="10461" y="121953"/>
                </a:lnTo>
                <a:lnTo>
                  <a:pt x="2806" y="99246"/>
                </a:lnTo>
                <a:lnTo>
                  <a:pt x="0" y="71437"/>
                </a:lnTo>
                <a:close/>
              </a:path>
            </a:pathLst>
          </a:custGeom>
          <a:ln w="28575">
            <a:solidFill>
              <a:srgbClr val="000000"/>
            </a:solidFill>
          </a:ln>
        </p:spPr>
        <p:txBody>
          <a:bodyPr wrap="square" lIns="0" tIns="0" rIns="0" bIns="0" rtlCol="0"/>
          <a:lstStyle/>
          <a:p>
            <a:endParaRPr/>
          </a:p>
        </p:txBody>
      </p:sp>
      <p:sp>
        <p:nvSpPr>
          <p:cNvPr id="13" name="object 13"/>
          <p:cNvSpPr/>
          <p:nvPr/>
        </p:nvSpPr>
        <p:spPr>
          <a:xfrm>
            <a:off x="2286000" y="2428876"/>
            <a:ext cx="71755" cy="142875"/>
          </a:xfrm>
          <a:custGeom>
            <a:avLst/>
            <a:gdLst/>
            <a:ahLst/>
            <a:cxnLst/>
            <a:rect l="l" t="t" r="r" b="b"/>
            <a:pathLst>
              <a:path w="71755" h="142875">
                <a:moveTo>
                  <a:pt x="35725" y="0"/>
                </a:moveTo>
                <a:lnTo>
                  <a:pt x="21817" y="5613"/>
                </a:lnTo>
                <a:lnTo>
                  <a:pt x="10461" y="20921"/>
                </a:lnTo>
                <a:lnTo>
                  <a:pt x="2806" y="43628"/>
                </a:lnTo>
                <a:lnTo>
                  <a:pt x="0" y="71437"/>
                </a:lnTo>
                <a:lnTo>
                  <a:pt x="2806" y="99246"/>
                </a:lnTo>
                <a:lnTo>
                  <a:pt x="10461" y="121953"/>
                </a:lnTo>
                <a:lnTo>
                  <a:pt x="21817" y="137261"/>
                </a:lnTo>
                <a:lnTo>
                  <a:pt x="35725" y="142875"/>
                </a:lnTo>
                <a:lnTo>
                  <a:pt x="49625" y="137261"/>
                </a:lnTo>
                <a:lnTo>
                  <a:pt x="60977" y="121953"/>
                </a:lnTo>
                <a:lnTo>
                  <a:pt x="68630" y="99246"/>
                </a:lnTo>
                <a:lnTo>
                  <a:pt x="71437" y="71437"/>
                </a:lnTo>
                <a:lnTo>
                  <a:pt x="68630" y="43628"/>
                </a:lnTo>
                <a:lnTo>
                  <a:pt x="60977" y="20921"/>
                </a:lnTo>
                <a:lnTo>
                  <a:pt x="49625" y="5613"/>
                </a:lnTo>
                <a:lnTo>
                  <a:pt x="35725" y="0"/>
                </a:lnTo>
                <a:close/>
              </a:path>
            </a:pathLst>
          </a:custGeom>
          <a:solidFill>
            <a:srgbClr val="4F81BD"/>
          </a:solidFill>
        </p:spPr>
        <p:txBody>
          <a:bodyPr wrap="square" lIns="0" tIns="0" rIns="0" bIns="0" rtlCol="0"/>
          <a:lstStyle/>
          <a:p>
            <a:endParaRPr/>
          </a:p>
        </p:txBody>
      </p:sp>
      <p:sp>
        <p:nvSpPr>
          <p:cNvPr id="14" name="object 14"/>
          <p:cNvSpPr/>
          <p:nvPr/>
        </p:nvSpPr>
        <p:spPr>
          <a:xfrm>
            <a:off x="2286000" y="2428876"/>
            <a:ext cx="71755" cy="142875"/>
          </a:xfrm>
          <a:custGeom>
            <a:avLst/>
            <a:gdLst/>
            <a:ahLst/>
            <a:cxnLst/>
            <a:rect l="l" t="t" r="r" b="b"/>
            <a:pathLst>
              <a:path w="71755" h="142875">
                <a:moveTo>
                  <a:pt x="0" y="71437"/>
                </a:moveTo>
                <a:lnTo>
                  <a:pt x="2806" y="43628"/>
                </a:lnTo>
                <a:lnTo>
                  <a:pt x="10461" y="20921"/>
                </a:lnTo>
                <a:lnTo>
                  <a:pt x="21817" y="5613"/>
                </a:lnTo>
                <a:lnTo>
                  <a:pt x="35725" y="0"/>
                </a:lnTo>
                <a:lnTo>
                  <a:pt x="49625" y="5613"/>
                </a:lnTo>
                <a:lnTo>
                  <a:pt x="60977" y="20921"/>
                </a:lnTo>
                <a:lnTo>
                  <a:pt x="68630" y="43628"/>
                </a:lnTo>
                <a:lnTo>
                  <a:pt x="71437" y="71437"/>
                </a:lnTo>
                <a:lnTo>
                  <a:pt x="68630" y="99246"/>
                </a:lnTo>
                <a:lnTo>
                  <a:pt x="60977" y="121953"/>
                </a:lnTo>
                <a:lnTo>
                  <a:pt x="49625" y="137261"/>
                </a:lnTo>
                <a:lnTo>
                  <a:pt x="35725" y="142875"/>
                </a:lnTo>
                <a:lnTo>
                  <a:pt x="21817" y="137261"/>
                </a:lnTo>
                <a:lnTo>
                  <a:pt x="10461" y="121953"/>
                </a:lnTo>
                <a:lnTo>
                  <a:pt x="2806" y="99246"/>
                </a:lnTo>
                <a:lnTo>
                  <a:pt x="0" y="71437"/>
                </a:lnTo>
                <a:close/>
              </a:path>
            </a:pathLst>
          </a:custGeom>
          <a:ln w="28575">
            <a:solidFill>
              <a:srgbClr val="000000"/>
            </a:solidFill>
          </a:ln>
        </p:spPr>
        <p:txBody>
          <a:bodyPr wrap="square" lIns="0" tIns="0" rIns="0" bIns="0" rtlCol="0"/>
          <a:lstStyle/>
          <a:p>
            <a:endParaRPr/>
          </a:p>
        </p:txBody>
      </p:sp>
      <p:sp>
        <p:nvSpPr>
          <p:cNvPr id="15" name="object 15"/>
          <p:cNvSpPr/>
          <p:nvPr/>
        </p:nvSpPr>
        <p:spPr>
          <a:xfrm>
            <a:off x="5072062" y="3232547"/>
            <a:ext cx="3857625" cy="911225"/>
          </a:xfrm>
          <a:custGeom>
            <a:avLst/>
            <a:gdLst/>
            <a:ahLst/>
            <a:cxnLst/>
            <a:rect l="l" t="t" r="r" b="b"/>
            <a:pathLst>
              <a:path w="3857625" h="911225">
                <a:moveTo>
                  <a:pt x="0" y="0"/>
                </a:moveTo>
                <a:lnTo>
                  <a:pt x="0" y="607225"/>
                </a:lnTo>
                <a:lnTo>
                  <a:pt x="1531" y="619436"/>
                </a:lnTo>
                <a:lnTo>
                  <a:pt x="24043" y="655298"/>
                </a:lnTo>
                <a:lnTo>
                  <a:pt x="72222" y="689814"/>
                </a:lnTo>
                <a:lnTo>
                  <a:pt x="117832" y="711955"/>
                </a:lnTo>
                <a:lnTo>
                  <a:pt x="173697" y="733317"/>
                </a:lnTo>
                <a:lnTo>
                  <a:pt x="239357" y="753826"/>
                </a:lnTo>
                <a:lnTo>
                  <a:pt x="314349" y="773411"/>
                </a:lnTo>
                <a:lnTo>
                  <a:pt x="355200" y="782834"/>
                </a:lnTo>
                <a:lnTo>
                  <a:pt x="398213" y="791998"/>
                </a:lnTo>
                <a:lnTo>
                  <a:pt x="443328" y="800895"/>
                </a:lnTo>
                <a:lnTo>
                  <a:pt x="490488" y="809515"/>
                </a:lnTo>
                <a:lnTo>
                  <a:pt x="539636" y="817850"/>
                </a:lnTo>
                <a:lnTo>
                  <a:pt x="590713" y="825890"/>
                </a:lnTo>
                <a:lnTo>
                  <a:pt x="643663" y="833626"/>
                </a:lnTo>
                <a:lnTo>
                  <a:pt x="698428" y="841049"/>
                </a:lnTo>
                <a:lnTo>
                  <a:pt x="813170" y="854921"/>
                </a:lnTo>
                <a:lnTo>
                  <a:pt x="934480" y="867432"/>
                </a:lnTo>
                <a:lnTo>
                  <a:pt x="1061897" y="878511"/>
                </a:lnTo>
                <a:lnTo>
                  <a:pt x="1194958" y="888084"/>
                </a:lnTo>
                <a:lnTo>
                  <a:pt x="1333204" y="896079"/>
                </a:lnTo>
                <a:lnTo>
                  <a:pt x="1476173" y="902424"/>
                </a:lnTo>
                <a:lnTo>
                  <a:pt x="1698475" y="908688"/>
                </a:lnTo>
                <a:lnTo>
                  <a:pt x="1928812" y="910831"/>
                </a:lnTo>
                <a:lnTo>
                  <a:pt x="2006388" y="910590"/>
                </a:lnTo>
                <a:lnTo>
                  <a:pt x="2083186" y="909873"/>
                </a:lnTo>
                <a:lnTo>
                  <a:pt x="2308339" y="904955"/>
                </a:lnTo>
                <a:lnTo>
                  <a:pt x="2524420" y="896079"/>
                </a:lnTo>
                <a:lnTo>
                  <a:pt x="2662666" y="888084"/>
                </a:lnTo>
                <a:lnTo>
                  <a:pt x="2795727" y="878511"/>
                </a:lnTo>
                <a:lnTo>
                  <a:pt x="2923144" y="867432"/>
                </a:lnTo>
                <a:lnTo>
                  <a:pt x="3044454" y="854921"/>
                </a:lnTo>
                <a:lnTo>
                  <a:pt x="3159196" y="841049"/>
                </a:lnTo>
                <a:lnTo>
                  <a:pt x="3213961" y="833626"/>
                </a:lnTo>
                <a:lnTo>
                  <a:pt x="3266911" y="825890"/>
                </a:lnTo>
                <a:lnTo>
                  <a:pt x="3317988" y="817850"/>
                </a:lnTo>
                <a:lnTo>
                  <a:pt x="3367136" y="809515"/>
                </a:lnTo>
                <a:lnTo>
                  <a:pt x="3414296" y="800895"/>
                </a:lnTo>
                <a:lnTo>
                  <a:pt x="3459411" y="791998"/>
                </a:lnTo>
                <a:lnTo>
                  <a:pt x="3502424" y="782834"/>
                </a:lnTo>
                <a:lnTo>
                  <a:pt x="3543275" y="773411"/>
                </a:lnTo>
                <a:lnTo>
                  <a:pt x="3581909" y="763739"/>
                </a:lnTo>
                <a:lnTo>
                  <a:pt x="3652292" y="743683"/>
                </a:lnTo>
                <a:lnTo>
                  <a:pt x="3713112" y="722738"/>
                </a:lnTo>
                <a:lnTo>
                  <a:pt x="3763907" y="700977"/>
                </a:lnTo>
                <a:lnTo>
                  <a:pt x="3804217" y="678473"/>
                </a:lnTo>
                <a:lnTo>
                  <a:pt x="3844013" y="643481"/>
                </a:lnTo>
                <a:lnTo>
                  <a:pt x="3857625" y="607225"/>
                </a:lnTo>
                <a:lnTo>
                  <a:pt x="3857625" y="303606"/>
                </a:lnTo>
                <a:lnTo>
                  <a:pt x="1928799" y="303606"/>
                </a:lnTo>
                <a:lnTo>
                  <a:pt x="1698463" y="301463"/>
                </a:lnTo>
                <a:lnTo>
                  <a:pt x="1476161" y="295199"/>
                </a:lnTo>
                <a:lnTo>
                  <a:pt x="1333191" y="288854"/>
                </a:lnTo>
                <a:lnTo>
                  <a:pt x="1194946" y="280859"/>
                </a:lnTo>
                <a:lnTo>
                  <a:pt x="1061884" y="271286"/>
                </a:lnTo>
                <a:lnTo>
                  <a:pt x="934468" y="260207"/>
                </a:lnTo>
                <a:lnTo>
                  <a:pt x="813158" y="247695"/>
                </a:lnTo>
                <a:lnTo>
                  <a:pt x="698416" y="233824"/>
                </a:lnTo>
                <a:lnTo>
                  <a:pt x="643652" y="226401"/>
                </a:lnTo>
                <a:lnTo>
                  <a:pt x="590702" y="218664"/>
                </a:lnTo>
                <a:lnTo>
                  <a:pt x="539625" y="210625"/>
                </a:lnTo>
                <a:lnTo>
                  <a:pt x="490477" y="202290"/>
                </a:lnTo>
                <a:lnTo>
                  <a:pt x="443317" y="193670"/>
                </a:lnTo>
                <a:lnTo>
                  <a:pt x="398203" y="184773"/>
                </a:lnTo>
                <a:lnTo>
                  <a:pt x="355191" y="175609"/>
                </a:lnTo>
                <a:lnTo>
                  <a:pt x="314339" y="166186"/>
                </a:lnTo>
                <a:lnTo>
                  <a:pt x="275706" y="156514"/>
                </a:lnTo>
                <a:lnTo>
                  <a:pt x="205323" y="136458"/>
                </a:lnTo>
                <a:lnTo>
                  <a:pt x="144505" y="115513"/>
                </a:lnTo>
                <a:lnTo>
                  <a:pt x="93711" y="93752"/>
                </a:lnTo>
                <a:lnTo>
                  <a:pt x="53402" y="71248"/>
                </a:lnTo>
                <a:lnTo>
                  <a:pt x="13608" y="36256"/>
                </a:lnTo>
                <a:lnTo>
                  <a:pt x="1530" y="12210"/>
                </a:lnTo>
                <a:lnTo>
                  <a:pt x="0" y="0"/>
                </a:lnTo>
                <a:close/>
              </a:path>
              <a:path w="3857625" h="911225">
                <a:moveTo>
                  <a:pt x="3857625" y="0"/>
                </a:moveTo>
                <a:lnTo>
                  <a:pt x="3844011" y="36256"/>
                </a:lnTo>
                <a:lnTo>
                  <a:pt x="3804212" y="71248"/>
                </a:lnTo>
                <a:lnTo>
                  <a:pt x="3763901" y="93752"/>
                </a:lnTo>
                <a:lnTo>
                  <a:pt x="3713105" y="115513"/>
                </a:lnTo>
                <a:lnTo>
                  <a:pt x="3652284" y="136458"/>
                </a:lnTo>
                <a:lnTo>
                  <a:pt x="3581900" y="156514"/>
                </a:lnTo>
                <a:lnTo>
                  <a:pt x="3543266" y="166186"/>
                </a:lnTo>
                <a:lnTo>
                  <a:pt x="3502414" y="175609"/>
                </a:lnTo>
                <a:lnTo>
                  <a:pt x="3459401" y="184773"/>
                </a:lnTo>
                <a:lnTo>
                  <a:pt x="3414286" y="193670"/>
                </a:lnTo>
                <a:lnTo>
                  <a:pt x="3367125" y="202290"/>
                </a:lnTo>
                <a:lnTo>
                  <a:pt x="3317977" y="210625"/>
                </a:lnTo>
                <a:lnTo>
                  <a:pt x="3266900" y="218664"/>
                </a:lnTo>
                <a:lnTo>
                  <a:pt x="3213949" y="226401"/>
                </a:lnTo>
                <a:lnTo>
                  <a:pt x="3159185" y="233824"/>
                </a:lnTo>
                <a:lnTo>
                  <a:pt x="3044442" y="247695"/>
                </a:lnTo>
                <a:lnTo>
                  <a:pt x="2923131" y="260207"/>
                </a:lnTo>
                <a:lnTo>
                  <a:pt x="2795715" y="271286"/>
                </a:lnTo>
                <a:lnTo>
                  <a:pt x="2662653" y="280859"/>
                </a:lnTo>
                <a:lnTo>
                  <a:pt x="2524407" y="288854"/>
                </a:lnTo>
                <a:lnTo>
                  <a:pt x="2381438" y="295199"/>
                </a:lnTo>
                <a:lnTo>
                  <a:pt x="2159136" y="301463"/>
                </a:lnTo>
                <a:lnTo>
                  <a:pt x="2083173" y="302647"/>
                </a:lnTo>
                <a:lnTo>
                  <a:pt x="2006375" y="303365"/>
                </a:lnTo>
                <a:lnTo>
                  <a:pt x="1928799" y="303606"/>
                </a:lnTo>
                <a:lnTo>
                  <a:pt x="3857625" y="303606"/>
                </a:lnTo>
                <a:lnTo>
                  <a:pt x="3857625" y="0"/>
                </a:lnTo>
                <a:close/>
              </a:path>
            </a:pathLst>
          </a:custGeom>
          <a:solidFill>
            <a:srgbClr val="4F81BD"/>
          </a:solidFill>
        </p:spPr>
        <p:txBody>
          <a:bodyPr wrap="square" lIns="0" tIns="0" rIns="0" bIns="0" rtlCol="0"/>
          <a:lstStyle/>
          <a:p>
            <a:endParaRPr/>
          </a:p>
        </p:txBody>
      </p:sp>
      <p:sp>
        <p:nvSpPr>
          <p:cNvPr id="16" name="object 16"/>
          <p:cNvSpPr/>
          <p:nvPr/>
        </p:nvSpPr>
        <p:spPr>
          <a:xfrm>
            <a:off x="5072062" y="2928941"/>
            <a:ext cx="3857625" cy="607695"/>
          </a:xfrm>
          <a:custGeom>
            <a:avLst/>
            <a:gdLst/>
            <a:ahLst/>
            <a:cxnLst/>
            <a:rect l="l" t="t" r="r" b="b"/>
            <a:pathLst>
              <a:path w="3857625" h="607695">
                <a:moveTo>
                  <a:pt x="1928825" y="0"/>
                </a:moveTo>
                <a:lnTo>
                  <a:pt x="1851249" y="241"/>
                </a:lnTo>
                <a:lnTo>
                  <a:pt x="1774451" y="958"/>
                </a:lnTo>
                <a:lnTo>
                  <a:pt x="1698488" y="2142"/>
                </a:lnTo>
                <a:lnTo>
                  <a:pt x="1476186" y="8406"/>
                </a:lnTo>
                <a:lnTo>
                  <a:pt x="1263474" y="18547"/>
                </a:lnTo>
                <a:lnTo>
                  <a:pt x="1127763" y="27340"/>
                </a:lnTo>
                <a:lnTo>
                  <a:pt x="997466" y="37675"/>
                </a:lnTo>
                <a:lnTo>
                  <a:pt x="873045" y="49479"/>
                </a:lnTo>
                <a:lnTo>
                  <a:pt x="754961" y="62680"/>
                </a:lnTo>
                <a:lnTo>
                  <a:pt x="643675" y="77205"/>
                </a:lnTo>
                <a:lnTo>
                  <a:pt x="590724" y="84941"/>
                </a:lnTo>
                <a:lnTo>
                  <a:pt x="539647" y="92981"/>
                </a:lnTo>
                <a:lnTo>
                  <a:pt x="490499" y="101315"/>
                </a:lnTo>
                <a:lnTo>
                  <a:pt x="443338" y="109935"/>
                </a:lnTo>
                <a:lnTo>
                  <a:pt x="398223" y="118832"/>
                </a:lnTo>
                <a:lnTo>
                  <a:pt x="355210" y="127997"/>
                </a:lnTo>
                <a:lnTo>
                  <a:pt x="314358" y="137419"/>
                </a:lnTo>
                <a:lnTo>
                  <a:pt x="275724" y="147091"/>
                </a:lnTo>
                <a:lnTo>
                  <a:pt x="205340" y="167148"/>
                </a:lnTo>
                <a:lnTo>
                  <a:pt x="144519" y="188092"/>
                </a:lnTo>
                <a:lnTo>
                  <a:pt x="93723" y="209853"/>
                </a:lnTo>
                <a:lnTo>
                  <a:pt x="53412" y="232357"/>
                </a:lnTo>
                <a:lnTo>
                  <a:pt x="13613" y="267349"/>
                </a:lnTo>
                <a:lnTo>
                  <a:pt x="0" y="303606"/>
                </a:lnTo>
                <a:lnTo>
                  <a:pt x="1531" y="315829"/>
                </a:lnTo>
                <a:lnTo>
                  <a:pt x="24043" y="351692"/>
                </a:lnTo>
                <a:lnTo>
                  <a:pt x="72222" y="386207"/>
                </a:lnTo>
                <a:lnTo>
                  <a:pt x="117832" y="408349"/>
                </a:lnTo>
                <a:lnTo>
                  <a:pt x="173697" y="429711"/>
                </a:lnTo>
                <a:lnTo>
                  <a:pt x="239357" y="450220"/>
                </a:lnTo>
                <a:lnTo>
                  <a:pt x="314349" y="469805"/>
                </a:lnTo>
                <a:lnTo>
                  <a:pt x="355200" y="479227"/>
                </a:lnTo>
                <a:lnTo>
                  <a:pt x="398213" y="488392"/>
                </a:lnTo>
                <a:lnTo>
                  <a:pt x="443328" y="497289"/>
                </a:lnTo>
                <a:lnTo>
                  <a:pt x="490488" y="505909"/>
                </a:lnTo>
                <a:lnTo>
                  <a:pt x="539636" y="514243"/>
                </a:lnTo>
                <a:lnTo>
                  <a:pt x="590713" y="522283"/>
                </a:lnTo>
                <a:lnTo>
                  <a:pt x="643663" y="530019"/>
                </a:lnTo>
                <a:lnTo>
                  <a:pt x="698428" y="537443"/>
                </a:lnTo>
                <a:lnTo>
                  <a:pt x="754949" y="544544"/>
                </a:lnTo>
                <a:lnTo>
                  <a:pt x="813170" y="551314"/>
                </a:lnTo>
                <a:lnTo>
                  <a:pt x="873033" y="557745"/>
                </a:lnTo>
                <a:lnTo>
                  <a:pt x="934480" y="563826"/>
                </a:lnTo>
                <a:lnTo>
                  <a:pt x="997454" y="569549"/>
                </a:lnTo>
                <a:lnTo>
                  <a:pt x="1061897" y="574904"/>
                </a:lnTo>
                <a:lnTo>
                  <a:pt x="1127750" y="579884"/>
                </a:lnTo>
                <a:lnTo>
                  <a:pt x="1194958" y="584478"/>
                </a:lnTo>
                <a:lnTo>
                  <a:pt x="1263462" y="588677"/>
                </a:lnTo>
                <a:lnTo>
                  <a:pt x="1333204" y="592473"/>
                </a:lnTo>
                <a:lnTo>
                  <a:pt x="1404127" y="595856"/>
                </a:lnTo>
                <a:lnTo>
                  <a:pt x="1476173" y="598818"/>
                </a:lnTo>
                <a:lnTo>
                  <a:pt x="1549285" y="601349"/>
                </a:lnTo>
                <a:lnTo>
                  <a:pt x="1623405" y="603440"/>
                </a:lnTo>
                <a:lnTo>
                  <a:pt x="1698475" y="605082"/>
                </a:lnTo>
                <a:lnTo>
                  <a:pt x="1774438" y="606266"/>
                </a:lnTo>
                <a:lnTo>
                  <a:pt x="1851236" y="606984"/>
                </a:lnTo>
                <a:lnTo>
                  <a:pt x="1928812" y="607225"/>
                </a:lnTo>
                <a:lnTo>
                  <a:pt x="2006388" y="606984"/>
                </a:lnTo>
                <a:lnTo>
                  <a:pt x="2083186" y="606266"/>
                </a:lnTo>
                <a:lnTo>
                  <a:pt x="2159149" y="605082"/>
                </a:lnTo>
                <a:lnTo>
                  <a:pt x="2234219" y="603440"/>
                </a:lnTo>
                <a:lnTo>
                  <a:pt x="2308339" y="601349"/>
                </a:lnTo>
                <a:lnTo>
                  <a:pt x="2381451" y="598818"/>
                </a:lnTo>
                <a:lnTo>
                  <a:pt x="2453497" y="595856"/>
                </a:lnTo>
                <a:lnTo>
                  <a:pt x="2524420" y="592473"/>
                </a:lnTo>
                <a:lnTo>
                  <a:pt x="2594162" y="588677"/>
                </a:lnTo>
                <a:lnTo>
                  <a:pt x="2662666" y="584478"/>
                </a:lnTo>
                <a:lnTo>
                  <a:pt x="2729874" y="579884"/>
                </a:lnTo>
                <a:lnTo>
                  <a:pt x="2795727" y="574904"/>
                </a:lnTo>
                <a:lnTo>
                  <a:pt x="2860170" y="569548"/>
                </a:lnTo>
                <a:lnTo>
                  <a:pt x="2923144" y="563825"/>
                </a:lnTo>
                <a:lnTo>
                  <a:pt x="2984591" y="557744"/>
                </a:lnTo>
                <a:lnTo>
                  <a:pt x="3044454" y="551314"/>
                </a:lnTo>
                <a:lnTo>
                  <a:pt x="3102675" y="544543"/>
                </a:lnTo>
                <a:lnTo>
                  <a:pt x="3159196" y="537442"/>
                </a:lnTo>
                <a:lnTo>
                  <a:pt x="3213961" y="530018"/>
                </a:lnTo>
                <a:lnTo>
                  <a:pt x="3266911" y="522282"/>
                </a:lnTo>
                <a:lnTo>
                  <a:pt x="3317988" y="514242"/>
                </a:lnTo>
                <a:lnTo>
                  <a:pt x="3367136" y="505907"/>
                </a:lnTo>
                <a:lnTo>
                  <a:pt x="3414296" y="497286"/>
                </a:lnTo>
                <a:lnTo>
                  <a:pt x="3459411" y="488389"/>
                </a:lnTo>
                <a:lnTo>
                  <a:pt x="3502424" y="479225"/>
                </a:lnTo>
                <a:lnTo>
                  <a:pt x="3543275" y="469801"/>
                </a:lnTo>
                <a:lnTo>
                  <a:pt x="3581909" y="460129"/>
                </a:lnTo>
                <a:lnTo>
                  <a:pt x="3652292" y="440072"/>
                </a:lnTo>
                <a:lnTo>
                  <a:pt x="3713112" y="419126"/>
                </a:lnTo>
                <a:lnTo>
                  <a:pt x="3763907" y="397364"/>
                </a:lnTo>
                <a:lnTo>
                  <a:pt x="3804217" y="374859"/>
                </a:lnTo>
                <a:lnTo>
                  <a:pt x="3844013" y="339865"/>
                </a:lnTo>
                <a:lnTo>
                  <a:pt x="3857625" y="303606"/>
                </a:lnTo>
                <a:lnTo>
                  <a:pt x="3856094" y="291395"/>
                </a:lnTo>
                <a:lnTo>
                  <a:pt x="3833584" y="255533"/>
                </a:lnTo>
                <a:lnTo>
                  <a:pt x="3785407" y="221017"/>
                </a:lnTo>
                <a:lnTo>
                  <a:pt x="3739798" y="198875"/>
                </a:lnTo>
                <a:lnTo>
                  <a:pt x="3683934" y="177513"/>
                </a:lnTo>
                <a:lnTo>
                  <a:pt x="3618276" y="157004"/>
                </a:lnTo>
                <a:lnTo>
                  <a:pt x="3543285" y="137419"/>
                </a:lnTo>
                <a:lnTo>
                  <a:pt x="3502433" y="127997"/>
                </a:lnTo>
                <a:lnTo>
                  <a:pt x="3459421" y="118832"/>
                </a:lnTo>
                <a:lnTo>
                  <a:pt x="3414307" y="109935"/>
                </a:lnTo>
                <a:lnTo>
                  <a:pt x="3367147" y="101315"/>
                </a:lnTo>
                <a:lnTo>
                  <a:pt x="3317999" y="92981"/>
                </a:lnTo>
                <a:lnTo>
                  <a:pt x="3266922" y="84941"/>
                </a:lnTo>
                <a:lnTo>
                  <a:pt x="3213972" y="77205"/>
                </a:lnTo>
                <a:lnTo>
                  <a:pt x="3102686" y="62680"/>
                </a:lnTo>
                <a:lnTo>
                  <a:pt x="2984603" y="49479"/>
                </a:lnTo>
                <a:lnTo>
                  <a:pt x="2860182" y="37675"/>
                </a:lnTo>
                <a:lnTo>
                  <a:pt x="2729886" y="27340"/>
                </a:lnTo>
                <a:lnTo>
                  <a:pt x="2594175" y="18547"/>
                </a:lnTo>
                <a:lnTo>
                  <a:pt x="2381463" y="8406"/>
                </a:lnTo>
                <a:lnTo>
                  <a:pt x="2159161" y="2142"/>
                </a:lnTo>
                <a:lnTo>
                  <a:pt x="1928825" y="0"/>
                </a:lnTo>
                <a:close/>
              </a:path>
            </a:pathLst>
          </a:custGeom>
          <a:solidFill>
            <a:srgbClr val="95B3D7"/>
          </a:solidFill>
        </p:spPr>
        <p:txBody>
          <a:bodyPr wrap="square" lIns="0" tIns="0" rIns="0" bIns="0" rtlCol="0"/>
          <a:lstStyle/>
          <a:p>
            <a:endParaRPr/>
          </a:p>
        </p:txBody>
      </p:sp>
      <p:sp>
        <p:nvSpPr>
          <p:cNvPr id="17" name="object 17"/>
          <p:cNvSpPr/>
          <p:nvPr/>
        </p:nvSpPr>
        <p:spPr>
          <a:xfrm>
            <a:off x="5072063" y="2928940"/>
            <a:ext cx="3857625" cy="1214755"/>
          </a:xfrm>
          <a:custGeom>
            <a:avLst/>
            <a:gdLst/>
            <a:ahLst/>
            <a:cxnLst/>
            <a:rect l="l" t="t" r="r" b="b"/>
            <a:pathLst>
              <a:path w="3857625" h="1214754">
                <a:moveTo>
                  <a:pt x="3857625" y="303606"/>
                </a:moveTo>
                <a:lnTo>
                  <a:pt x="3844013" y="339862"/>
                </a:lnTo>
                <a:lnTo>
                  <a:pt x="3804217" y="374854"/>
                </a:lnTo>
                <a:lnTo>
                  <a:pt x="3763907" y="397358"/>
                </a:lnTo>
                <a:lnTo>
                  <a:pt x="3713112" y="419119"/>
                </a:lnTo>
                <a:lnTo>
                  <a:pt x="3652292" y="440064"/>
                </a:lnTo>
                <a:lnTo>
                  <a:pt x="3581909" y="460120"/>
                </a:lnTo>
                <a:lnTo>
                  <a:pt x="3543275" y="469792"/>
                </a:lnTo>
                <a:lnTo>
                  <a:pt x="3502424" y="479215"/>
                </a:lnTo>
                <a:lnTo>
                  <a:pt x="3459411" y="488379"/>
                </a:lnTo>
                <a:lnTo>
                  <a:pt x="3414296" y="497276"/>
                </a:lnTo>
                <a:lnTo>
                  <a:pt x="3367136" y="505896"/>
                </a:lnTo>
                <a:lnTo>
                  <a:pt x="3317988" y="514231"/>
                </a:lnTo>
                <a:lnTo>
                  <a:pt x="3266911" y="522271"/>
                </a:lnTo>
                <a:lnTo>
                  <a:pt x="3213961" y="530007"/>
                </a:lnTo>
                <a:lnTo>
                  <a:pt x="3159196" y="537430"/>
                </a:lnTo>
                <a:lnTo>
                  <a:pt x="3102675" y="544531"/>
                </a:lnTo>
                <a:lnTo>
                  <a:pt x="3044454" y="551302"/>
                </a:lnTo>
                <a:lnTo>
                  <a:pt x="2984591" y="557732"/>
                </a:lnTo>
                <a:lnTo>
                  <a:pt x="2923144" y="563813"/>
                </a:lnTo>
                <a:lnTo>
                  <a:pt x="2860170" y="569536"/>
                </a:lnTo>
                <a:lnTo>
                  <a:pt x="2795727" y="574892"/>
                </a:lnTo>
                <a:lnTo>
                  <a:pt x="2729874" y="579871"/>
                </a:lnTo>
                <a:lnTo>
                  <a:pt x="2662666" y="584465"/>
                </a:lnTo>
                <a:lnTo>
                  <a:pt x="2594162" y="588664"/>
                </a:lnTo>
                <a:lnTo>
                  <a:pt x="2524420" y="592460"/>
                </a:lnTo>
                <a:lnTo>
                  <a:pt x="2453497" y="595844"/>
                </a:lnTo>
                <a:lnTo>
                  <a:pt x="2381451" y="598805"/>
                </a:lnTo>
                <a:lnTo>
                  <a:pt x="2308339" y="601336"/>
                </a:lnTo>
                <a:lnTo>
                  <a:pt x="2234219" y="603427"/>
                </a:lnTo>
                <a:lnTo>
                  <a:pt x="2159149" y="605069"/>
                </a:lnTo>
                <a:lnTo>
                  <a:pt x="2083186" y="606254"/>
                </a:lnTo>
                <a:lnTo>
                  <a:pt x="2006388" y="606971"/>
                </a:lnTo>
                <a:lnTo>
                  <a:pt x="1928812" y="607212"/>
                </a:lnTo>
                <a:lnTo>
                  <a:pt x="1851236" y="606971"/>
                </a:lnTo>
                <a:lnTo>
                  <a:pt x="1774438" y="606254"/>
                </a:lnTo>
                <a:lnTo>
                  <a:pt x="1698475" y="605069"/>
                </a:lnTo>
                <a:lnTo>
                  <a:pt x="1623405" y="603427"/>
                </a:lnTo>
                <a:lnTo>
                  <a:pt x="1549285" y="601336"/>
                </a:lnTo>
                <a:lnTo>
                  <a:pt x="1476173" y="598805"/>
                </a:lnTo>
                <a:lnTo>
                  <a:pt x="1404127" y="595844"/>
                </a:lnTo>
                <a:lnTo>
                  <a:pt x="1333204" y="592460"/>
                </a:lnTo>
                <a:lnTo>
                  <a:pt x="1263462" y="588664"/>
                </a:lnTo>
                <a:lnTo>
                  <a:pt x="1194958" y="584465"/>
                </a:lnTo>
                <a:lnTo>
                  <a:pt x="1127750" y="579871"/>
                </a:lnTo>
                <a:lnTo>
                  <a:pt x="1061897" y="574892"/>
                </a:lnTo>
                <a:lnTo>
                  <a:pt x="997454" y="569536"/>
                </a:lnTo>
                <a:lnTo>
                  <a:pt x="934480" y="563813"/>
                </a:lnTo>
                <a:lnTo>
                  <a:pt x="873033" y="557732"/>
                </a:lnTo>
                <a:lnTo>
                  <a:pt x="813170" y="551302"/>
                </a:lnTo>
                <a:lnTo>
                  <a:pt x="754949" y="544531"/>
                </a:lnTo>
                <a:lnTo>
                  <a:pt x="698428" y="537430"/>
                </a:lnTo>
                <a:lnTo>
                  <a:pt x="643663" y="530007"/>
                </a:lnTo>
                <a:lnTo>
                  <a:pt x="590713" y="522271"/>
                </a:lnTo>
                <a:lnTo>
                  <a:pt x="539636" y="514231"/>
                </a:lnTo>
                <a:lnTo>
                  <a:pt x="490488" y="505896"/>
                </a:lnTo>
                <a:lnTo>
                  <a:pt x="443328" y="497276"/>
                </a:lnTo>
                <a:lnTo>
                  <a:pt x="398213" y="488379"/>
                </a:lnTo>
                <a:lnTo>
                  <a:pt x="355200" y="479215"/>
                </a:lnTo>
                <a:lnTo>
                  <a:pt x="314349" y="469792"/>
                </a:lnTo>
                <a:lnTo>
                  <a:pt x="275715" y="460120"/>
                </a:lnTo>
                <a:lnTo>
                  <a:pt x="205332" y="440064"/>
                </a:lnTo>
                <a:lnTo>
                  <a:pt x="144512" y="419119"/>
                </a:lnTo>
                <a:lnTo>
                  <a:pt x="93717" y="397358"/>
                </a:lnTo>
                <a:lnTo>
                  <a:pt x="53407" y="374854"/>
                </a:lnTo>
                <a:lnTo>
                  <a:pt x="13611" y="339862"/>
                </a:lnTo>
                <a:lnTo>
                  <a:pt x="0" y="303606"/>
                </a:lnTo>
                <a:lnTo>
                  <a:pt x="1531" y="291395"/>
                </a:lnTo>
                <a:lnTo>
                  <a:pt x="6087" y="279306"/>
                </a:lnTo>
                <a:lnTo>
                  <a:pt x="37329" y="243866"/>
                </a:lnTo>
                <a:lnTo>
                  <a:pt x="72223" y="221017"/>
                </a:lnTo>
                <a:lnTo>
                  <a:pt x="117834" y="198875"/>
                </a:lnTo>
                <a:lnTo>
                  <a:pt x="173700" y="177513"/>
                </a:lnTo>
                <a:lnTo>
                  <a:pt x="239360" y="157004"/>
                </a:lnTo>
                <a:lnTo>
                  <a:pt x="314352" y="137419"/>
                </a:lnTo>
                <a:lnTo>
                  <a:pt x="355205" y="127997"/>
                </a:lnTo>
                <a:lnTo>
                  <a:pt x="398217" y="118832"/>
                </a:lnTo>
                <a:lnTo>
                  <a:pt x="443333" y="109935"/>
                </a:lnTo>
                <a:lnTo>
                  <a:pt x="490494" y="101315"/>
                </a:lnTo>
                <a:lnTo>
                  <a:pt x="539642" y="92981"/>
                </a:lnTo>
                <a:lnTo>
                  <a:pt x="590720" y="84941"/>
                </a:lnTo>
                <a:lnTo>
                  <a:pt x="643670" y="77205"/>
                </a:lnTo>
                <a:lnTo>
                  <a:pt x="698435" y="69781"/>
                </a:lnTo>
                <a:lnTo>
                  <a:pt x="754957" y="62680"/>
                </a:lnTo>
                <a:lnTo>
                  <a:pt x="813179" y="55910"/>
                </a:lnTo>
                <a:lnTo>
                  <a:pt x="873042" y="49479"/>
                </a:lnTo>
                <a:lnTo>
                  <a:pt x="934490" y="43398"/>
                </a:lnTo>
                <a:lnTo>
                  <a:pt x="997464" y="37675"/>
                </a:lnTo>
                <a:lnTo>
                  <a:pt x="1061907" y="32320"/>
                </a:lnTo>
                <a:lnTo>
                  <a:pt x="1127761" y="27340"/>
                </a:lnTo>
                <a:lnTo>
                  <a:pt x="1194969" y="22746"/>
                </a:lnTo>
                <a:lnTo>
                  <a:pt x="1263473" y="18547"/>
                </a:lnTo>
                <a:lnTo>
                  <a:pt x="1333215" y="14751"/>
                </a:lnTo>
                <a:lnTo>
                  <a:pt x="1404139" y="11368"/>
                </a:lnTo>
                <a:lnTo>
                  <a:pt x="1476185" y="8406"/>
                </a:lnTo>
                <a:lnTo>
                  <a:pt x="1549297" y="5875"/>
                </a:lnTo>
                <a:lnTo>
                  <a:pt x="1623417" y="3784"/>
                </a:lnTo>
                <a:lnTo>
                  <a:pt x="1698488" y="2142"/>
                </a:lnTo>
                <a:lnTo>
                  <a:pt x="1774451" y="958"/>
                </a:lnTo>
                <a:lnTo>
                  <a:pt x="1851249" y="241"/>
                </a:lnTo>
                <a:lnTo>
                  <a:pt x="1928825" y="0"/>
                </a:lnTo>
                <a:lnTo>
                  <a:pt x="2006400" y="241"/>
                </a:lnTo>
                <a:lnTo>
                  <a:pt x="2083198" y="958"/>
                </a:lnTo>
                <a:lnTo>
                  <a:pt x="2159161" y="2142"/>
                </a:lnTo>
                <a:lnTo>
                  <a:pt x="2234231" y="3784"/>
                </a:lnTo>
                <a:lnTo>
                  <a:pt x="2308351" y="5875"/>
                </a:lnTo>
                <a:lnTo>
                  <a:pt x="2381463" y="8406"/>
                </a:lnTo>
                <a:lnTo>
                  <a:pt x="2453509" y="11368"/>
                </a:lnTo>
                <a:lnTo>
                  <a:pt x="2524431" y="14751"/>
                </a:lnTo>
                <a:lnTo>
                  <a:pt x="2594173" y="18547"/>
                </a:lnTo>
                <a:lnTo>
                  <a:pt x="2662677" y="22746"/>
                </a:lnTo>
                <a:lnTo>
                  <a:pt x="2729884" y="27340"/>
                </a:lnTo>
                <a:lnTo>
                  <a:pt x="2795738" y="32320"/>
                </a:lnTo>
                <a:lnTo>
                  <a:pt x="2860180" y="37675"/>
                </a:lnTo>
                <a:lnTo>
                  <a:pt x="2923153" y="43398"/>
                </a:lnTo>
                <a:lnTo>
                  <a:pt x="2984600" y="49479"/>
                </a:lnTo>
                <a:lnTo>
                  <a:pt x="3044462" y="55910"/>
                </a:lnTo>
                <a:lnTo>
                  <a:pt x="3102683" y="62680"/>
                </a:lnTo>
                <a:lnTo>
                  <a:pt x="3159204" y="69781"/>
                </a:lnTo>
                <a:lnTo>
                  <a:pt x="3213968" y="77205"/>
                </a:lnTo>
                <a:lnTo>
                  <a:pt x="3266917" y="84941"/>
                </a:lnTo>
                <a:lnTo>
                  <a:pt x="3317995" y="92981"/>
                </a:lnTo>
                <a:lnTo>
                  <a:pt x="3367142" y="101315"/>
                </a:lnTo>
                <a:lnTo>
                  <a:pt x="3414301" y="109935"/>
                </a:lnTo>
                <a:lnTo>
                  <a:pt x="3459416" y="118832"/>
                </a:lnTo>
                <a:lnTo>
                  <a:pt x="3502428" y="127997"/>
                </a:lnTo>
                <a:lnTo>
                  <a:pt x="3543279" y="137419"/>
                </a:lnTo>
                <a:lnTo>
                  <a:pt x="3581913" y="147091"/>
                </a:lnTo>
                <a:lnTo>
                  <a:pt x="3652295" y="167148"/>
                </a:lnTo>
                <a:lnTo>
                  <a:pt x="3713114" y="188092"/>
                </a:lnTo>
                <a:lnTo>
                  <a:pt x="3763909" y="209853"/>
                </a:lnTo>
                <a:lnTo>
                  <a:pt x="3804218" y="232357"/>
                </a:lnTo>
                <a:lnTo>
                  <a:pt x="3844014" y="267349"/>
                </a:lnTo>
                <a:lnTo>
                  <a:pt x="3857625" y="303606"/>
                </a:lnTo>
                <a:lnTo>
                  <a:pt x="3857625" y="910831"/>
                </a:lnTo>
                <a:lnTo>
                  <a:pt x="3856093" y="923042"/>
                </a:lnTo>
                <a:lnTo>
                  <a:pt x="3833581" y="958904"/>
                </a:lnTo>
                <a:lnTo>
                  <a:pt x="3785402" y="993420"/>
                </a:lnTo>
                <a:lnTo>
                  <a:pt x="3739792" y="1015561"/>
                </a:lnTo>
                <a:lnTo>
                  <a:pt x="3683927" y="1036923"/>
                </a:lnTo>
                <a:lnTo>
                  <a:pt x="3618267" y="1057433"/>
                </a:lnTo>
                <a:lnTo>
                  <a:pt x="3543275" y="1077017"/>
                </a:lnTo>
                <a:lnTo>
                  <a:pt x="3502424" y="1086440"/>
                </a:lnTo>
                <a:lnTo>
                  <a:pt x="3459411" y="1095604"/>
                </a:lnTo>
                <a:lnTo>
                  <a:pt x="3414296" y="1104501"/>
                </a:lnTo>
                <a:lnTo>
                  <a:pt x="3367136" y="1113121"/>
                </a:lnTo>
                <a:lnTo>
                  <a:pt x="3317988" y="1121456"/>
                </a:lnTo>
                <a:lnTo>
                  <a:pt x="3266911" y="1129496"/>
                </a:lnTo>
                <a:lnTo>
                  <a:pt x="3213961" y="1137232"/>
                </a:lnTo>
                <a:lnTo>
                  <a:pt x="3159196" y="1144655"/>
                </a:lnTo>
                <a:lnTo>
                  <a:pt x="3102675" y="1151756"/>
                </a:lnTo>
                <a:lnTo>
                  <a:pt x="3044454" y="1158527"/>
                </a:lnTo>
                <a:lnTo>
                  <a:pt x="2984591" y="1164957"/>
                </a:lnTo>
                <a:lnTo>
                  <a:pt x="2923144" y="1171038"/>
                </a:lnTo>
                <a:lnTo>
                  <a:pt x="2860170" y="1176761"/>
                </a:lnTo>
                <a:lnTo>
                  <a:pt x="2795727" y="1182117"/>
                </a:lnTo>
                <a:lnTo>
                  <a:pt x="2729874" y="1187096"/>
                </a:lnTo>
                <a:lnTo>
                  <a:pt x="2662666" y="1191690"/>
                </a:lnTo>
                <a:lnTo>
                  <a:pt x="2594162" y="1195890"/>
                </a:lnTo>
                <a:lnTo>
                  <a:pt x="2524420" y="1199686"/>
                </a:lnTo>
                <a:lnTo>
                  <a:pt x="2453497" y="1203069"/>
                </a:lnTo>
                <a:lnTo>
                  <a:pt x="2381451" y="1206030"/>
                </a:lnTo>
                <a:lnTo>
                  <a:pt x="2308339" y="1208561"/>
                </a:lnTo>
                <a:lnTo>
                  <a:pt x="2234219" y="1210652"/>
                </a:lnTo>
                <a:lnTo>
                  <a:pt x="2159149" y="1212295"/>
                </a:lnTo>
                <a:lnTo>
                  <a:pt x="2083186" y="1213479"/>
                </a:lnTo>
                <a:lnTo>
                  <a:pt x="2006388" y="1214196"/>
                </a:lnTo>
                <a:lnTo>
                  <a:pt x="1928812" y="1214437"/>
                </a:lnTo>
                <a:lnTo>
                  <a:pt x="1851236" y="1214196"/>
                </a:lnTo>
                <a:lnTo>
                  <a:pt x="1774438" y="1213479"/>
                </a:lnTo>
                <a:lnTo>
                  <a:pt x="1698475" y="1212295"/>
                </a:lnTo>
                <a:lnTo>
                  <a:pt x="1623405" y="1210652"/>
                </a:lnTo>
                <a:lnTo>
                  <a:pt x="1549285" y="1208561"/>
                </a:lnTo>
                <a:lnTo>
                  <a:pt x="1476173" y="1206030"/>
                </a:lnTo>
                <a:lnTo>
                  <a:pt x="1404127" y="1203069"/>
                </a:lnTo>
                <a:lnTo>
                  <a:pt x="1333204" y="1199686"/>
                </a:lnTo>
                <a:lnTo>
                  <a:pt x="1263462" y="1195890"/>
                </a:lnTo>
                <a:lnTo>
                  <a:pt x="1194958" y="1191690"/>
                </a:lnTo>
                <a:lnTo>
                  <a:pt x="1127750" y="1187096"/>
                </a:lnTo>
                <a:lnTo>
                  <a:pt x="1061897" y="1182117"/>
                </a:lnTo>
                <a:lnTo>
                  <a:pt x="997454" y="1176761"/>
                </a:lnTo>
                <a:lnTo>
                  <a:pt x="934480" y="1171038"/>
                </a:lnTo>
                <a:lnTo>
                  <a:pt x="873033" y="1164957"/>
                </a:lnTo>
                <a:lnTo>
                  <a:pt x="813170" y="1158527"/>
                </a:lnTo>
                <a:lnTo>
                  <a:pt x="754949" y="1151756"/>
                </a:lnTo>
                <a:lnTo>
                  <a:pt x="698428" y="1144655"/>
                </a:lnTo>
                <a:lnTo>
                  <a:pt x="643663" y="1137232"/>
                </a:lnTo>
                <a:lnTo>
                  <a:pt x="590713" y="1129496"/>
                </a:lnTo>
                <a:lnTo>
                  <a:pt x="539636" y="1121456"/>
                </a:lnTo>
                <a:lnTo>
                  <a:pt x="490488" y="1113121"/>
                </a:lnTo>
                <a:lnTo>
                  <a:pt x="443328" y="1104501"/>
                </a:lnTo>
                <a:lnTo>
                  <a:pt x="398213" y="1095604"/>
                </a:lnTo>
                <a:lnTo>
                  <a:pt x="355200" y="1086440"/>
                </a:lnTo>
                <a:lnTo>
                  <a:pt x="314349" y="1077017"/>
                </a:lnTo>
                <a:lnTo>
                  <a:pt x="275715" y="1067345"/>
                </a:lnTo>
                <a:lnTo>
                  <a:pt x="205332" y="1047289"/>
                </a:lnTo>
                <a:lnTo>
                  <a:pt x="144512" y="1026344"/>
                </a:lnTo>
                <a:lnTo>
                  <a:pt x="93717" y="1004584"/>
                </a:lnTo>
                <a:lnTo>
                  <a:pt x="53407" y="982079"/>
                </a:lnTo>
                <a:lnTo>
                  <a:pt x="13611" y="947087"/>
                </a:lnTo>
                <a:lnTo>
                  <a:pt x="0" y="910831"/>
                </a:lnTo>
                <a:lnTo>
                  <a:pt x="0" y="303606"/>
                </a:lnTo>
              </a:path>
            </a:pathLst>
          </a:custGeom>
          <a:ln w="25400">
            <a:solidFill>
              <a:srgbClr val="385D8A"/>
            </a:solidFill>
          </a:ln>
        </p:spPr>
        <p:txBody>
          <a:bodyPr wrap="square" lIns="0" tIns="0" rIns="0" bIns="0" rtlCol="0"/>
          <a:lstStyle/>
          <a:p>
            <a:endParaRPr/>
          </a:p>
        </p:txBody>
      </p:sp>
      <p:sp>
        <p:nvSpPr>
          <p:cNvPr id="18" name="object 18"/>
          <p:cNvSpPr/>
          <p:nvPr/>
        </p:nvSpPr>
        <p:spPr>
          <a:xfrm>
            <a:off x="6643687" y="1785937"/>
            <a:ext cx="500062" cy="1643062"/>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6707144" y="2673559"/>
            <a:ext cx="355600" cy="168275"/>
          </a:xfrm>
          <a:custGeom>
            <a:avLst/>
            <a:gdLst/>
            <a:ahLst/>
            <a:cxnLst/>
            <a:rect l="l" t="t" r="r" b="b"/>
            <a:pathLst>
              <a:path w="355600" h="168275">
                <a:moveTo>
                  <a:pt x="355333" y="0"/>
                </a:moveTo>
                <a:lnTo>
                  <a:pt x="346165" y="47018"/>
                </a:lnTo>
                <a:lnTo>
                  <a:pt x="325677" y="88545"/>
                </a:lnTo>
                <a:lnTo>
                  <a:pt x="295670" y="122982"/>
                </a:lnTo>
                <a:lnTo>
                  <a:pt x="257942" y="148728"/>
                </a:lnTo>
                <a:lnTo>
                  <a:pt x="214293" y="164185"/>
                </a:lnTo>
                <a:lnTo>
                  <a:pt x="166522" y="167754"/>
                </a:lnTo>
                <a:lnTo>
                  <a:pt x="117470" y="157859"/>
                </a:lnTo>
                <a:lnTo>
                  <a:pt x="74227" y="135505"/>
                </a:lnTo>
                <a:lnTo>
                  <a:pt x="38857" y="102613"/>
                </a:lnTo>
                <a:lnTo>
                  <a:pt x="13426" y="61105"/>
                </a:lnTo>
                <a:lnTo>
                  <a:pt x="0" y="12903"/>
                </a:lnTo>
              </a:path>
            </a:pathLst>
          </a:custGeom>
          <a:ln w="28575">
            <a:solidFill>
              <a:srgbClr val="000000"/>
            </a:solidFill>
          </a:ln>
        </p:spPr>
        <p:txBody>
          <a:bodyPr wrap="square" lIns="0" tIns="0" rIns="0" bIns="0" rtlCol="0"/>
          <a:lstStyle/>
          <a:p>
            <a:endParaRPr/>
          </a:p>
        </p:txBody>
      </p:sp>
      <p:sp>
        <p:nvSpPr>
          <p:cNvPr id="20" name="object 20"/>
          <p:cNvSpPr/>
          <p:nvPr/>
        </p:nvSpPr>
        <p:spPr>
          <a:xfrm>
            <a:off x="6715125" y="2357438"/>
            <a:ext cx="71755" cy="142875"/>
          </a:xfrm>
          <a:custGeom>
            <a:avLst/>
            <a:gdLst/>
            <a:ahLst/>
            <a:cxnLst/>
            <a:rect l="l" t="t" r="r" b="b"/>
            <a:pathLst>
              <a:path w="71754" h="142875">
                <a:moveTo>
                  <a:pt x="35725" y="0"/>
                </a:moveTo>
                <a:lnTo>
                  <a:pt x="21817" y="5613"/>
                </a:lnTo>
                <a:lnTo>
                  <a:pt x="10461" y="20921"/>
                </a:lnTo>
                <a:lnTo>
                  <a:pt x="2806" y="43628"/>
                </a:lnTo>
                <a:lnTo>
                  <a:pt x="0" y="71437"/>
                </a:lnTo>
                <a:lnTo>
                  <a:pt x="2806" y="99246"/>
                </a:lnTo>
                <a:lnTo>
                  <a:pt x="10461" y="121953"/>
                </a:lnTo>
                <a:lnTo>
                  <a:pt x="21817" y="137261"/>
                </a:lnTo>
                <a:lnTo>
                  <a:pt x="35725" y="142875"/>
                </a:lnTo>
                <a:lnTo>
                  <a:pt x="49625" y="137261"/>
                </a:lnTo>
                <a:lnTo>
                  <a:pt x="60977" y="121953"/>
                </a:lnTo>
                <a:lnTo>
                  <a:pt x="68630" y="99246"/>
                </a:lnTo>
                <a:lnTo>
                  <a:pt x="71437" y="71437"/>
                </a:lnTo>
                <a:lnTo>
                  <a:pt x="68630" y="43628"/>
                </a:lnTo>
                <a:lnTo>
                  <a:pt x="60977" y="20921"/>
                </a:lnTo>
                <a:lnTo>
                  <a:pt x="49625" y="5613"/>
                </a:lnTo>
                <a:lnTo>
                  <a:pt x="35725" y="0"/>
                </a:lnTo>
                <a:close/>
              </a:path>
            </a:pathLst>
          </a:custGeom>
          <a:solidFill>
            <a:srgbClr val="4F81BD"/>
          </a:solidFill>
        </p:spPr>
        <p:txBody>
          <a:bodyPr wrap="square" lIns="0" tIns="0" rIns="0" bIns="0" rtlCol="0"/>
          <a:lstStyle/>
          <a:p>
            <a:endParaRPr/>
          </a:p>
        </p:txBody>
      </p:sp>
      <p:sp>
        <p:nvSpPr>
          <p:cNvPr id="21" name="object 21"/>
          <p:cNvSpPr/>
          <p:nvPr/>
        </p:nvSpPr>
        <p:spPr>
          <a:xfrm>
            <a:off x="6715125" y="2357438"/>
            <a:ext cx="71755" cy="142875"/>
          </a:xfrm>
          <a:custGeom>
            <a:avLst/>
            <a:gdLst/>
            <a:ahLst/>
            <a:cxnLst/>
            <a:rect l="l" t="t" r="r" b="b"/>
            <a:pathLst>
              <a:path w="71754" h="142875">
                <a:moveTo>
                  <a:pt x="0" y="71437"/>
                </a:moveTo>
                <a:lnTo>
                  <a:pt x="2806" y="43628"/>
                </a:lnTo>
                <a:lnTo>
                  <a:pt x="10461" y="20921"/>
                </a:lnTo>
                <a:lnTo>
                  <a:pt x="21817" y="5613"/>
                </a:lnTo>
                <a:lnTo>
                  <a:pt x="35725" y="0"/>
                </a:lnTo>
                <a:lnTo>
                  <a:pt x="49625" y="5613"/>
                </a:lnTo>
                <a:lnTo>
                  <a:pt x="60977" y="20921"/>
                </a:lnTo>
                <a:lnTo>
                  <a:pt x="68630" y="43628"/>
                </a:lnTo>
                <a:lnTo>
                  <a:pt x="71437" y="71437"/>
                </a:lnTo>
                <a:lnTo>
                  <a:pt x="68630" y="99246"/>
                </a:lnTo>
                <a:lnTo>
                  <a:pt x="60977" y="121953"/>
                </a:lnTo>
                <a:lnTo>
                  <a:pt x="49625" y="137261"/>
                </a:lnTo>
                <a:lnTo>
                  <a:pt x="35725" y="142875"/>
                </a:lnTo>
                <a:lnTo>
                  <a:pt x="21817" y="137261"/>
                </a:lnTo>
                <a:lnTo>
                  <a:pt x="10461" y="121953"/>
                </a:lnTo>
                <a:lnTo>
                  <a:pt x="2806" y="99246"/>
                </a:lnTo>
                <a:lnTo>
                  <a:pt x="0" y="71437"/>
                </a:lnTo>
                <a:close/>
              </a:path>
            </a:pathLst>
          </a:custGeom>
          <a:ln w="28575">
            <a:solidFill>
              <a:srgbClr val="000000"/>
            </a:solidFill>
          </a:ln>
        </p:spPr>
        <p:txBody>
          <a:bodyPr wrap="square" lIns="0" tIns="0" rIns="0" bIns="0" rtlCol="0"/>
          <a:lstStyle/>
          <a:p>
            <a:endParaRPr/>
          </a:p>
        </p:txBody>
      </p:sp>
      <p:sp>
        <p:nvSpPr>
          <p:cNvPr id="22" name="object 22"/>
          <p:cNvSpPr/>
          <p:nvPr/>
        </p:nvSpPr>
        <p:spPr>
          <a:xfrm>
            <a:off x="6929439" y="2357438"/>
            <a:ext cx="71755" cy="142875"/>
          </a:xfrm>
          <a:custGeom>
            <a:avLst/>
            <a:gdLst/>
            <a:ahLst/>
            <a:cxnLst/>
            <a:rect l="l" t="t" r="r" b="b"/>
            <a:pathLst>
              <a:path w="71754" h="142875">
                <a:moveTo>
                  <a:pt x="35725" y="0"/>
                </a:moveTo>
                <a:lnTo>
                  <a:pt x="21817" y="5613"/>
                </a:lnTo>
                <a:lnTo>
                  <a:pt x="10461" y="20921"/>
                </a:lnTo>
                <a:lnTo>
                  <a:pt x="2806" y="43628"/>
                </a:lnTo>
                <a:lnTo>
                  <a:pt x="0" y="71437"/>
                </a:lnTo>
                <a:lnTo>
                  <a:pt x="2806" y="99246"/>
                </a:lnTo>
                <a:lnTo>
                  <a:pt x="10461" y="121953"/>
                </a:lnTo>
                <a:lnTo>
                  <a:pt x="21817" y="137261"/>
                </a:lnTo>
                <a:lnTo>
                  <a:pt x="35725" y="142875"/>
                </a:lnTo>
                <a:lnTo>
                  <a:pt x="49625" y="137261"/>
                </a:lnTo>
                <a:lnTo>
                  <a:pt x="60977" y="121953"/>
                </a:lnTo>
                <a:lnTo>
                  <a:pt x="68630" y="99246"/>
                </a:lnTo>
                <a:lnTo>
                  <a:pt x="71437" y="71437"/>
                </a:lnTo>
                <a:lnTo>
                  <a:pt x="68630" y="43628"/>
                </a:lnTo>
                <a:lnTo>
                  <a:pt x="60977" y="20921"/>
                </a:lnTo>
                <a:lnTo>
                  <a:pt x="49625" y="5613"/>
                </a:lnTo>
                <a:lnTo>
                  <a:pt x="35725" y="0"/>
                </a:lnTo>
                <a:close/>
              </a:path>
            </a:pathLst>
          </a:custGeom>
          <a:solidFill>
            <a:srgbClr val="4F81BD"/>
          </a:solidFill>
        </p:spPr>
        <p:txBody>
          <a:bodyPr wrap="square" lIns="0" tIns="0" rIns="0" bIns="0" rtlCol="0"/>
          <a:lstStyle/>
          <a:p>
            <a:endParaRPr/>
          </a:p>
        </p:txBody>
      </p:sp>
      <p:sp>
        <p:nvSpPr>
          <p:cNvPr id="23" name="object 23"/>
          <p:cNvSpPr/>
          <p:nvPr/>
        </p:nvSpPr>
        <p:spPr>
          <a:xfrm>
            <a:off x="6929439" y="2357438"/>
            <a:ext cx="71755" cy="142875"/>
          </a:xfrm>
          <a:custGeom>
            <a:avLst/>
            <a:gdLst/>
            <a:ahLst/>
            <a:cxnLst/>
            <a:rect l="l" t="t" r="r" b="b"/>
            <a:pathLst>
              <a:path w="71754" h="142875">
                <a:moveTo>
                  <a:pt x="0" y="71437"/>
                </a:moveTo>
                <a:lnTo>
                  <a:pt x="2806" y="43628"/>
                </a:lnTo>
                <a:lnTo>
                  <a:pt x="10461" y="20921"/>
                </a:lnTo>
                <a:lnTo>
                  <a:pt x="21817" y="5613"/>
                </a:lnTo>
                <a:lnTo>
                  <a:pt x="35725" y="0"/>
                </a:lnTo>
                <a:lnTo>
                  <a:pt x="49625" y="5613"/>
                </a:lnTo>
                <a:lnTo>
                  <a:pt x="60977" y="20921"/>
                </a:lnTo>
                <a:lnTo>
                  <a:pt x="68630" y="43628"/>
                </a:lnTo>
                <a:lnTo>
                  <a:pt x="71437" y="71437"/>
                </a:lnTo>
                <a:lnTo>
                  <a:pt x="68630" y="99246"/>
                </a:lnTo>
                <a:lnTo>
                  <a:pt x="60977" y="121953"/>
                </a:lnTo>
                <a:lnTo>
                  <a:pt x="49625" y="137261"/>
                </a:lnTo>
                <a:lnTo>
                  <a:pt x="35725" y="142875"/>
                </a:lnTo>
                <a:lnTo>
                  <a:pt x="21817" y="137261"/>
                </a:lnTo>
                <a:lnTo>
                  <a:pt x="10461" y="121953"/>
                </a:lnTo>
                <a:lnTo>
                  <a:pt x="2806" y="99246"/>
                </a:lnTo>
                <a:lnTo>
                  <a:pt x="0" y="71437"/>
                </a:lnTo>
                <a:close/>
              </a:path>
            </a:pathLst>
          </a:custGeom>
          <a:ln w="28575">
            <a:solidFill>
              <a:srgbClr val="000000"/>
            </a:solidFill>
          </a:ln>
        </p:spPr>
        <p:txBody>
          <a:bodyPr wrap="square" lIns="0" tIns="0" rIns="0" bIns="0" rtlCol="0"/>
          <a:lstStyle/>
          <a:p>
            <a:endParaRPr/>
          </a:p>
        </p:txBody>
      </p:sp>
      <p:sp>
        <p:nvSpPr>
          <p:cNvPr id="24" name="object 24"/>
          <p:cNvSpPr txBox="1"/>
          <p:nvPr/>
        </p:nvSpPr>
        <p:spPr>
          <a:xfrm>
            <a:off x="2650489" y="1959292"/>
            <a:ext cx="1932305" cy="572770"/>
          </a:xfrm>
          <a:prstGeom prst="rect">
            <a:avLst/>
          </a:prstGeom>
        </p:spPr>
        <p:txBody>
          <a:bodyPr vert="horz" wrap="square" lIns="0" tIns="0" rIns="0" bIns="0" rtlCol="0">
            <a:spAutoFit/>
          </a:bodyPr>
          <a:lstStyle/>
          <a:p>
            <a:pPr marL="12700" marR="5080">
              <a:lnSpc>
                <a:spcPct val="100000"/>
              </a:lnSpc>
            </a:pPr>
            <a:r>
              <a:rPr sz="1800" spc="-10" dirty="0">
                <a:latin typeface="Calibri"/>
                <a:cs typeface="Calibri"/>
              </a:rPr>
              <a:t>Mutant bacteria  </a:t>
            </a:r>
            <a:r>
              <a:rPr sz="1800" spc="-5" dirty="0">
                <a:latin typeface="Calibri"/>
                <a:cs typeface="Calibri"/>
              </a:rPr>
              <a:t>Can’t </a:t>
            </a:r>
            <a:r>
              <a:rPr sz="1800" spc="-20" dirty="0">
                <a:latin typeface="Calibri"/>
                <a:cs typeface="Calibri"/>
              </a:rPr>
              <a:t>make</a:t>
            </a:r>
            <a:r>
              <a:rPr sz="1800" spc="-25" dirty="0">
                <a:latin typeface="Calibri"/>
                <a:cs typeface="Calibri"/>
              </a:rPr>
              <a:t> </a:t>
            </a:r>
            <a:r>
              <a:rPr sz="1800" spc="-10" dirty="0">
                <a:latin typeface="Calibri"/>
                <a:cs typeface="Calibri"/>
              </a:rPr>
              <a:t>Histidine</a:t>
            </a:r>
            <a:endParaRPr sz="1800">
              <a:latin typeface="Calibri"/>
              <a:cs typeface="Calibri"/>
            </a:endParaRPr>
          </a:p>
        </p:txBody>
      </p:sp>
      <p:sp>
        <p:nvSpPr>
          <p:cNvPr id="25" name="object 25"/>
          <p:cNvSpPr txBox="1"/>
          <p:nvPr/>
        </p:nvSpPr>
        <p:spPr>
          <a:xfrm>
            <a:off x="7409713" y="2173719"/>
            <a:ext cx="1534160" cy="298450"/>
          </a:xfrm>
          <a:prstGeom prst="rect">
            <a:avLst/>
          </a:prstGeom>
        </p:spPr>
        <p:txBody>
          <a:bodyPr vert="horz" wrap="square" lIns="0" tIns="0" rIns="0" bIns="0" rtlCol="0">
            <a:spAutoFit/>
          </a:bodyPr>
          <a:lstStyle/>
          <a:p>
            <a:pPr marL="12700">
              <a:lnSpc>
                <a:spcPct val="100000"/>
              </a:lnSpc>
            </a:pPr>
            <a:r>
              <a:rPr sz="1800" spc="-15" dirty="0">
                <a:latin typeface="Calibri"/>
                <a:cs typeface="Calibri"/>
              </a:rPr>
              <a:t>Revert</a:t>
            </a:r>
            <a:r>
              <a:rPr sz="1800" spc="-65" dirty="0">
                <a:latin typeface="Calibri"/>
                <a:cs typeface="Calibri"/>
              </a:rPr>
              <a:t> </a:t>
            </a:r>
            <a:r>
              <a:rPr sz="1800" spc="-10" dirty="0">
                <a:latin typeface="Calibri"/>
                <a:cs typeface="Calibri"/>
              </a:rPr>
              <a:t>mutation</a:t>
            </a:r>
            <a:endParaRPr sz="1800">
              <a:latin typeface="Calibri"/>
              <a:cs typeface="Calibri"/>
            </a:endParaRPr>
          </a:p>
        </p:txBody>
      </p:sp>
      <p:sp>
        <p:nvSpPr>
          <p:cNvPr id="26" name="object 26"/>
          <p:cNvSpPr/>
          <p:nvPr/>
        </p:nvSpPr>
        <p:spPr>
          <a:xfrm>
            <a:off x="4357687" y="3000375"/>
            <a:ext cx="748665" cy="1905"/>
          </a:xfrm>
          <a:custGeom>
            <a:avLst/>
            <a:gdLst/>
            <a:ahLst/>
            <a:cxnLst/>
            <a:rect l="l" t="t" r="r" b="b"/>
            <a:pathLst>
              <a:path w="748664" h="1905">
                <a:moveTo>
                  <a:pt x="0" y="0"/>
                </a:moveTo>
                <a:lnTo>
                  <a:pt x="748093" y="1511"/>
                </a:lnTo>
              </a:path>
            </a:pathLst>
          </a:custGeom>
          <a:ln w="38100">
            <a:solidFill>
              <a:srgbClr val="000000"/>
            </a:solidFill>
          </a:ln>
        </p:spPr>
        <p:txBody>
          <a:bodyPr wrap="square" lIns="0" tIns="0" rIns="0" bIns="0" rtlCol="0"/>
          <a:lstStyle/>
          <a:p>
            <a:endParaRPr/>
          </a:p>
        </p:txBody>
      </p:sp>
      <p:sp>
        <p:nvSpPr>
          <p:cNvPr id="27" name="object 27"/>
          <p:cNvSpPr/>
          <p:nvPr/>
        </p:nvSpPr>
        <p:spPr>
          <a:xfrm>
            <a:off x="4991339" y="2934973"/>
            <a:ext cx="114935" cy="133350"/>
          </a:xfrm>
          <a:custGeom>
            <a:avLst/>
            <a:gdLst/>
            <a:ahLst/>
            <a:cxnLst/>
            <a:rect l="l" t="t" r="r" b="b"/>
            <a:pathLst>
              <a:path w="114935" h="133350">
                <a:moveTo>
                  <a:pt x="279" y="0"/>
                </a:moveTo>
                <a:lnTo>
                  <a:pt x="114439" y="66916"/>
                </a:lnTo>
                <a:lnTo>
                  <a:pt x="0" y="133350"/>
                </a:lnTo>
              </a:path>
            </a:pathLst>
          </a:custGeom>
          <a:ln w="38100">
            <a:solidFill>
              <a:srgbClr val="000000"/>
            </a:solidFill>
          </a:ln>
        </p:spPr>
        <p:txBody>
          <a:bodyPr wrap="square" lIns="0" tIns="0" rIns="0" bIns="0" rtlCol="0"/>
          <a:lstStyle/>
          <a:p>
            <a:endParaRPr/>
          </a:p>
        </p:txBody>
      </p:sp>
      <p:sp>
        <p:nvSpPr>
          <p:cNvPr id="28" name="object 28"/>
          <p:cNvSpPr/>
          <p:nvPr/>
        </p:nvSpPr>
        <p:spPr>
          <a:xfrm>
            <a:off x="2000250" y="1857375"/>
            <a:ext cx="500062" cy="1643062"/>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2084616" y="2724143"/>
            <a:ext cx="354330" cy="173990"/>
          </a:xfrm>
          <a:custGeom>
            <a:avLst/>
            <a:gdLst/>
            <a:ahLst/>
            <a:cxnLst/>
            <a:rect l="l" t="t" r="r" b="b"/>
            <a:pathLst>
              <a:path w="354330" h="173989">
                <a:moveTo>
                  <a:pt x="353783" y="173837"/>
                </a:moveTo>
                <a:lnTo>
                  <a:pt x="347404" y="127627"/>
                </a:lnTo>
                <a:lnTo>
                  <a:pt x="329400" y="86102"/>
                </a:lnTo>
                <a:lnTo>
                  <a:pt x="301474" y="50919"/>
                </a:lnTo>
                <a:lnTo>
                  <a:pt x="265327" y="23735"/>
                </a:lnTo>
                <a:lnTo>
                  <a:pt x="222663" y="6210"/>
                </a:lnTo>
                <a:lnTo>
                  <a:pt x="175183" y="0"/>
                </a:lnTo>
                <a:lnTo>
                  <a:pt x="125822" y="6750"/>
                </a:lnTo>
                <a:lnTo>
                  <a:pt x="81467" y="25853"/>
                </a:lnTo>
                <a:lnTo>
                  <a:pt x="44274" y="55585"/>
                </a:lnTo>
                <a:lnTo>
                  <a:pt x="16400" y="94223"/>
                </a:lnTo>
                <a:lnTo>
                  <a:pt x="0" y="140042"/>
                </a:lnTo>
              </a:path>
            </a:pathLst>
          </a:custGeom>
          <a:ln w="28575">
            <a:solidFill>
              <a:srgbClr val="000000"/>
            </a:solidFill>
          </a:ln>
        </p:spPr>
        <p:txBody>
          <a:bodyPr wrap="square" lIns="0" tIns="0" rIns="0" bIns="0" rtlCol="0"/>
          <a:lstStyle/>
          <a:p>
            <a:endParaRPr/>
          </a:p>
        </p:txBody>
      </p:sp>
      <p:sp>
        <p:nvSpPr>
          <p:cNvPr id="30" name="object 30"/>
          <p:cNvSpPr/>
          <p:nvPr/>
        </p:nvSpPr>
        <p:spPr>
          <a:xfrm>
            <a:off x="2071687" y="2428868"/>
            <a:ext cx="142875" cy="71755"/>
          </a:xfrm>
          <a:custGeom>
            <a:avLst/>
            <a:gdLst/>
            <a:ahLst/>
            <a:cxnLst/>
            <a:rect l="l" t="t" r="r" b="b"/>
            <a:pathLst>
              <a:path w="142875" h="71755">
                <a:moveTo>
                  <a:pt x="71437" y="0"/>
                </a:moveTo>
                <a:lnTo>
                  <a:pt x="43628" y="2808"/>
                </a:lnTo>
                <a:lnTo>
                  <a:pt x="20921" y="10466"/>
                </a:lnTo>
                <a:lnTo>
                  <a:pt x="5613" y="21822"/>
                </a:lnTo>
                <a:lnTo>
                  <a:pt x="0" y="35725"/>
                </a:lnTo>
                <a:lnTo>
                  <a:pt x="5613" y="49627"/>
                </a:lnTo>
                <a:lnTo>
                  <a:pt x="20921" y="60983"/>
                </a:lnTo>
                <a:lnTo>
                  <a:pt x="43628" y="68641"/>
                </a:lnTo>
                <a:lnTo>
                  <a:pt x="71437" y="71450"/>
                </a:lnTo>
                <a:lnTo>
                  <a:pt x="99246" y="68641"/>
                </a:lnTo>
                <a:lnTo>
                  <a:pt x="121953" y="60983"/>
                </a:lnTo>
                <a:lnTo>
                  <a:pt x="137261" y="49627"/>
                </a:lnTo>
                <a:lnTo>
                  <a:pt x="142875" y="35725"/>
                </a:lnTo>
                <a:lnTo>
                  <a:pt x="137261" y="21822"/>
                </a:lnTo>
                <a:lnTo>
                  <a:pt x="121953" y="10466"/>
                </a:lnTo>
                <a:lnTo>
                  <a:pt x="99246" y="2808"/>
                </a:lnTo>
                <a:lnTo>
                  <a:pt x="71437" y="0"/>
                </a:lnTo>
                <a:close/>
              </a:path>
            </a:pathLst>
          </a:custGeom>
          <a:solidFill>
            <a:srgbClr val="FFFFFF"/>
          </a:solidFill>
        </p:spPr>
        <p:txBody>
          <a:bodyPr wrap="square" lIns="0" tIns="0" rIns="0" bIns="0" rtlCol="0"/>
          <a:lstStyle/>
          <a:p>
            <a:endParaRPr/>
          </a:p>
        </p:txBody>
      </p:sp>
      <p:sp>
        <p:nvSpPr>
          <p:cNvPr id="31" name="object 31"/>
          <p:cNvSpPr/>
          <p:nvPr/>
        </p:nvSpPr>
        <p:spPr>
          <a:xfrm>
            <a:off x="2071687" y="2428868"/>
            <a:ext cx="142875" cy="71755"/>
          </a:xfrm>
          <a:custGeom>
            <a:avLst/>
            <a:gdLst/>
            <a:ahLst/>
            <a:cxnLst/>
            <a:rect l="l" t="t" r="r" b="b"/>
            <a:pathLst>
              <a:path w="142875" h="71755">
                <a:moveTo>
                  <a:pt x="0" y="35725"/>
                </a:moveTo>
                <a:lnTo>
                  <a:pt x="5613" y="21822"/>
                </a:lnTo>
                <a:lnTo>
                  <a:pt x="20921" y="10466"/>
                </a:lnTo>
                <a:lnTo>
                  <a:pt x="43628" y="2808"/>
                </a:lnTo>
                <a:lnTo>
                  <a:pt x="71437" y="0"/>
                </a:lnTo>
                <a:lnTo>
                  <a:pt x="99246" y="2808"/>
                </a:lnTo>
                <a:lnTo>
                  <a:pt x="121953" y="10466"/>
                </a:lnTo>
                <a:lnTo>
                  <a:pt x="137261" y="21822"/>
                </a:lnTo>
                <a:lnTo>
                  <a:pt x="142875" y="35725"/>
                </a:lnTo>
                <a:lnTo>
                  <a:pt x="137261" y="49627"/>
                </a:lnTo>
                <a:lnTo>
                  <a:pt x="121953" y="60983"/>
                </a:lnTo>
                <a:lnTo>
                  <a:pt x="99246" y="68641"/>
                </a:lnTo>
                <a:lnTo>
                  <a:pt x="71437" y="71450"/>
                </a:lnTo>
                <a:lnTo>
                  <a:pt x="43628" y="68641"/>
                </a:lnTo>
                <a:lnTo>
                  <a:pt x="20921" y="60983"/>
                </a:lnTo>
                <a:lnTo>
                  <a:pt x="5613" y="49627"/>
                </a:lnTo>
                <a:lnTo>
                  <a:pt x="0" y="35725"/>
                </a:lnTo>
                <a:close/>
              </a:path>
            </a:pathLst>
          </a:custGeom>
          <a:ln w="28575">
            <a:solidFill>
              <a:srgbClr val="000000"/>
            </a:solidFill>
          </a:ln>
        </p:spPr>
        <p:txBody>
          <a:bodyPr wrap="square" lIns="0" tIns="0" rIns="0" bIns="0" rtlCol="0"/>
          <a:lstStyle/>
          <a:p>
            <a:endParaRPr/>
          </a:p>
        </p:txBody>
      </p:sp>
      <p:sp>
        <p:nvSpPr>
          <p:cNvPr id="32" name="object 32"/>
          <p:cNvSpPr/>
          <p:nvPr/>
        </p:nvSpPr>
        <p:spPr>
          <a:xfrm>
            <a:off x="2286000" y="2428868"/>
            <a:ext cx="142875" cy="71755"/>
          </a:xfrm>
          <a:custGeom>
            <a:avLst/>
            <a:gdLst/>
            <a:ahLst/>
            <a:cxnLst/>
            <a:rect l="l" t="t" r="r" b="b"/>
            <a:pathLst>
              <a:path w="142875" h="71755">
                <a:moveTo>
                  <a:pt x="71437" y="0"/>
                </a:moveTo>
                <a:lnTo>
                  <a:pt x="43628" y="2808"/>
                </a:lnTo>
                <a:lnTo>
                  <a:pt x="20921" y="10466"/>
                </a:lnTo>
                <a:lnTo>
                  <a:pt x="5613" y="21822"/>
                </a:lnTo>
                <a:lnTo>
                  <a:pt x="0" y="35725"/>
                </a:lnTo>
                <a:lnTo>
                  <a:pt x="5613" y="49627"/>
                </a:lnTo>
                <a:lnTo>
                  <a:pt x="20921" y="60983"/>
                </a:lnTo>
                <a:lnTo>
                  <a:pt x="43628" y="68641"/>
                </a:lnTo>
                <a:lnTo>
                  <a:pt x="71437" y="71450"/>
                </a:lnTo>
                <a:lnTo>
                  <a:pt x="99246" y="68641"/>
                </a:lnTo>
                <a:lnTo>
                  <a:pt x="121953" y="60983"/>
                </a:lnTo>
                <a:lnTo>
                  <a:pt x="137261" y="49627"/>
                </a:lnTo>
                <a:lnTo>
                  <a:pt x="142875" y="35725"/>
                </a:lnTo>
                <a:lnTo>
                  <a:pt x="137261" y="21822"/>
                </a:lnTo>
                <a:lnTo>
                  <a:pt x="121953" y="10466"/>
                </a:lnTo>
                <a:lnTo>
                  <a:pt x="99246" y="2808"/>
                </a:lnTo>
                <a:lnTo>
                  <a:pt x="71437" y="0"/>
                </a:lnTo>
                <a:close/>
              </a:path>
            </a:pathLst>
          </a:custGeom>
          <a:solidFill>
            <a:srgbClr val="FFFFFF"/>
          </a:solidFill>
        </p:spPr>
        <p:txBody>
          <a:bodyPr wrap="square" lIns="0" tIns="0" rIns="0" bIns="0" rtlCol="0"/>
          <a:lstStyle/>
          <a:p>
            <a:endParaRPr/>
          </a:p>
        </p:txBody>
      </p:sp>
      <p:sp>
        <p:nvSpPr>
          <p:cNvPr id="33" name="object 33"/>
          <p:cNvSpPr/>
          <p:nvPr/>
        </p:nvSpPr>
        <p:spPr>
          <a:xfrm>
            <a:off x="2286000" y="2428868"/>
            <a:ext cx="142875" cy="71755"/>
          </a:xfrm>
          <a:custGeom>
            <a:avLst/>
            <a:gdLst/>
            <a:ahLst/>
            <a:cxnLst/>
            <a:rect l="l" t="t" r="r" b="b"/>
            <a:pathLst>
              <a:path w="142875" h="71755">
                <a:moveTo>
                  <a:pt x="0" y="35725"/>
                </a:moveTo>
                <a:lnTo>
                  <a:pt x="5613" y="21822"/>
                </a:lnTo>
                <a:lnTo>
                  <a:pt x="20921" y="10466"/>
                </a:lnTo>
                <a:lnTo>
                  <a:pt x="43628" y="2808"/>
                </a:lnTo>
                <a:lnTo>
                  <a:pt x="71437" y="0"/>
                </a:lnTo>
                <a:lnTo>
                  <a:pt x="99246" y="2808"/>
                </a:lnTo>
                <a:lnTo>
                  <a:pt x="121953" y="10466"/>
                </a:lnTo>
                <a:lnTo>
                  <a:pt x="137261" y="21822"/>
                </a:lnTo>
                <a:lnTo>
                  <a:pt x="142875" y="35725"/>
                </a:lnTo>
                <a:lnTo>
                  <a:pt x="137261" y="49627"/>
                </a:lnTo>
                <a:lnTo>
                  <a:pt x="121953" y="60983"/>
                </a:lnTo>
                <a:lnTo>
                  <a:pt x="99246" y="68641"/>
                </a:lnTo>
                <a:lnTo>
                  <a:pt x="71437" y="71450"/>
                </a:lnTo>
                <a:lnTo>
                  <a:pt x="43628" y="68641"/>
                </a:lnTo>
                <a:lnTo>
                  <a:pt x="20921" y="60983"/>
                </a:lnTo>
                <a:lnTo>
                  <a:pt x="5613" y="49627"/>
                </a:lnTo>
                <a:lnTo>
                  <a:pt x="0" y="35725"/>
                </a:lnTo>
                <a:close/>
              </a:path>
            </a:pathLst>
          </a:custGeom>
          <a:ln w="28575">
            <a:solidFill>
              <a:srgbClr val="000000"/>
            </a:solidFill>
          </a:ln>
        </p:spPr>
        <p:txBody>
          <a:bodyPr wrap="square" lIns="0" tIns="0" rIns="0" bIns="0" rtlCol="0"/>
          <a:lstStyle/>
          <a:p>
            <a:endParaRPr/>
          </a:p>
        </p:txBody>
      </p:sp>
      <p:sp>
        <p:nvSpPr>
          <p:cNvPr id="34" name="object 34"/>
          <p:cNvSpPr txBox="1"/>
          <p:nvPr/>
        </p:nvSpPr>
        <p:spPr>
          <a:xfrm>
            <a:off x="4579302" y="1459229"/>
            <a:ext cx="1374140" cy="298450"/>
          </a:xfrm>
          <a:prstGeom prst="rect">
            <a:avLst/>
          </a:prstGeom>
        </p:spPr>
        <p:txBody>
          <a:bodyPr vert="horz" wrap="square" lIns="0" tIns="0" rIns="0" bIns="0" rtlCol="0">
            <a:spAutoFit/>
          </a:bodyPr>
          <a:lstStyle/>
          <a:p>
            <a:pPr marL="12700">
              <a:lnSpc>
                <a:spcPct val="100000"/>
              </a:lnSpc>
            </a:pPr>
            <a:r>
              <a:rPr sz="1800" spc="-45" dirty="0">
                <a:solidFill>
                  <a:srgbClr val="C00000"/>
                </a:solidFill>
                <a:latin typeface="Calibri"/>
                <a:cs typeface="Calibri"/>
              </a:rPr>
              <a:t>Test</a:t>
            </a:r>
            <a:r>
              <a:rPr sz="1800" spc="-95" dirty="0">
                <a:solidFill>
                  <a:srgbClr val="C00000"/>
                </a:solidFill>
                <a:latin typeface="Calibri"/>
                <a:cs typeface="Calibri"/>
              </a:rPr>
              <a:t> </a:t>
            </a:r>
            <a:r>
              <a:rPr sz="1800" spc="-10" dirty="0">
                <a:solidFill>
                  <a:srgbClr val="C00000"/>
                </a:solidFill>
                <a:latin typeface="Calibri"/>
                <a:cs typeface="Calibri"/>
              </a:rPr>
              <a:t>substance</a:t>
            </a:r>
            <a:endParaRPr sz="1800">
              <a:latin typeface="Calibri"/>
              <a:cs typeface="Calibri"/>
            </a:endParaRPr>
          </a:p>
        </p:txBody>
      </p:sp>
      <p:sp>
        <p:nvSpPr>
          <p:cNvPr id="35" name="object 35"/>
          <p:cNvSpPr/>
          <p:nvPr/>
        </p:nvSpPr>
        <p:spPr>
          <a:xfrm>
            <a:off x="428625" y="5518547"/>
            <a:ext cx="3857625" cy="911225"/>
          </a:xfrm>
          <a:custGeom>
            <a:avLst/>
            <a:gdLst/>
            <a:ahLst/>
            <a:cxnLst/>
            <a:rect l="l" t="t" r="r" b="b"/>
            <a:pathLst>
              <a:path w="3857625" h="911225">
                <a:moveTo>
                  <a:pt x="0" y="0"/>
                </a:moveTo>
                <a:lnTo>
                  <a:pt x="0" y="607225"/>
                </a:lnTo>
                <a:lnTo>
                  <a:pt x="1531" y="619436"/>
                </a:lnTo>
                <a:lnTo>
                  <a:pt x="24043" y="655298"/>
                </a:lnTo>
                <a:lnTo>
                  <a:pt x="72222" y="689814"/>
                </a:lnTo>
                <a:lnTo>
                  <a:pt x="117832" y="711955"/>
                </a:lnTo>
                <a:lnTo>
                  <a:pt x="173697" y="733317"/>
                </a:lnTo>
                <a:lnTo>
                  <a:pt x="239357" y="753826"/>
                </a:lnTo>
                <a:lnTo>
                  <a:pt x="314349" y="773411"/>
                </a:lnTo>
                <a:lnTo>
                  <a:pt x="355200" y="782834"/>
                </a:lnTo>
                <a:lnTo>
                  <a:pt x="398213" y="791998"/>
                </a:lnTo>
                <a:lnTo>
                  <a:pt x="443328" y="800895"/>
                </a:lnTo>
                <a:lnTo>
                  <a:pt x="490488" y="809515"/>
                </a:lnTo>
                <a:lnTo>
                  <a:pt x="539636" y="817850"/>
                </a:lnTo>
                <a:lnTo>
                  <a:pt x="590713" y="825890"/>
                </a:lnTo>
                <a:lnTo>
                  <a:pt x="643663" y="833626"/>
                </a:lnTo>
                <a:lnTo>
                  <a:pt x="698428" y="841049"/>
                </a:lnTo>
                <a:lnTo>
                  <a:pt x="813170" y="854921"/>
                </a:lnTo>
                <a:lnTo>
                  <a:pt x="934480" y="867432"/>
                </a:lnTo>
                <a:lnTo>
                  <a:pt x="1061897" y="878511"/>
                </a:lnTo>
                <a:lnTo>
                  <a:pt x="1194958" y="888084"/>
                </a:lnTo>
                <a:lnTo>
                  <a:pt x="1333204" y="896079"/>
                </a:lnTo>
                <a:lnTo>
                  <a:pt x="1476173" y="902424"/>
                </a:lnTo>
                <a:lnTo>
                  <a:pt x="1698475" y="908688"/>
                </a:lnTo>
                <a:lnTo>
                  <a:pt x="1928812" y="910831"/>
                </a:lnTo>
                <a:lnTo>
                  <a:pt x="2006388" y="910590"/>
                </a:lnTo>
                <a:lnTo>
                  <a:pt x="2083186" y="909873"/>
                </a:lnTo>
                <a:lnTo>
                  <a:pt x="2308339" y="904955"/>
                </a:lnTo>
                <a:lnTo>
                  <a:pt x="2524420" y="896079"/>
                </a:lnTo>
                <a:lnTo>
                  <a:pt x="2662666" y="888084"/>
                </a:lnTo>
                <a:lnTo>
                  <a:pt x="2795727" y="878511"/>
                </a:lnTo>
                <a:lnTo>
                  <a:pt x="2923144" y="867432"/>
                </a:lnTo>
                <a:lnTo>
                  <a:pt x="3044454" y="854921"/>
                </a:lnTo>
                <a:lnTo>
                  <a:pt x="3159196" y="841049"/>
                </a:lnTo>
                <a:lnTo>
                  <a:pt x="3213961" y="833626"/>
                </a:lnTo>
                <a:lnTo>
                  <a:pt x="3266911" y="825890"/>
                </a:lnTo>
                <a:lnTo>
                  <a:pt x="3317988" y="817850"/>
                </a:lnTo>
                <a:lnTo>
                  <a:pt x="3367136" y="809515"/>
                </a:lnTo>
                <a:lnTo>
                  <a:pt x="3414296" y="800895"/>
                </a:lnTo>
                <a:lnTo>
                  <a:pt x="3459411" y="791998"/>
                </a:lnTo>
                <a:lnTo>
                  <a:pt x="3502424" y="782834"/>
                </a:lnTo>
                <a:lnTo>
                  <a:pt x="3543275" y="773411"/>
                </a:lnTo>
                <a:lnTo>
                  <a:pt x="3581909" y="763739"/>
                </a:lnTo>
                <a:lnTo>
                  <a:pt x="3652292" y="743683"/>
                </a:lnTo>
                <a:lnTo>
                  <a:pt x="3713112" y="722738"/>
                </a:lnTo>
                <a:lnTo>
                  <a:pt x="3763907" y="700977"/>
                </a:lnTo>
                <a:lnTo>
                  <a:pt x="3804217" y="678473"/>
                </a:lnTo>
                <a:lnTo>
                  <a:pt x="3844013" y="643481"/>
                </a:lnTo>
                <a:lnTo>
                  <a:pt x="3857625" y="607225"/>
                </a:lnTo>
                <a:lnTo>
                  <a:pt x="3857625" y="303606"/>
                </a:lnTo>
                <a:lnTo>
                  <a:pt x="1928799" y="303606"/>
                </a:lnTo>
                <a:lnTo>
                  <a:pt x="1698463" y="301463"/>
                </a:lnTo>
                <a:lnTo>
                  <a:pt x="1476161" y="295199"/>
                </a:lnTo>
                <a:lnTo>
                  <a:pt x="1333191" y="288854"/>
                </a:lnTo>
                <a:lnTo>
                  <a:pt x="1194946" y="280859"/>
                </a:lnTo>
                <a:lnTo>
                  <a:pt x="1061884" y="271286"/>
                </a:lnTo>
                <a:lnTo>
                  <a:pt x="934468" y="260207"/>
                </a:lnTo>
                <a:lnTo>
                  <a:pt x="813158" y="247695"/>
                </a:lnTo>
                <a:lnTo>
                  <a:pt x="698416" y="233824"/>
                </a:lnTo>
                <a:lnTo>
                  <a:pt x="643652" y="226401"/>
                </a:lnTo>
                <a:lnTo>
                  <a:pt x="590702" y="218664"/>
                </a:lnTo>
                <a:lnTo>
                  <a:pt x="539625" y="210625"/>
                </a:lnTo>
                <a:lnTo>
                  <a:pt x="490477" y="202290"/>
                </a:lnTo>
                <a:lnTo>
                  <a:pt x="443317" y="193670"/>
                </a:lnTo>
                <a:lnTo>
                  <a:pt x="398203" y="184773"/>
                </a:lnTo>
                <a:lnTo>
                  <a:pt x="355191" y="175609"/>
                </a:lnTo>
                <a:lnTo>
                  <a:pt x="314339" y="166186"/>
                </a:lnTo>
                <a:lnTo>
                  <a:pt x="275706" y="156514"/>
                </a:lnTo>
                <a:lnTo>
                  <a:pt x="205323" y="136458"/>
                </a:lnTo>
                <a:lnTo>
                  <a:pt x="144505" y="115513"/>
                </a:lnTo>
                <a:lnTo>
                  <a:pt x="93711" y="93752"/>
                </a:lnTo>
                <a:lnTo>
                  <a:pt x="53402" y="71248"/>
                </a:lnTo>
                <a:lnTo>
                  <a:pt x="13608" y="36256"/>
                </a:lnTo>
                <a:lnTo>
                  <a:pt x="1530" y="12210"/>
                </a:lnTo>
                <a:lnTo>
                  <a:pt x="0" y="0"/>
                </a:lnTo>
                <a:close/>
              </a:path>
              <a:path w="3857625" h="911225">
                <a:moveTo>
                  <a:pt x="3857625" y="0"/>
                </a:moveTo>
                <a:lnTo>
                  <a:pt x="3844011" y="36256"/>
                </a:lnTo>
                <a:lnTo>
                  <a:pt x="3804212" y="71248"/>
                </a:lnTo>
                <a:lnTo>
                  <a:pt x="3763901" y="93752"/>
                </a:lnTo>
                <a:lnTo>
                  <a:pt x="3713105" y="115513"/>
                </a:lnTo>
                <a:lnTo>
                  <a:pt x="3652284" y="136458"/>
                </a:lnTo>
                <a:lnTo>
                  <a:pt x="3581900" y="156514"/>
                </a:lnTo>
                <a:lnTo>
                  <a:pt x="3543266" y="166186"/>
                </a:lnTo>
                <a:lnTo>
                  <a:pt x="3502414" y="175609"/>
                </a:lnTo>
                <a:lnTo>
                  <a:pt x="3459401" y="184773"/>
                </a:lnTo>
                <a:lnTo>
                  <a:pt x="3414286" y="193670"/>
                </a:lnTo>
                <a:lnTo>
                  <a:pt x="3367125" y="202290"/>
                </a:lnTo>
                <a:lnTo>
                  <a:pt x="3317977" y="210625"/>
                </a:lnTo>
                <a:lnTo>
                  <a:pt x="3266900" y="218664"/>
                </a:lnTo>
                <a:lnTo>
                  <a:pt x="3213949" y="226401"/>
                </a:lnTo>
                <a:lnTo>
                  <a:pt x="3159185" y="233824"/>
                </a:lnTo>
                <a:lnTo>
                  <a:pt x="3044442" y="247695"/>
                </a:lnTo>
                <a:lnTo>
                  <a:pt x="2923131" y="260207"/>
                </a:lnTo>
                <a:lnTo>
                  <a:pt x="2795715" y="271286"/>
                </a:lnTo>
                <a:lnTo>
                  <a:pt x="2662653" y="280859"/>
                </a:lnTo>
                <a:lnTo>
                  <a:pt x="2524407" y="288854"/>
                </a:lnTo>
                <a:lnTo>
                  <a:pt x="2381438" y="295199"/>
                </a:lnTo>
                <a:lnTo>
                  <a:pt x="2159136" y="301463"/>
                </a:lnTo>
                <a:lnTo>
                  <a:pt x="2083173" y="302647"/>
                </a:lnTo>
                <a:lnTo>
                  <a:pt x="2006375" y="303365"/>
                </a:lnTo>
                <a:lnTo>
                  <a:pt x="1928799" y="303606"/>
                </a:lnTo>
                <a:lnTo>
                  <a:pt x="3857625" y="303606"/>
                </a:lnTo>
                <a:lnTo>
                  <a:pt x="3857625" y="0"/>
                </a:lnTo>
                <a:close/>
              </a:path>
            </a:pathLst>
          </a:custGeom>
          <a:solidFill>
            <a:srgbClr val="4F81BD"/>
          </a:solidFill>
        </p:spPr>
        <p:txBody>
          <a:bodyPr wrap="square" lIns="0" tIns="0" rIns="0" bIns="0" rtlCol="0"/>
          <a:lstStyle/>
          <a:p>
            <a:endParaRPr/>
          </a:p>
        </p:txBody>
      </p:sp>
      <p:sp>
        <p:nvSpPr>
          <p:cNvPr id="36" name="object 36"/>
          <p:cNvSpPr/>
          <p:nvPr/>
        </p:nvSpPr>
        <p:spPr>
          <a:xfrm>
            <a:off x="428625" y="5214941"/>
            <a:ext cx="3857625" cy="607695"/>
          </a:xfrm>
          <a:custGeom>
            <a:avLst/>
            <a:gdLst/>
            <a:ahLst/>
            <a:cxnLst/>
            <a:rect l="l" t="t" r="r" b="b"/>
            <a:pathLst>
              <a:path w="3857625" h="607695">
                <a:moveTo>
                  <a:pt x="1928825" y="0"/>
                </a:moveTo>
                <a:lnTo>
                  <a:pt x="1851249" y="241"/>
                </a:lnTo>
                <a:lnTo>
                  <a:pt x="1774451" y="958"/>
                </a:lnTo>
                <a:lnTo>
                  <a:pt x="1698488" y="2142"/>
                </a:lnTo>
                <a:lnTo>
                  <a:pt x="1476186" y="8406"/>
                </a:lnTo>
                <a:lnTo>
                  <a:pt x="1263474" y="18547"/>
                </a:lnTo>
                <a:lnTo>
                  <a:pt x="1127763" y="27340"/>
                </a:lnTo>
                <a:lnTo>
                  <a:pt x="997466" y="37675"/>
                </a:lnTo>
                <a:lnTo>
                  <a:pt x="873045" y="49479"/>
                </a:lnTo>
                <a:lnTo>
                  <a:pt x="754961" y="62680"/>
                </a:lnTo>
                <a:lnTo>
                  <a:pt x="643675" y="77205"/>
                </a:lnTo>
                <a:lnTo>
                  <a:pt x="590724" y="84941"/>
                </a:lnTo>
                <a:lnTo>
                  <a:pt x="539647" y="92981"/>
                </a:lnTo>
                <a:lnTo>
                  <a:pt x="490499" y="101315"/>
                </a:lnTo>
                <a:lnTo>
                  <a:pt x="443338" y="109935"/>
                </a:lnTo>
                <a:lnTo>
                  <a:pt x="398223" y="118832"/>
                </a:lnTo>
                <a:lnTo>
                  <a:pt x="355210" y="127997"/>
                </a:lnTo>
                <a:lnTo>
                  <a:pt x="314358" y="137419"/>
                </a:lnTo>
                <a:lnTo>
                  <a:pt x="275724" y="147091"/>
                </a:lnTo>
                <a:lnTo>
                  <a:pt x="205340" y="167148"/>
                </a:lnTo>
                <a:lnTo>
                  <a:pt x="144519" y="188092"/>
                </a:lnTo>
                <a:lnTo>
                  <a:pt x="93723" y="209853"/>
                </a:lnTo>
                <a:lnTo>
                  <a:pt x="53412" y="232357"/>
                </a:lnTo>
                <a:lnTo>
                  <a:pt x="13613" y="267349"/>
                </a:lnTo>
                <a:lnTo>
                  <a:pt x="0" y="303606"/>
                </a:lnTo>
                <a:lnTo>
                  <a:pt x="1531" y="315829"/>
                </a:lnTo>
                <a:lnTo>
                  <a:pt x="24043" y="351692"/>
                </a:lnTo>
                <a:lnTo>
                  <a:pt x="72222" y="386207"/>
                </a:lnTo>
                <a:lnTo>
                  <a:pt x="117832" y="408349"/>
                </a:lnTo>
                <a:lnTo>
                  <a:pt x="173697" y="429711"/>
                </a:lnTo>
                <a:lnTo>
                  <a:pt x="239357" y="450220"/>
                </a:lnTo>
                <a:lnTo>
                  <a:pt x="314349" y="469805"/>
                </a:lnTo>
                <a:lnTo>
                  <a:pt x="355200" y="479227"/>
                </a:lnTo>
                <a:lnTo>
                  <a:pt x="398213" y="488392"/>
                </a:lnTo>
                <a:lnTo>
                  <a:pt x="443328" y="497289"/>
                </a:lnTo>
                <a:lnTo>
                  <a:pt x="490488" y="505909"/>
                </a:lnTo>
                <a:lnTo>
                  <a:pt x="539636" y="514243"/>
                </a:lnTo>
                <a:lnTo>
                  <a:pt x="590713" y="522283"/>
                </a:lnTo>
                <a:lnTo>
                  <a:pt x="643663" y="530019"/>
                </a:lnTo>
                <a:lnTo>
                  <a:pt x="698428" y="537443"/>
                </a:lnTo>
                <a:lnTo>
                  <a:pt x="754949" y="544544"/>
                </a:lnTo>
                <a:lnTo>
                  <a:pt x="813170" y="551314"/>
                </a:lnTo>
                <a:lnTo>
                  <a:pt x="873033" y="557745"/>
                </a:lnTo>
                <a:lnTo>
                  <a:pt x="934480" y="563826"/>
                </a:lnTo>
                <a:lnTo>
                  <a:pt x="997454" y="569549"/>
                </a:lnTo>
                <a:lnTo>
                  <a:pt x="1061897" y="574904"/>
                </a:lnTo>
                <a:lnTo>
                  <a:pt x="1127750" y="579884"/>
                </a:lnTo>
                <a:lnTo>
                  <a:pt x="1194958" y="584478"/>
                </a:lnTo>
                <a:lnTo>
                  <a:pt x="1263462" y="588677"/>
                </a:lnTo>
                <a:lnTo>
                  <a:pt x="1333204" y="592473"/>
                </a:lnTo>
                <a:lnTo>
                  <a:pt x="1404127" y="595856"/>
                </a:lnTo>
                <a:lnTo>
                  <a:pt x="1476173" y="598818"/>
                </a:lnTo>
                <a:lnTo>
                  <a:pt x="1549285" y="601349"/>
                </a:lnTo>
                <a:lnTo>
                  <a:pt x="1623405" y="603440"/>
                </a:lnTo>
                <a:lnTo>
                  <a:pt x="1698475" y="605082"/>
                </a:lnTo>
                <a:lnTo>
                  <a:pt x="1774438" y="606266"/>
                </a:lnTo>
                <a:lnTo>
                  <a:pt x="1851236" y="606984"/>
                </a:lnTo>
                <a:lnTo>
                  <a:pt x="1928812" y="607225"/>
                </a:lnTo>
                <a:lnTo>
                  <a:pt x="2006388" y="606984"/>
                </a:lnTo>
                <a:lnTo>
                  <a:pt x="2083186" y="606266"/>
                </a:lnTo>
                <a:lnTo>
                  <a:pt x="2159149" y="605082"/>
                </a:lnTo>
                <a:lnTo>
                  <a:pt x="2234219" y="603440"/>
                </a:lnTo>
                <a:lnTo>
                  <a:pt x="2308339" y="601349"/>
                </a:lnTo>
                <a:lnTo>
                  <a:pt x="2381451" y="598818"/>
                </a:lnTo>
                <a:lnTo>
                  <a:pt x="2453497" y="595856"/>
                </a:lnTo>
                <a:lnTo>
                  <a:pt x="2524420" y="592473"/>
                </a:lnTo>
                <a:lnTo>
                  <a:pt x="2594162" y="588677"/>
                </a:lnTo>
                <a:lnTo>
                  <a:pt x="2662666" y="584478"/>
                </a:lnTo>
                <a:lnTo>
                  <a:pt x="2729874" y="579884"/>
                </a:lnTo>
                <a:lnTo>
                  <a:pt x="2795727" y="574904"/>
                </a:lnTo>
                <a:lnTo>
                  <a:pt x="2860170" y="569548"/>
                </a:lnTo>
                <a:lnTo>
                  <a:pt x="2923144" y="563825"/>
                </a:lnTo>
                <a:lnTo>
                  <a:pt x="2984591" y="557744"/>
                </a:lnTo>
                <a:lnTo>
                  <a:pt x="3044454" y="551314"/>
                </a:lnTo>
                <a:lnTo>
                  <a:pt x="3102675" y="544543"/>
                </a:lnTo>
                <a:lnTo>
                  <a:pt x="3159196" y="537442"/>
                </a:lnTo>
                <a:lnTo>
                  <a:pt x="3213961" y="530018"/>
                </a:lnTo>
                <a:lnTo>
                  <a:pt x="3266911" y="522282"/>
                </a:lnTo>
                <a:lnTo>
                  <a:pt x="3317988" y="514242"/>
                </a:lnTo>
                <a:lnTo>
                  <a:pt x="3367136" y="505907"/>
                </a:lnTo>
                <a:lnTo>
                  <a:pt x="3414296" y="497286"/>
                </a:lnTo>
                <a:lnTo>
                  <a:pt x="3459411" y="488389"/>
                </a:lnTo>
                <a:lnTo>
                  <a:pt x="3502424" y="479225"/>
                </a:lnTo>
                <a:lnTo>
                  <a:pt x="3543275" y="469801"/>
                </a:lnTo>
                <a:lnTo>
                  <a:pt x="3581909" y="460129"/>
                </a:lnTo>
                <a:lnTo>
                  <a:pt x="3652292" y="440072"/>
                </a:lnTo>
                <a:lnTo>
                  <a:pt x="3713112" y="419126"/>
                </a:lnTo>
                <a:lnTo>
                  <a:pt x="3763907" y="397364"/>
                </a:lnTo>
                <a:lnTo>
                  <a:pt x="3804217" y="374859"/>
                </a:lnTo>
                <a:lnTo>
                  <a:pt x="3844013" y="339865"/>
                </a:lnTo>
                <a:lnTo>
                  <a:pt x="3857625" y="303606"/>
                </a:lnTo>
                <a:lnTo>
                  <a:pt x="3856094" y="291395"/>
                </a:lnTo>
                <a:lnTo>
                  <a:pt x="3833584" y="255533"/>
                </a:lnTo>
                <a:lnTo>
                  <a:pt x="3785407" y="221017"/>
                </a:lnTo>
                <a:lnTo>
                  <a:pt x="3739798" y="198875"/>
                </a:lnTo>
                <a:lnTo>
                  <a:pt x="3683934" y="177513"/>
                </a:lnTo>
                <a:lnTo>
                  <a:pt x="3618276" y="157004"/>
                </a:lnTo>
                <a:lnTo>
                  <a:pt x="3543285" y="137419"/>
                </a:lnTo>
                <a:lnTo>
                  <a:pt x="3502433" y="127997"/>
                </a:lnTo>
                <a:lnTo>
                  <a:pt x="3459421" y="118832"/>
                </a:lnTo>
                <a:lnTo>
                  <a:pt x="3414307" y="109935"/>
                </a:lnTo>
                <a:lnTo>
                  <a:pt x="3367147" y="101315"/>
                </a:lnTo>
                <a:lnTo>
                  <a:pt x="3317999" y="92981"/>
                </a:lnTo>
                <a:lnTo>
                  <a:pt x="3266922" y="84941"/>
                </a:lnTo>
                <a:lnTo>
                  <a:pt x="3213972" y="77205"/>
                </a:lnTo>
                <a:lnTo>
                  <a:pt x="3102686" y="62680"/>
                </a:lnTo>
                <a:lnTo>
                  <a:pt x="2984603" y="49479"/>
                </a:lnTo>
                <a:lnTo>
                  <a:pt x="2860182" y="37675"/>
                </a:lnTo>
                <a:lnTo>
                  <a:pt x="2729886" y="27340"/>
                </a:lnTo>
                <a:lnTo>
                  <a:pt x="2594175" y="18547"/>
                </a:lnTo>
                <a:lnTo>
                  <a:pt x="2381463" y="8406"/>
                </a:lnTo>
                <a:lnTo>
                  <a:pt x="2159161" y="2142"/>
                </a:lnTo>
                <a:lnTo>
                  <a:pt x="1928825" y="0"/>
                </a:lnTo>
                <a:close/>
              </a:path>
            </a:pathLst>
          </a:custGeom>
          <a:solidFill>
            <a:srgbClr val="95B3D7"/>
          </a:solidFill>
        </p:spPr>
        <p:txBody>
          <a:bodyPr wrap="square" lIns="0" tIns="0" rIns="0" bIns="0" rtlCol="0"/>
          <a:lstStyle/>
          <a:p>
            <a:endParaRPr/>
          </a:p>
        </p:txBody>
      </p:sp>
      <p:sp>
        <p:nvSpPr>
          <p:cNvPr id="37" name="object 37"/>
          <p:cNvSpPr/>
          <p:nvPr/>
        </p:nvSpPr>
        <p:spPr>
          <a:xfrm>
            <a:off x="428625" y="5214941"/>
            <a:ext cx="3857625" cy="1214755"/>
          </a:xfrm>
          <a:custGeom>
            <a:avLst/>
            <a:gdLst/>
            <a:ahLst/>
            <a:cxnLst/>
            <a:rect l="l" t="t" r="r" b="b"/>
            <a:pathLst>
              <a:path w="3857625" h="1214754">
                <a:moveTo>
                  <a:pt x="3857625" y="303606"/>
                </a:moveTo>
                <a:lnTo>
                  <a:pt x="3844013" y="339862"/>
                </a:lnTo>
                <a:lnTo>
                  <a:pt x="3804217" y="374854"/>
                </a:lnTo>
                <a:lnTo>
                  <a:pt x="3763907" y="397358"/>
                </a:lnTo>
                <a:lnTo>
                  <a:pt x="3713112" y="419119"/>
                </a:lnTo>
                <a:lnTo>
                  <a:pt x="3652292" y="440064"/>
                </a:lnTo>
                <a:lnTo>
                  <a:pt x="3581909" y="460120"/>
                </a:lnTo>
                <a:lnTo>
                  <a:pt x="3543275" y="469792"/>
                </a:lnTo>
                <a:lnTo>
                  <a:pt x="3502424" y="479215"/>
                </a:lnTo>
                <a:lnTo>
                  <a:pt x="3459411" y="488379"/>
                </a:lnTo>
                <a:lnTo>
                  <a:pt x="3414296" y="497276"/>
                </a:lnTo>
                <a:lnTo>
                  <a:pt x="3367136" y="505896"/>
                </a:lnTo>
                <a:lnTo>
                  <a:pt x="3317988" y="514231"/>
                </a:lnTo>
                <a:lnTo>
                  <a:pt x="3266911" y="522271"/>
                </a:lnTo>
                <a:lnTo>
                  <a:pt x="3213961" y="530007"/>
                </a:lnTo>
                <a:lnTo>
                  <a:pt x="3159196" y="537430"/>
                </a:lnTo>
                <a:lnTo>
                  <a:pt x="3102675" y="544531"/>
                </a:lnTo>
                <a:lnTo>
                  <a:pt x="3044454" y="551302"/>
                </a:lnTo>
                <a:lnTo>
                  <a:pt x="2984591" y="557732"/>
                </a:lnTo>
                <a:lnTo>
                  <a:pt x="2923144" y="563813"/>
                </a:lnTo>
                <a:lnTo>
                  <a:pt x="2860170" y="569536"/>
                </a:lnTo>
                <a:lnTo>
                  <a:pt x="2795727" y="574892"/>
                </a:lnTo>
                <a:lnTo>
                  <a:pt x="2729874" y="579871"/>
                </a:lnTo>
                <a:lnTo>
                  <a:pt x="2662666" y="584465"/>
                </a:lnTo>
                <a:lnTo>
                  <a:pt x="2594162" y="588664"/>
                </a:lnTo>
                <a:lnTo>
                  <a:pt x="2524420" y="592460"/>
                </a:lnTo>
                <a:lnTo>
                  <a:pt x="2453497" y="595844"/>
                </a:lnTo>
                <a:lnTo>
                  <a:pt x="2381451" y="598805"/>
                </a:lnTo>
                <a:lnTo>
                  <a:pt x="2308339" y="601336"/>
                </a:lnTo>
                <a:lnTo>
                  <a:pt x="2234219" y="603427"/>
                </a:lnTo>
                <a:lnTo>
                  <a:pt x="2159149" y="605069"/>
                </a:lnTo>
                <a:lnTo>
                  <a:pt x="2083186" y="606254"/>
                </a:lnTo>
                <a:lnTo>
                  <a:pt x="2006388" y="606971"/>
                </a:lnTo>
                <a:lnTo>
                  <a:pt x="1928812" y="607212"/>
                </a:lnTo>
                <a:lnTo>
                  <a:pt x="1851236" y="606971"/>
                </a:lnTo>
                <a:lnTo>
                  <a:pt x="1774438" y="606254"/>
                </a:lnTo>
                <a:lnTo>
                  <a:pt x="1698475" y="605069"/>
                </a:lnTo>
                <a:lnTo>
                  <a:pt x="1623405" y="603427"/>
                </a:lnTo>
                <a:lnTo>
                  <a:pt x="1549285" y="601336"/>
                </a:lnTo>
                <a:lnTo>
                  <a:pt x="1476173" y="598805"/>
                </a:lnTo>
                <a:lnTo>
                  <a:pt x="1404127" y="595844"/>
                </a:lnTo>
                <a:lnTo>
                  <a:pt x="1333204" y="592460"/>
                </a:lnTo>
                <a:lnTo>
                  <a:pt x="1263462" y="588664"/>
                </a:lnTo>
                <a:lnTo>
                  <a:pt x="1194958" y="584465"/>
                </a:lnTo>
                <a:lnTo>
                  <a:pt x="1127750" y="579871"/>
                </a:lnTo>
                <a:lnTo>
                  <a:pt x="1061897" y="574892"/>
                </a:lnTo>
                <a:lnTo>
                  <a:pt x="997454" y="569536"/>
                </a:lnTo>
                <a:lnTo>
                  <a:pt x="934480" y="563813"/>
                </a:lnTo>
                <a:lnTo>
                  <a:pt x="873033" y="557732"/>
                </a:lnTo>
                <a:lnTo>
                  <a:pt x="813170" y="551302"/>
                </a:lnTo>
                <a:lnTo>
                  <a:pt x="754949" y="544531"/>
                </a:lnTo>
                <a:lnTo>
                  <a:pt x="698428" y="537430"/>
                </a:lnTo>
                <a:lnTo>
                  <a:pt x="643663" y="530007"/>
                </a:lnTo>
                <a:lnTo>
                  <a:pt x="590713" y="522271"/>
                </a:lnTo>
                <a:lnTo>
                  <a:pt x="539636" y="514231"/>
                </a:lnTo>
                <a:lnTo>
                  <a:pt x="490488" y="505896"/>
                </a:lnTo>
                <a:lnTo>
                  <a:pt x="443328" y="497276"/>
                </a:lnTo>
                <a:lnTo>
                  <a:pt x="398213" y="488379"/>
                </a:lnTo>
                <a:lnTo>
                  <a:pt x="355200" y="479215"/>
                </a:lnTo>
                <a:lnTo>
                  <a:pt x="314349" y="469792"/>
                </a:lnTo>
                <a:lnTo>
                  <a:pt x="275715" y="460120"/>
                </a:lnTo>
                <a:lnTo>
                  <a:pt x="205332" y="440064"/>
                </a:lnTo>
                <a:lnTo>
                  <a:pt x="144512" y="419119"/>
                </a:lnTo>
                <a:lnTo>
                  <a:pt x="93717" y="397358"/>
                </a:lnTo>
                <a:lnTo>
                  <a:pt x="53407" y="374854"/>
                </a:lnTo>
                <a:lnTo>
                  <a:pt x="13611" y="339862"/>
                </a:lnTo>
                <a:lnTo>
                  <a:pt x="0" y="303606"/>
                </a:lnTo>
                <a:lnTo>
                  <a:pt x="1531" y="291395"/>
                </a:lnTo>
                <a:lnTo>
                  <a:pt x="6087" y="279306"/>
                </a:lnTo>
                <a:lnTo>
                  <a:pt x="37329" y="243866"/>
                </a:lnTo>
                <a:lnTo>
                  <a:pt x="72223" y="221017"/>
                </a:lnTo>
                <a:lnTo>
                  <a:pt x="117834" y="198875"/>
                </a:lnTo>
                <a:lnTo>
                  <a:pt x="173700" y="177513"/>
                </a:lnTo>
                <a:lnTo>
                  <a:pt x="239360" y="157004"/>
                </a:lnTo>
                <a:lnTo>
                  <a:pt x="314352" y="137419"/>
                </a:lnTo>
                <a:lnTo>
                  <a:pt x="355205" y="127997"/>
                </a:lnTo>
                <a:lnTo>
                  <a:pt x="398217" y="118832"/>
                </a:lnTo>
                <a:lnTo>
                  <a:pt x="443333" y="109935"/>
                </a:lnTo>
                <a:lnTo>
                  <a:pt x="490494" y="101315"/>
                </a:lnTo>
                <a:lnTo>
                  <a:pt x="539642" y="92981"/>
                </a:lnTo>
                <a:lnTo>
                  <a:pt x="590720" y="84941"/>
                </a:lnTo>
                <a:lnTo>
                  <a:pt x="643670" y="77205"/>
                </a:lnTo>
                <a:lnTo>
                  <a:pt x="698435" y="69781"/>
                </a:lnTo>
                <a:lnTo>
                  <a:pt x="754957" y="62680"/>
                </a:lnTo>
                <a:lnTo>
                  <a:pt x="813179" y="55910"/>
                </a:lnTo>
                <a:lnTo>
                  <a:pt x="873042" y="49479"/>
                </a:lnTo>
                <a:lnTo>
                  <a:pt x="934490" y="43398"/>
                </a:lnTo>
                <a:lnTo>
                  <a:pt x="997464" y="37675"/>
                </a:lnTo>
                <a:lnTo>
                  <a:pt x="1061907" y="32320"/>
                </a:lnTo>
                <a:lnTo>
                  <a:pt x="1127761" y="27340"/>
                </a:lnTo>
                <a:lnTo>
                  <a:pt x="1194969" y="22746"/>
                </a:lnTo>
                <a:lnTo>
                  <a:pt x="1263473" y="18547"/>
                </a:lnTo>
                <a:lnTo>
                  <a:pt x="1333215" y="14751"/>
                </a:lnTo>
                <a:lnTo>
                  <a:pt x="1404139" y="11368"/>
                </a:lnTo>
                <a:lnTo>
                  <a:pt x="1476185" y="8406"/>
                </a:lnTo>
                <a:lnTo>
                  <a:pt x="1549297" y="5875"/>
                </a:lnTo>
                <a:lnTo>
                  <a:pt x="1623417" y="3784"/>
                </a:lnTo>
                <a:lnTo>
                  <a:pt x="1698488" y="2142"/>
                </a:lnTo>
                <a:lnTo>
                  <a:pt x="1774451" y="958"/>
                </a:lnTo>
                <a:lnTo>
                  <a:pt x="1851249" y="241"/>
                </a:lnTo>
                <a:lnTo>
                  <a:pt x="1928825" y="0"/>
                </a:lnTo>
                <a:lnTo>
                  <a:pt x="2006400" y="241"/>
                </a:lnTo>
                <a:lnTo>
                  <a:pt x="2083198" y="958"/>
                </a:lnTo>
                <a:lnTo>
                  <a:pt x="2159161" y="2142"/>
                </a:lnTo>
                <a:lnTo>
                  <a:pt x="2234232" y="3784"/>
                </a:lnTo>
                <a:lnTo>
                  <a:pt x="2308351" y="5875"/>
                </a:lnTo>
                <a:lnTo>
                  <a:pt x="2381463" y="8406"/>
                </a:lnTo>
                <a:lnTo>
                  <a:pt x="2453510" y="11368"/>
                </a:lnTo>
                <a:lnTo>
                  <a:pt x="2524433" y="14751"/>
                </a:lnTo>
                <a:lnTo>
                  <a:pt x="2594175" y="18547"/>
                </a:lnTo>
                <a:lnTo>
                  <a:pt x="2662678" y="22746"/>
                </a:lnTo>
                <a:lnTo>
                  <a:pt x="2729886" y="27340"/>
                </a:lnTo>
                <a:lnTo>
                  <a:pt x="2795740" y="32320"/>
                </a:lnTo>
                <a:lnTo>
                  <a:pt x="2860182" y="37675"/>
                </a:lnTo>
                <a:lnTo>
                  <a:pt x="2923156" y="43398"/>
                </a:lnTo>
                <a:lnTo>
                  <a:pt x="2984603" y="49479"/>
                </a:lnTo>
                <a:lnTo>
                  <a:pt x="3044466" y="55910"/>
                </a:lnTo>
                <a:lnTo>
                  <a:pt x="3102686" y="62680"/>
                </a:lnTo>
                <a:lnTo>
                  <a:pt x="3159208" y="69781"/>
                </a:lnTo>
                <a:lnTo>
                  <a:pt x="3213972" y="77205"/>
                </a:lnTo>
                <a:lnTo>
                  <a:pt x="3266922" y="84941"/>
                </a:lnTo>
                <a:lnTo>
                  <a:pt x="3317999" y="92981"/>
                </a:lnTo>
                <a:lnTo>
                  <a:pt x="3367147" y="101315"/>
                </a:lnTo>
                <a:lnTo>
                  <a:pt x="3414307" y="109935"/>
                </a:lnTo>
                <a:lnTo>
                  <a:pt x="3459421" y="118832"/>
                </a:lnTo>
                <a:lnTo>
                  <a:pt x="3502433" y="127997"/>
                </a:lnTo>
                <a:lnTo>
                  <a:pt x="3543285" y="137419"/>
                </a:lnTo>
                <a:lnTo>
                  <a:pt x="3581918" y="147091"/>
                </a:lnTo>
                <a:lnTo>
                  <a:pt x="3652301" y="167148"/>
                </a:lnTo>
                <a:lnTo>
                  <a:pt x="3713119" y="188092"/>
                </a:lnTo>
                <a:lnTo>
                  <a:pt x="3763913" y="209853"/>
                </a:lnTo>
                <a:lnTo>
                  <a:pt x="3804222" y="232357"/>
                </a:lnTo>
                <a:lnTo>
                  <a:pt x="3844016" y="267349"/>
                </a:lnTo>
                <a:lnTo>
                  <a:pt x="3857625" y="303606"/>
                </a:lnTo>
                <a:lnTo>
                  <a:pt x="3857625" y="910831"/>
                </a:lnTo>
                <a:lnTo>
                  <a:pt x="3856093" y="923042"/>
                </a:lnTo>
                <a:lnTo>
                  <a:pt x="3851537" y="935130"/>
                </a:lnTo>
                <a:lnTo>
                  <a:pt x="3820296" y="970571"/>
                </a:lnTo>
                <a:lnTo>
                  <a:pt x="3785402" y="993420"/>
                </a:lnTo>
                <a:lnTo>
                  <a:pt x="3739792" y="1015561"/>
                </a:lnTo>
                <a:lnTo>
                  <a:pt x="3683927" y="1036923"/>
                </a:lnTo>
                <a:lnTo>
                  <a:pt x="3618267" y="1057433"/>
                </a:lnTo>
                <a:lnTo>
                  <a:pt x="3543275" y="1077017"/>
                </a:lnTo>
                <a:lnTo>
                  <a:pt x="3502424" y="1086440"/>
                </a:lnTo>
                <a:lnTo>
                  <a:pt x="3459411" y="1095604"/>
                </a:lnTo>
                <a:lnTo>
                  <a:pt x="3414296" y="1104501"/>
                </a:lnTo>
                <a:lnTo>
                  <a:pt x="3367136" y="1113121"/>
                </a:lnTo>
                <a:lnTo>
                  <a:pt x="3317988" y="1121456"/>
                </a:lnTo>
                <a:lnTo>
                  <a:pt x="3266911" y="1129496"/>
                </a:lnTo>
                <a:lnTo>
                  <a:pt x="3213961" y="1137232"/>
                </a:lnTo>
                <a:lnTo>
                  <a:pt x="3159196" y="1144655"/>
                </a:lnTo>
                <a:lnTo>
                  <a:pt x="3102675" y="1151756"/>
                </a:lnTo>
                <a:lnTo>
                  <a:pt x="3044454" y="1158527"/>
                </a:lnTo>
                <a:lnTo>
                  <a:pt x="2984591" y="1164957"/>
                </a:lnTo>
                <a:lnTo>
                  <a:pt x="2923144" y="1171038"/>
                </a:lnTo>
                <a:lnTo>
                  <a:pt x="2860170" y="1176761"/>
                </a:lnTo>
                <a:lnTo>
                  <a:pt x="2795727" y="1182117"/>
                </a:lnTo>
                <a:lnTo>
                  <a:pt x="2729874" y="1187096"/>
                </a:lnTo>
                <a:lnTo>
                  <a:pt x="2662666" y="1191690"/>
                </a:lnTo>
                <a:lnTo>
                  <a:pt x="2594162" y="1195890"/>
                </a:lnTo>
                <a:lnTo>
                  <a:pt x="2524420" y="1199686"/>
                </a:lnTo>
                <a:lnTo>
                  <a:pt x="2453497" y="1203069"/>
                </a:lnTo>
                <a:lnTo>
                  <a:pt x="2381451" y="1206030"/>
                </a:lnTo>
                <a:lnTo>
                  <a:pt x="2308339" y="1208561"/>
                </a:lnTo>
                <a:lnTo>
                  <a:pt x="2234219" y="1210652"/>
                </a:lnTo>
                <a:lnTo>
                  <a:pt x="2159149" y="1212295"/>
                </a:lnTo>
                <a:lnTo>
                  <a:pt x="2083186" y="1213479"/>
                </a:lnTo>
                <a:lnTo>
                  <a:pt x="2006388" y="1214196"/>
                </a:lnTo>
                <a:lnTo>
                  <a:pt x="1928812" y="1214437"/>
                </a:lnTo>
                <a:lnTo>
                  <a:pt x="1851236" y="1214196"/>
                </a:lnTo>
                <a:lnTo>
                  <a:pt x="1774438" y="1213479"/>
                </a:lnTo>
                <a:lnTo>
                  <a:pt x="1698475" y="1212295"/>
                </a:lnTo>
                <a:lnTo>
                  <a:pt x="1623405" y="1210652"/>
                </a:lnTo>
                <a:lnTo>
                  <a:pt x="1549285" y="1208561"/>
                </a:lnTo>
                <a:lnTo>
                  <a:pt x="1476173" y="1206030"/>
                </a:lnTo>
                <a:lnTo>
                  <a:pt x="1404127" y="1203069"/>
                </a:lnTo>
                <a:lnTo>
                  <a:pt x="1333204" y="1199686"/>
                </a:lnTo>
                <a:lnTo>
                  <a:pt x="1263462" y="1195890"/>
                </a:lnTo>
                <a:lnTo>
                  <a:pt x="1194958" y="1191690"/>
                </a:lnTo>
                <a:lnTo>
                  <a:pt x="1127750" y="1187096"/>
                </a:lnTo>
                <a:lnTo>
                  <a:pt x="1061897" y="1182117"/>
                </a:lnTo>
                <a:lnTo>
                  <a:pt x="997454" y="1176761"/>
                </a:lnTo>
                <a:lnTo>
                  <a:pt x="934480" y="1171038"/>
                </a:lnTo>
                <a:lnTo>
                  <a:pt x="873033" y="1164957"/>
                </a:lnTo>
                <a:lnTo>
                  <a:pt x="813170" y="1158527"/>
                </a:lnTo>
                <a:lnTo>
                  <a:pt x="754949" y="1151756"/>
                </a:lnTo>
                <a:lnTo>
                  <a:pt x="698428" y="1144655"/>
                </a:lnTo>
                <a:lnTo>
                  <a:pt x="643663" y="1137232"/>
                </a:lnTo>
                <a:lnTo>
                  <a:pt x="590713" y="1129496"/>
                </a:lnTo>
                <a:lnTo>
                  <a:pt x="539636" y="1121456"/>
                </a:lnTo>
                <a:lnTo>
                  <a:pt x="490488" y="1113121"/>
                </a:lnTo>
                <a:lnTo>
                  <a:pt x="443328" y="1104501"/>
                </a:lnTo>
                <a:lnTo>
                  <a:pt x="398213" y="1095604"/>
                </a:lnTo>
                <a:lnTo>
                  <a:pt x="355200" y="1086440"/>
                </a:lnTo>
                <a:lnTo>
                  <a:pt x="314349" y="1077017"/>
                </a:lnTo>
                <a:lnTo>
                  <a:pt x="275715" y="1067345"/>
                </a:lnTo>
                <a:lnTo>
                  <a:pt x="205332" y="1047289"/>
                </a:lnTo>
                <a:lnTo>
                  <a:pt x="144512" y="1026344"/>
                </a:lnTo>
                <a:lnTo>
                  <a:pt x="93717" y="1004584"/>
                </a:lnTo>
                <a:lnTo>
                  <a:pt x="53407" y="982079"/>
                </a:lnTo>
                <a:lnTo>
                  <a:pt x="13611" y="947087"/>
                </a:lnTo>
                <a:lnTo>
                  <a:pt x="0" y="910831"/>
                </a:lnTo>
                <a:lnTo>
                  <a:pt x="0" y="303606"/>
                </a:lnTo>
              </a:path>
            </a:pathLst>
          </a:custGeom>
          <a:ln w="25400">
            <a:solidFill>
              <a:srgbClr val="385D8A"/>
            </a:solidFill>
          </a:ln>
        </p:spPr>
        <p:txBody>
          <a:bodyPr wrap="square" lIns="0" tIns="0" rIns="0" bIns="0" rtlCol="0"/>
          <a:lstStyle/>
          <a:p>
            <a:endParaRPr/>
          </a:p>
        </p:txBody>
      </p:sp>
      <p:sp>
        <p:nvSpPr>
          <p:cNvPr id="38" name="object 38"/>
          <p:cNvSpPr/>
          <p:nvPr/>
        </p:nvSpPr>
        <p:spPr>
          <a:xfrm>
            <a:off x="4916487" y="5202241"/>
            <a:ext cx="3883025" cy="1239837"/>
          </a:xfrm>
          <a:prstGeom prst="rect">
            <a:avLst/>
          </a:prstGeom>
          <a:blipFill>
            <a:blip r:embed="rId5" cstate="print"/>
            <a:stretch>
              <a:fillRect/>
            </a:stretch>
          </a:blipFill>
        </p:spPr>
        <p:txBody>
          <a:bodyPr wrap="square" lIns="0" tIns="0" rIns="0" bIns="0" rtlCol="0"/>
          <a:lstStyle/>
          <a:p>
            <a:endParaRPr/>
          </a:p>
        </p:txBody>
      </p:sp>
      <p:sp>
        <p:nvSpPr>
          <p:cNvPr id="39" name="object 39"/>
          <p:cNvSpPr/>
          <p:nvPr/>
        </p:nvSpPr>
        <p:spPr>
          <a:xfrm>
            <a:off x="6019800" y="5474208"/>
            <a:ext cx="246887" cy="176783"/>
          </a:xfrm>
          <a:prstGeom prst="rect">
            <a:avLst/>
          </a:prstGeom>
          <a:blipFill>
            <a:blip r:embed="rId6" cstate="print"/>
            <a:stretch>
              <a:fillRect/>
            </a:stretch>
          </a:blipFill>
        </p:spPr>
        <p:txBody>
          <a:bodyPr wrap="square" lIns="0" tIns="0" rIns="0" bIns="0" rtlCol="0"/>
          <a:lstStyle/>
          <a:p>
            <a:endParaRPr/>
          </a:p>
        </p:txBody>
      </p:sp>
      <p:sp>
        <p:nvSpPr>
          <p:cNvPr id="40" name="object 40"/>
          <p:cNvSpPr/>
          <p:nvPr/>
        </p:nvSpPr>
        <p:spPr>
          <a:xfrm>
            <a:off x="7876032" y="5404104"/>
            <a:ext cx="246887" cy="173735"/>
          </a:xfrm>
          <a:prstGeom prst="rect">
            <a:avLst/>
          </a:prstGeom>
          <a:blipFill>
            <a:blip r:embed="rId7" cstate="print"/>
            <a:stretch>
              <a:fillRect/>
            </a:stretch>
          </a:blipFill>
        </p:spPr>
        <p:txBody>
          <a:bodyPr wrap="square" lIns="0" tIns="0" rIns="0" bIns="0" rtlCol="0"/>
          <a:lstStyle/>
          <a:p>
            <a:endParaRPr/>
          </a:p>
        </p:txBody>
      </p:sp>
      <p:sp>
        <p:nvSpPr>
          <p:cNvPr id="41" name="object 41"/>
          <p:cNvSpPr/>
          <p:nvPr/>
        </p:nvSpPr>
        <p:spPr>
          <a:xfrm>
            <a:off x="6662928" y="5617476"/>
            <a:ext cx="246887" cy="176771"/>
          </a:xfrm>
          <a:prstGeom prst="rect">
            <a:avLst/>
          </a:prstGeom>
          <a:blipFill>
            <a:blip r:embed="rId8" cstate="print"/>
            <a:stretch>
              <a:fillRect/>
            </a:stretch>
          </a:blipFill>
        </p:spPr>
        <p:txBody>
          <a:bodyPr wrap="square" lIns="0" tIns="0" rIns="0" bIns="0" rtlCol="0"/>
          <a:lstStyle/>
          <a:p>
            <a:endParaRPr/>
          </a:p>
        </p:txBody>
      </p:sp>
      <p:sp>
        <p:nvSpPr>
          <p:cNvPr id="42" name="object 42"/>
          <p:cNvSpPr/>
          <p:nvPr/>
        </p:nvSpPr>
        <p:spPr>
          <a:xfrm>
            <a:off x="428625" y="5214945"/>
            <a:ext cx="3857625" cy="643255"/>
          </a:xfrm>
          <a:custGeom>
            <a:avLst/>
            <a:gdLst/>
            <a:ahLst/>
            <a:cxnLst/>
            <a:rect l="l" t="t" r="r" b="b"/>
            <a:pathLst>
              <a:path w="3857625" h="643254">
                <a:moveTo>
                  <a:pt x="1928812" y="0"/>
                </a:moveTo>
                <a:lnTo>
                  <a:pt x="1853075" y="243"/>
                </a:lnTo>
                <a:lnTo>
                  <a:pt x="1630515" y="3820"/>
                </a:lnTo>
                <a:lnTo>
                  <a:pt x="1416058" y="11482"/>
                </a:lnTo>
                <a:lnTo>
                  <a:pt x="1278304" y="18740"/>
                </a:lnTo>
                <a:lnTo>
                  <a:pt x="1145224" y="27634"/>
                </a:lnTo>
                <a:lnTo>
                  <a:pt x="1017246" y="38093"/>
                </a:lnTo>
                <a:lnTo>
                  <a:pt x="894800" y="50046"/>
                </a:lnTo>
                <a:lnTo>
                  <a:pt x="778314" y="63420"/>
                </a:lnTo>
                <a:lnTo>
                  <a:pt x="668216" y="78146"/>
                </a:lnTo>
                <a:lnTo>
                  <a:pt x="615697" y="85993"/>
                </a:lnTo>
                <a:lnTo>
                  <a:pt x="564937" y="94151"/>
                </a:lnTo>
                <a:lnTo>
                  <a:pt x="515988" y="102611"/>
                </a:lnTo>
                <a:lnTo>
                  <a:pt x="468904" y="111364"/>
                </a:lnTo>
                <a:lnTo>
                  <a:pt x="423739" y="120401"/>
                </a:lnTo>
                <a:lnTo>
                  <a:pt x="380546" y="129713"/>
                </a:lnTo>
                <a:lnTo>
                  <a:pt x="339380" y="139291"/>
                </a:lnTo>
                <a:lnTo>
                  <a:pt x="300293" y="149127"/>
                </a:lnTo>
                <a:lnTo>
                  <a:pt x="263340" y="159210"/>
                </a:lnTo>
                <a:lnTo>
                  <a:pt x="196047" y="180088"/>
                </a:lnTo>
                <a:lnTo>
                  <a:pt x="137930" y="201851"/>
                </a:lnTo>
                <a:lnTo>
                  <a:pt x="89419" y="224430"/>
                </a:lnTo>
                <a:lnTo>
                  <a:pt x="50941" y="247751"/>
                </a:lnTo>
                <a:lnTo>
                  <a:pt x="12976" y="283971"/>
                </a:lnTo>
                <a:lnTo>
                  <a:pt x="0" y="321462"/>
                </a:lnTo>
                <a:lnTo>
                  <a:pt x="1459" y="334085"/>
                </a:lnTo>
                <a:lnTo>
                  <a:pt x="22926" y="371179"/>
                </a:lnTo>
                <a:lnTo>
                  <a:pt x="68899" y="406923"/>
                </a:lnTo>
                <a:lnTo>
                  <a:pt x="112447" y="429882"/>
                </a:lnTo>
                <a:lnTo>
                  <a:pt x="165815" y="452063"/>
                </a:lnTo>
                <a:lnTo>
                  <a:pt x="228573" y="473393"/>
                </a:lnTo>
                <a:lnTo>
                  <a:pt x="300293" y="493801"/>
                </a:lnTo>
                <a:lnTo>
                  <a:pt x="339380" y="503637"/>
                </a:lnTo>
                <a:lnTo>
                  <a:pt x="380546" y="513216"/>
                </a:lnTo>
                <a:lnTo>
                  <a:pt x="423739" y="522528"/>
                </a:lnTo>
                <a:lnTo>
                  <a:pt x="468904" y="531566"/>
                </a:lnTo>
                <a:lnTo>
                  <a:pt x="515988" y="540319"/>
                </a:lnTo>
                <a:lnTo>
                  <a:pt x="564937" y="548779"/>
                </a:lnTo>
                <a:lnTo>
                  <a:pt x="615697" y="556938"/>
                </a:lnTo>
                <a:lnTo>
                  <a:pt x="668216" y="564785"/>
                </a:lnTo>
                <a:lnTo>
                  <a:pt x="722439" y="572313"/>
                </a:lnTo>
                <a:lnTo>
                  <a:pt x="835785" y="586373"/>
                </a:lnTo>
                <a:lnTo>
                  <a:pt x="955305" y="599046"/>
                </a:lnTo>
                <a:lnTo>
                  <a:pt x="1080570" y="610262"/>
                </a:lnTo>
                <a:lnTo>
                  <a:pt x="1211153" y="619948"/>
                </a:lnTo>
                <a:lnTo>
                  <a:pt x="1346624" y="628034"/>
                </a:lnTo>
                <a:lnTo>
                  <a:pt x="1486554" y="634447"/>
                </a:lnTo>
                <a:lnTo>
                  <a:pt x="1630515" y="639116"/>
                </a:lnTo>
                <a:lnTo>
                  <a:pt x="1853075" y="642694"/>
                </a:lnTo>
                <a:lnTo>
                  <a:pt x="1928812" y="642937"/>
                </a:lnTo>
                <a:lnTo>
                  <a:pt x="2153752" y="640774"/>
                </a:lnTo>
                <a:lnTo>
                  <a:pt x="2371070" y="634447"/>
                </a:lnTo>
                <a:lnTo>
                  <a:pt x="2511000" y="628034"/>
                </a:lnTo>
                <a:lnTo>
                  <a:pt x="2646471" y="619948"/>
                </a:lnTo>
                <a:lnTo>
                  <a:pt x="2777054" y="610262"/>
                </a:lnTo>
                <a:lnTo>
                  <a:pt x="2902319" y="599046"/>
                </a:lnTo>
                <a:lnTo>
                  <a:pt x="3021839" y="586373"/>
                </a:lnTo>
                <a:lnTo>
                  <a:pt x="3135185" y="572313"/>
                </a:lnTo>
                <a:lnTo>
                  <a:pt x="3189408" y="564785"/>
                </a:lnTo>
                <a:lnTo>
                  <a:pt x="3241927" y="556938"/>
                </a:lnTo>
                <a:lnTo>
                  <a:pt x="3292687" y="548779"/>
                </a:lnTo>
                <a:lnTo>
                  <a:pt x="3341636" y="540319"/>
                </a:lnTo>
                <a:lnTo>
                  <a:pt x="3388720" y="531566"/>
                </a:lnTo>
                <a:lnTo>
                  <a:pt x="3433885" y="522528"/>
                </a:lnTo>
                <a:lnTo>
                  <a:pt x="3477078" y="513216"/>
                </a:lnTo>
                <a:lnTo>
                  <a:pt x="3518244" y="503637"/>
                </a:lnTo>
                <a:lnTo>
                  <a:pt x="3557331" y="493801"/>
                </a:lnTo>
                <a:lnTo>
                  <a:pt x="3594284" y="483717"/>
                </a:lnTo>
                <a:lnTo>
                  <a:pt x="3661577" y="462839"/>
                </a:lnTo>
                <a:lnTo>
                  <a:pt x="3719694" y="441074"/>
                </a:lnTo>
                <a:lnTo>
                  <a:pt x="3768205" y="418495"/>
                </a:lnTo>
                <a:lnTo>
                  <a:pt x="3806683" y="395173"/>
                </a:lnTo>
                <a:lnTo>
                  <a:pt x="3844648" y="358953"/>
                </a:lnTo>
                <a:lnTo>
                  <a:pt x="3857625" y="321462"/>
                </a:lnTo>
                <a:lnTo>
                  <a:pt x="3856165" y="308839"/>
                </a:lnTo>
                <a:lnTo>
                  <a:pt x="3834698" y="271745"/>
                </a:lnTo>
                <a:lnTo>
                  <a:pt x="3788725" y="236002"/>
                </a:lnTo>
                <a:lnTo>
                  <a:pt x="3745177" y="213043"/>
                </a:lnTo>
                <a:lnTo>
                  <a:pt x="3691809" y="190863"/>
                </a:lnTo>
                <a:lnTo>
                  <a:pt x="3629051" y="169534"/>
                </a:lnTo>
                <a:lnTo>
                  <a:pt x="3557331" y="149127"/>
                </a:lnTo>
                <a:lnTo>
                  <a:pt x="3518244" y="139291"/>
                </a:lnTo>
                <a:lnTo>
                  <a:pt x="3477078" y="129713"/>
                </a:lnTo>
                <a:lnTo>
                  <a:pt x="3433885" y="120401"/>
                </a:lnTo>
                <a:lnTo>
                  <a:pt x="3388720" y="111364"/>
                </a:lnTo>
                <a:lnTo>
                  <a:pt x="3341636" y="102611"/>
                </a:lnTo>
                <a:lnTo>
                  <a:pt x="3292687" y="94151"/>
                </a:lnTo>
                <a:lnTo>
                  <a:pt x="3241927" y="85993"/>
                </a:lnTo>
                <a:lnTo>
                  <a:pt x="3189408" y="78146"/>
                </a:lnTo>
                <a:lnTo>
                  <a:pt x="3079310" y="63420"/>
                </a:lnTo>
                <a:lnTo>
                  <a:pt x="2962824" y="50046"/>
                </a:lnTo>
                <a:lnTo>
                  <a:pt x="2840378" y="38093"/>
                </a:lnTo>
                <a:lnTo>
                  <a:pt x="2712400" y="27634"/>
                </a:lnTo>
                <a:lnTo>
                  <a:pt x="2579320" y="18740"/>
                </a:lnTo>
                <a:lnTo>
                  <a:pt x="2441566" y="11482"/>
                </a:lnTo>
                <a:lnTo>
                  <a:pt x="2227109" y="3820"/>
                </a:lnTo>
                <a:lnTo>
                  <a:pt x="2004549" y="243"/>
                </a:lnTo>
                <a:lnTo>
                  <a:pt x="1928812" y="0"/>
                </a:lnTo>
                <a:close/>
              </a:path>
            </a:pathLst>
          </a:custGeom>
          <a:solidFill>
            <a:srgbClr val="C0C0C0"/>
          </a:solidFill>
        </p:spPr>
        <p:txBody>
          <a:bodyPr wrap="square" lIns="0" tIns="0" rIns="0" bIns="0" rtlCol="0"/>
          <a:lstStyle/>
          <a:p>
            <a:endParaRPr/>
          </a:p>
        </p:txBody>
      </p:sp>
      <p:sp>
        <p:nvSpPr>
          <p:cNvPr id="43" name="object 43"/>
          <p:cNvSpPr/>
          <p:nvPr/>
        </p:nvSpPr>
        <p:spPr>
          <a:xfrm>
            <a:off x="428625" y="5214945"/>
            <a:ext cx="3857625" cy="643255"/>
          </a:xfrm>
          <a:custGeom>
            <a:avLst/>
            <a:gdLst/>
            <a:ahLst/>
            <a:cxnLst/>
            <a:rect l="l" t="t" r="r" b="b"/>
            <a:pathLst>
              <a:path w="3857625" h="643254">
                <a:moveTo>
                  <a:pt x="0" y="321462"/>
                </a:moveTo>
                <a:lnTo>
                  <a:pt x="12976" y="283971"/>
                </a:lnTo>
                <a:lnTo>
                  <a:pt x="50941" y="247751"/>
                </a:lnTo>
                <a:lnTo>
                  <a:pt x="89419" y="224430"/>
                </a:lnTo>
                <a:lnTo>
                  <a:pt x="137930" y="201851"/>
                </a:lnTo>
                <a:lnTo>
                  <a:pt x="196047" y="180088"/>
                </a:lnTo>
                <a:lnTo>
                  <a:pt x="263340" y="159210"/>
                </a:lnTo>
                <a:lnTo>
                  <a:pt x="300293" y="149127"/>
                </a:lnTo>
                <a:lnTo>
                  <a:pt x="339380" y="139291"/>
                </a:lnTo>
                <a:lnTo>
                  <a:pt x="380546" y="129713"/>
                </a:lnTo>
                <a:lnTo>
                  <a:pt x="423739" y="120401"/>
                </a:lnTo>
                <a:lnTo>
                  <a:pt x="468904" y="111364"/>
                </a:lnTo>
                <a:lnTo>
                  <a:pt x="515988" y="102611"/>
                </a:lnTo>
                <a:lnTo>
                  <a:pt x="564937" y="94151"/>
                </a:lnTo>
                <a:lnTo>
                  <a:pt x="615697" y="85993"/>
                </a:lnTo>
                <a:lnTo>
                  <a:pt x="668216" y="78146"/>
                </a:lnTo>
                <a:lnTo>
                  <a:pt x="722439" y="70619"/>
                </a:lnTo>
                <a:lnTo>
                  <a:pt x="778314" y="63420"/>
                </a:lnTo>
                <a:lnTo>
                  <a:pt x="835785" y="56560"/>
                </a:lnTo>
                <a:lnTo>
                  <a:pt x="894800" y="50046"/>
                </a:lnTo>
                <a:lnTo>
                  <a:pt x="955305" y="43887"/>
                </a:lnTo>
                <a:lnTo>
                  <a:pt x="1017246" y="38093"/>
                </a:lnTo>
                <a:lnTo>
                  <a:pt x="1080570" y="32672"/>
                </a:lnTo>
                <a:lnTo>
                  <a:pt x="1145224" y="27634"/>
                </a:lnTo>
                <a:lnTo>
                  <a:pt x="1211153" y="22986"/>
                </a:lnTo>
                <a:lnTo>
                  <a:pt x="1278304" y="18740"/>
                </a:lnTo>
                <a:lnTo>
                  <a:pt x="1346624" y="14902"/>
                </a:lnTo>
                <a:lnTo>
                  <a:pt x="1416058" y="11482"/>
                </a:lnTo>
                <a:lnTo>
                  <a:pt x="1486554" y="8489"/>
                </a:lnTo>
                <a:lnTo>
                  <a:pt x="1558057" y="5932"/>
                </a:lnTo>
                <a:lnTo>
                  <a:pt x="1630515" y="3820"/>
                </a:lnTo>
                <a:lnTo>
                  <a:pt x="1703872" y="2162"/>
                </a:lnTo>
                <a:lnTo>
                  <a:pt x="1778077" y="967"/>
                </a:lnTo>
                <a:lnTo>
                  <a:pt x="1853075" y="243"/>
                </a:lnTo>
                <a:lnTo>
                  <a:pt x="1928812" y="0"/>
                </a:lnTo>
                <a:lnTo>
                  <a:pt x="2004549" y="243"/>
                </a:lnTo>
                <a:lnTo>
                  <a:pt x="2079547" y="967"/>
                </a:lnTo>
                <a:lnTo>
                  <a:pt x="2153752" y="2162"/>
                </a:lnTo>
                <a:lnTo>
                  <a:pt x="2227109" y="3820"/>
                </a:lnTo>
                <a:lnTo>
                  <a:pt x="2299567" y="5932"/>
                </a:lnTo>
                <a:lnTo>
                  <a:pt x="2371070" y="8489"/>
                </a:lnTo>
                <a:lnTo>
                  <a:pt x="2441566" y="11482"/>
                </a:lnTo>
                <a:lnTo>
                  <a:pt x="2511000" y="14902"/>
                </a:lnTo>
                <a:lnTo>
                  <a:pt x="2579320" y="18740"/>
                </a:lnTo>
                <a:lnTo>
                  <a:pt x="2646471" y="22986"/>
                </a:lnTo>
                <a:lnTo>
                  <a:pt x="2712400" y="27634"/>
                </a:lnTo>
                <a:lnTo>
                  <a:pt x="2777054" y="32672"/>
                </a:lnTo>
                <a:lnTo>
                  <a:pt x="2840378" y="38093"/>
                </a:lnTo>
                <a:lnTo>
                  <a:pt x="2902319" y="43887"/>
                </a:lnTo>
                <a:lnTo>
                  <a:pt x="2962824" y="50046"/>
                </a:lnTo>
                <a:lnTo>
                  <a:pt x="3021839" y="56560"/>
                </a:lnTo>
                <a:lnTo>
                  <a:pt x="3079310" y="63420"/>
                </a:lnTo>
                <a:lnTo>
                  <a:pt x="3135185" y="70619"/>
                </a:lnTo>
                <a:lnTo>
                  <a:pt x="3189408" y="78146"/>
                </a:lnTo>
                <a:lnTo>
                  <a:pt x="3241927" y="85993"/>
                </a:lnTo>
                <a:lnTo>
                  <a:pt x="3292687" y="94151"/>
                </a:lnTo>
                <a:lnTo>
                  <a:pt x="3341636" y="102611"/>
                </a:lnTo>
                <a:lnTo>
                  <a:pt x="3388720" y="111364"/>
                </a:lnTo>
                <a:lnTo>
                  <a:pt x="3433885" y="120401"/>
                </a:lnTo>
                <a:lnTo>
                  <a:pt x="3477078" y="129713"/>
                </a:lnTo>
                <a:lnTo>
                  <a:pt x="3518244" y="139291"/>
                </a:lnTo>
                <a:lnTo>
                  <a:pt x="3557331" y="149127"/>
                </a:lnTo>
                <a:lnTo>
                  <a:pt x="3594284" y="159210"/>
                </a:lnTo>
                <a:lnTo>
                  <a:pt x="3661577" y="180088"/>
                </a:lnTo>
                <a:lnTo>
                  <a:pt x="3719694" y="201851"/>
                </a:lnTo>
                <a:lnTo>
                  <a:pt x="3768205" y="224430"/>
                </a:lnTo>
                <a:lnTo>
                  <a:pt x="3806683" y="247751"/>
                </a:lnTo>
                <a:lnTo>
                  <a:pt x="3844648" y="283971"/>
                </a:lnTo>
                <a:lnTo>
                  <a:pt x="3857625" y="321462"/>
                </a:lnTo>
                <a:lnTo>
                  <a:pt x="3856165" y="334085"/>
                </a:lnTo>
                <a:lnTo>
                  <a:pt x="3851821" y="346585"/>
                </a:lnTo>
                <a:lnTo>
                  <a:pt x="3822025" y="383256"/>
                </a:lnTo>
                <a:lnTo>
                  <a:pt x="3788725" y="406923"/>
                </a:lnTo>
                <a:lnTo>
                  <a:pt x="3745177" y="429882"/>
                </a:lnTo>
                <a:lnTo>
                  <a:pt x="3691809" y="452063"/>
                </a:lnTo>
                <a:lnTo>
                  <a:pt x="3629051" y="473393"/>
                </a:lnTo>
                <a:lnTo>
                  <a:pt x="3557331" y="493801"/>
                </a:lnTo>
                <a:lnTo>
                  <a:pt x="3518244" y="503637"/>
                </a:lnTo>
                <a:lnTo>
                  <a:pt x="3477078" y="513216"/>
                </a:lnTo>
                <a:lnTo>
                  <a:pt x="3433885" y="522528"/>
                </a:lnTo>
                <a:lnTo>
                  <a:pt x="3388720" y="531566"/>
                </a:lnTo>
                <a:lnTo>
                  <a:pt x="3341636" y="540319"/>
                </a:lnTo>
                <a:lnTo>
                  <a:pt x="3292687" y="548779"/>
                </a:lnTo>
                <a:lnTo>
                  <a:pt x="3241927" y="556938"/>
                </a:lnTo>
                <a:lnTo>
                  <a:pt x="3189408" y="564785"/>
                </a:lnTo>
                <a:lnTo>
                  <a:pt x="3135185" y="572313"/>
                </a:lnTo>
                <a:lnTo>
                  <a:pt x="3079310" y="579511"/>
                </a:lnTo>
                <a:lnTo>
                  <a:pt x="3021839" y="586373"/>
                </a:lnTo>
                <a:lnTo>
                  <a:pt x="2962824" y="592887"/>
                </a:lnTo>
                <a:lnTo>
                  <a:pt x="2902319" y="599046"/>
                </a:lnTo>
                <a:lnTo>
                  <a:pt x="2840378" y="604841"/>
                </a:lnTo>
                <a:lnTo>
                  <a:pt x="2777054" y="610262"/>
                </a:lnTo>
                <a:lnTo>
                  <a:pt x="2712400" y="615301"/>
                </a:lnTo>
                <a:lnTo>
                  <a:pt x="2646471" y="619948"/>
                </a:lnTo>
                <a:lnTo>
                  <a:pt x="2579320" y="624195"/>
                </a:lnTo>
                <a:lnTo>
                  <a:pt x="2511000" y="628034"/>
                </a:lnTo>
                <a:lnTo>
                  <a:pt x="2441566" y="631454"/>
                </a:lnTo>
                <a:lnTo>
                  <a:pt x="2371070" y="634447"/>
                </a:lnTo>
                <a:lnTo>
                  <a:pt x="2299567" y="637004"/>
                </a:lnTo>
                <a:lnTo>
                  <a:pt x="2227109" y="639116"/>
                </a:lnTo>
                <a:lnTo>
                  <a:pt x="2153752" y="640774"/>
                </a:lnTo>
                <a:lnTo>
                  <a:pt x="2079547" y="641970"/>
                </a:lnTo>
                <a:lnTo>
                  <a:pt x="2004549" y="642694"/>
                </a:lnTo>
                <a:lnTo>
                  <a:pt x="1928812" y="642937"/>
                </a:lnTo>
                <a:lnTo>
                  <a:pt x="1853075" y="642694"/>
                </a:lnTo>
                <a:lnTo>
                  <a:pt x="1778077" y="641970"/>
                </a:lnTo>
                <a:lnTo>
                  <a:pt x="1703872" y="640774"/>
                </a:lnTo>
                <a:lnTo>
                  <a:pt x="1630515" y="639116"/>
                </a:lnTo>
                <a:lnTo>
                  <a:pt x="1558057" y="637004"/>
                </a:lnTo>
                <a:lnTo>
                  <a:pt x="1486554" y="634447"/>
                </a:lnTo>
                <a:lnTo>
                  <a:pt x="1416058" y="631454"/>
                </a:lnTo>
                <a:lnTo>
                  <a:pt x="1346624" y="628034"/>
                </a:lnTo>
                <a:lnTo>
                  <a:pt x="1278304" y="624195"/>
                </a:lnTo>
                <a:lnTo>
                  <a:pt x="1211153" y="619948"/>
                </a:lnTo>
                <a:lnTo>
                  <a:pt x="1145224" y="615301"/>
                </a:lnTo>
                <a:lnTo>
                  <a:pt x="1080570" y="610262"/>
                </a:lnTo>
                <a:lnTo>
                  <a:pt x="1017246" y="604841"/>
                </a:lnTo>
                <a:lnTo>
                  <a:pt x="955305" y="599046"/>
                </a:lnTo>
                <a:lnTo>
                  <a:pt x="894800" y="592887"/>
                </a:lnTo>
                <a:lnTo>
                  <a:pt x="835785" y="586373"/>
                </a:lnTo>
                <a:lnTo>
                  <a:pt x="778314" y="579511"/>
                </a:lnTo>
                <a:lnTo>
                  <a:pt x="722439" y="572313"/>
                </a:lnTo>
                <a:lnTo>
                  <a:pt x="668216" y="564785"/>
                </a:lnTo>
                <a:lnTo>
                  <a:pt x="615697" y="556938"/>
                </a:lnTo>
                <a:lnTo>
                  <a:pt x="564937" y="548779"/>
                </a:lnTo>
                <a:lnTo>
                  <a:pt x="515988" y="540319"/>
                </a:lnTo>
                <a:lnTo>
                  <a:pt x="468904" y="531566"/>
                </a:lnTo>
                <a:lnTo>
                  <a:pt x="423739" y="522528"/>
                </a:lnTo>
                <a:lnTo>
                  <a:pt x="380546" y="513216"/>
                </a:lnTo>
                <a:lnTo>
                  <a:pt x="339380" y="503637"/>
                </a:lnTo>
                <a:lnTo>
                  <a:pt x="300293" y="493801"/>
                </a:lnTo>
                <a:lnTo>
                  <a:pt x="263340" y="483717"/>
                </a:lnTo>
                <a:lnTo>
                  <a:pt x="196047" y="462839"/>
                </a:lnTo>
                <a:lnTo>
                  <a:pt x="137930" y="441074"/>
                </a:lnTo>
                <a:lnTo>
                  <a:pt x="89419" y="418495"/>
                </a:lnTo>
                <a:lnTo>
                  <a:pt x="50941" y="395173"/>
                </a:lnTo>
                <a:lnTo>
                  <a:pt x="12976" y="358953"/>
                </a:lnTo>
                <a:lnTo>
                  <a:pt x="0" y="321462"/>
                </a:lnTo>
                <a:close/>
              </a:path>
            </a:pathLst>
          </a:custGeom>
          <a:ln w="25400">
            <a:solidFill>
              <a:srgbClr val="385D8A"/>
            </a:solidFill>
          </a:ln>
        </p:spPr>
        <p:txBody>
          <a:bodyPr wrap="square" lIns="0" tIns="0" rIns="0" bIns="0" rtlCol="0"/>
          <a:lstStyle/>
          <a:p>
            <a:endParaRPr/>
          </a:p>
        </p:txBody>
      </p:sp>
      <p:sp>
        <p:nvSpPr>
          <p:cNvPr id="44" name="object 44"/>
          <p:cNvSpPr txBox="1"/>
          <p:nvPr/>
        </p:nvSpPr>
        <p:spPr>
          <a:xfrm>
            <a:off x="1364614" y="5388292"/>
            <a:ext cx="1710055" cy="298450"/>
          </a:xfrm>
          <a:prstGeom prst="rect">
            <a:avLst/>
          </a:prstGeom>
        </p:spPr>
        <p:txBody>
          <a:bodyPr vert="horz" wrap="square" lIns="0" tIns="0" rIns="0" bIns="0" rtlCol="0">
            <a:spAutoFit/>
          </a:bodyPr>
          <a:lstStyle/>
          <a:p>
            <a:pPr marL="12700">
              <a:lnSpc>
                <a:spcPct val="100000"/>
              </a:lnSpc>
            </a:pPr>
            <a:r>
              <a:rPr sz="1800" dirty="0">
                <a:latin typeface="Calibri"/>
                <a:cs typeface="Calibri"/>
              </a:rPr>
              <a:t>A </a:t>
            </a:r>
            <a:r>
              <a:rPr sz="1800" spc="-15" dirty="0">
                <a:latin typeface="Calibri"/>
                <a:cs typeface="Calibri"/>
              </a:rPr>
              <a:t>layer </a:t>
            </a:r>
            <a:r>
              <a:rPr sz="1800" spc="-5" dirty="0">
                <a:latin typeface="Calibri"/>
                <a:cs typeface="Calibri"/>
              </a:rPr>
              <a:t>of</a:t>
            </a:r>
            <a:r>
              <a:rPr sz="1800" spc="-40" dirty="0">
                <a:latin typeface="Calibri"/>
                <a:cs typeface="Calibri"/>
              </a:rPr>
              <a:t> </a:t>
            </a:r>
            <a:r>
              <a:rPr sz="1800" spc="-10" dirty="0">
                <a:latin typeface="Calibri"/>
                <a:cs typeface="Calibri"/>
              </a:rPr>
              <a:t>bacteria</a:t>
            </a:r>
            <a:endParaRPr sz="1800">
              <a:latin typeface="Calibri"/>
              <a:cs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71688" y="714375"/>
            <a:ext cx="5167235" cy="5857874"/>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40891" y="0"/>
            <a:ext cx="6346825" cy="711835"/>
          </a:xfrm>
          <a:prstGeom prst="rect">
            <a:avLst/>
          </a:prstGeom>
        </p:spPr>
        <p:txBody>
          <a:bodyPr vert="horz" wrap="square" lIns="0" tIns="0" rIns="0" bIns="0" rtlCol="0">
            <a:spAutoFit/>
          </a:bodyPr>
          <a:lstStyle/>
          <a:p>
            <a:pPr marL="12700">
              <a:lnSpc>
                <a:spcPct val="100000"/>
              </a:lnSpc>
            </a:pPr>
            <a:r>
              <a:rPr sz="4400" dirty="0"/>
              <a:t>Ames </a:t>
            </a:r>
            <a:r>
              <a:rPr sz="4400" spc="-20" dirty="0"/>
              <a:t>test: </a:t>
            </a:r>
            <a:r>
              <a:rPr spc="-10" dirty="0"/>
              <a:t>Metabolic</a:t>
            </a:r>
            <a:r>
              <a:rPr spc="-55" dirty="0"/>
              <a:t> </a:t>
            </a:r>
            <a:r>
              <a:rPr spc="-15" dirty="0"/>
              <a:t>activation</a:t>
            </a:r>
            <a:endParaRPr sz="4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1747" y="200152"/>
            <a:ext cx="5149215" cy="711835"/>
          </a:xfrm>
          <a:prstGeom prst="rect">
            <a:avLst/>
          </a:prstGeom>
        </p:spPr>
        <p:txBody>
          <a:bodyPr vert="horz" wrap="square" lIns="0" tIns="0" rIns="0" bIns="0" rtlCol="0">
            <a:spAutoFit/>
          </a:bodyPr>
          <a:lstStyle/>
          <a:p>
            <a:pPr marL="12700">
              <a:lnSpc>
                <a:spcPct val="100000"/>
              </a:lnSpc>
            </a:pPr>
            <a:r>
              <a:rPr sz="4400" spc="-10" dirty="0"/>
              <a:t>Mutagen </a:t>
            </a:r>
            <a:r>
              <a:rPr sz="4400" dirty="0"/>
              <a:t>~</a:t>
            </a:r>
            <a:r>
              <a:rPr sz="4400" spc="-90" dirty="0"/>
              <a:t> </a:t>
            </a:r>
            <a:r>
              <a:rPr sz="4400" spc="-10" dirty="0"/>
              <a:t>Carcinogen</a:t>
            </a:r>
            <a:endParaRPr sz="4400"/>
          </a:p>
        </p:txBody>
      </p:sp>
      <p:sp>
        <p:nvSpPr>
          <p:cNvPr id="3" name="object 3"/>
          <p:cNvSpPr/>
          <p:nvPr/>
        </p:nvSpPr>
        <p:spPr>
          <a:xfrm>
            <a:off x="1658950" y="908050"/>
            <a:ext cx="5824524" cy="590549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715250" y="5589587"/>
            <a:ext cx="1255699" cy="126841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50825" y="2492400"/>
            <a:ext cx="1512887" cy="1371574"/>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2514600" y="4191000"/>
            <a:ext cx="1244695" cy="276999"/>
          </a:xfrm>
          <a:prstGeom prst="rect">
            <a:avLst/>
          </a:prstGeom>
        </p:spPr>
        <p:txBody>
          <a:bodyPr vert="horz" wrap="square" lIns="0" tIns="0" rIns="0" bIns="0" rtlCol="0">
            <a:spAutoFit/>
          </a:bodyPr>
          <a:lstStyle/>
          <a:p>
            <a:pPr marL="12700">
              <a:lnSpc>
                <a:spcPct val="100000"/>
              </a:lnSpc>
            </a:pPr>
            <a:r>
              <a:rPr sz="1800" dirty="0" err="1" smtClean="0">
                <a:latin typeface="宋体"/>
                <a:cs typeface="宋体"/>
              </a:rPr>
              <a:t>黄曲霉毒素</a:t>
            </a:r>
            <a:endParaRPr sz="1800" dirty="0" smtClean="0">
              <a:latin typeface="宋体"/>
              <a:cs typeface="宋体"/>
            </a:endParaRPr>
          </a:p>
        </p:txBody>
      </p:sp>
      <p:sp>
        <p:nvSpPr>
          <p:cNvPr id="8" name="矩形 7"/>
          <p:cNvSpPr/>
          <p:nvPr/>
        </p:nvSpPr>
        <p:spPr>
          <a:xfrm>
            <a:off x="7675384" y="5153196"/>
            <a:ext cx="1335429" cy="369332"/>
          </a:xfrm>
          <a:prstGeom prst="rect">
            <a:avLst/>
          </a:prstGeom>
        </p:spPr>
        <p:txBody>
          <a:bodyPr wrap="none">
            <a:spAutoFit/>
          </a:bodyPr>
          <a:lstStyle/>
          <a:p>
            <a:pPr marR="5080" algn="r">
              <a:lnSpc>
                <a:spcPct val="100000"/>
              </a:lnSpc>
            </a:pPr>
            <a:r>
              <a:rPr lang="en-US" altLang="zh-CN" spc="-5" dirty="0">
                <a:solidFill>
                  <a:srgbClr val="0000CC"/>
                </a:solidFill>
                <a:cs typeface="Calibri"/>
              </a:rPr>
              <a:t>Bacteria</a:t>
            </a:r>
            <a:r>
              <a:rPr lang="en-US" altLang="zh-CN" spc="-120" dirty="0">
                <a:solidFill>
                  <a:srgbClr val="0000CC"/>
                </a:solidFill>
                <a:cs typeface="Calibri"/>
              </a:rPr>
              <a:t> </a:t>
            </a:r>
            <a:r>
              <a:rPr lang="en-US" altLang="zh-CN" spc="-15" dirty="0">
                <a:solidFill>
                  <a:srgbClr val="0000CC"/>
                </a:solidFill>
                <a:cs typeface="Calibri"/>
              </a:rPr>
              <a:t>test</a:t>
            </a:r>
            <a:endParaRPr lang="en-US" altLang="zh-CN" dirty="0">
              <a:cs typeface="Calibri"/>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6282" y="0"/>
            <a:ext cx="4108450" cy="711835"/>
          </a:xfrm>
          <a:prstGeom prst="rect">
            <a:avLst/>
          </a:prstGeom>
        </p:spPr>
        <p:txBody>
          <a:bodyPr vert="horz" wrap="square" lIns="0" tIns="0" rIns="0" bIns="0" rtlCol="0">
            <a:spAutoFit/>
          </a:bodyPr>
          <a:lstStyle/>
          <a:p>
            <a:pPr marL="12700">
              <a:lnSpc>
                <a:spcPct val="100000"/>
              </a:lnSpc>
            </a:pPr>
            <a:r>
              <a:rPr sz="4400" spc="-10" dirty="0"/>
              <a:t>Limitation </a:t>
            </a:r>
            <a:r>
              <a:rPr sz="4400" dirty="0"/>
              <a:t>of</a:t>
            </a:r>
            <a:r>
              <a:rPr sz="4400" spc="-85" dirty="0"/>
              <a:t> </a:t>
            </a:r>
            <a:r>
              <a:rPr sz="4400" spc="-20" dirty="0"/>
              <a:t>tests</a:t>
            </a:r>
            <a:endParaRPr sz="4400" dirty="0"/>
          </a:p>
        </p:txBody>
      </p:sp>
      <p:graphicFrame>
        <p:nvGraphicFramePr>
          <p:cNvPr id="3" name="object 3"/>
          <p:cNvGraphicFramePr>
            <a:graphicFrameLocks noGrp="1"/>
          </p:cNvGraphicFramePr>
          <p:nvPr/>
        </p:nvGraphicFramePr>
        <p:xfrm>
          <a:off x="442912" y="995362"/>
          <a:ext cx="8435974" cy="5610223"/>
        </p:xfrm>
        <a:graphic>
          <a:graphicData uri="http://schemas.openxmlformats.org/drawingml/2006/table">
            <a:tbl>
              <a:tblPr firstRow="1" bandRow="1">
                <a:tableStyleId>{2D5ABB26-0587-4C30-8999-92F81FD0307C}</a:tableStyleId>
              </a:tblPr>
              <a:tblGrid>
                <a:gridCol w="2170112">
                  <a:extLst>
                    <a:ext uri="{9D8B030D-6E8A-4147-A177-3AD203B41FA5}">
                      <a16:colId xmlns:a16="http://schemas.microsoft.com/office/drawing/2014/main" val="20000"/>
                    </a:ext>
                  </a:extLst>
                </a:gridCol>
                <a:gridCol w="1944687">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263775">
                  <a:extLst>
                    <a:ext uri="{9D8B030D-6E8A-4147-A177-3AD203B41FA5}">
                      <a16:colId xmlns:a16="http://schemas.microsoft.com/office/drawing/2014/main" val="20003"/>
                    </a:ext>
                  </a:extLst>
                </a:gridCol>
              </a:tblGrid>
              <a:tr h="896112">
                <a:tc>
                  <a:txBody>
                    <a:bodyPr/>
                    <a:lstStyle/>
                    <a:p>
                      <a:endParaRPr sz="4400"/>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gn="ctr">
                        <a:lnSpc>
                          <a:spcPct val="100000"/>
                        </a:lnSpc>
                        <a:spcBef>
                          <a:spcPts val="185"/>
                        </a:spcBef>
                      </a:pPr>
                      <a:r>
                        <a:rPr sz="2400" i="1" dirty="0">
                          <a:latin typeface="Arial"/>
                          <a:cs typeface="Arial"/>
                        </a:rPr>
                        <a:t>In</a:t>
                      </a:r>
                      <a:r>
                        <a:rPr sz="2400" i="1" spc="-114" dirty="0">
                          <a:latin typeface="Arial"/>
                          <a:cs typeface="Arial"/>
                        </a:rPr>
                        <a:t> </a:t>
                      </a:r>
                      <a:r>
                        <a:rPr sz="2400" i="1" spc="-5" dirty="0">
                          <a:latin typeface="Arial"/>
                          <a:cs typeface="Arial"/>
                        </a:rPr>
                        <a:t>vitro</a:t>
                      </a:r>
                      <a:endParaRPr sz="2400">
                        <a:latin typeface="Arial"/>
                        <a:cs typeface="Arial"/>
                      </a:endParaRPr>
                    </a:p>
                    <a:p>
                      <a:pPr algn="ctr">
                        <a:lnSpc>
                          <a:spcPct val="100000"/>
                        </a:lnSpc>
                        <a:spcBef>
                          <a:spcPts val="570"/>
                        </a:spcBef>
                      </a:pPr>
                      <a:r>
                        <a:rPr sz="2400" spc="-5" dirty="0">
                          <a:latin typeface="Arial"/>
                          <a:cs typeface="Arial"/>
                        </a:rPr>
                        <a:t>Ames</a:t>
                      </a:r>
                      <a:r>
                        <a:rPr sz="2400" spc="-95" dirty="0">
                          <a:latin typeface="Arial"/>
                          <a:cs typeface="Arial"/>
                        </a:rPr>
                        <a:t> </a:t>
                      </a:r>
                      <a:r>
                        <a:rPr sz="2400" spc="-5" dirty="0">
                          <a:latin typeface="Arial"/>
                          <a:cs typeface="Arial"/>
                        </a:rPr>
                        <a:t>test</a:t>
                      </a:r>
                      <a:endParaRPr sz="2400">
                        <a:latin typeface="Arial"/>
                        <a:cs typeface="Arial"/>
                      </a:endParaRPr>
                    </a:p>
                  </a:txBody>
                  <a:tcPr marL="0" marR="0" marT="2349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gn="ctr">
                        <a:lnSpc>
                          <a:spcPct val="100000"/>
                        </a:lnSpc>
                        <a:spcBef>
                          <a:spcPts val="185"/>
                        </a:spcBef>
                      </a:pPr>
                      <a:r>
                        <a:rPr sz="2400" i="1" dirty="0">
                          <a:latin typeface="Arial"/>
                          <a:cs typeface="Arial"/>
                        </a:rPr>
                        <a:t>In</a:t>
                      </a:r>
                      <a:r>
                        <a:rPr sz="2400" i="1" spc="-114" dirty="0">
                          <a:latin typeface="Arial"/>
                          <a:cs typeface="Arial"/>
                        </a:rPr>
                        <a:t> </a:t>
                      </a:r>
                      <a:r>
                        <a:rPr sz="2400" i="1" spc="-5" dirty="0">
                          <a:latin typeface="Arial"/>
                          <a:cs typeface="Arial"/>
                        </a:rPr>
                        <a:t>vivo</a:t>
                      </a:r>
                      <a:endParaRPr sz="2400">
                        <a:latin typeface="Arial"/>
                        <a:cs typeface="Arial"/>
                      </a:endParaRPr>
                    </a:p>
                    <a:p>
                      <a:pPr algn="ctr">
                        <a:lnSpc>
                          <a:spcPct val="100000"/>
                        </a:lnSpc>
                        <a:spcBef>
                          <a:spcPts val="570"/>
                        </a:spcBef>
                      </a:pPr>
                      <a:r>
                        <a:rPr sz="2400" spc="-5" dirty="0">
                          <a:latin typeface="Arial"/>
                          <a:cs typeface="Arial"/>
                        </a:rPr>
                        <a:t>Animal</a:t>
                      </a:r>
                      <a:r>
                        <a:rPr sz="2400" spc="-80" dirty="0">
                          <a:latin typeface="Arial"/>
                          <a:cs typeface="Arial"/>
                        </a:rPr>
                        <a:t> </a:t>
                      </a:r>
                      <a:r>
                        <a:rPr sz="2400" spc="-5" dirty="0">
                          <a:latin typeface="Arial"/>
                          <a:cs typeface="Arial"/>
                        </a:rPr>
                        <a:t>model</a:t>
                      </a:r>
                      <a:endParaRPr sz="2400">
                        <a:latin typeface="Arial"/>
                        <a:cs typeface="Arial"/>
                      </a:endParaRPr>
                    </a:p>
                  </a:txBody>
                  <a:tcPr marL="0" marR="0" marT="2349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720725" marR="108585" indent="-593090">
                        <a:lnSpc>
                          <a:spcPct val="100000"/>
                        </a:lnSpc>
                        <a:spcBef>
                          <a:spcPts val="185"/>
                        </a:spcBef>
                      </a:pPr>
                      <a:r>
                        <a:rPr sz="2400" b="1" spc="-5" dirty="0">
                          <a:latin typeface="Arial"/>
                          <a:cs typeface="Arial"/>
                        </a:rPr>
                        <a:t>Ep</a:t>
                      </a:r>
                      <a:r>
                        <a:rPr sz="2400" b="1" dirty="0">
                          <a:latin typeface="Arial"/>
                          <a:cs typeface="Arial"/>
                        </a:rPr>
                        <a:t>i</a:t>
                      </a:r>
                      <a:r>
                        <a:rPr sz="2400" b="1" spc="-5" dirty="0">
                          <a:latin typeface="Arial"/>
                          <a:cs typeface="Arial"/>
                        </a:rPr>
                        <a:t>de</a:t>
                      </a:r>
                      <a:r>
                        <a:rPr sz="2400" b="1" dirty="0">
                          <a:latin typeface="Arial"/>
                          <a:cs typeface="Arial"/>
                        </a:rPr>
                        <a:t>mi</a:t>
                      </a:r>
                      <a:r>
                        <a:rPr sz="2400" b="1" spc="-5" dirty="0">
                          <a:latin typeface="Arial"/>
                          <a:cs typeface="Arial"/>
                        </a:rPr>
                        <a:t>o</a:t>
                      </a:r>
                      <a:r>
                        <a:rPr sz="2400" b="1" dirty="0">
                          <a:latin typeface="Arial"/>
                          <a:cs typeface="Arial"/>
                        </a:rPr>
                        <a:t>l</a:t>
                      </a:r>
                      <a:r>
                        <a:rPr sz="2400" b="1" spc="-5" dirty="0">
                          <a:latin typeface="Arial"/>
                          <a:cs typeface="Arial"/>
                        </a:rPr>
                        <a:t>ogy  study</a:t>
                      </a:r>
                      <a:endParaRPr sz="2400">
                        <a:latin typeface="Arial"/>
                        <a:cs typeface="Arial"/>
                      </a:endParaRPr>
                    </a:p>
                  </a:txBody>
                  <a:tcPr marL="0" marR="0" marT="2349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822960">
                <a:tc>
                  <a:txBody>
                    <a:bodyPr/>
                    <a:lstStyle/>
                    <a:p>
                      <a:pPr marL="76835" marR="930910">
                        <a:lnSpc>
                          <a:spcPct val="100000"/>
                        </a:lnSpc>
                        <a:spcBef>
                          <a:spcPts val="250"/>
                        </a:spcBef>
                      </a:pPr>
                      <a:r>
                        <a:rPr sz="2400" spc="-270" dirty="0">
                          <a:latin typeface="Arial"/>
                          <a:cs typeface="Arial"/>
                        </a:rPr>
                        <a:t>T</a:t>
                      </a:r>
                      <a:r>
                        <a:rPr sz="2400" spc="-5" dirty="0">
                          <a:latin typeface="Arial"/>
                          <a:cs typeface="Arial"/>
                        </a:rPr>
                        <a:t>obacco  smoke</a:t>
                      </a:r>
                      <a:endParaRPr sz="2400">
                        <a:latin typeface="Arial"/>
                        <a:cs typeface="Arial"/>
                      </a:endParaRPr>
                    </a:p>
                  </a:txBody>
                  <a:tcPr marL="0" marR="0" marT="3175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969263">
                <a:tc>
                  <a:txBody>
                    <a:bodyPr/>
                    <a:lstStyle/>
                    <a:p>
                      <a:pPr marL="76835">
                        <a:lnSpc>
                          <a:spcPct val="100000"/>
                        </a:lnSpc>
                        <a:spcBef>
                          <a:spcPts val="250"/>
                        </a:spcBef>
                      </a:pPr>
                      <a:r>
                        <a:rPr sz="2400" spc="-5" dirty="0">
                          <a:latin typeface="Arial"/>
                          <a:cs typeface="Arial"/>
                        </a:rPr>
                        <a:t>Asbestos</a:t>
                      </a:r>
                      <a:endParaRPr sz="2400" dirty="0">
                        <a:latin typeface="Arial"/>
                        <a:cs typeface="Arial"/>
                      </a:endParaRPr>
                    </a:p>
                    <a:p>
                      <a:pPr marL="76835">
                        <a:lnSpc>
                          <a:spcPct val="100000"/>
                        </a:lnSpc>
                        <a:spcBef>
                          <a:spcPts val="680"/>
                        </a:spcBef>
                      </a:pPr>
                      <a:r>
                        <a:rPr sz="2800" dirty="0">
                          <a:latin typeface="宋体"/>
                          <a:cs typeface="宋体"/>
                        </a:rPr>
                        <a:t>石棉</a:t>
                      </a:r>
                    </a:p>
                  </a:txBody>
                  <a:tcPr marL="0" marR="0" marT="3175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969263">
                <a:tc>
                  <a:txBody>
                    <a:bodyPr/>
                    <a:lstStyle/>
                    <a:p>
                      <a:pPr marL="76835">
                        <a:lnSpc>
                          <a:spcPct val="100000"/>
                        </a:lnSpc>
                        <a:spcBef>
                          <a:spcPts val="250"/>
                        </a:spcBef>
                      </a:pPr>
                      <a:r>
                        <a:rPr sz="2400" spc="-5" dirty="0">
                          <a:latin typeface="Arial"/>
                          <a:cs typeface="Arial"/>
                        </a:rPr>
                        <a:t>Saccharin</a:t>
                      </a:r>
                      <a:endParaRPr sz="2400" dirty="0">
                        <a:latin typeface="Arial"/>
                        <a:cs typeface="Arial"/>
                      </a:endParaRPr>
                    </a:p>
                    <a:p>
                      <a:pPr marL="76835">
                        <a:lnSpc>
                          <a:spcPct val="100000"/>
                        </a:lnSpc>
                        <a:spcBef>
                          <a:spcPts val="680"/>
                        </a:spcBef>
                      </a:pPr>
                      <a:r>
                        <a:rPr sz="2800" dirty="0">
                          <a:latin typeface="宋体"/>
                          <a:cs typeface="宋体"/>
                        </a:rPr>
                        <a:t>糖精</a:t>
                      </a:r>
                    </a:p>
                  </a:txBody>
                  <a:tcPr marL="0" marR="0" marT="3175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2800">
                        <a:latin typeface="宋体"/>
                        <a:cs typeface="宋体"/>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000125">
                <a:tc>
                  <a:txBody>
                    <a:bodyPr/>
                    <a:lstStyle/>
                    <a:p>
                      <a:pPr marL="76835">
                        <a:lnSpc>
                          <a:spcPct val="100000"/>
                        </a:lnSpc>
                        <a:spcBef>
                          <a:spcPts val="250"/>
                        </a:spcBef>
                      </a:pPr>
                      <a:r>
                        <a:rPr sz="2400" spc="-5" dirty="0">
                          <a:latin typeface="Arial"/>
                          <a:cs typeface="Arial"/>
                        </a:rPr>
                        <a:t>Phenobarbital</a:t>
                      </a:r>
                      <a:endParaRPr sz="2400" dirty="0">
                        <a:latin typeface="Arial"/>
                        <a:cs typeface="Arial"/>
                      </a:endParaRPr>
                    </a:p>
                    <a:p>
                      <a:pPr marL="76835">
                        <a:lnSpc>
                          <a:spcPct val="100000"/>
                        </a:lnSpc>
                        <a:spcBef>
                          <a:spcPts val="600"/>
                        </a:spcBef>
                      </a:pPr>
                      <a:r>
                        <a:rPr sz="2400" dirty="0">
                          <a:latin typeface="宋体"/>
                          <a:cs typeface="宋体"/>
                        </a:rPr>
                        <a:t>催眠药</a:t>
                      </a:r>
                    </a:p>
                  </a:txBody>
                  <a:tcPr marL="0" marR="0" marT="3175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935038">
                <a:tc>
                  <a:txBody>
                    <a:bodyPr/>
                    <a:lstStyle/>
                    <a:p>
                      <a:pPr marL="76835">
                        <a:lnSpc>
                          <a:spcPct val="100000"/>
                        </a:lnSpc>
                        <a:spcBef>
                          <a:spcPts val="250"/>
                        </a:spcBef>
                      </a:pPr>
                      <a:r>
                        <a:rPr sz="2400" spc="-5" dirty="0">
                          <a:latin typeface="Arial"/>
                          <a:cs typeface="Arial"/>
                        </a:rPr>
                        <a:t>Isoniazid</a:t>
                      </a:r>
                      <a:endParaRPr sz="2400" dirty="0">
                        <a:latin typeface="Arial"/>
                        <a:cs typeface="Arial"/>
                      </a:endParaRPr>
                    </a:p>
                    <a:p>
                      <a:pPr marL="76835">
                        <a:lnSpc>
                          <a:spcPct val="100000"/>
                        </a:lnSpc>
                        <a:spcBef>
                          <a:spcPts val="600"/>
                        </a:spcBef>
                      </a:pPr>
                      <a:r>
                        <a:rPr sz="2400" dirty="0">
                          <a:latin typeface="宋体"/>
                          <a:cs typeface="宋体"/>
                        </a:rPr>
                        <a:t>抗结核药</a:t>
                      </a:r>
                    </a:p>
                  </a:txBody>
                  <a:tcPr marL="0" marR="0" marT="3175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0"/>
                        </a:spcBef>
                      </a:pPr>
                      <a:endParaRPr sz="125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endParaRPr sz="125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
                        </a:spcBef>
                      </a:pPr>
                      <a:endParaRPr sz="125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bl>
          </a:graphicData>
        </a:graphic>
      </p:graphicFrame>
      <p:sp>
        <p:nvSpPr>
          <p:cNvPr id="4" name="object 4"/>
          <p:cNvSpPr/>
          <p:nvPr/>
        </p:nvSpPr>
        <p:spPr>
          <a:xfrm>
            <a:off x="7164399" y="1933575"/>
            <a:ext cx="720712" cy="7032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148288" y="3789375"/>
            <a:ext cx="792136" cy="77309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203575" y="4724412"/>
            <a:ext cx="792162" cy="77309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276600" y="1933575"/>
            <a:ext cx="666750" cy="66675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200650" y="1933575"/>
            <a:ext cx="666750" cy="66675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276600" y="2838450"/>
            <a:ext cx="666750" cy="66675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5219700" y="2838450"/>
            <a:ext cx="666750" cy="66675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7164399" y="2838450"/>
            <a:ext cx="720712" cy="70323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235824" y="3846513"/>
            <a:ext cx="666750" cy="666750"/>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7308850" y="4797425"/>
            <a:ext cx="666750" cy="666750"/>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3203575" y="5734062"/>
            <a:ext cx="792162" cy="77309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7361237" y="5805487"/>
            <a:ext cx="666750" cy="6667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4734" y="474789"/>
            <a:ext cx="2973070" cy="711835"/>
          </a:xfrm>
          <a:prstGeom prst="rect">
            <a:avLst/>
          </a:prstGeom>
        </p:spPr>
        <p:txBody>
          <a:bodyPr vert="horz" wrap="square" lIns="0" tIns="0" rIns="0" bIns="0" rtlCol="0">
            <a:spAutoFit/>
          </a:bodyPr>
          <a:lstStyle/>
          <a:p>
            <a:pPr marL="12700">
              <a:lnSpc>
                <a:spcPct val="100000"/>
              </a:lnSpc>
            </a:pPr>
            <a:r>
              <a:rPr sz="4400" dirty="0"/>
              <a:t>Cancer</a:t>
            </a:r>
            <a:r>
              <a:rPr sz="4400" spc="-95" dirty="0"/>
              <a:t> </a:t>
            </a:r>
            <a:r>
              <a:rPr sz="4400" spc="-15" dirty="0"/>
              <a:t>News</a:t>
            </a:r>
            <a:endParaRPr sz="4400" dirty="0"/>
          </a:p>
        </p:txBody>
      </p:sp>
      <p:sp>
        <p:nvSpPr>
          <p:cNvPr id="3" name="object 3"/>
          <p:cNvSpPr txBox="1"/>
          <p:nvPr/>
        </p:nvSpPr>
        <p:spPr>
          <a:xfrm>
            <a:off x="364490" y="1620520"/>
            <a:ext cx="8000365" cy="2865120"/>
          </a:xfrm>
          <a:prstGeom prst="rect">
            <a:avLst/>
          </a:prstGeom>
        </p:spPr>
        <p:txBody>
          <a:bodyPr vert="horz" wrap="square" lIns="0" tIns="0" rIns="0" bIns="0" rtlCol="0">
            <a:spAutoFit/>
          </a:bodyPr>
          <a:lstStyle/>
          <a:p>
            <a:pPr marL="12700">
              <a:lnSpc>
                <a:spcPct val="100000"/>
              </a:lnSpc>
            </a:pPr>
            <a:r>
              <a:rPr sz="3200" spc="-20" dirty="0">
                <a:latin typeface="Calibri"/>
                <a:cs typeface="Calibri"/>
              </a:rPr>
              <a:t>Why </a:t>
            </a:r>
            <a:r>
              <a:rPr sz="3200" spc="-5" dirty="0">
                <a:latin typeface="Calibri"/>
                <a:cs typeface="Calibri"/>
              </a:rPr>
              <a:t>the</a:t>
            </a:r>
            <a:r>
              <a:rPr sz="3200" spc="-75" dirty="0">
                <a:latin typeface="Calibri"/>
                <a:cs typeface="Calibri"/>
              </a:rPr>
              <a:t> </a:t>
            </a:r>
            <a:r>
              <a:rPr sz="3200" spc="-5" dirty="0">
                <a:latin typeface="Calibri"/>
                <a:cs typeface="Calibri"/>
              </a:rPr>
              <a:t>discrepancy?</a:t>
            </a:r>
            <a:endParaRPr sz="3200" dirty="0">
              <a:latin typeface="Calibri"/>
              <a:cs typeface="Calibri"/>
            </a:endParaRPr>
          </a:p>
          <a:p>
            <a:pPr marL="355600" indent="-342900">
              <a:lnSpc>
                <a:spcPct val="100000"/>
              </a:lnSpc>
              <a:spcBef>
                <a:spcPts val="790"/>
              </a:spcBef>
              <a:buFont typeface="Arial"/>
              <a:buChar char="•"/>
              <a:tabLst>
                <a:tab pos="355600" algn="l"/>
                <a:tab pos="356235" algn="l"/>
              </a:tabLst>
            </a:pPr>
            <a:r>
              <a:rPr sz="3200" dirty="0">
                <a:latin typeface="Calibri"/>
                <a:cs typeface="Calibri"/>
              </a:rPr>
              <a:t>Model </a:t>
            </a:r>
            <a:r>
              <a:rPr sz="3200" spc="-30" dirty="0">
                <a:latin typeface="Calibri"/>
                <a:cs typeface="Calibri"/>
              </a:rPr>
              <a:t>system </a:t>
            </a:r>
            <a:r>
              <a:rPr sz="3200" spc="-10" dirty="0">
                <a:latin typeface="Calibri"/>
                <a:cs typeface="Calibri"/>
              </a:rPr>
              <a:t>(Bacteria, </a:t>
            </a:r>
            <a:r>
              <a:rPr sz="3200" spc="-15" dirty="0">
                <a:latin typeface="Calibri"/>
                <a:cs typeface="Calibri"/>
              </a:rPr>
              <a:t>rabbit) </a:t>
            </a:r>
            <a:r>
              <a:rPr sz="3200" dirty="0">
                <a:latin typeface="Symbol"/>
                <a:cs typeface="Symbol"/>
              </a:rPr>
              <a:t></a:t>
            </a:r>
            <a:r>
              <a:rPr sz="3200" dirty="0">
                <a:latin typeface="Times New Roman"/>
                <a:cs typeface="Times New Roman"/>
              </a:rPr>
              <a:t> </a:t>
            </a:r>
            <a:r>
              <a:rPr sz="3200" spc="-5" dirty="0">
                <a:latin typeface="Calibri"/>
                <a:cs typeface="Calibri"/>
              </a:rPr>
              <a:t>Human</a:t>
            </a:r>
            <a:endParaRPr sz="3200" dirty="0">
              <a:latin typeface="Calibri"/>
              <a:cs typeface="Calibri"/>
            </a:endParaRPr>
          </a:p>
          <a:p>
            <a:pPr marL="355600" indent="-342900">
              <a:lnSpc>
                <a:spcPct val="100000"/>
              </a:lnSpc>
              <a:spcBef>
                <a:spcPts val="740"/>
              </a:spcBef>
              <a:buFont typeface="Arial"/>
              <a:buChar char="•"/>
              <a:tabLst>
                <a:tab pos="355600" algn="l"/>
                <a:tab pos="356235" algn="l"/>
              </a:tabLst>
            </a:pPr>
            <a:r>
              <a:rPr sz="3200" spc="-5" dirty="0">
                <a:latin typeface="Calibri"/>
                <a:cs typeface="Calibri"/>
              </a:rPr>
              <a:t>Dose</a:t>
            </a:r>
            <a:endParaRPr sz="3200" dirty="0">
              <a:latin typeface="Calibri"/>
              <a:cs typeface="Calibri"/>
            </a:endParaRPr>
          </a:p>
          <a:p>
            <a:pPr marL="355600" indent="-342900">
              <a:lnSpc>
                <a:spcPct val="100000"/>
              </a:lnSpc>
              <a:spcBef>
                <a:spcPts val="765"/>
              </a:spcBef>
              <a:buFont typeface="Arial"/>
              <a:buChar char="•"/>
              <a:tabLst>
                <a:tab pos="355600" algn="l"/>
                <a:tab pos="356235" algn="l"/>
              </a:tabLst>
            </a:pPr>
            <a:r>
              <a:rPr sz="3200" spc="-10" dirty="0">
                <a:latin typeface="Calibri"/>
                <a:cs typeface="Calibri"/>
              </a:rPr>
              <a:t>Indirect</a:t>
            </a:r>
            <a:r>
              <a:rPr sz="3200" spc="-55" dirty="0">
                <a:latin typeface="Calibri"/>
                <a:cs typeface="Calibri"/>
              </a:rPr>
              <a:t> </a:t>
            </a:r>
            <a:r>
              <a:rPr sz="3200" spc="-5" dirty="0">
                <a:latin typeface="Calibri"/>
                <a:cs typeface="Calibri"/>
              </a:rPr>
              <a:t>Mechanism:</a:t>
            </a:r>
            <a:endParaRPr sz="3200" dirty="0">
              <a:latin typeface="Calibri"/>
              <a:cs typeface="Calibri"/>
            </a:endParaRPr>
          </a:p>
          <a:p>
            <a:pPr marL="927100">
              <a:lnSpc>
                <a:spcPct val="100000"/>
              </a:lnSpc>
              <a:spcBef>
                <a:spcPts val="790"/>
              </a:spcBef>
            </a:pPr>
            <a:r>
              <a:rPr sz="3200" spc="-15" dirty="0">
                <a:latin typeface="Calibri"/>
                <a:cs typeface="Calibri"/>
              </a:rPr>
              <a:t>Asbestos </a:t>
            </a:r>
            <a:r>
              <a:rPr sz="3200" dirty="0">
                <a:latin typeface="Wingdings"/>
                <a:cs typeface="Wingdings"/>
              </a:rPr>
              <a:t></a:t>
            </a:r>
            <a:r>
              <a:rPr sz="3200" dirty="0">
                <a:latin typeface="Times New Roman"/>
                <a:cs typeface="Times New Roman"/>
              </a:rPr>
              <a:t> </a:t>
            </a:r>
            <a:r>
              <a:rPr sz="3200" spc="-5" dirty="0">
                <a:latin typeface="Calibri"/>
                <a:cs typeface="Calibri"/>
              </a:rPr>
              <a:t>Lung damage </a:t>
            </a:r>
            <a:r>
              <a:rPr sz="3200" dirty="0">
                <a:latin typeface="Wingdings"/>
                <a:cs typeface="Wingdings"/>
              </a:rPr>
              <a:t></a:t>
            </a:r>
            <a:r>
              <a:rPr sz="3200" spc="-105" dirty="0">
                <a:latin typeface="Times New Roman"/>
                <a:cs typeface="Times New Roman"/>
              </a:rPr>
              <a:t> </a:t>
            </a:r>
            <a:r>
              <a:rPr sz="3200" spc="-10" dirty="0">
                <a:latin typeface="Calibri"/>
                <a:cs typeface="Calibri"/>
              </a:rPr>
              <a:t>Inflammation</a:t>
            </a:r>
            <a:endParaRPr sz="3200" dirty="0">
              <a:latin typeface="Calibri"/>
              <a:cs typeface="Calibri"/>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28600" y="1371600"/>
            <a:ext cx="8647583" cy="19812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100" y="4038600"/>
            <a:ext cx="6882581" cy="1905000"/>
          </a:xfrm>
          <a:prstGeom prst="rect">
            <a:avLst/>
          </a:prstGeom>
        </p:spPr>
      </p:pic>
      <p:sp>
        <p:nvSpPr>
          <p:cNvPr id="4" name="文本框 3"/>
          <p:cNvSpPr txBox="1"/>
          <p:nvPr/>
        </p:nvSpPr>
        <p:spPr>
          <a:xfrm>
            <a:off x="2780206" y="533400"/>
            <a:ext cx="3570016" cy="584775"/>
          </a:xfrm>
          <a:prstGeom prst="rect">
            <a:avLst/>
          </a:prstGeom>
          <a:noFill/>
        </p:spPr>
        <p:txBody>
          <a:bodyPr wrap="none" rtlCol="0">
            <a:spAutoFit/>
          </a:bodyPr>
          <a:lstStyle/>
          <a:p>
            <a:r>
              <a:rPr lang="en-US" altLang="zh-CN" sz="3200" b="1" dirty="0"/>
              <a:t>Fluctuation </a:t>
            </a:r>
            <a:r>
              <a:rPr lang="en-US" altLang="zh-CN" sz="3200" b="1" dirty="0" smtClean="0"/>
              <a:t>Method</a:t>
            </a:r>
            <a:endParaRPr lang="zh-CN" altLang="en-US" sz="3200" dirty="0"/>
          </a:p>
        </p:txBody>
      </p:sp>
    </p:spTree>
    <p:extLst>
      <p:ext uri="{BB962C8B-B14F-4D97-AF65-F5344CB8AC3E}">
        <p14:creationId xmlns:p14="http://schemas.microsoft.com/office/powerpoint/2010/main" val="2173256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altLang="zh-CN" sz="4400">
                <a:solidFill>
                  <a:schemeClr val="tx2"/>
                </a:solidFill>
              </a:rPr>
              <a:t>Introduction</a:t>
            </a:r>
          </a:p>
        </p:txBody>
      </p:sp>
      <p:sp>
        <p:nvSpPr>
          <p:cNvPr id="36867" name="Rectangle 3"/>
          <p:cNvSpPr>
            <a:spLocks noChangeArrowheads="1"/>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Tx/>
              <a:buChar char="•"/>
            </a:pPr>
            <a:r>
              <a:rPr lang="en-US" altLang="zh-CN" sz="3200" dirty="0"/>
              <a:t>What is cancer?</a:t>
            </a:r>
          </a:p>
          <a:p>
            <a:pPr marL="742950" lvl="1" indent="-285750">
              <a:spcBef>
                <a:spcPct val="20000"/>
              </a:spcBef>
              <a:buFontTx/>
              <a:buChar char="–"/>
            </a:pPr>
            <a:r>
              <a:rPr lang="en-US" altLang="zh-CN" sz="2800" dirty="0">
                <a:solidFill>
                  <a:srgbClr val="0000FF"/>
                </a:solidFill>
              </a:rPr>
              <a:t>Normal cells go bad.</a:t>
            </a:r>
          </a:p>
          <a:p>
            <a:pPr marL="342900" indent="-342900">
              <a:spcBef>
                <a:spcPct val="20000"/>
              </a:spcBef>
              <a:buFontTx/>
              <a:buChar char="•"/>
            </a:pPr>
            <a:r>
              <a:rPr lang="en-US" altLang="zh-CN" sz="3200" dirty="0"/>
              <a:t>What causes cancer?</a:t>
            </a:r>
          </a:p>
          <a:p>
            <a:pPr marL="742950" lvl="1" indent="-285750">
              <a:spcBef>
                <a:spcPct val="20000"/>
              </a:spcBef>
              <a:buFontTx/>
              <a:buChar char="–"/>
            </a:pPr>
            <a:r>
              <a:rPr lang="en-US" altLang="zh-CN" sz="2800" dirty="0" smtClean="0">
                <a:solidFill>
                  <a:srgbClr val="0000FF"/>
                </a:solidFill>
              </a:rPr>
              <a:t>Carcinogens----such as chemical</a:t>
            </a:r>
            <a:endParaRPr lang="en-US" altLang="zh-CN" sz="2800" dirty="0">
              <a:solidFill>
                <a:srgbClr val="0000FF"/>
              </a:solidFill>
            </a:endParaRPr>
          </a:p>
          <a:p>
            <a:pPr marL="742950" lvl="1" indent="-285750">
              <a:spcBef>
                <a:spcPct val="20000"/>
              </a:spcBef>
              <a:buFontTx/>
              <a:buChar char="–"/>
            </a:pPr>
            <a:r>
              <a:rPr lang="en-US" altLang="zh-CN" sz="2800" b="1" dirty="0">
                <a:solidFill>
                  <a:srgbClr val="FF0000"/>
                </a:solidFill>
              </a:rPr>
              <a:t>Infection</a:t>
            </a:r>
            <a:r>
              <a:rPr lang="en-US" altLang="zh-CN" sz="2800" b="1" dirty="0" smtClean="0">
                <a:solidFill>
                  <a:srgbClr val="FF0000"/>
                </a:solidFill>
              </a:rPr>
              <a:t>?---such as Virus</a:t>
            </a:r>
            <a:endParaRPr lang="en-US" altLang="zh-CN" sz="2800" b="1" dirty="0">
              <a:solidFill>
                <a:srgbClr val="FF0000"/>
              </a:solidFill>
            </a:endParaRPr>
          </a:p>
          <a:p>
            <a:pPr marL="342900" indent="-342900">
              <a:spcBef>
                <a:spcPct val="20000"/>
              </a:spcBef>
              <a:buFontTx/>
              <a:buChar char="•"/>
            </a:pPr>
            <a:r>
              <a:rPr lang="en-US" altLang="zh-CN" sz="3200" dirty="0"/>
              <a:t>How do we deal with cancer?</a:t>
            </a:r>
          </a:p>
          <a:p>
            <a:pPr marL="342900" indent="-342900">
              <a:spcBef>
                <a:spcPct val="20000"/>
              </a:spcBef>
            </a:pPr>
            <a:endParaRPr lang="en-US" altLang="zh-CN" sz="3200" dirty="0"/>
          </a:p>
        </p:txBody>
      </p:sp>
    </p:spTree>
    <p:extLst>
      <p:ext uri="{BB962C8B-B14F-4D97-AF65-F5344CB8AC3E}">
        <p14:creationId xmlns:p14="http://schemas.microsoft.com/office/powerpoint/2010/main" val="368497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2" descr="Tableau_Louis_Pasteur"/>
          <p:cNvPicPr>
            <a:picLocks noChangeAspect="1" noChangeArrowheads="1"/>
          </p:cNvPicPr>
          <p:nvPr/>
        </p:nvPicPr>
        <p:blipFill>
          <a:blip r:embed="rId3"/>
          <a:srcRect/>
          <a:stretch>
            <a:fillRect/>
          </a:stretch>
        </p:blipFill>
        <p:spPr bwMode="auto">
          <a:xfrm>
            <a:off x="1692275" y="0"/>
            <a:ext cx="5789613" cy="6858000"/>
          </a:xfrm>
          <a:prstGeom prst="rect">
            <a:avLst/>
          </a:prstGeom>
          <a:noFill/>
          <a:ln w="9525">
            <a:noFill/>
            <a:miter lim="800000"/>
            <a:headEnd/>
            <a:tailEnd/>
          </a:ln>
        </p:spPr>
      </p:pic>
      <p:sp>
        <p:nvSpPr>
          <p:cNvPr id="37891" name="Rectangle 6"/>
          <p:cNvSpPr>
            <a:spLocks noChangeArrowheads="1"/>
          </p:cNvSpPr>
          <p:nvPr/>
        </p:nvSpPr>
        <p:spPr bwMode="auto">
          <a:xfrm>
            <a:off x="1763713" y="5262563"/>
            <a:ext cx="5616575" cy="1552575"/>
          </a:xfrm>
          <a:prstGeom prst="rect">
            <a:avLst/>
          </a:prstGeom>
          <a:noFill/>
          <a:ln w="9525">
            <a:noFill/>
            <a:miter lim="800000"/>
            <a:headEnd/>
            <a:tailEnd/>
          </a:ln>
        </p:spPr>
        <p:txBody>
          <a:bodyPr anchor="ctr">
            <a:spAutoFit/>
          </a:bodyPr>
          <a:lstStyle/>
          <a:p>
            <a:pPr algn="ctr"/>
            <a:r>
              <a:rPr lang="en-US" altLang="zh-CN" sz="2400" b="1" dirty="0">
                <a:solidFill>
                  <a:schemeClr val="bg1"/>
                </a:solidFill>
              </a:rPr>
              <a:t>Louis Pasteur</a:t>
            </a:r>
          </a:p>
          <a:p>
            <a:pPr algn="ctr"/>
            <a:r>
              <a:rPr lang="en-US" altLang="zh-CN" sz="2400" b="1" dirty="0">
                <a:solidFill>
                  <a:schemeClr val="bg1"/>
                </a:solidFill>
              </a:rPr>
              <a:t>1822-1895</a:t>
            </a:r>
          </a:p>
          <a:p>
            <a:pPr algn="ctr"/>
            <a:r>
              <a:rPr lang="en-US" altLang="zh-CN" sz="2400" b="1" dirty="0">
                <a:solidFill>
                  <a:schemeClr val="bg1"/>
                </a:solidFill>
              </a:rPr>
              <a:t>French</a:t>
            </a:r>
          </a:p>
          <a:p>
            <a:pPr algn="ctr"/>
            <a:r>
              <a:rPr lang="en-US" altLang="zh-CN" sz="2400" b="1" dirty="0">
                <a:solidFill>
                  <a:schemeClr val="bg1"/>
                </a:solidFill>
              </a:rPr>
              <a:t>Germ theory of Disease</a:t>
            </a:r>
            <a:r>
              <a:rPr lang="en-US" altLang="zh-CN" sz="2400" dirty="0">
                <a:solidFill>
                  <a:schemeClr val="bg1"/>
                </a:solidFill>
              </a:rPr>
              <a:t> </a:t>
            </a:r>
          </a:p>
        </p:txBody>
      </p:sp>
    </p:spTree>
    <p:extLst>
      <p:ext uri="{BB962C8B-B14F-4D97-AF65-F5344CB8AC3E}">
        <p14:creationId xmlns:p14="http://schemas.microsoft.com/office/powerpoint/2010/main" val="2883958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1404" y="2836989"/>
            <a:ext cx="5626100" cy="677108"/>
          </a:xfrm>
          <a:prstGeom prst="rect">
            <a:avLst/>
          </a:prstGeom>
        </p:spPr>
        <p:txBody>
          <a:bodyPr vert="horz" wrap="square" lIns="0" tIns="0" rIns="0" bIns="0" rtlCol="0">
            <a:spAutoFit/>
          </a:bodyPr>
          <a:lstStyle/>
          <a:p>
            <a:pPr marL="12700">
              <a:lnSpc>
                <a:spcPct val="100000"/>
              </a:lnSpc>
            </a:pPr>
            <a:r>
              <a:rPr sz="4400" dirty="0"/>
              <a:t>Cancer and</a:t>
            </a:r>
            <a:r>
              <a:rPr sz="4400" spc="-105" dirty="0"/>
              <a:t> </a:t>
            </a:r>
            <a:r>
              <a:rPr lang="en-US" altLang="zh-CN" sz="4400" spc="-105" dirty="0" smtClean="0"/>
              <a:t>E</a:t>
            </a:r>
            <a:r>
              <a:rPr sz="4400" spc="-15" dirty="0" smtClean="0"/>
              <a:t>nvironment</a:t>
            </a:r>
            <a:endParaRPr sz="4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zh-CN" smtClean="0"/>
              <a:t>Disease and infection</a:t>
            </a:r>
          </a:p>
        </p:txBody>
      </p:sp>
      <p:sp>
        <p:nvSpPr>
          <p:cNvPr id="38915" name="Rectangle 3"/>
          <p:cNvSpPr>
            <a:spLocks noGrp="1" noChangeArrowheads="1"/>
          </p:cNvSpPr>
          <p:nvPr>
            <p:ph type="body" idx="1"/>
          </p:nvPr>
        </p:nvSpPr>
        <p:spPr>
          <a:xfrm>
            <a:off x="3635375" y="908050"/>
            <a:ext cx="5256213" cy="5300663"/>
          </a:xfrm>
        </p:spPr>
        <p:txBody>
          <a:bodyPr/>
          <a:lstStyle/>
          <a:p>
            <a:pPr eaLnBrk="1" hangingPunct="1">
              <a:buFontTx/>
              <a:buNone/>
            </a:pPr>
            <a:endParaRPr lang="en-US" altLang="zh-CN" smtClean="0"/>
          </a:p>
          <a:p>
            <a:pPr eaLnBrk="1" hangingPunct="1"/>
            <a:r>
              <a:rPr lang="en-US" altLang="zh-CN" smtClean="0"/>
              <a:t>Isolated </a:t>
            </a:r>
          </a:p>
          <a:p>
            <a:pPr lvl="1" eaLnBrk="1" hangingPunct="1">
              <a:buFontTx/>
              <a:buNone/>
            </a:pPr>
            <a:r>
              <a:rPr lang="en-US" altLang="zh-CN" smtClean="0"/>
              <a:t>	anthrax (</a:t>
            </a:r>
            <a:r>
              <a:rPr lang="zh-CN" altLang="en-US" smtClean="0"/>
              <a:t>炭疽菌</a:t>
            </a:r>
            <a:r>
              <a:rPr lang="en-US" altLang="zh-CN" smtClean="0"/>
              <a:t>), tuberculosis (</a:t>
            </a:r>
            <a:r>
              <a:rPr lang="zh-CN" altLang="en-US" smtClean="0"/>
              <a:t>结核）</a:t>
            </a:r>
            <a:r>
              <a:rPr lang="en-US" altLang="zh-CN" smtClean="0"/>
              <a:t>, cholera </a:t>
            </a:r>
            <a:r>
              <a:rPr lang="zh-CN" altLang="en-US" smtClean="0"/>
              <a:t>（霍乱 ）</a:t>
            </a:r>
          </a:p>
          <a:p>
            <a:pPr eaLnBrk="1" hangingPunct="1">
              <a:buFontTx/>
              <a:buNone/>
            </a:pPr>
            <a:endParaRPr lang="en-US" altLang="zh-CN" smtClean="0"/>
          </a:p>
          <a:p>
            <a:pPr eaLnBrk="1" hangingPunct="1"/>
            <a:r>
              <a:rPr lang="en-US" altLang="zh-CN" smtClean="0"/>
              <a:t>Koch Postulates:  </a:t>
            </a:r>
          </a:p>
          <a:p>
            <a:pPr lvl="1" eaLnBrk="1" hangingPunct="1">
              <a:buFontTx/>
              <a:buNone/>
            </a:pPr>
            <a:r>
              <a:rPr lang="en-US" altLang="zh-CN" smtClean="0"/>
              <a:t> Germs </a:t>
            </a:r>
            <a:r>
              <a:rPr lang="en-US" altLang="zh-CN" smtClean="0">
                <a:sym typeface="Wingdings" pitchFamily="2" charset="2"/>
              </a:rPr>
              <a:t> Diseases</a:t>
            </a:r>
          </a:p>
        </p:txBody>
      </p:sp>
      <p:pic>
        <p:nvPicPr>
          <p:cNvPr id="38916" name="Picture 5" descr="180px-RobertKoch_cropped">
            <a:hlinkClick r:id="rId3"/>
          </p:cNvPr>
          <p:cNvPicPr>
            <a:picLocks noChangeAspect="1" noChangeArrowheads="1"/>
          </p:cNvPicPr>
          <p:nvPr/>
        </p:nvPicPr>
        <p:blipFill>
          <a:blip r:embed="rId4"/>
          <a:srcRect/>
          <a:stretch>
            <a:fillRect/>
          </a:stretch>
        </p:blipFill>
        <p:spPr bwMode="auto">
          <a:xfrm>
            <a:off x="569913" y="1500188"/>
            <a:ext cx="2779712" cy="3800475"/>
          </a:xfrm>
          <a:prstGeom prst="rect">
            <a:avLst/>
          </a:prstGeom>
          <a:noFill/>
          <a:ln w="9525">
            <a:noFill/>
            <a:miter lim="800000"/>
            <a:headEnd/>
            <a:tailEnd/>
          </a:ln>
        </p:spPr>
      </p:pic>
      <p:sp>
        <p:nvSpPr>
          <p:cNvPr id="38917" name="Text Box 6"/>
          <p:cNvSpPr txBox="1">
            <a:spLocks noChangeArrowheads="1"/>
          </p:cNvSpPr>
          <p:nvPr/>
        </p:nvSpPr>
        <p:spPr bwMode="auto">
          <a:xfrm>
            <a:off x="250825" y="5516563"/>
            <a:ext cx="3359150" cy="701675"/>
          </a:xfrm>
          <a:prstGeom prst="rect">
            <a:avLst/>
          </a:prstGeom>
          <a:noFill/>
          <a:ln w="9525">
            <a:noFill/>
            <a:miter lim="800000"/>
            <a:headEnd/>
            <a:tailEnd/>
          </a:ln>
        </p:spPr>
        <p:txBody>
          <a:bodyPr wrap="none">
            <a:spAutoFit/>
          </a:bodyPr>
          <a:lstStyle/>
          <a:p>
            <a:pPr algn="ctr"/>
            <a:r>
              <a:rPr lang="en-US" altLang="zh-CN" sz="2000" b="1" dirty="0"/>
              <a:t>Robert Koch</a:t>
            </a:r>
            <a:r>
              <a:rPr lang="en-US" altLang="zh-CN" sz="2000" dirty="0"/>
              <a:t> (1843 –1910) </a:t>
            </a:r>
          </a:p>
          <a:p>
            <a:pPr algn="ctr"/>
            <a:r>
              <a:rPr lang="en-US" altLang="zh-CN" sz="2000" dirty="0"/>
              <a:t>German physician</a:t>
            </a:r>
          </a:p>
        </p:txBody>
      </p:sp>
      <p:pic>
        <p:nvPicPr>
          <p:cNvPr id="38918" name="Picture 2"/>
          <p:cNvPicPr>
            <a:picLocks noChangeAspect="1" noChangeArrowheads="1"/>
          </p:cNvPicPr>
          <p:nvPr/>
        </p:nvPicPr>
        <p:blipFill>
          <a:blip r:embed="rId5"/>
          <a:srcRect/>
          <a:stretch>
            <a:fillRect/>
          </a:stretch>
        </p:blipFill>
        <p:spPr bwMode="auto">
          <a:xfrm>
            <a:off x="5148263" y="5084763"/>
            <a:ext cx="1171575" cy="1171575"/>
          </a:xfrm>
          <a:prstGeom prst="rect">
            <a:avLst/>
          </a:prstGeom>
          <a:noFill/>
          <a:ln w="9525">
            <a:noFill/>
            <a:miter lim="800000"/>
            <a:headEnd/>
            <a:tailEnd/>
          </a:ln>
        </p:spPr>
      </p:pic>
      <p:sp>
        <p:nvSpPr>
          <p:cNvPr id="38919" name="TextBox 8"/>
          <p:cNvSpPr txBox="1">
            <a:spLocks noChangeArrowheads="1"/>
          </p:cNvSpPr>
          <p:nvPr/>
        </p:nvSpPr>
        <p:spPr bwMode="auto">
          <a:xfrm>
            <a:off x="5435600" y="6308725"/>
            <a:ext cx="749300" cy="396875"/>
          </a:xfrm>
          <a:prstGeom prst="rect">
            <a:avLst/>
          </a:prstGeom>
          <a:noFill/>
          <a:ln w="9525">
            <a:noFill/>
            <a:miter lim="800000"/>
            <a:headEnd/>
            <a:tailEnd/>
          </a:ln>
        </p:spPr>
        <p:txBody>
          <a:bodyPr wrap="none">
            <a:spAutoFit/>
          </a:bodyPr>
          <a:lstStyle/>
          <a:p>
            <a:r>
              <a:rPr lang="en-US" altLang="zh-CN" sz="2000" b="1"/>
              <a:t>1905</a:t>
            </a:r>
          </a:p>
        </p:txBody>
      </p:sp>
    </p:spTree>
    <p:extLst>
      <p:ext uri="{BB962C8B-B14F-4D97-AF65-F5344CB8AC3E}">
        <p14:creationId xmlns:p14="http://schemas.microsoft.com/office/powerpoint/2010/main" val="36042245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00063" y="0"/>
            <a:ext cx="8229600" cy="1143000"/>
          </a:xfrm>
        </p:spPr>
        <p:txBody>
          <a:bodyPr/>
          <a:lstStyle/>
          <a:p>
            <a:pPr eaLnBrk="1" hangingPunct="1"/>
            <a:r>
              <a:rPr lang="en-US" altLang="zh-CN" smtClean="0"/>
              <a:t>Chicken tumor</a:t>
            </a:r>
          </a:p>
        </p:txBody>
      </p:sp>
      <p:sp>
        <p:nvSpPr>
          <p:cNvPr id="40963" name="Rectangle 3"/>
          <p:cNvSpPr>
            <a:spLocks noGrp="1" noChangeArrowheads="1"/>
          </p:cNvSpPr>
          <p:nvPr>
            <p:ph type="body" idx="1"/>
          </p:nvPr>
        </p:nvSpPr>
        <p:spPr>
          <a:xfrm>
            <a:off x="457200" y="1071563"/>
            <a:ext cx="8686800" cy="4554537"/>
          </a:xfrm>
        </p:spPr>
        <p:txBody>
          <a:bodyPr/>
          <a:lstStyle/>
          <a:p>
            <a:pPr eaLnBrk="1" hangingPunct="1"/>
            <a:r>
              <a:rPr lang="en-US" altLang="zh-CN" dirty="0" smtClean="0"/>
              <a:t>1909  Peyton Rous , Long island, New York</a:t>
            </a:r>
          </a:p>
          <a:p>
            <a:pPr eaLnBrk="1" hangingPunct="1"/>
            <a:r>
              <a:rPr lang="en-US" altLang="zh-CN" dirty="0" smtClean="0"/>
              <a:t>A farmer with sick chicken</a:t>
            </a:r>
          </a:p>
          <a:p>
            <a:pPr eaLnBrk="1" hangingPunct="1">
              <a:buFontTx/>
              <a:buNone/>
            </a:pPr>
            <a:endParaRPr lang="en-US" altLang="zh-CN" dirty="0" smtClean="0"/>
          </a:p>
        </p:txBody>
      </p:sp>
      <p:pic>
        <p:nvPicPr>
          <p:cNvPr id="40964" name="Picture 14"/>
          <p:cNvPicPr>
            <a:picLocks noChangeAspect="1" noChangeArrowheads="1"/>
          </p:cNvPicPr>
          <p:nvPr/>
        </p:nvPicPr>
        <p:blipFill>
          <a:blip r:embed="rId3"/>
          <a:srcRect/>
          <a:stretch>
            <a:fillRect/>
          </a:stretch>
        </p:blipFill>
        <p:spPr bwMode="auto">
          <a:xfrm>
            <a:off x="2928938" y="2233613"/>
            <a:ext cx="3122612" cy="4624387"/>
          </a:xfrm>
          <a:prstGeom prst="rect">
            <a:avLst/>
          </a:prstGeom>
          <a:noFill/>
          <a:ln w="9525">
            <a:noFill/>
            <a:miter lim="800000"/>
            <a:headEnd/>
            <a:tailEnd/>
          </a:ln>
        </p:spPr>
      </p:pic>
      <p:sp>
        <p:nvSpPr>
          <p:cNvPr id="40965" name="TextBox 4"/>
          <p:cNvSpPr txBox="1">
            <a:spLocks noChangeArrowheads="1"/>
          </p:cNvSpPr>
          <p:nvPr/>
        </p:nvSpPr>
        <p:spPr bwMode="auto">
          <a:xfrm>
            <a:off x="6011863" y="5805488"/>
            <a:ext cx="1287462" cy="369887"/>
          </a:xfrm>
          <a:prstGeom prst="rect">
            <a:avLst/>
          </a:prstGeom>
          <a:noFill/>
          <a:ln w="9525">
            <a:noFill/>
            <a:miter lim="800000"/>
            <a:headEnd/>
            <a:tailEnd/>
          </a:ln>
        </p:spPr>
        <p:txBody>
          <a:bodyPr wrap="none">
            <a:spAutoFit/>
          </a:bodyPr>
          <a:lstStyle/>
          <a:p>
            <a:r>
              <a:rPr lang="en-US" altLang="zh-CN">
                <a:sym typeface="Wingdings" pitchFamily="2" charset="2"/>
              </a:rPr>
              <a:t>1879-1970</a:t>
            </a:r>
            <a:endParaRPr lang="en-US" altLang="zh-CN"/>
          </a:p>
        </p:txBody>
      </p:sp>
    </p:spTree>
    <p:extLst>
      <p:ext uri="{BB962C8B-B14F-4D97-AF65-F5344CB8AC3E}">
        <p14:creationId xmlns:p14="http://schemas.microsoft.com/office/powerpoint/2010/main" val="33399122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71500" y="0"/>
            <a:ext cx="8229600" cy="1143000"/>
          </a:xfrm>
        </p:spPr>
        <p:txBody>
          <a:bodyPr/>
          <a:lstStyle/>
          <a:p>
            <a:pPr eaLnBrk="1" hangingPunct="1"/>
            <a:r>
              <a:rPr lang="en-US" altLang="zh-CN" smtClean="0"/>
              <a:t>Cancer and infection</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676400"/>
            <a:ext cx="5181600" cy="3263223"/>
          </a:xfrm>
          <a:prstGeom prst="rect">
            <a:avLst/>
          </a:prstGeom>
        </p:spPr>
      </p:pic>
    </p:spTree>
    <p:extLst>
      <p:ext uri="{BB962C8B-B14F-4D97-AF65-F5344CB8AC3E}">
        <p14:creationId xmlns:p14="http://schemas.microsoft.com/office/powerpoint/2010/main" val="5142423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hlinkClick r:id="rId3"/>
          </p:cNvPr>
          <p:cNvPicPr>
            <a:picLocks noChangeAspect="1" noChangeArrowheads="1"/>
          </p:cNvPicPr>
          <p:nvPr/>
        </p:nvPicPr>
        <p:blipFill>
          <a:blip r:embed="rId4"/>
          <a:srcRect/>
          <a:stretch>
            <a:fillRect/>
          </a:stretch>
        </p:blipFill>
        <p:spPr bwMode="auto">
          <a:xfrm>
            <a:off x="1330325" y="1916113"/>
            <a:ext cx="2573338" cy="2735262"/>
          </a:xfrm>
          <a:prstGeom prst="rect">
            <a:avLst/>
          </a:prstGeom>
          <a:noFill/>
          <a:ln w="9525">
            <a:noFill/>
            <a:miter lim="800000"/>
            <a:headEnd/>
            <a:tailEnd/>
          </a:ln>
        </p:spPr>
      </p:pic>
      <p:pic>
        <p:nvPicPr>
          <p:cNvPr id="41987" name="Picture 4">
            <a:hlinkClick r:id="rId3"/>
          </p:cNvPr>
          <p:cNvPicPr>
            <a:picLocks noChangeAspect="1" noChangeArrowheads="1"/>
          </p:cNvPicPr>
          <p:nvPr/>
        </p:nvPicPr>
        <p:blipFill>
          <a:blip r:embed="rId5"/>
          <a:srcRect/>
          <a:stretch>
            <a:fillRect/>
          </a:stretch>
        </p:blipFill>
        <p:spPr bwMode="auto">
          <a:xfrm>
            <a:off x="4572000" y="1928813"/>
            <a:ext cx="2573338" cy="2735262"/>
          </a:xfrm>
          <a:prstGeom prst="rect">
            <a:avLst/>
          </a:prstGeom>
          <a:noFill/>
          <a:ln w="9525">
            <a:noFill/>
            <a:miter lim="800000"/>
            <a:headEnd/>
            <a:tailEnd/>
          </a:ln>
        </p:spPr>
      </p:pic>
      <p:sp>
        <p:nvSpPr>
          <p:cNvPr id="41988" name="AutoShape 5"/>
          <p:cNvSpPr>
            <a:spLocks noChangeArrowheads="1"/>
          </p:cNvSpPr>
          <p:nvPr/>
        </p:nvSpPr>
        <p:spPr bwMode="auto">
          <a:xfrm>
            <a:off x="2627313" y="2781300"/>
            <a:ext cx="593725" cy="431800"/>
          </a:xfrm>
          <a:prstGeom prst="cloudCallout">
            <a:avLst>
              <a:gd name="adj1" fmla="val -21926"/>
              <a:gd name="adj2" fmla="val 35296"/>
            </a:avLst>
          </a:prstGeom>
          <a:solidFill>
            <a:srgbClr val="FF6600"/>
          </a:solidFill>
          <a:ln w="9525">
            <a:solidFill>
              <a:schemeClr val="tx1"/>
            </a:solidFill>
            <a:round/>
            <a:headEnd/>
            <a:tailEnd/>
          </a:ln>
        </p:spPr>
        <p:txBody>
          <a:bodyPr/>
          <a:lstStyle/>
          <a:p>
            <a:pPr algn="ctr"/>
            <a:endParaRPr lang="en-US" altLang="zh-CN"/>
          </a:p>
        </p:txBody>
      </p:sp>
      <p:sp>
        <p:nvSpPr>
          <p:cNvPr id="9" name="Rectangle 10"/>
          <p:cNvSpPr txBox="1">
            <a:spLocks noChangeArrowheads="1"/>
          </p:cNvSpPr>
          <p:nvPr/>
        </p:nvSpPr>
        <p:spPr bwMode="auto">
          <a:xfrm>
            <a:off x="468313" y="0"/>
            <a:ext cx="8229600" cy="1143000"/>
          </a:xfrm>
          <a:prstGeom prst="rect">
            <a:avLst/>
          </a:prstGeom>
          <a:noFill/>
          <a:ln w="9525">
            <a:noFill/>
            <a:miter lim="800000"/>
            <a:headEnd/>
            <a:tailEnd/>
          </a:ln>
          <a:effectLst/>
        </p:spPr>
        <p:txBody>
          <a:bodyPr anchor="ctr"/>
          <a:lstStyle/>
          <a:p>
            <a:pPr algn="ctr">
              <a:defRPr/>
            </a:pPr>
            <a:r>
              <a:rPr lang="en-US" altLang="zh-CN" sz="4400" kern="0" dirty="0">
                <a:solidFill>
                  <a:schemeClr val="tx2"/>
                </a:solidFill>
                <a:latin typeface="+mj-lt"/>
                <a:ea typeface="+mj-ea"/>
                <a:cs typeface="+mj-cs"/>
              </a:rPr>
              <a:t>Rous experiment </a:t>
            </a:r>
            <a:r>
              <a:rPr lang="en-US" altLang="zh-CN" sz="4400" kern="0" dirty="0">
                <a:solidFill>
                  <a:schemeClr val="tx2"/>
                </a:solidFill>
                <a:latin typeface="Arial" charset="0"/>
              </a:rPr>
              <a:t>#1 </a:t>
            </a:r>
            <a:endParaRPr lang="en-US" altLang="zh-CN" sz="4400" kern="0" dirty="0">
              <a:solidFill>
                <a:schemeClr val="tx2"/>
              </a:solidFill>
              <a:latin typeface="+mj-lt"/>
              <a:ea typeface="+mj-ea"/>
              <a:cs typeface="+mj-cs"/>
            </a:endParaRPr>
          </a:p>
        </p:txBody>
      </p:sp>
      <p:sp>
        <p:nvSpPr>
          <p:cNvPr id="41990" name="Text Box 11"/>
          <p:cNvSpPr txBox="1">
            <a:spLocks noChangeArrowheads="1"/>
          </p:cNvSpPr>
          <p:nvPr/>
        </p:nvSpPr>
        <p:spPr bwMode="auto">
          <a:xfrm>
            <a:off x="3276600" y="5013325"/>
            <a:ext cx="1949450" cy="457200"/>
          </a:xfrm>
          <a:prstGeom prst="rect">
            <a:avLst/>
          </a:prstGeom>
          <a:noFill/>
          <a:ln w="9525">
            <a:noFill/>
            <a:miter lim="800000"/>
            <a:headEnd/>
            <a:tailEnd/>
          </a:ln>
        </p:spPr>
        <p:txBody>
          <a:bodyPr wrap="none">
            <a:spAutoFit/>
          </a:bodyPr>
          <a:lstStyle/>
          <a:p>
            <a:r>
              <a:rPr lang="en-US" altLang="zh-CN" sz="2400"/>
              <a:t>Conclusion ?</a:t>
            </a:r>
          </a:p>
        </p:txBody>
      </p:sp>
      <p:cxnSp>
        <p:nvCxnSpPr>
          <p:cNvPr id="13" name="Straight Arrow Connector 12"/>
          <p:cNvCxnSpPr/>
          <p:nvPr/>
        </p:nvCxnSpPr>
        <p:spPr>
          <a:xfrm>
            <a:off x="3714750" y="1927225"/>
            <a:ext cx="64293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14750" y="2141538"/>
            <a:ext cx="642938"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714750" y="2357438"/>
            <a:ext cx="642938"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3536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a:hlinkClick r:id="rId3"/>
          </p:cNvPr>
          <p:cNvPicPr>
            <a:picLocks noChangeAspect="1" noChangeArrowheads="1"/>
          </p:cNvPicPr>
          <p:nvPr/>
        </p:nvPicPr>
        <p:blipFill>
          <a:blip r:embed="rId4"/>
          <a:srcRect/>
          <a:stretch>
            <a:fillRect/>
          </a:stretch>
        </p:blipFill>
        <p:spPr bwMode="auto">
          <a:xfrm>
            <a:off x="1330325" y="1916113"/>
            <a:ext cx="2573338" cy="2735262"/>
          </a:xfrm>
          <a:prstGeom prst="rect">
            <a:avLst/>
          </a:prstGeom>
          <a:noFill/>
          <a:ln w="9525">
            <a:noFill/>
            <a:miter lim="800000"/>
            <a:headEnd/>
            <a:tailEnd/>
          </a:ln>
        </p:spPr>
      </p:pic>
      <p:pic>
        <p:nvPicPr>
          <p:cNvPr id="43011" name="Picture 4">
            <a:hlinkClick r:id="rId3"/>
          </p:cNvPr>
          <p:cNvPicPr>
            <a:picLocks noChangeAspect="1" noChangeArrowheads="1"/>
          </p:cNvPicPr>
          <p:nvPr/>
        </p:nvPicPr>
        <p:blipFill>
          <a:blip r:embed="rId4"/>
          <a:srcRect/>
          <a:stretch>
            <a:fillRect/>
          </a:stretch>
        </p:blipFill>
        <p:spPr bwMode="auto">
          <a:xfrm>
            <a:off x="4572000" y="1989138"/>
            <a:ext cx="2573338" cy="2735262"/>
          </a:xfrm>
          <a:prstGeom prst="rect">
            <a:avLst/>
          </a:prstGeom>
          <a:noFill/>
          <a:ln w="9525">
            <a:noFill/>
            <a:miter lim="800000"/>
            <a:headEnd/>
            <a:tailEnd/>
          </a:ln>
        </p:spPr>
      </p:pic>
      <p:sp>
        <p:nvSpPr>
          <p:cNvPr id="43012" name="AutoShape 5"/>
          <p:cNvSpPr>
            <a:spLocks noChangeArrowheads="1"/>
          </p:cNvSpPr>
          <p:nvPr/>
        </p:nvSpPr>
        <p:spPr bwMode="auto">
          <a:xfrm>
            <a:off x="2627313" y="2781300"/>
            <a:ext cx="593725" cy="431800"/>
          </a:xfrm>
          <a:prstGeom prst="cloudCallout">
            <a:avLst>
              <a:gd name="adj1" fmla="val -21926"/>
              <a:gd name="adj2" fmla="val 35296"/>
            </a:avLst>
          </a:prstGeom>
          <a:solidFill>
            <a:srgbClr val="FF6600"/>
          </a:solidFill>
          <a:ln w="9525">
            <a:solidFill>
              <a:schemeClr val="tx1"/>
            </a:solidFill>
            <a:round/>
            <a:headEnd/>
            <a:tailEnd/>
          </a:ln>
        </p:spPr>
        <p:txBody>
          <a:bodyPr/>
          <a:lstStyle/>
          <a:p>
            <a:pPr algn="ctr"/>
            <a:endParaRPr lang="en-US" altLang="zh-CN"/>
          </a:p>
        </p:txBody>
      </p:sp>
      <p:sp>
        <p:nvSpPr>
          <p:cNvPr id="43013" name="Oval 6"/>
          <p:cNvSpPr>
            <a:spLocks noChangeArrowheads="1"/>
          </p:cNvSpPr>
          <p:nvPr/>
        </p:nvSpPr>
        <p:spPr bwMode="auto">
          <a:xfrm>
            <a:off x="4283075" y="1773238"/>
            <a:ext cx="169863" cy="133350"/>
          </a:xfrm>
          <a:prstGeom prst="ellipse">
            <a:avLst/>
          </a:prstGeom>
          <a:solidFill>
            <a:srgbClr val="FF6600"/>
          </a:solidFill>
          <a:ln w="9525">
            <a:solidFill>
              <a:schemeClr val="tx1"/>
            </a:solidFill>
            <a:round/>
            <a:headEnd/>
            <a:tailEnd/>
          </a:ln>
        </p:spPr>
        <p:txBody>
          <a:bodyPr wrap="none" anchor="ctr"/>
          <a:lstStyle/>
          <a:p>
            <a:endParaRPr lang="en-US" altLang="zh-CN"/>
          </a:p>
        </p:txBody>
      </p:sp>
      <p:sp>
        <p:nvSpPr>
          <p:cNvPr id="43014" name="Line 7"/>
          <p:cNvSpPr>
            <a:spLocks noChangeShapeType="1"/>
          </p:cNvSpPr>
          <p:nvPr/>
        </p:nvSpPr>
        <p:spPr bwMode="auto">
          <a:xfrm flipV="1">
            <a:off x="3203575" y="1916113"/>
            <a:ext cx="1016000" cy="927100"/>
          </a:xfrm>
          <a:prstGeom prst="line">
            <a:avLst/>
          </a:prstGeom>
          <a:noFill/>
          <a:ln w="9525">
            <a:solidFill>
              <a:schemeClr val="tx1"/>
            </a:solidFill>
            <a:round/>
            <a:headEnd/>
            <a:tailEnd type="triangle" w="med" len="med"/>
          </a:ln>
        </p:spPr>
        <p:txBody>
          <a:bodyPr/>
          <a:lstStyle/>
          <a:p>
            <a:endParaRPr lang="zh-CN" altLang="en-US"/>
          </a:p>
        </p:txBody>
      </p:sp>
      <p:sp>
        <p:nvSpPr>
          <p:cNvPr id="43015" name="Line 8"/>
          <p:cNvSpPr>
            <a:spLocks noChangeShapeType="1"/>
          </p:cNvSpPr>
          <p:nvPr/>
        </p:nvSpPr>
        <p:spPr bwMode="auto">
          <a:xfrm>
            <a:off x="4498975" y="1916113"/>
            <a:ext cx="1584325" cy="1081087"/>
          </a:xfrm>
          <a:prstGeom prst="line">
            <a:avLst/>
          </a:prstGeom>
          <a:noFill/>
          <a:ln w="9525">
            <a:solidFill>
              <a:schemeClr val="tx1"/>
            </a:solidFill>
            <a:round/>
            <a:headEnd/>
            <a:tailEnd type="triangle" w="med" len="med"/>
          </a:ln>
        </p:spPr>
        <p:txBody>
          <a:bodyPr/>
          <a:lstStyle/>
          <a:p>
            <a:endParaRPr lang="zh-CN" altLang="en-US"/>
          </a:p>
        </p:txBody>
      </p:sp>
      <p:sp>
        <p:nvSpPr>
          <p:cNvPr id="43016" name="Rectangle 10"/>
          <p:cNvSpPr>
            <a:spLocks noGrp="1" noChangeArrowheads="1"/>
          </p:cNvSpPr>
          <p:nvPr>
            <p:ph type="title"/>
          </p:nvPr>
        </p:nvSpPr>
        <p:spPr>
          <a:xfrm>
            <a:off x="468313" y="0"/>
            <a:ext cx="8229600" cy="1143000"/>
          </a:xfrm>
        </p:spPr>
        <p:txBody>
          <a:bodyPr/>
          <a:lstStyle/>
          <a:p>
            <a:pPr eaLnBrk="1" hangingPunct="1"/>
            <a:r>
              <a:rPr lang="en-US" altLang="zh-CN" smtClean="0"/>
              <a:t>Rous experiment #2</a:t>
            </a:r>
          </a:p>
        </p:txBody>
      </p:sp>
      <p:sp>
        <p:nvSpPr>
          <p:cNvPr id="16393" name="Text Box 11"/>
          <p:cNvSpPr txBox="1">
            <a:spLocks noChangeArrowheads="1"/>
          </p:cNvSpPr>
          <p:nvPr/>
        </p:nvSpPr>
        <p:spPr bwMode="auto">
          <a:xfrm>
            <a:off x="3000375" y="4714875"/>
            <a:ext cx="3108325" cy="646113"/>
          </a:xfrm>
          <a:prstGeom prst="rect">
            <a:avLst/>
          </a:prstGeom>
          <a:noFill/>
          <a:ln w="9525">
            <a:noFill/>
            <a:miter lim="800000"/>
            <a:headEnd/>
            <a:tailEnd/>
          </a:ln>
        </p:spPr>
        <p:txBody>
          <a:bodyPr wrap="none">
            <a:spAutoFit/>
          </a:bodyPr>
          <a:lstStyle/>
          <a:p>
            <a:r>
              <a:rPr lang="en-US" altLang="zh-CN" sz="3600" b="1">
                <a:solidFill>
                  <a:srgbClr val="0000FF"/>
                </a:solidFill>
              </a:rPr>
              <a:t>Conclusion ?</a:t>
            </a:r>
          </a:p>
        </p:txBody>
      </p:sp>
      <p:sp>
        <p:nvSpPr>
          <p:cNvPr id="10" name="Text Box 11"/>
          <p:cNvSpPr txBox="1">
            <a:spLocks noChangeArrowheads="1"/>
          </p:cNvSpPr>
          <p:nvPr/>
        </p:nvSpPr>
        <p:spPr bwMode="auto">
          <a:xfrm>
            <a:off x="3571875" y="5500688"/>
            <a:ext cx="1825625" cy="646112"/>
          </a:xfrm>
          <a:prstGeom prst="rect">
            <a:avLst/>
          </a:prstGeom>
          <a:noFill/>
          <a:ln w="9525">
            <a:noFill/>
            <a:miter lim="800000"/>
            <a:headEnd/>
            <a:tailEnd/>
          </a:ln>
        </p:spPr>
        <p:txBody>
          <a:bodyPr wrap="none">
            <a:spAutoFit/>
          </a:bodyPr>
          <a:lstStyle/>
          <a:p>
            <a:r>
              <a:rPr lang="en-US" altLang="zh-CN" sz="3600" b="1">
                <a:solidFill>
                  <a:srgbClr val="0000FF"/>
                </a:solidFill>
              </a:rPr>
              <a:t>NEXT ?</a:t>
            </a:r>
          </a:p>
        </p:txBody>
      </p:sp>
    </p:spTree>
    <p:extLst>
      <p:ext uri="{BB962C8B-B14F-4D97-AF65-F5344CB8AC3E}">
        <p14:creationId xmlns:p14="http://schemas.microsoft.com/office/powerpoint/2010/main" val="2949774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blinds(horizontal)">
                                      <p:cBhvr>
                                        <p:cTn id="7" dur="500"/>
                                        <p:tgtEl>
                                          <p:spTgt spid="16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gure 3-01"/>
          <p:cNvPicPr>
            <a:picLocks noChangeAspect="1" noChangeArrowheads="1"/>
          </p:cNvPicPr>
          <p:nvPr/>
        </p:nvPicPr>
        <p:blipFill>
          <a:blip r:embed="rId3"/>
          <a:srcRect/>
          <a:stretch>
            <a:fillRect/>
          </a:stretch>
        </p:blipFill>
        <p:spPr bwMode="auto">
          <a:xfrm>
            <a:off x="0" y="1946275"/>
            <a:ext cx="9144000" cy="2397125"/>
          </a:xfrm>
          <a:prstGeom prst="rect">
            <a:avLst/>
          </a:prstGeom>
          <a:noFill/>
          <a:ln w="9525">
            <a:noFill/>
            <a:miter lim="800000"/>
            <a:headEnd/>
            <a:tailEnd/>
          </a:ln>
        </p:spPr>
      </p:pic>
      <p:sp>
        <p:nvSpPr>
          <p:cNvPr id="44035" name="Rectangle 3"/>
          <p:cNvSpPr>
            <a:spLocks noChangeArrowheads="1"/>
          </p:cNvSpPr>
          <p:nvPr/>
        </p:nvSpPr>
        <p:spPr bwMode="auto">
          <a:xfrm>
            <a:off x="468313" y="0"/>
            <a:ext cx="8229600" cy="1143000"/>
          </a:xfrm>
          <a:prstGeom prst="rect">
            <a:avLst/>
          </a:prstGeom>
          <a:noFill/>
          <a:ln w="9525">
            <a:noFill/>
            <a:miter lim="800000"/>
            <a:headEnd/>
            <a:tailEnd/>
          </a:ln>
        </p:spPr>
        <p:txBody>
          <a:bodyPr anchor="ctr"/>
          <a:lstStyle/>
          <a:p>
            <a:pPr algn="ctr"/>
            <a:r>
              <a:rPr lang="en-US" altLang="zh-CN" sz="4400">
                <a:solidFill>
                  <a:schemeClr val="tx2"/>
                </a:solidFill>
              </a:rPr>
              <a:t>Rous experiment #3 </a:t>
            </a:r>
          </a:p>
        </p:txBody>
      </p:sp>
      <p:sp>
        <p:nvSpPr>
          <p:cNvPr id="34820" name="Text Box 4"/>
          <p:cNvSpPr txBox="1">
            <a:spLocks noChangeArrowheads="1"/>
          </p:cNvSpPr>
          <p:nvPr/>
        </p:nvSpPr>
        <p:spPr bwMode="auto">
          <a:xfrm>
            <a:off x="447675" y="4240213"/>
            <a:ext cx="8488363" cy="3013075"/>
          </a:xfrm>
          <a:prstGeom prst="rect">
            <a:avLst/>
          </a:prstGeom>
          <a:noFill/>
          <a:ln w="9525">
            <a:noFill/>
            <a:miter lim="800000"/>
            <a:headEnd/>
            <a:tailEnd/>
          </a:ln>
        </p:spPr>
        <p:txBody>
          <a:bodyPr wrap="none">
            <a:spAutoFit/>
          </a:bodyPr>
          <a:lstStyle/>
          <a:p>
            <a:pPr marL="342900" indent="-342900"/>
            <a:r>
              <a:rPr lang="en-US" altLang="zh-CN" sz="2400"/>
              <a:t>Conclusion:</a:t>
            </a:r>
          </a:p>
          <a:p>
            <a:pPr marL="342900" indent="-342900">
              <a:buFontTx/>
              <a:buAutoNum type="arabicPeriod"/>
            </a:pPr>
            <a:r>
              <a:rPr lang="en-US" altLang="zh-CN" sz="2400">
                <a:sym typeface="Wingdings" pitchFamily="2" charset="2"/>
              </a:rPr>
              <a:t>Tumor develops in a few weeksgood model for research</a:t>
            </a:r>
            <a:r>
              <a:rPr lang="en-US" altLang="zh-CN" sz="2400"/>
              <a:t> </a:t>
            </a:r>
          </a:p>
          <a:p>
            <a:pPr marL="342900" indent="-342900">
              <a:buFontTx/>
              <a:buAutoNum type="arabicPeriod"/>
            </a:pPr>
            <a:endParaRPr lang="en-US" altLang="zh-CN" sz="2400"/>
          </a:p>
          <a:p>
            <a:pPr marL="342900" indent="-342900">
              <a:buFontTx/>
              <a:buAutoNum type="arabicPeriod"/>
            </a:pPr>
            <a:r>
              <a:rPr lang="en-US" altLang="zh-CN" sz="2400">
                <a:sym typeface="Wingdings" pitchFamily="2" charset="2"/>
              </a:rPr>
              <a:t>It can be passed again and again Something alive</a:t>
            </a:r>
          </a:p>
          <a:p>
            <a:pPr marL="342900" indent="-342900">
              <a:buFontTx/>
              <a:buAutoNum type="arabicPeriod"/>
            </a:pPr>
            <a:endParaRPr lang="en-US" altLang="zh-CN" sz="2400"/>
          </a:p>
          <a:p>
            <a:pPr marL="342900" indent="-342900">
              <a:buFontTx/>
              <a:buAutoNum type="arabicPeriod"/>
            </a:pPr>
            <a:r>
              <a:rPr lang="en-US" altLang="zh-CN" sz="2400"/>
              <a:t>It is very small</a:t>
            </a:r>
            <a:r>
              <a:rPr lang="en-US" altLang="zh-CN" sz="2400">
                <a:sym typeface="Wingdings" pitchFamily="2" charset="2"/>
              </a:rPr>
              <a:t> Virus  (</a:t>
            </a:r>
            <a:r>
              <a:rPr lang="en-US" altLang="zh-CN" sz="2400">
                <a:solidFill>
                  <a:schemeClr val="tx2"/>
                </a:solidFill>
              </a:rPr>
              <a:t>Rous Sarcoma Virus: RSV)</a:t>
            </a:r>
            <a:endParaRPr lang="en-US" altLang="zh-CN" sz="2400">
              <a:sym typeface="Wingdings" pitchFamily="2" charset="2"/>
            </a:endParaRPr>
          </a:p>
          <a:p>
            <a:pPr marL="342900" indent="-342900">
              <a:buFontTx/>
              <a:buAutoNum type="arabicPeriod"/>
            </a:pPr>
            <a:endParaRPr lang="en-US" altLang="zh-CN" sz="2400">
              <a:sym typeface="Wingdings" pitchFamily="2" charset="2"/>
            </a:endParaRPr>
          </a:p>
          <a:p>
            <a:pPr marL="342900" indent="-342900">
              <a:buFontTx/>
              <a:buAutoNum type="arabicPeriod"/>
            </a:pPr>
            <a:endParaRPr lang="en-US" altLang="zh-CN" sz="2400"/>
          </a:p>
        </p:txBody>
      </p:sp>
      <p:sp>
        <p:nvSpPr>
          <p:cNvPr id="4" name="下弧形箭头 3"/>
          <p:cNvSpPr/>
          <p:nvPr/>
        </p:nvSpPr>
        <p:spPr>
          <a:xfrm rot="10800000">
            <a:off x="1334294" y="1353344"/>
            <a:ext cx="6497638" cy="118586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886355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2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2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82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820">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82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4820">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48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title"/>
          </p:nvPr>
        </p:nvSpPr>
        <p:spPr>
          <a:xfrm>
            <a:off x="468313" y="0"/>
            <a:ext cx="8229600" cy="1143000"/>
          </a:xfrm>
        </p:spPr>
        <p:txBody>
          <a:bodyPr/>
          <a:lstStyle/>
          <a:p>
            <a:pPr eaLnBrk="1" hangingPunct="1"/>
            <a:r>
              <a:rPr lang="en-US" altLang="zh-CN" smtClean="0"/>
              <a:t>Victory of infectious theory</a:t>
            </a:r>
          </a:p>
        </p:txBody>
      </p:sp>
      <p:sp>
        <p:nvSpPr>
          <p:cNvPr id="14339" name="Rectangle 3"/>
          <p:cNvSpPr>
            <a:spLocks noGrp="1" noChangeArrowheads="1"/>
          </p:cNvSpPr>
          <p:nvPr>
            <p:ph type="body" idx="4294967295"/>
          </p:nvPr>
        </p:nvSpPr>
        <p:spPr>
          <a:xfrm>
            <a:off x="428625" y="1403350"/>
            <a:ext cx="8229600" cy="4525963"/>
          </a:xfrm>
        </p:spPr>
        <p:txBody>
          <a:bodyPr>
            <a:normAutofit/>
          </a:bodyPr>
          <a:lstStyle/>
          <a:p>
            <a:pPr eaLnBrk="1" hangingPunct="1">
              <a:lnSpc>
                <a:spcPct val="90000"/>
              </a:lnSpc>
            </a:pPr>
            <a:r>
              <a:rPr lang="en-US" altLang="zh-CN" dirty="0" smtClean="0"/>
              <a:t>1911  Rabbit virus</a:t>
            </a:r>
            <a:r>
              <a:rPr lang="en-US" altLang="zh-CN" dirty="0" smtClean="0">
                <a:sym typeface="Wingdings" pitchFamily="2" charset="2"/>
              </a:rPr>
              <a:t> </a:t>
            </a:r>
            <a:r>
              <a:rPr lang="en-US" altLang="zh-CN" dirty="0" err="1" smtClean="0">
                <a:sym typeface="Wingdings" pitchFamily="2" charset="2"/>
              </a:rPr>
              <a:t>Myxomas</a:t>
            </a:r>
            <a:r>
              <a:rPr lang="en-US" altLang="zh-CN" dirty="0" smtClean="0">
                <a:sym typeface="Wingdings" pitchFamily="2" charset="2"/>
              </a:rPr>
              <a:t> </a:t>
            </a:r>
            <a:r>
              <a:rPr lang="zh-CN" altLang="en-US" dirty="0" smtClean="0">
                <a:sym typeface="Wingdings" pitchFamily="2" charset="2"/>
              </a:rPr>
              <a:t>黏液瘤 </a:t>
            </a:r>
            <a:endParaRPr lang="en-US" altLang="zh-CN" dirty="0" smtClean="0">
              <a:sym typeface="Wingdings" pitchFamily="2" charset="2"/>
            </a:endParaRPr>
          </a:p>
          <a:p>
            <a:pPr eaLnBrk="1" hangingPunct="1">
              <a:lnSpc>
                <a:spcPct val="90000"/>
              </a:lnSpc>
            </a:pPr>
            <a:r>
              <a:rPr lang="en-US" altLang="zh-CN" dirty="0" smtClean="0">
                <a:sym typeface="Wingdings" pitchFamily="2" charset="2"/>
              </a:rPr>
              <a:t>Rous and Collaborators: </a:t>
            </a:r>
            <a:r>
              <a:rPr lang="zh-CN" altLang="en-US" dirty="0" smtClean="0">
                <a:sym typeface="Wingdings" pitchFamily="2" charset="2"/>
              </a:rPr>
              <a:t>（</a:t>
            </a:r>
            <a:r>
              <a:rPr lang="en-US" altLang="zh-CN" dirty="0" smtClean="0">
                <a:sym typeface="Wingdings" pitchFamily="2" charset="2"/>
              </a:rPr>
              <a:t>1930-1970</a:t>
            </a:r>
            <a:r>
              <a:rPr lang="zh-CN" altLang="en-US" dirty="0" smtClean="0">
                <a:sym typeface="Wingdings" pitchFamily="2" charset="2"/>
              </a:rPr>
              <a:t>）</a:t>
            </a:r>
            <a:endParaRPr lang="en-US" altLang="zh-CN" dirty="0" smtClean="0">
              <a:sym typeface="Wingdings" pitchFamily="2" charset="2"/>
            </a:endParaRPr>
          </a:p>
          <a:p>
            <a:pPr eaLnBrk="1" hangingPunct="1">
              <a:lnSpc>
                <a:spcPct val="90000"/>
              </a:lnSpc>
              <a:buFontTx/>
              <a:buNone/>
            </a:pPr>
            <a:r>
              <a:rPr lang="en-US" altLang="zh-CN" dirty="0" smtClean="0">
                <a:sym typeface="Wingdings" pitchFamily="2" charset="2"/>
              </a:rPr>
              <a:t>		2 more chicken viruses </a:t>
            </a:r>
            <a:r>
              <a:rPr lang="en-US" altLang="zh-CN" dirty="0" smtClean="0"/>
              <a:t>papilloma</a:t>
            </a:r>
            <a:endParaRPr lang="en-US" altLang="zh-CN" dirty="0" smtClean="0">
              <a:sym typeface="Wingdings" pitchFamily="2" charset="2"/>
            </a:endParaRPr>
          </a:p>
          <a:p>
            <a:pPr eaLnBrk="1" hangingPunct="1">
              <a:lnSpc>
                <a:spcPct val="90000"/>
              </a:lnSpc>
              <a:buFontTx/>
              <a:buNone/>
            </a:pPr>
            <a:endParaRPr lang="en-US" altLang="zh-CN" dirty="0" smtClean="0">
              <a:sym typeface="Wingdings" pitchFamily="2" charset="2"/>
            </a:endParaRPr>
          </a:p>
          <a:p>
            <a:pPr eaLnBrk="1" hangingPunct="1">
              <a:lnSpc>
                <a:spcPct val="90000"/>
              </a:lnSpc>
              <a:buFontTx/>
              <a:buNone/>
            </a:pPr>
            <a:endParaRPr lang="en-US" altLang="zh-CN" dirty="0" smtClean="0">
              <a:sym typeface="Wingdings" pitchFamily="2" charset="2"/>
            </a:endParaRPr>
          </a:p>
          <a:p>
            <a:pPr eaLnBrk="1" hangingPunct="1">
              <a:lnSpc>
                <a:spcPct val="90000"/>
              </a:lnSpc>
              <a:buFontTx/>
              <a:buNone/>
            </a:pPr>
            <a:endParaRPr lang="en-US" altLang="zh-CN" dirty="0" smtClean="0">
              <a:sym typeface="Wingdings" pitchFamily="2" charset="2"/>
            </a:endParaRPr>
          </a:p>
          <a:p>
            <a:pPr algn="ctr" eaLnBrk="1" hangingPunct="1">
              <a:lnSpc>
                <a:spcPct val="90000"/>
              </a:lnSpc>
              <a:buFontTx/>
              <a:buNone/>
            </a:pPr>
            <a:endParaRPr lang="en-US" altLang="zh-CN" sz="2400" dirty="0" smtClean="0"/>
          </a:p>
          <a:p>
            <a:pPr algn="ctr" eaLnBrk="1" hangingPunct="1">
              <a:lnSpc>
                <a:spcPct val="90000"/>
              </a:lnSpc>
              <a:buFontTx/>
              <a:buNone/>
            </a:pPr>
            <a:r>
              <a:rPr lang="en-US" altLang="zh-CN" sz="2400" dirty="0" smtClean="0"/>
              <a:t>Rous sarcoma virus, now known to be a retrovirus</a:t>
            </a:r>
            <a:endParaRPr lang="en-US" altLang="zh-CN" sz="2400" b="1" dirty="0" smtClean="0">
              <a:solidFill>
                <a:srgbClr val="FF3300"/>
              </a:solidFill>
              <a:sym typeface="Wingdings" pitchFamily="2" charset="2"/>
            </a:endParaRPr>
          </a:p>
          <a:p>
            <a:pPr algn="ctr" eaLnBrk="1" hangingPunct="1">
              <a:lnSpc>
                <a:spcPct val="90000"/>
              </a:lnSpc>
              <a:buFontTx/>
              <a:buNone/>
            </a:pPr>
            <a:r>
              <a:rPr lang="en-US" altLang="zh-CN" b="1" dirty="0" smtClean="0">
                <a:solidFill>
                  <a:srgbClr val="FF3300"/>
                </a:solidFill>
                <a:sym typeface="Wingdings" pitchFamily="2" charset="2"/>
              </a:rPr>
              <a:t>Cancer = Infectious disease</a:t>
            </a:r>
          </a:p>
        </p:txBody>
      </p:sp>
      <p:grpSp>
        <p:nvGrpSpPr>
          <p:cNvPr id="2" name="组合 6"/>
          <p:cNvGrpSpPr>
            <a:grpSpLocks/>
          </p:cNvGrpSpPr>
          <p:nvPr/>
        </p:nvGrpSpPr>
        <p:grpSpPr bwMode="auto">
          <a:xfrm>
            <a:off x="4114800" y="2971800"/>
            <a:ext cx="1171575" cy="1171575"/>
            <a:chOff x="4400550" y="3500438"/>
            <a:chExt cx="1171575" cy="1171575"/>
          </a:xfrm>
        </p:grpSpPr>
        <p:pic>
          <p:nvPicPr>
            <p:cNvPr id="45061" name="Picture 2"/>
            <p:cNvPicPr>
              <a:picLocks noChangeAspect="1" noChangeArrowheads="1"/>
            </p:cNvPicPr>
            <p:nvPr/>
          </p:nvPicPr>
          <p:blipFill>
            <a:blip r:embed="rId3"/>
            <a:srcRect/>
            <a:stretch>
              <a:fillRect/>
            </a:stretch>
          </p:blipFill>
          <p:spPr bwMode="auto">
            <a:xfrm>
              <a:off x="4400550" y="3500438"/>
              <a:ext cx="1171575" cy="1171575"/>
            </a:xfrm>
            <a:prstGeom prst="rect">
              <a:avLst/>
            </a:prstGeom>
            <a:noFill/>
            <a:ln w="9525">
              <a:noFill/>
              <a:miter lim="800000"/>
              <a:headEnd/>
              <a:tailEnd/>
            </a:ln>
          </p:spPr>
        </p:pic>
        <p:sp>
          <p:nvSpPr>
            <p:cNvPr id="45062" name="TextBox 7"/>
            <p:cNvSpPr txBox="1">
              <a:spLocks noChangeArrowheads="1"/>
            </p:cNvSpPr>
            <p:nvPr/>
          </p:nvSpPr>
          <p:spPr bwMode="auto">
            <a:xfrm>
              <a:off x="4614863" y="4214813"/>
              <a:ext cx="755650" cy="400050"/>
            </a:xfrm>
            <a:prstGeom prst="rect">
              <a:avLst/>
            </a:prstGeom>
            <a:noFill/>
            <a:ln w="9525">
              <a:noFill/>
              <a:miter lim="800000"/>
              <a:headEnd/>
              <a:tailEnd/>
            </a:ln>
          </p:spPr>
          <p:txBody>
            <a:bodyPr wrap="none">
              <a:spAutoFit/>
            </a:bodyPr>
            <a:lstStyle/>
            <a:p>
              <a:r>
                <a:rPr lang="en-US" altLang="zh-CN" sz="2000" b="1"/>
                <a:t>1966</a:t>
              </a:r>
            </a:p>
          </p:txBody>
        </p:sp>
      </p:grpSp>
    </p:spTree>
    <p:extLst>
      <p:ext uri="{BB962C8B-B14F-4D97-AF65-F5344CB8AC3E}">
        <p14:creationId xmlns:p14="http://schemas.microsoft.com/office/powerpoint/2010/main" val="16114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animEffect transition="in" filter="blinds(horizontal)">
                                      <p:cBhvr>
                                        <p:cTn id="11" dur="500"/>
                                        <p:tgtEl>
                                          <p:spTgt spid="14339">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4339">
                                            <p:txEl>
                                              <p:pRg st="2" end="2"/>
                                            </p:txEl>
                                          </p:spTgt>
                                        </p:tgtEl>
                                        <p:attrNameLst>
                                          <p:attrName>style.visibility</p:attrName>
                                        </p:attrNameLst>
                                      </p:cBhvr>
                                      <p:to>
                                        <p:strVal val="visible"/>
                                      </p:to>
                                    </p:set>
                                    <p:animEffect transition="in" filter="blinds(horizontal)">
                                      <p:cBhvr>
                                        <p:cTn id="14" dur="500"/>
                                        <p:tgtEl>
                                          <p:spTgt spid="14339">
                                            <p:txEl>
                                              <p:pRg st="2" end="2"/>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14339">
                                            <p:txEl>
                                              <p:pRg st="7" end="7"/>
                                            </p:txEl>
                                          </p:spTgt>
                                        </p:tgtEl>
                                        <p:attrNameLst>
                                          <p:attrName>style.visibility</p:attrName>
                                        </p:attrNameLst>
                                      </p:cBhvr>
                                      <p:to>
                                        <p:strVal val="visible"/>
                                      </p:to>
                                    </p:set>
                                    <p:animEffect transition="in" filter="blinds(horizontal)">
                                      <p:cBhvr>
                                        <p:cTn id="17" dur="500"/>
                                        <p:tgtEl>
                                          <p:spTgt spid="14339">
                                            <p:txEl>
                                              <p:pRg st="7" end="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339">
                                            <p:txEl>
                                              <p:pRg st="8" end="8"/>
                                            </p:txEl>
                                          </p:spTgt>
                                        </p:tgtEl>
                                        <p:attrNameLst>
                                          <p:attrName>style.visibility</p:attrName>
                                        </p:attrNameLst>
                                      </p:cBhvr>
                                      <p:to>
                                        <p:strVal val="visible"/>
                                      </p:to>
                                    </p:set>
                                    <p:animEffect transition="in" filter="blinds(horizontal)">
                                      <p:cBhvr>
                                        <p:cTn id="27" dur="500"/>
                                        <p:tgtEl>
                                          <p:spTgt spid="143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a:xfrm>
            <a:off x="533400" y="457200"/>
            <a:ext cx="8229600" cy="1046440"/>
          </a:xfrm>
        </p:spPr>
        <p:txBody>
          <a:bodyPr/>
          <a:lstStyle/>
          <a:p>
            <a:pPr algn="ctr" eaLnBrk="1" hangingPunct="1"/>
            <a:r>
              <a:rPr lang="en-US" altLang="zh-CN" dirty="0" smtClean="0"/>
              <a:t>SV40 virus</a:t>
            </a:r>
            <a:br>
              <a:rPr lang="en-US" altLang="zh-CN" dirty="0" smtClean="0"/>
            </a:br>
            <a:r>
              <a:rPr lang="en-US" altLang="zh-CN" sz="3200" dirty="0" smtClean="0"/>
              <a:t>(</a:t>
            </a:r>
            <a:r>
              <a:rPr lang="sv-SE" altLang="zh-CN" sz="3200" b="1" dirty="0"/>
              <a:t>Simian vacuolating virus 40</a:t>
            </a:r>
            <a:r>
              <a:rPr lang="sv-SE" altLang="zh-CN" sz="3200" dirty="0"/>
              <a:t> or </a:t>
            </a:r>
            <a:r>
              <a:rPr lang="sv-SE" altLang="zh-CN" sz="3200" b="1" i="1" dirty="0"/>
              <a:t>Simian virus </a:t>
            </a:r>
            <a:r>
              <a:rPr lang="sv-SE" altLang="zh-CN" sz="3200" b="1" i="1" dirty="0" smtClean="0"/>
              <a:t>40)</a:t>
            </a:r>
            <a:endParaRPr lang="en-US" altLang="zh-CN" sz="3200" dirty="0" smtClean="0"/>
          </a:p>
        </p:txBody>
      </p:sp>
      <p:sp>
        <p:nvSpPr>
          <p:cNvPr id="46083" name="Rectangle 5"/>
          <p:cNvSpPr>
            <a:spLocks noGrp="1" noChangeArrowheads="1"/>
          </p:cNvSpPr>
          <p:nvPr>
            <p:ph type="body" idx="1"/>
          </p:nvPr>
        </p:nvSpPr>
        <p:spPr>
          <a:xfrm>
            <a:off x="533400" y="4343400"/>
            <a:ext cx="8229600" cy="984885"/>
          </a:xfrm>
        </p:spPr>
        <p:txBody>
          <a:bodyPr/>
          <a:lstStyle/>
          <a:p>
            <a:pPr eaLnBrk="1" hangingPunct="1"/>
            <a:r>
              <a:rPr lang="en-US" altLang="zh-CN" dirty="0" smtClean="0"/>
              <a:t>Monkey cell lines </a:t>
            </a:r>
            <a:r>
              <a:rPr lang="en-US" altLang="zh-CN" dirty="0" smtClean="0">
                <a:sym typeface="Wingdings" pitchFamily="2" charset="2"/>
              </a:rPr>
              <a:t> replicate  Kill cells</a:t>
            </a:r>
          </a:p>
          <a:p>
            <a:pPr eaLnBrk="1" hangingPunct="1"/>
            <a:r>
              <a:rPr lang="en-US" altLang="zh-CN" dirty="0" smtClean="0">
                <a:sym typeface="Wingdings" pitchFamily="2" charset="2"/>
              </a:rPr>
              <a:t>Lytic life cycle</a:t>
            </a:r>
          </a:p>
        </p:txBody>
      </p:sp>
      <p:pic>
        <p:nvPicPr>
          <p:cNvPr id="46084" name="Picture 15">
            <a:hlinkClick r:id="rId3"/>
          </p:cNvPr>
          <p:cNvPicPr>
            <a:picLocks noChangeAspect="1" noChangeArrowheads="1"/>
          </p:cNvPicPr>
          <p:nvPr/>
        </p:nvPicPr>
        <p:blipFill>
          <a:blip r:embed="rId4"/>
          <a:srcRect/>
          <a:stretch>
            <a:fillRect/>
          </a:stretch>
        </p:blipFill>
        <p:spPr bwMode="auto">
          <a:xfrm>
            <a:off x="3494087" y="1944826"/>
            <a:ext cx="1812925" cy="1957388"/>
          </a:xfrm>
          <a:prstGeom prst="rect">
            <a:avLst/>
          </a:prstGeom>
          <a:noFill/>
          <a:ln w="9525">
            <a:noFill/>
            <a:miter lim="800000"/>
            <a:headEnd/>
            <a:tailEnd/>
          </a:ln>
        </p:spPr>
      </p:pic>
    </p:spTree>
    <p:extLst>
      <p:ext uri="{BB962C8B-B14F-4D97-AF65-F5344CB8AC3E}">
        <p14:creationId xmlns:p14="http://schemas.microsoft.com/office/powerpoint/2010/main" val="31436958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descr="figure 3-09b"/>
          <p:cNvPicPr>
            <a:picLocks noChangeAspect="1" noChangeArrowheads="1"/>
          </p:cNvPicPr>
          <p:nvPr/>
        </p:nvPicPr>
        <p:blipFill>
          <a:blip r:embed="rId3"/>
          <a:srcRect/>
          <a:stretch>
            <a:fillRect/>
          </a:stretch>
        </p:blipFill>
        <p:spPr bwMode="auto">
          <a:xfrm>
            <a:off x="468313" y="831850"/>
            <a:ext cx="7885112" cy="6026150"/>
          </a:xfrm>
          <a:prstGeom prst="rect">
            <a:avLst/>
          </a:prstGeom>
          <a:noFill/>
          <a:ln w="9525">
            <a:noFill/>
            <a:miter lim="800000"/>
            <a:headEnd/>
            <a:tailEnd/>
          </a:ln>
        </p:spPr>
      </p:pic>
      <p:sp>
        <p:nvSpPr>
          <p:cNvPr id="47107" name="Text Box 5"/>
          <p:cNvSpPr txBox="1">
            <a:spLocks noChangeArrowheads="1"/>
          </p:cNvSpPr>
          <p:nvPr/>
        </p:nvSpPr>
        <p:spPr bwMode="auto">
          <a:xfrm>
            <a:off x="1692275" y="188913"/>
            <a:ext cx="5170488" cy="579437"/>
          </a:xfrm>
          <a:prstGeom prst="rect">
            <a:avLst/>
          </a:prstGeom>
          <a:noFill/>
          <a:ln w="9525">
            <a:noFill/>
            <a:miter lim="800000"/>
            <a:headEnd/>
            <a:tailEnd/>
          </a:ln>
        </p:spPr>
        <p:txBody>
          <a:bodyPr wrap="none">
            <a:spAutoFit/>
          </a:bodyPr>
          <a:lstStyle/>
          <a:p>
            <a:r>
              <a:rPr lang="en-US" altLang="zh-CN" sz="3200"/>
              <a:t>SV40 infected monkey cells</a:t>
            </a:r>
          </a:p>
        </p:txBody>
      </p:sp>
    </p:spTree>
    <p:extLst>
      <p:ext uri="{BB962C8B-B14F-4D97-AF65-F5344CB8AC3E}">
        <p14:creationId xmlns:p14="http://schemas.microsoft.com/office/powerpoint/2010/main" val="3333160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blinds(horizontal)">
                                      <p:cBhvr>
                                        <p:cTn id="7" dur="500"/>
                                        <p:tgtEl>
                                          <p:spTgt spid="19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4" descr="figure 3-02"/>
          <p:cNvPicPr>
            <a:picLocks noChangeAspect="1" noChangeArrowheads="1"/>
          </p:cNvPicPr>
          <p:nvPr/>
        </p:nvPicPr>
        <p:blipFill>
          <a:blip r:embed="rId3"/>
          <a:srcRect/>
          <a:stretch>
            <a:fillRect/>
          </a:stretch>
        </p:blipFill>
        <p:spPr bwMode="auto">
          <a:xfrm>
            <a:off x="2627313" y="0"/>
            <a:ext cx="3556000" cy="6858000"/>
          </a:xfrm>
          <a:prstGeom prst="rect">
            <a:avLst/>
          </a:prstGeom>
          <a:noFill/>
          <a:ln w="9525">
            <a:noFill/>
            <a:miter lim="800000"/>
            <a:headEnd/>
            <a:tailEnd/>
          </a:ln>
        </p:spPr>
      </p:pic>
    </p:spTree>
    <p:extLst>
      <p:ext uri="{BB962C8B-B14F-4D97-AF65-F5344CB8AC3E}">
        <p14:creationId xmlns:p14="http://schemas.microsoft.com/office/powerpoint/2010/main" val="1301905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blinds(horizontal)">
                                      <p:cBhvr>
                                        <p:cTn id="7" dur="500"/>
                                        <p:tgtEl>
                                          <p:spTgt spid="189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4412" y="182349"/>
            <a:ext cx="4801235" cy="711835"/>
          </a:xfrm>
          <a:prstGeom prst="rect">
            <a:avLst/>
          </a:prstGeom>
        </p:spPr>
        <p:txBody>
          <a:bodyPr vert="horz" wrap="square" lIns="0" tIns="0" rIns="0" bIns="0" rtlCol="0">
            <a:spAutoFit/>
          </a:bodyPr>
          <a:lstStyle/>
          <a:p>
            <a:pPr marL="12700">
              <a:lnSpc>
                <a:spcPct val="100000"/>
              </a:lnSpc>
            </a:pPr>
            <a:r>
              <a:rPr sz="4400" dirty="0"/>
              <a:t>Cancer</a:t>
            </a:r>
            <a:r>
              <a:rPr sz="4400" spc="-95" dirty="0"/>
              <a:t> </a:t>
            </a:r>
            <a:r>
              <a:rPr sz="4400" dirty="0"/>
              <a:t>Epidemiology</a:t>
            </a:r>
          </a:p>
        </p:txBody>
      </p:sp>
      <p:sp>
        <p:nvSpPr>
          <p:cNvPr id="3" name="object 3"/>
          <p:cNvSpPr txBox="1"/>
          <p:nvPr/>
        </p:nvSpPr>
        <p:spPr>
          <a:xfrm>
            <a:off x="533400" y="1295400"/>
            <a:ext cx="8303260" cy="4475584"/>
          </a:xfrm>
          <a:prstGeom prst="rect">
            <a:avLst/>
          </a:prstGeom>
        </p:spPr>
        <p:txBody>
          <a:bodyPr vert="horz" wrap="square" lIns="0" tIns="0" rIns="0" bIns="0" rtlCol="0">
            <a:spAutoFit/>
          </a:bodyPr>
          <a:lstStyle/>
          <a:p>
            <a:pPr marL="12700">
              <a:lnSpc>
                <a:spcPct val="100000"/>
              </a:lnSpc>
            </a:pPr>
            <a:r>
              <a:rPr sz="3200" spc="-10" dirty="0" smtClean="0">
                <a:latin typeface="Calibri"/>
                <a:cs typeface="Calibri"/>
              </a:rPr>
              <a:t>Population</a:t>
            </a:r>
            <a:r>
              <a:rPr sz="3200" spc="-90" dirty="0" smtClean="0">
                <a:latin typeface="Calibri"/>
                <a:cs typeface="Calibri"/>
              </a:rPr>
              <a:t> </a:t>
            </a:r>
            <a:r>
              <a:rPr sz="3200" spc="-10" dirty="0">
                <a:latin typeface="Calibri"/>
                <a:cs typeface="Calibri"/>
              </a:rPr>
              <a:t>studies</a:t>
            </a:r>
            <a:endParaRPr sz="3200" dirty="0">
              <a:latin typeface="Calibri"/>
              <a:cs typeface="Calibri"/>
            </a:endParaRPr>
          </a:p>
          <a:p>
            <a:pPr marL="756285" marR="253365" indent="-286385">
              <a:lnSpc>
                <a:spcPts val="3030"/>
              </a:lnSpc>
              <a:spcBef>
                <a:spcPts val="725"/>
              </a:spcBef>
              <a:buFont typeface="Arial"/>
              <a:buChar char="–"/>
              <a:tabLst>
                <a:tab pos="756920" algn="l"/>
              </a:tabLst>
            </a:pPr>
            <a:r>
              <a:rPr sz="2800" spc="-5" dirty="0">
                <a:solidFill>
                  <a:srgbClr val="FF0000"/>
                </a:solidFill>
                <a:latin typeface="Calibri"/>
                <a:cs typeface="Calibri"/>
              </a:rPr>
              <a:t>Some </a:t>
            </a:r>
            <a:r>
              <a:rPr sz="2800" spc="-15" dirty="0">
                <a:solidFill>
                  <a:srgbClr val="FF0000"/>
                </a:solidFill>
                <a:latin typeface="Calibri"/>
                <a:cs typeface="Calibri"/>
              </a:rPr>
              <a:t>cancers </a:t>
            </a:r>
            <a:r>
              <a:rPr sz="2800" spc="-25" dirty="0">
                <a:solidFill>
                  <a:srgbClr val="FF0000"/>
                </a:solidFill>
                <a:latin typeface="Calibri"/>
                <a:cs typeface="Calibri"/>
              </a:rPr>
              <a:t>have </a:t>
            </a:r>
            <a:r>
              <a:rPr sz="2800" spc="-10" dirty="0">
                <a:solidFill>
                  <a:srgbClr val="FF0000"/>
                </a:solidFill>
                <a:latin typeface="Calibri"/>
                <a:cs typeface="Calibri"/>
              </a:rPr>
              <a:t>similar </a:t>
            </a:r>
            <a:r>
              <a:rPr sz="2800" spc="-15" dirty="0">
                <a:solidFill>
                  <a:srgbClr val="FF0000"/>
                </a:solidFill>
                <a:latin typeface="Calibri"/>
                <a:cs typeface="Calibri"/>
              </a:rPr>
              <a:t>risk/rates </a:t>
            </a:r>
            <a:r>
              <a:rPr sz="2800" spc="-10" dirty="0">
                <a:solidFill>
                  <a:srgbClr val="FF0000"/>
                </a:solidFill>
                <a:latin typeface="Calibri"/>
                <a:cs typeface="Calibri"/>
              </a:rPr>
              <a:t>in all  populations</a:t>
            </a:r>
            <a:endParaRPr sz="2800" dirty="0">
              <a:solidFill>
                <a:srgbClr val="FF0000"/>
              </a:solidFill>
              <a:latin typeface="Calibri"/>
              <a:cs typeface="Calibri"/>
            </a:endParaRPr>
          </a:p>
          <a:p>
            <a:pPr>
              <a:lnSpc>
                <a:spcPct val="100000"/>
              </a:lnSpc>
              <a:spcBef>
                <a:spcPts val="45"/>
              </a:spcBef>
              <a:buFont typeface="Arial"/>
              <a:buChar char="–"/>
            </a:pPr>
            <a:endParaRPr sz="3750" dirty="0">
              <a:latin typeface="Times New Roman"/>
              <a:cs typeface="Times New Roman"/>
            </a:endParaRPr>
          </a:p>
          <a:p>
            <a:pPr marL="756285" marR="5080" indent="-286385">
              <a:lnSpc>
                <a:spcPts val="3030"/>
              </a:lnSpc>
              <a:buFont typeface="Arial"/>
              <a:buChar char="–"/>
              <a:tabLst>
                <a:tab pos="756920" algn="l"/>
              </a:tabLst>
            </a:pPr>
            <a:r>
              <a:rPr sz="2800" spc="-15" dirty="0">
                <a:latin typeface="Calibri"/>
                <a:cs typeface="Calibri"/>
              </a:rPr>
              <a:t>Others </a:t>
            </a:r>
            <a:r>
              <a:rPr sz="2800" spc="-25" dirty="0">
                <a:latin typeface="Calibri"/>
                <a:cs typeface="Calibri"/>
              </a:rPr>
              <a:t>have </a:t>
            </a:r>
            <a:r>
              <a:rPr sz="2800" spc="-10" dirty="0">
                <a:latin typeface="Calibri"/>
                <a:cs typeface="Calibri"/>
              </a:rPr>
              <a:t>very </a:t>
            </a:r>
            <a:r>
              <a:rPr sz="2800" spc="-25" dirty="0">
                <a:latin typeface="Calibri"/>
                <a:cs typeface="Calibri"/>
              </a:rPr>
              <a:t>different rates </a:t>
            </a:r>
            <a:r>
              <a:rPr sz="2800" spc="-10" dirty="0">
                <a:latin typeface="Calibri"/>
                <a:cs typeface="Calibri"/>
              </a:rPr>
              <a:t>in </a:t>
            </a:r>
            <a:r>
              <a:rPr sz="2800" spc="-25" dirty="0">
                <a:latin typeface="Calibri"/>
                <a:cs typeface="Calibri"/>
              </a:rPr>
              <a:t>different  </a:t>
            </a:r>
            <a:r>
              <a:rPr sz="2800" spc="-10" dirty="0">
                <a:latin typeface="Calibri"/>
                <a:cs typeface="Calibri"/>
              </a:rPr>
              <a:t>populations</a:t>
            </a:r>
            <a:endParaRPr sz="2800" dirty="0">
              <a:latin typeface="Calibri"/>
              <a:cs typeface="Calibri"/>
            </a:endParaRPr>
          </a:p>
          <a:p>
            <a:pPr>
              <a:lnSpc>
                <a:spcPct val="100000"/>
              </a:lnSpc>
              <a:spcBef>
                <a:spcPts val="15"/>
              </a:spcBef>
              <a:buFont typeface="Arial"/>
              <a:buChar char="–"/>
            </a:pPr>
            <a:endParaRPr sz="3450" dirty="0">
              <a:latin typeface="Times New Roman"/>
              <a:cs typeface="Times New Roman"/>
            </a:endParaRPr>
          </a:p>
          <a:p>
            <a:pPr marL="469900">
              <a:lnSpc>
                <a:spcPct val="100000"/>
              </a:lnSpc>
            </a:pPr>
            <a:r>
              <a:rPr sz="2800" spc="-10" dirty="0">
                <a:latin typeface="Wingdings"/>
                <a:cs typeface="Wingdings"/>
              </a:rPr>
              <a:t></a:t>
            </a:r>
            <a:r>
              <a:rPr sz="2800" spc="-10" dirty="0">
                <a:latin typeface="Calibri"/>
                <a:cs typeface="Calibri"/>
              </a:rPr>
              <a:t>identification </a:t>
            </a:r>
            <a:r>
              <a:rPr sz="2800" spc="-5" dirty="0">
                <a:latin typeface="Calibri"/>
                <a:cs typeface="Calibri"/>
              </a:rPr>
              <a:t>of </a:t>
            </a:r>
            <a:r>
              <a:rPr sz="2800" spc="-10" dirty="0">
                <a:latin typeface="Calibri"/>
                <a:cs typeface="Calibri"/>
              </a:rPr>
              <a:t>risk </a:t>
            </a:r>
            <a:r>
              <a:rPr sz="2800" spc="-25" dirty="0">
                <a:latin typeface="Calibri"/>
                <a:cs typeface="Calibri"/>
              </a:rPr>
              <a:t>factors</a:t>
            </a:r>
            <a:endParaRPr sz="2800" dirty="0">
              <a:latin typeface="Calibri"/>
              <a:cs typeface="Calibri"/>
            </a:endParaRPr>
          </a:p>
          <a:p>
            <a:pPr marL="1239520" lvl="1" indent="-312420">
              <a:lnSpc>
                <a:spcPct val="100000"/>
              </a:lnSpc>
              <a:spcBef>
                <a:spcPts val="315"/>
              </a:spcBef>
              <a:buAutoNum type="arabicParenR"/>
              <a:tabLst>
                <a:tab pos="1239520" algn="l"/>
              </a:tabLst>
            </a:pPr>
            <a:r>
              <a:rPr sz="2400" spc="-5" dirty="0">
                <a:latin typeface="Calibri"/>
                <a:cs typeface="Calibri"/>
              </a:rPr>
              <a:t>Genetic</a:t>
            </a:r>
            <a:endParaRPr sz="2400" dirty="0">
              <a:latin typeface="Calibri"/>
              <a:cs typeface="Calibri"/>
            </a:endParaRPr>
          </a:p>
          <a:p>
            <a:pPr marL="1239520" lvl="1" indent="-312420">
              <a:lnSpc>
                <a:spcPct val="100000"/>
              </a:lnSpc>
              <a:spcBef>
                <a:spcPts val="285"/>
              </a:spcBef>
              <a:buAutoNum type="arabicParenR"/>
              <a:tabLst>
                <a:tab pos="1239520" algn="l"/>
              </a:tabLst>
            </a:pPr>
            <a:r>
              <a:rPr sz="2400" spc="-15" dirty="0">
                <a:latin typeface="Calibri"/>
                <a:cs typeface="Calibri"/>
              </a:rPr>
              <a:t>Environmental</a:t>
            </a:r>
            <a:endParaRPr sz="2400" dirty="0">
              <a:latin typeface="Calibri"/>
              <a:cs typeface="Calibri"/>
            </a:endParaRPr>
          </a:p>
        </p:txBody>
      </p:sp>
      <p:sp>
        <p:nvSpPr>
          <p:cNvPr id="4" name="文本框 3"/>
          <p:cNvSpPr txBox="1"/>
          <p:nvPr/>
        </p:nvSpPr>
        <p:spPr>
          <a:xfrm>
            <a:off x="304800" y="6172200"/>
            <a:ext cx="8077200" cy="923330"/>
          </a:xfrm>
          <a:prstGeom prst="rect">
            <a:avLst/>
          </a:prstGeom>
          <a:noFill/>
        </p:spPr>
        <p:txBody>
          <a:bodyPr wrap="square" rtlCol="0">
            <a:spAutoFit/>
          </a:bodyPr>
          <a:lstStyle/>
          <a:p>
            <a:r>
              <a:rPr lang="en-US" altLang="zh-CN" b="1" dirty="0"/>
              <a:t>Epidemiology</a:t>
            </a:r>
            <a:r>
              <a:rPr lang="en-US" altLang="zh-CN" dirty="0"/>
              <a:t> is the study and analysis of the </a:t>
            </a:r>
            <a:r>
              <a:rPr lang="en-US" altLang="zh-CN" dirty="0">
                <a:hlinkClick r:id="rId3" tooltip="Pattern"/>
              </a:rPr>
              <a:t>patterns</a:t>
            </a:r>
            <a:r>
              <a:rPr lang="en-US" altLang="zh-CN" dirty="0"/>
              <a:t>, </a:t>
            </a:r>
            <a:r>
              <a:rPr lang="en-US" altLang="zh-CN" dirty="0">
                <a:hlinkClick r:id="rId4" tooltip="Cause"/>
              </a:rPr>
              <a:t>causes</a:t>
            </a:r>
            <a:r>
              <a:rPr lang="en-US" altLang="zh-CN" dirty="0"/>
              <a:t>, and effects of </a:t>
            </a:r>
            <a:r>
              <a:rPr lang="en-US" altLang="zh-CN" dirty="0">
                <a:hlinkClick r:id="rId5" tooltip="Health"/>
              </a:rPr>
              <a:t>health</a:t>
            </a:r>
            <a:r>
              <a:rPr lang="en-US" altLang="zh-CN" dirty="0"/>
              <a:t> and </a:t>
            </a:r>
            <a:r>
              <a:rPr lang="en-US" altLang="zh-CN" dirty="0">
                <a:hlinkClick r:id="rId6" tooltip="Disease"/>
              </a:rPr>
              <a:t>disease</a:t>
            </a:r>
            <a:r>
              <a:rPr lang="en-US" altLang="zh-CN" dirty="0"/>
              <a:t> conditions in defined </a:t>
            </a:r>
            <a:r>
              <a:rPr lang="en-US" altLang="zh-CN" dirty="0">
                <a:hlinkClick r:id="rId7" tooltip="Population"/>
              </a:rPr>
              <a:t>populations</a:t>
            </a:r>
            <a:endParaRPr lang="en-US" altLang="zh-CN" spc="-10" dirty="0">
              <a:cs typeface="Calibri"/>
            </a:endParaRPr>
          </a:p>
          <a:p>
            <a:endParaRPr lang="zh-CN" alt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5"/>
          <p:cNvSpPr>
            <a:spLocks noChangeShapeType="1"/>
          </p:cNvSpPr>
          <p:nvPr/>
        </p:nvSpPr>
        <p:spPr bwMode="auto">
          <a:xfrm>
            <a:off x="5146675" y="4292600"/>
            <a:ext cx="1081088" cy="0"/>
          </a:xfrm>
          <a:prstGeom prst="line">
            <a:avLst/>
          </a:prstGeom>
          <a:noFill/>
          <a:ln w="9525">
            <a:solidFill>
              <a:schemeClr val="tx1"/>
            </a:solidFill>
            <a:round/>
            <a:headEnd/>
            <a:tailEnd type="triangle" w="med" len="med"/>
          </a:ln>
        </p:spPr>
        <p:txBody>
          <a:bodyPr/>
          <a:lstStyle/>
          <a:p>
            <a:endParaRPr lang="zh-CN" altLang="en-US"/>
          </a:p>
        </p:txBody>
      </p:sp>
      <p:sp>
        <p:nvSpPr>
          <p:cNvPr id="49155" name="Text Box 9"/>
          <p:cNvSpPr txBox="1">
            <a:spLocks noChangeArrowheads="1"/>
          </p:cNvSpPr>
          <p:nvPr/>
        </p:nvSpPr>
        <p:spPr bwMode="auto">
          <a:xfrm>
            <a:off x="5006975" y="3714750"/>
            <a:ext cx="1073150" cy="457200"/>
          </a:xfrm>
          <a:prstGeom prst="rect">
            <a:avLst/>
          </a:prstGeom>
          <a:noFill/>
          <a:ln w="9525">
            <a:noFill/>
            <a:miter lim="800000"/>
            <a:headEnd/>
            <a:tailEnd/>
          </a:ln>
        </p:spPr>
        <p:txBody>
          <a:bodyPr wrap="none">
            <a:spAutoFit/>
          </a:bodyPr>
          <a:lstStyle/>
          <a:p>
            <a:r>
              <a:rPr lang="en-US" altLang="zh-CN" sz="2400"/>
              <a:t>+ RSV</a:t>
            </a:r>
          </a:p>
        </p:txBody>
      </p:sp>
      <p:sp>
        <p:nvSpPr>
          <p:cNvPr id="24580" name="Text Box 11"/>
          <p:cNvSpPr txBox="1">
            <a:spLocks noChangeArrowheads="1"/>
          </p:cNvSpPr>
          <p:nvPr/>
        </p:nvSpPr>
        <p:spPr bwMode="auto">
          <a:xfrm>
            <a:off x="6156325" y="4076700"/>
            <a:ext cx="2357438" cy="461963"/>
          </a:xfrm>
          <a:prstGeom prst="rect">
            <a:avLst/>
          </a:prstGeom>
          <a:noFill/>
          <a:ln w="9525">
            <a:noFill/>
            <a:miter lim="800000"/>
            <a:headEnd/>
            <a:tailEnd/>
          </a:ln>
        </p:spPr>
        <p:txBody>
          <a:bodyPr wrap="none">
            <a:spAutoFit/>
          </a:bodyPr>
          <a:lstStyle/>
          <a:p>
            <a:r>
              <a:rPr lang="en-US" altLang="zh-CN" sz="2400" b="1">
                <a:solidFill>
                  <a:srgbClr val="0000FF"/>
                </a:solidFill>
              </a:rPr>
              <a:t> Cells survive !</a:t>
            </a:r>
          </a:p>
        </p:txBody>
      </p:sp>
      <p:sp>
        <p:nvSpPr>
          <p:cNvPr id="49157" name="Rectangle 16"/>
          <p:cNvSpPr>
            <a:spLocks noChangeArrowheads="1"/>
          </p:cNvSpPr>
          <p:nvPr/>
        </p:nvSpPr>
        <p:spPr bwMode="auto">
          <a:xfrm>
            <a:off x="1357313" y="500063"/>
            <a:ext cx="7143750" cy="646112"/>
          </a:xfrm>
          <a:prstGeom prst="rect">
            <a:avLst/>
          </a:prstGeom>
          <a:noFill/>
          <a:ln w="9525">
            <a:noFill/>
            <a:miter lim="800000"/>
            <a:headEnd/>
            <a:tailEnd/>
          </a:ln>
        </p:spPr>
        <p:txBody>
          <a:bodyPr>
            <a:spAutoFit/>
          </a:bodyPr>
          <a:lstStyle/>
          <a:p>
            <a:pPr lvl="1">
              <a:spcBef>
                <a:spcPct val="20000"/>
              </a:spcBef>
            </a:pPr>
            <a:r>
              <a:rPr lang="en-US" altLang="zh-CN" sz="3600"/>
              <a:t>Chicken embryonic fibroblasts</a:t>
            </a:r>
          </a:p>
        </p:txBody>
      </p:sp>
      <p:pic>
        <p:nvPicPr>
          <p:cNvPr id="49158" name="Picture 20"/>
          <p:cNvPicPr>
            <a:picLocks noChangeAspect="1" noChangeArrowheads="1"/>
          </p:cNvPicPr>
          <p:nvPr/>
        </p:nvPicPr>
        <p:blipFill>
          <a:blip r:embed="rId3"/>
          <a:srcRect/>
          <a:stretch>
            <a:fillRect/>
          </a:stretch>
        </p:blipFill>
        <p:spPr bwMode="auto">
          <a:xfrm>
            <a:off x="71438" y="1714500"/>
            <a:ext cx="4945062" cy="3879850"/>
          </a:xfrm>
          <a:prstGeom prst="rect">
            <a:avLst/>
          </a:prstGeom>
          <a:noFill/>
          <a:ln w="9525">
            <a:noFill/>
            <a:miter lim="800000"/>
            <a:headEnd/>
            <a:tailEnd/>
          </a:ln>
        </p:spPr>
      </p:pic>
      <p:pic>
        <p:nvPicPr>
          <p:cNvPr id="49159" name="Picture 4">
            <a:hlinkClick r:id="rId4"/>
          </p:cNvPr>
          <p:cNvPicPr>
            <a:picLocks noChangeAspect="1" noChangeArrowheads="1"/>
          </p:cNvPicPr>
          <p:nvPr/>
        </p:nvPicPr>
        <p:blipFill>
          <a:blip r:embed="rId5"/>
          <a:srcRect/>
          <a:stretch>
            <a:fillRect/>
          </a:stretch>
        </p:blipFill>
        <p:spPr bwMode="auto">
          <a:xfrm>
            <a:off x="5715000" y="1357313"/>
            <a:ext cx="1428750" cy="1519237"/>
          </a:xfrm>
          <a:prstGeom prst="rect">
            <a:avLst/>
          </a:prstGeom>
          <a:noFill/>
          <a:ln w="9525">
            <a:noFill/>
            <a:miter lim="800000"/>
            <a:headEnd/>
            <a:tailEnd/>
          </a:ln>
        </p:spPr>
      </p:pic>
    </p:spTree>
    <p:extLst>
      <p:ext uri="{BB962C8B-B14F-4D97-AF65-F5344CB8AC3E}">
        <p14:creationId xmlns:p14="http://schemas.microsoft.com/office/powerpoint/2010/main" val="2376266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blinds(horizontal)">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ChangeAspect="1" noChangeArrowheads="1"/>
          </p:cNvPicPr>
          <p:nvPr/>
        </p:nvPicPr>
        <p:blipFill>
          <a:blip r:embed="rId3"/>
          <a:srcRect/>
          <a:stretch>
            <a:fillRect/>
          </a:stretch>
        </p:blipFill>
        <p:spPr bwMode="auto">
          <a:xfrm>
            <a:off x="-1014413" y="-90488"/>
            <a:ext cx="11172826" cy="7038976"/>
          </a:xfrm>
          <a:prstGeom prst="rect">
            <a:avLst/>
          </a:prstGeom>
          <a:noFill/>
          <a:ln w="9525">
            <a:noFill/>
            <a:miter lim="800000"/>
            <a:headEnd/>
            <a:tailEnd/>
          </a:ln>
        </p:spPr>
      </p:pic>
      <p:sp>
        <p:nvSpPr>
          <p:cNvPr id="50179" name="Text Box 6"/>
          <p:cNvSpPr txBox="1">
            <a:spLocks noChangeArrowheads="1"/>
          </p:cNvSpPr>
          <p:nvPr/>
        </p:nvSpPr>
        <p:spPr bwMode="auto">
          <a:xfrm>
            <a:off x="0" y="-171450"/>
            <a:ext cx="7553325" cy="701675"/>
          </a:xfrm>
          <a:prstGeom prst="rect">
            <a:avLst/>
          </a:prstGeom>
          <a:solidFill>
            <a:schemeClr val="accent1"/>
          </a:solidFill>
          <a:ln w="9525">
            <a:noFill/>
            <a:miter lim="800000"/>
            <a:headEnd/>
            <a:tailEnd/>
          </a:ln>
        </p:spPr>
        <p:txBody>
          <a:bodyPr wrap="none">
            <a:spAutoFit/>
          </a:bodyPr>
          <a:lstStyle/>
          <a:p>
            <a:r>
              <a:rPr lang="en-US" altLang="zh-CN" sz="4000" b="1">
                <a:solidFill>
                  <a:srgbClr val="FF3300"/>
                </a:solidFill>
              </a:rPr>
              <a:t>They look like sarcoma cells…</a:t>
            </a:r>
          </a:p>
        </p:txBody>
      </p:sp>
    </p:spTree>
    <p:extLst>
      <p:ext uri="{BB962C8B-B14F-4D97-AF65-F5344CB8AC3E}">
        <p14:creationId xmlns:p14="http://schemas.microsoft.com/office/powerpoint/2010/main" val="32687498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title"/>
          </p:nvPr>
        </p:nvSpPr>
        <p:spPr>
          <a:xfrm>
            <a:off x="539750" y="0"/>
            <a:ext cx="8229600" cy="1143000"/>
          </a:xfrm>
        </p:spPr>
        <p:txBody>
          <a:bodyPr/>
          <a:lstStyle/>
          <a:p>
            <a:pPr eaLnBrk="1" hangingPunct="1"/>
            <a:r>
              <a:rPr lang="en-US" altLang="zh-CN" smtClean="0"/>
              <a:t>A new study system</a:t>
            </a:r>
          </a:p>
        </p:txBody>
      </p:sp>
      <p:pic>
        <p:nvPicPr>
          <p:cNvPr id="51203" name="Picture 5">
            <a:hlinkClick r:id="rId3"/>
          </p:cNvPr>
          <p:cNvPicPr>
            <a:picLocks noChangeAspect="1" noChangeArrowheads="1"/>
          </p:cNvPicPr>
          <p:nvPr/>
        </p:nvPicPr>
        <p:blipFill>
          <a:blip r:embed="rId4"/>
          <a:srcRect/>
          <a:stretch>
            <a:fillRect/>
          </a:stretch>
        </p:blipFill>
        <p:spPr bwMode="auto">
          <a:xfrm>
            <a:off x="1057275" y="1196975"/>
            <a:ext cx="1346200" cy="1355725"/>
          </a:xfrm>
          <a:prstGeom prst="rect">
            <a:avLst/>
          </a:prstGeom>
          <a:noFill/>
          <a:ln w="9525">
            <a:noFill/>
            <a:miter lim="800000"/>
            <a:headEnd/>
            <a:tailEnd/>
          </a:ln>
        </p:spPr>
      </p:pic>
      <p:sp>
        <p:nvSpPr>
          <p:cNvPr id="51204" name="AutoShape 6"/>
          <p:cNvSpPr>
            <a:spLocks noChangeArrowheads="1"/>
          </p:cNvSpPr>
          <p:nvPr/>
        </p:nvSpPr>
        <p:spPr bwMode="auto">
          <a:xfrm>
            <a:off x="1714500" y="1357313"/>
            <a:ext cx="230188" cy="276225"/>
          </a:xfrm>
          <a:prstGeom prst="irregularSeal2">
            <a:avLst/>
          </a:prstGeom>
          <a:solidFill>
            <a:srgbClr val="99FF33"/>
          </a:solidFill>
          <a:ln w="9525">
            <a:solidFill>
              <a:schemeClr val="tx1"/>
            </a:solidFill>
            <a:miter lim="800000"/>
            <a:headEnd/>
            <a:tailEnd/>
          </a:ln>
        </p:spPr>
        <p:txBody>
          <a:bodyPr wrap="none" anchor="ctr"/>
          <a:lstStyle/>
          <a:p>
            <a:endParaRPr lang="en-US" altLang="zh-CN"/>
          </a:p>
        </p:txBody>
      </p:sp>
      <p:sp>
        <p:nvSpPr>
          <p:cNvPr id="51205" name="Text Box 8"/>
          <p:cNvSpPr txBox="1">
            <a:spLocks noChangeArrowheads="1"/>
          </p:cNvSpPr>
          <p:nvPr/>
        </p:nvSpPr>
        <p:spPr bwMode="auto">
          <a:xfrm>
            <a:off x="2857500" y="1428750"/>
            <a:ext cx="2786063" cy="461963"/>
          </a:xfrm>
          <a:prstGeom prst="rect">
            <a:avLst/>
          </a:prstGeom>
          <a:noFill/>
          <a:ln w="9525">
            <a:noFill/>
            <a:miter lim="800000"/>
            <a:headEnd/>
            <a:tailEnd/>
          </a:ln>
        </p:spPr>
        <p:txBody>
          <a:bodyPr>
            <a:spAutoFit/>
          </a:bodyPr>
          <a:lstStyle/>
          <a:p>
            <a:r>
              <a:rPr lang="en-US" altLang="zh-CN" sz="2400" b="1">
                <a:solidFill>
                  <a:srgbClr val="0000FF"/>
                </a:solidFill>
              </a:rPr>
              <a:t>1. Months,years</a:t>
            </a:r>
          </a:p>
        </p:txBody>
      </p:sp>
      <p:pic>
        <p:nvPicPr>
          <p:cNvPr id="51206" name="Picture 10">
            <a:hlinkClick r:id="rId3"/>
          </p:cNvPr>
          <p:cNvPicPr>
            <a:picLocks noChangeAspect="1" noChangeArrowheads="1"/>
          </p:cNvPicPr>
          <p:nvPr/>
        </p:nvPicPr>
        <p:blipFill>
          <a:blip r:embed="rId4"/>
          <a:srcRect/>
          <a:stretch>
            <a:fillRect/>
          </a:stretch>
        </p:blipFill>
        <p:spPr bwMode="auto">
          <a:xfrm>
            <a:off x="6011863" y="1196975"/>
            <a:ext cx="1346200" cy="1355725"/>
          </a:xfrm>
          <a:prstGeom prst="rect">
            <a:avLst/>
          </a:prstGeom>
          <a:noFill/>
          <a:ln w="9525">
            <a:noFill/>
            <a:miter lim="800000"/>
            <a:headEnd/>
            <a:tailEnd/>
          </a:ln>
        </p:spPr>
      </p:pic>
      <p:sp>
        <p:nvSpPr>
          <p:cNvPr id="51207" name="AutoShape 9"/>
          <p:cNvSpPr>
            <a:spLocks noChangeArrowheads="1"/>
          </p:cNvSpPr>
          <p:nvPr/>
        </p:nvSpPr>
        <p:spPr bwMode="auto">
          <a:xfrm>
            <a:off x="6572250" y="1428750"/>
            <a:ext cx="247650" cy="193675"/>
          </a:xfrm>
          <a:prstGeom prst="cloudCallout">
            <a:avLst>
              <a:gd name="adj1" fmla="val 59866"/>
              <a:gd name="adj2" fmla="val -35167"/>
            </a:avLst>
          </a:prstGeom>
          <a:solidFill>
            <a:srgbClr val="FF6600"/>
          </a:solidFill>
          <a:ln w="9525">
            <a:solidFill>
              <a:schemeClr val="tx1"/>
            </a:solidFill>
            <a:round/>
            <a:headEnd/>
            <a:tailEnd/>
          </a:ln>
        </p:spPr>
        <p:txBody>
          <a:bodyPr/>
          <a:lstStyle/>
          <a:p>
            <a:pPr algn="ctr"/>
            <a:endParaRPr lang="en-US" altLang="zh-CN"/>
          </a:p>
        </p:txBody>
      </p:sp>
      <p:pic>
        <p:nvPicPr>
          <p:cNvPr id="22537" name="Picture 11"/>
          <p:cNvPicPr>
            <a:picLocks noChangeAspect="1" noChangeArrowheads="1"/>
          </p:cNvPicPr>
          <p:nvPr/>
        </p:nvPicPr>
        <p:blipFill>
          <a:blip r:embed="rId5"/>
          <a:srcRect/>
          <a:stretch>
            <a:fillRect/>
          </a:stretch>
        </p:blipFill>
        <p:spPr bwMode="auto">
          <a:xfrm>
            <a:off x="5638800" y="4048125"/>
            <a:ext cx="3505200" cy="2981325"/>
          </a:xfrm>
          <a:prstGeom prst="rect">
            <a:avLst/>
          </a:prstGeom>
          <a:noFill/>
          <a:ln w="9525">
            <a:noFill/>
            <a:miter lim="800000"/>
            <a:headEnd/>
            <a:tailEnd/>
          </a:ln>
        </p:spPr>
      </p:pic>
      <p:pic>
        <p:nvPicPr>
          <p:cNvPr id="22538" name="Picture 14"/>
          <p:cNvPicPr>
            <a:picLocks noChangeAspect="1" noChangeArrowheads="1"/>
          </p:cNvPicPr>
          <p:nvPr/>
        </p:nvPicPr>
        <p:blipFill>
          <a:blip r:embed="rId6"/>
          <a:srcRect/>
          <a:stretch>
            <a:fillRect/>
          </a:stretch>
        </p:blipFill>
        <p:spPr bwMode="auto">
          <a:xfrm>
            <a:off x="0" y="4029075"/>
            <a:ext cx="3724275" cy="2828925"/>
          </a:xfrm>
          <a:prstGeom prst="rect">
            <a:avLst/>
          </a:prstGeom>
          <a:noFill/>
          <a:ln w="9525">
            <a:noFill/>
            <a:miter lim="800000"/>
            <a:headEnd/>
            <a:tailEnd/>
          </a:ln>
        </p:spPr>
      </p:pic>
      <p:sp>
        <p:nvSpPr>
          <p:cNvPr id="22539" name="Line 15"/>
          <p:cNvSpPr>
            <a:spLocks noChangeShapeType="1"/>
          </p:cNvSpPr>
          <p:nvPr/>
        </p:nvSpPr>
        <p:spPr bwMode="auto">
          <a:xfrm>
            <a:off x="3929063" y="4643438"/>
            <a:ext cx="1439862" cy="0"/>
          </a:xfrm>
          <a:prstGeom prst="line">
            <a:avLst/>
          </a:prstGeom>
          <a:noFill/>
          <a:ln w="28575">
            <a:solidFill>
              <a:schemeClr val="tx1"/>
            </a:solidFill>
            <a:round/>
            <a:headEnd/>
            <a:tailEnd type="triangle" w="med" len="med"/>
          </a:ln>
        </p:spPr>
        <p:txBody>
          <a:bodyPr/>
          <a:lstStyle/>
          <a:p>
            <a:endParaRPr lang="zh-CN" altLang="en-US"/>
          </a:p>
        </p:txBody>
      </p:sp>
      <p:sp>
        <p:nvSpPr>
          <p:cNvPr id="22540" name="Text Box 16"/>
          <p:cNvSpPr txBox="1">
            <a:spLocks noChangeArrowheads="1"/>
          </p:cNvSpPr>
          <p:nvPr/>
        </p:nvSpPr>
        <p:spPr bwMode="auto">
          <a:xfrm>
            <a:off x="4286250" y="4214813"/>
            <a:ext cx="787400" cy="366712"/>
          </a:xfrm>
          <a:prstGeom prst="rect">
            <a:avLst/>
          </a:prstGeom>
          <a:noFill/>
          <a:ln w="9525">
            <a:noFill/>
            <a:miter lim="800000"/>
            <a:headEnd/>
            <a:tailEnd/>
          </a:ln>
        </p:spPr>
        <p:txBody>
          <a:bodyPr wrap="none">
            <a:spAutoFit/>
          </a:bodyPr>
          <a:lstStyle/>
          <a:p>
            <a:r>
              <a:rPr lang="en-US" altLang="zh-CN"/>
              <a:t>+RSV</a:t>
            </a:r>
          </a:p>
        </p:txBody>
      </p:sp>
      <p:sp>
        <p:nvSpPr>
          <p:cNvPr id="22541" name="Text Box 17"/>
          <p:cNvSpPr txBox="1">
            <a:spLocks noChangeArrowheads="1"/>
          </p:cNvSpPr>
          <p:nvPr/>
        </p:nvSpPr>
        <p:spPr bwMode="auto">
          <a:xfrm>
            <a:off x="7164388" y="3644900"/>
            <a:ext cx="1720850" cy="366713"/>
          </a:xfrm>
          <a:prstGeom prst="rect">
            <a:avLst/>
          </a:prstGeom>
          <a:noFill/>
          <a:ln w="9525">
            <a:noFill/>
            <a:miter lim="800000"/>
            <a:headEnd/>
            <a:tailEnd/>
          </a:ln>
        </p:spPr>
        <p:txBody>
          <a:bodyPr wrap="none">
            <a:spAutoFit/>
          </a:bodyPr>
          <a:lstStyle/>
          <a:p>
            <a:r>
              <a:rPr lang="en-US" altLang="zh-CN"/>
              <a:t>Transformation</a:t>
            </a:r>
          </a:p>
        </p:txBody>
      </p:sp>
      <p:pic>
        <p:nvPicPr>
          <p:cNvPr id="14" name="Picture 3">
            <a:hlinkClick r:id="rId7"/>
          </p:cNvPr>
          <p:cNvPicPr>
            <a:picLocks noChangeAspect="1" noChangeArrowheads="1"/>
          </p:cNvPicPr>
          <p:nvPr/>
        </p:nvPicPr>
        <p:blipFill>
          <a:blip r:embed="rId8"/>
          <a:srcRect/>
          <a:stretch>
            <a:fillRect/>
          </a:stretch>
        </p:blipFill>
        <p:spPr bwMode="auto">
          <a:xfrm>
            <a:off x="1285875" y="2786063"/>
            <a:ext cx="1354138" cy="1439862"/>
          </a:xfrm>
          <a:prstGeom prst="rect">
            <a:avLst/>
          </a:prstGeom>
          <a:noFill/>
          <a:ln w="9525">
            <a:noFill/>
            <a:miter lim="800000"/>
            <a:headEnd/>
            <a:tailEnd/>
          </a:ln>
        </p:spPr>
      </p:pic>
      <p:pic>
        <p:nvPicPr>
          <p:cNvPr id="15" name="Picture 4">
            <a:hlinkClick r:id="rId7"/>
          </p:cNvPr>
          <p:cNvPicPr>
            <a:picLocks noChangeAspect="1" noChangeArrowheads="1"/>
          </p:cNvPicPr>
          <p:nvPr/>
        </p:nvPicPr>
        <p:blipFill>
          <a:blip r:embed="rId8"/>
          <a:srcRect/>
          <a:stretch>
            <a:fillRect/>
          </a:stretch>
        </p:blipFill>
        <p:spPr bwMode="auto">
          <a:xfrm>
            <a:off x="5643563" y="2714625"/>
            <a:ext cx="1354137" cy="1439863"/>
          </a:xfrm>
          <a:prstGeom prst="rect">
            <a:avLst/>
          </a:prstGeom>
          <a:noFill/>
          <a:ln w="9525">
            <a:noFill/>
            <a:miter lim="800000"/>
            <a:headEnd/>
            <a:tailEnd/>
          </a:ln>
        </p:spPr>
      </p:pic>
      <p:sp>
        <p:nvSpPr>
          <p:cNvPr id="16" name="AutoShape 5"/>
          <p:cNvSpPr>
            <a:spLocks noChangeArrowheads="1"/>
          </p:cNvSpPr>
          <p:nvPr/>
        </p:nvSpPr>
        <p:spPr bwMode="auto">
          <a:xfrm>
            <a:off x="6357938" y="3143250"/>
            <a:ext cx="285750" cy="214313"/>
          </a:xfrm>
          <a:prstGeom prst="cloudCallout">
            <a:avLst>
              <a:gd name="adj1" fmla="val -21926"/>
              <a:gd name="adj2" fmla="val 35296"/>
            </a:avLst>
          </a:prstGeom>
          <a:solidFill>
            <a:srgbClr val="FF6600"/>
          </a:solidFill>
          <a:ln w="9525">
            <a:solidFill>
              <a:schemeClr val="tx1"/>
            </a:solidFill>
            <a:round/>
            <a:headEnd/>
            <a:tailEnd/>
          </a:ln>
        </p:spPr>
        <p:txBody>
          <a:bodyPr/>
          <a:lstStyle/>
          <a:p>
            <a:pPr algn="ctr"/>
            <a:endParaRPr lang="en-US" altLang="zh-CN"/>
          </a:p>
        </p:txBody>
      </p:sp>
      <p:sp>
        <p:nvSpPr>
          <p:cNvPr id="17" name="Oval 6"/>
          <p:cNvSpPr>
            <a:spLocks noChangeArrowheads="1"/>
          </p:cNvSpPr>
          <p:nvPr/>
        </p:nvSpPr>
        <p:spPr bwMode="auto">
          <a:xfrm>
            <a:off x="2143125" y="3214688"/>
            <a:ext cx="46038" cy="69850"/>
          </a:xfrm>
          <a:prstGeom prst="ellipse">
            <a:avLst/>
          </a:prstGeom>
          <a:solidFill>
            <a:srgbClr val="FF6600"/>
          </a:solidFill>
          <a:ln w="9525">
            <a:solidFill>
              <a:schemeClr val="tx1"/>
            </a:solidFill>
            <a:round/>
            <a:headEnd/>
            <a:tailEnd/>
          </a:ln>
        </p:spPr>
        <p:txBody>
          <a:bodyPr wrap="none" anchor="ctr"/>
          <a:lstStyle/>
          <a:p>
            <a:endParaRPr lang="en-US" altLang="zh-CN"/>
          </a:p>
        </p:txBody>
      </p:sp>
      <p:sp>
        <p:nvSpPr>
          <p:cNvPr id="51217" name="Line 15"/>
          <p:cNvSpPr>
            <a:spLocks noChangeShapeType="1"/>
          </p:cNvSpPr>
          <p:nvPr/>
        </p:nvSpPr>
        <p:spPr bwMode="auto">
          <a:xfrm>
            <a:off x="3429000" y="1928813"/>
            <a:ext cx="1439863" cy="0"/>
          </a:xfrm>
          <a:prstGeom prst="line">
            <a:avLst/>
          </a:prstGeom>
          <a:noFill/>
          <a:ln w="28575">
            <a:solidFill>
              <a:schemeClr val="tx1"/>
            </a:solidFill>
            <a:round/>
            <a:headEnd/>
            <a:tailEnd type="triangle" w="med" len="med"/>
          </a:ln>
        </p:spPr>
        <p:txBody>
          <a:bodyPr/>
          <a:lstStyle/>
          <a:p>
            <a:endParaRPr lang="zh-CN" altLang="en-US"/>
          </a:p>
        </p:txBody>
      </p:sp>
      <p:sp>
        <p:nvSpPr>
          <p:cNvPr id="19" name="Line 15"/>
          <p:cNvSpPr>
            <a:spLocks noChangeShapeType="1"/>
          </p:cNvSpPr>
          <p:nvPr/>
        </p:nvSpPr>
        <p:spPr bwMode="auto">
          <a:xfrm>
            <a:off x="3571875" y="3357563"/>
            <a:ext cx="1439863" cy="0"/>
          </a:xfrm>
          <a:prstGeom prst="line">
            <a:avLst/>
          </a:prstGeom>
          <a:noFill/>
          <a:ln w="28575">
            <a:solidFill>
              <a:schemeClr val="tx1"/>
            </a:solidFill>
            <a:round/>
            <a:headEnd/>
            <a:tailEnd type="triangle" w="med" len="med"/>
          </a:ln>
        </p:spPr>
        <p:txBody>
          <a:bodyPr/>
          <a:lstStyle/>
          <a:p>
            <a:endParaRPr lang="zh-CN" altLang="en-US"/>
          </a:p>
        </p:txBody>
      </p:sp>
      <p:sp>
        <p:nvSpPr>
          <p:cNvPr id="20" name="Text Box 8"/>
          <p:cNvSpPr txBox="1">
            <a:spLocks noChangeArrowheads="1"/>
          </p:cNvSpPr>
          <p:nvPr/>
        </p:nvSpPr>
        <p:spPr bwMode="auto">
          <a:xfrm>
            <a:off x="3071813" y="2643188"/>
            <a:ext cx="2801937" cy="461962"/>
          </a:xfrm>
          <a:prstGeom prst="rect">
            <a:avLst/>
          </a:prstGeom>
          <a:noFill/>
          <a:ln w="9525">
            <a:noFill/>
            <a:miter lim="800000"/>
            <a:headEnd/>
            <a:tailEnd/>
          </a:ln>
        </p:spPr>
        <p:txBody>
          <a:bodyPr>
            <a:spAutoFit/>
          </a:bodyPr>
          <a:lstStyle/>
          <a:p>
            <a:r>
              <a:rPr lang="en-US" altLang="zh-CN" sz="2400" b="1">
                <a:solidFill>
                  <a:srgbClr val="0000FF"/>
                </a:solidFill>
              </a:rPr>
              <a:t>2. Several weeks</a:t>
            </a:r>
          </a:p>
        </p:txBody>
      </p:sp>
      <p:sp>
        <p:nvSpPr>
          <p:cNvPr id="21" name="Text Box 8"/>
          <p:cNvSpPr txBox="1">
            <a:spLocks noChangeArrowheads="1"/>
          </p:cNvSpPr>
          <p:nvPr/>
        </p:nvSpPr>
        <p:spPr bwMode="auto">
          <a:xfrm>
            <a:off x="3214688" y="3643313"/>
            <a:ext cx="2801937" cy="461962"/>
          </a:xfrm>
          <a:prstGeom prst="rect">
            <a:avLst/>
          </a:prstGeom>
          <a:noFill/>
          <a:ln w="9525">
            <a:noFill/>
            <a:miter lim="800000"/>
            <a:headEnd/>
            <a:tailEnd/>
          </a:ln>
        </p:spPr>
        <p:txBody>
          <a:bodyPr>
            <a:spAutoFit/>
          </a:bodyPr>
          <a:lstStyle/>
          <a:p>
            <a:r>
              <a:rPr lang="en-US" altLang="zh-CN" sz="2400" b="1">
                <a:solidFill>
                  <a:srgbClr val="0000FF"/>
                </a:solidFill>
              </a:rPr>
              <a:t>3. Several days</a:t>
            </a:r>
          </a:p>
        </p:txBody>
      </p:sp>
    </p:spTree>
    <p:extLst>
      <p:ext uri="{BB962C8B-B14F-4D97-AF65-F5344CB8AC3E}">
        <p14:creationId xmlns:p14="http://schemas.microsoft.com/office/powerpoint/2010/main" val="4027389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par>
                                <p:cTn id="17" presetID="3"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2538"/>
                                        </p:tgtEl>
                                        <p:attrNameLst>
                                          <p:attrName>style.visibility</p:attrName>
                                        </p:attrNameLst>
                                      </p:cBhvr>
                                      <p:to>
                                        <p:strVal val="visible"/>
                                      </p:to>
                                    </p:set>
                                    <p:animEffect transition="in" filter="blinds(horizontal)">
                                      <p:cBhvr>
                                        <p:cTn id="29" dur="500"/>
                                        <p:tgtEl>
                                          <p:spTgt spid="22538"/>
                                        </p:tgtEl>
                                      </p:cBhvr>
                                    </p:animEffect>
                                  </p:childTnLst>
                                </p:cTn>
                              </p:par>
                              <p:par>
                                <p:cTn id="30" presetID="3" presetClass="entr" presetSubtype="10" fill="hold" nodeType="withEffect">
                                  <p:stCondLst>
                                    <p:cond delay="0"/>
                                  </p:stCondLst>
                                  <p:childTnLst>
                                    <p:set>
                                      <p:cBhvr>
                                        <p:cTn id="31" dur="1" fill="hold">
                                          <p:stCondLst>
                                            <p:cond delay="0"/>
                                          </p:stCondLst>
                                        </p:cTn>
                                        <p:tgtEl>
                                          <p:spTgt spid="22540"/>
                                        </p:tgtEl>
                                        <p:attrNameLst>
                                          <p:attrName>style.visibility</p:attrName>
                                        </p:attrNameLst>
                                      </p:cBhvr>
                                      <p:to>
                                        <p:strVal val="visible"/>
                                      </p:to>
                                    </p:set>
                                    <p:animEffect transition="in" filter="blinds(horizontal)">
                                      <p:cBhvr>
                                        <p:cTn id="32" dur="500"/>
                                        <p:tgtEl>
                                          <p:spTgt spid="2254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2539"/>
                                        </p:tgtEl>
                                        <p:attrNameLst>
                                          <p:attrName>style.visibility</p:attrName>
                                        </p:attrNameLst>
                                      </p:cBhvr>
                                      <p:to>
                                        <p:strVal val="visible"/>
                                      </p:to>
                                    </p:set>
                                    <p:animEffect transition="in" filter="blinds(horizontal)">
                                      <p:cBhvr>
                                        <p:cTn id="35" dur="500"/>
                                        <p:tgtEl>
                                          <p:spTgt spid="22539"/>
                                        </p:tgtEl>
                                      </p:cBhvr>
                                    </p:animEffect>
                                  </p:childTnLst>
                                </p:cTn>
                              </p:par>
                              <p:par>
                                <p:cTn id="36" presetID="3" presetClass="entr" presetSubtype="10" fill="hold" nodeType="withEffect">
                                  <p:stCondLst>
                                    <p:cond delay="0"/>
                                  </p:stCondLst>
                                  <p:childTnLst>
                                    <p:set>
                                      <p:cBhvr>
                                        <p:cTn id="37" dur="1" fill="hold">
                                          <p:stCondLst>
                                            <p:cond delay="0"/>
                                          </p:stCondLst>
                                        </p:cTn>
                                        <p:tgtEl>
                                          <p:spTgt spid="22537"/>
                                        </p:tgtEl>
                                        <p:attrNameLst>
                                          <p:attrName>style.visibility</p:attrName>
                                        </p:attrNameLst>
                                      </p:cBhvr>
                                      <p:to>
                                        <p:strVal val="visible"/>
                                      </p:to>
                                    </p:set>
                                    <p:animEffect transition="in" filter="blinds(horizontal)">
                                      <p:cBhvr>
                                        <p:cTn id="38" dur="500"/>
                                        <p:tgtEl>
                                          <p:spTgt spid="22537"/>
                                        </p:tgtEl>
                                      </p:cBhvr>
                                    </p:animEffect>
                                  </p:childTnLst>
                                </p:cTn>
                              </p:par>
                              <p:par>
                                <p:cTn id="39" presetID="3" presetClass="entr" presetSubtype="10" fill="hold" nodeType="withEffect">
                                  <p:stCondLst>
                                    <p:cond delay="0"/>
                                  </p:stCondLst>
                                  <p:childTnLst>
                                    <p:set>
                                      <p:cBhvr>
                                        <p:cTn id="40" dur="1" fill="hold">
                                          <p:stCondLst>
                                            <p:cond delay="0"/>
                                          </p:stCondLst>
                                        </p:cTn>
                                        <p:tgtEl>
                                          <p:spTgt spid="22541"/>
                                        </p:tgtEl>
                                        <p:attrNameLst>
                                          <p:attrName>style.visibility</p:attrName>
                                        </p:attrNameLst>
                                      </p:cBhvr>
                                      <p:to>
                                        <p:strVal val="visible"/>
                                      </p:to>
                                    </p:set>
                                    <p:animEffect transition="in" filter="blinds(horizontal)">
                                      <p:cBhvr>
                                        <p:cTn id="41" dur="500"/>
                                        <p:tgtEl>
                                          <p:spTgt spid="2254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linds(horizont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nimBg="1"/>
      <p:bldP spid="19" grpId="0" animBg="1"/>
      <p:bldP spid="20" grpId="0"/>
      <p:bldP spid="2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68313" y="404813"/>
            <a:ext cx="8229600" cy="1143000"/>
          </a:xfrm>
        </p:spPr>
        <p:txBody>
          <a:bodyPr>
            <a:normAutofit/>
          </a:bodyPr>
          <a:lstStyle/>
          <a:p>
            <a:r>
              <a:rPr lang="en-US" altLang="zh-CN" smtClean="0"/>
              <a:t>What is cancer?</a:t>
            </a:r>
            <a:br>
              <a:rPr lang="en-US" altLang="zh-CN" smtClean="0"/>
            </a:br>
            <a:r>
              <a:rPr lang="en-US" altLang="zh-CN" smtClean="0"/>
              <a:t>			at cellular level…</a:t>
            </a:r>
          </a:p>
        </p:txBody>
      </p:sp>
      <p:sp>
        <p:nvSpPr>
          <p:cNvPr id="52227" name="Rectangle 5"/>
          <p:cNvSpPr txBox="1">
            <a:spLocks noChangeArrowheads="1"/>
          </p:cNvSpPr>
          <p:nvPr/>
        </p:nvSpPr>
        <p:spPr bwMode="auto">
          <a:xfrm>
            <a:off x="539750" y="2205038"/>
            <a:ext cx="8229600" cy="4525962"/>
          </a:xfrm>
          <a:prstGeom prst="rect">
            <a:avLst/>
          </a:prstGeom>
          <a:noFill/>
          <a:ln w="9525">
            <a:noFill/>
            <a:miter lim="800000"/>
            <a:headEnd/>
            <a:tailEnd/>
          </a:ln>
        </p:spPr>
        <p:txBody>
          <a:bodyPr/>
          <a:lstStyle/>
          <a:p>
            <a:pPr marL="342900" indent="-342900">
              <a:spcBef>
                <a:spcPct val="20000"/>
              </a:spcBef>
              <a:buFontTx/>
              <a:buChar char="•"/>
            </a:pPr>
            <a:r>
              <a:rPr lang="en-US" altLang="zh-CN" sz="3200"/>
              <a:t>Properties of transformed cells</a:t>
            </a:r>
            <a:endParaRPr lang="en-US" altLang="zh-CN" sz="3200">
              <a:sym typeface="Wingdings" pitchFamily="2" charset="2"/>
            </a:endParaRPr>
          </a:p>
          <a:p>
            <a:pPr marL="342900" indent="-342900">
              <a:spcBef>
                <a:spcPct val="20000"/>
              </a:spcBef>
              <a:buFontTx/>
              <a:buChar char="•"/>
            </a:pPr>
            <a:endParaRPr lang="en-US" altLang="zh-CN" sz="3200">
              <a:sym typeface="Wingdings" pitchFamily="2" charset="2"/>
            </a:endParaRPr>
          </a:p>
        </p:txBody>
      </p:sp>
    </p:spTree>
    <p:extLst>
      <p:ext uri="{BB962C8B-B14F-4D97-AF65-F5344CB8AC3E}">
        <p14:creationId xmlns:p14="http://schemas.microsoft.com/office/powerpoint/2010/main" val="21708729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gure 3-06a"/>
          <p:cNvPicPr>
            <a:picLocks noChangeAspect="1" noChangeArrowheads="1"/>
          </p:cNvPicPr>
          <p:nvPr/>
        </p:nvPicPr>
        <p:blipFill>
          <a:blip r:embed="rId3"/>
          <a:srcRect/>
          <a:stretch>
            <a:fillRect/>
          </a:stretch>
        </p:blipFill>
        <p:spPr bwMode="auto">
          <a:xfrm>
            <a:off x="1385888" y="307975"/>
            <a:ext cx="6370637" cy="6242050"/>
          </a:xfrm>
          <a:prstGeom prst="rect">
            <a:avLst/>
          </a:prstGeom>
          <a:noFill/>
          <a:ln w="9525">
            <a:noFill/>
            <a:miter lim="800000"/>
            <a:headEnd/>
            <a:tailEnd/>
          </a:ln>
        </p:spPr>
      </p:pic>
      <p:sp>
        <p:nvSpPr>
          <p:cNvPr id="53251" name="Text Box 3"/>
          <p:cNvSpPr txBox="1">
            <a:spLocks noChangeArrowheads="1"/>
          </p:cNvSpPr>
          <p:nvPr/>
        </p:nvSpPr>
        <p:spPr bwMode="auto">
          <a:xfrm>
            <a:off x="2195513" y="5419725"/>
            <a:ext cx="2146300" cy="396875"/>
          </a:xfrm>
          <a:prstGeom prst="rect">
            <a:avLst/>
          </a:prstGeom>
          <a:noFill/>
          <a:ln w="9525">
            <a:noFill/>
            <a:miter lim="800000"/>
            <a:headEnd/>
            <a:tailEnd/>
          </a:ln>
        </p:spPr>
        <p:txBody>
          <a:bodyPr wrap="none">
            <a:spAutoFit/>
          </a:bodyPr>
          <a:lstStyle/>
          <a:p>
            <a:r>
              <a:rPr lang="en-US" altLang="zh-CN" sz="2000"/>
              <a:t>Contact Inhibition</a:t>
            </a:r>
          </a:p>
        </p:txBody>
      </p:sp>
    </p:spTree>
    <p:extLst>
      <p:ext uri="{BB962C8B-B14F-4D97-AF65-F5344CB8AC3E}">
        <p14:creationId xmlns:p14="http://schemas.microsoft.com/office/powerpoint/2010/main" val="30097344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figure 3-06b"/>
          <p:cNvPicPr>
            <a:picLocks noChangeAspect="1" noChangeArrowheads="1"/>
          </p:cNvPicPr>
          <p:nvPr/>
        </p:nvPicPr>
        <p:blipFill>
          <a:blip r:embed="rId3"/>
          <a:srcRect/>
          <a:stretch>
            <a:fillRect/>
          </a:stretch>
        </p:blipFill>
        <p:spPr bwMode="auto">
          <a:xfrm>
            <a:off x="755650" y="615950"/>
            <a:ext cx="7607300" cy="6242050"/>
          </a:xfrm>
          <a:prstGeom prst="rect">
            <a:avLst/>
          </a:prstGeom>
          <a:noFill/>
          <a:ln w="9525">
            <a:noFill/>
            <a:miter lim="800000"/>
            <a:headEnd/>
            <a:tailEnd/>
          </a:ln>
        </p:spPr>
      </p:pic>
      <p:sp>
        <p:nvSpPr>
          <p:cNvPr id="54275" name="Text Box 5"/>
          <p:cNvSpPr txBox="1">
            <a:spLocks noChangeArrowheads="1"/>
          </p:cNvSpPr>
          <p:nvPr/>
        </p:nvSpPr>
        <p:spPr bwMode="auto">
          <a:xfrm>
            <a:off x="5775325" y="280988"/>
            <a:ext cx="787400" cy="366712"/>
          </a:xfrm>
          <a:prstGeom prst="rect">
            <a:avLst/>
          </a:prstGeom>
          <a:noFill/>
          <a:ln w="9525">
            <a:noFill/>
            <a:miter lim="800000"/>
            <a:headEnd/>
            <a:tailEnd/>
          </a:ln>
        </p:spPr>
        <p:txBody>
          <a:bodyPr wrap="none">
            <a:spAutoFit/>
          </a:bodyPr>
          <a:lstStyle/>
          <a:p>
            <a:r>
              <a:rPr lang="en-US" altLang="zh-CN"/>
              <a:t>+RSV</a:t>
            </a:r>
          </a:p>
        </p:txBody>
      </p:sp>
    </p:spTree>
    <p:extLst>
      <p:ext uri="{BB962C8B-B14F-4D97-AF65-F5344CB8AC3E}">
        <p14:creationId xmlns:p14="http://schemas.microsoft.com/office/powerpoint/2010/main" val="21402891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zh-CN" smtClean="0"/>
              <a:t>Transformed cells</a:t>
            </a:r>
          </a:p>
        </p:txBody>
      </p:sp>
      <p:sp>
        <p:nvSpPr>
          <p:cNvPr id="59395" name="Rectangle 3"/>
          <p:cNvSpPr>
            <a:spLocks noGrp="1" noChangeArrowheads="1"/>
          </p:cNvSpPr>
          <p:nvPr>
            <p:ph type="body" idx="1"/>
          </p:nvPr>
        </p:nvSpPr>
        <p:spPr>
          <a:xfrm>
            <a:off x="428625" y="1428750"/>
            <a:ext cx="8229600" cy="4525963"/>
          </a:xfrm>
        </p:spPr>
        <p:txBody>
          <a:bodyPr/>
          <a:lstStyle/>
          <a:p>
            <a:pPr eaLnBrk="1" hangingPunct="1"/>
            <a:r>
              <a:rPr lang="en-US" altLang="zh-CN" smtClean="0"/>
              <a:t>Change in cell shape</a:t>
            </a:r>
          </a:p>
          <a:p>
            <a:pPr eaLnBrk="1" hangingPunct="1"/>
            <a:r>
              <a:rPr lang="en-US" altLang="zh-CN" smtClean="0"/>
              <a:t>Loss of contact inhibition</a:t>
            </a:r>
          </a:p>
          <a:p>
            <a:pPr eaLnBrk="1" hangingPunct="1"/>
            <a:r>
              <a:rPr lang="en-US" altLang="zh-CN" smtClean="0"/>
              <a:t>Proliferate indefinitely</a:t>
            </a:r>
          </a:p>
          <a:p>
            <a:pPr eaLnBrk="1" hangingPunct="1"/>
            <a:endParaRPr lang="en-US" altLang="zh-CN" smtClean="0"/>
          </a:p>
          <a:p>
            <a:pPr eaLnBrk="1" hangingPunct="1"/>
            <a:r>
              <a:rPr lang="en-US" altLang="zh-CN" smtClean="0">
                <a:solidFill>
                  <a:srgbClr val="002060"/>
                </a:solidFill>
                <a:sym typeface="Wingdings" pitchFamily="2" charset="2"/>
              </a:rPr>
              <a:t> Your evaluation of the transformed cells:</a:t>
            </a:r>
          </a:p>
          <a:p>
            <a:pPr lvl="1" eaLnBrk="1" hangingPunct="1"/>
            <a:r>
              <a:rPr lang="en-US" altLang="zh-CN" smtClean="0">
                <a:solidFill>
                  <a:srgbClr val="002060"/>
                </a:solidFill>
                <a:sym typeface="Wingdings" pitchFamily="2" charset="2"/>
              </a:rPr>
              <a:t>Neoplasia</a:t>
            </a:r>
          </a:p>
          <a:p>
            <a:pPr lvl="1" eaLnBrk="1" hangingPunct="1"/>
            <a:r>
              <a:rPr lang="en-US" altLang="zh-CN" smtClean="0">
                <a:solidFill>
                  <a:srgbClr val="002060"/>
                </a:solidFill>
                <a:sym typeface="Wingdings" pitchFamily="2" charset="2"/>
              </a:rPr>
              <a:t>Metastatic tumor</a:t>
            </a:r>
            <a:endParaRPr lang="en-US" altLang="zh-CN" smtClean="0">
              <a:solidFill>
                <a:srgbClr val="002060"/>
              </a:solidFill>
            </a:endParaRPr>
          </a:p>
          <a:p>
            <a:pPr eaLnBrk="1" hangingPunct="1"/>
            <a:endParaRPr lang="en-US" altLang="zh-CN" smtClean="0"/>
          </a:p>
        </p:txBody>
      </p:sp>
    </p:spTree>
    <p:extLst>
      <p:ext uri="{BB962C8B-B14F-4D97-AF65-F5344CB8AC3E}">
        <p14:creationId xmlns:p14="http://schemas.microsoft.com/office/powerpoint/2010/main" val="4119835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9395">
                                            <p:txEl>
                                              <p:pRg st="4" end="4"/>
                                            </p:txEl>
                                          </p:spTgt>
                                        </p:tgtEl>
                                        <p:attrNameLst>
                                          <p:attrName>style.visibility</p:attrName>
                                        </p:attrNameLst>
                                      </p:cBhvr>
                                      <p:to>
                                        <p:strVal val="visible"/>
                                      </p:to>
                                    </p:set>
                                    <p:animEffect transition="in" filter="blinds(horizontal)">
                                      <p:cBhvr>
                                        <p:cTn id="7" dur="500"/>
                                        <p:tgtEl>
                                          <p:spTgt spid="5939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9395">
                                            <p:txEl>
                                              <p:pRg st="5" end="5"/>
                                            </p:txEl>
                                          </p:spTgt>
                                        </p:tgtEl>
                                        <p:attrNameLst>
                                          <p:attrName>style.visibility</p:attrName>
                                        </p:attrNameLst>
                                      </p:cBhvr>
                                      <p:to>
                                        <p:strVal val="visible"/>
                                      </p:to>
                                    </p:set>
                                    <p:animEffect transition="in" filter="blinds(horizontal)">
                                      <p:cBhvr>
                                        <p:cTn id="10" dur="500"/>
                                        <p:tgtEl>
                                          <p:spTgt spid="59395">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9395">
                                            <p:txEl>
                                              <p:pRg st="6" end="6"/>
                                            </p:txEl>
                                          </p:spTgt>
                                        </p:tgtEl>
                                        <p:attrNameLst>
                                          <p:attrName>style.visibility</p:attrName>
                                        </p:attrNameLst>
                                      </p:cBhvr>
                                      <p:to>
                                        <p:strVal val="visible"/>
                                      </p:to>
                                    </p:set>
                                    <p:animEffect transition="in" filter="blinds(horizontal)">
                                      <p:cBhvr>
                                        <p:cTn id="13" dur="500"/>
                                        <p:tgtEl>
                                          <p:spTgt spid="593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28625" y="0"/>
            <a:ext cx="8229600" cy="1143000"/>
          </a:xfrm>
        </p:spPr>
        <p:txBody>
          <a:bodyPr/>
          <a:lstStyle/>
          <a:p>
            <a:pPr eaLnBrk="1" hangingPunct="1"/>
            <a:r>
              <a:rPr lang="en-US" altLang="zh-CN" smtClean="0"/>
              <a:t>Assay 1 for Transformed cells</a:t>
            </a:r>
          </a:p>
        </p:txBody>
      </p:sp>
      <p:sp>
        <p:nvSpPr>
          <p:cNvPr id="56323" name="Content Placeholder 2"/>
          <p:cNvSpPr>
            <a:spLocks noGrp="1"/>
          </p:cNvSpPr>
          <p:nvPr>
            <p:ph idx="1"/>
          </p:nvPr>
        </p:nvSpPr>
        <p:spPr>
          <a:xfrm>
            <a:off x="500063" y="1260475"/>
            <a:ext cx="8229600" cy="4525963"/>
          </a:xfrm>
        </p:spPr>
        <p:txBody>
          <a:bodyPr/>
          <a:lstStyle/>
          <a:p>
            <a:pPr eaLnBrk="1" hangingPunct="1"/>
            <a:r>
              <a:rPr lang="en-US" altLang="zh-CN" smtClean="0"/>
              <a:t>Ability to grow without attachment</a:t>
            </a:r>
          </a:p>
          <a:p>
            <a:pPr lvl="1" eaLnBrk="1" hangingPunct="1"/>
            <a:endParaRPr lang="en-US" altLang="zh-CN" smtClean="0"/>
          </a:p>
          <a:p>
            <a:pPr lvl="1" algn="r" eaLnBrk="1" hangingPunct="1">
              <a:buFontTx/>
              <a:buNone/>
            </a:pPr>
            <a:r>
              <a:rPr lang="en-US" altLang="zh-CN" smtClean="0"/>
              <a:t>Foci formation on soft agar dish</a:t>
            </a:r>
          </a:p>
          <a:p>
            <a:pPr eaLnBrk="1" hangingPunct="1"/>
            <a:endParaRPr lang="en-US" altLang="zh-CN" smtClean="0"/>
          </a:p>
        </p:txBody>
      </p:sp>
      <p:pic>
        <p:nvPicPr>
          <p:cNvPr id="56324" name="Picture 3" descr="figure 3-11.jpg"/>
          <p:cNvPicPr>
            <a:picLocks noChangeAspect="1"/>
          </p:cNvPicPr>
          <p:nvPr/>
        </p:nvPicPr>
        <p:blipFill>
          <a:blip r:embed="rId3"/>
          <a:srcRect/>
          <a:stretch>
            <a:fillRect/>
          </a:stretch>
        </p:blipFill>
        <p:spPr bwMode="auto">
          <a:xfrm>
            <a:off x="3292475" y="2928938"/>
            <a:ext cx="5813425" cy="3929062"/>
          </a:xfrm>
          <a:prstGeom prst="rect">
            <a:avLst/>
          </a:prstGeom>
          <a:noFill/>
          <a:ln w="9525">
            <a:noFill/>
            <a:miter lim="800000"/>
            <a:headEnd/>
            <a:tailEnd/>
          </a:ln>
        </p:spPr>
      </p:pic>
      <p:pic>
        <p:nvPicPr>
          <p:cNvPr id="56325" name="Picture 4"/>
          <p:cNvPicPr>
            <a:picLocks noChangeAspect="1" noChangeArrowheads="1"/>
          </p:cNvPicPr>
          <p:nvPr/>
        </p:nvPicPr>
        <p:blipFill>
          <a:blip r:embed="rId4"/>
          <a:srcRect/>
          <a:stretch>
            <a:fillRect/>
          </a:stretch>
        </p:blipFill>
        <p:spPr bwMode="auto">
          <a:xfrm>
            <a:off x="39688" y="4352925"/>
            <a:ext cx="3175000" cy="2576513"/>
          </a:xfrm>
          <a:prstGeom prst="rect">
            <a:avLst/>
          </a:prstGeom>
          <a:noFill/>
          <a:ln w="9525">
            <a:noFill/>
            <a:miter lim="800000"/>
            <a:headEnd/>
            <a:tailEnd/>
          </a:ln>
        </p:spPr>
      </p:pic>
      <p:pic>
        <p:nvPicPr>
          <p:cNvPr id="56326" name="Picture 20"/>
          <p:cNvPicPr>
            <a:picLocks noChangeAspect="1" noChangeArrowheads="1"/>
          </p:cNvPicPr>
          <p:nvPr/>
        </p:nvPicPr>
        <p:blipFill>
          <a:blip r:embed="rId5"/>
          <a:srcRect/>
          <a:stretch>
            <a:fillRect/>
          </a:stretch>
        </p:blipFill>
        <p:spPr bwMode="auto">
          <a:xfrm>
            <a:off x="71438" y="1819275"/>
            <a:ext cx="3143250" cy="2466975"/>
          </a:xfrm>
          <a:prstGeom prst="rect">
            <a:avLst/>
          </a:prstGeom>
          <a:noFill/>
          <a:ln w="9525">
            <a:noFill/>
            <a:miter lim="800000"/>
            <a:headEnd/>
            <a:tailEnd/>
          </a:ln>
        </p:spPr>
      </p:pic>
    </p:spTree>
    <p:extLst>
      <p:ext uri="{BB962C8B-B14F-4D97-AF65-F5344CB8AC3E}">
        <p14:creationId xmlns:p14="http://schemas.microsoft.com/office/powerpoint/2010/main" val="4939874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figure 3-12.jpg"/>
          <p:cNvPicPr>
            <a:picLocks noChangeAspect="1"/>
          </p:cNvPicPr>
          <p:nvPr/>
        </p:nvPicPr>
        <p:blipFill>
          <a:blip r:embed="rId3"/>
          <a:srcRect/>
          <a:stretch>
            <a:fillRect/>
          </a:stretch>
        </p:blipFill>
        <p:spPr bwMode="auto">
          <a:xfrm>
            <a:off x="0" y="3598863"/>
            <a:ext cx="4214813" cy="3259137"/>
          </a:xfrm>
          <a:prstGeom prst="rect">
            <a:avLst/>
          </a:prstGeom>
          <a:noFill/>
          <a:ln w="9525">
            <a:noFill/>
            <a:miter lim="800000"/>
            <a:headEnd/>
            <a:tailEnd/>
          </a:ln>
        </p:spPr>
      </p:pic>
      <p:sp>
        <p:nvSpPr>
          <p:cNvPr id="7" name="TextBox 6"/>
          <p:cNvSpPr txBox="1"/>
          <p:nvPr/>
        </p:nvSpPr>
        <p:spPr>
          <a:xfrm>
            <a:off x="160338" y="1214438"/>
            <a:ext cx="8983662" cy="2678112"/>
          </a:xfrm>
          <a:prstGeom prst="rect">
            <a:avLst/>
          </a:prstGeom>
          <a:noFill/>
        </p:spPr>
        <p:txBody>
          <a:bodyPr wrap="none">
            <a:spAutoFit/>
          </a:bodyPr>
          <a:lstStyle/>
          <a:p>
            <a:pPr marL="342900" indent="-342900">
              <a:defRPr/>
            </a:pPr>
            <a:r>
              <a:rPr lang="en-US" sz="2400" b="1" dirty="0">
                <a:latin typeface="Arial" charset="0"/>
              </a:rPr>
              <a:t>Nude mice</a:t>
            </a:r>
          </a:p>
          <a:p>
            <a:pPr marL="342900" indent="-342900">
              <a:buFontTx/>
              <a:buAutoNum type="arabicPeriod"/>
              <a:defRPr/>
            </a:pPr>
            <a:r>
              <a:rPr lang="en-US" sz="2400" dirty="0">
                <a:latin typeface="Arial" charset="0"/>
              </a:rPr>
              <a:t>Lacks thymus</a:t>
            </a:r>
          </a:p>
          <a:p>
            <a:pPr marL="800100" lvl="1" indent="-342900">
              <a:buFont typeface="Arial" pitchFamily="34" charset="0"/>
              <a:buChar char="•"/>
              <a:defRPr/>
            </a:pPr>
            <a:r>
              <a:rPr lang="en-US" sz="2400" dirty="0" err="1">
                <a:latin typeface="Arial" charset="0"/>
              </a:rPr>
              <a:t>Immuno</a:t>
            </a:r>
            <a:r>
              <a:rPr lang="en-US" sz="2400" dirty="0">
                <a:latin typeface="Arial" charset="0"/>
              </a:rPr>
              <a:t>-compromised</a:t>
            </a:r>
          </a:p>
          <a:p>
            <a:pPr marL="800100" lvl="1" indent="-342900">
              <a:buFont typeface="Arial" pitchFamily="34" charset="0"/>
              <a:buChar char="•"/>
              <a:defRPr/>
            </a:pPr>
            <a:r>
              <a:rPr lang="en-US" sz="2400" dirty="0">
                <a:latin typeface="Arial" charset="0"/>
              </a:rPr>
              <a:t>Accept grafts from unrelated sources, such as human cells</a:t>
            </a:r>
          </a:p>
          <a:p>
            <a:pPr marL="800100" lvl="1" indent="-342900">
              <a:defRPr/>
            </a:pPr>
            <a:endParaRPr lang="en-US" sz="2400" dirty="0">
              <a:latin typeface="Arial" charset="0"/>
            </a:endParaRPr>
          </a:p>
          <a:p>
            <a:pPr marL="342900" indent="-342900">
              <a:buFontTx/>
              <a:buAutoNum type="arabicPeriod"/>
              <a:defRPr/>
            </a:pPr>
            <a:r>
              <a:rPr lang="en-US" sz="2400" dirty="0">
                <a:latin typeface="Arial" charset="0"/>
              </a:rPr>
              <a:t>No hair: Easy to see tumors</a:t>
            </a:r>
          </a:p>
          <a:p>
            <a:pPr>
              <a:defRPr/>
            </a:pPr>
            <a:endParaRPr lang="en-US" sz="2400" dirty="0">
              <a:latin typeface="Arial" charset="0"/>
            </a:endParaRPr>
          </a:p>
        </p:txBody>
      </p:sp>
      <p:pic>
        <p:nvPicPr>
          <p:cNvPr id="197635" name="Picture 3"/>
          <p:cNvPicPr>
            <a:picLocks noChangeAspect="1" noChangeArrowheads="1"/>
          </p:cNvPicPr>
          <p:nvPr/>
        </p:nvPicPr>
        <p:blipFill>
          <a:blip r:embed="rId4"/>
          <a:srcRect/>
          <a:stretch>
            <a:fillRect/>
          </a:stretch>
        </p:blipFill>
        <p:spPr bwMode="auto">
          <a:xfrm>
            <a:off x="4214813" y="3500438"/>
            <a:ext cx="4429125" cy="3317875"/>
          </a:xfrm>
          <a:prstGeom prst="rect">
            <a:avLst/>
          </a:prstGeom>
          <a:noFill/>
          <a:ln w="9525">
            <a:noFill/>
            <a:miter lim="800000"/>
            <a:headEnd/>
            <a:tailEnd/>
          </a:ln>
        </p:spPr>
      </p:pic>
      <p:pic>
        <p:nvPicPr>
          <p:cNvPr id="197637" name="Picture 5"/>
          <p:cNvPicPr>
            <a:picLocks noChangeAspect="1" noChangeArrowheads="1"/>
          </p:cNvPicPr>
          <p:nvPr/>
        </p:nvPicPr>
        <p:blipFill>
          <a:blip r:embed="rId5"/>
          <a:srcRect/>
          <a:stretch>
            <a:fillRect/>
          </a:stretch>
        </p:blipFill>
        <p:spPr bwMode="auto">
          <a:xfrm>
            <a:off x="2357438" y="3786188"/>
            <a:ext cx="1668462" cy="1247775"/>
          </a:xfrm>
          <a:prstGeom prst="rect">
            <a:avLst/>
          </a:prstGeom>
          <a:noFill/>
          <a:ln w="9525">
            <a:noFill/>
            <a:miter lim="800000"/>
            <a:headEnd/>
            <a:tailEnd/>
          </a:ln>
        </p:spPr>
      </p:pic>
      <p:sp>
        <p:nvSpPr>
          <p:cNvPr id="13" name="Title 1"/>
          <p:cNvSpPr txBox="1">
            <a:spLocks/>
          </p:cNvSpPr>
          <p:nvPr/>
        </p:nvSpPr>
        <p:spPr bwMode="auto">
          <a:xfrm>
            <a:off x="428625" y="0"/>
            <a:ext cx="8229600" cy="1143000"/>
          </a:xfrm>
          <a:prstGeom prst="rect">
            <a:avLst/>
          </a:prstGeom>
          <a:noFill/>
          <a:ln w="9525">
            <a:noFill/>
            <a:miter lim="800000"/>
            <a:headEnd/>
            <a:tailEnd/>
          </a:ln>
          <a:effectLst/>
        </p:spPr>
        <p:txBody>
          <a:bodyPr anchor="ctr"/>
          <a:lstStyle/>
          <a:p>
            <a:pPr algn="ctr">
              <a:defRPr/>
            </a:pPr>
            <a:r>
              <a:rPr lang="en-US" sz="4400" kern="0" dirty="0">
                <a:solidFill>
                  <a:schemeClr val="tx2"/>
                </a:solidFill>
                <a:latin typeface="+mj-lt"/>
                <a:ea typeface="+mj-ea"/>
                <a:cs typeface="+mj-cs"/>
              </a:rPr>
              <a:t>Assay 2 for Transformed cells</a:t>
            </a:r>
          </a:p>
        </p:txBody>
      </p:sp>
    </p:spTree>
    <p:extLst>
      <p:ext uri="{BB962C8B-B14F-4D97-AF65-F5344CB8AC3E}">
        <p14:creationId xmlns:p14="http://schemas.microsoft.com/office/powerpoint/2010/main" val="508731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7637"/>
                                        </p:tgtEl>
                                        <p:attrNameLst>
                                          <p:attrName>style.visibility</p:attrName>
                                        </p:attrNameLst>
                                      </p:cBhvr>
                                      <p:to>
                                        <p:strVal val="visible"/>
                                      </p:to>
                                    </p:set>
                                    <p:animEffect transition="in" filter="blinds(horizontal)">
                                      <p:cBhvr>
                                        <p:cTn id="7" dur="500"/>
                                        <p:tgtEl>
                                          <p:spTgt spid="1976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7635"/>
                                        </p:tgtEl>
                                        <p:attrNameLst>
                                          <p:attrName>style.visibility</p:attrName>
                                        </p:attrNameLst>
                                      </p:cBhvr>
                                      <p:to>
                                        <p:strVal val="visible"/>
                                      </p:to>
                                    </p:set>
                                    <p:animEffect transition="in" filter="blinds(horizontal)">
                                      <p:cBhvr>
                                        <p:cTn id="12" dur="500"/>
                                        <p:tgtEl>
                                          <p:spTgt spid="197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a:bodyPr>
          <a:lstStyle/>
          <a:p>
            <a:pPr eaLnBrk="1" hangingPunct="1"/>
            <a:r>
              <a:rPr lang="en-US" altLang="zh-CN" smtClean="0"/>
              <a:t>How bad are the cells?</a:t>
            </a:r>
            <a:br>
              <a:rPr lang="en-US" altLang="zh-CN" smtClean="0"/>
            </a:br>
            <a:r>
              <a:rPr lang="en-US" altLang="zh-CN" smtClean="0"/>
              <a:t>2 functional assays</a:t>
            </a:r>
          </a:p>
        </p:txBody>
      </p:sp>
      <p:sp>
        <p:nvSpPr>
          <p:cNvPr id="35843" name="Content Placeholder 2"/>
          <p:cNvSpPr>
            <a:spLocks noGrp="1"/>
          </p:cNvSpPr>
          <p:nvPr>
            <p:ph idx="1"/>
          </p:nvPr>
        </p:nvSpPr>
        <p:spPr>
          <a:xfrm>
            <a:off x="500063" y="1928813"/>
            <a:ext cx="8229600" cy="4525962"/>
          </a:xfrm>
        </p:spPr>
        <p:txBody>
          <a:bodyPr/>
          <a:lstStyle/>
          <a:p>
            <a:pPr marL="0" indent="0" eaLnBrk="1" hangingPunct="1">
              <a:buFontTx/>
              <a:buNone/>
              <a:defRPr/>
            </a:pPr>
            <a:r>
              <a:rPr lang="en-US" altLang="zh-CN" dirty="0" smtClean="0"/>
              <a:t>1. Foci formation on soft agar</a:t>
            </a:r>
          </a:p>
          <a:p>
            <a:pPr eaLnBrk="1" hangingPunct="1">
              <a:defRPr/>
            </a:pPr>
            <a:endParaRPr lang="en-US" altLang="zh-CN" dirty="0" smtClean="0"/>
          </a:p>
          <a:p>
            <a:pPr marL="0" indent="0" eaLnBrk="1" hangingPunct="1">
              <a:buFontTx/>
              <a:buNone/>
              <a:defRPr/>
            </a:pPr>
            <a:r>
              <a:rPr lang="en-US" altLang="zh-CN" dirty="0" smtClean="0"/>
              <a:t>2. Tumor formation in Nude mice</a:t>
            </a:r>
          </a:p>
        </p:txBody>
      </p:sp>
    </p:spTree>
    <p:extLst>
      <p:ext uri="{BB962C8B-B14F-4D97-AF65-F5344CB8AC3E}">
        <p14:creationId xmlns:p14="http://schemas.microsoft.com/office/powerpoint/2010/main" val="3886898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1907" y="117150"/>
            <a:ext cx="4572000" cy="739043"/>
          </a:xfrm>
        </p:spPr>
        <p:txBody>
          <a:bodyPr/>
          <a:lstStyle/>
          <a:p>
            <a:pPr eaLnBrk="1" hangingPunct="1"/>
            <a:r>
              <a:rPr lang="en-US" altLang="zh-CN" dirty="0" smtClean="0"/>
              <a:t>Accuracy of replication</a:t>
            </a:r>
          </a:p>
        </p:txBody>
      </p:sp>
      <p:sp>
        <p:nvSpPr>
          <p:cNvPr id="12295" name="TextBox 8"/>
          <p:cNvSpPr txBox="1">
            <a:spLocks noChangeArrowheads="1"/>
          </p:cNvSpPr>
          <p:nvPr/>
        </p:nvSpPr>
        <p:spPr bwMode="auto">
          <a:xfrm>
            <a:off x="920066" y="3557372"/>
            <a:ext cx="7185368" cy="3231654"/>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t>1 cell </a:t>
            </a:r>
            <a:r>
              <a:rPr lang="en-US" altLang="zh-CN" sz="2800" dirty="0">
                <a:sym typeface="Wingdings" panose="05000000000000000000" pitchFamily="2" charset="2"/>
              </a:rPr>
              <a:t></a:t>
            </a:r>
            <a:r>
              <a:rPr lang="en-US" altLang="zh-CN" sz="2800" dirty="0">
                <a:solidFill>
                  <a:srgbClr val="0000CC"/>
                </a:solidFill>
              </a:rPr>
              <a:t> more than</a:t>
            </a:r>
            <a:r>
              <a:rPr lang="en-US" altLang="zh-CN" sz="4000" dirty="0">
                <a:solidFill>
                  <a:srgbClr val="0000CC"/>
                </a:solidFill>
              </a:rPr>
              <a:t>10</a:t>
            </a:r>
            <a:r>
              <a:rPr lang="en-US" altLang="zh-CN" sz="4000" baseline="30000" dirty="0">
                <a:solidFill>
                  <a:srgbClr val="0000CC"/>
                </a:solidFill>
              </a:rPr>
              <a:t>16</a:t>
            </a:r>
            <a:r>
              <a:rPr lang="en-US" altLang="zh-CN" sz="2800" dirty="0"/>
              <a:t> cells</a:t>
            </a:r>
          </a:p>
          <a:p>
            <a:pPr eaLnBrk="1" hangingPunct="1"/>
            <a:r>
              <a:rPr lang="en-US" altLang="zh-CN" sz="2800" dirty="0">
                <a:sym typeface="Wingdings" panose="05000000000000000000" pitchFamily="2" charset="2"/>
              </a:rPr>
              <a:t>Human genome </a:t>
            </a:r>
          </a:p>
          <a:p>
            <a:pPr eaLnBrk="1" hangingPunct="1"/>
            <a:r>
              <a:rPr lang="en-US" altLang="zh-CN" sz="2800" dirty="0">
                <a:sym typeface="Wingdings" panose="05000000000000000000" pitchFamily="2" charset="2"/>
              </a:rPr>
              <a:t>	=</a:t>
            </a:r>
            <a:r>
              <a:rPr lang="en-US" altLang="zh-CN" sz="2800" dirty="0">
                <a:solidFill>
                  <a:srgbClr val="0000CC"/>
                </a:solidFill>
              </a:rPr>
              <a:t> 3x10</a:t>
            </a:r>
            <a:r>
              <a:rPr lang="en-US" altLang="zh-CN" sz="2800" baseline="30000" dirty="0">
                <a:solidFill>
                  <a:srgbClr val="0000CC"/>
                </a:solidFill>
              </a:rPr>
              <a:t>9</a:t>
            </a:r>
            <a:r>
              <a:rPr lang="en-US" altLang="zh-CN" sz="2800" dirty="0"/>
              <a:t> nucleotides (letters) haploid </a:t>
            </a:r>
          </a:p>
          <a:p>
            <a:pPr eaLnBrk="1" hangingPunct="1"/>
            <a:r>
              <a:rPr lang="en-US" altLang="zh-CN" sz="2800" dirty="0">
                <a:solidFill>
                  <a:srgbClr val="0000CC"/>
                </a:solidFill>
              </a:rPr>
              <a:t>	</a:t>
            </a:r>
            <a:r>
              <a:rPr lang="en-US" altLang="zh-CN" sz="4000" dirty="0">
                <a:solidFill>
                  <a:srgbClr val="0000CC"/>
                </a:solidFill>
              </a:rPr>
              <a:t>6x10</a:t>
            </a:r>
            <a:r>
              <a:rPr lang="en-US" altLang="zh-CN" sz="4000" baseline="30000" dirty="0">
                <a:solidFill>
                  <a:srgbClr val="0000CC"/>
                </a:solidFill>
              </a:rPr>
              <a:t>9</a:t>
            </a:r>
            <a:r>
              <a:rPr lang="en-US" altLang="zh-CN" sz="2800" baseline="30000" dirty="0">
                <a:solidFill>
                  <a:srgbClr val="0000CC"/>
                </a:solidFill>
              </a:rPr>
              <a:t> </a:t>
            </a:r>
            <a:r>
              <a:rPr lang="en-US" altLang="zh-CN" sz="2800" dirty="0"/>
              <a:t>diploid</a:t>
            </a:r>
          </a:p>
          <a:p>
            <a:pPr eaLnBrk="1" hangingPunct="1"/>
            <a:endParaRPr lang="en-US" altLang="zh-CN" sz="2800" dirty="0"/>
          </a:p>
          <a:p>
            <a:pPr eaLnBrk="1" hangingPunct="1"/>
            <a:r>
              <a:rPr lang="en-US" altLang="zh-CN" sz="2800" dirty="0"/>
              <a:t>Need to copy   </a:t>
            </a:r>
            <a:r>
              <a:rPr lang="en-US" altLang="zh-CN" sz="4000" dirty="0"/>
              <a:t>~</a:t>
            </a:r>
            <a:r>
              <a:rPr lang="en-US" altLang="zh-CN" sz="2800" dirty="0"/>
              <a:t> </a:t>
            </a:r>
            <a:r>
              <a:rPr lang="en-US" altLang="zh-CN" sz="4000" dirty="0">
                <a:solidFill>
                  <a:srgbClr val="0000CC"/>
                </a:solidFill>
              </a:rPr>
              <a:t>10</a:t>
            </a:r>
            <a:r>
              <a:rPr lang="en-US" altLang="zh-CN" sz="4000" baseline="30000" dirty="0">
                <a:solidFill>
                  <a:srgbClr val="0000CC"/>
                </a:solidFill>
              </a:rPr>
              <a:t>26</a:t>
            </a:r>
            <a:r>
              <a:rPr lang="en-US" altLang="zh-CN" sz="2800" dirty="0"/>
              <a:t> </a:t>
            </a:r>
            <a:r>
              <a:rPr lang="en-US" altLang="zh-CN" sz="2800" dirty="0" smtClean="0"/>
              <a:t>letters</a:t>
            </a:r>
            <a:endParaRPr lang="en-US" altLang="zh-CN" sz="2800" dirty="0"/>
          </a:p>
        </p:txBody>
      </p:sp>
      <p:cxnSp>
        <p:nvCxnSpPr>
          <p:cNvPr id="3" name="直接箭头连接符 2"/>
          <p:cNvCxnSpPr/>
          <p:nvPr/>
        </p:nvCxnSpPr>
        <p:spPr bwMode="auto">
          <a:xfrm>
            <a:off x="4650462" y="1795024"/>
            <a:ext cx="144016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 name="文本框 3"/>
          <p:cNvSpPr txBox="1"/>
          <p:nvPr/>
        </p:nvSpPr>
        <p:spPr>
          <a:xfrm>
            <a:off x="6245944" y="1001352"/>
            <a:ext cx="2864887" cy="523220"/>
          </a:xfrm>
          <a:prstGeom prst="rect">
            <a:avLst/>
          </a:prstGeom>
          <a:noFill/>
        </p:spPr>
        <p:txBody>
          <a:bodyPr wrap="none" rtlCol="0">
            <a:spAutoFit/>
          </a:bodyPr>
          <a:lstStyle/>
          <a:p>
            <a:r>
              <a:rPr lang="en-US" altLang="zh-CN" sz="2800" dirty="0" smtClean="0">
                <a:solidFill>
                  <a:srgbClr val="0000CC"/>
                </a:solidFill>
              </a:rPr>
              <a:t>10</a:t>
            </a:r>
            <a:r>
              <a:rPr lang="en-US" altLang="zh-CN" sz="2800" baseline="30000" dirty="0" smtClean="0">
                <a:solidFill>
                  <a:srgbClr val="0000CC"/>
                </a:solidFill>
              </a:rPr>
              <a:t>13</a:t>
            </a:r>
            <a:r>
              <a:rPr lang="en-US" altLang="zh-CN" sz="1800" dirty="0" smtClean="0"/>
              <a:t> cells</a:t>
            </a:r>
            <a:r>
              <a:rPr lang="en-US" altLang="zh-CN" dirty="0" smtClean="0"/>
              <a:t>/human body</a:t>
            </a:r>
            <a:endParaRPr lang="zh-CN" altLang="en-US" dirty="0"/>
          </a:p>
        </p:txBody>
      </p:sp>
      <p:sp>
        <p:nvSpPr>
          <p:cNvPr id="11" name="文本框 10"/>
          <p:cNvSpPr txBox="1"/>
          <p:nvPr/>
        </p:nvSpPr>
        <p:spPr>
          <a:xfrm>
            <a:off x="6245944" y="1540406"/>
            <a:ext cx="2544286" cy="523220"/>
          </a:xfrm>
          <a:prstGeom prst="rect">
            <a:avLst/>
          </a:prstGeom>
          <a:noFill/>
        </p:spPr>
        <p:txBody>
          <a:bodyPr wrap="none" rtlCol="0">
            <a:spAutoFit/>
          </a:bodyPr>
          <a:lstStyle/>
          <a:p>
            <a:r>
              <a:rPr lang="en-US" altLang="zh-CN" sz="2800" dirty="0" smtClean="0">
                <a:solidFill>
                  <a:srgbClr val="0000CC"/>
                </a:solidFill>
              </a:rPr>
              <a:t>10</a:t>
            </a:r>
            <a:r>
              <a:rPr lang="en-US" altLang="zh-CN" sz="2800" baseline="30000" dirty="0" smtClean="0">
                <a:solidFill>
                  <a:srgbClr val="0000CC"/>
                </a:solidFill>
              </a:rPr>
              <a:t>16</a:t>
            </a:r>
            <a:r>
              <a:rPr lang="en-US" altLang="zh-CN" sz="1800" dirty="0" smtClean="0"/>
              <a:t> cells</a:t>
            </a:r>
            <a:r>
              <a:rPr lang="en-US" altLang="zh-CN" dirty="0" smtClean="0"/>
              <a:t>/whole life</a:t>
            </a:r>
            <a:endParaRPr lang="zh-CN" altLang="en-US" dirty="0"/>
          </a:p>
        </p:txBody>
      </p:sp>
      <p:sp>
        <p:nvSpPr>
          <p:cNvPr id="12" name="圆角矩形 1"/>
          <p:cNvSpPr/>
          <p:nvPr/>
        </p:nvSpPr>
        <p:spPr bwMode="auto">
          <a:xfrm rot="14462220">
            <a:off x="1423303" y="1057505"/>
            <a:ext cx="354013" cy="509587"/>
          </a:xfrm>
          <a:custGeom>
            <a:avLst/>
            <a:gdLst>
              <a:gd name="connsiteX0" fmla="*/ 0 w 304800"/>
              <a:gd name="connsiteY0" fmla="*/ 50801 h 474662"/>
              <a:gd name="connsiteX1" fmla="*/ 50801 w 304800"/>
              <a:gd name="connsiteY1" fmla="*/ 0 h 474662"/>
              <a:gd name="connsiteX2" fmla="*/ 253999 w 304800"/>
              <a:gd name="connsiteY2" fmla="*/ 0 h 474662"/>
              <a:gd name="connsiteX3" fmla="*/ 304800 w 304800"/>
              <a:gd name="connsiteY3" fmla="*/ 50801 h 474662"/>
              <a:gd name="connsiteX4" fmla="*/ 304800 w 304800"/>
              <a:gd name="connsiteY4" fmla="*/ 423861 h 474662"/>
              <a:gd name="connsiteX5" fmla="*/ 253999 w 304800"/>
              <a:gd name="connsiteY5" fmla="*/ 474662 h 474662"/>
              <a:gd name="connsiteX6" fmla="*/ 50801 w 304800"/>
              <a:gd name="connsiteY6" fmla="*/ 474662 h 474662"/>
              <a:gd name="connsiteX7" fmla="*/ 0 w 304800"/>
              <a:gd name="connsiteY7" fmla="*/ 423861 h 474662"/>
              <a:gd name="connsiteX8" fmla="*/ 0 w 304800"/>
              <a:gd name="connsiteY8" fmla="*/ 50801 h 474662"/>
              <a:gd name="connsiteX0" fmla="*/ 0 w 349998"/>
              <a:gd name="connsiteY0" fmla="*/ 50801 h 474662"/>
              <a:gd name="connsiteX1" fmla="*/ 50801 w 349998"/>
              <a:gd name="connsiteY1" fmla="*/ 0 h 474662"/>
              <a:gd name="connsiteX2" fmla="*/ 253999 w 349998"/>
              <a:gd name="connsiteY2" fmla="*/ 0 h 474662"/>
              <a:gd name="connsiteX3" fmla="*/ 349998 w 349998"/>
              <a:gd name="connsiteY3" fmla="*/ 57755 h 474662"/>
              <a:gd name="connsiteX4" fmla="*/ 304800 w 349998"/>
              <a:gd name="connsiteY4" fmla="*/ 423861 h 474662"/>
              <a:gd name="connsiteX5" fmla="*/ 253999 w 349998"/>
              <a:gd name="connsiteY5" fmla="*/ 474662 h 474662"/>
              <a:gd name="connsiteX6" fmla="*/ 50801 w 349998"/>
              <a:gd name="connsiteY6" fmla="*/ 474662 h 474662"/>
              <a:gd name="connsiteX7" fmla="*/ 0 w 349998"/>
              <a:gd name="connsiteY7" fmla="*/ 423861 h 474662"/>
              <a:gd name="connsiteX8" fmla="*/ 0 w 349998"/>
              <a:gd name="connsiteY8" fmla="*/ 50801 h 474662"/>
              <a:gd name="connsiteX0" fmla="*/ 0 w 388243"/>
              <a:gd name="connsiteY0" fmla="*/ 57755 h 474662"/>
              <a:gd name="connsiteX1" fmla="*/ 89046 w 388243"/>
              <a:gd name="connsiteY1" fmla="*/ 0 h 474662"/>
              <a:gd name="connsiteX2" fmla="*/ 292244 w 388243"/>
              <a:gd name="connsiteY2" fmla="*/ 0 h 474662"/>
              <a:gd name="connsiteX3" fmla="*/ 388243 w 388243"/>
              <a:gd name="connsiteY3" fmla="*/ 57755 h 474662"/>
              <a:gd name="connsiteX4" fmla="*/ 343045 w 388243"/>
              <a:gd name="connsiteY4" fmla="*/ 423861 h 474662"/>
              <a:gd name="connsiteX5" fmla="*/ 292244 w 388243"/>
              <a:gd name="connsiteY5" fmla="*/ 474662 h 474662"/>
              <a:gd name="connsiteX6" fmla="*/ 89046 w 388243"/>
              <a:gd name="connsiteY6" fmla="*/ 474662 h 474662"/>
              <a:gd name="connsiteX7" fmla="*/ 38245 w 388243"/>
              <a:gd name="connsiteY7" fmla="*/ 423861 h 474662"/>
              <a:gd name="connsiteX8" fmla="*/ 0 w 388243"/>
              <a:gd name="connsiteY8" fmla="*/ 57755 h 474662"/>
              <a:gd name="connsiteX0" fmla="*/ 0 w 388243"/>
              <a:gd name="connsiteY0" fmla="*/ 57755 h 490568"/>
              <a:gd name="connsiteX1" fmla="*/ 89046 w 388243"/>
              <a:gd name="connsiteY1" fmla="*/ 0 h 490568"/>
              <a:gd name="connsiteX2" fmla="*/ 292244 w 388243"/>
              <a:gd name="connsiteY2" fmla="*/ 0 h 490568"/>
              <a:gd name="connsiteX3" fmla="*/ 388243 w 388243"/>
              <a:gd name="connsiteY3" fmla="*/ 57755 h 490568"/>
              <a:gd name="connsiteX4" fmla="*/ 343045 w 388243"/>
              <a:gd name="connsiteY4" fmla="*/ 423861 h 490568"/>
              <a:gd name="connsiteX5" fmla="*/ 292244 w 388243"/>
              <a:gd name="connsiteY5" fmla="*/ 474662 h 490568"/>
              <a:gd name="connsiteX6" fmla="*/ 189197 w 388243"/>
              <a:gd name="connsiteY6" fmla="*/ 490537 h 490568"/>
              <a:gd name="connsiteX7" fmla="*/ 89046 w 388243"/>
              <a:gd name="connsiteY7" fmla="*/ 474662 h 490568"/>
              <a:gd name="connsiteX8" fmla="*/ 38245 w 388243"/>
              <a:gd name="connsiteY8" fmla="*/ 423861 h 490568"/>
              <a:gd name="connsiteX9" fmla="*/ 0 w 388243"/>
              <a:gd name="connsiteY9" fmla="*/ 57755 h 4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243" h="490568">
                <a:moveTo>
                  <a:pt x="0" y="57755"/>
                </a:moveTo>
                <a:cubicBezTo>
                  <a:pt x="0" y="29698"/>
                  <a:pt x="60989" y="0"/>
                  <a:pt x="89046" y="0"/>
                </a:cubicBezTo>
                <a:lnTo>
                  <a:pt x="292244" y="0"/>
                </a:lnTo>
                <a:cubicBezTo>
                  <a:pt x="320301" y="0"/>
                  <a:pt x="388243" y="29698"/>
                  <a:pt x="388243" y="57755"/>
                </a:cubicBezTo>
                <a:cubicBezTo>
                  <a:pt x="388243" y="182108"/>
                  <a:pt x="343045" y="299508"/>
                  <a:pt x="343045" y="423861"/>
                </a:cubicBezTo>
                <a:cubicBezTo>
                  <a:pt x="343045" y="451918"/>
                  <a:pt x="320301" y="474662"/>
                  <a:pt x="292244" y="474662"/>
                </a:cubicBezTo>
                <a:cubicBezTo>
                  <a:pt x="259053" y="473788"/>
                  <a:pt x="222388" y="491411"/>
                  <a:pt x="189197" y="490537"/>
                </a:cubicBezTo>
                <a:lnTo>
                  <a:pt x="89046" y="474662"/>
                </a:lnTo>
                <a:cubicBezTo>
                  <a:pt x="60989" y="474662"/>
                  <a:pt x="38245" y="451918"/>
                  <a:pt x="38245" y="423861"/>
                </a:cubicBezTo>
                <a:lnTo>
                  <a:pt x="0" y="57755"/>
                </a:lnTo>
                <a:close/>
              </a:path>
            </a:pathLst>
          </a:custGeom>
          <a:solidFill>
            <a:srgbClr val="E2B4EA"/>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2"/>
          <p:cNvSpPr/>
          <p:nvPr/>
        </p:nvSpPr>
        <p:spPr bwMode="auto">
          <a:xfrm rot="15261001">
            <a:off x="1486010" y="1251973"/>
            <a:ext cx="139700" cy="214313"/>
          </a:xfrm>
          <a:custGeom>
            <a:avLst/>
            <a:gdLst>
              <a:gd name="connsiteX0" fmla="*/ 0 w 152400"/>
              <a:gd name="connsiteY0" fmla="*/ 105569 h 211138"/>
              <a:gd name="connsiteX1" fmla="*/ 76200 w 152400"/>
              <a:gd name="connsiteY1" fmla="*/ 0 h 211138"/>
              <a:gd name="connsiteX2" fmla="*/ 152400 w 152400"/>
              <a:gd name="connsiteY2" fmla="*/ 105569 h 211138"/>
              <a:gd name="connsiteX3" fmla="*/ 76200 w 152400"/>
              <a:gd name="connsiteY3" fmla="*/ 211138 h 211138"/>
              <a:gd name="connsiteX4" fmla="*/ 0 w 152400"/>
              <a:gd name="connsiteY4" fmla="*/ 105569 h 211138"/>
              <a:gd name="connsiteX0" fmla="*/ 479 w 152879"/>
              <a:gd name="connsiteY0" fmla="*/ 105569 h 242346"/>
              <a:gd name="connsiteX1" fmla="*/ 76679 w 152879"/>
              <a:gd name="connsiteY1" fmla="*/ 0 h 242346"/>
              <a:gd name="connsiteX2" fmla="*/ 152879 w 152879"/>
              <a:gd name="connsiteY2" fmla="*/ 105569 h 242346"/>
              <a:gd name="connsiteX3" fmla="*/ 108437 w 152879"/>
              <a:gd name="connsiteY3" fmla="*/ 242346 h 242346"/>
              <a:gd name="connsiteX4" fmla="*/ 479 w 152879"/>
              <a:gd name="connsiteY4" fmla="*/ 105569 h 242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79" h="242346">
                <a:moveTo>
                  <a:pt x="479" y="105569"/>
                </a:moveTo>
                <a:cubicBezTo>
                  <a:pt x="-4814" y="65178"/>
                  <a:pt x="34595" y="0"/>
                  <a:pt x="76679" y="0"/>
                </a:cubicBezTo>
                <a:cubicBezTo>
                  <a:pt x="118763" y="0"/>
                  <a:pt x="152879" y="47265"/>
                  <a:pt x="152879" y="105569"/>
                </a:cubicBezTo>
                <a:cubicBezTo>
                  <a:pt x="152879" y="163873"/>
                  <a:pt x="150521" y="242346"/>
                  <a:pt x="108437" y="242346"/>
                </a:cubicBezTo>
                <a:cubicBezTo>
                  <a:pt x="66353" y="242346"/>
                  <a:pt x="5772" y="145960"/>
                  <a:pt x="479" y="105569"/>
                </a:cubicBezTo>
                <a:close/>
              </a:path>
            </a:pathLst>
          </a:custGeom>
          <a:solidFill>
            <a:srgbClr val="A2A2F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流程图: 终止 10"/>
          <p:cNvSpPr/>
          <p:nvPr/>
        </p:nvSpPr>
        <p:spPr bwMode="auto">
          <a:xfrm rot="15979979">
            <a:off x="3710344" y="1826314"/>
            <a:ext cx="574675" cy="9048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361 w 21600"/>
              <a:gd name="connsiteY0" fmla="*/ 92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361 w 21600"/>
              <a:gd name="connsiteY6" fmla="*/ 920 h 21600"/>
              <a:gd name="connsiteX0" fmla="*/ 5878 w 24117"/>
              <a:gd name="connsiteY0" fmla="*/ 920 h 21600"/>
              <a:gd name="connsiteX1" fmla="*/ 20642 w 24117"/>
              <a:gd name="connsiteY1" fmla="*/ 0 h 21600"/>
              <a:gd name="connsiteX2" fmla="*/ 24117 w 24117"/>
              <a:gd name="connsiteY2" fmla="*/ 10800 h 21600"/>
              <a:gd name="connsiteX3" fmla="*/ 20642 w 24117"/>
              <a:gd name="connsiteY3" fmla="*/ 21600 h 21600"/>
              <a:gd name="connsiteX4" fmla="*/ 5992 w 24117"/>
              <a:gd name="connsiteY4" fmla="*/ 21600 h 21600"/>
              <a:gd name="connsiteX5" fmla="*/ 0 w 24117"/>
              <a:gd name="connsiteY5" fmla="*/ 11720 h 21600"/>
              <a:gd name="connsiteX6" fmla="*/ 5878 w 24117"/>
              <a:gd name="connsiteY6" fmla="*/ 920 h 21600"/>
              <a:gd name="connsiteX0" fmla="*/ 5878 w 28807"/>
              <a:gd name="connsiteY0" fmla="*/ 920 h 21600"/>
              <a:gd name="connsiteX1" fmla="*/ 20642 w 28807"/>
              <a:gd name="connsiteY1" fmla="*/ 0 h 21600"/>
              <a:gd name="connsiteX2" fmla="*/ 28807 w 28807"/>
              <a:gd name="connsiteY2" fmla="*/ 6199 h 21600"/>
              <a:gd name="connsiteX3" fmla="*/ 20642 w 28807"/>
              <a:gd name="connsiteY3" fmla="*/ 21600 h 21600"/>
              <a:gd name="connsiteX4" fmla="*/ 5992 w 28807"/>
              <a:gd name="connsiteY4" fmla="*/ 21600 h 21600"/>
              <a:gd name="connsiteX5" fmla="*/ 0 w 28807"/>
              <a:gd name="connsiteY5" fmla="*/ 11720 h 21600"/>
              <a:gd name="connsiteX6" fmla="*/ 5878 w 28807"/>
              <a:gd name="connsiteY6" fmla="*/ 920 h 21600"/>
              <a:gd name="connsiteX0" fmla="*/ 5878 w 28807"/>
              <a:gd name="connsiteY0" fmla="*/ 920 h 21600"/>
              <a:gd name="connsiteX1" fmla="*/ 20642 w 28807"/>
              <a:gd name="connsiteY1" fmla="*/ 0 h 21600"/>
              <a:gd name="connsiteX2" fmla="*/ 28807 w 28807"/>
              <a:gd name="connsiteY2" fmla="*/ 6199 h 21600"/>
              <a:gd name="connsiteX3" fmla="*/ 20184 w 28807"/>
              <a:gd name="connsiteY3" fmla="*/ 17919 h 21600"/>
              <a:gd name="connsiteX4" fmla="*/ 5992 w 28807"/>
              <a:gd name="connsiteY4" fmla="*/ 21600 h 21600"/>
              <a:gd name="connsiteX5" fmla="*/ 0 w 28807"/>
              <a:gd name="connsiteY5" fmla="*/ 11720 h 21600"/>
              <a:gd name="connsiteX6" fmla="*/ 5878 w 28807"/>
              <a:gd name="connsiteY6" fmla="*/ 920 h 21600"/>
              <a:gd name="connsiteX0" fmla="*/ 5880 w 28809"/>
              <a:gd name="connsiteY0" fmla="*/ 920 h 17919"/>
              <a:gd name="connsiteX1" fmla="*/ 20644 w 28809"/>
              <a:gd name="connsiteY1" fmla="*/ 0 h 17919"/>
              <a:gd name="connsiteX2" fmla="*/ 28809 w 28809"/>
              <a:gd name="connsiteY2" fmla="*/ 6199 h 17919"/>
              <a:gd name="connsiteX3" fmla="*/ 20186 w 28809"/>
              <a:gd name="connsiteY3" fmla="*/ 17919 h 17919"/>
              <a:gd name="connsiteX4" fmla="*/ 6566 w 28809"/>
              <a:gd name="connsiteY4" fmla="*/ 16999 h 17919"/>
              <a:gd name="connsiteX5" fmla="*/ 2 w 28809"/>
              <a:gd name="connsiteY5" fmla="*/ 11720 h 17919"/>
              <a:gd name="connsiteX6" fmla="*/ 5880 w 28809"/>
              <a:gd name="connsiteY6" fmla="*/ 920 h 17919"/>
              <a:gd name="connsiteX0" fmla="*/ 5880 w 28815"/>
              <a:gd name="connsiteY0" fmla="*/ 0 h 16999"/>
              <a:gd name="connsiteX1" fmla="*/ 18699 w 28815"/>
              <a:gd name="connsiteY1" fmla="*/ 0 h 16999"/>
              <a:gd name="connsiteX2" fmla="*/ 28809 w 28815"/>
              <a:gd name="connsiteY2" fmla="*/ 5279 h 16999"/>
              <a:gd name="connsiteX3" fmla="*/ 20186 w 28815"/>
              <a:gd name="connsiteY3" fmla="*/ 16999 h 16999"/>
              <a:gd name="connsiteX4" fmla="*/ 6566 w 28815"/>
              <a:gd name="connsiteY4" fmla="*/ 16079 h 16999"/>
              <a:gd name="connsiteX5" fmla="*/ 2 w 28815"/>
              <a:gd name="connsiteY5" fmla="*/ 10800 h 16999"/>
              <a:gd name="connsiteX6" fmla="*/ 5880 w 28815"/>
              <a:gd name="connsiteY6" fmla="*/ 0 h 16999"/>
              <a:gd name="connsiteX0" fmla="*/ 5880 w 24250"/>
              <a:gd name="connsiteY0" fmla="*/ 0 h 16999"/>
              <a:gd name="connsiteX1" fmla="*/ 18699 w 24250"/>
              <a:gd name="connsiteY1" fmla="*/ 0 h 16999"/>
              <a:gd name="connsiteX2" fmla="*/ 24233 w 24250"/>
              <a:gd name="connsiteY2" fmla="*/ 6199 h 16999"/>
              <a:gd name="connsiteX3" fmla="*/ 20186 w 24250"/>
              <a:gd name="connsiteY3" fmla="*/ 16999 h 16999"/>
              <a:gd name="connsiteX4" fmla="*/ 6566 w 24250"/>
              <a:gd name="connsiteY4" fmla="*/ 16079 h 16999"/>
              <a:gd name="connsiteX5" fmla="*/ 2 w 24250"/>
              <a:gd name="connsiteY5" fmla="*/ 10800 h 16999"/>
              <a:gd name="connsiteX6" fmla="*/ 5880 w 24250"/>
              <a:gd name="connsiteY6" fmla="*/ 0 h 1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0" h="16999">
                <a:moveTo>
                  <a:pt x="5880" y="0"/>
                </a:moveTo>
                <a:lnTo>
                  <a:pt x="18699" y="0"/>
                </a:lnTo>
                <a:cubicBezTo>
                  <a:pt x="20618" y="0"/>
                  <a:pt x="23985" y="3366"/>
                  <a:pt x="24233" y="6199"/>
                </a:cubicBezTo>
                <a:cubicBezTo>
                  <a:pt x="24481" y="9032"/>
                  <a:pt x="22105" y="16999"/>
                  <a:pt x="20186" y="16999"/>
                </a:cubicBezTo>
                <a:lnTo>
                  <a:pt x="6566" y="16079"/>
                </a:lnTo>
                <a:cubicBezTo>
                  <a:pt x="4647" y="16079"/>
                  <a:pt x="116" y="13480"/>
                  <a:pt x="2" y="10800"/>
                </a:cubicBezTo>
                <a:cubicBezTo>
                  <a:pt x="-112" y="8120"/>
                  <a:pt x="3961" y="0"/>
                  <a:pt x="5880" y="0"/>
                </a:cubicBezTo>
                <a:close/>
              </a:path>
            </a:pathLst>
          </a:custGeom>
          <a:solidFill>
            <a:srgbClr val="FF9F9F"/>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流程图: 终止 11"/>
          <p:cNvSpPr/>
          <p:nvPr/>
        </p:nvSpPr>
        <p:spPr bwMode="auto">
          <a:xfrm rot="15979979">
            <a:off x="3897670" y="1834251"/>
            <a:ext cx="196850" cy="3968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2799 w 21600"/>
              <a:gd name="connsiteY1" fmla="*/ 8337 h 21600"/>
              <a:gd name="connsiteX2" fmla="*/ 18125 w 21600"/>
              <a:gd name="connsiteY2" fmla="*/ 0 h 21600"/>
              <a:gd name="connsiteX3" fmla="*/ 21600 w 21600"/>
              <a:gd name="connsiteY3" fmla="*/ 10800 h 21600"/>
              <a:gd name="connsiteX4" fmla="*/ 18125 w 21600"/>
              <a:gd name="connsiteY4" fmla="*/ 21600 h 21600"/>
              <a:gd name="connsiteX5" fmla="*/ 3475 w 21600"/>
              <a:gd name="connsiteY5" fmla="*/ 21600 h 21600"/>
              <a:gd name="connsiteX6" fmla="*/ 0 w 21600"/>
              <a:gd name="connsiteY6" fmla="*/ 10800 h 21600"/>
              <a:gd name="connsiteX7" fmla="*/ 3475 w 21600"/>
              <a:gd name="connsiteY7"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600">
                <a:moveTo>
                  <a:pt x="3475" y="0"/>
                </a:moveTo>
                <a:cubicBezTo>
                  <a:pt x="5694" y="129"/>
                  <a:pt x="10580" y="8208"/>
                  <a:pt x="12799" y="8337"/>
                </a:cubicBezTo>
                <a:cubicBezTo>
                  <a:pt x="15463" y="8208"/>
                  <a:pt x="15461" y="129"/>
                  <a:pt x="18125" y="0"/>
                </a:cubicBez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A2A2FC"/>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流程图: 决策 35"/>
          <p:cNvSpPr/>
          <p:nvPr/>
        </p:nvSpPr>
        <p:spPr bwMode="auto">
          <a:xfrm rot="9406098">
            <a:off x="2374216" y="1274992"/>
            <a:ext cx="1147762" cy="296863"/>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2232 w 10000"/>
              <a:gd name="connsiteY1" fmla="*/ 1268 h 10000"/>
              <a:gd name="connsiteX2" fmla="*/ 5000 w 10000"/>
              <a:gd name="connsiteY2" fmla="*/ 0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2232 w 10000"/>
              <a:gd name="connsiteY1" fmla="*/ 1268 h 10000"/>
              <a:gd name="connsiteX2" fmla="*/ 5000 w 10000"/>
              <a:gd name="connsiteY2" fmla="*/ 0 h 10000"/>
              <a:gd name="connsiteX3" fmla="*/ 10000 w 10000"/>
              <a:gd name="connsiteY3" fmla="*/ 5000 h 10000"/>
              <a:gd name="connsiteX4" fmla="*/ 5000 w 10000"/>
              <a:gd name="connsiteY4" fmla="*/ 10000 h 10000"/>
              <a:gd name="connsiteX5" fmla="*/ 2715 w 10000"/>
              <a:gd name="connsiteY5" fmla="*/ 6237 h 10000"/>
              <a:gd name="connsiteX6" fmla="*/ 0 w 10000"/>
              <a:gd name="connsiteY6" fmla="*/ 5000 h 10000"/>
              <a:gd name="connsiteX0" fmla="*/ 0 w 10000"/>
              <a:gd name="connsiteY0" fmla="*/ 5000 h 10000"/>
              <a:gd name="connsiteX1" fmla="*/ 2232 w 10000"/>
              <a:gd name="connsiteY1" fmla="*/ 1268 h 10000"/>
              <a:gd name="connsiteX2" fmla="*/ 5000 w 10000"/>
              <a:gd name="connsiteY2" fmla="*/ 0 h 10000"/>
              <a:gd name="connsiteX3" fmla="*/ 10000 w 10000"/>
              <a:gd name="connsiteY3" fmla="*/ 5000 h 10000"/>
              <a:gd name="connsiteX4" fmla="*/ 6925 w 10000"/>
              <a:gd name="connsiteY4" fmla="*/ 6521 h 10000"/>
              <a:gd name="connsiteX5" fmla="*/ 5000 w 10000"/>
              <a:gd name="connsiteY5" fmla="*/ 10000 h 10000"/>
              <a:gd name="connsiteX6" fmla="*/ 2715 w 10000"/>
              <a:gd name="connsiteY6" fmla="*/ 6237 h 10000"/>
              <a:gd name="connsiteX7" fmla="*/ 0 w 10000"/>
              <a:gd name="connsiteY7" fmla="*/ 5000 h 10000"/>
              <a:gd name="connsiteX0" fmla="*/ 0 w 10000"/>
              <a:gd name="connsiteY0" fmla="*/ 5000 h 10000"/>
              <a:gd name="connsiteX1" fmla="*/ 2232 w 10000"/>
              <a:gd name="connsiteY1" fmla="*/ 1268 h 10000"/>
              <a:gd name="connsiteX2" fmla="*/ 5000 w 10000"/>
              <a:gd name="connsiteY2" fmla="*/ 0 h 10000"/>
              <a:gd name="connsiteX3" fmla="*/ 7167 w 10000"/>
              <a:gd name="connsiteY3" fmla="*/ 2972 h 10000"/>
              <a:gd name="connsiteX4" fmla="*/ 10000 w 10000"/>
              <a:gd name="connsiteY4" fmla="*/ 5000 h 10000"/>
              <a:gd name="connsiteX5" fmla="*/ 6925 w 10000"/>
              <a:gd name="connsiteY5" fmla="*/ 6521 h 10000"/>
              <a:gd name="connsiteX6" fmla="*/ 5000 w 10000"/>
              <a:gd name="connsiteY6" fmla="*/ 10000 h 10000"/>
              <a:gd name="connsiteX7" fmla="*/ 2715 w 10000"/>
              <a:gd name="connsiteY7" fmla="*/ 6237 h 10000"/>
              <a:gd name="connsiteX8" fmla="*/ 0 w 10000"/>
              <a:gd name="connsiteY8" fmla="*/ 5000 h 10000"/>
              <a:gd name="connsiteX0" fmla="*/ 0 w 10000"/>
              <a:gd name="connsiteY0" fmla="*/ 5000 h 8963"/>
              <a:gd name="connsiteX1" fmla="*/ 2232 w 10000"/>
              <a:gd name="connsiteY1" fmla="*/ 1268 h 8963"/>
              <a:gd name="connsiteX2" fmla="*/ 5000 w 10000"/>
              <a:gd name="connsiteY2" fmla="*/ 0 h 8963"/>
              <a:gd name="connsiteX3" fmla="*/ 7167 w 10000"/>
              <a:gd name="connsiteY3" fmla="*/ 2972 h 8963"/>
              <a:gd name="connsiteX4" fmla="*/ 10000 w 10000"/>
              <a:gd name="connsiteY4" fmla="*/ 5000 h 8963"/>
              <a:gd name="connsiteX5" fmla="*/ 6925 w 10000"/>
              <a:gd name="connsiteY5" fmla="*/ 6521 h 8963"/>
              <a:gd name="connsiteX6" fmla="*/ 5000 w 10000"/>
              <a:gd name="connsiteY6" fmla="*/ 8963 h 8963"/>
              <a:gd name="connsiteX7" fmla="*/ 2715 w 10000"/>
              <a:gd name="connsiteY7" fmla="*/ 6237 h 8963"/>
              <a:gd name="connsiteX8" fmla="*/ 0 w 10000"/>
              <a:gd name="connsiteY8" fmla="*/ 5000 h 8963"/>
              <a:gd name="connsiteX0" fmla="*/ 0 w 9149"/>
              <a:gd name="connsiteY0" fmla="*/ 5578 h 10000"/>
              <a:gd name="connsiteX1" fmla="*/ 2232 w 9149"/>
              <a:gd name="connsiteY1" fmla="*/ 1415 h 10000"/>
              <a:gd name="connsiteX2" fmla="*/ 5000 w 9149"/>
              <a:gd name="connsiteY2" fmla="*/ 0 h 10000"/>
              <a:gd name="connsiteX3" fmla="*/ 7167 w 9149"/>
              <a:gd name="connsiteY3" fmla="*/ 3316 h 10000"/>
              <a:gd name="connsiteX4" fmla="*/ 9149 w 9149"/>
              <a:gd name="connsiteY4" fmla="*/ 8337 h 10000"/>
              <a:gd name="connsiteX5" fmla="*/ 6925 w 9149"/>
              <a:gd name="connsiteY5" fmla="*/ 7275 h 10000"/>
              <a:gd name="connsiteX6" fmla="*/ 5000 w 9149"/>
              <a:gd name="connsiteY6" fmla="*/ 10000 h 10000"/>
              <a:gd name="connsiteX7" fmla="*/ 2715 w 9149"/>
              <a:gd name="connsiteY7" fmla="*/ 6959 h 10000"/>
              <a:gd name="connsiteX8" fmla="*/ 0 w 9149"/>
              <a:gd name="connsiteY8" fmla="*/ 5578 h 10000"/>
              <a:gd name="connsiteX0" fmla="*/ 0 w 10000"/>
              <a:gd name="connsiteY0" fmla="*/ 5578 h 10000"/>
              <a:gd name="connsiteX1" fmla="*/ 2440 w 10000"/>
              <a:gd name="connsiteY1" fmla="*/ 1415 h 10000"/>
              <a:gd name="connsiteX2" fmla="*/ 5465 w 10000"/>
              <a:gd name="connsiteY2" fmla="*/ 0 h 10000"/>
              <a:gd name="connsiteX3" fmla="*/ 7834 w 10000"/>
              <a:gd name="connsiteY3" fmla="*/ 3316 h 10000"/>
              <a:gd name="connsiteX4" fmla="*/ 10000 w 10000"/>
              <a:gd name="connsiteY4" fmla="*/ 8337 h 10000"/>
              <a:gd name="connsiteX5" fmla="*/ 7541 w 10000"/>
              <a:gd name="connsiteY5" fmla="*/ 8279 h 10000"/>
              <a:gd name="connsiteX6" fmla="*/ 5465 w 10000"/>
              <a:gd name="connsiteY6" fmla="*/ 10000 h 10000"/>
              <a:gd name="connsiteX7" fmla="*/ 2968 w 10000"/>
              <a:gd name="connsiteY7" fmla="*/ 6959 h 10000"/>
              <a:gd name="connsiteX8" fmla="*/ 0 w 10000"/>
              <a:gd name="connsiteY8" fmla="*/ 5578 h 10000"/>
              <a:gd name="connsiteX0" fmla="*/ 0 w 10000"/>
              <a:gd name="connsiteY0" fmla="*/ 5578 h 10000"/>
              <a:gd name="connsiteX1" fmla="*/ 2440 w 10000"/>
              <a:gd name="connsiteY1" fmla="*/ 1415 h 10000"/>
              <a:gd name="connsiteX2" fmla="*/ 5465 w 10000"/>
              <a:gd name="connsiteY2" fmla="*/ 0 h 10000"/>
              <a:gd name="connsiteX3" fmla="*/ 7834 w 10000"/>
              <a:gd name="connsiteY3" fmla="*/ 3316 h 10000"/>
              <a:gd name="connsiteX4" fmla="*/ 10000 w 10000"/>
              <a:gd name="connsiteY4" fmla="*/ 8337 h 10000"/>
              <a:gd name="connsiteX5" fmla="*/ 7541 w 10000"/>
              <a:gd name="connsiteY5" fmla="*/ 8279 h 10000"/>
              <a:gd name="connsiteX6" fmla="*/ 5465 w 10000"/>
              <a:gd name="connsiteY6" fmla="*/ 10000 h 10000"/>
              <a:gd name="connsiteX7" fmla="*/ 2968 w 10000"/>
              <a:gd name="connsiteY7" fmla="*/ 6959 h 10000"/>
              <a:gd name="connsiteX8" fmla="*/ 0 w 10000"/>
              <a:gd name="connsiteY8" fmla="*/ 5578 h 10000"/>
              <a:gd name="connsiteX0" fmla="*/ 0 w 10553"/>
              <a:gd name="connsiteY0" fmla="*/ 5578 h 10490"/>
              <a:gd name="connsiteX1" fmla="*/ 2440 w 10553"/>
              <a:gd name="connsiteY1" fmla="*/ 1415 h 10490"/>
              <a:gd name="connsiteX2" fmla="*/ 5465 w 10553"/>
              <a:gd name="connsiteY2" fmla="*/ 0 h 10490"/>
              <a:gd name="connsiteX3" fmla="*/ 7834 w 10553"/>
              <a:gd name="connsiteY3" fmla="*/ 3316 h 10490"/>
              <a:gd name="connsiteX4" fmla="*/ 10553 w 10553"/>
              <a:gd name="connsiteY4" fmla="*/ 10225 h 10490"/>
              <a:gd name="connsiteX5" fmla="*/ 7541 w 10553"/>
              <a:gd name="connsiteY5" fmla="*/ 8279 h 10490"/>
              <a:gd name="connsiteX6" fmla="*/ 5465 w 10553"/>
              <a:gd name="connsiteY6" fmla="*/ 10000 h 10490"/>
              <a:gd name="connsiteX7" fmla="*/ 2968 w 10553"/>
              <a:gd name="connsiteY7" fmla="*/ 6959 h 10490"/>
              <a:gd name="connsiteX8" fmla="*/ 0 w 10553"/>
              <a:gd name="connsiteY8" fmla="*/ 5578 h 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3" h="10490">
                <a:moveTo>
                  <a:pt x="0" y="5578"/>
                </a:moveTo>
                <a:cubicBezTo>
                  <a:pt x="1060" y="4613"/>
                  <a:pt x="1379" y="2380"/>
                  <a:pt x="2440" y="1415"/>
                </a:cubicBezTo>
                <a:lnTo>
                  <a:pt x="5465" y="0"/>
                </a:lnTo>
                <a:cubicBezTo>
                  <a:pt x="6254" y="683"/>
                  <a:pt x="7044" y="2633"/>
                  <a:pt x="7834" y="3316"/>
                </a:cubicBezTo>
                <a:lnTo>
                  <a:pt x="10553" y="10225"/>
                </a:lnTo>
                <a:cubicBezTo>
                  <a:pt x="9433" y="11214"/>
                  <a:pt x="8808" y="9185"/>
                  <a:pt x="7541" y="8279"/>
                </a:cubicBezTo>
                <a:lnTo>
                  <a:pt x="5465" y="10000"/>
                </a:lnTo>
                <a:cubicBezTo>
                  <a:pt x="4668" y="9129"/>
                  <a:pt x="3764" y="7830"/>
                  <a:pt x="2968" y="6959"/>
                </a:cubicBezTo>
                <a:lnTo>
                  <a:pt x="0" y="5578"/>
                </a:lnTo>
                <a:close/>
              </a:path>
            </a:pathLst>
          </a:custGeom>
          <a:solidFill>
            <a:srgbClr val="92D05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椭圆 2"/>
          <p:cNvSpPr/>
          <p:nvPr/>
        </p:nvSpPr>
        <p:spPr bwMode="auto">
          <a:xfrm rot="4385819">
            <a:off x="2925872" y="1298011"/>
            <a:ext cx="98425" cy="214313"/>
          </a:xfrm>
          <a:custGeom>
            <a:avLst/>
            <a:gdLst>
              <a:gd name="connsiteX0" fmla="*/ 0 w 152400"/>
              <a:gd name="connsiteY0" fmla="*/ 105569 h 211138"/>
              <a:gd name="connsiteX1" fmla="*/ 76200 w 152400"/>
              <a:gd name="connsiteY1" fmla="*/ 0 h 211138"/>
              <a:gd name="connsiteX2" fmla="*/ 152400 w 152400"/>
              <a:gd name="connsiteY2" fmla="*/ 105569 h 211138"/>
              <a:gd name="connsiteX3" fmla="*/ 76200 w 152400"/>
              <a:gd name="connsiteY3" fmla="*/ 211138 h 211138"/>
              <a:gd name="connsiteX4" fmla="*/ 0 w 152400"/>
              <a:gd name="connsiteY4" fmla="*/ 105569 h 211138"/>
              <a:gd name="connsiteX0" fmla="*/ 479 w 152879"/>
              <a:gd name="connsiteY0" fmla="*/ 105569 h 242346"/>
              <a:gd name="connsiteX1" fmla="*/ 76679 w 152879"/>
              <a:gd name="connsiteY1" fmla="*/ 0 h 242346"/>
              <a:gd name="connsiteX2" fmla="*/ 152879 w 152879"/>
              <a:gd name="connsiteY2" fmla="*/ 105569 h 242346"/>
              <a:gd name="connsiteX3" fmla="*/ 108437 w 152879"/>
              <a:gd name="connsiteY3" fmla="*/ 242346 h 242346"/>
              <a:gd name="connsiteX4" fmla="*/ 479 w 152879"/>
              <a:gd name="connsiteY4" fmla="*/ 105569 h 242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79" h="242346">
                <a:moveTo>
                  <a:pt x="479" y="105569"/>
                </a:moveTo>
                <a:cubicBezTo>
                  <a:pt x="-4814" y="65178"/>
                  <a:pt x="34595" y="0"/>
                  <a:pt x="76679" y="0"/>
                </a:cubicBezTo>
                <a:cubicBezTo>
                  <a:pt x="118763" y="0"/>
                  <a:pt x="152879" y="47265"/>
                  <a:pt x="152879" y="105569"/>
                </a:cubicBezTo>
                <a:cubicBezTo>
                  <a:pt x="152879" y="163873"/>
                  <a:pt x="150521" y="242346"/>
                  <a:pt x="108437" y="242346"/>
                </a:cubicBezTo>
                <a:cubicBezTo>
                  <a:pt x="66353" y="242346"/>
                  <a:pt x="5772" y="145960"/>
                  <a:pt x="479" y="105569"/>
                </a:cubicBezTo>
                <a:close/>
              </a:path>
            </a:pathLst>
          </a:custGeom>
          <a:solidFill>
            <a:srgbClr val="A2A2F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椭圆 17"/>
          <p:cNvSpPr/>
          <p:nvPr/>
        </p:nvSpPr>
        <p:spPr bwMode="auto">
          <a:xfrm rot="13826345">
            <a:off x="2911585" y="1409136"/>
            <a:ext cx="44450" cy="460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ea typeface="宋体" panose="02010600030101010101" pitchFamily="2" charset="-122"/>
            </a:endParaRPr>
          </a:p>
        </p:txBody>
      </p:sp>
      <p:sp>
        <p:nvSpPr>
          <p:cNvPr id="19" name="Flowchart: Manual Operation 3"/>
          <p:cNvSpPr/>
          <p:nvPr/>
        </p:nvSpPr>
        <p:spPr>
          <a:xfrm rot="4808032">
            <a:off x="3873758" y="2410445"/>
            <a:ext cx="158373" cy="25362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385 h 10385"/>
              <a:gd name="connsiteX1" fmla="*/ 4881 w 10000"/>
              <a:gd name="connsiteY1" fmla="*/ 0 h 10385"/>
              <a:gd name="connsiteX2" fmla="*/ 10000 w 10000"/>
              <a:gd name="connsiteY2" fmla="*/ 385 h 10385"/>
              <a:gd name="connsiteX3" fmla="*/ 8000 w 10000"/>
              <a:gd name="connsiteY3" fmla="*/ 10385 h 10385"/>
              <a:gd name="connsiteX4" fmla="*/ 2000 w 10000"/>
              <a:gd name="connsiteY4" fmla="*/ 10385 h 10385"/>
              <a:gd name="connsiteX5" fmla="*/ 0 w 10000"/>
              <a:gd name="connsiteY5" fmla="*/ 385 h 10385"/>
              <a:gd name="connsiteX0" fmla="*/ 0 w 10000"/>
              <a:gd name="connsiteY0" fmla="*/ 521 h 10521"/>
              <a:gd name="connsiteX1" fmla="*/ 4881 w 10000"/>
              <a:gd name="connsiteY1" fmla="*/ 136 h 10521"/>
              <a:gd name="connsiteX2" fmla="*/ 10000 w 10000"/>
              <a:gd name="connsiteY2" fmla="*/ 521 h 10521"/>
              <a:gd name="connsiteX3" fmla="*/ 8000 w 10000"/>
              <a:gd name="connsiteY3" fmla="*/ 10521 h 10521"/>
              <a:gd name="connsiteX4" fmla="*/ 2000 w 10000"/>
              <a:gd name="connsiteY4" fmla="*/ 10521 h 10521"/>
              <a:gd name="connsiteX5" fmla="*/ 0 w 10000"/>
              <a:gd name="connsiteY5" fmla="*/ 521 h 10521"/>
              <a:gd name="connsiteX0" fmla="*/ 0 w 10000"/>
              <a:gd name="connsiteY0" fmla="*/ 990 h 10990"/>
              <a:gd name="connsiteX1" fmla="*/ 4881 w 10000"/>
              <a:gd name="connsiteY1" fmla="*/ 605 h 10990"/>
              <a:gd name="connsiteX2" fmla="*/ 10000 w 10000"/>
              <a:gd name="connsiteY2" fmla="*/ 990 h 10990"/>
              <a:gd name="connsiteX3" fmla="*/ 8000 w 10000"/>
              <a:gd name="connsiteY3" fmla="*/ 10990 h 10990"/>
              <a:gd name="connsiteX4" fmla="*/ 2000 w 10000"/>
              <a:gd name="connsiteY4" fmla="*/ 10990 h 10990"/>
              <a:gd name="connsiteX5" fmla="*/ 0 w 10000"/>
              <a:gd name="connsiteY5" fmla="*/ 990 h 10990"/>
              <a:gd name="connsiteX0" fmla="*/ 0 w 10000"/>
              <a:gd name="connsiteY0" fmla="*/ 990 h 10990"/>
              <a:gd name="connsiteX1" fmla="*/ 4881 w 10000"/>
              <a:gd name="connsiteY1" fmla="*/ 605 h 10990"/>
              <a:gd name="connsiteX2" fmla="*/ 10000 w 10000"/>
              <a:gd name="connsiteY2" fmla="*/ 990 h 10990"/>
              <a:gd name="connsiteX3" fmla="*/ 8000 w 10000"/>
              <a:gd name="connsiteY3" fmla="*/ 10990 h 10990"/>
              <a:gd name="connsiteX4" fmla="*/ 2000 w 10000"/>
              <a:gd name="connsiteY4" fmla="*/ 10990 h 10990"/>
              <a:gd name="connsiteX5" fmla="*/ 1071 w 10000"/>
              <a:gd name="connsiteY5" fmla="*/ 6855 h 10990"/>
              <a:gd name="connsiteX6" fmla="*/ 0 w 10000"/>
              <a:gd name="connsiteY6" fmla="*/ 990 h 10990"/>
              <a:gd name="connsiteX0" fmla="*/ 0 w 10000"/>
              <a:gd name="connsiteY0" fmla="*/ 990 h 11182"/>
              <a:gd name="connsiteX1" fmla="*/ 4881 w 10000"/>
              <a:gd name="connsiteY1" fmla="*/ 605 h 11182"/>
              <a:gd name="connsiteX2" fmla="*/ 10000 w 10000"/>
              <a:gd name="connsiteY2" fmla="*/ 990 h 11182"/>
              <a:gd name="connsiteX3" fmla="*/ 8000 w 10000"/>
              <a:gd name="connsiteY3" fmla="*/ 10990 h 11182"/>
              <a:gd name="connsiteX4" fmla="*/ 2000 w 10000"/>
              <a:gd name="connsiteY4" fmla="*/ 11182 h 11182"/>
              <a:gd name="connsiteX5" fmla="*/ 1071 w 10000"/>
              <a:gd name="connsiteY5" fmla="*/ 6855 h 11182"/>
              <a:gd name="connsiteX6" fmla="*/ 0 w 10000"/>
              <a:gd name="connsiteY6" fmla="*/ 990 h 11182"/>
              <a:gd name="connsiteX0" fmla="*/ 0 w 10000"/>
              <a:gd name="connsiteY0" fmla="*/ 990 h 10990"/>
              <a:gd name="connsiteX1" fmla="*/ 4881 w 10000"/>
              <a:gd name="connsiteY1" fmla="*/ 605 h 10990"/>
              <a:gd name="connsiteX2" fmla="*/ 10000 w 10000"/>
              <a:gd name="connsiteY2" fmla="*/ 990 h 10990"/>
              <a:gd name="connsiteX3" fmla="*/ 8000 w 10000"/>
              <a:gd name="connsiteY3" fmla="*/ 10990 h 10990"/>
              <a:gd name="connsiteX4" fmla="*/ 3310 w 10000"/>
              <a:gd name="connsiteY4" fmla="*/ 10701 h 10990"/>
              <a:gd name="connsiteX5" fmla="*/ 1071 w 10000"/>
              <a:gd name="connsiteY5" fmla="*/ 6855 h 10990"/>
              <a:gd name="connsiteX6" fmla="*/ 0 w 10000"/>
              <a:gd name="connsiteY6" fmla="*/ 990 h 10990"/>
              <a:gd name="connsiteX0" fmla="*/ 0 w 10000"/>
              <a:gd name="connsiteY0" fmla="*/ 990 h 10701"/>
              <a:gd name="connsiteX1" fmla="*/ 4881 w 10000"/>
              <a:gd name="connsiteY1" fmla="*/ 605 h 10701"/>
              <a:gd name="connsiteX2" fmla="*/ 10000 w 10000"/>
              <a:gd name="connsiteY2" fmla="*/ 990 h 10701"/>
              <a:gd name="connsiteX3" fmla="*/ 7286 w 10000"/>
              <a:gd name="connsiteY3" fmla="*/ 10413 h 10701"/>
              <a:gd name="connsiteX4" fmla="*/ 3310 w 10000"/>
              <a:gd name="connsiteY4" fmla="*/ 10701 h 10701"/>
              <a:gd name="connsiteX5" fmla="*/ 1071 w 10000"/>
              <a:gd name="connsiteY5" fmla="*/ 6855 h 10701"/>
              <a:gd name="connsiteX6" fmla="*/ 0 w 10000"/>
              <a:gd name="connsiteY6" fmla="*/ 990 h 10701"/>
              <a:gd name="connsiteX0" fmla="*/ 0 w 9286"/>
              <a:gd name="connsiteY0" fmla="*/ 972 h 10683"/>
              <a:gd name="connsiteX1" fmla="*/ 4881 w 9286"/>
              <a:gd name="connsiteY1" fmla="*/ 587 h 10683"/>
              <a:gd name="connsiteX2" fmla="*/ 9286 w 9286"/>
              <a:gd name="connsiteY2" fmla="*/ 1068 h 10683"/>
              <a:gd name="connsiteX3" fmla="*/ 7286 w 9286"/>
              <a:gd name="connsiteY3" fmla="*/ 10395 h 10683"/>
              <a:gd name="connsiteX4" fmla="*/ 3310 w 9286"/>
              <a:gd name="connsiteY4" fmla="*/ 10683 h 10683"/>
              <a:gd name="connsiteX5" fmla="*/ 1071 w 9286"/>
              <a:gd name="connsiteY5" fmla="*/ 6837 h 10683"/>
              <a:gd name="connsiteX6" fmla="*/ 0 w 9286"/>
              <a:gd name="connsiteY6" fmla="*/ 972 h 10683"/>
              <a:gd name="connsiteX0" fmla="*/ 0 w 9615"/>
              <a:gd name="connsiteY0" fmla="*/ 370 h 10000"/>
              <a:gd name="connsiteX1" fmla="*/ 4871 w 9615"/>
              <a:gd name="connsiteY1" fmla="*/ 549 h 10000"/>
              <a:gd name="connsiteX2" fmla="*/ 9615 w 9615"/>
              <a:gd name="connsiteY2" fmla="*/ 1000 h 10000"/>
              <a:gd name="connsiteX3" fmla="*/ 7461 w 9615"/>
              <a:gd name="connsiteY3" fmla="*/ 9730 h 10000"/>
              <a:gd name="connsiteX4" fmla="*/ 3180 w 9615"/>
              <a:gd name="connsiteY4" fmla="*/ 10000 h 10000"/>
              <a:gd name="connsiteX5" fmla="*/ 768 w 9615"/>
              <a:gd name="connsiteY5" fmla="*/ 6400 h 10000"/>
              <a:gd name="connsiteX6" fmla="*/ 0 w 9615"/>
              <a:gd name="connsiteY6" fmla="*/ 370 h 10000"/>
              <a:gd name="connsiteX0" fmla="*/ 0 w 9333"/>
              <a:gd name="connsiteY0" fmla="*/ 640 h 10000"/>
              <a:gd name="connsiteX1" fmla="*/ 4399 w 9333"/>
              <a:gd name="connsiteY1" fmla="*/ 549 h 10000"/>
              <a:gd name="connsiteX2" fmla="*/ 9333 w 9333"/>
              <a:gd name="connsiteY2" fmla="*/ 1000 h 10000"/>
              <a:gd name="connsiteX3" fmla="*/ 7093 w 9333"/>
              <a:gd name="connsiteY3" fmla="*/ 9730 h 10000"/>
              <a:gd name="connsiteX4" fmla="*/ 2640 w 9333"/>
              <a:gd name="connsiteY4" fmla="*/ 10000 h 10000"/>
              <a:gd name="connsiteX5" fmla="*/ 132 w 9333"/>
              <a:gd name="connsiteY5" fmla="*/ 6400 h 10000"/>
              <a:gd name="connsiteX6" fmla="*/ 0 w 9333"/>
              <a:gd name="connsiteY6" fmla="*/ 640 h 10000"/>
              <a:gd name="connsiteX0" fmla="*/ 145 w 9859"/>
              <a:gd name="connsiteY0" fmla="*/ 1270 h 10000"/>
              <a:gd name="connsiteX1" fmla="*/ 4572 w 9859"/>
              <a:gd name="connsiteY1" fmla="*/ 549 h 10000"/>
              <a:gd name="connsiteX2" fmla="*/ 9859 w 9859"/>
              <a:gd name="connsiteY2" fmla="*/ 1000 h 10000"/>
              <a:gd name="connsiteX3" fmla="*/ 7459 w 9859"/>
              <a:gd name="connsiteY3" fmla="*/ 9730 h 10000"/>
              <a:gd name="connsiteX4" fmla="*/ 2688 w 9859"/>
              <a:gd name="connsiteY4" fmla="*/ 10000 h 10000"/>
              <a:gd name="connsiteX5" fmla="*/ 0 w 9859"/>
              <a:gd name="connsiteY5" fmla="*/ 6400 h 10000"/>
              <a:gd name="connsiteX6" fmla="*/ 145 w 9859"/>
              <a:gd name="connsiteY6" fmla="*/ 1270 h 10000"/>
              <a:gd name="connsiteX0" fmla="*/ 147 w 10000"/>
              <a:gd name="connsiteY0" fmla="*/ 1270 h 10000"/>
              <a:gd name="connsiteX1" fmla="*/ 4637 w 10000"/>
              <a:gd name="connsiteY1" fmla="*/ 549 h 10000"/>
              <a:gd name="connsiteX2" fmla="*/ 10000 w 10000"/>
              <a:gd name="connsiteY2" fmla="*/ 1000 h 10000"/>
              <a:gd name="connsiteX3" fmla="*/ 7536 w 10000"/>
              <a:gd name="connsiteY3" fmla="*/ 6670 h 10000"/>
              <a:gd name="connsiteX4" fmla="*/ 7566 w 10000"/>
              <a:gd name="connsiteY4" fmla="*/ 9730 h 10000"/>
              <a:gd name="connsiteX5" fmla="*/ 2726 w 10000"/>
              <a:gd name="connsiteY5" fmla="*/ 10000 h 10000"/>
              <a:gd name="connsiteX6" fmla="*/ 0 w 10000"/>
              <a:gd name="connsiteY6" fmla="*/ 6400 h 10000"/>
              <a:gd name="connsiteX7" fmla="*/ 147 w 10000"/>
              <a:gd name="connsiteY7" fmla="*/ 1270 h 10000"/>
              <a:gd name="connsiteX0" fmla="*/ 147 w 10000"/>
              <a:gd name="connsiteY0" fmla="*/ 1270 h 10000"/>
              <a:gd name="connsiteX1" fmla="*/ 4637 w 10000"/>
              <a:gd name="connsiteY1" fmla="*/ 549 h 10000"/>
              <a:gd name="connsiteX2" fmla="*/ 10000 w 10000"/>
              <a:gd name="connsiteY2" fmla="*/ 1000 h 10000"/>
              <a:gd name="connsiteX3" fmla="*/ 7536 w 10000"/>
              <a:gd name="connsiteY3" fmla="*/ 6670 h 10000"/>
              <a:gd name="connsiteX4" fmla="*/ 8853 w 10000"/>
              <a:gd name="connsiteY4" fmla="*/ 9920 h 10000"/>
              <a:gd name="connsiteX5" fmla="*/ 2726 w 10000"/>
              <a:gd name="connsiteY5" fmla="*/ 10000 h 10000"/>
              <a:gd name="connsiteX6" fmla="*/ 0 w 10000"/>
              <a:gd name="connsiteY6" fmla="*/ 6400 h 10000"/>
              <a:gd name="connsiteX7" fmla="*/ 147 w 10000"/>
              <a:gd name="connsiteY7" fmla="*/ 1270 h 10000"/>
              <a:gd name="connsiteX0" fmla="*/ 147 w 10000"/>
              <a:gd name="connsiteY0" fmla="*/ 1270 h 10000"/>
              <a:gd name="connsiteX1" fmla="*/ 4637 w 10000"/>
              <a:gd name="connsiteY1" fmla="*/ 549 h 10000"/>
              <a:gd name="connsiteX2" fmla="*/ 10000 w 10000"/>
              <a:gd name="connsiteY2" fmla="*/ 1000 h 10000"/>
              <a:gd name="connsiteX3" fmla="*/ 7536 w 10000"/>
              <a:gd name="connsiteY3" fmla="*/ 6670 h 10000"/>
              <a:gd name="connsiteX4" fmla="*/ 8853 w 10000"/>
              <a:gd name="connsiteY4" fmla="*/ 9920 h 10000"/>
              <a:gd name="connsiteX5" fmla="*/ 2726 w 10000"/>
              <a:gd name="connsiteY5" fmla="*/ 10000 h 10000"/>
              <a:gd name="connsiteX6" fmla="*/ 0 w 10000"/>
              <a:gd name="connsiteY6" fmla="*/ 6400 h 10000"/>
              <a:gd name="connsiteX7" fmla="*/ 147 w 10000"/>
              <a:gd name="connsiteY7" fmla="*/ 1270 h 10000"/>
              <a:gd name="connsiteX0" fmla="*/ 2247 w 12100"/>
              <a:gd name="connsiteY0" fmla="*/ 1270 h 9937"/>
              <a:gd name="connsiteX1" fmla="*/ 6737 w 12100"/>
              <a:gd name="connsiteY1" fmla="*/ 549 h 9937"/>
              <a:gd name="connsiteX2" fmla="*/ 12100 w 12100"/>
              <a:gd name="connsiteY2" fmla="*/ 1000 h 9937"/>
              <a:gd name="connsiteX3" fmla="*/ 9636 w 12100"/>
              <a:gd name="connsiteY3" fmla="*/ 6670 h 9937"/>
              <a:gd name="connsiteX4" fmla="*/ 10953 w 12100"/>
              <a:gd name="connsiteY4" fmla="*/ 9920 h 9937"/>
              <a:gd name="connsiteX5" fmla="*/ 27 w 12100"/>
              <a:gd name="connsiteY5" fmla="*/ 9937 h 9937"/>
              <a:gd name="connsiteX6" fmla="*/ 2100 w 12100"/>
              <a:gd name="connsiteY6" fmla="*/ 6400 h 9937"/>
              <a:gd name="connsiteX7" fmla="*/ 2247 w 12100"/>
              <a:gd name="connsiteY7" fmla="*/ 1270 h 9937"/>
              <a:gd name="connsiteX0" fmla="*/ 2333 w 10476"/>
              <a:gd name="connsiteY0" fmla="*/ 1278 h 10000"/>
              <a:gd name="connsiteX1" fmla="*/ 6044 w 10476"/>
              <a:gd name="connsiteY1" fmla="*/ 552 h 10000"/>
              <a:gd name="connsiteX2" fmla="*/ 10476 w 10476"/>
              <a:gd name="connsiteY2" fmla="*/ 1006 h 10000"/>
              <a:gd name="connsiteX3" fmla="*/ 8440 w 10476"/>
              <a:gd name="connsiteY3" fmla="*/ 6712 h 10000"/>
              <a:gd name="connsiteX4" fmla="*/ 9528 w 10476"/>
              <a:gd name="connsiteY4" fmla="*/ 9983 h 10000"/>
              <a:gd name="connsiteX5" fmla="*/ 498 w 10476"/>
              <a:gd name="connsiteY5" fmla="*/ 10000 h 10000"/>
              <a:gd name="connsiteX6" fmla="*/ 0 w 10476"/>
              <a:gd name="connsiteY6" fmla="*/ 6238 h 10000"/>
              <a:gd name="connsiteX7" fmla="*/ 2333 w 10476"/>
              <a:gd name="connsiteY7" fmla="*/ 1278 h 10000"/>
              <a:gd name="connsiteX0" fmla="*/ 2333 w 10476"/>
              <a:gd name="connsiteY0" fmla="*/ 1278 h 10000"/>
              <a:gd name="connsiteX1" fmla="*/ 6044 w 10476"/>
              <a:gd name="connsiteY1" fmla="*/ 552 h 10000"/>
              <a:gd name="connsiteX2" fmla="*/ 10476 w 10476"/>
              <a:gd name="connsiteY2" fmla="*/ 1006 h 10000"/>
              <a:gd name="connsiteX3" fmla="*/ 8440 w 10476"/>
              <a:gd name="connsiteY3" fmla="*/ 6712 h 10000"/>
              <a:gd name="connsiteX4" fmla="*/ 7184 w 10476"/>
              <a:gd name="connsiteY4" fmla="*/ 9316 h 10000"/>
              <a:gd name="connsiteX5" fmla="*/ 498 w 10476"/>
              <a:gd name="connsiteY5" fmla="*/ 10000 h 10000"/>
              <a:gd name="connsiteX6" fmla="*/ 0 w 10476"/>
              <a:gd name="connsiteY6" fmla="*/ 6238 h 10000"/>
              <a:gd name="connsiteX7" fmla="*/ 2333 w 10476"/>
              <a:gd name="connsiteY7" fmla="*/ 1278 h 10000"/>
              <a:gd name="connsiteX0" fmla="*/ 2333 w 10476"/>
              <a:gd name="connsiteY0" fmla="*/ 1278 h 10000"/>
              <a:gd name="connsiteX1" fmla="*/ 6044 w 10476"/>
              <a:gd name="connsiteY1" fmla="*/ 552 h 10000"/>
              <a:gd name="connsiteX2" fmla="*/ 10476 w 10476"/>
              <a:gd name="connsiteY2" fmla="*/ 1006 h 10000"/>
              <a:gd name="connsiteX3" fmla="*/ 7394 w 10476"/>
              <a:gd name="connsiteY3" fmla="*/ 5562 h 10000"/>
              <a:gd name="connsiteX4" fmla="*/ 7184 w 10476"/>
              <a:gd name="connsiteY4" fmla="*/ 9316 h 10000"/>
              <a:gd name="connsiteX5" fmla="*/ 498 w 10476"/>
              <a:gd name="connsiteY5" fmla="*/ 10000 h 10000"/>
              <a:gd name="connsiteX6" fmla="*/ 0 w 10476"/>
              <a:gd name="connsiteY6" fmla="*/ 6238 h 10000"/>
              <a:gd name="connsiteX7" fmla="*/ 2333 w 10476"/>
              <a:gd name="connsiteY7" fmla="*/ 1278 h 10000"/>
              <a:gd name="connsiteX0" fmla="*/ 2751 w 10894"/>
              <a:gd name="connsiteY0" fmla="*/ 1278 h 9316"/>
              <a:gd name="connsiteX1" fmla="*/ 6462 w 10894"/>
              <a:gd name="connsiteY1" fmla="*/ 552 h 9316"/>
              <a:gd name="connsiteX2" fmla="*/ 10894 w 10894"/>
              <a:gd name="connsiteY2" fmla="*/ 1006 h 9316"/>
              <a:gd name="connsiteX3" fmla="*/ 7812 w 10894"/>
              <a:gd name="connsiteY3" fmla="*/ 5562 h 9316"/>
              <a:gd name="connsiteX4" fmla="*/ 7602 w 10894"/>
              <a:gd name="connsiteY4" fmla="*/ 9316 h 9316"/>
              <a:gd name="connsiteX5" fmla="*/ 51 w 10894"/>
              <a:gd name="connsiteY5" fmla="*/ 9168 h 9316"/>
              <a:gd name="connsiteX6" fmla="*/ 418 w 10894"/>
              <a:gd name="connsiteY6" fmla="*/ 6238 h 9316"/>
              <a:gd name="connsiteX7" fmla="*/ 2751 w 10894"/>
              <a:gd name="connsiteY7" fmla="*/ 1278 h 9316"/>
              <a:gd name="connsiteX0" fmla="*/ 2525 w 10068"/>
              <a:gd name="connsiteY0" fmla="*/ 1372 h 10000"/>
              <a:gd name="connsiteX1" fmla="*/ 5932 w 10068"/>
              <a:gd name="connsiteY1" fmla="*/ 593 h 10000"/>
              <a:gd name="connsiteX2" fmla="*/ 10000 w 10068"/>
              <a:gd name="connsiteY2" fmla="*/ 1080 h 10000"/>
              <a:gd name="connsiteX3" fmla="*/ 7787 w 10068"/>
              <a:gd name="connsiteY3" fmla="*/ 3761 h 10000"/>
              <a:gd name="connsiteX4" fmla="*/ 7171 w 10068"/>
              <a:gd name="connsiteY4" fmla="*/ 5970 h 10000"/>
              <a:gd name="connsiteX5" fmla="*/ 6978 w 10068"/>
              <a:gd name="connsiteY5" fmla="*/ 10000 h 10000"/>
              <a:gd name="connsiteX6" fmla="*/ 47 w 10068"/>
              <a:gd name="connsiteY6" fmla="*/ 9841 h 10000"/>
              <a:gd name="connsiteX7" fmla="*/ 384 w 10068"/>
              <a:gd name="connsiteY7" fmla="*/ 6696 h 10000"/>
              <a:gd name="connsiteX8" fmla="*/ 2525 w 10068"/>
              <a:gd name="connsiteY8" fmla="*/ 1372 h 10000"/>
              <a:gd name="connsiteX0" fmla="*/ 2525 w 10068"/>
              <a:gd name="connsiteY0" fmla="*/ 1372 h 10000"/>
              <a:gd name="connsiteX1" fmla="*/ 5932 w 10068"/>
              <a:gd name="connsiteY1" fmla="*/ 593 h 10000"/>
              <a:gd name="connsiteX2" fmla="*/ 10000 w 10068"/>
              <a:gd name="connsiteY2" fmla="*/ 1080 h 10000"/>
              <a:gd name="connsiteX3" fmla="*/ 7787 w 10068"/>
              <a:gd name="connsiteY3" fmla="*/ 3761 h 10000"/>
              <a:gd name="connsiteX4" fmla="*/ 7171 w 10068"/>
              <a:gd name="connsiteY4" fmla="*/ 5970 h 10000"/>
              <a:gd name="connsiteX5" fmla="*/ 6978 w 10068"/>
              <a:gd name="connsiteY5" fmla="*/ 10000 h 10000"/>
              <a:gd name="connsiteX6" fmla="*/ 47 w 10068"/>
              <a:gd name="connsiteY6" fmla="*/ 9841 h 10000"/>
              <a:gd name="connsiteX7" fmla="*/ 384 w 10068"/>
              <a:gd name="connsiteY7" fmla="*/ 6696 h 10000"/>
              <a:gd name="connsiteX8" fmla="*/ 31 w 10068"/>
              <a:gd name="connsiteY8" fmla="*/ 4382 h 10000"/>
              <a:gd name="connsiteX9" fmla="*/ 2525 w 10068"/>
              <a:gd name="connsiteY9" fmla="*/ 1372 h 10000"/>
              <a:gd name="connsiteX0" fmla="*/ 2525 w 10068"/>
              <a:gd name="connsiteY0" fmla="*/ 1372 h 10734"/>
              <a:gd name="connsiteX1" fmla="*/ 5932 w 10068"/>
              <a:gd name="connsiteY1" fmla="*/ 593 h 10734"/>
              <a:gd name="connsiteX2" fmla="*/ 10000 w 10068"/>
              <a:gd name="connsiteY2" fmla="*/ 1080 h 10734"/>
              <a:gd name="connsiteX3" fmla="*/ 7787 w 10068"/>
              <a:gd name="connsiteY3" fmla="*/ 3761 h 10734"/>
              <a:gd name="connsiteX4" fmla="*/ 7171 w 10068"/>
              <a:gd name="connsiteY4" fmla="*/ 5970 h 10734"/>
              <a:gd name="connsiteX5" fmla="*/ 6978 w 10068"/>
              <a:gd name="connsiteY5" fmla="*/ 10000 h 10734"/>
              <a:gd name="connsiteX6" fmla="*/ 3587 w 10068"/>
              <a:gd name="connsiteY6" fmla="*/ 10734 h 10734"/>
              <a:gd name="connsiteX7" fmla="*/ 47 w 10068"/>
              <a:gd name="connsiteY7" fmla="*/ 9841 h 10734"/>
              <a:gd name="connsiteX8" fmla="*/ 384 w 10068"/>
              <a:gd name="connsiteY8" fmla="*/ 6696 h 10734"/>
              <a:gd name="connsiteX9" fmla="*/ 31 w 10068"/>
              <a:gd name="connsiteY9" fmla="*/ 4382 h 10734"/>
              <a:gd name="connsiteX10" fmla="*/ 2525 w 10068"/>
              <a:gd name="connsiteY10" fmla="*/ 1372 h 10734"/>
              <a:gd name="connsiteX0" fmla="*/ 2514 w 10057"/>
              <a:gd name="connsiteY0" fmla="*/ 1372 h 10734"/>
              <a:gd name="connsiteX1" fmla="*/ 5921 w 10057"/>
              <a:gd name="connsiteY1" fmla="*/ 593 h 10734"/>
              <a:gd name="connsiteX2" fmla="*/ 9989 w 10057"/>
              <a:gd name="connsiteY2" fmla="*/ 1080 h 10734"/>
              <a:gd name="connsiteX3" fmla="*/ 7776 w 10057"/>
              <a:gd name="connsiteY3" fmla="*/ 3761 h 10734"/>
              <a:gd name="connsiteX4" fmla="*/ 7160 w 10057"/>
              <a:gd name="connsiteY4" fmla="*/ 5970 h 10734"/>
              <a:gd name="connsiteX5" fmla="*/ 6967 w 10057"/>
              <a:gd name="connsiteY5" fmla="*/ 10000 h 10734"/>
              <a:gd name="connsiteX6" fmla="*/ 3576 w 10057"/>
              <a:gd name="connsiteY6" fmla="*/ 10734 h 10734"/>
              <a:gd name="connsiteX7" fmla="*/ 270 w 10057"/>
              <a:gd name="connsiteY7" fmla="*/ 9739 h 10734"/>
              <a:gd name="connsiteX8" fmla="*/ 373 w 10057"/>
              <a:gd name="connsiteY8" fmla="*/ 6696 h 10734"/>
              <a:gd name="connsiteX9" fmla="*/ 20 w 10057"/>
              <a:gd name="connsiteY9" fmla="*/ 4382 h 10734"/>
              <a:gd name="connsiteX10" fmla="*/ 2514 w 10057"/>
              <a:gd name="connsiteY10" fmla="*/ 1372 h 10734"/>
              <a:gd name="connsiteX0" fmla="*/ 2514 w 10057"/>
              <a:gd name="connsiteY0" fmla="*/ 1372 h 10734"/>
              <a:gd name="connsiteX1" fmla="*/ 5921 w 10057"/>
              <a:gd name="connsiteY1" fmla="*/ 593 h 10734"/>
              <a:gd name="connsiteX2" fmla="*/ 9989 w 10057"/>
              <a:gd name="connsiteY2" fmla="*/ 1080 h 10734"/>
              <a:gd name="connsiteX3" fmla="*/ 7776 w 10057"/>
              <a:gd name="connsiteY3" fmla="*/ 3761 h 10734"/>
              <a:gd name="connsiteX4" fmla="*/ 7160 w 10057"/>
              <a:gd name="connsiteY4" fmla="*/ 5970 h 10734"/>
              <a:gd name="connsiteX5" fmla="*/ 5341 w 10057"/>
              <a:gd name="connsiteY5" fmla="*/ 9952 h 10734"/>
              <a:gd name="connsiteX6" fmla="*/ 3576 w 10057"/>
              <a:gd name="connsiteY6" fmla="*/ 10734 h 10734"/>
              <a:gd name="connsiteX7" fmla="*/ 270 w 10057"/>
              <a:gd name="connsiteY7" fmla="*/ 9739 h 10734"/>
              <a:gd name="connsiteX8" fmla="*/ 373 w 10057"/>
              <a:gd name="connsiteY8" fmla="*/ 6696 h 10734"/>
              <a:gd name="connsiteX9" fmla="*/ 20 w 10057"/>
              <a:gd name="connsiteY9" fmla="*/ 4382 h 10734"/>
              <a:gd name="connsiteX10" fmla="*/ 2514 w 10057"/>
              <a:gd name="connsiteY10" fmla="*/ 1372 h 10734"/>
              <a:gd name="connsiteX0" fmla="*/ 2586 w 10129"/>
              <a:gd name="connsiteY0" fmla="*/ 1372 h 10734"/>
              <a:gd name="connsiteX1" fmla="*/ 5993 w 10129"/>
              <a:gd name="connsiteY1" fmla="*/ 593 h 10734"/>
              <a:gd name="connsiteX2" fmla="*/ 10061 w 10129"/>
              <a:gd name="connsiteY2" fmla="*/ 1080 h 10734"/>
              <a:gd name="connsiteX3" fmla="*/ 7848 w 10129"/>
              <a:gd name="connsiteY3" fmla="*/ 3761 h 10734"/>
              <a:gd name="connsiteX4" fmla="*/ 7232 w 10129"/>
              <a:gd name="connsiteY4" fmla="*/ 5970 h 10734"/>
              <a:gd name="connsiteX5" fmla="*/ 5413 w 10129"/>
              <a:gd name="connsiteY5" fmla="*/ 9952 h 10734"/>
              <a:gd name="connsiteX6" fmla="*/ 3648 w 10129"/>
              <a:gd name="connsiteY6" fmla="*/ 10734 h 10734"/>
              <a:gd name="connsiteX7" fmla="*/ 44 w 10129"/>
              <a:gd name="connsiteY7" fmla="*/ 9707 h 10734"/>
              <a:gd name="connsiteX8" fmla="*/ 445 w 10129"/>
              <a:gd name="connsiteY8" fmla="*/ 6696 h 10734"/>
              <a:gd name="connsiteX9" fmla="*/ 92 w 10129"/>
              <a:gd name="connsiteY9" fmla="*/ 4382 h 10734"/>
              <a:gd name="connsiteX10" fmla="*/ 2586 w 10129"/>
              <a:gd name="connsiteY10" fmla="*/ 1372 h 10734"/>
              <a:gd name="connsiteX0" fmla="*/ 2615 w 10158"/>
              <a:gd name="connsiteY0" fmla="*/ 1372 h 10734"/>
              <a:gd name="connsiteX1" fmla="*/ 6022 w 10158"/>
              <a:gd name="connsiteY1" fmla="*/ 593 h 10734"/>
              <a:gd name="connsiteX2" fmla="*/ 10090 w 10158"/>
              <a:gd name="connsiteY2" fmla="*/ 1080 h 10734"/>
              <a:gd name="connsiteX3" fmla="*/ 7877 w 10158"/>
              <a:gd name="connsiteY3" fmla="*/ 3761 h 10734"/>
              <a:gd name="connsiteX4" fmla="*/ 7261 w 10158"/>
              <a:gd name="connsiteY4" fmla="*/ 5970 h 10734"/>
              <a:gd name="connsiteX5" fmla="*/ 5442 w 10158"/>
              <a:gd name="connsiteY5" fmla="*/ 9952 h 10734"/>
              <a:gd name="connsiteX6" fmla="*/ 3677 w 10158"/>
              <a:gd name="connsiteY6" fmla="*/ 10734 h 10734"/>
              <a:gd name="connsiteX7" fmla="*/ 73 w 10158"/>
              <a:gd name="connsiteY7" fmla="*/ 9707 h 10734"/>
              <a:gd name="connsiteX8" fmla="*/ 59 w 10158"/>
              <a:gd name="connsiteY8" fmla="*/ 6715 h 10734"/>
              <a:gd name="connsiteX9" fmla="*/ 121 w 10158"/>
              <a:gd name="connsiteY9" fmla="*/ 4382 h 10734"/>
              <a:gd name="connsiteX10" fmla="*/ 2615 w 10158"/>
              <a:gd name="connsiteY10" fmla="*/ 1372 h 10734"/>
              <a:gd name="connsiteX0" fmla="*/ 2778 w 10321"/>
              <a:gd name="connsiteY0" fmla="*/ 1372 h 10734"/>
              <a:gd name="connsiteX1" fmla="*/ 6185 w 10321"/>
              <a:gd name="connsiteY1" fmla="*/ 593 h 10734"/>
              <a:gd name="connsiteX2" fmla="*/ 10253 w 10321"/>
              <a:gd name="connsiteY2" fmla="*/ 1080 h 10734"/>
              <a:gd name="connsiteX3" fmla="*/ 8040 w 10321"/>
              <a:gd name="connsiteY3" fmla="*/ 3761 h 10734"/>
              <a:gd name="connsiteX4" fmla="*/ 7424 w 10321"/>
              <a:gd name="connsiteY4" fmla="*/ 5970 h 10734"/>
              <a:gd name="connsiteX5" fmla="*/ 5605 w 10321"/>
              <a:gd name="connsiteY5" fmla="*/ 9952 h 10734"/>
              <a:gd name="connsiteX6" fmla="*/ 3840 w 10321"/>
              <a:gd name="connsiteY6" fmla="*/ 10734 h 10734"/>
              <a:gd name="connsiteX7" fmla="*/ 236 w 10321"/>
              <a:gd name="connsiteY7" fmla="*/ 9707 h 10734"/>
              <a:gd name="connsiteX8" fmla="*/ 222 w 10321"/>
              <a:gd name="connsiteY8" fmla="*/ 6715 h 10734"/>
              <a:gd name="connsiteX9" fmla="*/ 25 w 10321"/>
              <a:gd name="connsiteY9" fmla="*/ 5304 h 10734"/>
              <a:gd name="connsiteX10" fmla="*/ 2778 w 10321"/>
              <a:gd name="connsiteY10" fmla="*/ 1372 h 10734"/>
              <a:gd name="connsiteX0" fmla="*/ 3726 w 11269"/>
              <a:gd name="connsiteY0" fmla="*/ 1372 h 10904"/>
              <a:gd name="connsiteX1" fmla="*/ 7133 w 11269"/>
              <a:gd name="connsiteY1" fmla="*/ 593 h 10904"/>
              <a:gd name="connsiteX2" fmla="*/ 11201 w 11269"/>
              <a:gd name="connsiteY2" fmla="*/ 1080 h 10904"/>
              <a:gd name="connsiteX3" fmla="*/ 8988 w 11269"/>
              <a:gd name="connsiteY3" fmla="*/ 3761 h 10904"/>
              <a:gd name="connsiteX4" fmla="*/ 8372 w 11269"/>
              <a:gd name="connsiteY4" fmla="*/ 5970 h 10904"/>
              <a:gd name="connsiteX5" fmla="*/ 6553 w 11269"/>
              <a:gd name="connsiteY5" fmla="*/ 9952 h 10904"/>
              <a:gd name="connsiteX6" fmla="*/ 4788 w 11269"/>
              <a:gd name="connsiteY6" fmla="*/ 10734 h 10904"/>
              <a:gd name="connsiteX7" fmla="*/ 25 w 11269"/>
              <a:gd name="connsiteY7" fmla="*/ 10904 h 10904"/>
              <a:gd name="connsiteX8" fmla="*/ 1170 w 11269"/>
              <a:gd name="connsiteY8" fmla="*/ 6715 h 10904"/>
              <a:gd name="connsiteX9" fmla="*/ 973 w 11269"/>
              <a:gd name="connsiteY9" fmla="*/ 5304 h 10904"/>
              <a:gd name="connsiteX10" fmla="*/ 3726 w 11269"/>
              <a:gd name="connsiteY10" fmla="*/ 1372 h 10904"/>
              <a:gd name="connsiteX0" fmla="*/ 4043 w 11586"/>
              <a:gd name="connsiteY0" fmla="*/ 1372 h 10904"/>
              <a:gd name="connsiteX1" fmla="*/ 7450 w 11586"/>
              <a:gd name="connsiteY1" fmla="*/ 593 h 10904"/>
              <a:gd name="connsiteX2" fmla="*/ 11518 w 11586"/>
              <a:gd name="connsiteY2" fmla="*/ 1080 h 10904"/>
              <a:gd name="connsiteX3" fmla="*/ 9305 w 11586"/>
              <a:gd name="connsiteY3" fmla="*/ 3761 h 10904"/>
              <a:gd name="connsiteX4" fmla="*/ 8689 w 11586"/>
              <a:gd name="connsiteY4" fmla="*/ 5970 h 10904"/>
              <a:gd name="connsiteX5" fmla="*/ 6870 w 11586"/>
              <a:gd name="connsiteY5" fmla="*/ 9952 h 10904"/>
              <a:gd name="connsiteX6" fmla="*/ 5105 w 11586"/>
              <a:gd name="connsiteY6" fmla="*/ 10734 h 10904"/>
              <a:gd name="connsiteX7" fmla="*/ 342 w 11586"/>
              <a:gd name="connsiteY7" fmla="*/ 10904 h 10904"/>
              <a:gd name="connsiteX8" fmla="*/ 1487 w 11586"/>
              <a:gd name="connsiteY8" fmla="*/ 6715 h 10904"/>
              <a:gd name="connsiteX9" fmla="*/ 1290 w 11586"/>
              <a:gd name="connsiteY9" fmla="*/ 5304 h 10904"/>
              <a:gd name="connsiteX10" fmla="*/ 4043 w 11586"/>
              <a:gd name="connsiteY10" fmla="*/ 1372 h 10904"/>
              <a:gd name="connsiteX0" fmla="*/ 3969 w 11512"/>
              <a:gd name="connsiteY0" fmla="*/ 1372 h 10904"/>
              <a:gd name="connsiteX1" fmla="*/ 7376 w 11512"/>
              <a:gd name="connsiteY1" fmla="*/ 593 h 10904"/>
              <a:gd name="connsiteX2" fmla="*/ 11444 w 11512"/>
              <a:gd name="connsiteY2" fmla="*/ 1080 h 10904"/>
              <a:gd name="connsiteX3" fmla="*/ 9231 w 11512"/>
              <a:gd name="connsiteY3" fmla="*/ 3761 h 10904"/>
              <a:gd name="connsiteX4" fmla="*/ 8615 w 11512"/>
              <a:gd name="connsiteY4" fmla="*/ 5970 h 10904"/>
              <a:gd name="connsiteX5" fmla="*/ 6796 w 11512"/>
              <a:gd name="connsiteY5" fmla="*/ 9952 h 10904"/>
              <a:gd name="connsiteX6" fmla="*/ 5031 w 11512"/>
              <a:gd name="connsiteY6" fmla="*/ 10734 h 10904"/>
              <a:gd name="connsiteX7" fmla="*/ 268 w 11512"/>
              <a:gd name="connsiteY7" fmla="*/ 10904 h 10904"/>
              <a:gd name="connsiteX8" fmla="*/ 543 w 11512"/>
              <a:gd name="connsiteY8" fmla="*/ 8139 h 10904"/>
              <a:gd name="connsiteX9" fmla="*/ 1413 w 11512"/>
              <a:gd name="connsiteY9" fmla="*/ 6715 h 10904"/>
              <a:gd name="connsiteX10" fmla="*/ 1216 w 11512"/>
              <a:gd name="connsiteY10" fmla="*/ 5304 h 10904"/>
              <a:gd name="connsiteX11" fmla="*/ 3969 w 11512"/>
              <a:gd name="connsiteY11" fmla="*/ 1372 h 10904"/>
              <a:gd name="connsiteX0" fmla="*/ 3969 w 11512"/>
              <a:gd name="connsiteY0" fmla="*/ 1372 h 10904"/>
              <a:gd name="connsiteX1" fmla="*/ 7376 w 11512"/>
              <a:gd name="connsiteY1" fmla="*/ 593 h 10904"/>
              <a:gd name="connsiteX2" fmla="*/ 11444 w 11512"/>
              <a:gd name="connsiteY2" fmla="*/ 1080 h 10904"/>
              <a:gd name="connsiteX3" fmla="*/ 9231 w 11512"/>
              <a:gd name="connsiteY3" fmla="*/ 3761 h 10904"/>
              <a:gd name="connsiteX4" fmla="*/ 8615 w 11512"/>
              <a:gd name="connsiteY4" fmla="*/ 5970 h 10904"/>
              <a:gd name="connsiteX5" fmla="*/ 6796 w 11512"/>
              <a:gd name="connsiteY5" fmla="*/ 9952 h 10904"/>
              <a:gd name="connsiteX6" fmla="*/ 5031 w 11512"/>
              <a:gd name="connsiteY6" fmla="*/ 10734 h 10904"/>
              <a:gd name="connsiteX7" fmla="*/ 268 w 11512"/>
              <a:gd name="connsiteY7" fmla="*/ 10904 h 10904"/>
              <a:gd name="connsiteX8" fmla="*/ 543 w 11512"/>
              <a:gd name="connsiteY8" fmla="*/ 8139 h 10904"/>
              <a:gd name="connsiteX9" fmla="*/ 1413 w 11512"/>
              <a:gd name="connsiteY9" fmla="*/ 6715 h 10904"/>
              <a:gd name="connsiteX10" fmla="*/ 1216 w 11512"/>
              <a:gd name="connsiteY10" fmla="*/ 5304 h 10904"/>
              <a:gd name="connsiteX11" fmla="*/ 2646 w 11512"/>
              <a:gd name="connsiteY11" fmla="*/ 3588 h 10904"/>
              <a:gd name="connsiteX12" fmla="*/ 3969 w 11512"/>
              <a:gd name="connsiteY12" fmla="*/ 1372 h 1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 h="10904">
                <a:moveTo>
                  <a:pt x="3969" y="1372"/>
                </a:moveTo>
                <a:cubicBezTo>
                  <a:pt x="5471" y="1340"/>
                  <a:pt x="5655" y="140"/>
                  <a:pt x="7376" y="593"/>
                </a:cubicBezTo>
                <a:cubicBezTo>
                  <a:pt x="9610" y="-930"/>
                  <a:pt x="9868" y="951"/>
                  <a:pt x="11444" y="1080"/>
                </a:cubicBezTo>
                <a:cubicBezTo>
                  <a:pt x="11930" y="1600"/>
                  <a:pt x="9702" y="2946"/>
                  <a:pt x="9231" y="3761"/>
                </a:cubicBezTo>
                <a:cubicBezTo>
                  <a:pt x="8760" y="4576"/>
                  <a:pt x="8926" y="4922"/>
                  <a:pt x="8615" y="5970"/>
                </a:cubicBezTo>
                <a:cubicBezTo>
                  <a:pt x="8947" y="7140"/>
                  <a:pt x="6855" y="8795"/>
                  <a:pt x="6796" y="9952"/>
                </a:cubicBezTo>
                <a:cubicBezTo>
                  <a:pt x="5840" y="9941"/>
                  <a:pt x="5987" y="10745"/>
                  <a:pt x="5031" y="10734"/>
                </a:cubicBezTo>
                <a:lnTo>
                  <a:pt x="268" y="10904"/>
                </a:lnTo>
                <a:cubicBezTo>
                  <a:pt x="-391" y="10447"/>
                  <a:pt x="352" y="8837"/>
                  <a:pt x="543" y="8139"/>
                </a:cubicBezTo>
                <a:cubicBezTo>
                  <a:pt x="734" y="7441"/>
                  <a:pt x="1390" y="7163"/>
                  <a:pt x="1413" y="6715"/>
                </a:cubicBezTo>
                <a:cubicBezTo>
                  <a:pt x="1549" y="5971"/>
                  <a:pt x="1080" y="6048"/>
                  <a:pt x="1216" y="5304"/>
                </a:cubicBezTo>
                <a:cubicBezTo>
                  <a:pt x="1665" y="4831"/>
                  <a:pt x="2197" y="4061"/>
                  <a:pt x="2646" y="3588"/>
                </a:cubicBezTo>
                <a:lnTo>
                  <a:pt x="3969" y="1372"/>
                </a:lnTo>
                <a:close/>
              </a:path>
            </a:pathLst>
          </a:custGeom>
          <a:gradFill flip="none" rotWithShape="1">
            <a:gsLst>
              <a:gs pos="0">
                <a:srgbClr val="FF0000"/>
              </a:gs>
              <a:gs pos="18000">
                <a:schemeClr val="bg1">
                  <a:lumMod val="65000"/>
                </a:schemeClr>
              </a:gs>
              <a:gs pos="100000">
                <a:schemeClr val="bg1"/>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z="1300" smtClean="0">
              <a:solidFill>
                <a:srgbClr val="FFFFFF"/>
              </a:solidFill>
              <a:ea typeface="宋体" panose="02010600030101010101" pitchFamily="2" charset="-122"/>
            </a:endParaRPr>
          </a:p>
        </p:txBody>
      </p:sp>
      <p:sp>
        <p:nvSpPr>
          <p:cNvPr id="20" name="Flowchart: Manual Operation 3"/>
          <p:cNvSpPr/>
          <p:nvPr/>
        </p:nvSpPr>
        <p:spPr>
          <a:xfrm rot="15608032">
            <a:off x="4086113" y="2174652"/>
            <a:ext cx="141988" cy="24967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385 h 10385"/>
              <a:gd name="connsiteX1" fmla="*/ 4881 w 10000"/>
              <a:gd name="connsiteY1" fmla="*/ 0 h 10385"/>
              <a:gd name="connsiteX2" fmla="*/ 10000 w 10000"/>
              <a:gd name="connsiteY2" fmla="*/ 385 h 10385"/>
              <a:gd name="connsiteX3" fmla="*/ 8000 w 10000"/>
              <a:gd name="connsiteY3" fmla="*/ 10385 h 10385"/>
              <a:gd name="connsiteX4" fmla="*/ 2000 w 10000"/>
              <a:gd name="connsiteY4" fmla="*/ 10385 h 10385"/>
              <a:gd name="connsiteX5" fmla="*/ 0 w 10000"/>
              <a:gd name="connsiteY5" fmla="*/ 385 h 10385"/>
              <a:gd name="connsiteX0" fmla="*/ 0 w 10000"/>
              <a:gd name="connsiteY0" fmla="*/ 521 h 10521"/>
              <a:gd name="connsiteX1" fmla="*/ 4881 w 10000"/>
              <a:gd name="connsiteY1" fmla="*/ 136 h 10521"/>
              <a:gd name="connsiteX2" fmla="*/ 10000 w 10000"/>
              <a:gd name="connsiteY2" fmla="*/ 521 h 10521"/>
              <a:gd name="connsiteX3" fmla="*/ 8000 w 10000"/>
              <a:gd name="connsiteY3" fmla="*/ 10521 h 10521"/>
              <a:gd name="connsiteX4" fmla="*/ 2000 w 10000"/>
              <a:gd name="connsiteY4" fmla="*/ 10521 h 10521"/>
              <a:gd name="connsiteX5" fmla="*/ 0 w 10000"/>
              <a:gd name="connsiteY5" fmla="*/ 521 h 10521"/>
              <a:gd name="connsiteX0" fmla="*/ 0 w 10000"/>
              <a:gd name="connsiteY0" fmla="*/ 990 h 10990"/>
              <a:gd name="connsiteX1" fmla="*/ 4881 w 10000"/>
              <a:gd name="connsiteY1" fmla="*/ 605 h 10990"/>
              <a:gd name="connsiteX2" fmla="*/ 10000 w 10000"/>
              <a:gd name="connsiteY2" fmla="*/ 990 h 10990"/>
              <a:gd name="connsiteX3" fmla="*/ 8000 w 10000"/>
              <a:gd name="connsiteY3" fmla="*/ 10990 h 10990"/>
              <a:gd name="connsiteX4" fmla="*/ 2000 w 10000"/>
              <a:gd name="connsiteY4" fmla="*/ 10990 h 10990"/>
              <a:gd name="connsiteX5" fmla="*/ 0 w 10000"/>
              <a:gd name="connsiteY5" fmla="*/ 990 h 10990"/>
              <a:gd name="connsiteX0" fmla="*/ 0 w 10000"/>
              <a:gd name="connsiteY0" fmla="*/ 990 h 10990"/>
              <a:gd name="connsiteX1" fmla="*/ 4881 w 10000"/>
              <a:gd name="connsiteY1" fmla="*/ 605 h 10990"/>
              <a:gd name="connsiteX2" fmla="*/ 10000 w 10000"/>
              <a:gd name="connsiteY2" fmla="*/ 990 h 10990"/>
              <a:gd name="connsiteX3" fmla="*/ 8000 w 10000"/>
              <a:gd name="connsiteY3" fmla="*/ 10990 h 10990"/>
              <a:gd name="connsiteX4" fmla="*/ 2000 w 10000"/>
              <a:gd name="connsiteY4" fmla="*/ 10990 h 10990"/>
              <a:gd name="connsiteX5" fmla="*/ 1071 w 10000"/>
              <a:gd name="connsiteY5" fmla="*/ 6855 h 10990"/>
              <a:gd name="connsiteX6" fmla="*/ 0 w 10000"/>
              <a:gd name="connsiteY6" fmla="*/ 990 h 10990"/>
              <a:gd name="connsiteX0" fmla="*/ 0 w 10000"/>
              <a:gd name="connsiteY0" fmla="*/ 990 h 11182"/>
              <a:gd name="connsiteX1" fmla="*/ 4881 w 10000"/>
              <a:gd name="connsiteY1" fmla="*/ 605 h 11182"/>
              <a:gd name="connsiteX2" fmla="*/ 10000 w 10000"/>
              <a:gd name="connsiteY2" fmla="*/ 990 h 11182"/>
              <a:gd name="connsiteX3" fmla="*/ 8000 w 10000"/>
              <a:gd name="connsiteY3" fmla="*/ 10990 h 11182"/>
              <a:gd name="connsiteX4" fmla="*/ 2000 w 10000"/>
              <a:gd name="connsiteY4" fmla="*/ 11182 h 11182"/>
              <a:gd name="connsiteX5" fmla="*/ 1071 w 10000"/>
              <a:gd name="connsiteY5" fmla="*/ 6855 h 11182"/>
              <a:gd name="connsiteX6" fmla="*/ 0 w 10000"/>
              <a:gd name="connsiteY6" fmla="*/ 990 h 11182"/>
              <a:gd name="connsiteX0" fmla="*/ 0 w 10000"/>
              <a:gd name="connsiteY0" fmla="*/ 990 h 10990"/>
              <a:gd name="connsiteX1" fmla="*/ 4881 w 10000"/>
              <a:gd name="connsiteY1" fmla="*/ 605 h 10990"/>
              <a:gd name="connsiteX2" fmla="*/ 10000 w 10000"/>
              <a:gd name="connsiteY2" fmla="*/ 990 h 10990"/>
              <a:gd name="connsiteX3" fmla="*/ 8000 w 10000"/>
              <a:gd name="connsiteY3" fmla="*/ 10990 h 10990"/>
              <a:gd name="connsiteX4" fmla="*/ 3310 w 10000"/>
              <a:gd name="connsiteY4" fmla="*/ 10701 h 10990"/>
              <a:gd name="connsiteX5" fmla="*/ 1071 w 10000"/>
              <a:gd name="connsiteY5" fmla="*/ 6855 h 10990"/>
              <a:gd name="connsiteX6" fmla="*/ 0 w 10000"/>
              <a:gd name="connsiteY6" fmla="*/ 990 h 10990"/>
              <a:gd name="connsiteX0" fmla="*/ 0 w 10000"/>
              <a:gd name="connsiteY0" fmla="*/ 990 h 10701"/>
              <a:gd name="connsiteX1" fmla="*/ 4881 w 10000"/>
              <a:gd name="connsiteY1" fmla="*/ 605 h 10701"/>
              <a:gd name="connsiteX2" fmla="*/ 10000 w 10000"/>
              <a:gd name="connsiteY2" fmla="*/ 990 h 10701"/>
              <a:gd name="connsiteX3" fmla="*/ 7286 w 10000"/>
              <a:gd name="connsiteY3" fmla="*/ 10413 h 10701"/>
              <a:gd name="connsiteX4" fmla="*/ 3310 w 10000"/>
              <a:gd name="connsiteY4" fmla="*/ 10701 h 10701"/>
              <a:gd name="connsiteX5" fmla="*/ 1071 w 10000"/>
              <a:gd name="connsiteY5" fmla="*/ 6855 h 10701"/>
              <a:gd name="connsiteX6" fmla="*/ 0 w 10000"/>
              <a:gd name="connsiteY6" fmla="*/ 990 h 10701"/>
              <a:gd name="connsiteX0" fmla="*/ 0 w 9286"/>
              <a:gd name="connsiteY0" fmla="*/ 972 h 10683"/>
              <a:gd name="connsiteX1" fmla="*/ 4881 w 9286"/>
              <a:gd name="connsiteY1" fmla="*/ 587 h 10683"/>
              <a:gd name="connsiteX2" fmla="*/ 9286 w 9286"/>
              <a:gd name="connsiteY2" fmla="*/ 1068 h 10683"/>
              <a:gd name="connsiteX3" fmla="*/ 7286 w 9286"/>
              <a:gd name="connsiteY3" fmla="*/ 10395 h 10683"/>
              <a:gd name="connsiteX4" fmla="*/ 3310 w 9286"/>
              <a:gd name="connsiteY4" fmla="*/ 10683 h 10683"/>
              <a:gd name="connsiteX5" fmla="*/ 1071 w 9286"/>
              <a:gd name="connsiteY5" fmla="*/ 6837 h 10683"/>
              <a:gd name="connsiteX6" fmla="*/ 0 w 9286"/>
              <a:gd name="connsiteY6" fmla="*/ 972 h 10683"/>
              <a:gd name="connsiteX0" fmla="*/ 0 w 9615"/>
              <a:gd name="connsiteY0" fmla="*/ 370 h 10000"/>
              <a:gd name="connsiteX1" fmla="*/ 4871 w 9615"/>
              <a:gd name="connsiteY1" fmla="*/ 549 h 10000"/>
              <a:gd name="connsiteX2" fmla="*/ 9615 w 9615"/>
              <a:gd name="connsiteY2" fmla="*/ 1000 h 10000"/>
              <a:gd name="connsiteX3" fmla="*/ 7461 w 9615"/>
              <a:gd name="connsiteY3" fmla="*/ 9730 h 10000"/>
              <a:gd name="connsiteX4" fmla="*/ 3180 w 9615"/>
              <a:gd name="connsiteY4" fmla="*/ 10000 h 10000"/>
              <a:gd name="connsiteX5" fmla="*/ 768 w 9615"/>
              <a:gd name="connsiteY5" fmla="*/ 6400 h 10000"/>
              <a:gd name="connsiteX6" fmla="*/ 0 w 9615"/>
              <a:gd name="connsiteY6" fmla="*/ 370 h 10000"/>
              <a:gd name="connsiteX0" fmla="*/ 0 w 9333"/>
              <a:gd name="connsiteY0" fmla="*/ 640 h 10000"/>
              <a:gd name="connsiteX1" fmla="*/ 4399 w 9333"/>
              <a:gd name="connsiteY1" fmla="*/ 549 h 10000"/>
              <a:gd name="connsiteX2" fmla="*/ 9333 w 9333"/>
              <a:gd name="connsiteY2" fmla="*/ 1000 h 10000"/>
              <a:gd name="connsiteX3" fmla="*/ 7093 w 9333"/>
              <a:gd name="connsiteY3" fmla="*/ 9730 h 10000"/>
              <a:gd name="connsiteX4" fmla="*/ 2640 w 9333"/>
              <a:gd name="connsiteY4" fmla="*/ 10000 h 10000"/>
              <a:gd name="connsiteX5" fmla="*/ 132 w 9333"/>
              <a:gd name="connsiteY5" fmla="*/ 6400 h 10000"/>
              <a:gd name="connsiteX6" fmla="*/ 0 w 9333"/>
              <a:gd name="connsiteY6" fmla="*/ 640 h 10000"/>
              <a:gd name="connsiteX0" fmla="*/ 145 w 9859"/>
              <a:gd name="connsiteY0" fmla="*/ 1270 h 10000"/>
              <a:gd name="connsiteX1" fmla="*/ 4572 w 9859"/>
              <a:gd name="connsiteY1" fmla="*/ 549 h 10000"/>
              <a:gd name="connsiteX2" fmla="*/ 9859 w 9859"/>
              <a:gd name="connsiteY2" fmla="*/ 1000 h 10000"/>
              <a:gd name="connsiteX3" fmla="*/ 7459 w 9859"/>
              <a:gd name="connsiteY3" fmla="*/ 9730 h 10000"/>
              <a:gd name="connsiteX4" fmla="*/ 2688 w 9859"/>
              <a:gd name="connsiteY4" fmla="*/ 10000 h 10000"/>
              <a:gd name="connsiteX5" fmla="*/ 0 w 9859"/>
              <a:gd name="connsiteY5" fmla="*/ 6400 h 10000"/>
              <a:gd name="connsiteX6" fmla="*/ 145 w 9859"/>
              <a:gd name="connsiteY6" fmla="*/ 1270 h 10000"/>
              <a:gd name="connsiteX0" fmla="*/ 147 w 10000"/>
              <a:gd name="connsiteY0" fmla="*/ 1270 h 10000"/>
              <a:gd name="connsiteX1" fmla="*/ 4637 w 10000"/>
              <a:gd name="connsiteY1" fmla="*/ 549 h 10000"/>
              <a:gd name="connsiteX2" fmla="*/ 10000 w 10000"/>
              <a:gd name="connsiteY2" fmla="*/ 1000 h 10000"/>
              <a:gd name="connsiteX3" fmla="*/ 7536 w 10000"/>
              <a:gd name="connsiteY3" fmla="*/ 6670 h 10000"/>
              <a:gd name="connsiteX4" fmla="*/ 7566 w 10000"/>
              <a:gd name="connsiteY4" fmla="*/ 9730 h 10000"/>
              <a:gd name="connsiteX5" fmla="*/ 2726 w 10000"/>
              <a:gd name="connsiteY5" fmla="*/ 10000 h 10000"/>
              <a:gd name="connsiteX6" fmla="*/ 0 w 10000"/>
              <a:gd name="connsiteY6" fmla="*/ 6400 h 10000"/>
              <a:gd name="connsiteX7" fmla="*/ 147 w 10000"/>
              <a:gd name="connsiteY7" fmla="*/ 1270 h 10000"/>
              <a:gd name="connsiteX0" fmla="*/ 147 w 10000"/>
              <a:gd name="connsiteY0" fmla="*/ 1270 h 10000"/>
              <a:gd name="connsiteX1" fmla="*/ 4637 w 10000"/>
              <a:gd name="connsiteY1" fmla="*/ 549 h 10000"/>
              <a:gd name="connsiteX2" fmla="*/ 10000 w 10000"/>
              <a:gd name="connsiteY2" fmla="*/ 1000 h 10000"/>
              <a:gd name="connsiteX3" fmla="*/ 7536 w 10000"/>
              <a:gd name="connsiteY3" fmla="*/ 6670 h 10000"/>
              <a:gd name="connsiteX4" fmla="*/ 8853 w 10000"/>
              <a:gd name="connsiteY4" fmla="*/ 9920 h 10000"/>
              <a:gd name="connsiteX5" fmla="*/ 2726 w 10000"/>
              <a:gd name="connsiteY5" fmla="*/ 10000 h 10000"/>
              <a:gd name="connsiteX6" fmla="*/ 0 w 10000"/>
              <a:gd name="connsiteY6" fmla="*/ 6400 h 10000"/>
              <a:gd name="connsiteX7" fmla="*/ 147 w 10000"/>
              <a:gd name="connsiteY7" fmla="*/ 1270 h 10000"/>
              <a:gd name="connsiteX0" fmla="*/ 147 w 10000"/>
              <a:gd name="connsiteY0" fmla="*/ 1270 h 10000"/>
              <a:gd name="connsiteX1" fmla="*/ 4637 w 10000"/>
              <a:gd name="connsiteY1" fmla="*/ 549 h 10000"/>
              <a:gd name="connsiteX2" fmla="*/ 10000 w 10000"/>
              <a:gd name="connsiteY2" fmla="*/ 1000 h 10000"/>
              <a:gd name="connsiteX3" fmla="*/ 7536 w 10000"/>
              <a:gd name="connsiteY3" fmla="*/ 6670 h 10000"/>
              <a:gd name="connsiteX4" fmla="*/ 8853 w 10000"/>
              <a:gd name="connsiteY4" fmla="*/ 9920 h 10000"/>
              <a:gd name="connsiteX5" fmla="*/ 2726 w 10000"/>
              <a:gd name="connsiteY5" fmla="*/ 10000 h 10000"/>
              <a:gd name="connsiteX6" fmla="*/ 0 w 10000"/>
              <a:gd name="connsiteY6" fmla="*/ 6400 h 10000"/>
              <a:gd name="connsiteX7" fmla="*/ 147 w 10000"/>
              <a:gd name="connsiteY7" fmla="*/ 1270 h 10000"/>
              <a:gd name="connsiteX0" fmla="*/ 2247 w 12100"/>
              <a:gd name="connsiteY0" fmla="*/ 1270 h 9937"/>
              <a:gd name="connsiteX1" fmla="*/ 6737 w 12100"/>
              <a:gd name="connsiteY1" fmla="*/ 549 h 9937"/>
              <a:gd name="connsiteX2" fmla="*/ 12100 w 12100"/>
              <a:gd name="connsiteY2" fmla="*/ 1000 h 9937"/>
              <a:gd name="connsiteX3" fmla="*/ 9636 w 12100"/>
              <a:gd name="connsiteY3" fmla="*/ 6670 h 9937"/>
              <a:gd name="connsiteX4" fmla="*/ 10953 w 12100"/>
              <a:gd name="connsiteY4" fmla="*/ 9920 h 9937"/>
              <a:gd name="connsiteX5" fmla="*/ 27 w 12100"/>
              <a:gd name="connsiteY5" fmla="*/ 9937 h 9937"/>
              <a:gd name="connsiteX6" fmla="*/ 2100 w 12100"/>
              <a:gd name="connsiteY6" fmla="*/ 6400 h 9937"/>
              <a:gd name="connsiteX7" fmla="*/ 2247 w 12100"/>
              <a:gd name="connsiteY7" fmla="*/ 1270 h 9937"/>
              <a:gd name="connsiteX0" fmla="*/ 2333 w 10476"/>
              <a:gd name="connsiteY0" fmla="*/ 1278 h 10000"/>
              <a:gd name="connsiteX1" fmla="*/ 6044 w 10476"/>
              <a:gd name="connsiteY1" fmla="*/ 552 h 10000"/>
              <a:gd name="connsiteX2" fmla="*/ 10476 w 10476"/>
              <a:gd name="connsiteY2" fmla="*/ 1006 h 10000"/>
              <a:gd name="connsiteX3" fmla="*/ 8440 w 10476"/>
              <a:gd name="connsiteY3" fmla="*/ 6712 h 10000"/>
              <a:gd name="connsiteX4" fmla="*/ 9528 w 10476"/>
              <a:gd name="connsiteY4" fmla="*/ 9983 h 10000"/>
              <a:gd name="connsiteX5" fmla="*/ 498 w 10476"/>
              <a:gd name="connsiteY5" fmla="*/ 10000 h 10000"/>
              <a:gd name="connsiteX6" fmla="*/ 0 w 10476"/>
              <a:gd name="connsiteY6" fmla="*/ 6238 h 10000"/>
              <a:gd name="connsiteX7" fmla="*/ 2333 w 10476"/>
              <a:gd name="connsiteY7" fmla="*/ 1278 h 10000"/>
              <a:gd name="connsiteX0" fmla="*/ 2333 w 10476"/>
              <a:gd name="connsiteY0" fmla="*/ 1278 h 10000"/>
              <a:gd name="connsiteX1" fmla="*/ 6044 w 10476"/>
              <a:gd name="connsiteY1" fmla="*/ 552 h 10000"/>
              <a:gd name="connsiteX2" fmla="*/ 10476 w 10476"/>
              <a:gd name="connsiteY2" fmla="*/ 1006 h 10000"/>
              <a:gd name="connsiteX3" fmla="*/ 8440 w 10476"/>
              <a:gd name="connsiteY3" fmla="*/ 6712 h 10000"/>
              <a:gd name="connsiteX4" fmla="*/ 7184 w 10476"/>
              <a:gd name="connsiteY4" fmla="*/ 9316 h 10000"/>
              <a:gd name="connsiteX5" fmla="*/ 498 w 10476"/>
              <a:gd name="connsiteY5" fmla="*/ 10000 h 10000"/>
              <a:gd name="connsiteX6" fmla="*/ 0 w 10476"/>
              <a:gd name="connsiteY6" fmla="*/ 6238 h 10000"/>
              <a:gd name="connsiteX7" fmla="*/ 2333 w 10476"/>
              <a:gd name="connsiteY7" fmla="*/ 1278 h 10000"/>
              <a:gd name="connsiteX0" fmla="*/ 2333 w 10476"/>
              <a:gd name="connsiteY0" fmla="*/ 1278 h 10000"/>
              <a:gd name="connsiteX1" fmla="*/ 6044 w 10476"/>
              <a:gd name="connsiteY1" fmla="*/ 552 h 10000"/>
              <a:gd name="connsiteX2" fmla="*/ 10476 w 10476"/>
              <a:gd name="connsiteY2" fmla="*/ 1006 h 10000"/>
              <a:gd name="connsiteX3" fmla="*/ 7394 w 10476"/>
              <a:gd name="connsiteY3" fmla="*/ 5562 h 10000"/>
              <a:gd name="connsiteX4" fmla="*/ 7184 w 10476"/>
              <a:gd name="connsiteY4" fmla="*/ 9316 h 10000"/>
              <a:gd name="connsiteX5" fmla="*/ 498 w 10476"/>
              <a:gd name="connsiteY5" fmla="*/ 10000 h 10000"/>
              <a:gd name="connsiteX6" fmla="*/ 0 w 10476"/>
              <a:gd name="connsiteY6" fmla="*/ 6238 h 10000"/>
              <a:gd name="connsiteX7" fmla="*/ 2333 w 10476"/>
              <a:gd name="connsiteY7" fmla="*/ 1278 h 10000"/>
              <a:gd name="connsiteX0" fmla="*/ 2751 w 10894"/>
              <a:gd name="connsiteY0" fmla="*/ 1278 h 9316"/>
              <a:gd name="connsiteX1" fmla="*/ 6462 w 10894"/>
              <a:gd name="connsiteY1" fmla="*/ 552 h 9316"/>
              <a:gd name="connsiteX2" fmla="*/ 10894 w 10894"/>
              <a:gd name="connsiteY2" fmla="*/ 1006 h 9316"/>
              <a:gd name="connsiteX3" fmla="*/ 7812 w 10894"/>
              <a:gd name="connsiteY3" fmla="*/ 5562 h 9316"/>
              <a:gd name="connsiteX4" fmla="*/ 7602 w 10894"/>
              <a:gd name="connsiteY4" fmla="*/ 9316 h 9316"/>
              <a:gd name="connsiteX5" fmla="*/ 51 w 10894"/>
              <a:gd name="connsiteY5" fmla="*/ 9168 h 9316"/>
              <a:gd name="connsiteX6" fmla="*/ 418 w 10894"/>
              <a:gd name="connsiteY6" fmla="*/ 6238 h 9316"/>
              <a:gd name="connsiteX7" fmla="*/ 2751 w 10894"/>
              <a:gd name="connsiteY7" fmla="*/ 1278 h 9316"/>
              <a:gd name="connsiteX0" fmla="*/ 2525 w 10068"/>
              <a:gd name="connsiteY0" fmla="*/ 1372 h 10000"/>
              <a:gd name="connsiteX1" fmla="*/ 5932 w 10068"/>
              <a:gd name="connsiteY1" fmla="*/ 593 h 10000"/>
              <a:gd name="connsiteX2" fmla="*/ 10000 w 10068"/>
              <a:gd name="connsiteY2" fmla="*/ 1080 h 10000"/>
              <a:gd name="connsiteX3" fmla="*/ 7787 w 10068"/>
              <a:gd name="connsiteY3" fmla="*/ 3761 h 10000"/>
              <a:gd name="connsiteX4" fmla="*/ 7171 w 10068"/>
              <a:gd name="connsiteY4" fmla="*/ 5970 h 10000"/>
              <a:gd name="connsiteX5" fmla="*/ 6978 w 10068"/>
              <a:gd name="connsiteY5" fmla="*/ 10000 h 10000"/>
              <a:gd name="connsiteX6" fmla="*/ 47 w 10068"/>
              <a:gd name="connsiteY6" fmla="*/ 9841 h 10000"/>
              <a:gd name="connsiteX7" fmla="*/ 384 w 10068"/>
              <a:gd name="connsiteY7" fmla="*/ 6696 h 10000"/>
              <a:gd name="connsiteX8" fmla="*/ 2525 w 10068"/>
              <a:gd name="connsiteY8" fmla="*/ 1372 h 10000"/>
              <a:gd name="connsiteX0" fmla="*/ 2525 w 10068"/>
              <a:gd name="connsiteY0" fmla="*/ 1372 h 10000"/>
              <a:gd name="connsiteX1" fmla="*/ 5932 w 10068"/>
              <a:gd name="connsiteY1" fmla="*/ 593 h 10000"/>
              <a:gd name="connsiteX2" fmla="*/ 10000 w 10068"/>
              <a:gd name="connsiteY2" fmla="*/ 1080 h 10000"/>
              <a:gd name="connsiteX3" fmla="*/ 7787 w 10068"/>
              <a:gd name="connsiteY3" fmla="*/ 3761 h 10000"/>
              <a:gd name="connsiteX4" fmla="*/ 7171 w 10068"/>
              <a:gd name="connsiteY4" fmla="*/ 5970 h 10000"/>
              <a:gd name="connsiteX5" fmla="*/ 6978 w 10068"/>
              <a:gd name="connsiteY5" fmla="*/ 10000 h 10000"/>
              <a:gd name="connsiteX6" fmla="*/ 47 w 10068"/>
              <a:gd name="connsiteY6" fmla="*/ 9841 h 10000"/>
              <a:gd name="connsiteX7" fmla="*/ 384 w 10068"/>
              <a:gd name="connsiteY7" fmla="*/ 6696 h 10000"/>
              <a:gd name="connsiteX8" fmla="*/ 31 w 10068"/>
              <a:gd name="connsiteY8" fmla="*/ 4382 h 10000"/>
              <a:gd name="connsiteX9" fmla="*/ 2525 w 10068"/>
              <a:gd name="connsiteY9" fmla="*/ 1372 h 10000"/>
              <a:gd name="connsiteX0" fmla="*/ 2525 w 10068"/>
              <a:gd name="connsiteY0" fmla="*/ 1372 h 10734"/>
              <a:gd name="connsiteX1" fmla="*/ 5932 w 10068"/>
              <a:gd name="connsiteY1" fmla="*/ 593 h 10734"/>
              <a:gd name="connsiteX2" fmla="*/ 10000 w 10068"/>
              <a:gd name="connsiteY2" fmla="*/ 1080 h 10734"/>
              <a:gd name="connsiteX3" fmla="*/ 7787 w 10068"/>
              <a:gd name="connsiteY3" fmla="*/ 3761 h 10734"/>
              <a:gd name="connsiteX4" fmla="*/ 7171 w 10068"/>
              <a:gd name="connsiteY4" fmla="*/ 5970 h 10734"/>
              <a:gd name="connsiteX5" fmla="*/ 6978 w 10068"/>
              <a:gd name="connsiteY5" fmla="*/ 10000 h 10734"/>
              <a:gd name="connsiteX6" fmla="*/ 3587 w 10068"/>
              <a:gd name="connsiteY6" fmla="*/ 10734 h 10734"/>
              <a:gd name="connsiteX7" fmla="*/ 47 w 10068"/>
              <a:gd name="connsiteY7" fmla="*/ 9841 h 10734"/>
              <a:gd name="connsiteX8" fmla="*/ 384 w 10068"/>
              <a:gd name="connsiteY8" fmla="*/ 6696 h 10734"/>
              <a:gd name="connsiteX9" fmla="*/ 31 w 10068"/>
              <a:gd name="connsiteY9" fmla="*/ 4382 h 10734"/>
              <a:gd name="connsiteX10" fmla="*/ 2525 w 10068"/>
              <a:gd name="connsiteY10" fmla="*/ 1372 h 10734"/>
              <a:gd name="connsiteX0" fmla="*/ 2514 w 10057"/>
              <a:gd name="connsiteY0" fmla="*/ 1372 h 10734"/>
              <a:gd name="connsiteX1" fmla="*/ 5921 w 10057"/>
              <a:gd name="connsiteY1" fmla="*/ 593 h 10734"/>
              <a:gd name="connsiteX2" fmla="*/ 9989 w 10057"/>
              <a:gd name="connsiteY2" fmla="*/ 1080 h 10734"/>
              <a:gd name="connsiteX3" fmla="*/ 7776 w 10057"/>
              <a:gd name="connsiteY3" fmla="*/ 3761 h 10734"/>
              <a:gd name="connsiteX4" fmla="*/ 7160 w 10057"/>
              <a:gd name="connsiteY4" fmla="*/ 5970 h 10734"/>
              <a:gd name="connsiteX5" fmla="*/ 6967 w 10057"/>
              <a:gd name="connsiteY5" fmla="*/ 10000 h 10734"/>
              <a:gd name="connsiteX6" fmla="*/ 3576 w 10057"/>
              <a:gd name="connsiteY6" fmla="*/ 10734 h 10734"/>
              <a:gd name="connsiteX7" fmla="*/ 270 w 10057"/>
              <a:gd name="connsiteY7" fmla="*/ 9739 h 10734"/>
              <a:gd name="connsiteX8" fmla="*/ 373 w 10057"/>
              <a:gd name="connsiteY8" fmla="*/ 6696 h 10734"/>
              <a:gd name="connsiteX9" fmla="*/ 20 w 10057"/>
              <a:gd name="connsiteY9" fmla="*/ 4382 h 10734"/>
              <a:gd name="connsiteX10" fmla="*/ 2514 w 10057"/>
              <a:gd name="connsiteY10" fmla="*/ 1372 h 10734"/>
              <a:gd name="connsiteX0" fmla="*/ 2514 w 10057"/>
              <a:gd name="connsiteY0" fmla="*/ 1372 h 10734"/>
              <a:gd name="connsiteX1" fmla="*/ 5921 w 10057"/>
              <a:gd name="connsiteY1" fmla="*/ 593 h 10734"/>
              <a:gd name="connsiteX2" fmla="*/ 9989 w 10057"/>
              <a:gd name="connsiteY2" fmla="*/ 1080 h 10734"/>
              <a:gd name="connsiteX3" fmla="*/ 7776 w 10057"/>
              <a:gd name="connsiteY3" fmla="*/ 3761 h 10734"/>
              <a:gd name="connsiteX4" fmla="*/ 7160 w 10057"/>
              <a:gd name="connsiteY4" fmla="*/ 5970 h 10734"/>
              <a:gd name="connsiteX5" fmla="*/ 5341 w 10057"/>
              <a:gd name="connsiteY5" fmla="*/ 9952 h 10734"/>
              <a:gd name="connsiteX6" fmla="*/ 3576 w 10057"/>
              <a:gd name="connsiteY6" fmla="*/ 10734 h 10734"/>
              <a:gd name="connsiteX7" fmla="*/ 270 w 10057"/>
              <a:gd name="connsiteY7" fmla="*/ 9739 h 10734"/>
              <a:gd name="connsiteX8" fmla="*/ 373 w 10057"/>
              <a:gd name="connsiteY8" fmla="*/ 6696 h 10734"/>
              <a:gd name="connsiteX9" fmla="*/ 20 w 10057"/>
              <a:gd name="connsiteY9" fmla="*/ 4382 h 10734"/>
              <a:gd name="connsiteX10" fmla="*/ 2514 w 10057"/>
              <a:gd name="connsiteY10" fmla="*/ 1372 h 10734"/>
              <a:gd name="connsiteX0" fmla="*/ 2586 w 10129"/>
              <a:gd name="connsiteY0" fmla="*/ 1372 h 10734"/>
              <a:gd name="connsiteX1" fmla="*/ 5993 w 10129"/>
              <a:gd name="connsiteY1" fmla="*/ 593 h 10734"/>
              <a:gd name="connsiteX2" fmla="*/ 10061 w 10129"/>
              <a:gd name="connsiteY2" fmla="*/ 1080 h 10734"/>
              <a:gd name="connsiteX3" fmla="*/ 7848 w 10129"/>
              <a:gd name="connsiteY3" fmla="*/ 3761 h 10734"/>
              <a:gd name="connsiteX4" fmla="*/ 7232 w 10129"/>
              <a:gd name="connsiteY4" fmla="*/ 5970 h 10734"/>
              <a:gd name="connsiteX5" fmla="*/ 5413 w 10129"/>
              <a:gd name="connsiteY5" fmla="*/ 9952 h 10734"/>
              <a:gd name="connsiteX6" fmla="*/ 3648 w 10129"/>
              <a:gd name="connsiteY6" fmla="*/ 10734 h 10734"/>
              <a:gd name="connsiteX7" fmla="*/ 44 w 10129"/>
              <a:gd name="connsiteY7" fmla="*/ 9707 h 10734"/>
              <a:gd name="connsiteX8" fmla="*/ 445 w 10129"/>
              <a:gd name="connsiteY8" fmla="*/ 6696 h 10734"/>
              <a:gd name="connsiteX9" fmla="*/ 92 w 10129"/>
              <a:gd name="connsiteY9" fmla="*/ 4382 h 10734"/>
              <a:gd name="connsiteX10" fmla="*/ 2586 w 10129"/>
              <a:gd name="connsiteY10" fmla="*/ 1372 h 10734"/>
              <a:gd name="connsiteX0" fmla="*/ 2615 w 10158"/>
              <a:gd name="connsiteY0" fmla="*/ 1372 h 10734"/>
              <a:gd name="connsiteX1" fmla="*/ 6022 w 10158"/>
              <a:gd name="connsiteY1" fmla="*/ 593 h 10734"/>
              <a:gd name="connsiteX2" fmla="*/ 10090 w 10158"/>
              <a:gd name="connsiteY2" fmla="*/ 1080 h 10734"/>
              <a:gd name="connsiteX3" fmla="*/ 7877 w 10158"/>
              <a:gd name="connsiteY3" fmla="*/ 3761 h 10734"/>
              <a:gd name="connsiteX4" fmla="*/ 7261 w 10158"/>
              <a:gd name="connsiteY4" fmla="*/ 5970 h 10734"/>
              <a:gd name="connsiteX5" fmla="*/ 5442 w 10158"/>
              <a:gd name="connsiteY5" fmla="*/ 9952 h 10734"/>
              <a:gd name="connsiteX6" fmla="*/ 3677 w 10158"/>
              <a:gd name="connsiteY6" fmla="*/ 10734 h 10734"/>
              <a:gd name="connsiteX7" fmla="*/ 73 w 10158"/>
              <a:gd name="connsiteY7" fmla="*/ 9707 h 10734"/>
              <a:gd name="connsiteX8" fmla="*/ 59 w 10158"/>
              <a:gd name="connsiteY8" fmla="*/ 6715 h 10734"/>
              <a:gd name="connsiteX9" fmla="*/ 121 w 10158"/>
              <a:gd name="connsiteY9" fmla="*/ 4382 h 10734"/>
              <a:gd name="connsiteX10" fmla="*/ 2615 w 10158"/>
              <a:gd name="connsiteY10" fmla="*/ 1372 h 10734"/>
              <a:gd name="connsiteX0" fmla="*/ 2778 w 10321"/>
              <a:gd name="connsiteY0" fmla="*/ 1372 h 10734"/>
              <a:gd name="connsiteX1" fmla="*/ 6185 w 10321"/>
              <a:gd name="connsiteY1" fmla="*/ 593 h 10734"/>
              <a:gd name="connsiteX2" fmla="*/ 10253 w 10321"/>
              <a:gd name="connsiteY2" fmla="*/ 1080 h 10734"/>
              <a:gd name="connsiteX3" fmla="*/ 8040 w 10321"/>
              <a:gd name="connsiteY3" fmla="*/ 3761 h 10734"/>
              <a:gd name="connsiteX4" fmla="*/ 7424 w 10321"/>
              <a:gd name="connsiteY4" fmla="*/ 5970 h 10734"/>
              <a:gd name="connsiteX5" fmla="*/ 5605 w 10321"/>
              <a:gd name="connsiteY5" fmla="*/ 9952 h 10734"/>
              <a:gd name="connsiteX6" fmla="*/ 3840 w 10321"/>
              <a:gd name="connsiteY6" fmla="*/ 10734 h 10734"/>
              <a:gd name="connsiteX7" fmla="*/ 236 w 10321"/>
              <a:gd name="connsiteY7" fmla="*/ 9707 h 10734"/>
              <a:gd name="connsiteX8" fmla="*/ 222 w 10321"/>
              <a:gd name="connsiteY8" fmla="*/ 6715 h 10734"/>
              <a:gd name="connsiteX9" fmla="*/ 25 w 10321"/>
              <a:gd name="connsiteY9" fmla="*/ 5304 h 10734"/>
              <a:gd name="connsiteX10" fmla="*/ 2778 w 10321"/>
              <a:gd name="connsiteY10" fmla="*/ 1372 h 1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21" h="10734">
                <a:moveTo>
                  <a:pt x="2778" y="1372"/>
                </a:moveTo>
                <a:cubicBezTo>
                  <a:pt x="4280" y="1340"/>
                  <a:pt x="4464" y="140"/>
                  <a:pt x="6185" y="593"/>
                </a:cubicBezTo>
                <a:cubicBezTo>
                  <a:pt x="8419" y="-930"/>
                  <a:pt x="8677" y="951"/>
                  <a:pt x="10253" y="1080"/>
                </a:cubicBezTo>
                <a:cubicBezTo>
                  <a:pt x="10739" y="1600"/>
                  <a:pt x="8511" y="2946"/>
                  <a:pt x="8040" y="3761"/>
                </a:cubicBezTo>
                <a:cubicBezTo>
                  <a:pt x="7569" y="4576"/>
                  <a:pt x="7735" y="4922"/>
                  <a:pt x="7424" y="5970"/>
                </a:cubicBezTo>
                <a:cubicBezTo>
                  <a:pt x="7756" y="7140"/>
                  <a:pt x="5664" y="8795"/>
                  <a:pt x="5605" y="9952"/>
                </a:cubicBezTo>
                <a:cubicBezTo>
                  <a:pt x="4649" y="9941"/>
                  <a:pt x="4796" y="10745"/>
                  <a:pt x="3840" y="10734"/>
                </a:cubicBezTo>
                <a:lnTo>
                  <a:pt x="236" y="9707"/>
                </a:lnTo>
                <a:cubicBezTo>
                  <a:pt x="-13" y="8054"/>
                  <a:pt x="470" y="8367"/>
                  <a:pt x="222" y="6715"/>
                </a:cubicBezTo>
                <a:cubicBezTo>
                  <a:pt x="358" y="5971"/>
                  <a:pt x="-111" y="6048"/>
                  <a:pt x="25" y="5304"/>
                </a:cubicBezTo>
                <a:lnTo>
                  <a:pt x="2778" y="1372"/>
                </a:lnTo>
                <a:close/>
              </a:path>
            </a:pathLst>
          </a:custGeom>
          <a:gradFill flip="none" rotWithShape="1">
            <a:gsLst>
              <a:gs pos="0">
                <a:srgbClr val="FF0000"/>
              </a:gs>
              <a:gs pos="18000">
                <a:schemeClr val="bg1">
                  <a:lumMod val="65000"/>
                </a:schemeClr>
              </a:gs>
              <a:gs pos="100000">
                <a:schemeClr val="bg1"/>
              </a:gs>
            </a:gsLst>
            <a:path path="circle">
              <a:fillToRect l="50000" t="50000" r="50000" b="50000"/>
            </a:path>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z="1300" smtClean="0">
              <a:solidFill>
                <a:srgbClr val="FFFFFF"/>
              </a:solidFill>
              <a:ea typeface="宋体" panose="02010600030101010101" pitchFamily="2" charset="-122"/>
            </a:endParaRPr>
          </a:p>
        </p:txBody>
      </p:sp>
      <p:sp>
        <p:nvSpPr>
          <p:cNvPr id="21" name="任意多边形 20"/>
          <p:cNvSpPr/>
          <p:nvPr/>
        </p:nvSpPr>
        <p:spPr>
          <a:xfrm>
            <a:off x="316816" y="1629005"/>
            <a:ext cx="1144587" cy="674687"/>
          </a:xfrm>
          <a:custGeom>
            <a:avLst/>
            <a:gdLst>
              <a:gd name="connsiteX0" fmla="*/ 349769 w 1145501"/>
              <a:gd name="connsiteY0" fmla="*/ 173740 h 674185"/>
              <a:gd name="connsiteX1" fmla="*/ 2107 w 1145501"/>
              <a:gd name="connsiteY1" fmla="*/ 126115 h 674185"/>
              <a:gd name="connsiteX2" fmla="*/ 206894 w 1145501"/>
              <a:gd name="connsiteY2" fmla="*/ 235652 h 674185"/>
              <a:gd name="connsiteX3" fmla="*/ 264044 w 1145501"/>
              <a:gd name="connsiteY3" fmla="*/ 297565 h 674185"/>
              <a:gd name="connsiteX4" fmla="*/ 183082 w 1145501"/>
              <a:gd name="connsiteY4" fmla="*/ 354715 h 674185"/>
              <a:gd name="connsiteX5" fmla="*/ 92594 w 1145501"/>
              <a:gd name="connsiteY5" fmla="*/ 378527 h 674185"/>
              <a:gd name="connsiteX6" fmla="*/ 244994 w 1145501"/>
              <a:gd name="connsiteY6" fmla="*/ 378527 h 674185"/>
              <a:gd name="connsiteX7" fmla="*/ 473594 w 1145501"/>
              <a:gd name="connsiteY7" fmla="*/ 388052 h 674185"/>
              <a:gd name="connsiteX8" fmla="*/ 668857 w 1145501"/>
              <a:gd name="connsiteY8" fmla="*/ 507115 h 674185"/>
              <a:gd name="connsiteX9" fmla="*/ 878407 w 1145501"/>
              <a:gd name="connsiteY9" fmla="*/ 673802 h 674185"/>
              <a:gd name="connsiteX10" fmla="*/ 802207 w 1145501"/>
              <a:gd name="connsiteY10" fmla="*/ 549977 h 674185"/>
              <a:gd name="connsiteX11" fmla="*/ 835544 w 1145501"/>
              <a:gd name="connsiteY11" fmla="*/ 454727 h 674185"/>
              <a:gd name="connsiteX12" fmla="*/ 968894 w 1145501"/>
              <a:gd name="connsiteY12" fmla="*/ 354715 h 674185"/>
              <a:gd name="connsiteX13" fmla="*/ 1054619 w 1145501"/>
              <a:gd name="connsiteY13" fmla="*/ 311852 h 674185"/>
              <a:gd name="connsiteX14" fmla="*/ 949844 w 1145501"/>
              <a:gd name="connsiteY14" fmla="*/ 264227 h 674185"/>
              <a:gd name="connsiteX15" fmla="*/ 949844 w 1145501"/>
              <a:gd name="connsiteY15" fmla="*/ 202315 h 674185"/>
              <a:gd name="connsiteX16" fmla="*/ 1145107 w 1145501"/>
              <a:gd name="connsiteY16" fmla="*/ 2290 h 674185"/>
              <a:gd name="connsiteX17" fmla="*/ 992707 w 1145501"/>
              <a:gd name="connsiteY17" fmla="*/ 97540 h 674185"/>
              <a:gd name="connsiteX18" fmla="*/ 735532 w 1145501"/>
              <a:gd name="connsiteY18" fmla="*/ 154690 h 674185"/>
              <a:gd name="connsiteX19" fmla="*/ 549794 w 1145501"/>
              <a:gd name="connsiteY19" fmla="*/ 159452 h 674185"/>
              <a:gd name="connsiteX20" fmla="*/ 211657 w 1145501"/>
              <a:gd name="connsiteY20" fmla="*/ 26102 h 674185"/>
              <a:gd name="connsiteX21" fmla="*/ 349769 w 1145501"/>
              <a:gd name="connsiteY21" fmla="*/ 173740 h 67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5501" h="674185">
                <a:moveTo>
                  <a:pt x="349769" y="173740"/>
                </a:moveTo>
                <a:cubicBezTo>
                  <a:pt x="314844" y="190409"/>
                  <a:pt x="25919" y="115796"/>
                  <a:pt x="2107" y="126115"/>
                </a:cubicBezTo>
                <a:cubicBezTo>
                  <a:pt x="-21706" y="136434"/>
                  <a:pt x="163238" y="207077"/>
                  <a:pt x="206894" y="235652"/>
                </a:cubicBezTo>
                <a:cubicBezTo>
                  <a:pt x="250550" y="264227"/>
                  <a:pt x="268013" y="277721"/>
                  <a:pt x="264044" y="297565"/>
                </a:cubicBezTo>
                <a:cubicBezTo>
                  <a:pt x="260075" y="317409"/>
                  <a:pt x="211657" y="341221"/>
                  <a:pt x="183082" y="354715"/>
                </a:cubicBezTo>
                <a:cubicBezTo>
                  <a:pt x="154507" y="368209"/>
                  <a:pt x="82275" y="374558"/>
                  <a:pt x="92594" y="378527"/>
                </a:cubicBezTo>
                <a:cubicBezTo>
                  <a:pt x="102913" y="382496"/>
                  <a:pt x="181494" y="376940"/>
                  <a:pt x="244994" y="378527"/>
                </a:cubicBezTo>
                <a:cubicBezTo>
                  <a:pt x="308494" y="380114"/>
                  <a:pt x="402950" y="366621"/>
                  <a:pt x="473594" y="388052"/>
                </a:cubicBezTo>
                <a:cubicBezTo>
                  <a:pt x="544238" y="409483"/>
                  <a:pt x="601388" y="459490"/>
                  <a:pt x="668857" y="507115"/>
                </a:cubicBezTo>
                <a:cubicBezTo>
                  <a:pt x="736326" y="554740"/>
                  <a:pt x="856182" y="666658"/>
                  <a:pt x="878407" y="673802"/>
                </a:cubicBezTo>
                <a:cubicBezTo>
                  <a:pt x="900632" y="680946"/>
                  <a:pt x="809351" y="586489"/>
                  <a:pt x="802207" y="549977"/>
                </a:cubicBezTo>
                <a:cubicBezTo>
                  <a:pt x="795063" y="513465"/>
                  <a:pt x="807763" y="487271"/>
                  <a:pt x="835544" y="454727"/>
                </a:cubicBezTo>
                <a:cubicBezTo>
                  <a:pt x="863325" y="422183"/>
                  <a:pt x="932382" y="378527"/>
                  <a:pt x="968894" y="354715"/>
                </a:cubicBezTo>
                <a:cubicBezTo>
                  <a:pt x="1005406" y="330903"/>
                  <a:pt x="1057794" y="326933"/>
                  <a:pt x="1054619" y="311852"/>
                </a:cubicBezTo>
                <a:cubicBezTo>
                  <a:pt x="1051444" y="296771"/>
                  <a:pt x="967306" y="282483"/>
                  <a:pt x="949844" y="264227"/>
                </a:cubicBezTo>
                <a:cubicBezTo>
                  <a:pt x="932382" y="245971"/>
                  <a:pt x="917300" y="245971"/>
                  <a:pt x="949844" y="202315"/>
                </a:cubicBezTo>
                <a:cubicBezTo>
                  <a:pt x="982388" y="158659"/>
                  <a:pt x="1137963" y="19752"/>
                  <a:pt x="1145107" y="2290"/>
                </a:cubicBezTo>
                <a:cubicBezTo>
                  <a:pt x="1152251" y="-15172"/>
                  <a:pt x="1060970" y="72140"/>
                  <a:pt x="992707" y="97540"/>
                </a:cubicBezTo>
                <a:cubicBezTo>
                  <a:pt x="924445" y="122940"/>
                  <a:pt x="809351" y="144371"/>
                  <a:pt x="735532" y="154690"/>
                </a:cubicBezTo>
                <a:cubicBezTo>
                  <a:pt x="661713" y="165009"/>
                  <a:pt x="637107" y="180883"/>
                  <a:pt x="549794" y="159452"/>
                </a:cubicBezTo>
                <a:cubicBezTo>
                  <a:pt x="462482" y="138021"/>
                  <a:pt x="248169" y="30071"/>
                  <a:pt x="211657" y="26102"/>
                </a:cubicBezTo>
                <a:cubicBezTo>
                  <a:pt x="175144" y="22133"/>
                  <a:pt x="384694" y="157071"/>
                  <a:pt x="349769" y="173740"/>
                </a:cubicBezTo>
                <a:close/>
              </a:path>
            </a:pathLst>
          </a:custGeom>
          <a:gradFill>
            <a:gsLst>
              <a:gs pos="100000">
                <a:srgbClr val="FF0000"/>
              </a:gs>
              <a:gs pos="0">
                <a:schemeClr val="accent1">
                  <a:tint val="23500"/>
                  <a:satMod val="160000"/>
                </a:schemeClr>
              </a:gs>
            </a:gsLst>
            <a:lin ang="87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椭圆 21"/>
          <p:cNvSpPr/>
          <p:nvPr/>
        </p:nvSpPr>
        <p:spPr>
          <a:xfrm rot="837943">
            <a:off x="805766" y="1856017"/>
            <a:ext cx="228600" cy="152400"/>
          </a:xfrm>
          <a:prstGeom prst="ellipse">
            <a:avLst/>
          </a:prstGeom>
          <a:gradFill>
            <a:gsLst>
              <a:gs pos="84000">
                <a:srgbClr val="FF0000"/>
              </a:gs>
              <a:gs pos="17000">
                <a:schemeClr val="accent1">
                  <a:tint val="23500"/>
                  <a:satMod val="160000"/>
                </a:schemeClr>
              </a:gs>
            </a:gsLst>
            <a:lin ang="87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ea typeface="宋体" panose="02010600030101010101" pitchFamily="2" charset="-122"/>
            </a:endParaRPr>
          </a:p>
        </p:txBody>
      </p:sp>
      <p:grpSp>
        <p:nvGrpSpPr>
          <p:cNvPr id="23" name="组合 14363"/>
          <p:cNvGrpSpPr>
            <a:grpSpLocks/>
          </p:cNvGrpSpPr>
          <p:nvPr/>
        </p:nvGrpSpPr>
        <p:grpSpPr bwMode="auto">
          <a:xfrm>
            <a:off x="548591" y="2456092"/>
            <a:ext cx="376237" cy="381000"/>
            <a:chOff x="4267484" y="4593451"/>
            <a:chExt cx="513097" cy="507913"/>
          </a:xfrm>
        </p:grpSpPr>
        <p:sp>
          <p:nvSpPr>
            <p:cNvPr id="24" name="任意多边形 23"/>
            <p:cNvSpPr/>
            <p:nvPr/>
          </p:nvSpPr>
          <p:spPr>
            <a:xfrm rot="3452431">
              <a:off x="4270077" y="4590858"/>
              <a:ext cx="507913" cy="513097"/>
            </a:xfrm>
            <a:custGeom>
              <a:avLst/>
              <a:gdLst>
                <a:gd name="connsiteX0" fmla="*/ 243422 w 507913"/>
                <a:gd name="connsiteY0" fmla="*/ 7280 h 513097"/>
                <a:gd name="connsiteX1" fmla="*/ 317241 w 507913"/>
                <a:gd name="connsiteY1" fmla="*/ 9662 h 513097"/>
                <a:gd name="connsiteX2" fmla="*/ 417253 w 507913"/>
                <a:gd name="connsiteY2" fmla="*/ 62049 h 513097"/>
                <a:gd name="connsiteX3" fmla="*/ 505360 w 507913"/>
                <a:gd name="connsiteY3" fmla="*/ 204924 h 513097"/>
                <a:gd name="connsiteX4" fmla="*/ 467260 w 507913"/>
                <a:gd name="connsiteY4" fmla="*/ 404949 h 513097"/>
                <a:gd name="connsiteX5" fmla="*/ 298191 w 507913"/>
                <a:gd name="connsiteY5" fmla="*/ 509724 h 513097"/>
                <a:gd name="connsiteX6" fmla="*/ 95785 w 507913"/>
                <a:gd name="connsiteY6" fmla="*/ 466862 h 513097"/>
                <a:gd name="connsiteX7" fmla="*/ 535 w 507913"/>
                <a:gd name="connsiteY7" fmla="*/ 269218 h 513097"/>
                <a:gd name="connsiteX8" fmla="*/ 64828 w 507913"/>
                <a:gd name="connsiteY8" fmla="*/ 85862 h 513097"/>
                <a:gd name="connsiteX9" fmla="*/ 243422 w 507913"/>
                <a:gd name="connsiteY9" fmla="*/ 7280 h 51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913" h="513097">
                  <a:moveTo>
                    <a:pt x="243422" y="7280"/>
                  </a:moveTo>
                  <a:cubicBezTo>
                    <a:pt x="285491" y="-5420"/>
                    <a:pt x="288269" y="534"/>
                    <a:pt x="317241" y="9662"/>
                  </a:cubicBezTo>
                  <a:cubicBezTo>
                    <a:pt x="346213" y="18790"/>
                    <a:pt x="385900" y="29505"/>
                    <a:pt x="417253" y="62049"/>
                  </a:cubicBezTo>
                  <a:cubicBezTo>
                    <a:pt x="448606" y="94593"/>
                    <a:pt x="497026" y="147774"/>
                    <a:pt x="505360" y="204924"/>
                  </a:cubicBezTo>
                  <a:cubicBezTo>
                    <a:pt x="513695" y="262074"/>
                    <a:pt x="501788" y="354149"/>
                    <a:pt x="467260" y="404949"/>
                  </a:cubicBezTo>
                  <a:cubicBezTo>
                    <a:pt x="432732" y="455749"/>
                    <a:pt x="360104" y="499405"/>
                    <a:pt x="298191" y="509724"/>
                  </a:cubicBezTo>
                  <a:cubicBezTo>
                    <a:pt x="236278" y="520043"/>
                    <a:pt x="145394" y="506946"/>
                    <a:pt x="95785" y="466862"/>
                  </a:cubicBezTo>
                  <a:cubicBezTo>
                    <a:pt x="46176" y="426778"/>
                    <a:pt x="5694" y="332718"/>
                    <a:pt x="535" y="269218"/>
                  </a:cubicBezTo>
                  <a:cubicBezTo>
                    <a:pt x="-4624" y="205718"/>
                    <a:pt x="28316" y="130312"/>
                    <a:pt x="64828" y="85862"/>
                  </a:cubicBezTo>
                  <a:cubicBezTo>
                    <a:pt x="101340" y="41412"/>
                    <a:pt x="201353" y="19980"/>
                    <a:pt x="243422" y="7280"/>
                  </a:cubicBezTo>
                  <a:close/>
                </a:path>
              </a:pathLst>
            </a:custGeom>
            <a:gradFill flip="none" rotWithShape="1">
              <a:gsLst>
                <a:gs pos="77000">
                  <a:srgbClr val="9D57A9"/>
                </a:gs>
                <a:gs pos="0">
                  <a:schemeClr val="bg1"/>
                </a:gs>
              </a:gsLst>
              <a:lin ang="18900000" scaled="0"/>
              <a:tileRect/>
            </a:gradFill>
            <a:ln>
              <a:solidFill>
                <a:srgbClr val="9D57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椭圆 24"/>
            <p:cNvSpPr/>
            <p:nvPr/>
          </p:nvSpPr>
          <p:spPr>
            <a:xfrm>
              <a:off x="4466661" y="4642127"/>
              <a:ext cx="34640" cy="29628"/>
            </a:xfrm>
            <a:prstGeom prst="ellipse">
              <a:avLst/>
            </a:prstGeom>
            <a:solidFill>
              <a:schemeClr val="bg1"/>
            </a:solidFill>
            <a:ln w="3175">
              <a:solidFill>
                <a:srgbClr val="9D57A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ea typeface="宋体" panose="02010600030101010101" pitchFamily="2" charset="-122"/>
              </a:endParaRPr>
            </a:p>
          </p:txBody>
        </p:sp>
        <p:sp>
          <p:nvSpPr>
            <p:cNvPr id="26" name="椭圆 25"/>
            <p:cNvSpPr/>
            <p:nvPr/>
          </p:nvSpPr>
          <p:spPr>
            <a:xfrm>
              <a:off x="4395216" y="4663290"/>
              <a:ext cx="45465" cy="46559"/>
            </a:xfrm>
            <a:prstGeom prst="ellipse">
              <a:avLst/>
            </a:prstGeom>
            <a:solidFill>
              <a:schemeClr val="bg1"/>
            </a:solidFill>
            <a:ln w="3175">
              <a:solidFill>
                <a:srgbClr val="9D57A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ea typeface="宋体" panose="02010600030101010101" pitchFamily="2" charset="-122"/>
              </a:endParaRPr>
            </a:p>
          </p:txBody>
        </p:sp>
        <p:sp>
          <p:nvSpPr>
            <p:cNvPr id="27" name="椭圆 26"/>
            <p:cNvSpPr/>
            <p:nvPr/>
          </p:nvSpPr>
          <p:spPr>
            <a:xfrm>
              <a:off x="4343257" y="4722546"/>
              <a:ext cx="45465" cy="46559"/>
            </a:xfrm>
            <a:prstGeom prst="ellipse">
              <a:avLst/>
            </a:prstGeom>
            <a:solidFill>
              <a:schemeClr val="bg1"/>
            </a:solidFill>
            <a:ln w="3175">
              <a:solidFill>
                <a:srgbClr val="9D57A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ea typeface="宋体" panose="02010600030101010101" pitchFamily="2" charset="-122"/>
              </a:endParaRPr>
            </a:p>
          </p:txBody>
        </p:sp>
        <p:sp>
          <p:nvSpPr>
            <p:cNvPr id="28" name="Oval 21"/>
            <p:cNvSpPr>
              <a:spLocks noChangeArrowheads="1"/>
            </p:cNvSpPr>
            <p:nvPr/>
          </p:nvSpPr>
          <p:spPr bwMode="auto">
            <a:xfrm rot="-1477076">
              <a:off x="4406301" y="4726452"/>
              <a:ext cx="257175" cy="257175"/>
            </a:xfrm>
            <a:prstGeom prst="ellipse">
              <a:avLst/>
            </a:prstGeom>
            <a:gradFill rotWithShape="1">
              <a:gsLst>
                <a:gs pos="0">
                  <a:srgbClr val="FFFFFF"/>
                </a:gs>
                <a:gs pos="3999">
                  <a:srgbClr val="FFFFFF"/>
                </a:gs>
                <a:gs pos="60001">
                  <a:srgbClr val="9D57A9"/>
                </a:gs>
                <a:gs pos="100000">
                  <a:srgbClr val="9D57A9"/>
                </a:gs>
              </a:gsLst>
              <a:path path="shape">
                <a:fillToRect l="50000" t="50000" r="50000" b="50000"/>
              </a:path>
            </a:gradFill>
            <a:ln w="9525">
              <a:solidFill>
                <a:srgbClr val="9D57A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zh-CN" sz="2400">
                <a:ea typeface="宋体" panose="02010600030101010101" pitchFamily="2" charset="-122"/>
              </a:endParaRPr>
            </a:p>
          </p:txBody>
        </p:sp>
        <p:sp>
          <p:nvSpPr>
            <p:cNvPr id="29" name="椭圆 28"/>
            <p:cNvSpPr/>
            <p:nvPr/>
          </p:nvSpPr>
          <p:spPr>
            <a:xfrm>
              <a:off x="4388722" y="4972270"/>
              <a:ext cx="47629" cy="44442"/>
            </a:xfrm>
            <a:prstGeom prst="ellipse">
              <a:avLst/>
            </a:prstGeom>
            <a:solidFill>
              <a:schemeClr val="bg1"/>
            </a:solidFill>
            <a:ln w="3175">
              <a:solidFill>
                <a:srgbClr val="9D57A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ea typeface="宋体" panose="02010600030101010101" pitchFamily="2" charset="-122"/>
              </a:endParaRPr>
            </a:p>
          </p:txBody>
        </p:sp>
        <p:sp>
          <p:nvSpPr>
            <p:cNvPr id="30" name="椭圆 29"/>
            <p:cNvSpPr/>
            <p:nvPr/>
          </p:nvSpPr>
          <p:spPr>
            <a:xfrm>
              <a:off x="4323773" y="4942642"/>
              <a:ext cx="45464" cy="44442"/>
            </a:xfrm>
            <a:prstGeom prst="ellipse">
              <a:avLst/>
            </a:prstGeom>
            <a:solidFill>
              <a:schemeClr val="bg1"/>
            </a:solidFill>
            <a:ln w="3175">
              <a:solidFill>
                <a:srgbClr val="9D57A9"/>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ea typeface="宋体" panose="02010600030101010101" pitchFamily="2" charset="-122"/>
              </a:endParaRPr>
            </a:p>
          </p:txBody>
        </p:sp>
      </p:grpSp>
      <p:sp>
        <p:nvSpPr>
          <p:cNvPr id="31" name="任意多边形 30"/>
          <p:cNvSpPr/>
          <p:nvPr/>
        </p:nvSpPr>
        <p:spPr>
          <a:xfrm>
            <a:off x="1982103" y="1886180"/>
            <a:ext cx="693738" cy="657225"/>
          </a:xfrm>
          <a:custGeom>
            <a:avLst/>
            <a:gdLst>
              <a:gd name="connsiteX0" fmla="*/ 195890 w 694996"/>
              <a:gd name="connsiteY0" fmla="*/ 148262 h 657966"/>
              <a:gd name="connsiteX1" fmla="*/ 263724 w 694996"/>
              <a:gd name="connsiteY1" fmla="*/ 218809 h 657966"/>
              <a:gd name="connsiteX2" fmla="*/ 315278 w 694996"/>
              <a:gd name="connsiteY2" fmla="*/ 205243 h 657966"/>
              <a:gd name="connsiteX3" fmla="*/ 399392 w 694996"/>
              <a:gd name="connsiteY3" fmla="*/ 245943 h 657966"/>
              <a:gd name="connsiteX4" fmla="*/ 445519 w 694996"/>
              <a:gd name="connsiteY4" fmla="*/ 18021 h 657966"/>
              <a:gd name="connsiteX5" fmla="*/ 464512 w 694996"/>
              <a:gd name="connsiteY5" fmla="*/ 39728 h 657966"/>
              <a:gd name="connsiteX6" fmla="*/ 445519 w 694996"/>
              <a:gd name="connsiteY6" fmla="*/ 240516 h 657966"/>
              <a:gd name="connsiteX7" fmla="*/ 475365 w 694996"/>
              <a:gd name="connsiteY7" fmla="*/ 273076 h 657966"/>
              <a:gd name="connsiteX8" fmla="*/ 692434 w 694996"/>
              <a:gd name="connsiteY8" fmla="*/ 226949 h 657966"/>
              <a:gd name="connsiteX9" fmla="*/ 589326 w 694996"/>
              <a:gd name="connsiteY9" fmla="*/ 286643 h 657966"/>
              <a:gd name="connsiteX10" fmla="*/ 510639 w 694996"/>
              <a:gd name="connsiteY10" fmla="*/ 300210 h 657966"/>
              <a:gd name="connsiteX11" fmla="*/ 505212 w 694996"/>
              <a:gd name="connsiteY11" fmla="*/ 351764 h 657966"/>
              <a:gd name="connsiteX12" fmla="*/ 532346 w 694996"/>
              <a:gd name="connsiteY12" fmla="*/ 381610 h 657966"/>
              <a:gd name="connsiteX13" fmla="*/ 562193 w 694996"/>
              <a:gd name="connsiteY13" fmla="*/ 422311 h 657966"/>
              <a:gd name="connsiteX14" fmla="*/ 513352 w 694996"/>
              <a:gd name="connsiteY14" fmla="*/ 414171 h 657966"/>
              <a:gd name="connsiteX15" fmla="*/ 461799 w 694996"/>
              <a:gd name="connsiteY15" fmla="*/ 419597 h 657966"/>
              <a:gd name="connsiteX16" fmla="*/ 502499 w 694996"/>
              <a:gd name="connsiteY16" fmla="*/ 647519 h 657966"/>
              <a:gd name="connsiteX17" fmla="*/ 456372 w 694996"/>
              <a:gd name="connsiteY17" fmla="*/ 609532 h 657966"/>
              <a:gd name="connsiteX18" fmla="*/ 453659 w 694996"/>
              <a:gd name="connsiteY18" fmla="*/ 519992 h 657966"/>
              <a:gd name="connsiteX19" fmla="*/ 366831 w 694996"/>
              <a:gd name="connsiteY19" fmla="*/ 441304 h 657966"/>
              <a:gd name="connsiteX20" fmla="*/ 220310 w 694996"/>
              <a:gd name="connsiteY20" fmla="*/ 403317 h 657966"/>
              <a:gd name="connsiteX21" fmla="*/ 147050 w 694996"/>
              <a:gd name="connsiteY21" fmla="*/ 384324 h 657966"/>
              <a:gd name="connsiteX22" fmla="*/ 171470 w 694996"/>
              <a:gd name="connsiteY22" fmla="*/ 370757 h 657966"/>
              <a:gd name="connsiteX23" fmla="*/ 231164 w 694996"/>
              <a:gd name="connsiteY23" fmla="*/ 357190 h 657966"/>
              <a:gd name="connsiteX24" fmla="*/ 14095 w 694996"/>
              <a:gd name="connsiteY24" fmla="*/ 240516 h 657966"/>
              <a:gd name="connsiteX25" fmla="*/ 46656 w 694996"/>
              <a:gd name="connsiteY25" fmla="*/ 229663 h 657966"/>
              <a:gd name="connsiteX26" fmla="*/ 252871 w 694996"/>
              <a:gd name="connsiteY26" fmla="*/ 313777 h 657966"/>
              <a:gd name="connsiteX27" fmla="*/ 231164 w 694996"/>
              <a:gd name="connsiteY27" fmla="*/ 251370 h 657966"/>
              <a:gd name="connsiteX28" fmla="*/ 201317 w 694996"/>
              <a:gd name="connsiteY28" fmla="*/ 210669 h 657966"/>
              <a:gd name="connsiteX29" fmla="*/ 195890 w 694996"/>
              <a:gd name="connsiteY29" fmla="*/ 148262 h 65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4996" h="657966">
                <a:moveTo>
                  <a:pt x="195890" y="148262"/>
                </a:moveTo>
                <a:cubicBezTo>
                  <a:pt x="206291" y="149619"/>
                  <a:pt x="243826" y="209312"/>
                  <a:pt x="263724" y="218809"/>
                </a:cubicBezTo>
                <a:cubicBezTo>
                  <a:pt x="283622" y="228306"/>
                  <a:pt x="292667" y="200721"/>
                  <a:pt x="315278" y="205243"/>
                </a:cubicBezTo>
                <a:cubicBezTo>
                  <a:pt x="337889" y="209765"/>
                  <a:pt x="377685" y="277147"/>
                  <a:pt x="399392" y="245943"/>
                </a:cubicBezTo>
                <a:cubicBezTo>
                  <a:pt x="421099" y="214739"/>
                  <a:pt x="434666" y="52390"/>
                  <a:pt x="445519" y="18021"/>
                </a:cubicBezTo>
                <a:cubicBezTo>
                  <a:pt x="456372" y="-16348"/>
                  <a:pt x="464512" y="2646"/>
                  <a:pt x="464512" y="39728"/>
                </a:cubicBezTo>
                <a:cubicBezTo>
                  <a:pt x="464512" y="76810"/>
                  <a:pt x="443710" y="201625"/>
                  <a:pt x="445519" y="240516"/>
                </a:cubicBezTo>
                <a:cubicBezTo>
                  <a:pt x="447328" y="279407"/>
                  <a:pt x="434213" y="275337"/>
                  <a:pt x="475365" y="273076"/>
                </a:cubicBezTo>
                <a:cubicBezTo>
                  <a:pt x="516518" y="270815"/>
                  <a:pt x="673441" y="224688"/>
                  <a:pt x="692434" y="226949"/>
                </a:cubicBezTo>
                <a:cubicBezTo>
                  <a:pt x="711427" y="229210"/>
                  <a:pt x="619625" y="274433"/>
                  <a:pt x="589326" y="286643"/>
                </a:cubicBezTo>
                <a:cubicBezTo>
                  <a:pt x="559027" y="298853"/>
                  <a:pt x="524658" y="289357"/>
                  <a:pt x="510639" y="300210"/>
                </a:cubicBezTo>
                <a:cubicBezTo>
                  <a:pt x="496620" y="311063"/>
                  <a:pt x="501594" y="338197"/>
                  <a:pt x="505212" y="351764"/>
                </a:cubicBezTo>
                <a:cubicBezTo>
                  <a:pt x="508830" y="365331"/>
                  <a:pt x="522849" y="369852"/>
                  <a:pt x="532346" y="381610"/>
                </a:cubicBezTo>
                <a:cubicBezTo>
                  <a:pt x="541843" y="393368"/>
                  <a:pt x="565359" y="416884"/>
                  <a:pt x="562193" y="422311"/>
                </a:cubicBezTo>
                <a:cubicBezTo>
                  <a:pt x="559027" y="427738"/>
                  <a:pt x="530084" y="414623"/>
                  <a:pt x="513352" y="414171"/>
                </a:cubicBezTo>
                <a:cubicBezTo>
                  <a:pt x="496620" y="413719"/>
                  <a:pt x="463608" y="380706"/>
                  <a:pt x="461799" y="419597"/>
                </a:cubicBezTo>
                <a:cubicBezTo>
                  <a:pt x="459990" y="458488"/>
                  <a:pt x="503403" y="615863"/>
                  <a:pt x="502499" y="647519"/>
                </a:cubicBezTo>
                <a:cubicBezTo>
                  <a:pt x="501595" y="679175"/>
                  <a:pt x="464512" y="630786"/>
                  <a:pt x="456372" y="609532"/>
                </a:cubicBezTo>
                <a:cubicBezTo>
                  <a:pt x="448232" y="588278"/>
                  <a:pt x="468583" y="548030"/>
                  <a:pt x="453659" y="519992"/>
                </a:cubicBezTo>
                <a:cubicBezTo>
                  <a:pt x="438736" y="491954"/>
                  <a:pt x="405723" y="460750"/>
                  <a:pt x="366831" y="441304"/>
                </a:cubicBezTo>
                <a:cubicBezTo>
                  <a:pt x="327940" y="421858"/>
                  <a:pt x="220310" y="403317"/>
                  <a:pt x="220310" y="403317"/>
                </a:cubicBezTo>
                <a:cubicBezTo>
                  <a:pt x="183680" y="393820"/>
                  <a:pt x="155190" y="389751"/>
                  <a:pt x="147050" y="384324"/>
                </a:cubicBezTo>
                <a:cubicBezTo>
                  <a:pt x="138910" y="378897"/>
                  <a:pt x="157451" y="375279"/>
                  <a:pt x="171470" y="370757"/>
                </a:cubicBezTo>
                <a:cubicBezTo>
                  <a:pt x="185489" y="366235"/>
                  <a:pt x="257393" y="378897"/>
                  <a:pt x="231164" y="357190"/>
                </a:cubicBezTo>
                <a:cubicBezTo>
                  <a:pt x="204935" y="335483"/>
                  <a:pt x="44846" y="261771"/>
                  <a:pt x="14095" y="240516"/>
                </a:cubicBezTo>
                <a:cubicBezTo>
                  <a:pt x="-16656" y="219262"/>
                  <a:pt x="6860" y="217453"/>
                  <a:pt x="46656" y="229663"/>
                </a:cubicBezTo>
                <a:cubicBezTo>
                  <a:pt x="86452" y="241873"/>
                  <a:pt x="222120" y="310159"/>
                  <a:pt x="252871" y="313777"/>
                </a:cubicBezTo>
                <a:cubicBezTo>
                  <a:pt x="283622" y="317395"/>
                  <a:pt x="239756" y="268555"/>
                  <a:pt x="231164" y="251370"/>
                </a:cubicBezTo>
                <a:cubicBezTo>
                  <a:pt x="222572" y="234185"/>
                  <a:pt x="208101" y="227402"/>
                  <a:pt x="201317" y="210669"/>
                </a:cubicBezTo>
                <a:cubicBezTo>
                  <a:pt x="194533" y="193936"/>
                  <a:pt x="185489" y="146905"/>
                  <a:pt x="195890" y="148262"/>
                </a:cubicBezTo>
                <a:close/>
              </a:path>
            </a:pathLst>
          </a:custGeom>
          <a:gradFill rotWithShape="0">
            <a:gsLst>
              <a:gs pos="0">
                <a:srgbClr val="FFFFFF"/>
              </a:gs>
              <a:gs pos="100000">
                <a:schemeClr val="bg1">
                  <a:lumMod val="50000"/>
                </a:schemeClr>
              </a:gs>
            </a:gsLst>
            <a:path path="shape">
              <a:fillToRect l="50000" t="50000" r="50000" b="50000"/>
            </a:path>
          </a:gradFill>
          <a:ln w="9525">
            <a:solidFill>
              <a:schemeClr val="tx2"/>
            </a:solidFill>
            <a:round/>
            <a:headEnd/>
            <a:tailEnd/>
          </a:ln>
          <a:effectLst/>
        </p:spPr>
        <p:txBody>
          <a:bodyPr wrap="none" anchor="ctr"/>
          <a:lstStyle/>
          <a:p>
            <a:pPr algn="ctr">
              <a:defRPr/>
            </a:pPr>
            <a:endParaRPr lang="zh-CN" altLang="en-US" sz="2400">
              <a:ea typeface="宋体" panose="02010600030101010101" pitchFamily="2" charset="-122"/>
            </a:endParaRPr>
          </a:p>
        </p:txBody>
      </p:sp>
      <p:sp>
        <p:nvSpPr>
          <p:cNvPr id="32" name="任意多边形 31"/>
          <p:cNvSpPr/>
          <p:nvPr/>
        </p:nvSpPr>
        <p:spPr>
          <a:xfrm>
            <a:off x="2290078" y="2165580"/>
            <a:ext cx="134938" cy="128587"/>
          </a:xfrm>
          <a:custGeom>
            <a:avLst/>
            <a:gdLst>
              <a:gd name="connsiteX0" fmla="*/ 13220 w 134536"/>
              <a:gd name="connsiteY0" fmla="*/ 340 h 127629"/>
              <a:gd name="connsiteX1" fmla="*/ 44970 w 134536"/>
              <a:gd name="connsiteY1" fmla="*/ 51140 h 127629"/>
              <a:gd name="connsiteX2" fmla="*/ 105295 w 134536"/>
              <a:gd name="connsiteY2" fmla="*/ 54315 h 127629"/>
              <a:gd name="connsiteX3" fmla="*/ 133870 w 134536"/>
              <a:gd name="connsiteY3" fmla="*/ 38440 h 127629"/>
              <a:gd name="connsiteX4" fmla="*/ 124345 w 134536"/>
              <a:gd name="connsiteY4" fmla="*/ 79715 h 127629"/>
              <a:gd name="connsiteX5" fmla="*/ 111645 w 134536"/>
              <a:gd name="connsiteY5" fmla="*/ 127340 h 127629"/>
              <a:gd name="connsiteX6" fmla="*/ 22745 w 134536"/>
              <a:gd name="connsiteY6" fmla="*/ 98765 h 127629"/>
              <a:gd name="connsiteX7" fmla="*/ 520 w 134536"/>
              <a:gd name="connsiteY7" fmla="*/ 79715 h 127629"/>
              <a:gd name="connsiteX8" fmla="*/ 13220 w 134536"/>
              <a:gd name="connsiteY8" fmla="*/ 340 h 12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36" h="127629">
                <a:moveTo>
                  <a:pt x="13220" y="340"/>
                </a:moveTo>
                <a:cubicBezTo>
                  <a:pt x="20628" y="-4423"/>
                  <a:pt x="29624" y="42144"/>
                  <a:pt x="44970" y="51140"/>
                </a:cubicBezTo>
                <a:cubicBezTo>
                  <a:pt x="60316" y="60136"/>
                  <a:pt x="90478" y="56432"/>
                  <a:pt x="105295" y="54315"/>
                </a:cubicBezTo>
                <a:cubicBezTo>
                  <a:pt x="120112" y="52198"/>
                  <a:pt x="130695" y="34207"/>
                  <a:pt x="133870" y="38440"/>
                </a:cubicBezTo>
                <a:cubicBezTo>
                  <a:pt x="137045" y="42673"/>
                  <a:pt x="128049" y="64898"/>
                  <a:pt x="124345" y="79715"/>
                </a:cubicBezTo>
                <a:cubicBezTo>
                  <a:pt x="120641" y="94532"/>
                  <a:pt x="128578" y="124165"/>
                  <a:pt x="111645" y="127340"/>
                </a:cubicBezTo>
                <a:cubicBezTo>
                  <a:pt x="94712" y="130515"/>
                  <a:pt x="41266" y="106702"/>
                  <a:pt x="22745" y="98765"/>
                </a:cubicBezTo>
                <a:cubicBezTo>
                  <a:pt x="4224" y="90828"/>
                  <a:pt x="3166" y="92944"/>
                  <a:pt x="520" y="79715"/>
                </a:cubicBezTo>
                <a:cubicBezTo>
                  <a:pt x="-2126" y="66486"/>
                  <a:pt x="5812" y="5103"/>
                  <a:pt x="13220" y="340"/>
                </a:cubicBezTo>
                <a:close/>
              </a:path>
            </a:pathLst>
          </a:custGeom>
          <a:solidFill>
            <a:srgbClr val="77717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任意多边形 32"/>
          <p:cNvSpPr/>
          <p:nvPr/>
        </p:nvSpPr>
        <p:spPr>
          <a:xfrm rot="900000">
            <a:off x="1716991" y="1589317"/>
            <a:ext cx="407987" cy="339725"/>
          </a:xfrm>
          <a:custGeom>
            <a:avLst/>
            <a:gdLst>
              <a:gd name="connsiteX0" fmla="*/ 148 w 408084"/>
              <a:gd name="connsiteY0" fmla="*/ 165224 h 339513"/>
              <a:gd name="connsiteX1" fmla="*/ 76348 w 408084"/>
              <a:gd name="connsiteY1" fmla="*/ 152524 h 339513"/>
              <a:gd name="connsiteX2" fmla="*/ 139848 w 408084"/>
              <a:gd name="connsiteY2" fmla="*/ 57274 h 339513"/>
              <a:gd name="connsiteX3" fmla="*/ 165248 w 408084"/>
              <a:gd name="connsiteY3" fmla="*/ 124 h 339513"/>
              <a:gd name="connsiteX4" fmla="*/ 298598 w 408084"/>
              <a:gd name="connsiteY4" fmla="*/ 44574 h 339513"/>
              <a:gd name="connsiteX5" fmla="*/ 336698 w 408084"/>
              <a:gd name="connsiteY5" fmla="*/ 127124 h 339513"/>
              <a:gd name="connsiteX6" fmla="*/ 406548 w 408084"/>
              <a:gd name="connsiteY6" fmla="*/ 190624 h 339513"/>
              <a:gd name="connsiteX7" fmla="*/ 381148 w 408084"/>
              <a:gd name="connsiteY7" fmla="*/ 247774 h 339513"/>
              <a:gd name="connsiteX8" fmla="*/ 336698 w 408084"/>
              <a:gd name="connsiteY8" fmla="*/ 254124 h 339513"/>
              <a:gd name="connsiteX9" fmla="*/ 292248 w 408084"/>
              <a:gd name="connsiteY9" fmla="*/ 311274 h 339513"/>
              <a:gd name="connsiteX10" fmla="*/ 190648 w 408084"/>
              <a:gd name="connsiteY10" fmla="*/ 336674 h 339513"/>
              <a:gd name="connsiteX11" fmla="*/ 69998 w 408084"/>
              <a:gd name="connsiteY11" fmla="*/ 330324 h 339513"/>
              <a:gd name="connsiteX12" fmla="*/ 57298 w 408084"/>
              <a:gd name="connsiteY12" fmla="*/ 260474 h 339513"/>
              <a:gd name="connsiteX13" fmla="*/ 148 w 408084"/>
              <a:gd name="connsiteY13" fmla="*/ 165224 h 33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084" h="339513">
                <a:moveTo>
                  <a:pt x="148" y="165224"/>
                </a:moveTo>
                <a:cubicBezTo>
                  <a:pt x="3323" y="147232"/>
                  <a:pt x="53065" y="170516"/>
                  <a:pt x="76348" y="152524"/>
                </a:cubicBezTo>
                <a:cubicBezTo>
                  <a:pt x="99631" y="134532"/>
                  <a:pt x="125031" y="82674"/>
                  <a:pt x="139848" y="57274"/>
                </a:cubicBezTo>
                <a:cubicBezTo>
                  <a:pt x="154665" y="31874"/>
                  <a:pt x="138790" y="2241"/>
                  <a:pt x="165248" y="124"/>
                </a:cubicBezTo>
                <a:cubicBezTo>
                  <a:pt x="191706" y="-1993"/>
                  <a:pt x="270023" y="23407"/>
                  <a:pt x="298598" y="44574"/>
                </a:cubicBezTo>
                <a:cubicBezTo>
                  <a:pt x="327173" y="65741"/>
                  <a:pt x="318706" y="102782"/>
                  <a:pt x="336698" y="127124"/>
                </a:cubicBezTo>
                <a:cubicBezTo>
                  <a:pt x="354690" y="151466"/>
                  <a:pt x="399140" y="170516"/>
                  <a:pt x="406548" y="190624"/>
                </a:cubicBezTo>
                <a:cubicBezTo>
                  <a:pt x="413956" y="210732"/>
                  <a:pt x="392790" y="237191"/>
                  <a:pt x="381148" y="247774"/>
                </a:cubicBezTo>
                <a:cubicBezTo>
                  <a:pt x="369506" y="258357"/>
                  <a:pt x="351515" y="243541"/>
                  <a:pt x="336698" y="254124"/>
                </a:cubicBezTo>
                <a:cubicBezTo>
                  <a:pt x="321881" y="264707"/>
                  <a:pt x="316590" y="297516"/>
                  <a:pt x="292248" y="311274"/>
                </a:cubicBezTo>
                <a:cubicBezTo>
                  <a:pt x="267906" y="325032"/>
                  <a:pt x="227690" y="333499"/>
                  <a:pt x="190648" y="336674"/>
                </a:cubicBezTo>
                <a:cubicBezTo>
                  <a:pt x="153606" y="339849"/>
                  <a:pt x="92223" y="343024"/>
                  <a:pt x="69998" y="330324"/>
                </a:cubicBezTo>
                <a:cubicBezTo>
                  <a:pt x="47773" y="317624"/>
                  <a:pt x="68940" y="284816"/>
                  <a:pt x="57298" y="260474"/>
                </a:cubicBezTo>
                <a:cubicBezTo>
                  <a:pt x="45656" y="236132"/>
                  <a:pt x="-3027" y="183216"/>
                  <a:pt x="148" y="165224"/>
                </a:cubicBezTo>
                <a:close/>
              </a:path>
            </a:pathLst>
          </a:custGeom>
          <a:gradFill rotWithShape="0">
            <a:gsLst>
              <a:gs pos="0">
                <a:srgbClr val="FFFFFF"/>
              </a:gs>
              <a:gs pos="100000">
                <a:srgbClr val="F8CBAC"/>
              </a:gs>
            </a:gsLst>
            <a:path path="shape">
              <a:fillToRect l="50000" t="50000" r="50000" b="50000"/>
            </a:path>
          </a:gradFill>
          <a:ln w="9525">
            <a:solidFill>
              <a:schemeClr val="bg2">
                <a:lumMod val="75000"/>
              </a:schemeClr>
            </a:solidFill>
            <a:round/>
            <a:headEnd/>
            <a:tailEnd/>
          </a:ln>
          <a:effectLst/>
        </p:spPr>
        <p:txBody>
          <a:bodyPr wrap="none" anchor="ctr"/>
          <a:lstStyle/>
          <a:p>
            <a:pPr algn="ctr">
              <a:defRPr/>
            </a:pPr>
            <a:endParaRPr lang="zh-CN" altLang="en-US" sz="2400">
              <a:ea typeface="宋体" panose="02010600030101010101" pitchFamily="2" charset="-122"/>
            </a:endParaRPr>
          </a:p>
        </p:txBody>
      </p:sp>
      <p:sp>
        <p:nvSpPr>
          <p:cNvPr id="34" name="椭圆 33"/>
          <p:cNvSpPr/>
          <p:nvPr/>
        </p:nvSpPr>
        <p:spPr>
          <a:xfrm rot="2700000">
            <a:off x="1886853" y="1708380"/>
            <a:ext cx="76200" cy="101600"/>
          </a:xfrm>
          <a:prstGeom prst="ellipse">
            <a:avLst/>
          </a:prstGeom>
          <a:solidFill>
            <a:srgbClr val="585858"/>
          </a:solidFill>
          <a:ln>
            <a:solidFill>
              <a:srgbClr val="5C4A3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ea typeface="宋体" panose="02010600030101010101" pitchFamily="2" charset="-122"/>
            </a:endParaRPr>
          </a:p>
        </p:txBody>
      </p:sp>
      <p:sp>
        <p:nvSpPr>
          <p:cNvPr id="35" name="任意多边形 34"/>
          <p:cNvSpPr/>
          <p:nvPr/>
        </p:nvSpPr>
        <p:spPr>
          <a:xfrm>
            <a:off x="1401078" y="2648180"/>
            <a:ext cx="404813" cy="398462"/>
          </a:xfrm>
          <a:custGeom>
            <a:avLst/>
            <a:gdLst>
              <a:gd name="connsiteX0" fmla="*/ 264418 w 404449"/>
              <a:gd name="connsiteY0" fmla="*/ 9558 h 398862"/>
              <a:gd name="connsiteX1" fmla="*/ 312043 w 404449"/>
              <a:gd name="connsiteY1" fmla="*/ 25433 h 398862"/>
              <a:gd name="connsiteX2" fmla="*/ 366018 w 404449"/>
              <a:gd name="connsiteY2" fmla="*/ 76233 h 398862"/>
              <a:gd name="connsiteX3" fmla="*/ 391418 w 404449"/>
              <a:gd name="connsiteY3" fmla="*/ 136558 h 398862"/>
              <a:gd name="connsiteX4" fmla="*/ 404118 w 404449"/>
              <a:gd name="connsiteY4" fmla="*/ 196883 h 398862"/>
              <a:gd name="connsiteX5" fmla="*/ 378718 w 404449"/>
              <a:gd name="connsiteY5" fmla="*/ 292133 h 398862"/>
              <a:gd name="connsiteX6" fmla="*/ 340618 w 404449"/>
              <a:gd name="connsiteY6" fmla="*/ 358808 h 398862"/>
              <a:gd name="connsiteX7" fmla="*/ 261243 w 404449"/>
              <a:gd name="connsiteY7" fmla="*/ 396908 h 398862"/>
              <a:gd name="connsiteX8" fmla="*/ 131068 w 404449"/>
              <a:gd name="connsiteY8" fmla="*/ 387383 h 398862"/>
              <a:gd name="connsiteX9" fmla="*/ 51693 w 404449"/>
              <a:gd name="connsiteY9" fmla="*/ 336583 h 398862"/>
              <a:gd name="connsiteX10" fmla="*/ 4068 w 404449"/>
              <a:gd name="connsiteY10" fmla="*/ 250858 h 398862"/>
              <a:gd name="connsiteX11" fmla="*/ 7243 w 404449"/>
              <a:gd name="connsiteY11" fmla="*/ 155608 h 398862"/>
              <a:gd name="connsiteX12" fmla="*/ 45343 w 404449"/>
              <a:gd name="connsiteY12" fmla="*/ 63533 h 398862"/>
              <a:gd name="connsiteX13" fmla="*/ 118368 w 404449"/>
              <a:gd name="connsiteY13" fmla="*/ 15908 h 398862"/>
              <a:gd name="connsiteX14" fmla="*/ 210443 w 404449"/>
              <a:gd name="connsiteY14" fmla="*/ 33 h 398862"/>
              <a:gd name="connsiteX15" fmla="*/ 264418 w 404449"/>
              <a:gd name="connsiteY15" fmla="*/ 9558 h 3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449" h="398862">
                <a:moveTo>
                  <a:pt x="264418" y="9558"/>
                </a:moveTo>
                <a:cubicBezTo>
                  <a:pt x="281351" y="13791"/>
                  <a:pt x="295110" y="14321"/>
                  <a:pt x="312043" y="25433"/>
                </a:cubicBezTo>
                <a:cubicBezTo>
                  <a:pt x="328976" y="36545"/>
                  <a:pt x="352789" y="57712"/>
                  <a:pt x="366018" y="76233"/>
                </a:cubicBezTo>
                <a:cubicBezTo>
                  <a:pt x="379247" y="94754"/>
                  <a:pt x="385068" y="116450"/>
                  <a:pt x="391418" y="136558"/>
                </a:cubicBezTo>
                <a:cubicBezTo>
                  <a:pt x="397768" y="156666"/>
                  <a:pt x="406235" y="170954"/>
                  <a:pt x="404118" y="196883"/>
                </a:cubicBezTo>
                <a:cubicBezTo>
                  <a:pt x="402001" y="222812"/>
                  <a:pt x="389301" y="265146"/>
                  <a:pt x="378718" y="292133"/>
                </a:cubicBezTo>
                <a:cubicBezTo>
                  <a:pt x="368135" y="319120"/>
                  <a:pt x="360197" y="341346"/>
                  <a:pt x="340618" y="358808"/>
                </a:cubicBezTo>
                <a:cubicBezTo>
                  <a:pt x="321039" y="376270"/>
                  <a:pt x="296168" y="392146"/>
                  <a:pt x="261243" y="396908"/>
                </a:cubicBezTo>
                <a:cubicBezTo>
                  <a:pt x="226318" y="401671"/>
                  <a:pt x="165993" y="397437"/>
                  <a:pt x="131068" y="387383"/>
                </a:cubicBezTo>
                <a:cubicBezTo>
                  <a:pt x="96143" y="377329"/>
                  <a:pt x="72860" y="359337"/>
                  <a:pt x="51693" y="336583"/>
                </a:cubicBezTo>
                <a:cubicBezTo>
                  <a:pt x="30526" y="313829"/>
                  <a:pt x="11476" y="281020"/>
                  <a:pt x="4068" y="250858"/>
                </a:cubicBezTo>
                <a:cubicBezTo>
                  <a:pt x="-3340" y="220696"/>
                  <a:pt x="364" y="186829"/>
                  <a:pt x="7243" y="155608"/>
                </a:cubicBezTo>
                <a:cubicBezTo>
                  <a:pt x="14122" y="124387"/>
                  <a:pt x="26822" y="86816"/>
                  <a:pt x="45343" y="63533"/>
                </a:cubicBezTo>
                <a:cubicBezTo>
                  <a:pt x="63864" y="40250"/>
                  <a:pt x="90851" y="26491"/>
                  <a:pt x="118368" y="15908"/>
                </a:cubicBezTo>
                <a:cubicBezTo>
                  <a:pt x="145885" y="5325"/>
                  <a:pt x="181339" y="562"/>
                  <a:pt x="210443" y="33"/>
                </a:cubicBezTo>
                <a:cubicBezTo>
                  <a:pt x="239547" y="-496"/>
                  <a:pt x="247485" y="5325"/>
                  <a:pt x="264418" y="9558"/>
                </a:cubicBezTo>
                <a:close/>
              </a:path>
            </a:pathLst>
          </a:custGeom>
          <a:gradFill flip="none" rotWithShape="1">
            <a:gsLst>
              <a:gs pos="19000">
                <a:srgbClr val="E8C8E8"/>
              </a:gs>
              <a:gs pos="97000">
                <a:srgbClr val="EFC4EC"/>
              </a:gs>
              <a:gs pos="0">
                <a:schemeClr val="accent1">
                  <a:tint val="23500"/>
                  <a:satMod val="160000"/>
                </a:schemeClr>
              </a:gs>
            </a:gsLst>
            <a:path path="shape">
              <a:fillToRect l="50000" t="50000" r="50000" b="50000"/>
            </a:path>
            <a:tileRect/>
          </a:gradFill>
          <a:ln>
            <a:solidFill>
              <a:srgbClr val="6F47A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椭圆 23"/>
          <p:cNvSpPr>
            <a:spLocks noChangeArrowheads="1"/>
          </p:cNvSpPr>
          <p:nvPr/>
        </p:nvSpPr>
        <p:spPr bwMode="auto">
          <a:xfrm>
            <a:off x="1434416" y="2683105"/>
            <a:ext cx="276225" cy="276225"/>
          </a:xfrm>
          <a:prstGeom prst="ellipse">
            <a:avLst/>
          </a:prstGeom>
          <a:gradFill rotWithShape="0">
            <a:gsLst>
              <a:gs pos="0">
                <a:srgbClr val="FFFFFF"/>
              </a:gs>
              <a:gs pos="19000">
                <a:srgbClr val="FFFFFF"/>
              </a:gs>
              <a:gs pos="100000">
                <a:srgbClr val="9F6ABC"/>
              </a:gs>
            </a:gsLst>
            <a:path path="shape">
              <a:fillToRect l="50000" t="50000" r="50000" b="50000"/>
            </a:path>
          </a:gradFill>
          <a:ln w="9525">
            <a:solidFill>
              <a:srgbClr val="663795"/>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zh-CN" altLang="en-US" sz="2400">
              <a:ea typeface="宋体" panose="02010600030101010101" pitchFamily="2" charset="-122"/>
            </a:endParaRPr>
          </a:p>
        </p:txBody>
      </p:sp>
      <p:sp>
        <p:nvSpPr>
          <p:cNvPr id="37" name="任意多边形 36"/>
          <p:cNvSpPr/>
          <p:nvPr/>
        </p:nvSpPr>
        <p:spPr>
          <a:xfrm>
            <a:off x="3100470" y="2285622"/>
            <a:ext cx="570837" cy="368351"/>
          </a:xfrm>
          <a:custGeom>
            <a:avLst/>
            <a:gdLst>
              <a:gd name="connsiteX0" fmla="*/ 275082 w 922842"/>
              <a:gd name="connsiteY0" fmla="*/ 142083 h 630002"/>
              <a:gd name="connsiteX1" fmla="*/ 61722 w 922842"/>
              <a:gd name="connsiteY1" fmla="*/ 210663 h 630002"/>
              <a:gd name="connsiteX2" fmla="*/ 762 w 922842"/>
              <a:gd name="connsiteY2" fmla="*/ 271623 h 630002"/>
              <a:gd name="connsiteX3" fmla="*/ 92202 w 922842"/>
              <a:gd name="connsiteY3" fmla="*/ 302103 h 630002"/>
              <a:gd name="connsiteX4" fmla="*/ 290322 w 922842"/>
              <a:gd name="connsiteY4" fmla="*/ 233523 h 630002"/>
              <a:gd name="connsiteX5" fmla="*/ 366522 w 922842"/>
              <a:gd name="connsiteY5" fmla="*/ 286863 h 630002"/>
              <a:gd name="connsiteX6" fmla="*/ 427482 w 922842"/>
              <a:gd name="connsiteY6" fmla="*/ 446883 h 630002"/>
              <a:gd name="connsiteX7" fmla="*/ 252222 w 922842"/>
              <a:gd name="connsiteY7" fmla="*/ 622143 h 630002"/>
              <a:gd name="connsiteX8" fmla="*/ 427482 w 922842"/>
              <a:gd name="connsiteY8" fmla="*/ 584043 h 630002"/>
              <a:gd name="connsiteX9" fmla="*/ 557022 w 922842"/>
              <a:gd name="connsiteY9" fmla="*/ 454503 h 630002"/>
              <a:gd name="connsiteX10" fmla="*/ 778002 w 922842"/>
              <a:gd name="connsiteY10" fmla="*/ 484983 h 630002"/>
              <a:gd name="connsiteX11" fmla="*/ 922782 w 922842"/>
              <a:gd name="connsiteY11" fmla="*/ 629763 h 630002"/>
              <a:gd name="connsiteX12" fmla="*/ 793242 w 922842"/>
              <a:gd name="connsiteY12" fmla="*/ 446883 h 630002"/>
              <a:gd name="connsiteX13" fmla="*/ 595122 w 922842"/>
              <a:gd name="connsiteY13" fmla="*/ 363063 h 630002"/>
              <a:gd name="connsiteX14" fmla="*/ 648462 w 922842"/>
              <a:gd name="connsiteY14" fmla="*/ 218283 h 630002"/>
              <a:gd name="connsiteX15" fmla="*/ 861822 w 922842"/>
              <a:gd name="connsiteY15" fmla="*/ 96363 h 630002"/>
              <a:gd name="connsiteX16" fmla="*/ 602742 w 922842"/>
              <a:gd name="connsiteY16" fmla="*/ 126843 h 630002"/>
              <a:gd name="connsiteX17" fmla="*/ 518922 w 922842"/>
              <a:gd name="connsiteY17" fmla="*/ 88743 h 630002"/>
              <a:gd name="connsiteX18" fmla="*/ 442722 w 922842"/>
              <a:gd name="connsiteY18" fmla="*/ 12543 h 630002"/>
              <a:gd name="connsiteX19" fmla="*/ 358902 w 922842"/>
              <a:gd name="connsiteY19" fmla="*/ 12543 h 630002"/>
              <a:gd name="connsiteX20" fmla="*/ 275082 w 922842"/>
              <a:gd name="connsiteY20" fmla="*/ 142083 h 6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2842" h="630002">
                <a:moveTo>
                  <a:pt x="275082" y="142083"/>
                </a:moveTo>
                <a:cubicBezTo>
                  <a:pt x="225552" y="175103"/>
                  <a:pt x="107442" y="189073"/>
                  <a:pt x="61722" y="210663"/>
                </a:cubicBezTo>
                <a:cubicBezTo>
                  <a:pt x="16002" y="232253"/>
                  <a:pt x="-4318" y="256383"/>
                  <a:pt x="762" y="271623"/>
                </a:cubicBezTo>
                <a:cubicBezTo>
                  <a:pt x="5842" y="286863"/>
                  <a:pt x="43942" y="308453"/>
                  <a:pt x="92202" y="302103"/>
                </a:cubicBezTo>
                <a:cubicBezTo>
                  <a:pt x="140462" y="295753"/>
                  <a:pt x="244602" y="236063"/>
                  <a:pt x="290322" y="233523"/>
                </a:cubicBezTo>
                <a:cubicBezTo>
                  <a:pt x="336042" y="230983"/>
                  <a:pt x="343662" y="251303"/>
                  <a:pt x="366522" y="286863"/>
                </a:cubicBezTo>
                <a:cubicBezTo>
                  <a:pt x="389382" y="322423"/>
                  <a:pt x="446532" y="391003"/>
                  <a:pt x="427482" y="446883"/>
                </a:cubicBezTo>
                <a:cubicBezTo>
                  <a:pt x="408432" y="502763"/>
                  <a:pt x="252222" y="599283"/>
                  <a:pt x="252222" y="622143"/>
                </a:cubicBezTo>
                <a:cubicBezTo>
                  <a:pt x="252222" y="645003"/>
                  <a:pt x="376682" y="611983"/>
                  <a:pt x="427482" y="584043"/>
                </a:cubicBezTo>
                <a:cubicBezTo>
                  <a:pt x="478282" y="556103"/>
                  <a:pt x="498602" y="471013"/>
                  <a:pt x="557022" y="454503"/>
                </a:cubicBezTo>
                <a:cubicBezTo>
                  <a:pt x="615442" y="437993"/>
                  <a:pt x="717042" y="455773"/>
                  <a:pt x="778002" y="484983"/>
                </a:cubicBezTo>
                <a:cubicBezTo>
                  <a:pt x="838962" y="514193"/>
                  <a:pt x="920242" y="636113"/>
                  <a:pt x="922782" y="629763"/>
                </a:cubicBezTo>
                <a:cubicBezTo>
                  <a:pt x="925322" y="623413"/>
                  <a:pt x="847852" y="491333"/>
                  <a:pt x="793242" y="446883"/>
                </a:cubicBezTo>
                <a:cubicBezTo>
                  <a:pt x="738632" y="402433"/>
                  <a:pt x="619252" y="401163"/>
                  <a:pt x="595122" y="363063"/>
                </a:cubicBezTo>
                <a:cubicBezTo>
                  <a:pt x="570992" y="324963"/>
                  <a:pt x="604012" y="262733"/>
                  <a:pt x="648462" y="218283"/>
                </a:cubicBezTo>
                <a:cubicBezTo>
                  <a:pt x="692912" y="173833"/>
                  <a:pt x="869442" y="111603"/>
                  <a:pt x="861822" y="96363"/>
                </a:cubicBezTo>
                <a:cubicBezTo>
                  <a:pt x="854202" y="81123"/>
                  <a:pt x="659892" y="128113"/>
                  <a:pt x="602742" y="126843"/>
                </a:cubicBezTo>
                <a:cubicBezTo>
                  <a:pt x="545592" y="125573"/>
                  <a:pt x="545592" y="107793"/>
                  <a:pt x="518922" y="88743"/>
                </a:cubicBezTo>
                <a:cubicBezTo>
                  <a:pt x="492252" y="69693"/>
                  <a:pt x="469392" y="25243"/>
                  <a:pt x="442722" y="12543"/>
                </a:cubicBezTo>
                <a:cubicBezTo>
                  <a:pt x="416052" y="-157"/>
                  <a:pt x="383032" y="-7777"/>
                  <a:pt x="358902" y="12543"/>
                </a:cubicBezTo>
                <a:cubicBezTo>
                  <a:pt x="334772" y="32863"/>
                  <a:pt x="324612" y="109063"/>
                  <a:pt x="275082" y="142083"/>
                </a:cubicBezTo>
                <a:close/>
              </a:path>
            </a:pathLst>
          </a:custGeom>
          <a:solidFill>
            <a:srgbClr val="3B9FC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z="1200" smtClean="0">
              <a:solidFill>
                <a:srgbClr val="FFFFFF"/>
              </a:solidFill>
              <a:ea typeface="宋体" panose="02010600030101010101" pitchFamily="2" charset="-122"/>
            </a:endParaRPr>
          </a:p>
        </p:txBody>
      </p:sp>
      <p:sp>
        <p:nvSpPr>
          <p:cNvPr id="38" name="椭圆 37"/>
          <p:cNvSpPr/>
          <p:nvPr/>
        </p:nvSpPr>
        <p:spPr>
          <a:xfrm rot="20110550">
            <a:off x="3355293" y="2389615"/>
            <a:ext cx="70826" cy="100965"/>
          </a:xfrm>
          <a:prstGeom prst="ellipse">
            <a:avLst/>
          </a:prstGeom>
          <a:solidFill>
            <a:srgbClr val="C8A7B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z="1200" smtClean="0">
              <a:solidFill>
                <a:srgbClr val="FFFFFF"/>
              </a:solidFill>
              <a:ea typeface="宋体" panose="02010600030101010101" pitchFamily="2" charset="-122"/>
            </a:endParaRPr>
          </a:p>
        </p:txBody>
      </p:sp>
      <p:sp>
        <p:nvSpPr>
          <p:cNvPr id="39" name="任意多边形 38"/>
          <p:cNvSpPr/>
          <p:nvPr/>
        </p:nvSpPr>
        <p:spPr>
          <a:xfrm>
            <a:off x="2199208" y="2877315"/>
            <a:ext cx="396031" cy="300612"/>
          </a:xfrm>
          <a:custGeom>
            <a:avLst/>
            <a:gdLst>
              <a:gd name="connsiteX0" fmla="*/ 241411 w 509136"/>
              <a:gd name="connsiteY0" fmla="*/ 1175 h 446268"/>
              <a:gd name="connsiteX1" fmla="*/ 9182 w 509136"/>
              <a:gd name="connsiteY1" fmla="*/ 117290 h 446268"/>
              <a:gd name="connsiteX2" fmla="*/ 52725 w 509136"/>
              <a:gd name="connsiteY2" fmla="*/ 175347 h 446268"/>
              <a:gd name="connsiteX3" fmla="*/ 110782 w 509136"/>
              <a:gd name="connsiteY3" fmla="*/ 436604 h 446268"/>
              <a:gd name="connsiteX4" fmla="*/ 241411 w 509136"/>
              <a:gd name="connsiteY4" fmla="*/ 393061 h 446268"/>
              <a:gd name="connsiteX5" fmla="*/ 357525 w 509136"/>
              <a:gd name="connsiteY5" fmla="*/ 422090 h 446268"/>
              <a:gd name="connsiteX6" fmla="*/ 502668 w 509136"/>
              <a:gd name="connsiteY6" fmla="*/ 320490 h 446268"/>
              <a:gd name="connsiteX7" fmla="*/ 459125 w 509136"/>
              <a:gd name="connsiteY7" fmla="*/ 73747 h 446268"/>
              <a:gd name="connsiteX8" fmla="*/ 241411 w 509136"/>
              <a:gd name="connsiteY8" fmla="*/ 1175 h 44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136" h="446268">
                <a:moveTo>
                  <a:pt x="241411" y="1175"/>
                </a:moveTo>
                <a:cubicBezTo>
                  <a:pt x="166421" y="8432"/>
                  <a:pt x="9182" y="117290"/>
                  <a:pt x="9182" y="117290"/>
                </a:cubicBezTo>
                <a:cubicBezTo>
                  <a:pt x="-22266" y="146319"/>
                  <a:pt x="35792" y="122128"/>
                  <a:pt x="52725" y="175347"/>
                </a:cubicBezTo>
                <a:cubicBezTo>
                  <a:pt x="69658" y="228566"/>
                  <a:pt x="79334" y="400318"/>
                  <a:pt x="110782" y="436604"/>
                </a:cubicBezTo>
                <a:cubicBezTo>
                  <a:pt x="142230" y="472890"/>
                  <a:pt x="200287" y="395480"/>
                  <a:pt x="241411" y="393061"/>
                </a:cubicBezTo>
                <a:cubicBezTo>
                  <a:pt x="282535" y="390642"/>
                  <a:pt x="313982" y="434185"/>
                  <a:pt x="357525" y="422090"/>
                </a:cubicBezTo>
                <a:cubicBezTo>
                  <a:pt x="401068" y="409995"/>
                  <a:pt x="485735" y="378547"/>
                  <a:pt x="502668" y="320490"/>
                </a:cubicBezTo>
                <a:cubicBezTo>
                  <a:pt x="519601" y="262433"/>
                  <a:pt x="502668" y="126966"/>
                  <a:pt x="459125" y="73747"/>
                </a:cubicBezTo>
                <a:cubicBezTo>
                  <a:pt x="415582" y="20528"/>
                  <a:pt x="316401" y="-6082"/>
                  <a:pt x="241411" y="1175"/>
                </a:cubicBezTo>
                <a:close/>
              </a:path>
            </a:pathLst>
          </a:custGeom>
          <a:gradFill>
            <a:gsLst>
              <a:gs pos="3000">
                <a:schemeClr val="bg1"/>
              </a:gs>
              <a:gs pos="100000">
                <a:srgbClr val="A8F3EF"/>
              </a:gs>
              <a:gs pos="52000">
                <a:srgbClr val="62E6E0"/>
              </a:gs>
            </a:gsLst>
            <a:path path="shape">
              <a:fillToRect l="50000" t="50000" r="50000" b="50000"/>
            </a:path>
          </a:gradFill>
          <a:ln>
            <a:solidFill>
              <a:srgbClr val="B4F4F0"/>
            </a:solidFill>
          </a:ln>
          <a:effectLst>
            <a:glow rad="228600">
              <a:srgbClr val="63E8E3">
                <a:alpha val="40000"/>
              </a:srgb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z="1200" smtClean="0">
              <a:solidFill>
                <a:srgbClr val="FFFFFF"/>
              </a:solidFill>
              <a:ea typeface="宋体" panose="02010600030101010101" pitchFamily="2" charset="-122"/>
            </a:endParaRPr>
          </a:p>
        </p:txBody>
      </p:sp>
      <p:sp>
        <p:nvSpPr>
          <p:cNvPr id="40" name="椭圆 39"/>
          <p:cNvSpPr/>
          <p:nvPr/>
        </p:nvSpPr>
        <p:spPr>
          <a:xfrm rot="20110550">
            <a:off x="2380976" y="2980557"/>
            <a:ext cx="70826" cy="100965"/>
          </a:xfrm>
          <a:prstGeom prst="ellipse">
            <a:avLst/>
          </a:prstGeom>
          <a:solidFill>
            <a:srgbClr val="C8A7B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z="1200" smtClean="0">
              <a:solidFill>
                <a:srgbClr val="FFFFFF"/>
              </a:solidFill>
              <a:ea typeface="宋体" panose="02010600030101010101" pitchFamily="2" charset="-122"/>
            </a:endParaRPr>
          </a:p>
        </p:txBody>
      </p:sp>
    </p:spTree>
    <p:extLst>
      <p:ext uri="{BB962C8B-B14F-4D97-AF65-F5344CB8AC3E}">
        <p14:creationId xmlns:p14="http://schemas.microsoft.com/office/powerpoint/2010/main" val="1857770334"/>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0"/>
            <a:ext cx="8686800" cy="1143000"/>
          </a:xfrm>
        </p:spPr>
        <p:txBody>
          <a:bodyPr/>
          <a:lstStyle/>
          <a:p>
            <a:pPr eaLnBrk="1" hangingPunct="1"/>
            <a:r>
              <a:rPr lang="en-US" altLang="zh-CN" sz="4000" smtClean="0"/>
              <a:t>Other viruses can also induce cancer</a:t>
            </a:r>
          </a:p>
        </p:txBody>
      </p:sp>
      <p:sp>
        <p:nvSpPr>
          <p:cNvPr id="59395" name="Rectangle 3"/>
          <p:cNvSpPr>
            <a:spLocks noGrp="1" noChangeArrowheads="1"/>
          </p:cNvSpPr>
          <p:nvPr>
            <p:ph type="body" idx="1"/>
          </p:nvPr>
        </p:nvSpPr>
        <p:spPr/>
        <p:txBody>
          <a:bodyPr/>
          <a:lstStyle/>
          <a:p>
            <a:pPr eaLnBrk="1" hangingPunct="1"/>
            <a:r>
              <a:rPr lang="en-US" altLang="zh-CN" smtClean="0"/>
              <a:t>Richard Shope: rabbit papillomas (Warts) DNA virus</a:t>
            </a:r>
          </a:p>
          <a:p>
            <a:pPr eaLnBrk="1" hangingPunct="1"/>
            <a:r>
              <a:rPr lang="en-US" altLang="zh-CN" smtClean="0"/>
              <a:t>SV40 – the 40th simian virus</a:t>
            </a:r>
          </a:p>
          <a:p>
            <a:pPr eaLnBrk="1" hangingPunct="1"/>
            <a:r>
              <a:rPr lang="en-US" altLang="zh-CN" smtClean="0"/>
              <a:t>MMLV- mouse mammary tumor virus (RNA)</a:t>
            </a:r>
          </a:p>
          <a:p>
            <a:pPr eaLnBrk="1" hangingPunct="1"/>
            <a:endParaRPr lang="en-US" altLang="zh-CN" smtClean="0"/>
          </a:p>
        </p:txBody>
      </p:sp>
    </p:spTree>
    <p:extLst>
      <p:ext uri="{BB962C8B-B14F-4D97-AF65-F5344CB8AC3E}">
        <p14:creationId xmlns:p14="http://schemas.microsoft.com/office/powerpoint/2010/main" val="27841020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igure 3-08a"/>
          <p:cNvPicPr>
            <a:picLocks noChangeAspect="1" noChangeArrowheads="1"/>
          </p:cNvPicPr>
          <p:nvPr/>
        </p:nvPicPr>
        <p:blipFill>
          <a:blip r:embed="rId3"/>
          <a:srcRect/>
          <a:stretch>
            <a:fillRect/>
          </a:stretch>
        </p:blipFill>
        <p:spPr bwMode="auto">
          <a:xfrm>
            <a:off x="395288" y="615950"/>
            <a:ext cx="8278812" cy="6242050"/>
          </a:xfrm>
          <a:prstGeom prst="rect">
            <a:avLst/>
          </a:prstGeom>
          <a:noFill/>
          <a:ln w="9525">
            <a:noFill/>
            <a:miter lim="800000"/>
            <a:headEnd/>
            <a:tailEnd/>
          </a:ln>
        </p:spPr>
      </p:pic>
      <p:sp>
        <p:nvSpPr>
          <p:cNvPr id="60419" name="Rectangle 5"/>
          <p:cNvSpPr>
            <a:spLocks noChangeArrowheads="1"/>
          </p:cNvSpPr>
          <p:nvPr/>
        </p:nvSpPr>
        <p:spPr bwMode="auto">
          <a:xfrm>
            <a:off x="2051050" y="0"/>
            <a:ext cx="5256213" cy="457200"/>
          </a:xfrm>
          <a:prstGeom prst="rect">
            <a:avLst/>
          </a:prstGeom>
          <a:noFill/>
          <a:ln w="9525">
            <a:noFill/>
            <a:miter lim="800000"/>
            <a:headEnd/>
            <a:tailEnd/>
          </a:ln>
        </p:spPr>
        <p:txBody>
          <a:bodyPr wrap="none">
            <a:spAutoFit/>
          </a:bodyPr>
          <a:lstStyle/>
          <a:p>
            <a:r>
              <a:rPr lang="en-US" altLang="zh-CN" sz="2400"/>
              <a:t>Richard Shope, rabbit papilloma virus</a:t>
            </a:r>
          </a:p>
        </p:txBody>
      </p:sp>
      <p:pic>
        <p:nvPicPr>
          <p:cNvPr id="63494" name="Picture 6" descr="figure 3-08b"/>
          <p:cNvPicPr>
            <a:picLocks noChangeAspect="1" noChangeArrowheads="1"/>
          </p:cNvPicPr>
          <p:nvPr/>
        </p:nvPicPr>
        <p:blipFill>
          <a:blip r:embed="rId4"/>
          <a:srcRect/>
          <a:stretch>
            <a:fillRect/>
          </a:stretch>
        </p:blipFill>
        <p:spPr bwMode="auto">
          <a:xfrm>
            <a:off x="2916238" y="692150"/>
            <a:ext cx="6034087" cy="6165850"/>
          </a:xfrm>
          <a:prstGeom prst="rect">
            <a:avLst/>
          </a:prstGeom>
          <a:noFill/>
          <a:ln w="9525">
            <a:noFill/>
            <a:miter lim="800000"/>
            <a:headEnd/>
            <a:tailEnd/>
          </a:ln>
        </p:spPr>
      </p:pic>
    </p:spTree>
    <p:extLst>
      <p:ext uri="{BB962C8B-B14F-4D97-AF65-F5344CB8AC3E}">
        <p14:creationId xmlns:p14="http://schemas.microsoft.com/office/powerpoint/2010/main" val="3856367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blinds(horizontal)">
                                      <p:cBhvr>
                                        <p:cTn id="7" dur="5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figure 3-09a"/>
          <p:cNvPicPr>
            <a:picLocks noChangeAspect="1" noChangeArrowheads="1"/>
          </p:cNvPicPr>
          <p:nvPr/>
        </p:nvPicPr>
        <p:blipFill>
          <a:blip r:embed="rId3"/>
          <a:srcRect/>
          <a:stretch>
            <a:fillRect/>
          </a:stretch>
        </p:blipFill>
        <p:spPr bwMode="auto">
          <a:xfrm>
            <a:off x="1187450" y="836613"/>
            <a:ext cx="6675438" cy="6242050"/>
          </a:xfrm>
          <a:prstGeom prst="rect">
            <a:avLst/>
          </a:prstGeom>
          <a:noFill/>
          <a:ln w="9525">
            <a:noFill/>
            <a:miter lim="800000"/>
            <a:headEnd/>
            <a:tailEnd/>
          </a:ln>
        </p:spPr>
      </p:pic>
      <p:sp>
        <p:nvSpPr>
          <p:cNvPr id="61443" name="Rectangle 6"/>
          <p:cNvSpPr>
            <a:spLocks noGrp="1" noChangeArrowheads="1"/>
          </p:cNvSpPr>
          <p:nvPr>
            <p:ph type="title"/>
          </p:nvPr>
        </p:nvSpPr>
        <p:spPr>
          <a:xfrm>
            <a:off x="468313" y="0"/>
            <a:ext cx="8229600" cy="1143000"/>
          </a:xfrm>
        </p:spPr>
        <p:txBody>
          <a:bodyPr/>
          <a:lstStyle/>
          <a:p>
            <a:pPr eaLnBrk="1" hangingPunct="1"/>
            <a:r>
              <a:rPr lang="en-US" altLang="zh-CN" smtClean="0"/>
              <a:t>SV40 virus</a:t>
            </a:r>
          </a:p>
        </p:txBody>
      </p:sp>
    </p:spTree>
    <p:extLst>
      <p:ext uri="{BB962C8B-B14F-4D97-AF65-F5344CB8AC3E}">
        <p14:creationId xmlns:p14="http://schemas.microsoft.com/office/powerpoint/2010/main" val="9109705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50825" y="333375"/>
            <a:ext cx="8686800" cy="1143000"/>
          </a:xfrm>
        </p:spPr>
        <p:txBody>
          <a:bodyPr>
            <a:normAutofit fontScale="90000"/>
          </a:bodyPr>
          <a:lstStyle/>
          <a:p>
            <a:pPr eaLnBrk="1" hangingPunct="1"/>
            <a:r>
              <a:rPr lang="en-US" altLang="zh-CN" sz="4000" smtClean="0"/>
              <a:t>Peyton Rous:  </a:t>
            </a:r>
            <a:br>
              <a:rPr lang="en-US" altLang="zh-CN" sz="4000" smtClean="0"/>
            </a:br>
            <a:r>
              <a:rPr lang="en-US" altLang="zh-CN" sz="4000" smtClean="0"/>
              <a:t>Discovery of tumour-inducing viruses </a:t>
            </a:r>
          </a:p>
        </p:txBody>
      </p:sp>
      <p:pic>
        <p:nvPicPr>
          <p:cNvPr id="62467" name="Picture 3"/>
          <p:cNvPicPr>
            <a:picLocks noChangeAspect="1" noChangeArrowheads="1"/>
          </p:cNvPicPr>
          <p:nvPr/>
        </p:nvPicPr>
        <p:blipFill>
          <a:blip r:embed="rId3"/>
          <a:srcRect/>
          <a:stretch>
            <a:fillRect/>
          </a:stretch>
        </p:blipFill>
        <p:spPr bwMode="auto">
          <a:xfrm>
            <a:off x="5314950" y="1771650"/>
            <a:ext cx="2471738" cy="3370263"/>
          </a:xfrm>
          <a:prstGeom prst="rect">
            <a:avLst/>
          </a:prstGeom>
          <a:noFill/>
          <a:ln w="9525">
            <a:noFill/>
            <a:miter lim="800000"/>
            <a:headEnd/>
            <a:tailEnd/>
          </a:ln>
        </p:spPr>
      </p:pic>
      <p:pic>
        <p:nvPicPr>
          <p:cNvPr id="62468" name="Picture 2"/>
          <p:cNvPicPr>
            <a:picLocks noChangeAspect="1" noChangeArrowheads="1"/>
          </p:cNvPicPr>
          <p:nvPr/>
        </p:nvPicPr>
        <p:blipFill>
          <a:blip r:embed="rId4"/>
          <a:srcRect/>
          <a:stretch>
            <a:fillRect/>
          </a:stretch>
        </p:blipFill>
        <p:spPr bwMode="auto">
          <a:xfrm>
            <a:off x="3643313" y="3128963"/>
            <a:ext cx="1171575" cy="1171575"/>
          </a:xfrm>
          <a:prstGeom prst="rect">
            <a:avLst/>
          </a:prstGeom>
          <a:noFill/>
          <a:ln w="9525">
            <a:noFill/>
            <a:miter lim="800000"/>
            <a:headEnd/>
            <a:tailEnd/>
          </a:ln>
        </p:spPr>
      </p:pic>
      <p:sp>
        <p:nvSpPr>
          <p:cNvPr id="62469" name="TextBox 6"/>
          <p:cNvSpPr txBox="1">
            <a:spLocks noChangeArrowheads="1"/>
          </p:cNvSpPr>
          <p:nvPr/>
        </p:nvSpPr>
        <p:spPr bwMode="auto">
          <a:xfrm>
            <a:off x="3857625" y="4414838"/>
            <a:ext cx="749300" cy="396875"/>
          </a:xfrm>
          <a:prstGeom prst="rect">
            <a:avLst/>
          </a:prstGeom>
          <a:noFill/>
          <a:ln w="9525">
            <a:noFill/>
            <a:miter lim="800000"/>
            <a:headEnd/>
            <a:tailEnd/>
          </a:ln>
        </p:spPr>
        <p:txBody>
          <a:bodyPr wrap="none">
            <a:spAutoFit/>
          </a:bodyPr>
          <a:lstStyle/>
          <a:p>
            <a:r>
              <a:rPr lang="en-US" altLang="zh-CN" sz="2000" b="1"/>
              <a:t>1966</a:t>
            </a:r>
          </a:p>
        </p:txBody>
      </p:sp>
      <p:sp>
        <p:nvSpPr>
          <p:cNvPr id="62470" name="Rectangle 7"/>
          <p:cNvSpPr>
            <a:spLocks noChangeArrowheads="1"/>
          </p:cNvSpPr>
          <p:nvPr/>
        </p:nvSpPr>
        <p:spPr bwMode="auto">
          <a:xfrm>
            <a:off x="5867400" y="5330825"/>
            <a:ext cx="1619250" cy="366713"/>
          </a:xfrm>
          <a:prstGeom prst="rect">
            <a:avLst/>
          </a:prstGeom>
          <a:noFill/>
          <a:ln w="9525">
            <a:noFill/>
            <a:miter lim="800000"/>
            <a:headEnd/>
            <a:tailEnd/>
          </a:ln>
        </p:spPr>
        <p:txBody>
          <a:bodyPr wrap="none">
            <a:spAutoFit/>
          </a:bodyPr>
          <a:lstStyle/>
          <a:p>
            <a:r>
              <a:rPr lang="en-US" altLang="zh-CN" b="1"/>
              <a:t>(1879 - 1970)</a:t>
            </a:r>
            <a:r>
              <a:rPr lang="en-US" altLang="zh-CN"/>
              <a:t> </a:t>
            </a:r>
          </a:p>
        </p:txBody>
      </p:sp>
      <p:pic>
        <p:nvPicPr>
          <p:cNvPr id="62471" name="Picture 4"/>
          <p:cNvPicPr>
            <a:picLocks noChangeAspect="1" noChangeArrowheads="1"/>
          </p:cNvPicPr>
          <p:nvPr/>
        </p:nvPicPr>
        <p:blipFill>
          <a:blip r:embed="rId5"/>
          <a:srcRect/>
          <a:stretch>
            <a:fillRect/>
          </a:stretch>
        </p:blipFill>
        <p:spPr bwMode="auto">
          <a:xfrm>
            <a:off x="992188" y="1628775"/>
            <a:ext cx="2508250" cy="3714750"/>
          </a:xfrm>
          <a:prstGeom prst="rect">
            <a:avLst/>
          </a:prstGeom>
          <a:noFill/>
          <a:ln w="9525">
            <a:noFill/>
            <a:miter lim="800000"/>
            <a:headEnd/>
            <a:tailEnd/>
          </a:ln>
        </p:spPr>
      </p:pic>
      <p:sp>
        <p:nvSpPr>
          <p:cNvPr id="62472" name="TextBox 9"/>
          <p:cNvSpPr txBox="1">
            <a:spLocks noChangeArrowheads="1"/>
          </p:cNvSpPr>
          <p:nvPr/>
        </p:nvSpPr>
        <p:spPr bwMode="auto">
          <a:xfrm>
            <a:off x="500063" y="5343525"/>
            <a:ext cx="3305175" cy="457200"/>
          </a:xfrm>
          <a:prstGeom prst="rect">
            <a:avLst/>
          </a:prstGeom>
          <a:noFill/>
          <a:ln w="9525">
            <a:noFill/>
            <a:miter lim="800000"/>
            <a:headEnd/>
            <a:tailEnd/>
          </a:ln>
        </p:spPr>
        <p:txBody>
          <a:bodyPr wrap="none">
            <a:spAutoFit/>
          </a:bodyPr>
          <a:lstStyle/>
          <a:p>
            <a:r>
              <a:rPr lang="en-US" altLang="zh-CN" sz="2400"/>
              <a:t>1909 Chicken sarcoma</a:t>
            </a:r>
          </a:p>
        </p:txBody>
      </p:sp>
      <p:pic>
        <p:nvPicPr>
          <p:cNvPr id="62473" name="Picture 4">
            <a:hlinkClick r:id="rId6"/>
          </p:cNvPr>
          <p:cNvPicPr>
            <a:picLocks noChangeAspect="1" noChangeArrowheads="1"/>
          </p:cNvPicPr>
          <p:nvPr/>
        </p:nvPicPr>
        <p:blipFill>
          <a:blip r:embed="rId7"/>
          <a:srcRect/>
          <a:stretch>
            <a:fillRect/>
          </a:stretch>
        </p:blipFill>
        <p:spPr bwMode="auto">
          <a:xfrm>
            <a:off x="3708400" y="2149475"/>
            <a:ext cx="1000125" cy="1063625"/>
          </a:xfrm>
          <a:prstGeom prst="rect">
            <a:avLst/>
          </a:prstGeom>
          <a:noFill/>
          <a:ln w="9525">
            <a:noFill/>
            <a:miter lim="800000"/>
            <a:headEnd/>
            <a:tailEnd/>
          </a:ln>
        </p:spPr>
      </p:pic>
    </p:spTree>
    <p:extLst>
      <p:ext uri="{BB962C8B-B14F-4D97-AF65-F5344CB8AC3E}">
        <p14:creationId xmlns:p14="http://schemas.microsoft.com/office/powerpoint/2010/main" val="7444908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0"/>
            <a:ext cx="9144000" cy="1143000"/>
          </a:xfrm>
          <a:prstGeom prst="rect">
            <a:avLst/>
          </a:prstGeom>
          <a:noFill/>
          <a:ln w="9525">
            <a:noFill/>
            <a:miter lim="800000"/>
            <a:headEnd/>
            <a:tailEnd/>
          </a:ln>
          <a:effectLst/>
        </p:spPr>
        <p:txBody>
          <a:bodyPr anchor="ctr"/>
          <a:lstStyle/>
          <a:p>
            <a:pPr algn="ctr">
              <a:defRPr/>
            </a:pPr>
            <a:r>
              <a:rPr lang="en-US" sz="4400" kern="0" dirty="0">
                <a:solidFill>
                  <a:schemeClr val="tx2"/>
                </a:solidFill>
                <a:latin typeface="+mj-lt"/>
                <a:ea typeface="+mj-ea"/>
                <a:cs typeface="+mj-cs"/>
              </a:rPr>
              <a:t>Hit &amp; Run, or dependence on virus</a:t>
            </a:r>
          </a:p>
        </p:txBody>
      </p:sp>
      <p:pic>
        <p:nvPicPr>
          <p:cNvPr id="63491" name="Picture 3"/>
          <p:cNvPicPr>
            <a:picLocks noChangeAspect="1" noChangeArrowheads="1"/>
          </p:cNvPicPr>
          <p:nvPr/>
        </p:nvPicPr>
        <p:blipFill>
          <a:blip r:embed="rId3"/>
          <a:srcRect/>
          <a:stretch>
            <a:fillRect/>
          </a:stretch>
        </p:blipFill>
        <p:spPr bwMode="auto">
          <a:xfrm>
            <a:off x="1057275" y="1857375"/>
            <a:ext cx="2786063" cy="2786063"/>
          </a:xfrm>
          <a:prstGeom prst="rect">
            <a:avLst/>
          </a:prstGeom>
          <a:noFill/>
          <a:ln w="9525">
            <a:noFill/>
            <a:miter lim="800000"/>
            <a:headEnd/>
            <a:tailEnd/>
          </a:ln>
        </p:spPr>
      </p:pic>
      <p:pic>
        <p:nvPicPr>
          <p:cNvPr id="63492" name="Picture 2"/>
          <p:cNvPicPr>
            <a:picLocks noChangeAspect="1" noChangeArrowheads="1"/>
          </p:cNvPicPr>
          <p:nvPr/>
        </p:nvPicPr>
        <p:blipFill>
          <a:blip r:embed="rId4"/>
          <a:srcRect/>
          <a:stretch>
            <a:fillRect/>
          </a:stretch>
        </p:blipFill>
        <p:spPr bwMode="auto">
          <a:xfrm>
            <a:off x="3986213" y="2071688"/>
            <a:ext cx="1057275" cy="1133475"/>
          </a:xfrm>
          <a:prstGeom prst="rect">
            <a:avLst/>
          </a:prstGeom>
          <a:noFill/>
          <a:ln w="9525">
            <a:noFill/>
            <a:miter lim="800000"/>
            <a:headEnd/>
            <a:tailEnd/>
          </a:ln>
        </p:spPr>
      </p:pic>
      <p:cxnSp>
        <p:nvCxnSpPr>
          <p:cNvPr id="11" name="Straight Arrow Connector 10"/>
          <p:cNvCxnSpPr/>
          <p:nvPr/>
        </p:nvCxnSpPr>
        <p:spPr>
          <a:xfrm>
            <a:off x="4057650" y="3214688"/>
            <a:ext cx="1214438"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3494" name="Picture 5"/>
          <p:cNvPicPr>
            <a:picLocks noChangeAspect="1" noChangeArrowheads="1"/>
          </p:cNvPicPr>
          <p:nvPr/>
        </p:nvPicPr>
        <p:blipFill>
          <a:blip r:embed="rId5"/>
          <a:srcRect/>
          <a:stretch>
            <a:fillRect/>
          </a:stretch>
        </p:blipFill>
        <p:spPr bwMode="auto">
          <a:xfrm>
            <a:off x="5557838" y="1571625"/>
            <a:ext cx="2711450" cy="2997200"/>
          </a:xfrm>
          <a:prstGeom prst="rect">
            <a:avLst/>
          </a:prstGeom>
          <a:noFill/>
          <a:ln w="9525">
            <a:noFill/>
            <a:miter lim="800000"/>
            <a:headEnd/>
            <a:tailEnd/>
          </a:ln>
        </p:spPr>
      </p:pic>
      <p:pic>
        <p:nvPicPr>
          <p:cNvPr id="63495" name="Picture 2"/>
          <p:cNvPicPr>
            <a:picLocks noChangeAspect="1" noChangeArrowheads="1"/>
          </p:cNvPicPr>
          <p:nvPr/>
        </p:nvPicPr>
        <p:blipFill>
          <a:blip r:embed="rId4"/>
          <a:srcRect/>
          <a:stretch>
            <a:fillRect/>
          </a:stretch>
        </p:blipFill>
        <p:spPr bwMode="auto">
          <a:xfrm>
            <a:off x="5700713" y="3071813"/>
            <a:ext cx="571500" cy="612775"/>
          </a:xfrm>
          <a:prstGeom prst="rect">
            <a:avLst/>
          </a:prstGeom>
          <a:noFill/>
          <a:ln w="9525">
            <a:noFill/>
            <a:miter lim="800000"/>
            <a:headEnd/>
            <a:tailEnd/>
          </a:ln>
        </p:spPr>
      </p:pic>
      <p:sp>
        <p:nvSpPr>
          <p:cNvPr id="16" name="TextBox 15"/>
          <p:cNvSpPr txBox="1">
            <a:spLocks noChangeArrowheads="1"/>
          </p:cNvSpPr>
          <p:nvPr/>
        </p:nvSpPr>
        <p:spPr bwMode="auto">
          <a:xfrm>
            <a:off x="5557838" y="2676525"/>
            <a:ext cx="869950" cy="1323975"/>
          </a:xfrm>
          <a:prstGeom prst="rect">
            <a:avLst/>
          </a:prstGeom>
          <a:noFill/>
          <a:ln w="9525">
            <a:noFill/>
            <a:miter lim="800000"/>
            <a:headEnd/>
            <a:tailEnd/>
          </a:ln>
        </p:spPr>
        <p:txBody>
          <a:bodyPr wrap="none">
            <a:spAutoFit/>
          </a:bodyPr>
          <a:lstStyle/>
          <a:p>
            <a:r>
              <a:rPr lang="en-US" altLang="zh-CN" sz="8000" b="1"/>
              <a:t>X</a:t>
            </a:r>
          </a:p>
        </p:txBody>
      </p:sp>
      <p:sp>
        <p:nvSpPr>
          <p:cNvPr id="63497" name="Text Box 10"/>
          <p:cNvSpPr txBox="1">
            <a:spLocks noChangeArrowheads="1"/>
          </p:cNvSpPr>
          <p:nvPr/>
        </p:nvSpPr>
        <p:spPr bwMode="auto">
          <a:xfrm>
            <a:off x="1692275" y="4797425"/>
            <a:ext cx="6180138" cy="457200"/>
          </a:xfrm>
          <a:prstGeom prst="rect">
            <a:avLst/>
          </a:prstGeom>
          <a:noFill/>
          <a:ln w="9525">
            <a:noFill/>
            <a:miter lim="800000"/>
            <a:headEnd/>
            <a:tailEnd/>
          </a:ln>
        </p:spPr>
        <p:txBody>
          <a:bodyPr wrap="none">
            <a:spAutoFit/>
          </a:bodyPr>
          <a:lstStyle/>
          <a:p>
            <a:r>
              <a:rPr lang="en-US" altLang="zh-CN" sz="2400"/>
              <a:t>Normal cell   				Tumor cell</a:t>
            </a:r>
          </a:p>
        </p:txBody>
      </p:sp>
    </p:spTree>
    <p:extLst>
      <p:ext uri="{BB962C8B-B14F-4D97-AF65-F5344CB8AC3E}">
        <p14:creationId xmlns:p14="http://schemas.microsoft.com/office/powerpoint/2010/main" val="2359923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8229600" cy="1143000"/>
          </a:xfrm>
        </p:spPr>
        <p:txBody>
          <a:bodyPr/>
          <a:lstStyle/>
          <a:p>
            <a:pPr eaLnBrk="1" hangingPunct="1"/>
            <a:r>
              <a:rPr lang="en-US" altLang="zh-CN" smtClean="0"/>
              <a:t>Need RSV continuously?</a:t>
            </a:r>
          </a:p>
        </p:txBody>
      </p:sp>
      <p:sp>
        <p:nvSpPr>
          <p:cNvPr id="64515" name="Rectangle 3"/>
          <p:cNvSpPr>
            <a:spLocks noGrp="1" noChangeArrowheads="1"/>
          </p:cNvSpPr>
          <p:nvPr>
            <p:ph type="body" idx="1"/>
          </p:nvPr>
        </p:nvSpPr>
        <p:spPr/>
        <p:txBody>
          <a:bodyPr/>
          <a:lstStyle/>
          <a:p>
            <a:pPr eaLnBrk="1" hangingPunct="1"/>
            <a:endParaRPr lang="en-US" altLang="zh-CN" smtClean="0"/>
          </a:p>
        </p:txBody>
      </p:sp>
      <p:pic>
        <p:nvPicPr>
          <p:cNvPr id="61444" name="Picture 4" descr="figure 3-07"/>
          <p:cNvPicPr>
            <a:picLocks noChangeAspect="1" noChangeArrowheads="1"/>
          </p:cNvPicPr>
          <p:nvPr/>
        </p:nvPicPr>
        <p:blipFill>
          <a:blip r:embed="rId3"/>
          <a:srcRect/>
          <a:stretch>
            <a:fillRect/>
          </a:stretch>
        </p:blipFill>
        <p:spPr bwMode="auto">
          <a:xfrm>
            <a:off x="179388" y="1457325"/>
            <a:ext cx="8534400" cy="5400675"/>
          </a:xfrm>
          <a:prstGeom prst="rect">
            <a:avLst/>
          </a:prstGeom>
          <a:noFill/>
          <a:ln w="9525">
            <a:noFill/>
            <a:miter lim="800000"/>
            <a:headEnd/>
            <a:tailEnd/>
          </a:ln>
        </p:spPr>
      </p:pic>
      <p:sp>
        <p:nvSpPr>
          <p:cNvPr id="61445" name="Rectangle 5"/>
          <p:cNvSpPr>
            <a:spLocks noChangeArrowheads="1"/>
          </p:cNvSpPr>
          <p:nvPr/>
        </p:nvSpPr>
        <p:spPr bwMode="auto">
          <a:xfrm>
            <a:off x="5429250" y="1412875"/>
            <a:ext cx="3786188" cy="5256213"/>
          </a:xfrm>
          <a:prstGeom prst="rect">
            <a:avLst/>
          </a:prstGeom>
          <a:solidFill>
            <a:schemeClr val="bg1"/>
          </a:solidFill>
          <a:ln w="9525">
            <a:noFill/>
            <a:miter lim="800000"/>
            <a:headEnd/>
            <a:tailEnd/>
          </a:ln>
        </p:spPr>
        <p:txBody>
          <a:bodyPr wrap="none" anchor="ctr"/>
          <a:lstStyle/>
          <a:p>
            <a:endParaRPr lang="en-US" altLang="zh-CN"/>
          </a:p>
        </p:txBody>
      </p:sp>
    </p:spTree>
    <p:extLst>
      <p:ext uri="{BB962C8B-B14F-4D97-AF65-F5344CB8AC3E}">
        <p14:creationId xmlns:p14="http://schemas.microsoft.com/office/powerpoint/2010/main" val="2070265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0" nodeType="clickEffect">
                                  <p:stCondLst>
                                    <p:cond delay="0"/>
                                  </p:stCondLst>
                                  <p:childTnLst>
                                    <p:animEffect transition="out" filter="blinds(horizontal)">
                                      <p:cBhvr>
                                        <p:cTn id="10" dur="500"/>
                                        <p:tgtEl>
                                          <p:spTgt spid="61445"/>
                                        </p:tgtEl>
                                      </p:cBhvr>
                                    </p:animEffect>
                                    <p:set>
                                      <p:cBhvr>
                                        <p:cTn id="11" dur="1" fill="hold">
                                          <p:stCondLst>
                                            <p:cond delay="499"/>
                                          </p:stCondLst>
                                        </p:cTn>
                                        <p:tgtEl>
                                          <p:spTgt spid="614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066800"/>
            <a:ext cx="4580766" cy="5448701"/>
          </a:xfrm>
          <a:prstGeom prst="rect">
            <a:avLst/>
          </a:prstGeom>
        </p:spPr>
      </p:pic>
      <p:pic>
        <p:nvPicPr>
          <p:cNvPr id="3" name="图片 2"/>
          <p:cNvPicPr>
            <a:picLocks noChangeAspect="1"/>
          </p:cNvPicPr>
          <p:nvPr/>
        </p:nvPicPr>
        <p:blipFill>
          <a:blip r:embed="rId4"/>
          <a:stretch>
            <a:fillRect/>
          </a:stretch>
        </p:blipFill>
        <p:spPr>
          <a:xfrm>
            <a:off x="247650" y="2819400"/>
            <a:ext cx="3486150" cy="2466975"/>
          </a:xfrm>
          <a:prstGeom prst="rect">
            <a:avLst/>
          </a:prstGeom>
        </p:spPr>
      </p:pic>
      <p:sp>
        <p:nvSpPr>
          <p:cNvPr id="4" name="文本框 3"/>
          <p:cNvSpPr txBox="1"/>
          <p:nvPr/>
        </p:nvSpPr>
        <p:spPr>
          <a:xfrm>
            <a:off x="207865" y="152400"/>
            <a:ext cx="7096430" cy="584775"/>
          </a:xfrm>
          <a:prstGeom prst="rect">
            <a:avLst/>
          </a:prstGeom>
          <a:noFill/>
        </p:spPr>
        <p:txBody>
          <a:bodyPr wrap="none" rtlCol="0">
            <a:spAutoFit/>
          </a:bodyPr>
          <a:lstStyle/>
          <a:p>
            <a:r>
              <a:rPr lang="en-US" altLang="zh-CN" sz="3200" dirty="0" smtClean="0"/>
              <a:t>Summary: Causes of Cancer &amp; Prevention</a:t>
            </a:r>
            <a:endParaRPr lang="zh-CN" altLang="en-US" sz="3200" dirty="0"/>
          </a:p>
        </p:txBody>
      </p:sp>
    </p:spTree>
    <p:extLst>
      <p:ext uri="{BB962C8B-B14F-4D97-AF65-F5344CB8AC3E}">
        <p14:creationId xmlns:p14="http://schemas.microsoft.com/office/powerpoint/2010/main" val="17439300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8600" y="381000"/>
            <a:ext cx="8763000" cy="5293757"/>
          </a:xfrm>
          <a:prstGeom prst="rect">
            <a:avLst/>
          </a:prstGeom>
          <a:noFill/>
        </p:spPr>
        <p:txBody>
          <a:bodyPr wrap="square" rtlCol="0">
            <a:spAutoFit/>
          </a:bodyPr>
          <a:lstStyle/>
          <a:p>
            <a:r>
              <a:rPr lang="en-US" altLang="zh-CN" sz="3200" dirty="0" smtClean="0"/>
              <a:t>References:</a:t>
            </a:r>
          </a:p>
          <a:p>
            <a:r>
              <a:rPr lang="en-US" altLang="zh-CN" b="1" dirty="0" smtClean="0"/>
              <a:t>Book charter: </a:t>
            </a:r>
          </a:p>
          <a:p>
            <a:pPr marL="342900" indent="-342900">
              <a:buFont typeface="+mj-lt"/>
              <a:buAutoNum type="arabicPeriod"/>
            </a:pPr>
            <a:r>
              <a:rPr lang="en-US" altLang="zh-CN" dirty="0" smtClean="0"/>
              <a:t>The Biology of Cancer ( second Edition, chapter 2.7-2.11, chapter 3, chapter 11.1-11.5)</a:t>
            </a:r>
          </a:p>
          <a:p>
            <a:pPr marL="342900" indent="-342900">
              <a:buFont typeface="+mj-lt"/>
              <a:buAutoNum type="arabicPeriod"/>
            </a:pPr>
            <a:r>
              <a:rPr lang="en-US" altLang="zh-CN" dirty="0"/>
              <a:t>Cancer and Environment: Gene-Environment interaction. Washington, DC:   </a:t>
            </a:r>
            <a:r>
              <a:rPr lang="en-US" altLang="zh-CN" dirty="0" smtClean="0"/>
              <a:t>National </a:t>
            </a:r>
            <a:r>
              <a:rPr lang="en-US" altLang="zh-CN" dirty="0"/>
              <a:t>Academy Press,2002</a:t>
            </a:r>
          </a:p>
          <a:p>
            <a:endParaRPr lang="en-US" altLang="zh-CN" dirty="0" smtClean="0"/>
          </a:p>
          <a:p>
            <a:r>
              <a:rPr lang="en-US" altLang="zh-CN" b="1" dirty="0" smtClean="0"/>
              <a:t>Papers:</a:t>
            </a:r>
            <a:endParaRPr lang="en-US" altLang="zh-CN" b="1" dirty="0"/>
          </a:p>
          <a:p>
            <a:r>
              <a:rPr lang="en-US" altLang="zh-CN" dirty="0"/>
              <a:t>1</a:t>
            </a:r>
            <a:r>
              <a:rPr lang="en-US" altLang="zh-CN" dirty="0" smtClean="0"/>
              <a:t>.  Siegel </a:t>
            </a:r>
            <a:r>
              <a:rPr lang="en-US" altLang="zh-CN" dirty="0"/>
              <a:t>RL, Miller KD, </a:t>
            </a:r>
            <a:r>
              <a:rPr lang="en-US" altLang="zh-CN" dirty="0" err="1"/>
              <a:t>Jemal</a:t>
            </a:r>
            <a:r>
              <a:rPr lang="en-US" altLang="zh-CN" dirty="0"/>
              <a:t> A. Cancer statistics, 2018. CA: a cancer journal for clinicians 2018, </a:t>
            </a:r>
            <a:r>
              <a:rPr lang="en-US" altLang="zh-CN" b="1" dirty="0"/>
              <a:t>68</a:t>
            </a:r>
            <a:r>
              <a:rPr lang="en-US" altLang="zh-CN" dirty="0"/>
              <a:t>(1)</a:t>
            </a:r>
            <a:r>
              <a:rPr lang="en-US" altLang="zh-CN" b="1" dirty="0"/>
              <a:t>:</a:t>
            </a:r>
            <a:r>
              <a:rPr lang="en-US" altLang="zh-CN" dirty="0"/>
              <a:t> 7-30.</a:t>
            </a:r>
            <a:endParaRPr lang="zh-CN" altLang="zh-CN" dirty="0"/>
          </a:p>
          <a:p>
            <a:r>
              <a:rPr lang="en-US" altLang="zh-CN" dirty="0"/>
              <a:t>2</a:t>
            </a:r>
            <a:r>
              <a:rPr lang="en-US" altLang="zh-CN" dirty="0" smtClean="0"/>
              <a:t>.  Chen </a:t>
            </a:r>
            <a:r>
              <a:rPr lang="en-US" altLang="zh-CN" dirty="0"/>
              <a:t>W, Zheng R, Baade PD, Zhang S, Zeng H, Bray F, </a:t>
            </a:r>
            <a:r>
              <a:rPr lang="en-US" altLang="zh-CN" dirty="0" err="1"/>
              <a:t>Jemal</a:t>
            </a:r>
            <a:r>
              <a:rPr lang="en-US" altLang="zh-CN" dirty="0"/>
              <a:t> A, Yu XQ, He J. Cancer statistics in China, 2015. CA: a cancer journal for clinicians 2016, </a:t>
            </a:r>
            <a:r>
              <a:rPr lang="en-US" altLang="zh-CN" b="1" dirty="0"/>
              <a:t>66</a:t>
            </a:r>
            <a:r>
              <a:rPr lang="en-US" altLang="zh-CN" dirty="0"/>
              <a:t>(2)</a:t>
            </a:r>
            <a:r>
              <a:rPr lang="en-US" altLang="zh-CN" b="1" dirty="0"/>
              <a:t>:</a:t>
            </a:r>
            <a:r>
              <a:rPr lang="en-US" altLang="zh-CN" dirty="0"/>
              <a:t> 115-132.</a:t>
            </a:r>
            <a:endParaRPr lang="zh-CN" altLang="zh-CN" dirty="0"/>
          </a:p>
          <a:p>
            <a:r>
              <a:rPr lang="en-US" altLang="zh-CN" dirty="0"/>
              <a:t>3</a:t>
            </a:r>
            <a:r>
              <a:rPr lang="en-US" altLang="zh-CN" dirty="0" smtClean="0"/>
              <a:t>.  Brennan </a:t>
            </a:r>
            <a:r>
              <a:rPr lang="en-US" altLang="zh-CN" dirty="0"/>
              <a:t>P. Gene-environment interaction and </a:t>
            </a:r>
            <a:r>
              <a:rPr lang="en-US" altLang="zh-CN" dirty="0" err="1"/>
              <a:t>aetiology</a:t>
            </a:r>
            <a:r>
              <a:rPr lang="en-US" altLang="zh-CN" dirty="0"/>
              <a:t> of cancer: what does it mean and how can we measure it? Carcinogenesis 2002, </a:t>
            </a:r>
            <a:r>
              <a:rPr lang="en-US" altLang="zh-CN" b="1" dirty="0"/>
              <a:t>23</a:t>
            </a:r>
            <a:r>
              <a:rPr lang="en-US" altLang="zh-CN" dirty="0"/>
              <a:t>(3)</a:t>
            </a:r>
            <a:r>
              <a:rPr lang="en-US" altLang="zh-CN" b="1" dirty="0"/>
              <a:t>:</a:t>
            </a:r>
            <a:r>
              <a:rPr lang="en-US" altLang="zh-CN" dirty="0"/>
              <a:t> 381-387.</a:t>
            </a:r>
            <a:endParaRPr lang="zh-CN" altLang="zh-CN" dirty="0"/>
          </a:p>
          <a:p>
            <a:r>
              <a:rPr lang="en-US" altLang="zh-CN" dirty="0"/>
              <a:t>4</a:t>
            </a:r>
            <a:r>
              <a:rPr lang="en-US" altLang="zh-CN" dirty="0" smtClean="0"/>
              <a:t>.  </a:t>
            </a:r>
            <a:r>
              <a:rPr lang="en-US" altLang="zh-CN" dirty="0" err="1" smtClean="0"/>
              <a:t>Peto</a:t>
            </a:r>
            <a:r>
              <a:rPr lang="en-US" altLang="zh-CN" dirty="0" smtClean="0"/>
              <a:t> </a:t>
            </a:r>
            <a:r>
              <a:rPr lang="en-US" altLang="zh-CN" dirty="0"/>
              <a:t>J. Cancer epidemiology in the last century and the next decade. Nature 2001, </a:t>
            </a:r>
            <a:r>
              <a:rPr lang="en-US" altLang="zh-CN" b="1" dirty="0"/>
              <a:t>411</a:t>
            </a:r>
            <a:r>
              <a:rPr lang="en-US" altLang="zh-CN" dirty="0"/>
              <a:t>(6835)</a:t>
            </a:r>
            <a:r>
              <a:rPr lang="en-US" altLang="zh-CN" b="1" dirty="0"/>
              <a:t>:</a:t>
            </a:r>
            <a:r>
              <a:rPr lang="en-US" altLang="zh-CN" dirty="0"/>
              <a:t> 390-395.</a:t>
            </a:r>
            <a:endParaRPr lang="zh-CN" altLang="zh-CN" dirty="0"/>
          </a:p>
          <a:p>
            <a:endParaRPr lang="en-US" altLang="zh-CN" dirty="0"/>
          </a:p>
          <a:p>
            <a:endParaRPr lang="pt-BR" altLang="zh-CN" dirty="0" smtClean="0"/>
          </a:p>
          <a:p>
            <a:endParaRPr lang="pt-BR" altLang="zh-CN" dirty="0"/>
          </a:p>
        </p:txBody>
      </p:sp>
    </p:spTree>
    <p:extLst>
      <p:ext uri="{BB962C8B-B14F-4D97-AF65-F5344CB8AC3E}">
        <p14:creationId xmlns:p14="http://schemas.microsoft.com/office/powerpoint/2010/main" val="3937709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标题 1"/>
          <p:cNvSpPr>
            <a:spLocks noGrp="1"/>
          </p:cNvSpPr>
          <p:nvPr>
            <p:ph type="title"/>
          </p:nvPr>
        </p:nvSpPr>
        <p:spPr>
          <a:xfrm>
            <a:off x="342900" y="194367"/>
            <a:ext cx="4300537" cy="767487"/>
          </a:xfrm>
        </p:spPr>
        <p:txBody>
          <a:bodyPr/>
          <a:lstStyle/>
          <a:p>
            <a:r>
              <a:rPr lang="en-US" altLang="zh-CN" dirty="0" smtClean="0"/>
              <a:t>Origin of cancer cell</a:t>
            </a:r>
            <a:endParaRPr lang="zh-CN" altLang="en-US" dirty="0" smtClean="0"/>
          </a:p>
        </p:txBody>
      </p:sp>
      <p:sp>
        <p:nvSpPr>
          <p:cNvPr id="64517" name="TextBox 14"/>
          <p:cNvSpPr txBox="1">
            <a:spLocks noChangeArrowheads="1"/>
          </p:cNvSpPr>
          <p:nvPr/>
        </p:nvSpPr>
        <p:spPr bwMode="auto">
          <a:xfrm>
            <a:off x="2362200" y="2438400"/>
            <a:ext cx="340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en-US" altLang="zh-CN" sz="3600">
                <a:sym typeface="Wingdings" panose="05000000000000000000" pitchFamily="2" charset="2"/>
              </a:rPr>
              <a:t>           </a:t>
            </a:r>
            <a:endParaRPr lang="zh-CN" altLang="en-US" sz="3600"/>
          </a:p>
        </p:txBody>
      </p:sp>
      <p:sp>
        <p:nvSpPr>
          <p:cNvPr id="64518" name="TextBox 15"/>
          <p:cNvSpPr txBox="1">
            <a:spLocks noChangeArrowheads="1"/>
          </p:cNvSpPr>
          <p:nvPr/>
        </p:nvSpPr>
        <p:spPr bwMode="auto">
          <a:xfrm>
            <a:off x="3063876" y="3289978"/>
            <a:ext cx="23812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a:t>Cell  </a:t>
            </a:r>
          </a:p>
          <a:p>
            <a:pPr algn="ctr" eaLnBrk="1" hangingPunct="1"/>
            <a:endParaRPr lang="en-US" altLang="zh-CN" sz="2800"/>
          </a:p>
          <a:p>
            <a:pPr algn="ctr" eaLnBrk="1" hangingPunct="1"/>
            <a:r>
              <a:rPr lang="en-US" altLang="zh-CN" sz="2800"/>
              <a:t>Gene</a:t>
            </a:r>
          </a:p>
          <a:p>
            <a:pPr algn="ctr" eaLnBrk="1" hangingPunct="1"/>
            <a:endParaRPr lang="en-US" altLang="zh-CN" sz="2800"/>
          </a:p>
          <a:p>
            <a:pPr algn="ctr" eaLnBrk="1" hangingPunct="1"/>
            <a:r>
              <a:rPr lang="en-US" altLang="zh-CN" sz="2800"/>
              <a:t>Environment</a:t>
            </a:r>
            <a:endParaRPr lang="zh-CN" altLang="en-US" sz="2800"/>
          </a:p>
        </p:txBody>
      </p:sp>
      <p:grpSp>
        <p:nvGrpSpPr>
          <p:cNvPr id="2" name="组合 1"/>
          <p:cNvGrpSpPr/>
          <p:nvPr/>
        </p:nvGrpSpPr>
        <p:grpSpPr>
          <a:xfrm>
            <a:off x="2018536" y="2518214"/>
            <a:ext cx="340004" cy="608168"/>
            <a:chOff x="939895" y="2440890"/>
            <a:chExt cx="335606" cy="542132"/>
          </a:xfrm>
        </p:grpSpPr>
        <p:sp>
          <p:nvSpPr>
            <p:cNvPr id="66" name="任意多边形 65"/>
            <p:cNvSpPr/>
            <p:nvPr/>
          </p:nvSpPr>
          <p:spPr>
            <a:xfrm rot="250239">
              <a:off x="939895" y="2440890"/>
              <a:ext cx="335606" cy="542132"/>
            </a:xfrm>
            <a:custGeom>
              <a:avLst/>
              <a:gdLst>
                <a:gd name="connsiteX0" fmla="*/ 40205 w 406917"/>
                <a:gd name="connsiteY0" fmla="*/ 21081 h 726839"/>
                <a:gd name="connsiteX1" fmla="*/ 64017 w 406917"/>
                <a:gd name="connsiteY1" fmla="*/ 194912 h 726839"/>
                <a:gd name="connsiteX2" fmla="*/ 71161 w 406917"/>
                <a:gd name="connsiteY2" fmla="*/ 209200 h 726839"/>
                <a:gd name="connsiteX3" fmla="*/ 85448 w 406917"/>
                <a:gd name="connsiteY3" fmla="*/ 178243 h 726839"/>
                <a:gd name="connsiteX4" fmla="*/ 78305 w 406917"/>
                <a:gd name="connsiteY4" fmla="*/ 66325 h 726839"/>
                <a:gd name="connsiteX5" fmla="*/ 99736 w 406917"/>
                <a:gd name="connsiteY5" fmla="*/ 73468 h 726839"/>
                <a:gd name="connsiteX6" fmla="*/ 104498 w 406917"/>
                <a:gd name="connsiteY6" fmla="*/ 163956 h 726839"/>
                <a:gd name="connsiteX7" fmla="*/ 118786 w 406917"/>
                <a:gd name="connsiteY7" fmla="*/ 180625 h 726839"/>
                <a:gd name="connsiteX8" fmla="*/ 118786 w 406917"/>
                <a:gd name="connsiteY8" fmla="*/ 61562 h 726839"/>
                <a:gd name="connsiteX9" fmla="*/ 114023 w 406917"/>
                <a:gd name="connsiteY9" fmla="*/ 28225 h 726839"/>
                <a:gd name="connsiteX10" fmla="*/ 137836 w 406917"/>
                <a:gd name="connsiteY10" fmla="*/ 28225 h 726839"/>
                <a:gd name="connsiteX11" fmla="*/ 156886 w 406917"/>
                <a:gd name="connsiteY11" fmla="*/ 199675 h 726839"/>
                <a:gd name="connsiteX12" fmla="*/ 168792 w 406917"/>
                <a:gd name="connsiteY12" fmla="*/ 194912 h 726839"/>
                <a:gd name="connsiteX13" fmla="*/ 168792 w 406917"/>
                <a:gd name="connsiteY13" fmla="*/ 82993 h 726839"/>
                <a:gd name="connsiteX14" fmla="*/ 149742 w 406917"/>
                <a:gd name="connsiteY14" fmla="*/ 11556 h 726839"/>
                <a:gd name="connsiteX15" fmla="*/ 171173 w 406917"/>
                <a:gd name="connsiteY15" fmla="*/ 6793 h 726839"/>
                <a:gd name="connsiteX16" fmla="*/ 192605 w 406917"/>
                <a:gd name="connsiteY16" fmla="*/ 78231 h 726839"/>
                <a:gd name="connsiteX17" fmla="*/ 192605 w 406917"/>
                <a:gd name="connsiteY17" fmla="*/ 130618 h 726839"/>
                <a:gd name="connsiteX18" fmla="*/ 202130 w 406917"/>
                <a:gd name="connsiteY18" fmla="*/ 178243 h 726839"/>
                <a:gd name="connsiteX19" fmla="*/ 216417 w 406917"/>
                <a:gd name="connsiteY19" fmla="*/ 171100 h 726839"/>
                <a:gd name="connsiteX20" fmla="*/ 218798 w 406917"/>
                <a:gd name="connsiteY20" fmla="*/ 121093 h 726839"/>
                <a:gd name="connsiteX21" fmla="*/ 204511 w 406917"/>
                <a:gd name="connsiteY21" fmla="*/ 66325 h 726839"/>
                <a:gd name="connsiteX22" fmla="*/ 214036 w 406917"/>
                <a:gd name="connsiteY22" fmla="*/ 49656 h 726839"/>
                <a:gd name="connsiteX23" fmla="*/ 233086 w 406917"/>
                <a:gd name="connsiteY23" fmla="*/ 59181 h 726839"/>
                <a:gd name="connsiteX24" fmla="*/ 237848 w 406917"/>
                <a:gd name="connsiteY24" fmla="*/ 175862 h 726839"/>
                <a:gd name="connsiteX25" fmla="*/ 247373 w 406917"/>
                <a:gd name="connsiteY25" fmla="*/ 183006 h 726839"/>
                <a:gd name="connsiteX26" fmla="*/ 261661 w 406917"/>
                <a:gd name="connsiteY26" fmla="*/ 175862 h 726839"/>
                <a:gd name="connsiteX27" fmla="*/ 259280 w 406917"/>
                <a:gd name="connsiteY27" fmla="*/ 102043 h 726839"/>
                <a:gd name="connsiteX28" fmla="*/ 244992 w 406917"/>
                <a:gd name="connsiteY28" fmla="*/ 47275 h 726839"/>
                <a:gd name="connsiteX29" fmla="*/ 261661 w 406917"/>
                <a:gd name="connsiteY29" fmla="*/ 37750 h 726839"/>
                <a:gd name="connsiteX30" fmla="*/ 280711 w 406917"/>
                <a:gd name="connsiteY30" fmla="*/ 61562 h 726839"/>
                <a:gd name="connsiteX31" fmla="*/ 280711 w 406917"/>
                <a:gd name="connsiteY31" fmla="*/ 144906 h 726839"/>
                <a:gd name="connsiteX32" fmla="*/ 294998 w 406917"/>
                <a:gd name="connsiteY32" fmla="*/ 163956 h 726839"/>
                <a:gd name="connsiteX33" fmla="*/ 306905 w 406917"/>
                <a:gd name="connsiteY33" fmla="*/ 142525 h 726839"/>
                <a:gd name="connsiteX34" fmla="*/ 297380 w 406917"/>
                <a:gd name="connsiteY34" fmla="*/ 56800 h 726839"/>
                <a:gd name="connsiteX35" fmla="*/ 287855 w 406917"/>
                <a:gd name="connsiteY35" fmla="*/ 9175 h 726839"/>
                <a:gd name="connsiteX36" fmla="*/ 302142 w 406917"/>
                <a:gd name="connsiteY36" fmla="*/ 11556 h 726839"/>
                <a:gd name="connsiteX37" fmla="*/ 323573 w 406917"/>
                <a:gd name="connsiteY37" fmla="*/ 106806 h 726839"/>
                <a:gd name="connsiteX38" fmla="*/ 325955 w 406917"/>
                <a:gd name="connsiteY38" fmla="*/ 175862 h 726839"/>
                <a:gd name="connsiteX39" fmla="*/ 335480 w 406917"/>
                <a:gd name="connsiteY39" fmla="*/ 185387 h 726839"/>
                <a:gd name="connsiteX40" fmla="*/ 349767 w 406917"/>
                <a:gd name="connsiteY40" fmla="*/ 166337 h 726839"/>
                <a:gd name="connsiteX41" fmla="*/ 340242 w 406917"/>
                <a:gd name="connsiteY41" fmla="*/ 59181 h 726839"/>
                <a:gd name="connsiteX42" fmla="*/ 333098 w 406917"/>
                <a:gd name="connsiteY42" fmla="*/ 23462 h 726839"/>
                <a:gd name="connsiteX43" fmla="*/ 356911 w 406917"/>
                <a:gd name="connsiteY43" fmla="*/ 23462 h 726839"/>
                <a:gd name="connsiteX44" fmla="*/ 366436 w 406917"/>
                <a:gd name="connsiteY44" fmla="*/ 85375 h 726839"/>
                <a:gd name="connsiteX45" fmla="*/ 368817 w 406917"/>
                <a:gd name="connsiteY45" fmla="*/ 154431 h 726839"/>
                <a:gd name="connsiteX46" fmla="*/ 378342 w 406917"/>
                <a:gd name="connsiteY46" fmla="*/ 163956 h 726839"/>
                <a:gd name="connsiteX47" fmla="*/ 392630 w 406917"/>
                <a:gd name="connsiteY47" fmla="*/ 130618 h 726839"/>
                <a:gd name="connsiteX48" fmla="*/ 373580 w 406917"/>
                <a:gd name="connsiteY48" fmla="*/ 35368 h 726839"/>
                <a:gd name="connsiteX49" fmla="*/ 387867 w 406917"/>
                <a:gd name="connsiteY49" fmla="*/ 21081 h 726839"/>
                <a:gd name="connsiteX50" fmla="*/ 406917 w 406917"/>
                <a:gd name="connsiteY50" fmla="*/ 130618 h 726839"/>
                <a:gd name="connsiteX51" fmla="*/ 387867 w 406917"/>
                <a:gd name="connsiteY51" fmla="*/ 330643 h 726839"/>
                <a:gd name="connsiteX52" fmla="*/ 361673 w 406917"/>
                <a:gd name="connsiteY52" fmla="*/ 544956 h 726839"/>
                <a:gd name="connsiteX53" fmla="*/ 366436 w 406917"/>
                <a:gd name="connsiteY53" fmla="*/ 690212 h 726839"/>
                <a:gd name="connsiteX54" fmla="*/ 342623 w 406917"/>
                <a:gd name="connsiteY54" fmla="*/ 718787 h 726839"/>
                <a:gd name="connsiteX55" fmla="*/ 64017 w 406917"/>
                <a:gd name="connsiteY55" fmla="*/ 721168 h 726839"/>
                <a:gd name="connsiteX56" fmla="*/ 2105 w 406917"/>
                <a:gd name="connsiteY56" fmla="*/ 649731 h 726839"/>
                <a:gd name="connsiteX57" fmla="*/ 16392 w 406917"/>
                <a:gd name="connsiteY57" fmla="*/ 366362 h 726839"/>
                <a:gd name="connsiteX58" fmla="*/ 35442 w 406917"/>
                <a:gd name="connsiteY58" fmla="*/ 159193 h 726839"/>
                <a:gd name="connsiteX59" fmla="*/ 40205 w 406917"/>
                <a:gd name="connsiteY59" fmla="*/ 21081 h 726839"/>
                <a:gd name="connsiteX0" fmla="*/ 40205 w 406917"/>
                <a:gd name="connsiteY0" fmla="*/ 21081 h 721970"/>
                <a:gd name="connsiteX1" fmla="*/ 64017 w 406917"/>
                <a:gd name="connsiteY1" fmla="*/ 194912 h 721970"/>
                <a:gd name="connsiteX2" fmla="*/ 71161 w 406917"/>
                <a:gd name="connsiteY2" fmla="*/ 209200 h 721970"/>
                <a:gd name="connsiteX3" fmla="*/ 85448 w 406917"/>
                <a:gd name="connsiteY3" fmla="*/ 178243 h 721970"/>
                <a:gd name="connsiteX4" fmla="*/ 78305 w 406917"/>
                <a:gd name="connsiteY4" fmla="*/ 66325 h 721970"/>
                <a:gd name="connsiteX5" fmla="*/ 99736 w 406917"/>
                <a:gd name="connsiteY5" fmla="*/ 73468 h 721970"/>
                <a:gd name="connsiteX6" fmla="*/ 104498 w 406917"/>
                <a:gd name="connsiteY6" fmla="*/ 163956 h 721970"/>
                <a:gd name="connsiteX7" fmla="*/ 118786 w 406917"/>
                <a:gd name="connsiteY7" fmla="*/ 180625 h 721970"/>
                <a:gd name="connsiteX8" fmla="*/ 118786 w 406917"/>
                <a:gd name="connsiteY8" fmla="*/ 61562 h 721970"/>
                <a:gd name="connsiteX9" fmla="*/ 114023 w 406917"/>
                <a:gd name="connsiteY9" fmla="*/ 28225 h 721970"/>
                <a:gd name="connsiteX10" fmla="*/ 137836 w 406917"/>
                <a:gd name="connsiteY10" fmla="*/ 28225 h 721970"/>
                <a:gd name="connsiteX11" fmla="*/ 156886 w 406917"/>
                <a:gd name="connsiteY11" fmla="*/ 199675 h 721970"/>
                <a:gd name="connsiteX12" fmla="*/ 168792 w 406917"/>
                <a:gd name="connsiteY12" fmla="*/ 194912 h 721970"/>
                <a:gd name="connsiteX13" fmla="*/ 168792 w 406917"/>
                <a:gd name="connsiteY13" fmla="*/ 82993 h 721970"/>
                <a:gd name="connsiteX14" fmla="*/ 149742 w 406917"/>
                <a:gd name="connsiteY14" fmla="*/ 11556 h 721970"/>
                <a:gd name="connsiteX15" fmla="*/ 171173 w 406917"/>
                <a:gd name="connsiteY15" fmla="*/ 6793 h 721970"/>
                <a:gd name="connsiteX16" fmla="*/ 192605 w 406917"/>
                <a:gd name="connsiteY16" fmla="*/ 78231 h 721970"/>
                <a:gd name="connsiteX17" fmla="*/ 192605 w 406917"/>
                <a:gd name="connsiteY17" fmla="*/ 130618 h 721970"/>
                <a:gd name="connsiteX18" fmla="*/ 202130 w 406917"/>
                <a:gd name="connsiteY18" fmla="*/ 178243 h 721970"/>
                <a:gd name="connsiteX19" fmla="*/ 216417 w 406917"/>
                <a:gd name="connsiteY19" fmla="*/ 171100 h 721970"/>
                <a:gd name="connsiteX20" fmla="*/ 218798 w 406917"/>
                <a:gd name="connsiteY20" fmla="*/ 121093 h 721970"/>
                <a:gd name="connsiteX21" fmla="*/ 204511 w 406917"/>
                <a:gd name="connsiteY21" fmla="*/ 66325 h 721970"/>
                <a:gd name="connsiteX22" fmla="*/ 214036 w 406917"/>
                <a:gd name="connsiteY22" fmla="*/ 49656 h 721970"/>
                <a:gd name="connsiteX23" fmla="*/ 233086 w 406917"/>
                <a:gd name="connsiteY23" fmla="*/ 59181 h 721970"/>
                <a:gd name="connsiteX24" fmla="*/ 237848 w 406917"/>
                <a:gd name="connsiteY24" fmla="*/ 175862 h 721970"/>
                <a:gd name="connsiteX25" fmla="*/ 247373 w 406917"/>
                <a:gd name="connsiteY25" fmla="*/ 183006 h 721970"/>
                <a:gd name="connsiteX26" fmla="*/ 261661 w 406917"/>
                <a:gd name="connsiteY26" fmla="*/ 175862 h 721970"/>
                <a:gd name="connsiteX27" fmla="*/ 259280 w 406917"/>
                <a:gd name="connsiteY27" fmla="*/ 102043 h 721970"/>
                <a:gd name="connsiteX28" fmla="*/ 244992 w 406917"/>
                <a:gd name="connsiteY28" fmla="*/ 47275 h 721970"/>
                <a:gd name="connsiteX29" fmla="*/ 261661 w 406917"/>
                <a:gd name="connsiteY29" fmla="*/ 37750 h 721970"/>
                <a:gd name="connsiteX30" fmla="*/ 280711 w 406917"/>
                <a:gd name="connsiteY30" fmla="*/ 61562 h 721970"/>
                <a:gd name="connsiteX31" fmla="*/ 280711 w 406917"/>
                <a:gd name="connsiteY31" fmla="*/ 144906 h 721970"/>
                <a:gd name="connsiteX32" fmla="*/ 294998 w 406917"/>
                <a:gd name="connsiteY32" fmla="*/ 163956 h 721970"/>
                <a:gd name="connsiteX33" fmla="*/ 306905 w 406917"/>
                <a:gd name="connsiteY33" fmla="*/ 142525 h 721970"/>
                <a:gd name="connsiteX34" fmla="*/ 297380 w 406917"/>
                <a:gd name="connsiteY34" fmla="*/ 56800 h 721970"/>
                <a:gd name="connsiteX35" fmla="*/ 287855 w 406917"/>
                <a:gd name="connsiteY35" fmla="*/ 9175 h 721970"/>
                <a:gd name="connsiteX36" fmla="*/ 302142 w 406917"/>
                <a:gd name="connsiteY36" fmla="*/ 11556 h 721970"/>
                <a:gd name="connsiteX37" fmla="*/ 323573 w 406917"/>
                <a:gd name="connsiteY37" fmla="*/ 106806 h 721970"/>
                <a:gd name="connsiteX38" fmla="*/ 325955 w 406917"/>
                <a:gd name="connsiteY38" fmla="*/ 175862 h 721970"/>
                <a:gd name="connsiteX39" fmla="*/ 335480 w 406917"/>
                <a:gd name="connsiteY39" fmla="*/ 185387 h 721970"/>
                <a:gd name="connsiteX40" fmla="*/ 349767 w 406917"/>
                <a:gd name="connsiteY40" fmla="*/ 166337 h 721970"/>
                <a:gd name="connsiteX41" fmla="*/ 340242 w 406917"/>
                <a:gd name="connsiteY41" fmla="*/ 59181 h 721970"/>
                <a:gd name="connsiteX42" fmla="*/ 333098 w 406917"/>
                <a:gd name="connsiteY42" fmla="*/ 23462 h 721970"/>
                <a:gd name="connsiteX43" fmla="*/ 356911 w 406917"/>
                <a:gd name="connsiteY43" fmla="*/ 23462 h 721970"/>
                <a:gd name="connsiteX44" fmla="*/ 366436 w 406917"/>
                <a:gd name="connsiteY44" fmla="*/ 85375 h 721970"/>
                <a:gd name="connsiteX45" fmla="*/ 368817 w 406917"/>
                <a:gd name="connsiteY45" fmla="*/ 154431 h 721970"/>
                <a:gd name="connsiteX46" fmla="*/ 378342 w 406917"/>
                <a:gd name="connsiteY46" fmla="*/ 163956 h 721970"/>
                <a:gd name="connsiteX47" fmla="*/ 392630 w 406917"/>
                <a:gd name="connsiteY47" fmla="*/ 130618 h 721970"/>
                <a:gd name="connsiteX48" fmla="*/ 373580 w 406917"/>
                <a:gd name="connsiteY48" fmla="*/ 35368 h 721970"/>
                <a:gd name="connsiteX49" fmla="*/ 387867 w 406917"/>
                <a:gd name="connsiteY49" fmla="*/ 21081 h 721970"/>
                <a:gd name="connsiteX50" fmla="*/ 406917 w 406917"/>
                <a:gd name="connsiteY50" fmla="*/ 130618 h 721970"/>
                <a:gd name="connsiteX51" fmla="*/ 387867 w 406917"/>
                <a:gd name="connsiteY51" fmla="*/ 330643 h 721970"/>
                <a:gd name="connsiteX52" fmla="*/ 361673 w 406917"/>
                <a:gd name="connsiteY52" fmla="*/ 544956 h 721970"/>
                <a:gd name="connsiteX53" fmla="*/ 366436 w 406917"/>
                <a:gd name="connsiteY53" fmla="*/ 690212 h 721970"/>
                <a:gd name="connsiteX54" fmla="*/ 266423 w 406917"/>
                <a:gd name="connsiteY54" fmla="*/ 688307 h 721970"/>
                <a:gd name="connsiteX55" fmla="*/ 64017 w 406917"/>
                <a:gd name="connsiteY55" fmla="*/ 721168 h 721970"/>
                <a:gd name="connsiteX56" fmla="*/ 2105 w 406917"/>
                <a:gd name="connsiteY56" fmla="*/ 649731 h 721970"/>
                <a:gd name="connsiteX57" fmla="*/ 16392 w 406917"/>
                <a:gd name="connsiteY57" fmla="*/ 366362 h 721970"/>
                <a:gd name="connsiteX58" fmla="*/ 35442 w 406917"/>
                <a:gd name="connsiteY58" fmla="*/ 159193 h 721970"/>
                <a:gd name="connsiteX59" fmla="*/ 40205 w 406917"/>
                <a:gd name="connsiteY59" fmla="*/ 21081 h 721970"/>
                <a:gd name="connsiteX0" fmla="*/ 46822 w 413534"/>
                <a:gd name="connsiteY0" fmla="*/ 21081 h 721970"/>
                <a:gd name="connsiteX1" fmla="*/ 70634 w 413534"/>
                <a:gd name="connsiteY1" fmla="*/ 194912 h 721970"/>
                <a:gd name="connsiteX2" fmla="*/ 77778 w 413534"/>
                <a:gd name="connsiteY2" fmla="*/ 209200 h 721970"/>
                <a:gd name="connsiteX3" fmla="*/ 92065 w 413534"/>
                <a:gd name="connsiteY3" fmla="*/ 178243 h 721970"/>
                <a:gd name="connsiteX4" fmla="*/ 84922 w 413534"/>
                <a:gd name="connsiteY4" fmla="*/ 66325 h 721970"/>
                <a:gd name="connsiteX5" fmla="*/ 106353 w 413534"/>
                <a:gd name="connsiteY5" fmla="*/ 73468 h 721970"/>
                <a:gd name="connsiteX6" fmla="*/ 111115 w 413534"/>
                <a:gd name="connsiteY6" fmla="*/ 163956 h 721970"/>
                <a:gd name="connsiteX7" fmla="*/ 125403 w 413534"/>
                <a:gd name="connsiteY7" fmla="*/ 180625 h 721970"/>
                <a:gd name="connsiteX8" fmla="*/ 125403 w 413534"/>
                <a:gd name="connsiteY8" fmla="*/ 61562 h 721970"/>
                <a:gd name="connsiteX9" fmla="*/ 120640 w 413534"/>
                <a:gd name="connsiteY9" fmla="*/ 28225 h 721970"/>
                <a:gd name="connsiteX10" fmla="*/ 144453 w 413534"/>
                <a:gd name="connsiteY10" fmla="*/ 28225 h 721970"/>
                <a:gd name="connsiteX11" fmla="*/ 163503 w 413534"/>
                <a:gd name="connsiteY11" fmla="*/ 199675 h 721970"/>
                <a:gd name="connsiteX12" fmla="*/ 175409 w 413534"/>
                <a:gd name="connsiteY12" fmla="*/ 194912 h 721970"/>
                <a:gd name="connsiteX13" fmla="*/ 175409 w 413534"/>
                <a:gd name="connsiteY13" fmla="*/ 82993 h 721970"/>
                <a:gd name="connsiteX14" fmla="*/ 156359 w 413534"/>
                <a:gd name="connsiteY14" fmla="*/ 11556 h 721970"/>
                <a:gd name="connsiteX15" fmla="*/ 177790 w 413534"/>
                <a:gd name="connsiteY15" fmla="*/ 6793 h 721970"/>
                <a:gd name="connsiteX16" fmla="*/ 199222 w 413534"/>
                <a:gd name="connsiteY16" fmla="*/ 78231 h 721970"/>
                <a:gd name="connsiteX17" fmla="*/ 199222 w 413534"/>
                <a:gd name="connsiteY17" fmla="*/ 130618 h 721970"/>
                <a:gd name="connsiteX18" fmla="*/ 208747 w 413534"/>
                <a:gd name="connsiteY18" fmla="*/ 178243 h 721970"/>
                <a:gd name="connsiteX19" fmla="*/ 223034 w 413534"/>
                <a:gd name="connsiteY19" fmla="*/ 171100 h 721970"/>
                <a:gd name="connsiteX20" fmla="*/ 225415 w 413534"/>
                <a:gd name="connsiteY20" fmla="*/ 121093 h 721970"/>
                <a:gd name="connsiteX21" fmla="*/ 211128 w 413534"/>
                <a:gd name="connsiteY21" fmla="*/ 66325 h 721970"/>
                <a:gd name="connsiteX22" fmla="*/ 220653 w 413534"/>
                <a:gd name="connsiteY22" fmla="*/ 49656 h 721970"/>
                <a:gd name="connsiteX23" fmla="*/ 239703 w 413534"/>
                <a:gd name="connsiteY23" fmla="*/ 59181 h 721970"/>
                <a:gd name="connsiteX24" fmla="*/ 244465 w 413534"/>
                <a:gd name="connsiteY24" fmla="*/ 175862 h 721970"/>
                <a:gd name="connsiteX25" fmla="*/ 253990 w 413534"/>
                <a:gd name="connsiteY25" fmla="*/ 183006 h 721970"/>
                <a:gd name="connsiteX26" fmla="*/ 268278 w 413534"/>
                <a:gd name="connsiteY26" fmla="*/ 175862 h 721970"/>
                <a:gd name="connsiteX27" fmla="*/ 265897 w 413534"/>
                <a:gd name="connsiteY27" fmla="*/ 102043 h 721970"/>
                <a:gd name="connsiteX28" fmla="*/ 251609 w 413534"/>
                <a:gd name="connsiteY28" fmla="*/ 47275 h 721970"/>
                <a:gd name="connsiteX29" fmla="*/ 268278 w 413534"/>
                <a:gd name="connsiteY29" fmla="*/ 37750 h 721970"/>
                <a:gd name="connsiteX30" fmla="*/ 287328 w 413534"/>
                <a:gd name="connsiteY30" fmla="*/ 61562 h 721970"/>
                <a:gd name="connsiteX31" fmla="*/ 287328 w 413534"/>
                <a:gd name="connsiteY31" fmla="*/ 144906 h 721970"/>
                <a:gd name="connsiteX32" fmla="*/ 301615 w 413534"/>
                <a:gd name="connsiteY32" fmla="*/ 163956 h 721970"/>
                <a:gd name="connsiteX33" fmla="*/ 313522 w 413534"/>
                <a:gd name="connsiteY33" fmla="*/ 142525 h 721970"/>
                <a:gd name="connsiteX34" fmla="*/ 303997 w 413534"/>
                <a:gd name="connsiteY34" fmla="*/ 56800 h 721970"/>
                <a:gd name="connsiteX35" fmla="*/ 294472 w 413534"/>
                <a:gd name="connsiteY35" fmla="*/ 9175 h 721970"/>
                <a:gd name="connsiteX36" fmla="*/ 308759 w 413534"/>
                <a:gd name="connsiteY36" fmla="*/ 11556 h 721970"/>
                <a:gd name="connsiteX37" fmla="*/ 330190 w 413534"/>
                <a:gd name="connsiteY37" fmla="*/ 106806 h 721970"/>
                <a:gd name="connsiteX38" fmla="*/ 332572 w 413534"/>
                <a:gd name="connsiteY38" fmla="*/ 175862 h 721970"/>
                <a:gd name="connsiteX39" fmla="*/ 342097 w 413534"/>
                <a:gd name="connsiteY39" fmla="*/ 185387 h 721970"/>
                <a:gd name="connsiteX40" fmla="*/ 356384 w 413534"/>
                <a:gd name="connsiteY40" fmla="*/ 166337 h 721970"/>
                <a:gd name="connsiteX41" fmla="*/ 346859 w 413534"/>
                <a:gd name="connsiteY41" fmla="*/ 59181 h 721970"/>
                <a:gd name="connsiteX42" fmla="*/ 339715 w 413534"/>
                <a:gd name="connsiteY42" fmla="*/ 23462 h 721970"/>
                <a:gd name="connsiteX43" fmla="*/ 363528 w 413534"/>
                <a:gd name="connsiteY43" fmla="*/ 23462 h 721970"/>
                <a:gd name="connsiteX44" fmla="*/ 373053 w 413534"/>
                <a:gd name="connsiteY44" fmla="*/ 85375 h 721970"/>
                <a:gd name="connsiteX45" fmla="*/ 375434 w 413534"/>
                <a:gd name="connsiteY45" fmla="*/ 154431 h 721970"/>
                <a:gd name="connsiteX46" fmla="*/ 384959 w 413534"/>
                <a:gd name="connsiteY46" fmla="*/ 163956 h 721970"/>
                <a:gd name="connsiteX47" fmla="*/ 399247 w 413534"/>
                <a:gd name="connsiteY47" fmla="*/ 130618 h 721970"/>
                <a:gd name="connsiteX48" fmla="*/ 380197 w 413534"/>
                <a:gd name="connsiteY48" fmla="*/ 35368 h 721970"/>
                <a:gd name="connsiteX49" fmla="*/ 394484 w 413534"/>
                <a:gd name="connsiteY49" fmla="*/ 21081 h 721970"/>
                <a:gd name="connsiteX50" fmla="*/ 413534 w 413534"/>
                <a:gd name="connsiteY50" fmla="*/ 130618 h 721970"/>
                <a:gd name="connsiteX51" fmla="*/ 394484 w 413534"/>
                <a:gd name="connsiteY51" fmla="*/ 330643 h 721970"/>
                <a:gd name="connsiteX52" fmla="*/ 368290 w 413534"/>
                <a:gd name="connsiteY52" fmla="*/ 544956 h 721970"/>
                <a:gd name="connsiteX53" fmla="*/ 373053 w 413534"/>
                <a:gd name="connsiteY53" fmla="*/ 690212 h 721970"/>
                <a:gd name="connsiteX54" fmla="*/ 273040 w 413534"/>
                <a:gd name="connsiteY54" fmla="*/ 688307 h 721970"/>
                <a:gd name="connsiteX55" fmla="*/ 70634 w 413534"/>
                <a:gd name="connsiteY55" fmla="*/ 721168 h 721970"/>
                <a:gd name="connsiteX56" fmla="*/ 8722 w 413534"/>
                <a:gd name="connsiteY56" fmla="*/ 649731 h 721970"/>
                <a:gd name="connsiteX57" fmla="*/ 3959 w 413534"/>
                <a:gd name="connsiteY57" fmla="*/ 394937 h 721970"/>
                <a:gd name="connsiteX58" fmla="*/ 42059 w 413534"/>
                <a:gd name="connsiteY58" fmla="*/ 159193 h 721970"/>
                <a:gd name="connsiteX59" fmla="*/ 46822 w 413534"/>
                <a:gd name="connsiteY59" fmla="*/ 21081 h 721970"/>
                <a:gd name="connsiteX0" fmla="*/ 55107 w 421819"/>
                <a:gd name="connsiteY0" fmla="*/ 21081 h 721970"/>
                <a:gd name="connsiteX1" fmla="*/ 78919 w 421819"/>
                <a:gd name="connsiteY1" fmla="*/ 194912 h 721970"/>
                <a:gd name="connsiteX2" fmla="*/ 86063 w 421819"/>
                <a:gd name="connsiteY2" fmla="*/ 209200 h 721970"/>
                <a:gd name="connsiteX3" fmla="*/ 100350 w 421819"/>
                <a:gd name="connsiteY3" fmla="*/ 178243 h 721970"/>
                <a:gd name="connsiteX4" fmla="*/ 93207 w 421819"/>
                <a:gd name="connsiteY4" fmla="*/ 66325 h 721970"/>
                <a:gd name="connsiteX5" fmla="*/ 114638 w 421819"/>
                <a:gd name="connsiteY5" fmla="*/ 73468 h 721970"/>
                <a:gd name="connsiteX6" fmla="*/ 119400 w 421819"/>
                <a:gd name="connsiteY6" fmla="*/ 163956 h 721970"/>
                <a:gd name="connsiteX7" fmla="*/ 133688 w 421819"/>
                <a:gd name="connsiteY7" fmla="*/ 180625 h 721970"/>
                <a:gd name="connsiteX8" fmla="*/ 133688 w 421819"/>
                <a:gd name="connsiteY8" fmla="*/ 61562 h 721970"/>
                <a:gd name="connsiteX9" fmla="*/ 128925 w 421819"/>
                <a:gd name="connsiteY9" fmla="*/ 28225 h 721970"/>
                <a:gd name="connsiteX10" fmla="*/ 152738 w 421819"/>
                <a:gd name="connsiteY10" fmla="*/ 28225 h 721970"/>
                <a:gd name="connsiteX11" fmla="*/ 171788 w 421819"/>
                <a:gd name="connsiteY11" fmla="*/ 199675 h 721970"/>
                <a:gd name="connsiteX12" fmla="*/ 183694 w 421819"/>
                <a:gd name="connsiteY12" fmla="*/ 194912 h 721970"/>
                <a:gd name="connsiteX13" fmla="*/ 183694 w 421819"/>
                <a:gd name="connsiteY13" fmla="*/ 82993 h 721970"/>
                <a:gd name="connsiteX14" fmla="*/ 164644 w 421819"/>
                <a:gd name="connsiteY14" fmla="*/ 11556 h 721970"/>
                <a:gd name="connsiteX15" fmla="*/ 186075 w 421819"/>
                <a:gd name="connsiteY15" fmla="*/ 6793 h 721970"/>
                <a:gd name="connsiteX16" fmla="*/ 207507 w 421819"/>
                <a:gd name="connsiteY16" fmla="*/ 78231 h 721970"/>
                <a:gd name="connsiteX17" fmla="*/ 207507 w 421819"/>
                <a:gd name="connsiteY17" fmla="*/ 130618 h 721970"/>
                <a:gd name="connsiteX18" fmla="*/ 217032 w 421819"/>
                <a:gd name="connsiteY18" fmla="*/ 178243 h 721970"/>
                <a:gd name="connsiteX19" fmla="*/ 231319 w 421819"/>
                <a:gd name="connsiteY19" fmla="*/ 171100 h 721970"/>
                <a:gd name="connsiteX20" fmla="*/ 233700 w 421819"/>
                <a:gd name="connsiteY20" fmla="*/ 121093 h 721970"/>
                <a:gd name="connsiteX21" fmla="*/ 219413 w 421819"/>
                <a:gd name="connsiteY21" fmla="*/ 66325 h 721970"/>
                <a:gd name="connsiteX22" fmla="*/ 228938 w 421819"/>
                <a:gd name="connsiteY22" fmla="*/ 49656 h 721970"/>
                <a:gd name="connsiteX23" fmla="*/ 247988 w 421819"/>
                <a:gd name="connsiteY23" fmla="*/ 59181 h 721970"/>
                <a:gd name="connsiteX24" fmla="*/ 252750 w 421819"/>
                <a:gd name="connsiteY24" fmla="*/ 175862 h 721970"/>
                <a:gd name="connsiteX25" fmla="*/ 262275 w 421819"/>
                <a:gd name="connsiteY25" fmla="*/ 183006 h 721970"/>
                <a:gd name="connsiteX26" fmla="*/ 276563 w 421819"/>
                <a:gd name="connsiteY26" fmla="*/ 175862 h 721970"/>
                <a:gd name="connsiteX27" fmla="*/ 274182 w 421819"/>
                <a:gd name="connsiteY27" fmla="*/ 102043 h 721970"/>
                <a:gd name="connsiteX28" fmla="*/ 259894 w 421819"/>
                <a:gd name="connsiteY28" fmla="*/ 47275 h 721970"/>
                <a:gd name="connsiteX29" fmla="*/ 276563 w 421819"/>
                <a:gd name="connsiteY29" fmla="*/ 37750 h 721970"/>
                <a:gd name="connsiteX30" fmla="*/ 295613 w 421819"/>
                <a:gd name="connsiteY30" fmla="*/ 61562 h 721970"/>
                <a:gd name="connsiteX31" fmla="*/ 295613 w 421819"/>
                <a:gd name="connsiteY31" fmla="*/ 144906 h 721970"/>
                <a:gd name="connsiteX32" fmla="*/ 309900 w 421819"/>
                <a:gd name="connsiteY32" fmla="*/ 163956 h 721970"/>
                <a:gd name="connsiteX33" fmla="*/ 321807 w 421819"/>
                <a:gd name="connsiteY33" fmla="*/ 142525 h 721970"/>
                <a:gd name="connsiteX34" fmla="*/ 312282 w 421819"/>
                <a:gd name="connsiteY34" fmla="*/ 56800 h 721970"/>
                <a:gd name="connsiteX35" fmla="*/ 302757 w 421819"/>
                <a:gd name="connsiteY35" fmla="*/ 9175 h 721970"/>
                <a:gd name="connsiteX36" fmla="*/ 317044 w 421819"/>
                <a:gd name="connsiteY36" fmla="*/ 11556 h 721970"/>
                <a:gd name="connsiteX37" fmla="*/ 338475 w 421819"/>
                <a:gd name="connsiteY37" fmla="*/ 106806 h 721970"/>
                <a:gd name="connsiteX38" fmla="*/ 340857 w 421819"/>
                <a:gd name="connsiteY38" fmla="*/ 175862 h 721970"/>
                <a:gd name="connsiteX39" fmla="*/ 350382 w 421819"/>
                <a:gd name="connsiteY39" fmla="*/ 185387 h 721970"/>
                <a:gd name="connsiteX40" fmla="*/ 364669 w 421819"/>
                <a:gd name="connsiteY40" fmla="*/ 166337 h 721970"/>
                <a:gd name="connsiteX41" fmla="*/ 355144 w 421819"/>
                <a:gd name="connsiteY41" fmla="*/ 59181 h 721970"/>
                <a:gd name="connsiteX42" fmla="*/ 348000 w 421819"/>
                <a:gd name="connsiteY42" fmla="*/ 23462 h 721970"/>
                <a:gd name="connsiteX43" fmla="*/ 371813 w 421819"/>
                <a:gd name="connsiteY43" fmla="*/ 23462 h 721970"/>
                <a:gd name="connsiteX44" fmla="*/ 381338 w 421819"/>
                <a:gd name="connsiteY44" fmla="*/ 85375 h 721970"/>
                <a:gd name="connsiteX45" fmla="*/ 383719 w 421819"/>
                <a:gd name="connsiteY45" fmla="*/ 154431 h 721970"/>
                <a:gd name="connsiteX46" fmla="*/ 393244 w 421819"/>
                <a:gd name="connsiteY46" fmla="*/ 163956 h 721970"/>
                <a:gd name="connsiteX47" fmla="*/ 407532 w 421819"/>
                <a:gd name="connsiteY47" fmla="*/ 130618 h 721970"/>
                <a:gd name="connsiteX48" fmla="*/ 388482 w 421819"/>
                <a:gd name="connsiteY48" fmla="*/ 35368 h 721970"/>
                <a:gd name="connsiteX49" fmla="*/ 402769 w 421819"/>
                <a:gd name="connsiteY49" fmla="*/ 21081 h 721970"/>
                <a:gd name="connsiteX50" fmla="*/ 421819 w 421819"/>
                <a:gd name="connsiteY50" fmla="*/ 130618 h 721970"/>
                <a:gd name="connsiteX51" fmla="*/ 402769 w 421819"/>
                <a:gd name="connsiteY51" fmla="*/ 330643 h 721970"/>
                <a:gd name="connsiteX52" fmla="*/ 376575 w 421819"/>
                <a:gd name="connsiteY52" fmla="*/ 544956 h 721970"/>
                <a:gd name="connsiteX53" fmla="*/ 381338 w 421819"/>
                <a:gd name="connsiteY53" fmla="*/ 690212 h 721970"/>
                <a:gd name="connsiteX54" fmla="*/ 281325 w 421819"/>
                <a:gd name="connsiteY54" fmla="*/ 688307 h 721970"/>
                <a:gd name="connsiteX55" fmla="*/ 78919 w 421819"/>
                <a:gd name="connsiteY55" fmla="*/ 721168 h 721970"/>
                <a:gd name="connsiteX56" fmla="*/ 17007 w 421819"/>
                <a:gd name="connsiteY56" fmla="*/ 649731 h 721970"/>
                <a:gd name="connsiteX57" fmla="*/ 12244 w 421819"/>
                <a:gd name="connsiteY57" fmla="*/ 394937 h 721970"/>
                <a:gd name="connsiteX58" fmla="*/ 50344 w 421819"/>
                <a:gd name="connsiteY58" fmla="*/ 159193 h 721970"/>
                <a:gd name="connsiteX59" fmla="*/ 55107 w 421819"/>
                <a:gd name="connsiteY59" fmla="*/ 21081 h 721970"/>
                <a:gd name="connsiteX0" fmla="*/ 65177 w 431889"/>
                <a:gd name="connsiteY0" fmla="*/ 21081 h 721970"/>
                <a:gd name="connsiteX1" fmla="*/ 88989 w 431889"/>
                <a:gd name="connsiteY1" fmla="*/ 194912 h 721970"/>
                <a:gd name="connsiteX2" fmla="*/ 96133 w 431889"/>
                <a:gd name="connsiteY2" fmla="*/ 209200 h 721970"/>
                <a:gd name="connsiteX3" fmla="*/ 110420 w 431889"/>
                <a:gd name="connsiteY3" fmla="*/ 178243 h 721970"/>
                <a:gd name="connsiteX4" fmla="*/ 103277 w 431889"/>
                <a:gd name="connsiteY4" fmla="*/ 66325 h 721970"/>
                <a:gd name="connsiteX5" fmla="*/ 124708 w 431889"/>
                <a:gd name="connsiteY5" fmla="*/ 73468 h 721970"/>
                <a:gd name="connsiteX6" fmla="*/ 129470 w 431889"/>
                <a:gd name="connsiteY6" fmla="*/ 163956 h 721970"/>
                <a:gd name="connsiteX7" fmla="*/ 143758 w 431889"/>
                <a:gd name="connsiteY7" fmla="*/ 180625 h 721970"/>
                <a:gd name="connsiteX8" fmla="*/ 143758 w 431889"/>
                <a:gd name="connsiteY8" fmla="*/ 61562 h 721970"/>
                <a:gd name="connsiteX9" fmla="*/ 138995 w 431889"/>
                <a:gd name="connsiteY9" fmla="*/ 28225 h 721970"/>
                <a:gd name="connsiteX10" fmla="*/ 162808 w 431889"/>
                <a:gd name="connsiteY10" fmla="*/ 28225 h 721970"/>
                <a:gd name="connsiteX11" fmla="*/ 181858 w 431889"/>
                <a:gd name="connsiteY11" fmla="*/ 199675 h 721970"/>
                <a:gd name="connsiteX12" fmla="*/ 193764 w 431889"/>
                <a:gd name="connsiteY12" fmla="*/ 194912 h 721970"/>
                <a:gd name="connsiteX13" fmla="*/ 193764 w 431889"/>
                <a:gd name="connsiteY13" fmla="*/ 82993 h 721970"/>
                <a:gd name="connsiteX14" fmla="*/ 174714 w 431889"/>
                <a:gd name="connsiteY14" fmla="*/ 11556 h 721970"/>
                <a:gd name="connsiteX15" fmla="*/ 196145 w 431889"/>
                <a:gd name="connsiteY15" fmla="*/ 6793 h 721970"/>
                <a:gd name="connsiteX16" fmla="*/ 217577 w 431889"/>
                <a:gd name="connsiteY16" fmla="*/ 78231 h 721970"/>
                <a:gd name="connsiteX17" fmla="*/ 217577 w 431889"/>
                <a:gd name="connsiteY17" fmla="*/ 130618 h 721970"/>
                <a:gd name="connsiteX18" fmla="*/ 227102 w 431889"/>
                <a:gd name="connsiteY18" fmla="*/ 178243 h 721970"/>
                <a:gd name="connsiteX19" fmla="*/ 241389 w 431889"/>
                <a:gd name="connsiteY19" fmla="*/ 171100 h 721970"/>
                <a:gd name="connsiteX20" fmla="*/ 243770 w 431889"/>
                <a:gd name="connsiteY20" fmla="*/ 121093 h 721970"/>
                <a:gd name="connsiteX21" fmla="*/ 229483 w 431889"/>
                <a:gd name="connsiteY21" fmla="*/ 66325 h 721970"/>
                <a:gd name="connsiteX22" fmla="*/ 239008 w 431889"/>
                <a:gd name="connsiteY22" fmla="*/ 49656 h 721970"/>
                <a:gd name="connsiteX23" fmla="*/ 258058 w 431889"/>
                <a:gd name="connsiteY23" fmla="*/ 59181 h 721970"/>
                <a:gd name="connsiteX24" fmla="*/ 262820 w 431889"/>
                <a:gd name="connsiteY24" fmla="*/ 175862 h 721970"/>
                <a:gd name="connsiteX25" fmla="*/ 272345 w 431889"/>
                <a:gd name="connsiteY25" fmla="*/ 183006 h 721970"/>
                <a:gd name="connsiteX26" fmla="*/ 286633 w 431889"/>
                <a:gd name="connsiteY26" fmla="*/ 175862 h 721970"/>
                <a:gd name="connsiteX27" fmla="*/ 284252 w 431889"/>
                <a:gd name="connsiteY27" fmla="*/ 102043 h 721970"/>
                <a:gd name="connsiteX28" fmla="*/ 269964 w 431889"/>
                <a:gd name="connsiteY28" fmla="*/ 47275 h 721970"/>
                <a:gd name="connsiteX29" fmla="*/ 286633 w 431889"/>
                <a:gd name="connsiteY29" fmla="*/ 37750 h 721970"/>
                <a:gd name="connsiteX30" fmla="*/ 305683 w 431889"/>
                <a:gd name="connsiteY30" fmla="*/ 61562 h 721970"/>
                <a:gd name="connsiteX31" fmla="*/ 305683 w 431889"/>
                <a:gd name="connsiteY31" fmla="*/ 144906 h 721970"/>
                <a:gd name="connsiteX32" fmla="*/ 319970 w 431889"/>
                <a:gd name="connsiteY32" fmla="*/ 163956 h 721970"/>
                <a:gd name="connsiteX33" fmla="*/ 331877 w 431889"/>
                <a:gd name="connsiteY33" fmla="*/ 142525 h 721970"/>
                <a:gd name="connsiteX34" fmla="*/ 322352 w 431889"/>
                <a:gd name="connsiteY34" fmla="*/ 56800 h 721970"/>
                <a:gd name="connsiteX35" fmla="*/ 312827 w 431889"/>
                <a:gd name="connsiteY35" fmla="*/ 9175 h 721970"/>
                <a:gd name="connsiteX36" fmla="*/ 327114 w 431889"/>
                <a:gd name="connsiteY36" fmla="*/ 11556 h 721970"/>
                <a:gd name="connsiteX37" fmla="*/ 348545 w 431889"/>
                <a:gd name="connsiteY37" fmla="*/ 106806 h 721970"/>
                <a:gd name="connsiteX38" fmla="*/ 350927 w 431889"/>
                <a:gd name="connsiteY38" fmla="*/ 175862 h 721970"/>
                <a:gd name="connsiteX39" fmla="*/ 360452 w 431889"/>
                <a:gd name="connsiteY39" fmla="*/ 185387 h 721970"/>
                <a:gd name="connsiteX40" fmla="*/ 374739 w 431889"/>
                <a:gd name="connsiteY40" fmla="*/ 166337 h 721970"/>
                <a:gd name="connsiteX41" fmla="*/ 365214 w 431889"/>
                <a:gd name="connsiteY41" fmla="*/ 59181 h 721970"/>
                <a:gd name="connsiteX42" fmla="*/ 358070 w 431889"/>
                <a:gd name="connsiteY42" fmla="*/ 23462 h 721970"/>
                <a:gd name="connsiteX43" fmla="*/ 381883 w 431889"/>
                <a:gd name="connsiteY43" fmla="*/ 23462 h 721970"/>
                <a:gd name="connsiteX44" fmla="*/ 391408 w 431889"/>
                <a:gd name="connsiteY44" fmla="*/ 85375 h 721970"/>
                <a:gd name="connsiteX45" fmla="*/ 393789 w 431889"/>
                <a:gd name="connsiteY45" fmla="*/ 154431 h 721970"/>
                <a:gd name="connsiteX46" fmla="*/ 403314 w 431889"/>
                <a:gd name="connsiteY46" fmla="*/ 163956 h 721970"/>
                <a:gd name="connsiteX47" fmla="*/ 417602 w 431889"/>
                <a:gd name="connsiteY47" fmla="*/ 130618 h 721970"/>
                <a:gd name="connsiteX48" fmla="*/ 398552 w 431889"/>
                <a:gd name="connsiteY48" fmla="*/ 35368 h 721970"/>
                <a:gd name="connsiteX49" fmla="*/ 412839 w 431889"/>
                <a:gd name="connsiteY49" fmla="*/ 21081 h 721970"/>
                <a:gd name="connsiteX50" fmla="*/ 431889 w 431889"/>
                <a:gd name="connsiteY50" fmla="*/ 130618 h 721970"/>
                <a:gd name="connsiteX51" fmla="*/ 412839 w 431889"/>
                <a:gd name="connsiteY51" fmla="*/ 330643 h 721970"/>
                <a:gd name="connsiteX52" fmla="*/ 386645 w 431889"/>
                <a:gd name="connsiteY52" fmla="*/ 544956 h 721970"/>
                <a:gd name="connsiteX53" fmla="*/ 391408 w 431889"/>
                <a:gd name="connsiteY53" fmla="*/ 690212 h 721970"/>
                <a:gd name="connsiteX54" fmla="*/ 291395 w 431889"/>
                <a:gd name="connsiteY54" fmla="*/ 688307 h 721970"/>
                <a:gd name="connsiteX55" fmla="*/ 88989 w 431889"/>
                <a:gd name="connsiteY55" fmla="*/ 721168 h 721970"/>
                <a:gd name="connsiteX56" fmla="*/ 27077 w 431889"/>
                <a:gd name="connsiteY56" fmla="*/ 649731 h 721970"/>
                <a:gd name="connsiteX57" fmla="*/ 9614 w 431889"/>
                <a:gd name="connsiteY57" fmla="*/ 394937 h 721970"/>
                <a:gd name="connsiteX58" fmla="*/ 60414 w 431889"/>
                <a:gd name="connsiteY58" fmla="*/ 159193 h 721970"/>
                <a:gd name="connsiteX59" fmla="*/ 65177 w 431889"/>
                <a:gd name="connsiteY59" fmla="*/ 21081 h 721970"/>
                <a:gd name="connsiteX0" fmla="*/ 72140 w 438852"/>
                <a:gd name="connsiteY0" fmla="*/ 21081 h 721340"/>
                <a:gd name="connsiteX1" fmla="*/ 95952 w 438852"/>
                <a:gd name="connsiteY1" fmla="*/ 194912 h 721340"/>
                <a:gd name="connsiteX2" fmla="*/ 103096 w 438852"/>
                <a:gd name="connsiteY2" fmla="*/ 209200 h 721340"/>
                <a:gd name="connsiteX3" fmla="*/ 117383 w 438852"/>
                <a:gd name="connsiteY3" fmla="*/ 178243 h 721340"/>
                <a:gd name="connsiteX4" fmla="*/ 110240 w 438852"/>
                <a:gd name="connsiteY4" fmla="*/ 66325 h 721340"/>
                <a:gd name="connsiteX5" fmla="*/ 131671 w 438852"/>
                <a:gd name="connsiteY5" fmla="*/ 73468 h 721340"/>
                <a:gd name="connsiteX6" fmla="*/ 136433 w 438852"/>
                <a:gd name="connsiteY6" fmla="*/ 163956 h 721340"/>
                <a:gd name="connsiteX7" fmla="*/ 150721 w 438852"/>
                <a:gd name="connsiteY7" fmla="*/ 180625 h 721340"/>
                <a:gd name="connsiteX8" fmla="*/ 150721 w 438852"/>
                <a:gd name="connsiteY8" fmla="*/ 61562 h 721340"/>
                <a:gd name="connsiteX9" fmla="*/ 145958 w 438852"/>
                <a:gd name="connsiteY9" fmla="*/ 28225 h 721340"/>
                <a:gd name="connsiteX10" fmla="*/ 169771 w 438852"/>
                <a:gd name="connsiteY10" fmla="*/ 28225 h 721340"/>
                <a:gd name="connsiteX11" fmla="*/ 188821 w 438852"/>
                <a:gd name="connsiteY11" fmla="*/ 199675 h 721340"/>
                <a:gd name="connsiteX12" fmla="*/ 200727 w 438852"/>
                <a:gd name="connsiteY12" fmla="*/ 194912 h 721340"/>
                <a:gd name="connsiteX13" fmla="*/ 200727 w 438852"/>
                <a:gd name="connsiteY13" fmla="*/ 82993 h 721340"/>
                <a:gd name="connsiteX14" fmla="*/ 181677 w 438852"/>
                <a:gd name="connsiteY14" fmla="*/ 11556 h 721340"/>
                <a:gd name="connsiteX15" fmla="*/ 203108 w 438852"/>
                <a:gd name="connsiteY15" fmla="*/ 6793 h 721340"/>
                <a:gd name="connsiteX16" fmla="*/ 224540 w 438852"/>
                <a:gd name="connsiteY16" fmla="*/ 78231 h 721340"/>
                <a:gd name="connsiteX17" fmla="*/ 224540 w 438852"/>
                <a:gd name="connsiteY17" fmla="*/ 130618 h 721340"/>
                <a:gd name="connsiteX18" fmla="*/ 234065 w 438852"/>
                <a:gd name="connsiteY18" fmla="*/ 178243 h 721340"/>
                <a:gd name="connsiteX19" fmla="*/ 248352 w 438852"/>
                <a:gd name="connsiteY19" fmla="*/ 171100 h 721340"/>
                <a:gd name="connsiteX20" fmla="*/ 250733 w 438852"/>
                <a:gd name="connsiteY20" fmla="*/ 121093 h 721340"/>
                <a:gd name="connsiteX21" fmla="*/ 236446 w 438852"/>
                <a:gd name="connsiteY21" fmla="*/ 66325 h 721340"/>
                <a:gd name="connsiteX22" fmla="*/ 245971 w 438852"/>
                <a:gd name="connsiteY22" fmla="*/ 49656 h 721340"/>
                <a:gd name="connsiteX23" fmla="*/ 265021 w 438852"/>
                <a:gd name="connsiteY23" fmla="*/ 59181 h 721340"/>
                <a:gd name="connsiteX24" fmla="*/ 269783 w 438852"/>
                <a:gd name="connsiteY24" fmla="*/ 175862 h 721340"/>
                <a:gd name="connsiteX25" fmla="*/ 279308 w 438852"/>
                <a:gd name="connsiteY25" fmla="*/ 183006 h 721340"/>
                <a:gd name="connsiteX26" fmla="*/ 293596 w 438852"/>
                <a:gd name="connsiteY26" fmla="*/ 175862 h 721340"/>
                <a:gd name="connsiteX27" fmla="*/ 291215 w 438852"/>
                <a:gd name="connsiteY27" fmla="*/ 102043 h 721340"/>
                <a:gd name="connsiteX28" fmla="*/ 276927 w 438852"/>
                <a:gd name="connsiteY28" fmla="*/ 47275 h 721340"/>
                <a:gd name="connsiteX29" fmla="*/ 293596 w 438852"/>
                <a:gd name="connsiteY29" fmla="*/ 37750 h 721340"/>
                <a:gd name="connsiteX30" fmla="*/ 312646 w 438852"/>
                <a:gd name="connsiteY30" fmla="*/ 61562 h 721340"/>
                <a:gd name="connsiteX31" fmla="*/ 312646 w 438852"/>
                <a:gd name="connsiteY31" fmla="*/ 144906 h 721340"/>
                <a:gd name="connsiteX32" fmla="*/ 326933 w 438852"/>
                <a:gd name="connsiteY32" fmla="*/ 163956 h 721340"/>
                <a:gd name="connsiteX33" fmla="*/ 338840 w 438852"/>
                <a:gd name="connsiteY33" fmla="*/ 142525 h 721340"/>
                <a:gd name="connsiteX34" fmla="*/ 329315 w 438852"/>
                <a:gd name="connsiteY34" fmla="*/ 56800 h 721340"/>
                <a:gd name="connsiteX35" fmla="*/ 319790 w 438852"/>
                <a:gd name="connsiteY35" fmla="*/ 9175 h 721340"/>
                <a:gd name="connsiteX36" fmla="*/ 334077 w 438852"/>
                <a:gd name="connsiteY36" fmla="*/ 11556 h 721340"/>
                <a:gd name="connsiteX37" fmla="*/ 355508 w 438852"/>
                <a:gd name="connsiteY37" fmla="*/ 106806 h 721340"/>
                <a:gd name="connsiteX38" fmla="*/ 357890 w 438852"/>
                <a:gd name="connsiteY38" fmla="*/ 175862 h 721340"/>
                <a:gd name="connsiteX39" fmla="*/ 367415 w 438852"/>
                <a:gd name="connsiteY39" fmla="*/ 185387 h 721340"/>
                <a:gd name="connsiteX40" fmla="*/ 381702 w 438852"/>
                <a:gd name="connsiteY40" fmla="*/ 166337 h 721340"/>
                <a:gd name="connsiteX41" fmla="*/ 372177 w 438852"/>
                <a:gd name="connsiteY41" fmla="*/ 59181 h 721340"/>
                <a:gd name="connsiteX42" fmla="*/ 365033 w 438852"/>
                <a:gd name="connsiteY42" fmla="*/ 23462 h 721340"/>
                <a:gd name="connsiteX43" fmla="*/ 388846 w 438852"/>
                <a:gd name="connsiteY43" fmla="*/ 23462 h 721340"/>
                <a:gd name="connsiteX44" fmla="*/ 398371 w 438852"/>
                <a:gd name="connsiteY44" fmla="*/ 85375 h 721340"/>
                <a:gd name="connsiteX45" fmla="*/ 400752 w 438852"/>
                <a:gd name="connsiteY45" fmla="*/ 154431 h 721340"/>
                <a:gd name="connsiteX46" fmla="*/ 410277 w 438852"/>
                <a:gd name="connsiteY46" fmla="*/ 163956 h 721340"/>
                <a:gd name="connsiteX47" fmla="*/ 424565 w 438852"/>
                <a:gd name="connsiteY47" fmla="*/ 130618 h 721340"/>
                <a:gd name="connsiteX48" fmla="*/ 405515 w 438852"/>
                <a:gd name="connsiteY48" fmla="*/ 35368 h 721340"/>
                <a:gd name="connsiteX49" fmla="*/ 419802 w 438852"/>
                <a:gd name="connsiteY49" fmla="*/ 21081 h 721340"/>
                <a:gd name="connsiteX50" fmla="*/ 438852 w 438852"/>
                <a:gd name="connsiteY50" fmla="*/ 130618 h 721340"/>
                <a:gd name="connsiteX51" fmla="*/ 419802 w 438852"/>
                <a:gd name="connsiteY51" fmla="*/ 330643 h 721340"/>
                <a:gd name="connsiteX52" fmla="*/ 393608 w 438852"/>
                <a:gd name="connsiteY52" fmla="*/ 544956 h 721340"/>
                <a:gd name="connsiteX53" fmla="*/ 398371 w 438852"/>
                <a:gd name="connsiteY53" fmla="*/ 690212 h 721340"/>
                <a:gd name="connsiteX54" fmla="*/ 298358 w 438852"/>
                <a:gd name="connsiteY54" fmla="*/ 688307 h 721340"/>
                <a:gd name="connsiteX55" fmla="*/ 95952 w 438852"/>
                <a:gd name="connsiteY55" fmla="*/ 721168 h 721340"/>
                <a:gd name="connsiteX56" fmla="*/ 11815 w 438852"/>
                <a:gd name="connsiteY56" fmla="*/ 671956 h 721340"/>
                <a:gd name="connsiteX57" fmla="*/ 16577 w 438852"/>
                <a:gd name="connsiteY57" fmla="*/ 394937 h 721340"/>
                <a:gd name="connsiteX58" fmla="*/ 67377 w 438852"/>
                <a:gd name="connsiteY58" fmla="*/ 159193 h 721340"/>
                <a:gd name="connsiteX59" fmla="*/ 72140 w 438852"/>
                <a:gd name="connsiteY59" fmla="*/ 21081 h 721340"/>
                <a:gd name="connsiteX0" fmla="*/ 72140 w 438852"/>
                <a:gd name="connsiteY0" fmla="*/ 21081 h 721340"/>
                <a:gd name="connsiteX1" fmla="*/ 89775 w 438852"/>
                <a:gd name="connsiteY1" fmla="*/ 52192 h 721340"/>
                <a:gd name="connsiteX2" fmla="*/ 95952 w 438852"/>
                <a:gd name="connsiteY2" fmla="*/ 194912 h 721340"/>
                <a:gd name="connsiteX3" fmla="*/ 103096 w 438852"/>
                <a:gd name="connsiteY3" fmla="*/ 209200 h 721340"/>
                <a:gd name="connsiteX4" fmla="*/ 117383 w 438852"/>
                <a:gd name="connsiteY4" fmla="*/ 178243 h 721340"/>
                <a:gd name="connsiteX5" fmla="*/ 110240 w 438852"/>
                <a:gd name="connsiteY5" fmla="*/ 66325 h 721340"/>
                <a:gd name="connsiteX6" fmla="*/ 131671 w 438852"/>
                <a:gd name="connsiteY6" fmla="*/ 73468 h 721340"/>
                <a:gd name="connsiteX7" fmla="*/ 136433 w 438852"/>
                <a:gd name="connsiteY7" fmla="*/ 163956 h 721340"/>
                <a:gd name="connsiteX8" fmla="*/ 150721 w 438852"/>
                <a:gd name="connsiteY8" fmla="*/ 180625 h 721340"/>
                <a:gd name="connsiteX9" fmla="*/ 150721 w 438852"/>
                <a:gd name="connsiteY9" fmla="*/ 61562 h 721340"/>
                <a:gd name="connsiteX10" fmla="*/ 145958 w 438852"/>
                <a:gd name="connsiteY10" fmla="*/ 28225 h 721340"/>
                <a:gd name="connsiteX11" fmla="*/ 169771 w 438852"/>
                <a:gd name="connsiteY11" fmla="*/ 28225 h 721340"/>
                <a:gd name="connsiteX12" fmla="*/ 188821 w 438852"/>
                <a:gd name="connsiteY12" fmla="*/ 199675 h 721340"/>
                <a:gd name="connsiteX13" fmla="*/ 200727 w 438852"/>
                <a:gd name="connsiteY13" fmla="*/ 194912 h 721340"/>
                <a:gd name="connsiteX14" fmla="*/ 200727 w 438852"/>
                <a:gd name="connsiteY14" fmla="*/ 82993 h 721340"/>
                <a:gd name="connsiteX15" fmla="*/ 181677 w 438852"/>
                <a:gd name="connsiteY15" fmla="*/ 11556 h 721340"/>
                <a:gd name="connsiteX16" fmla="*/ 203108 w 438852"/>
                <a:gd name="connsiteY16" fmla="*/ 6793 h 721340"/>
                <a:gd name="connsiteX17" fmla="*/ 224540 w 438852"/>
                <a:gd name="connsiteY17" fmla="*/ 78231 h 721340"/>
                <a:gd name="connsiteX18" fmla="*/ 224540 w 438852"/>
                <a:gd name="connsiteY18" fmla="*/ 130618 h 721340"/>
                <a:gd name="connsiteX19" fmla="*/ 234065 w 438852"/>
                <a:gd name="connsiteY19" fmla="*/ 178243 h 721340"/>
                <a:gd name="connsiteX20" fmla="*/ 248352 w 438852"/>
                <a:gd name="connsiteY20" fmla="*/ 171100 h 721340"/>
                <a:gd name="connsiteX21" fmla="*/ 250733 w 438852"/>
                <a:gd name="connsiteY21" fmla="*/ 121093 h 721340"/>
                <a:gd name="connsiteX22" fmla="*/ 236446 w 438852"/>
                <a:gd name="connsiteY22" fmla="*/ 66325 h 721340"/>
                <a:gd name="connsiteX23" fmla="*/ 245971 w 438852"/>
                <a:gd name="connsiteY23" fmla="*/ 49656 h 721340"/>
                <a:gd name="connsiteX24" fmla="*/ 265021 w 438852"/>
                <a:gd name="connsiteY24" fmla="*/ 59181 h 721340"/>
                <a:gd name="connsiteX25" fmla="*/ 269783 w 438852"/>
                <a:gd name="connsiteY25" fmla="*/ 175862 h 721340"/>
                <a:gd name="connsiteX26" fmla="*/ 279308 w 438852"/>
                <a:gd name="connsiteY26" fmla="*/ 183006 h 721340"/>
                <a:gd name="connsiteX27" fmla="*/ 293596 w 438852"/>
                <a:gd name="connsiteY27" fmla="*/ 175862 h 721340"/>
                <a:gd name="connsiteX28" fmla="*/ 291215 w 438852"/>
                <a:gd name="connsiteY28" fmla="*/ 102043 h 721340"/>
                <a:gd name="connsiteX29" fmla="*/ 276927 w 438852"/>
                <a:gd name="connsiteY29" fmla="*/ 47275 h 721340"/>
                <a:gd name="connsiteX30" fmla="*/ 293596 w 438852"/>
                <a:gd name="connsiteY30" fmla="*/ 37750 h 721340"/>
                <a:gd name="connsiteX31" fmla="*/ 312646 w 438852"/>
                <a:gd name="connsiteY31" fmla="*/ 61562 h 721340"/>
                <a:gd name="connsiteX32" fmla="*/ 312646 w 438852"/>
                <a:gd name="connsiteY32" fmla="*/ 144906 h 721340"/>
                <a:gd name="connsiteX33" fmla="*/ 326933 w 438852"/>
                <a:gd name="connsiteY33" fmla="*/ 163956 h 721340"/>
                <a:gd name="connsiteX34" fmla="*/ 338840 w 438852"/>
                <a:gd name="connsiteY34" fmla="*/ 142525 h 721340"/>
                <a:gd name="connsiteX35" fmla="*/ 329315 w 438852"/>
                <a:gd name="connsiteY35" fmla="*/ 56800 h 721340"/>
                <a:gd name="connsiteX36" fmla="*/ 319790 w 438852"/>
                <a:gd name="connsiteY36" fmla="*/ 9175 h 721340"/>
                <a:gd name="connsiteX37" fmla="*/ 334077 w 438852"/>
                <a:gd name="connsiteY37" fmla="*/ 11556 h 721340"/>
                <a:gd name="connsiteX38" fmla="*/ 355508 w 438852"/>
                <a:gd name="connsiteY38" fmla="*/ 106806 h 721340"/>
                <a:gd name="connsiteX39" fmla="*/ 357890 w 438852"/>
                <a:gd name="connsiteY39" fmla="*/ 175862 h 721340"/>
                <a:gd name="connsiteX40" fmla="*/ 367415 w 438852"/>
                <a:gd name="connsiteY40" fmla="*/ 185387 h 721340"/>
                <a:gd name="connsiteX41" fmla="*/ 381702 w 438852"/>
                <a:gd name="connsiteY41" fmla="*/ 166337 h 721340"/>
                <a:gd name="connsiteX42" fmla="*/ 372177 w 438852"/>
                <a:gd name="connsiteY42" fmla="*/ 59181 h 721340"/>
                <a:gd name="connsiteX43" fmla="*/ 365033 w 438852"/>
                <a:gd name="connsiteY43" fmla="*/ 23462 h 721340"/>
                <a:gd name="connsiteX44" fmla="*/ 388846 w 438852"/>
                <a:gd name="connsiteY44" fmla="*/ 23462 h 721340"/>
                <a:gd name="connsiteX45" fmla="*/ 398371 w 438852"/>
                <a:gd name="connsiteY45" fmla="*/ 85375 h 721340"/>
                <a:gd name="connsiteX46" fmla="*/ 400752 w 438852"/>
                <a:gd name="connsiteY46" fmla="*/ 154431 h 721340"/>
                <a:gd name="connsiteX47" fmla="*/ 410277 w 438852"/>
                <a:gd name="connsiteY47" fmla="*/ 163956 h 721340"/>
                <a:gd name="connsiteX48" fmla="*/ 424565 w 438852"/>
                <a:gd name="connsiteY48" fmla="*/ 130618 h 721340"/>
                <a:gd name="connsiteX49" fmla="*/ 405515 w 438852"/>
                <a:gd name="connsiteY49" fmla="*/ 35368 h 721340"/>
                <a:gd name="connsiteX50" fmla="*/ 419802 w 438852"/>
                <a:gd name="connsiteY50" fmla="*/ 21081 h 721340"/>
                <a:gd name="connsiteX51" fmla="*/ 438852 w 438852"/>
                <a:gd name="connsiteY51" fmla="*/ 130618 h 721340"/>
                <a:gd name="connsiteX52" fmla="*/ 419802 w 438852"/>
                <a:gd name="connsiteY52" fmla="*/ 330643 h 721340"/>
                <a:gd name="connsiteX53" fmla="*/ 393608 w 438852"/>
                <a:gd name="connsiteY53" fmla="*/ 544956 h 721340"/>
                <a:gd name="connsiteX54" fmla="*/ 398371 w 438852"/>
                <a:gd name="connsiteY54" fmla="*/ 690212 h 721340"/>
                <a:gd name="connsiteX55" fmla="*/ 298358 w 438852"/>
                <a:gd name="connsiteY55" fmla="*/ 688307 h 721340"/>
                <a:gd name="connsiteX56" fmla="*/ 95952 w 438852"/>
                <a:gd name="connsiteY56" fmla="*/ 721168 h 721340"/>
                <a:gd name="connsiteX57" fmla="*/ 11815 w 438852"/>
                <a:gd name="connsiteY57" fmla="*/ 671956 h 721340"/>
                <a:gd name="connsiteX58" fmla="*/ 16577 w 438852"/>
                <a:gd name="connsiteY58" fmla="*/ 394937 h 721340"/>
                <a:gd name="connsiteX59" fmla="*/ 67377 w 438852"/>
                <a:gd name="connsiteY59" fmla="*/ 159193 h 721340"/>
                <a:gd name="connsiteX60" fmla="*/ 72140 w 438852"/>
                <a:gd name="connsiteY60" fmla="*/ 21081 h 721340"/>
                <a:gd name="connsiteX0" fmla="*/ 72140 w 457902"/>
                <a:gd name="connsiteY0" fmla="*/ 21081 h 721340"/>
                <a:gd name="connsiteX1" fmla="*/ 89775 w 457902"/>
                <a:gd name="connsiteY1" fmla="*/ 52192 h 721340"/>
                <a:gd name="connsiteX2" fmla="*/ 95952 w 457902"/>
                <a:gd name="connsiteY2" fmla="*/ 194912 h 721340"/>
                <a:gd name="connsiteX3" fmla="*/ 103096 w 457902"/>
                <a:gd name="connsiteY3" fmla="*/ 209200 h 721340"/>
                <a:gd name="connsiteX4" fmla="*/ 117383 w 457902"/>
                <a:gd name="connsiteY4" fmla="*/ 178243 h 721340"/>
                <a:gd name="connsiteX5" fmla="*/ 110240 w 457902"/>
                <a:gd name="connsiteY5" fmla="*/ 66325 h 721340"/>
                <a:gd name="connsiteX6" fmla="*/ 131671 w 457902"/>
                <a:gd name="connsiteY6" fmla="*/ 73468 h 721340"/>
                <a:gd name="connsiteX7" fmla="*/ 136433 w 457902"/>
                <a:gd name="connsiteY7" fmla="*/ 163956 h 721340"/>
                <a:gd name="connsiteX8" fmla="*/ 150721 w 457902"/>
                <a:gd name="connsiteY8" fmla="*/ 180625 h 721340"/>
                <a:gd name="connsiteX9" fmla="*/ 150721 w 457902"/>
                <a:gd name="connsiteY9" fmla="*/ 61562 h 721340"/>
                <a:gd name="connsiteX10" fmla="*/ 145958 w 457902"/>
                <a:gd name="connsiteY10" fmla="*/ 28225 h 721340"/>
                <a:gd name="connsiteX11" fmla="*/ 169771 w 457902"/>
                <a:gd name="connsiteY11" fmla="*/ 28225 h 721340"/>
                <a:gd name="connsiteX12" fmla="*/ 188821 w 457902"/>
                <a:gd name="connsiteY12" fmla="*/ 199675 h 721340"/>
                <a:gd name="connsiteX13" fmla="*/ 200727 w 457902"/>
                <a:gd name="connsiteY13" fmla="*/ 194912 h 721340"/>
                <a:gd name="connsiteX14" fmla="*/ 200727 w 457902"/>
                <a:gd name="connsiteY14" fmla="*/ 82993 h 721340"/>
                <a:gd name="connsiteX15" fmla="*/ 181677 w 457902"/>
                <a:gd name="connsiteY15" fmla="*/ 11556 h 721340"/>
                <a:gd name="connsiteX16" fmla="*/ 203108 w 457902"/>
                <a:gd name="connsiteY16" fmla="*/ 6793 h 721340"/>
                <a:gd name="connsiteX17" fmla="*/ 224540 w 457902"/>
                <a:gd name="connsiteY17" fmla="*/ 78231 h 721340"/>
                <a:gd name="connsiteX18" fmla="*/ 224540 w 457902"/>
                <a:gd name="connsiteY18" fmla="*/ 130618 h 721340"/>
                <a:gd name="connsiteX19" fmla="*/ 234065 w 457902"/>
                <a:gd name="connsiteY19" fmla="*/ 178243 h 721340"/>
                <a:gd name="connsiteX20" fmla="*/ 248352 w 457902"/>
                <a:gd name="connsiteY20" fmla="*/ 171100 h 721340"/>
                <a:gd name="connsiteX21" fmla="*/ 250733 w 457902"/>
                <a:gd name="connsiteY21" fmla="*/ 121093 h 721340"/>
                <a:gd name="connsiteX22" fmla="*/ 236446 w 457902"/>
                <a:gd name="connsiteY22" fmla="*/ 66325 h 721340"/>
                <a:gd name="connsiteX23" fmla="*/ 245971 w 457902"/>
                <a:gd name="connsiteY23" fmla="*/ 49656 h 721340"/>
                <a:gd name="connsiteX24" fmla="*/ 265021 w 457902"/>
                <a:gd name="connsiteY24" fmla="*/ 59181 h 721340"/>
                <a:gd name="connsiteX25" fmla="*/ 269783 w 457902"/>
                <a:gd name="connsiteY25" fmla="*/ 175862 h 721340"/>
                <a:gd name="connsiteX26" fmla="*/ 279308 w 457902"/>
                <a:gd name="connsiteY26" fmla="*/ 183006 h 721340"/>
                <a:gd name="connsiteX27" fmla="*/ 293596 w 457902"/>
                <a:gd name="connsiteY27" fmla="*/ 175862 h 721340"/>
                <a:gd name="connsiteX28" fmla="*/ 291215 w 457902"/>
                <a:gd name="connsiteY28" fmla="*/ 102043 h 721340"/>
                <a:gd name="connsiteX29" fmla="*/ 276927 w 457902"/>
                <a:gd name="connsiteY29" fmla="*/ 47275 h 721340"/>
                <a:gd name="connsiteX30" fmla="*/ 293596 w 457902"/>
                <a:gd name="connsiteY30" fmla="*/ 37750 h 721340"/>
                <a:gd name="connsiteX31" fmla="*/ 312646 w 457902"/>
                <a:gd name="connsiteY31" fmla="*/ 61562 h 721340"/>
                <a:gd name="connsiteX32" fmla="*/ 312646 w 457902"/>
                <a:gd name="connsiteY32" fmla="*/ 144906 h 721340"/>
                <a:gd name="connsiteX33" fmla="*/ 326933 w 457902"/>
                <a:gd name="connsiteY33" fmla="*/ 163956 h 721340"/>
                <a:gd name="connsiteX34" fmla="*/ 338840 w 457902"/>
                <a:gd name="connsiteY34" fmla="*/ 142525 h 721340"/>
                <a:gd name="connsiteX35" fmla="*/ 329315 w 457902"/>
                <a:gd name="connsiteY35" fmla="*/ 56800 h 721340"/>
                <a:gd name="connsiteX36" fmla="*/ 319790 w 457902"/>
                <a:gd name="connsiteY36" fmla="*/ 9175 h 721340"/>
                <a:gd name="connsiteX37" fmla="*/ 334077 w 457902"/>
                <a:gd name="connsiteY37" fmla="*/ 11556 h 721340"/>
                <a:gd name="connsiteX38" fmla="*/ 355508 w 457902"/>
                <a:gd name="connsiteY38" fmla="*/ 106806 h 721340"/>
                <a:gd name="connsiteX39" fmla="*/ 357890 w 457902"/>
                <a:gd name="connsiteY39" fmla="*/ 175862 h 721340"/>
                <a:gd name="connsiteX40" fmla="*/ 367415 w 457902"/>
                <a:gd name="connsiteY40" fmla="*/ 185387 h 721340"/>
                <a:gd name="connsiteX41" fmla="*/ 381702 w 457902"/>
                <a:gd name="connsiteY41" fmla="*/ 166337 h 721340"/>
                <a:gd name="connsiteX42" fmla="*/ 372177 w 457902"/>
                <a:gd name="connsiteY42" fmla="*/ 59181 h 721340"/>
                <a:gd name="connsiteX43" fmla="*/ 365033 w 457902"/>
                <a:gd name="connsiteY43" fmla="*/ 23462 h 721340"/>
                <a:gd name="connsiteX44" fmla="*/ 388846 w 457902"/>
                <a:gd name="connsiteY44" fmla="*/ 23462 h 721340"/>
                <a:gd name="connsiteX45" fmla="*/ 398371 w 457902"/>
                <a:gd name="connsiteY45" fmla="*/ 85375 h 721340"/>
                <a:gd name="connsiteX46" fmla="*/ 400752 w 457902"/>
                <a:gd name="connsiteY46" fmla="*/ 154431 h 721340"/>
                <a:gd name="connsiteX47" fmla="*/ 410277 w 457902"/>
                <a:gd name="connsiteY47" fmla="*/ 163956 h 721340"/>
                <a:gd name="connsiteX48" fmla="*/ 424565 w 457902"/>
                <a:gd name="connsiteY48" fmla="*/ 130618 h 721340"/>
                <a:gd name="connsiteX49" fmla="*/ 405515 w 457902"/>
                <a:gd name="connsiteY49" fmla="*/ 35368 h 721340"/>
                <a:gd name="connsiteX50" fmla="*/ 419802 w 457902"/>
                <a:gd name="connsiteY50" fmla="*/ 21081 h 721340"/>
                <a:gd name="connsiteX51" fmla="*/ 457902 w 457902"/>
                <a:gd name="connsiteY51" fmla="*/ 183006 h 721340"/>
                <a:gd name="connsiteX52" fmla="*/ 419802 w 457902"/>
                <a:gd name="connsiteY52" fmla="*/ 330643 h 721340"/>
                <a:gd name="connsiteX53" fmla="*/ 393608 w 457902"/>
                <a:gd name="connsiteY53" fmla="*/ 544956 h 721340"/>
                <a:gd name="connsiteX54" fmla="*/ 398371 w 457902"/>
                <a:gd name="connsiteY54" fmla="*/ 690212 h 721340"/>
                <a:gd name="connsiteX55" fmla="*/ 298358 w 457902"/>
                <a:gd name="connsiteY55" fmla="*/ 688307 h 721340"/>
                <a:gd name="connsiteX56" fmla="*/ 95952 w 457902"/>
                <a:gd name="connsiteY56" fmla="*/ 721168 h 721340"/>
                <a:gd name="connsiteX57" fmla="*/ 11815 w 457902"/>
                <a:gd name="connsiteY57" fmla="*/ 671956 h 721340"/>
                <a:gd name="connsiteX58" fmla="*/ 16577 w 457902"/>
                <a:gd name="connsiteY58" fmla="*/ 394937 h 721340"/>
                <a:gd name="connsiteX59" fmla="*/ 67377 w 457902"/>
                <a:gd name="connsiteY59" fmla="*/ 159193 h 721340"/>
                <a:gd name="connsiteX60" fmla="*/ 72140 w 457902"/>
                <a:gd name="connsiteY60" fmla="*/ 21081 h 7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57902" h="721340">
                  <a:moveTo>
                    <a:pt x="72140" y="21081"/>
                  </a:moveTo>
                  <a:cubicBezTo>
                    <a:pt x="75873" y="3248"/>
                    <a:pt x="85806" y="23220"/>
                    <a:pt x="89775" y="52192"/>
                  </a:cubicBezTo>
                  <a:cubicBezTo>
                    <a:pt x="93744" y="81164"/>
                    <a:pt x="93732" y="168744"/>
                    <a:pt x="95952" y="194912"/>
                  </a:cubicBezTo>
                  <a:cubicBezTo>
                    <a:pt x="98172" y="221080"/>
                    <a:pt x="99524" y="211978"/>
                    <a:pt x="103096" y="209200"/>
                  </a:cubicBezTo>
                  <a:cubicBezTo>
                    <a:pt x="106668" y="206422"/>
                    <a:pt x="116192" y="202055"/>
                    <a:pt x="117383" y="178243"/>
                  </a:cubicBezTo>
                  <a:cubicBezTo>
                    <a:pt x="118574" y="154431"/>
                    <a:pt x="107859" y="83787"/>
                    <a:pt x="110240" y="66325"/>
                  </a:cubicBezTo>
                  <a:cubicBezTo>
                    <a:pt x="112621" y="48863"/>
                    <a:pt x="127306" y="57196"/>
                    <a:pt x="131671" y="73468"/>
                  </a:cubicBezTo>
                  <a:cubicBezTo>
                    <a:pt x="136036" y="89740"/>
                    <a:pt x="133258" y="146097"/>
                    <a:pt x="136433" y="163956"/>
                  </a:cubicBezTo>
                  <a:cubicBezTo>
                    <a:pt x="139608" y="181815"/>
                    <a:pt x="148340" y="197691"/>
                    <a:pt x="150721" y="180625"/>
                  </a:cubicBezTo>
                  <a:cubicBezTo>
                    <a:pt x="153102" y="163559"/>
                    <a:pt x="151515" y="86962"/>
                    <a:pt x="150721" y="61562"/>
                  </a:cubicBezTo>
                  <a:cubicBezTo>
                    <a:pt x="149927" y="36162"/>
                    <a:pt x="142783" y="33781"/>
                    <a:pt x="145958" y="28225"/>
                  </a:cubicBezTo>
                  <a:cubicBezTo>
                    <a:pt x="149133" y="22669"/>
                    <a:pt x="162627" y="-350"/>
                    <a:pt x="169771" y="28225"/>
                  </a:cubicBezTo>
                  <a:cubicBezTo>
                    <a:pt x="176915" y="56800"/>
                    <a:pt x="183662" y="171894"/>
                    <a:pt x="188821" y="199675"/>
                  </a:cubicBezTo>
                  <a:cubicBezTo>
                    <a:pt x="193980" y="227456"/>
                    <a:pt x="198743" y="214359"/>
                    <a:pt x="200727" y="194912"/>
                  </a:cubicBezTo>
                  <a:cubicBezTo>
                    <a:pt x="202711" y="175465"/>
                    <a:pt x="203902" y="113552"/>
                    <a:pt x="200727" y="82993"/>
                  </a:cubicBezTo>
                  <a:cubicBezTo>
                    <a:pt x="197552" y="52434"/>
                    <a:pt x="181280" y="24256"/>
                    <a:pt x="181677" y="11556"/>
                  </a:cubicBezTo>
                  <a:cubicBezTo>
                    <a:pt x="182074" y="-1144"/>
                    <a:pt x="195964" y="-4319"/>
                    <a:pt x="203108" y="6793"/>
                  </a:cubicBezTo>
                  <a:cubicBezTo>
                    <a:pt x="210252" y="17905"/>
                    <a:pt x="220968" y="57594"/>
                    <a:pt x="224540" y="78231"/>
                  </a:cubicBezTo>
                  <a:cubicBezTo>
                    <a:pt x="228112" y="98868"/>
                    <a:pt x="222953" y="113949"/>
                    <a:pt x="224540" y="130618"/>
                  </a:cubicBezTo>
                  <a:cubicBezTo>
                    <a:pt x="226127" y="147287"/>
                    <a:pt x="230096" y="171496"/>
                    <a:pt x="234065" y="178243"/>
                  </a:cubicBezTo>
                  <a:cubicBezTo>
                    <a:pt x="238034" y="184990"/>
                    <a:pt x="245574" y="180625"/>
                    <a:pt x="248352" y="171100"/>
                  </a:cubicBezTo>
                  <a:cubicBezTo>
                    <a:pt x="251130" y="161575"/>
                    <a:pt x="252717" y="138556"/>
                    <a:pt x="250733" y="121093"/>
                  </a:cubicBezTo>
                  <a:cubicBezTo>
                    <a:pt x="248749" y="103631"/>
                    <a:pt x="237240" y="78231"/>
                    <a:pt x="236446" y="66325"/>
                  </a:cubicBezTo>
                  <a:cubicBezTo>
                    <a:pt x="235652" y="54419"/>
                    <a:pt x="241209" y="50847"/>
                    <a:pt x="245971" y="49656"/>
                  </a:cubicBezTo>
                  <a:cubicBezTo>
                    <a:pt x="250733" y="48465"/>
                    <a:pt x="261052" y="38147"/>
                    <a:pt x="265021" y="59181"/>
                  </a:cubicBezTo>
                  <a:cubicBezTo>
                    <a:pt x="268990" y="80215"/>
                    <a:pt x="269783" y="175862"/>
                    <a:pt x="269783" y="175862"/>
                  </a:cubicBezTo>
                  <a:cubicBezTo>
                    <a:pt x="272164" y="196500"/>
                    <a:pt x="275339" y="183006"/>
                    <a:pt x="279308" y="183006"/>
                  </a:cubicBezTo>
                  <a:cubicBezTo>
                    <a:pt x="283277" y="183006"/>
                    <a:pt x="291612" y="189356"/>
                    <a:pt x="293596" y="175862"/>
                  </a:cubicBezTo>
                  <a:cubicBezTo>
                    <a:pt x="295580" y="162368"/>
                    <a:pt x="293993" y="123474"/>
                    <a:pt x="291215" y="102043"/>
                  </a:cubicBezTo>
                  <a:cubicBezTo>
                    <a:pt x="288437" y="80612"/>
                    <a:pt x="276530" y="57990"/>
                    <a:pt x="276927" y="47275"/>
                  </a:cubicBezTo>
                  <a:cubicBezTo>
                    <a:pt x="277324" y="36560"/>
                    <a:pt x="287643" y="35369"/>
                    <a:pt x="293596" y="37750"/>
                  </a:cubicBezTo>
                  <a:cubicBezTo>
                    <a:pt x="299549" y="40131"/>
                    <a:pt x="309471" y="43703"/>
                    <a:pt x="312646" y="61562"/>
                  </a:cubicBezTo>
                  <a:cubicBezTo>
                    <a:pt x="315821" y="79421"/>
                    <a:pt x="310265" y="127840"/>
                    <a:pt x="312646" y="144906"/>
                  </a:cubicBezTo>
                  <a:cubicBezTo>
                    <a:pt x="315027" y="161972"/>
                    <a:pt x="322567" y="164353"/>
                    <a:pt x="326933" y="163956"/>
                  </a:cubicBezTo>
                  <a:cubicBezTo>
                    <a:pt x="331299" y="163559"/>
                    <a:pt x="338443" y="160384"/>
                    <a:pt x="338840" y="142525"/>
                  </a:cubicBezTo>
                  <a:cubicBezTo>
                    <a:pt x="339237" y="124666"/>
                    <a:pt x="332490" y="79025"/>
                    <a:pt x="329315" y="56800"/>
                  </a:cubicBezTo>
                  <a:cubicBezTo>
                    <a:pt x="326140" y="34575"/>
                    <a:pt x="318996" y="16716"/>
                    <a:pt x="319790" y="9175"/>
                  </a:cubicBezTo>
                  <a:cubicBezTo>
                    <a:pt x="320584" y="1634"/>
                    <a:pt x="328124" y="-4716"/>
                    <a:pt x="334077" y="11556"/>
                  </a:cubicBezTo>
                  <a:cubicBezTo>
                    <a:pt x="340030" y="27828"/>
                    <a:pt x="351539" y="79422"/>
                    <a:pt x="355508" y="106806"/>
                  </a:cubicBezTo>
                  <a:cubicBezTo>
                    <a:pt x="359477" y="134190"/>
                    <a:pt x="357890" y="175862"/>
                    <a:pt x="357890" y="175862"/>
                  </a:cubicBezTo>
                  <a:cubicBezTo>
                    <a:pt x="359875" y="188959"/>
                    <a:pt x="363446" y="186974"/>
                    <a:pt x="367415" y="185387"/>
                  </a:cubicBezTo>
                  <a:cubicBezTo>
                    <a:pt x="371384" y="183800"/>
                    <a:pt x="380908" y="187371"/>
                    <a:pt x="381702" y="166337"/>
                  </a:cubicBezTo>
                  <a:cubicBezTo>
                    <a:pt x="382496" y="145303"/>
                    <a:pt x="374955" y="82994"/>
                    <a:pt x="372177" y="59181"/>
                  </a:cubicBezTo>
                  <a:cubicBezTo>
                    <a:pt x="369399" y="35368"/>
                    <a:pt x="362255" y="29415"/>
                    <a:pt x="365033" y="23462"/>
                  </a:cubicBezTo>
                  <a:cubicBezTo>
                    <a:pt x="367811" y="17509"/>
                    <a:pt x="383290" y="13143"/>
                    <a:pt x="388846" y="23462"/>
                  </a:cubicBezTo>
                  <a:cubicBezTo>
                    <a:pt x="394402" y="33781"/>
                    <a:pt x="396387" y="63547"/>
                    <a:pt x="398371" y="85375"/>
                  </a:cubicBezTo>
                  <a:cubicBezTo>
                    <a:pt x="400355" y="107203"/>
                    <a:pt x="400752" y="154431"/>
                    <a:pt x="400752" y="154431"/>
                  </a:cubicBezTo>
                  <a:cubicBezTo>
                    <a:pt x="402736" y="167528"/>
                    <a:pt x="406308" y="167925"/>
                    <a:pt x="410277" y="163956"/>
                  </a:cubicBezTo>
                  <a:cubicBezTo>
                    <a:pt x="414246" y="159987"/>
                    <a:pt x="425359" y="152049"/>
                    <a:pt x="424565" y="130618"/>
                  </a:cubicBezTo>
                  <a:cubicBezTo>
                    <a:pt x="423771" y="109187"/>
                    <a:pt x="406309" y="53624"/>
                    <a:pt x="405515" y="35368"/>
                  </a:cubicBezTo>
                  <a:cubicBezTo>
                    <a:pt x="404721" y="17112"/>
                    <a:pt x="411071" y="-3525"/>
                    <a:pt x="419802" y="21081"/>
                  </a:cubicBezTo>
                  <a:cubicBezTo>
                    <a:pt x="428533" y="45687"/>
                    <a:pt x="457902" y="131412"/>
                    <a:pt x="457902" y="183006"/>
                  </a:cubicBezTo>
                  <a:cubicBezTo>
                    <a:pt x="457902" y="234600"/>
                    <a:pt x="430518" y="270318"/>
                    <a:pt x="419802" y="330643"/>
                  </a:cubicBezTo>
                  <a:cubicBezTo>
                    <a:pt x="409086" y="390968"/>
                    <a:pt x="397180" y="485028"/>
                    <a:pt x="393608" y="544956"/>
                  </a:cubicBezTo>
                  <a:cubicBezTo>
                    <a:pt x="390036" y="604884"/>
                    <a:pt x="414246" y="666320"/>
                    <a:pt x="398371" y="690212"/>
                  </a:cubicBezTo>
                  <a:cubicBezTo>
                    <a:pt x="382496" y="714104"/>
                    <a:pt x="348761" y="683148"/>
                    <a:pt x="298358" y="688307"/>
                  </a:cubicBezTo>
                  <a:cubicBezTo>
                    <a:pt x="247955" y="693466"/>
                    <a:pt x="143709" y="723893"/>
                    <a:pt x="95952" y="721168"/>
                  </a:cubicBezTo>
                  <a:cubicBezTo>
                    <a:pt x="48195" y="718443"/>
                    <a:pt x="25044" y="726328"/>
                    <a:pt x="11815" y="671956"/>
                  </a:cubicBezTo>
                  <a:cubicBezTo>
                    <a:pt x="-1414" y="617584"/>
                    <a:pt x="-8029" y="521143"/>
                    <a:pt x="16577" y="394937"/>
                  </a:cubicBezTo>
                  <a:cubicBezTo>
                    <a:pt x="22133" y="313181"/>
                    <a:pt x="58117" y="221502"/>
                    <a:pt x="67377" y="159193"/>
                  </a:cubicBezTo>
                  <a:cubicBezTo>
                    <a:pt x="76638" y="96884"/>
                    <a:pt x="68407" y="38915"/>
                    <a:pt x="72140" y="21081"/>
                  </a:cubicBezTo>
                  <a:close/>
                </a:path>
              </a:pathLst>
            </a:custGeom>
            <a:gradFill flip="none" rotWithShape="1">
              <a:gsLst>
                <a:gs pos="0">
                  <a:schemeClr val="bg1"/>
                </a:gs>
                <a:gs pos="100000">
                  <a:srgbClr val="D96BA9"/>
                </a:gs>
              </a:gsLst>
              <a:path path="circle">
                <a:fillToRect l="100000" t="100000"/>
              </a:path>
              <a:tileRect r="-100000" b="-100000"/>
            </a:gradFill>
            <a:ln w="6350">
              <a:solidFill>
                <a:srgbClr val="EB8C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ea typeface="宋体" panose="02010600030101010101" pitchFamily="2" charset="-122"/>
              </a:endParaRPr>
            </a:p>
          </p:txBody>
        </p:sp>
        <p:sp>
          <p:nvSpPr>
            <p:cNvPr id="67" name="椭圆 66"/>
            <p:cNvSpPr/>
            <p:nvPr/>
          </p:nvSpPr>
          <p:spPr>
            <a:xfrm rot="11301924">
              <a:off x="1011561" y="2721650"/>
              <a:ext cx="55849" cy="126627"/>
            </a:xfrm>
            <a:prstGeom prst="ellipse">
              <a:avLst/>
            </a:prstGeom>
            <a:gradFill flip="none" rotWithShape="1">
              <a:gsLst>
                <a:gs pos="0">
                  <a:schemeClr val="bg1"/>
                </a:gs>
                <a:gs pos="54000">
                  <a:srgbClr val="D96BA9"/>
                </a:gs>
              </a:gsLst>
              <a:path path="circle">
                <a:fillToRect l="100000" t="100000"/>
              </a:path>
              <a:tileRect r="-100000" b="-100000"/>
            </a:gradFill>
            <a:ln w="9525">
              <a:solidFill>
                <a:srgbClr val="EB8CC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zh-CN" altLang="en-US" smtClean="0">
                <a:solidFill>
                  <a:srgbClr val="FFFFFF"/>
                </a:solidFill>
                <a:ea typeface="宋体" panose="02010600030101010101" pitchFamily="2" charset="-122"/>
              </a:endParaRPr>
            </a:p>
          </p:txBody>
        </p:sp>
      </p:grpSp>
      <p:grpSp>
        <p:nvGrpSpPr>
          <p:cNvPr id="69" name="组合 138"/>
          <p:cNvGrpSpPr>
            <a:grpSpLocks/>
          </p:cNvGrpSpPr>
          <p:nvPr/>
        </p:nvGrpSpPr>
        <p:grpSpPr bwMode="auto">
          <a:xfrm rot="-8579661">
            <a:off x="5695305" y="1764388"/>
            <a:ext cx="2862169" cy="2092737"/>
            <a:chOff x="474199" y="5105495"/>
            <a:chExt cx="2910718" cy="1783500"/>
          </a:xfrm>
        </p:grpSpPr>
        <p:sp>
          <p:nvSpPr>
            <p:cNvPr id="70" name="任意多边形 69"/>
            <p:cNvSpPr/>
            <p:nvPr/>
          </p:nvSpPr>
          <p:spPr>
            <a:xfrm rot="8739547">
              <a:off x="1709356" y="5672256"/>
              <a:ext cx="669217" cy="428504"/>
            </a:xfrm>
            <a:custGeom>
              <a:avLst/>
              <a:gdLst>
                <a:gd name="connsiteX0" fmla="*/ 164011 w 659235"/>
                <a:gd name="connsiteY0" fmla="*/ 62735 h 663281"/>
                <a:gd name="connsiteX1" fmla="*/ 54473 w 659235"/>
                <a:gd name="connsiteY1" fmla="*/ 148460 h 663281"/>
                <a:gd name="connsiteX2" fmla="*/ 6848 w 659235"/>
                <a:gd name="connsiteY2" fmla="*/ 253235 h 663281"/>
                <a:gd name="connsiteX3" fmla="*/ 11611 w 659235"/>
                <a:gd name="connsiteY3" fmla="*/ 462785 h 663281"/>
                <a:gd name="connsiteX4" fmla="*/ 111623 w 659235"/>
                <a:gd name="connsiteY4" fmla="*/ 619947 h 663281"/>
                <a:gd name="connsiteX5" fmla="*/ 287836 w 659235"/>
                <a:gd name="connsiteY5" fmla="*/ 662810 h 663281"/>
                <a:gd name="connsiteX6" fmla="*/ 464048 w 659235"/>
                <a:gd name="connsiteY6" fmla="*/ 600897 h 663281"/>
                <a:gd name="connsiteX7" fmla="*/ 611686 w 659235"/>
                <a:gd name="connsiteY7" fmla="*/ 415160 h 663281"/>
                <a:gd name="connsiteX8" fmla="*/ 654548 w 659235"/>
                <a:gd name="connsiteY8" fmla="*/ 253235 h 663281"/>
                <a:gd name="connsiteX9" fmla="*/ 516436 w 659235"/>
                <a:gd name="connsiteY9" fmla="*/ 48447 h 663281"/>
                <a:gd name="connsiteX10" fmla="*/ 297361 w 659235"/>
                <a:gd name="connsiteY10" fmla="*/ 822 h 663281"/>
                <a:gd name="connsiteX11" fmla="*/ 164011 w 659235"/>
                <a:gd name="connsiteY11" fmla="*/ 62735 h 66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9235" h="663281">
                  <a:moveTo>
                    <a:pt x="164011" y="62735"/>
                  </a:moveTo>
                  <a:cubicBezTo>
                    <a:pt x="123530" y="87341"/>
                    <a:pt x="80667" y="116710"/>
                    <a:pt x="54473" y="148460"/>
                  </a:cubicBezTo>
                  <a:cubicBezTo>
                    <a:pt x="28279" y="180210"/>
                    <a:pt x="13992" y="200848"/>
                    <a:pt x="6848" y="253235"/>
                  </a:cubicBezTo>
                  <a:cubicBezTo>
                    <a:pt x="-296" y="305622"/>
                    <a:pt x="-5851" y="401666"/>
                    <a:pt x="11611" y="462785"/>
                  </a:cubicBezTo>
                  <a:cubicBezTo>
                    <a:pt x="29073" y="523904"/>
                    <a:pt x="65585" y="586610"/>
                    <a:pt x="111623" y="619947"/>
                  </a:cubicBezTo>
                  <a:cubicBezTo>
                    <a:pt x="157660" y="653285"/>
                    <a:pt x="229099" y="665985"/>
                    <a:pt x="287836" y="662810"/>
                  </a:cubicBezTo>
                  <a:cubicBezTo>
                    <a:pt x="346574" y="659635"/>
                    <a:pt x="410073" y="642172"/>
                    <a:pt x="464048" y="600897"/>
                  </a:cubicBezTo>
                  <a:cubicBezTo>
                    <a:pt x="518023" y="559622"/>
                    <a:pt x="579936" y="473104"/>
                    <a:pt x="611686" y="415160"/>
                  </a:cubicBezTo>
                  <a:cubicBezTo>
                    <a:pt x="643436" y="357216"/>
                    <a:pt x="670423" y="314354"/>
                    <a:pt x="654548" y="253235"/>
                  </a:cubicBezTo>
                  <a:cubicBezTo>
                    <a:pt x="638673" y="192116"/>
                    <a:pt x="575967" y="90516"/>
                    <a:pt x="516436" y="48447"/>
                  </a:cubicBezTo>
                  <a:cubicBezTo>
                    <a:pt x="456905" y="6378"/>
                    <a:pt x="360861" y="-3147"/>
                    <a:pt x="297361" y="822"/>
                  </a:cubicBezTo>
                  <a:cubicBezTo>
                    <a:pt x="233861" y="4791"/>
                    <a:pt x="204492" y="38129"/>
                    <a:pt x="164011" y="62735"/>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1" name="任意多边形 70"/>
            <p:cNvSpPr/>
            <p:nvPr/>
          </p:nvSpPr>
          <p:spPr>
            <a:xfrm rot="8739547">
              <a:off x="1923306" y="5832077"/>
              <a:ext cx="241317" cy="108862"/>
            </a:xfrm>
            <a:custGeom>
              <a:avLst/>
              <a:gdLst>
                <a:gd name="connsiteX0" fmla="*/ 94654 w 239396"/>
                <a:gd name="connsiteY0" fmla="*/ 723 h 168974"/>
                <a:gd name="connsiteX1" fmla="*/ 32742 w 239396"/>
                <a:gd name="connsiteY1" fmla="*/ 29298 h 168974"/>
                <a:gd name="connsiteX2" fmla="*/ 4167 w 239396"/>
                <a:gd name="connsiteY2" fmla="*/ 81686 h 168974"/>
                <a:gd name="connsiteX3" fmla="*/ 8929 w 239396"/>
                <a:gd name="connsiteY3" fmla="*/ 129311 h 168974"/>
                <a:gd name="connsiteX4" fmla="*/ 85129 w 239396"/>
                <a:gd name="connsiteY4" fmla="*/ 167411 h 168974"/>
                <a:gd name="connsiteX5" fmla="*/ 175617 w 239396"/>
                <a:gd name="connsiteY5" fmla="*/ 153123 h 168974"/>
                <a:gd name="connsiteX6" fmla="*/ 237529 w 239396"/>
                <a:gd name="connsiteY6" fmla="*/ 76923 h 168974"/>
                <a:gd name="connsiteX7" fmla="*/ 213717 w 239396"/>
                <a:gd name="connsiteY7" fmla="*/ 15011 h 168974"/>
                <a:gd name="connsiteX8" fmla="*/ 94654 w 239396"/>
                <a:gd name="connsiteY8" fmla="*/ 723 h 16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96" h="168974">
                  <a:moveTo>
                    <a:pt x="94654" y="723"/>
                  </a:moveTo>
                  <a:cubicBezTo>
                    <a:pt x="64491" y="3104"/>
                    <a:pt x="47823" y="15804"/>
                    <a:pt x="32742" y="29298"/>
                  </a:cubicBezTo>
                  <a:cubicBezTo>
                    <a:pt x="17661" y="42792"/>
                    <a:pt x="8136" y="65017"/>
                    <a:pt x="4167" y="81686"/>
                  </a:cubicBezTo>
                  <a:cubicBezTo>
                    <a:pt x="198" y="98355"/>
                    <a:pt x="-4565" y="115024"/>
                    <a:pt x="8929" y="129311"/>
                  </a:cubicBezTo>
                  <a:cubicBezTo>
                    <a:pt x="22423" y="143598"/>
                    <a:pt x="57348" y="163442"/>
                    <a:pt x="85129" y="167411"/>
                  </a:cubicBezTo>
                  <a:cubicBezTo>
                    <a:pt x="112910" y="171380"/>
                    <a:pt x="150217" y="168204"/>
                    <a:pt x="175617" y="153123"/>
                  </a:cubicBezTo>
                  <a:cubicBezTo>
                    <a:pt x="201017" y="138042"/>
                    <a:pt x="231179" y="99942"/>
                    <a:pt x="237529" y="76923"/>
                  </a:cubicBezTo>
                  <a:cubicBezTo>
                    <a:pt x="243879" y="53904"/>
                    <a:pt x="233561" y="28505"/>
                    <a:pt x="213717" y="15011"/>
                  </a:cubicBezTo>
                  <a:cubicBezTo>
                    <a:pt x="193873" y="1517"/>
                    <a:pt x="124817" y="-1658"/>
                    <a:pt x="94654" y="723"/>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2" name="任意多边形 71"/>
            <p:cNvSpPr/>
            <p:nvPr/>
          </p:nvSpPr>
          <p:spPr>
            <a:xfrm rot="8739547">
              <a:off x="2560503" y="5429948"/>
              <a:ext cx="674193" cy="382178"/>
            </a:xfrm>
            <a:custGeom>
              <a:avLst/>
              <a:gdLst>
                <a:gd name="connsiteX0" fmla="*/ 550006 w 665930"/>
                <a:gd name="connsiteY0" fmla="*/ 72707 h 589369"/>
                <a:gd name="connsiteX1" fmla="*/ 597631 w 665930"/>
                <a:gd name="connsiteY1" fmla="*/ 182245 h 589369"/>
                <a:gd name="connsiteX2" fmla="*/ 650019 w 665930"/>
                <a:gd name="connsiteY2" fmla="*/ 267970 h 589369"/>
                <a:gd name="connsiteX3" fmla="*/ 650019 w 665930"/>
                <a:gd name="connsiteY3" fmla="*/ 367982 h 589369"/>
                <a:gd name="connsiteX4" fmla="*/ 464281 w 665930"/>
                <a:gd name="connsiteY4" fmla="*/ 548957 h 589369"/>
                <a:gd name="connsiteX5" fmla="*/ 278544 w 665930"/>
                <a:gd name="connsiteY5" fmla="*/ 587057 h 589369"/>
                <a:gd name="connsiteX6" fmla="*/ 102331 w 665930"/>
                <a:gd name="connsiteY6" fmla="*/ 563245 h 589369"/>
                <a:gd name="connsiteX7" fmla="*/ 7081 w 665930"/>
                <a:gd name="connsiteY7" fmla="*/ 387032 h 589369"/>
                <a:gd name="connsiteX8" fmla="*/ 21369 w 665930"/>
                <a:gd name="connsiteY8" fmla="*/ 187007 h 589369"/>
                <a:gd name="connsiteX9" fmla="*/ 135669 w 665930"/>
                <a:gd name="connsiteY9" fmla="*/ 58420 h 589369"/>
                <a:gd name="connsiteX10" fmla="*/ 283306 w 665930"/>
                <a:gd name="connsiteY10" fmla="*/ 10795 h 589369"/>
                <a:gd name="connsiteX11" fmla="*/ 445231 w 665930"/>
                <a:gd name="connsiteY11" fmla="*/ 6032 h 589369"/>
                <a:gd name="connsiteX12" fmla="*/ 550006 w 665930"/>
                <a:gd name="connsiteY12" fmla="*/ 72707 h 5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930" h="589369">
                  <a:moveTo>
                    <a:pt x="550006" y="72707"/>
                  </a:moveTo>
                  <a:cubicBezTo>
                    <a:pt x="575406" y="102076"/>
                    <a:pt x="580962" y="149701"/>
                    <a:pt x="597631" y="182245"/>
                  </a:cubicBezTo>
                  <a:cubicBezTo>
                    <a:pt x="614300" y="214789"/>
                    <a:pt x="641288" y="237014"/>
                    <a:pt x="650019" y="267970"/>
                  </a:cubicBezTo>
                  <a:cubicBezTo>
                    <a:pt x="658750" y="298926"/>
                    <a:pt x="680975" y="321151"/>
                    <a:pt x="650019" y="367982"/>
                  </a:cubicBezTo>
                  <a:cubicBezTo>
                    <a:pt x="619063" y="414813"/>
                    <a:pt x="526193" y="512445"/>
                    <a:pt x="464281" y="548957"/>
                  </a:cubicBezTo>
                  <a:cubicBezTo>
                    <a:pt x="402369" y="585469"/>
                    <a:pt x="338869" y="584676"/>
                    <a:pt x="278544" y="587057"/>
                  </a:cubicBezTo>
                  <a:cubicBezTo>
                    <a:pt x="218219" y="589438"/>
                    <a:pt x="147575" y="596582"/>
                    <a:pt x="102331" y="563245"/>
                  </a:cubicBezTo>
                  <a:cubicBezTo>
                    <a:pt x="57087" y="529908"/>
                    <a:pt x="20575" y="449738"/>
                    <a:pt x="7081" y="387032"/>
                  </a:cubicBezTo>
                  <a:cubicBezTo>
                    <a:pt x="-6413" y="324326"/>
                    <a:pt x="-62" y="241776"/>
                    <a:pt x="21369" y="187007"/>
                  </a:cubicBezTo>
                  <a:cubicBezTo>
                    <a:pt x="42800" y="132238"/>
                    <a:pt x="92013" y="87789"/>
                    <a:pt x="135669" y="58420"/>
                  </a:cubicBezTo>
                  <a:cubicBezTo>
                    <a:pt x="179325" y="29051"/>
                    <a:pt x="231712" y="19526"/>
                    <a:pt x="283306" y="10795"/>
                  </a:cubicBezTo>
                  <a:cubicBezTo>
                    <a:pt x="334900" y="2064"/>
                    <a:pt x="400781" y="-5874"/>
                    <a:pt x="445231" y="6032"/>
                  </a:cubicBezTo>
                  <a:cubicBezTo>
                    <a:pt x="489681" y="17938"/>
                    <a:pt x="524606" y="43338"/>
                    <a:pt x="550006" y="72707"/>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3" name="任意多边形 72"/>
            <p:cNvSpPr/>
            <p:nvPr/>
          </p:nvSpPr>
          <p:spPr>
            <a:xfrm rot="8739547">
              <a:off x="2770851" y="5604842"/>
              <a:ext cx="236341" cy="134342"/>
            </a:xfrm>
            <a:custGeom>
              <a:avLst/>
              <a:gdLst>
                <a:gd name="connsiteX0" fmla="*/ 101005 w 234202"/>
                <a:gd name="connsiteY0" fmla="*/ 4468 h 209827"/>
                <a:gd name="connsiteX1" fmla="*/ 186730 w 234202"/>
                <a:gd name="connsiteY1" fmla="*/ 37805 h 209827"/>
                <a:gd name="connsiteX2" fmla="*/ 224830 w 234202"/>
                <a:gd name="connsiteY2" fmla="*/ 109243 h 209827"/>
                <a:gd name="connsiteX3" fmla="*/ 224830 w 234202"/>
                <a:gd name="connsiteY3" fmla="*/ 185443 h 209827"/>
                <a:gd name="connsiteX4" fmla="*/ 120055 w 234202"/>
                <a:gd name="connsiteY4" fmla="*/ 209255 h 209827"/>
                <a:gd name="connsiteX5" fmla="*/ 24805 w 234202"/>
                <a:gd name="connsiteY5" fmla="*/ 166393 h 209827"/>
                <a:gd name="connsiteX6" fmla="*/ 992 w 234202"/>
                <a:gd name="connsiteY6" fmla="*/ 85430 h 209827"/>
                <a:gd name="connsiteX7" fmla="*/ 48617 w 234202"/>
                <a:gd name="connsiteY7" fmla="*/ 9230 h 209827"/>
                <a:gd name="connsiteX8" fmla="*/ 101005 w 234202"/>
                <a:gd name="connsiteY8" fmla="*/ 4468 h 2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02" h="209827">
                  <a:moveTo>
                    <a:pt x="101005" y="4468"/>
                  </a:moveTo>
                  <a:cubicBezTo>
                    <a:pt x="124024" y="9231"/>
                    <a:pt x="166093" y="20343"/>
                    <a:pt x="186730" y="37805"/>
                  </a:cubicBezTo>
                  <a:cubicBezTo>
                    <a:pt x="207367" y="55267"/>
                    <a:pt x="218480" y="84637"/>
                    <a:pt x="224830" y="109243"/>
                  </a:cubicBezTo>
                  <a:cubicBezTo>
                    <a:pt x="231180" y="133849"/>
                    <a:pt x="242292" y="168774"/>
                    <a:pt x="224830" y="185443"/>
                  </a:cubicBezTo>
                  <a:cubicBezTo>
                    <a:pt x="207368" y="202112"/>
                    <a:pt x="153392" y="212430"/>
                    <a:pt x="120055" y="209255"/>
                  </a:cubicBezTo>
                  <a:cubicBezTo>
                    <a:pt x="86718" y="206080"/>
                    <a:pt x="44649" y="187031"/>
                    <a:pt x="24805" y="166393"/>
                  </a:cubicBezTo>
                  <a:cubicBezTo>
                    <a:pt x="4961" y="145755"/>
                    <a:pt x="-2977" y="111624"/>
                    <a:pt x="992" y="85430"/>
                  </a:cubicBezTo>
                  <a:cubicBezTo>
                    <a:pt x="4961" y="59236"/>
                    <a:pt x="28773" y="22724"/>
                    <a:pt x="48617" y="9230"/>
                  </a:cubicBezTo>
                  <a:cubicBezTo>
                    <a:pt x="68461" y="-4264"/>
                    <a:pt x="77986" y="-295"/>
                    <a:pt x="101005" y="4468"/>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4" name="任意多边形 73"/>
            <p:cNvSpPr/>
            <p:nvPr/>
          </p:nvSpPr>
          <p:spPr>
            <a:xfrm rot="3977416">
              <a:off x="1093278" y="6065529"/>
              <a:ext cx="291845" cy="455265"/>
            </a:xfrm>
            <a:custGeom>
              <a:avLst/>
              <a:gdLst>
                <a:gd name="connsiteX0" fmla="*/ 21617 w 576452"/>
                <a:gd name="connsiteY0" fmla="*/ 90488 h 452593"/>
                <a:gd name="connsiteX1" fmla="*/ 154967 w 576452"/>
                <a:gd name="connsiteY1" fmla="*/ 19050 h 452593"/>
                <a:gd name="connsiteX2" fmla="*/ 326417 w 576452"/>
                <a:gd name="connsiteY2" fmla="*/ 0 h 452593"/>
                <a:gd name="connsiteX3" fmla="*/ 478817 w 576452"/>
                <a:gd name="connsiteY3" fmla="*/ 19050 h 452593"/>
                <a:gd name="connsiteX4" fmla="*/ 574067 w 576452"/>
                <a:gd name="connsiteY4" fmla="*/ 85725 h 452593"/>
                <a:gd name="connsiteX5" fmla="*/ 540730 w 576452"/>
                <a:gd name="connsiteY5" fmla="*/ 280988 h 452593"/>
                <a:gd name="connsiteX6" fmla="*/ 464530 w 576452"/>
                <a:gd name="connsiteY6" fmla="*/ 381000 h 452593"/>
                <a:gd name="connsiteX7" fmla="*/ 307367 w 576452"/>
                <a:gd name="connsiteY7" fmla="*/ 452438 h 452593"/>
                <a:gd name="connsiteX8" fmla="*/ 131155 w 576452"/>
                <a:gd name="connsiteY8" fmla="*/ 361950 h 452593"/>
                <a:gd name="connsiteX9" fmla="*/ 12092 w 576452"/>
                <a:gd name="connsiteY9" fmla="*/ 166688 h 452593"/>
                <a:gd name="connsiteX10" fmla="*/ 21617 w 576452"/>
                <a:gd name="connsiteY10" fmla="*/ 90488 h 4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452" h="452593">
                  <a:moveTo>
                    <a:pt x="21617" y="90488"/>
                  </a:moveTo>
                  <a:cubicBezTo>
                    <a:pt x="45429" y="65882"/>
                    <a:pt x="104167" y="34131"/>
                    <a:pt x="154967" y="19050"/>
                  </a:cubicBezTo>
                  <a:cubicBezTo>
                    <a:pt x="205767" y="3969"/>
                    <a:pt x="272442" y="0"/>
                    <a:pt x="326417" y="0"/>
                  </a:cubicBezTo>
                  <a:cubicBezTo>
                    <a:pt x="380392" y="0"/>
                    <a:pt x="437542" y="4762"/>
                    <a:pt x="478817" y="19050"/>
                  </a:cubicBezTo>
                  <a:cubicBezTo>
                    <a:pt x="520092" y="33337"/>
                    <a:pt x="563748" y="42069"/>
                    <a:pt x="574067" y="85725"/>
                  </a:cubicBezTo>
                  <a:cubicBezTo>
                    <a:pt x="584386" y="129381"/>
                    <a:pt x="558986" y="231776"/>
                    <a:pt x="540730" y="280988"/>
                  </a:cubicBezTo>
                  <a:cubicBezTo>
                    <a:pt x="522474" y="330200"/>
                    <a:pt x="503424" y="352425"/>
                    <a:pt x="464530" y="381000"/>
                  </a:cubicBezTo>
                  <a:cubicBezTo>
                    <a:pt x="425636" y="409575"/>
                    <a:pt x="362929" y="455613"/>
                    <a:pt x="307367" y="452438"/>
                  </a:cubicBezTo>
                  <a:cubicBezTo>
                    <a:pt x="251805" y="449263"/>
                    <a:pt x="180368" y="409575"/>
                    <a:pt x="131155" y="361950"/>
                  </a:cubicBezTo>
                  <a:cubicBezTo>
                    <a:pt x="81943" y="314325"/>
                    <a:pt x="31936" y="211932"/>
                    <a:pt x="12092" y="166688"/>
                  </a:cubicBezTo>
                  <a:cubicBezTo>
                    <a:pt x="-7752" y="121444"/>
                    <a:pt x="-2195" y="115094"/>
                    <a:pt x="21617" y="90488"/>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5" name="任意多边形 74"/>
            <p:cNvSpPr/>
            <p:nvPr/>
          </p:nvSpPr>
          <p:spPr>
            <a:xfrm rot="3977416">
              <a:off x="1201307" y="6212099"/>
              <a:ext cx="78752" cy="154243"/>
            </a:xfrm>
            <a:custGeom>
              <a:avLst/>
              <a:gdLst>
                <a:gd name="connsiteX0" fmla="*/ 3564 w 156650"/>
                <a:gd name="connsiteY0" fmla="*/ 29003 h 154646"/>
                <a:gd name="connsiteX1" fmla="*/ 65477 w 156650"/>
                <a:gd name="connsiteY1" fmla="*/ 428 h 154646"/>
                <a:gd name="connsiteX2" fmla="*/ 132152 w 156650"/>
                <a:gd name="connsiteY2" fmla="*/ 14715 h 154646"/>
                <a:gd name="connsiteX3" fmla="*/ 155964 w 156650"/>
                <a:gd name="connsiteY3" fmla="*/ 52815 h 154646"/>
                <a:gd name="connsiteX4" fmla="*/ 146439 w 156650"/>
                <a:gd name="connsiteY4" fmla="*/ 138540 h 154646"/>
                <a:gd name="connsiteX5" fmla="*/ 108339 w 156650"/>
                <a:gd name="connsiteY5" fmla="*/ 152828 h 154646"/>
                <a:gd name="connsiteX6" fmla="*/ 17852 w 156650"/>
                <a:gd name="connsiteY6" fmla="*/ 114728 h 154646"/>
                <a:gd name="connsiteX7" fmla="*/ 3564 w 156650"/>
                <a:gd name="connsiteY7" fmla="*/ 29003 h 1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650" h="154646">
                  <a:moveTo>
                    <a:pt x="3564" y="29003"/>
                  </a:moveTo>
                  <a:cubicBezTo>
                    <a:pt x="11501" y="9953"/>
                    <a:pt x="44046" y="2809"/>
                    <a:pt x="65477" y="428"/>
                  </a:cubicBezTo>
                  <a:cubicBezTo>
                    <a:pt x="86908" y="-1953"/>
                    <a:pt x="117071" y="5984"/>
                    <a:pt x="132152" y="14715"/>
                  </a:cubicBezTo>
                  <a:cubicBezTo>
                    <a:pt x="147233" y="23446"/>
                    <a:pt x="153583" y="32178"/>
                    <a:pt x="155964" y="52815"/>
                  </a:cubicBezTo>
                  <a:cubicBezTo>
                    <a:pt x="158345" y="73453"/>
                    <a:pt x="154376" y="121871"/>
                    <a:pt x="146439" y="138540"/>
                  </a:cubicBezTo>
                  <a:cubicBezTo>
                    <a:pt x="138502" y="155209"/>
                    <a:pt x="129770" y="156797"/>
                    <a:pt x="108339" y="152828"/>
                  </a:cubicBezTo>
                  <a:cubicBezTo>
                    <a:pt x="86908" y="148859"/>
                    <a:pt x="34521" y="132984"/>
                    <a:pt x="17852" y="114728"/>
                  </a:cubicBezTo>
                  <a:cubicBezTo>
                    <a:pt x="1183" y="96472"/>
                    <a:pt x="-4373" y="48053"/>
                    <a:pt x="3564" y="29003"/>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6" name="任意多边形 75"/>
            <p:cNvSpPr/>
            <p:nvPr/>
          </p:nvSpPr>
          <p:spPr>
            <a:xfrm rot="8739547">
              <a:off x="821019" y="5464218"/>
              <a:ext cx="592095" cy="497990"/>
            </a:xfrm>
            <a:custGeom>
              <a:avLst/>
              <a:gdLst>
                <a:gd name="connsiteX0" fmla="*/ 360205 w 762825"/>
                <a:gd name="connsiteY0" fmla="*/ 154 h 937813"/>
                <a:gd name="connsiteX1" fmla="*/ 236380 w 762825"/>
                <a:gd name="connsiteY1" fmla="*/ 76354 h 937813"/>
                <a:gd name="connsiteX2" fmla="*/ 160180 w 762825"/>
                <a:gd name="connsiteY2" fmla="*/ 152554 h 937813"/>
                <a:gd name="connsiteX3" fmla="*/ 55405 w 762825"/>
                <a:gd name="connsiteY3" fmla="*/ 343054 h 937813"/>
                <a:gd name="connsiteX4" fmla="*/ 3017 w 762825"/>
                <a:gd name="connsiteY4" fmla="*/ 509741 h 937813"/>
                <a:gd name="connsiteX5" fmla="*/ 17305 w 762825"/>
                <a:gd name="connsiteY5" fmla="*/ 690716 h 937813"/>
                <a:gd name="connsiteX6" fmla="*/ 107792 w 762825"/>
                <a:gd name="connsiteY6" fmla="*/ 852641 h 937813"/>
                <a:gd name="connsiteX7" fmla="*/ 203042 w 762825"/>
                <a:gd name="connsiteY7" fmla="*/ 933604 h 937813"/>
                <a:gd name="connsiteX8" fmla="*/ 450692 w 762825"/>
                <a:gd name="connsiteY8" fmla="*/ 914554 h 937813"/>
                <a:gd name="connsiteX9" fmla="*/ 588805 w 762825"/>
                <a:gd name="connsiteY9" fmla="*/ 814541 h 937813"/>
                <a:gd name="connsiteX10" fmla="*/ 684055 w 762825"/>
                <a:gd name="connsiteY10" fmla="*/ 628804 h 937813"/>
                <a:gd name="connsiteX11" fmla="*/ 755492 w 762825"/>
                <a:gd name="connsiteY11" fmla="*/ 490691 h 937813"/>
                <a:gd name="connsiteX12" fmla="*/ 745967 w 762825"/>
                <a:gd name="connsiteY12" fmla="*/ 228754 h 937813"/>
                <a:gd name="connsiteX13" fmla="*/ 626905 w 762825"/>
                <a:gd name="connsiteY13" fmla="*/ 62066 h 937813"/>
                <a:gd name="connsiteX14" fmla="*/ 360205 w 762825"/>
                <a:gd name="connsiteY14" fmla="*/ 154 h 9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825" h="937813">
                  <a:moveTo>
                    <a:pt x="360205" y="154"/>
                  </a:moveTo>
                  <a:cubicBezTo>
                    <a:pt x="295118" y="2535"/>
                    <a:pt x="269717" y="50954"/>
                    <a:pt x="236380" y="76354"/>
                  </a:cubicBezTo>
                  <a:cubicBezTo>
                    <a:pt x="203043" y="101754"/>
                    <a:pt x="190342" y="108104"/>
                    <a:pt x="160180" y="152554"/>
                  </a:cubicBezTo>
                  <a:cubicBezTo>
                    <a:pt x="130018" y="197004"/>
                    <a:pt x="81599" y="283523"/>
                    <a:pt x="55405" y="343054"/>
                  </a:cubicBezTo>
                  <a:cubicBezTo>
                    <a:pt x="29211" y="402585"/>
                    <a:pt x="9367" y="451797"/>
                    <a:pt x="3017" y="509741"/>
                  </a:cubicBezTo>
                  <a:cubicBezTo>
                    <a:pt x="-3333" y="567685"/>
                    <a:pt x="-157" y="633566"/>
                    <a:pt x="17305" y="690716"/>
                  </a:cubicBezTo>
                  <a:cubicBezTo>
                    <a:pt x="34767" y="747866"/>
                    <a:pt x="76836" y="812160"/>
                    <a:pt x="107792" y="852641"/>
                  </a:cubicBezTo>
                  <a:cubicBezTo>
                    <a:pt x="138748" y="893122"/>
                    <a:pt x="145892" y="923285"/>
                    <a:pt x="203042" y="933604"/>
                  </a:cubicBezTo>
                  <a:cubicBezTo>
                    <a:pt x="260192" y="943923"/>
                    <a:pt x="386398" y="934398"/>
                    <a:pt x="450692" y="914554"/>
                  </a:cubicBezTo>
                  <a:cubicBezTo>
                    <a:pt x="514986" y="894710"/>
                    <a:pt x="549911" y="862166"/>
                    <a:pt x="588805" y="814541"/>
                  </a:cubicBezTo>
                  <a:cubicBezTo>
                    <a:pt x="627699" y="766916"/>
                    <a:pt x="684055" y="628804"/>
                    <a:pt x="684055" y="628804"/>
                  </a:cubicBezTo>
                  <a:cubicBezTo>
                    <a:pt x="711836" y="574829"/>
                    <a:pt x="745173" y="557366"/>
                    <a:pt x="755492" y="490691"/>
                  </a:cubicBezTo>
                  <a:cubicBezTo>
                    <a:pt x="765811" y="424016"/>
                    <a:pt x="767398" y="300191"/>
                    <a:pt x="745967" y="228754"/>
                  </a:cubicBezTo>
                  <a:cubicBezTo>
                    <a:pt x="724536" y="157317"/>
                    <a:pt x="684849" y="100960"/>
                    <a:pt x="626905" y="62066"/>
                  </a:cubicBezTo>
                  <a:cubicBezTo>
                    <a:pt x="568961" y="23172"/>
                    <a:pt x="425292" y="-2227"/>
                    <a:pt x="360205" y="154"/>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 name="任意多边形 76"/>
            <p:cNvSpPr/>
            <p:nvPr/>
          </p:nvSpPr>
          <p:spPr>
            <a:xfrm rot="8739547">
              <a:off x="987551" y="5674413"/>
              <a:ext cx="156732" cy="155188"/>
            </a:xfrm>
            <a:custGeom>
              <a:avLst/>
              <a:gdLst>
                <a:gd name="connsiteX0" fmla="*/ 121710 w 196633"/>
                <a:gd name="connsiteY0" fmla="*/ 1885 h 287599"/>
                <a:gd name="connsiteX1" fmla="*/ 35985 w 196633"/>
                <a:gd name="connsiteY1" fmla="*/ 25698 h 287599"/>
                <a:gd name="connsiteX2" fmla="*/ 12173 w 196633"/>
                <a:gd name="connsiteY2" fmla="*/ 101898 h 287599"/>
                <a:gd name="connsiteX3" fmla="*/ 2648 w 196633"/>
                <a:gd name="connsiteY3" fmla="*/ 197148 h 287599"/>
                <a:gd name="connsiteX4" fmla="*/ 59798 w 196633"/>
                <a:gd name="connsiteY4" fmla="*/ 263823 h 287599"/>
                <a:gd name="connsiteX5" fmla="*/ 102660 w 196633"/>
                <a:gd name="connsiteY5" fmla="*/ 282873 h 287599"/>
                <a:gd name="connsiteX6" fmla="*/ 188385 w 196633"/>
                <a:gd name="connsiteY6" fmla="*/ 182860 h 287599"/>
                <a:gd name="connsiteX7" fmla="*/ 188385 w 196633"/>
                <a:gd name="connsiteY7" fmla="*/ 68560 h 287599"/>
                <a:gd name="connsiteX8" fmla="*/ 121710 w 196633"/>
                <a:gd name="connsiteY8" fmla="*/ 1885 h 2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33" h="287599">
                  <a:moveTo>
                    <a:pt x="121710" y="1885"/>
                  </a:moveTo>
                  <a:cubicBezTo>
                    <a:pt x="96310" y="-5259"/>
                    <a:pt x="54241" y="9029"/>
                    <a:pt x="35985" y="25698"/>
                  </a:cubicBezTo>
                  <a:cubicBezTo>
                    <a:pt x="17729" y="42367"/>
                    <a:pt x="17729" y="73323"/>
                    <a:pt x="12173" y="101898"/>
                  </a:cubicBezTo>
                  <a:cubicBezTo>
                    <a:pt x="6617" y="130473"/>
                    <a:pt x="-5289" y="170161"/>
                    <a:pt x="2648" y="197148"/>
                  </a:cubicBezTo>
                  <a:cubicBezTo>
                    <a:pt x="10585" y="224135"/>
                    <a:pt x="43129" y="249536"/>
                    <a:pt x="59798" y="263823"/>
                  </a:cubicBezTo>
                  <a:cubicBezTo>
                    <a:pt x="76467" y="278110"/>
                    <a:pt x="81229" y="296367"/>
                    <a:pt x="102660" y="282873"/>
                  </a:cubicBezTo>
                  <a:cubicBezTo>
                    <a:pt x="124091" y="269379"/>
                    <a:pt x="174098" y="218579"/>
                    <a:pt x="188385" y="182860"/>
                  </a:cubicBezTo>
                  <a:cubicBezTo>
                    <a:pt x="202672" y="147141"/>
                    <a:pt x="195529" y="97135"/>
                    <a:pt x="188385" y="68560"/>
                  </a:cubicBezTo>
                  <a:cubicBezTo>
                    <a:pt x="181241" y="39985"/>
                    <a:pt x="147110" y="9029"/>
                    <a:pt x="121710" y="1885"/>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8" name="任意多边形 77"/>
            <p:cNvSpPr/>
            <p:nvPr/>
          </p:nvSpPr>
          <p:spPr>
            <a:xfrm rot="8739547">
              <a:off x="1520452" y="5109295"/>
              <a:ext cx="731411" cy="514204"/>
            </a:xfrm>
            <a:custGeom>
              <a:avLst/>
              <a:gdLst>
                <a:gd name="connsiteX0" fmla="*/ 360205 w 762825"/>
                <a:gd name="connsiteY0" fmla="*/ 154 h 937813"/>
                <a:gd name="connsiteX1" fmla="*/ 236380 w 762825"/>
                <a:gd name="connsiteY1" fmla="*/ 76354 h 937813"/>
                <a:gd name="connsiteX2" fmla="*/ 160180 w 762825"/>
                <a:gd name="connsiteY2" fmla="*/ 152554 h 937813"/>
                <a:gd name="connsiteX3" fmla="*/ 55405 w 762825"/>
                <a:gd name="connsiteY3" fmla="*/ 343054 h 937813"/>
                <a:gd name="connsiteX4" fmla="*/ 3017 w 762825"/>
                <a:gd name="connsiteY4" fmla="*/ 509741 h 937813"/>
                <a:gd name="connsiteX5" fmla="*/ 17305 w 762825"/>
                <a:gd name="connsiteY5" fmla="*/ 690716 h 937813"/>
                <a:gd name="connsiteX6" fmla="*/ 107792 w 762825"/>
                <a:gd name="connsiteY6" fmla="*/ 852641 h 937813"/>
                <a:gd name="connsiteX7" fmla="*/ 203042 w 762825"/>
                <a:gd name="connsiteY7" fmla="*/ 933604 h 937813"/>
                <a:gd name="connsiteX8" fmla="*/ 450692 w 762825"/>
                <a:gd name="connsiteY8" fmla="*/ 914554 h 937813"/>
                <a:gd name="connsiteX9" fmla="*/ 588805 w 762825"/>
                <a:gd name="connsiteY9" fmla="*/ 814541 h 937813"/>
                <a:gd name="connsiteX10" fmla="*/ 684055 w 762825"/>
                <a:gd name="connsiteY10" fmla="*/ 628804 h 937813"/>
                <a:gd name="connsiteX11" fmla="*/ 755492 w 762825"/>
                <a:gd name="connsiteY11" fmla="*/ 490691 h 937813"/>
                <a:gd name="connsiteX12" fmla="*/ 745967 w 762825"/>
                <a:gd name="connsiteY12" fmla="*/ 228754 h 937813"/>
                <a:gd name="connsiteX13" fmla="*/ 626905 w 762825"/>
                <a:gd name="connsiteY13" fmla="*/ 62066 h 937813"/>
                <a:gd name="connsiteX14" fmla="*/ 360205 w 762825"/>
                <a:gd name="connsiteY14" fmla="*/ 154 h 9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825" h="937813">
                  <a:moveTo>
                    <a:pt x="360205" y="154"/>
                  </a:moveTo>
                  <a:cubicBezTo>
                    <a:pt x="295118" y="2535"/>
                    <a:pt x="269717" y="50954"/>
                    <a:pt x="236380" y="76354"/>
                  </a:cubicBezTo>
                  <a:cubicBezTo>
                    <a:pt x="203043" y="101754"/>
                    <a:pt x="190342" y="108104"/>
                    <a:pt x="160180" y="152554"/>
                  </a:cubicBezTo>
                  <a:cubicBezTo>
                    <a:pt x="130018" y="197004"/>
                    <a:pt x="81599" y="283523"/>
                    <a:pt x="55405" y="343054"/>
                  </a:cubicBezTo>
                  <a:cubicBezTo>
                    <a:pt x="29211" y="402585"/>
                    <a:pt x="9367" y="451797"/>
                    <a:pt x="3017" y="509741"/>
                  </a:cubicBezTo>
                  <a:cubicBezTo>
                    <a:pt x="-3333" y="567685"/>
                    <a:pt x="-157" y="633566"/>
                    <a:pt x="17305" y="690716"/>
                  </a:cubicBezTo>
                  <a:cubicBezTo>
                    <a:pt x="34767" y="747866"/>
                    <a:pt x="76836" y="812160"/>
                    <a:pt x="107792" y="852641"/>
                  </a:cubicBezTo>
                  <a:cubicBezTo>
                    <a:pt x="138748" y="893122"/>
                    <a:pt x="145892" y="923285"/>
                    <a:pt x="203042" y="933604"/>
                  </a:cubicBezTo>
                  <a:cubicBezTo>
                    <a:pt x="260192" y="943923"/>
                    <a:pt x="386398" y="934398"/>
                    <a:pt x="450692" y="914554"/>
                  </a:cubicBezTo>
                  <a:cubicBezTo>
                    <a:pt x="514986" y="894710"/>
                    <a:pt x="549911" y="862166"/>
                    <a:pt x="588805" y="814541"/>
                  </a:cubicBezTo>
                  <a:cubicBezTo>
                    <a:pt x="627699" y="766916"/>
                    <a:pt x="684055" y="628804"/>
                    <a:pt x="684055" y="628804"/>
                  </a:cubicBezTo>
                  <a:cubicBezTo>
                    <a:pt x="711836" y="574829"/>
                    <a:pt x="745173" y="557366"/>
                    <a:pt x="755492" y="490691"/>
                  </a:cubicBezTo>
                  <a:cubicBezTo>
                    <a:pt x="765811" y="424016"/>
                    <a:pt x="767398" y="300191"/>
                    <a:pt x="745967" y="228754"/>
                  </a:cubicBezTo>
                  <a:cubicBezTo>
                    <a:pt x="724536" y="157317"/>
                    <a:pt x="684849" y="100960"/>
                    <a:pt x="626905" y="62066"/>
                  </a:cubicBezTo>
                  <a:cubicBezTo>
                    <a:pt x="568961" y="23172"/>
                    <a:pt x="425292" y="-2227"/>
                    <a:pt x="360205" y="154"/>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9" name="任意多边形 78"/>
            <p:cNvSpPr/>
            <p:nvPr/>
          </p:nvSpPr>
          <p:spPr>
            <a:xfrm rot="8739547">
              <a:off x="1814351" y="5240357"/>
              <a:ext cx="176633" cy="127394"/>
            </a:xfrm>
            <a:custGeom>
              <a:avLst/>
              <a:gdLst>
                <a:gd name="connsiteX0" fmla="*/ 121710 w 196633"/>
                <a:gd name="connsiteY0" fmla="*/ 1885 h 287599"/>
                <a:gd name="connsiteX1" fmla="*/ 35985 w 196633"/>
                <a:gd name="connsiteY1" fmla="*/ 25698 h 287599"/>
                <a:gd name="connsiteX2" fmla="*/ 12173 w 196633"/>
                <a:gd name="connsiteY2" fmla="*/ 101898 h 287599"/>
                <a:gd name="connsiteX3" fmla="*/ 2648 w 196633"/>
                <a:gd name="connsiteY3" fmla="*/ 197148 h 287599"/>
                <a:gd name="connsiteX4" fmla="*/ 59798 w 196633"/>
                <a:gd name="connsiteY4" fmla="*/ 263823 h 287599"/>
                <a:gd name="connsiteX5" fmla="*/ 102660 w 196633"/>
                <a:gd name="connsiteY5" fmla="*/ 282873 h 287599"/>
                <a:gd name="connsiteX6" fmla="*/ 188385 w 196633"/>
                <a:gd name="connsiteY6" fmla="*/ 182860 h 287599"/>
                <a:gd name="connsiteX7" fmla="*/ 188385 w 196633"/>
                <a:gd name="connsiteY7" fmla="*/ 68560 h 287599"/>
                <a:gd name="connsiteX8" fmla="*/ 121710 w 196633"/>
                <a:gd name="connsiteY8" fmla="*/ 1885 h 2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33" h="287599">
                  <a:moveTo>
                    <a:pt x="121710" y="1885"/>
                  </a:moveTo>
                  <a:cubicBezTo>
                    <a:pt x="96310" y="-5259"/>
                    <a:pt x="54241" y="9029"/>
                    <a:pt x="35985" y="25698"/>
                  </a:cubicBezTo>
                  <a:cubicBezTo>
                    <a:pt x="17729" y="42367"/>
                    <a:pt x="17729" y="73323"/>
                    <a:pt x="12173" y="101898"/>
                  </a:cubicBezTo>
                  <a:cubicBezTo>
                    <a:pt x="6617" y="130473"/>
                    <a:pt x="-5289" y="170161"/>
                    <a:pt x="2648" y="197148"/>
                  </a:cubicBezTo>
                  <a:cubicBezTo>
                    <a:pt x="10585" y="224135"/>
                    <a:pt x="43129" y="249536"/>
                    <a:pt x="59798" y="263823"/>
                  </a:cubicBezTo>
                  <a:cubicBezTo>
                    <a:pt x="76467" y="278110"/>
                    <a:pt x="81229" y="296367"/>
                    <a:pt x="102660" y="282873"/>
                  </a:cubicBezTo>
                  <a:cubicBezTo>
                    <a:pt x="124091" y="269379"/>
                    <a:pt x="174098" y="218579"/>
                    <a:pt x="188385" y="182860"/>
                  </a:cubicBezTo>
                  <a:cubicBezTo>
                    <a:pt x="202672" y="147141"/>
                    <a:pt x="195529" y="97135"/>
                    <a:pt x="188385" y="68560"/>
                  </a:cubicBezTo>
                  <a:cubicBezTo>
                    <a:pt x="181241" y="39985"/>
                    <a:pt x="147110" y="9029"/>
                    <a:pt x="121710" y="1885"/>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0" name="任意多边形 79"/>
            <p:cNvSpPr/>
            <p:nvPr/>
          </p:nvSpPr>
          <p:spPr>
            <a:xfrm rot="8739547">
              <a:off x="2714965" y="6076411"/>
              <a:ext cx="574679" cy="433135"/>
            </a:xfrm>
            <a:custGeom>
              <a:avLst/>
              <a:gdLst>
                <a:gd name="connsiteX0" fmla="*/ 550006 w 665930"/>
                <a:gd name="connsiteY0" fmla="*/ 72707 h 589369"/>
                <a:gd name="connsiteX1" fmla="*/ 597631 w 665930"/>
                <a:gd name="connsiteY1" fmla="*/ 182245 h 589369"/>
                <a:gd name="connsiteX2" fmla="*/ 650019 w 665930"/>
                <a:gd name="connsiteY2" fmla="*/ 267970 h 589369"/>
                <a:gd name="connsiteX3" fmla="*/ 650019 w 665930"/>
                <a:gd name="connsiteY3" fmla="*/ 367982 h 589369"/>
                <a:gd name="connsiteX4" fmla="*/ 464281 w 665930"/>
                <a:gd name="connsiteY4" fmla="*/ 548957 h 589369"/>
                <a:gd name="connsiteX5" fmla="*/ 278544 w 665930"/>
                <a:gd name="connsiteY5" fmla="*/ 587057 h 589369"/>
                <a:gd name="connsiteX6" fmla="*/ 102331 w 665930"/>
                <a:gd name="connsiteY6" fmla="*/ 563245 h 589369"/>
                <a:gd name="connsiteX7" fmla="*/ 7081 w 665930"/>
                <a:gd name="connsiteY7" fmla="*/ 387032 h 589369"/>
                <a:gd name="connsiteX8" fmla="*/ 21369 w 665930"/>
                <a:gd name="connsiteY8" fmla="*/ 187007 h 589369"/>
                <a:gd name="connsiteX9" fmla="*/ 135669 w 665930"/>
                <a:gd name="connsiteY9" fmla="*/ 58420 h 589369"/>
                <a:gd name="connsiteX10" fmla="*/ 283306 w 665930"/>
                <a:gd name="connsiteY10" fmla="*/ 10795 h 589369"/>
                <a:gd name="connsiteX11" fmla="*/ 445231 w 665930"/>
                <a:gd name="connsiteY11" fmla="*/ 6032 h 589369"/>
                <a:gd name="connsiteX12" fmla="*/ 550006 w 665930"/>
                <a:gd name="connsiteY12" fmla="*/ 72707 h 5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930" h="589369">
                  <a:moveTo>
                    <a:pt x="550006" y="72707"/>
                  </a:moveTo>
                  <a:cubicBezTo>
                    <a:pt x="575406" y="102076"/>
                    <a:pt x="580962" y="149701"/>
                    <a:pt x="597631" y="182245"/>
                  </a:cubicBezTo>
                  <a:cubicBezTo>
                    <a:pt x="614300" y="214789"/>
                    <a:pt x="641288" y="237014"/>
                    <a:pt x="650019" y="267970"/>
                  </a:cubicBezTo>
                  <a:cubicBezTo>
                    <a:pt x="658750" y="298926"/>
                    <a:pt x="680975" y="321151"/>
                    <a:pt x="650019" y="367982"/>
                  </a:cubicBezTo>
                  <a:cubicBezTo>
                    <a:pt x="619063" y="414813"/>
                    <a:pt x="526193" y="512445"/>
                    <a:pt x="464281" y="548957"/>
                  </a:cubicBezTo>
                  <a:cubicBezTo>
                    <a:pt x="402369" y="585469"/>
                    <a:pt x="338869" y="584676"/>
                    <a:pt x="278544" y="587057"/>
                  </a:cubicBezTo>
                  <a:cubicBezTo>
                    <a:pt x="218219" y="589438"/>
                    <a:pt x="147575" y="596582"/>
                    <a:pt x="102331" y="563245"/>
                  </a:cubicBezTo>
                  <a:cubicBezTo>
                    <a:pt x="57087" y="529908"/>
                    <a:pt x="20575" y="449738"/>
                    <a:pt x="7081" y="387032"/>
                  </a:cubicBezTo>
                  <a:cubicBezTo>
                    <a:pt x="-6413" y="324326"/>
                    <a:pt x="-62" y="241776"/>
                    <a:pt x="21369" y="187007"/>
                  </a:cubicBezTo>
                  <a:cubicBezTo>
                    <a:pt x="42800" y="132238"/>
                    <a:pt x="92013" y="87789"/>
                    <a:pt x="135669" y="58420"/>
                  </a:cubicBezTo>
                  <a:cubicBezTo>
                    <a:pt x="179325" y="29051"/>
                    <a:pt x="231712" y="19526"/>
                    <a:pt x="283306" y="10795"/>
                  </a:cubicBezTo>
                  <a:cubicBezTo>
                    <a:pt x="334900" y="2064"/>
                    <a:pt x="400781" y="-5874"/>
                    <a:pt x="445231" y="6032"/>
                  </a:cubicBezTo>
                  <a:cubicBezTo>
                    <a:pt x="489681" y="17938"/>
                    <a:pt x="524606" y="43338"/>
                    <a:pt x="550006" y="72707"/>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1" name="任意多边形 80"/>
            <p:cNvSpPr/>
            <p:nvPr/>
          </p:nvSpPr>
          <p:spPr>
            <a:xfrm rot="8739547">
              <a:off x="2950844" y="6230100"/>
              <a:ext cx="201512" cy="155188"/>
            </a:xfrm>
            <a:custGeom>
              <a:avLst/>
              <a:gdLst>
                <a:gd name="connsiteX0" fmla="*/ 101005 w 234202"/>
                <a:gd name="connsiteY0" fmla="*/ 4468 h 209827"/>
                <a:gd name="connsiteX1" fmla="*/ 186730 w 234202"/>
                <a:gd name="connsiteY1" fmla="*/ 37805 h 209827"/>
                <a:gd name="connsiteX2" fmla="*/ 224830 w 234202"/>
                <a:gd name="connsiteY2" fmla="*/ 109243 h 209827"/>
                <a:gd name="connsiteX3" fmla="*/ 224830 w 234202"/>
                <a:gd name="connsiteY3" fmla="*/ 185443 h 209827"/>
                <a:gd name="connsiteX4" fmla="*/ 120055 w 234202"/>
                <a:gd name="connsiteY4" fmla="*/ 209255 h 209827"/>
                <a:gd name="connsiteX5" fmla="*/ 24805 w 234202"/>
                <a:gd name="connsiteY5" fmla="*/ 166393 h 209827"/>
                <a:gd name="connsiteX6" fmla="*/ 992 w 234202"/>
                <a:gd name="connsiteY6" fmla="*/ 85430 h 209827"/>
                <a:gd name="connsiteX7" fmla="*/ 48617 w 234202"/>
                <a:gd name="connsiteY7" fmla="*/ 9230 h 209827"/>
                <a:gd name="connsiteX8" fmla="*/ 101005 w 234202"/>
                <a:gd name="connsiteY8" fmla="*/ 4468 h 2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02" h="209827">
                  <a:moveTo>
                    <a:pt x="101005" y="4468"/>
                  </a:moveTo>
                  <a:cubicBezTo>
                    <a:pt x="124024" y="9231"/>
                    <a:pt x="166093" y="20343"/>
                    <a:pt x="186730" y="37805"/>
                  </a:cubicBezTo>
                  <a:cubicBezTo>
                    <a:pt x="207367" y="55267"/>
                    <a:pt x="218480" y="84637"/>
                    <a:pt x="224830" y="109243"/>
                  </a:cubicBezTo>
                  <a:cubicBezTo>
                    <a:pt x="231180" y="133849"/>
                    <a:pt x="242292" y="168774"/>
                    <a:pt x="224830" y="185443"/>
                  </a:cubicBezTo>
                  <a:cubicBezTo>
                    <a:pt x="207368" y="202112"/>
                    <a:pt x="153392" y="212430"/>
                    <a:pt x="120055" y="209255"/>
                  </a:cubicBezTo>
                  <a:cubicBezTo>
                    <a:pt x="86718" y="206080"/>
                    <a:pt x="44649" y="187031"/>
                    <a:pt x="24805" y="166393"/>
                  </a:cubicBezTo>
                  <a:cubicBezTo>
                    <a:pt x="4961" y="145755"/>
                    <a:pt x="-2977" y="111624"/>
                    <a:pt x="992" y="85430"/>
                  </a:cubicBezTo>
                  <a:cubicBezTo>
                    <a:pt x="4961" y="59236"/>
                    <a:pt x="28773" y="22724"/>
                    <a:pt x="48617" y="9230"/>
                  </a:cubicBezTo>
                  <a:cubicBezTo>
                    <a:pt x="68461" y="-4264"/>
                    <a:pt x="77986" y="-295"/>
                    <a:pt x="101005" y="4468"/>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2" name="任意多边形 81"/>
            <p:cNvSpPr/>
            <p:nvPr/>
          </p:nvSpPr>
          <p:spPr>
            <a:xfrm rot="11426732">
              <a:off x="2320385" y="6463992"/>
              <a:ext cx="666729" cy="428504"/>
            </a:xfrm>
            <a:custGeom>
              <a:avLst/>
              <a:gdLst>
                <a:gd name="connsiteX0" fmla="*/ 164011 w 659235"/>
                <a:gd name="connsiteY0" fmla="*/ 62735 h 663281"/>
                <a:gd name="connsiteX1" fmla="*/ 54473 w 659235"/>
                <a:gd name="connsiteY1" fmla="*/ 148460 h 663281"/>
                <a:gd name="connsiteX2" fmla="*/ 6848 w 659235"/>
                <a:gd name="connsiteY2" fmla="*/ 253235 h 663281"/>
                <a:gd name="connsiteX3" fmla="*/ 11611 w 659235"/>
                <a:gd name="connsiteY3" fmla="*/ 462785 h 663281"/>
                <a:gd name="connsiteX4" fmla="*/ 111623 w 659235"/>
                <a:gd name="connsiteY4" fmla="*/ 619947 h 663281"/>
                <a:gd name="connsiteX5" fmla="*/ 287836 w 659235"/>
                <a:gd name="connsiteY5" fmla="*/ 662810 h 663281"/>
                <a:gd name="connsiteX6" fmla="*/ 464048 w 659235"/>
                <a:gd name="connsiteY6" fmla="*/ 600897 h 663281"/>
                <a:gd name="connsiteX7" fmla="*/ 611686 w 659235"/>
                <a:gd name="connsiteY7" fmla="*/ 415160 h 663281"/>
                <a:gd name="connsiteX8" fmla="*/ 654548 w 659235"/>
                <a:gd name="connsiteY8" fmla="*/ 253235 h 663281"/>
                <a:gd name="connsiteX9" fmla="*/ 516436 w 659235"/>
                <a:gd name="connsiteY9" fmla="*/ 48447 h 663281"/>
                <a:gd name="connsiteX10" fmla="*/ 297361 w 659235"/>
                <a:gd name="connsiteY10" fmla="*/ 822 h 663281"/>
                <a:gd name="connsiteX11" fmla="*/ 164011 w 659235"/>
                <a:gd name="connsiteY11" fmla="*/ 62735 h 66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9235" h="663281">
                  <a:moveTo>
                    <a:pt x="164011" y="62735"/>
                  </a:moveTo>
                  <a:cubicBezTo>
                    <a:pt x="123530" y="87341"/>
                    <a:pt x="80667" y="116710"/>
                    <a:pt x="54473" y="148460"/>
                  </a:cubicBezTo>
                  <a:cubicBezTo>
                    <a:pt x="28279" y="180210"/>
                    <a:pt x="13992" y="200848"/>
                    <a:pt x="6848" y="253235"/>
                  </a:cubicBezTo>
                  <a:cubicBezTo>
                    <a:pt x="-296" y="305622"/>
                    <a:pt x="-5851" y="401666"/>
                    <a:pt x="11611" y="462785"/>
                  </a:cubicBezTo>
                  <a:cubicBezTo>
                    <a:pt x="29073" y="523904"/>
                    <a:pt x="65585" y="586610"/>
                    <a:pt x="111623" y="619947"/>
                  </a:cubicBezTo>
                  <a:cubicBezTo>
                    <a:pt x="157660" y="653285"/>
                    <a:pt x="229099" y="665985"/>
                    <a:pt x="287836" y="662810"/>
                  </a:cubicBezTo>
                  <a:cubicBezTo>
                    <a:pt x="346574" y="659635"/>
                    <a:pt x="410073" y="642172"/>
                    <a:pt x="464048" y="600897"/>
                  </a:cubicBezTo>
                  <a:cubicBezTo>
                    <a:pt x="518023" y="559622"/>
                    <a:pt x="579936" y="473104"/>
                    <a:pt x="611686" y="415160"/>
                  </a:cubicBezTo>
                  <a:cubicBezTo>
                    <a:pt x="643436" y="357216"/>
                    <a:pt x="670423" y="314354"/>
                    <a:pt x="654548" y="253235"/>
                  </a:cubicBezTo>
                  <a:cubicBezTo>
                    <a:pt x="638673" y="192116"/>
                    <a:pt x="575967" y="90516"/>
                    <a:pt x="516436" y="48447"/>
                  </a:cubicBezTo>
                  <a:cubicBezTo>
                    <a:pt x="456905" y="6378"/>
                    <a:pt x="360861" y="-3147"/>
                    <a:pt x="297361" y="822"/>
                  </a:cubicBezTo>
                  <a:cubicBezTo>
                    <a:pt x="233861" y="4791"/>
                    <a:pt x="204492" y="38129"/>
                    <a:pt x="164011" y="62735"/>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3" name="任意多边形 82"/>
            <p:cNvSpPr/>
            <p:nvPr/>
          </p:nvSpPr>
          <p:spPr>
            <a:xfrm rot="11426732">
              <a:off x="2531847" y="6623811"/>
              <a:ext cx="243804" cy="108862"/>
            </a:xfrm>
            <a:custGeom>
              <a:avLst/>
              <a:gdLst>
                <a:gd name="connsiteX0" fmla="*/ 94654 w 239396"/>
                <a:gd name="connsiteY0" fmla="*/ 723 h 168974"/>
                <a:gd name="connsiteX1" fmla="*/ 32742 w 239396"/>
                <a:gd name="connsiteY1" fmla="*/ 29298 h 168974"/>
                <a:gd name="connsiteX2" fmla="*/ 4167 w 239396"/>
                <a:gd name="connsiteY2" fmla="*/ 81686 h 168974"/>
                <a:gd name="connsiteX3" fmla="*/ 8929 w 239396"/>
                <a:gd name="connsiteY3" fmla="*/ 129311 h 168974"/>
                <a:gd name="connsiteX4" fmla="*/ 85129 w 239396"/>
                <a:gd name="connsiteY4" fmla="*/ 167411 h 168974"/>
                <a:gd name="connsiteX5" fmla="*/ 175617 w 239396"/>
                <a:gd name="connsiteY5" fmla="*/ 153123 h 168974"/>
                <a:gd name="connsiteX6" fmla="*/ 237529 w 239396"/>
                <a:gd name="connsiteY6" fmla="*/ 76923 h 168974"/>
                <a:gd name="connsiteX7" fmla="*/ 213717 w 239396"/>
                <a:gd name="connsiteY7" fmla="*/ 15011 h 168974"/>
                <a:gd name="connsiteX8" fmla="*/ 94654 w 239396"/>
                <a:gd name="connsiteY8" fmla="*/ 723 h 16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96" h="168974">
                  <a:moveTo>
                    <a:pt x="94654" y="723"/>
                  </a:moveTo>
                  <a:cubicBezTo>
                    <a:pt x="64491" y="3104"/>
                    <a:pt x="47823" y="15804"/>
                    <a:pt x="32742" y="29298"/>
                  </a:cubicBezTo>
                  <a:cubicBezTo>
                    <a:pt x="17661" y="42792"/>
                    <a:pt x="8136" y="65017"/>
                    <a:pt x="4167" y="81686"/>
                  </a:cubicBezTo>
                  <a:cubicBezTo>
                    <a:pt x="198" y="98355"/>
                    <a:pt x="-4565" y="115024"/>
                    <a:pt x="8929" y="129311"/>
                  </a:cubicBezTo>
                  <a:cubicBezTo>
                    <a:pt x="22423" y="143598"/>
                    <a:pt x="57348" y="163442"/>
                    <a:pt x="85129" y="167411"/>
                  </a:cubicBezTo>
                  <a:cubicBezTo>
                    <a:pt x="112910" y="171380"/>
                    <a:pt x="150217" y="168204"/>
                    <a:pt x="175617" y="153123"/>
                  </a:cubicBezTo>
                  <a:cubicBezTo>
                    <a:pt x="201017" y="138042"/>
                    <a:pt x="231179" y="99942"/>
                    <a:pt x="237529" y="76923"/>
                  </a:cubicBezTo>
                  <a:cubicBezTo>
                    <a:pt x="243879" y="53904"/>
                    <a:pt x="233561" y="28505"/>
                    <a:pt x="213717" y="15011"/>
                  </a:cubicBezTo>
                  <a:cubicBezTo>
                    <a:pt x="193873" y="1517"/>
                    <a:pt x="124817" y="-1658"/>
                    <a:pt x="94654" y="723"/>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4" name="任意多边形 83"/>
            <p:cNvSpPr/>
            <p:nvPr/>
          </p:nvSpPr>
          <p:spPr>
            <a:xfrm rot="11426732">
              <a:off x="1675723" y="5970192"/>
              <a:ext cx="676680" cy="382178"/>
            </a:xfrm>
            <a:custGeom>
              <a:avLst/>
              <a:gdLst>
                <a:gd name="connsiteX0" fmla="*/ 550006 w 665930"/>
                <a:gd name="connsiteY0" fmla="*/ 72707 h 589369"/>
                <a:gd name="connsiteX1" fmla="*/ 597631 w 665930"/>
                <a:gd name="connsiteY1" fmla="*/ 182245 h 589369"/>
                <a:gd name="connsiteX2" fmla="*/ 650019 w 665930"/>
                <a:gd name="connsiteY2" fmla="*/ 267970 h 589369"/>
                <a:gd name="connsiteX3" fmla="*/ 650019 w 665930"/>
                <a:gd name="connsiteY3" fmla="*/ 367982 h 589369"/>
                <a:gd name="connsiteX4" fmla="*/ 464281 w 665930"/>
                <a:gd name="connsiteY4" fmla="*/ 548957 h 589369"/>
                <a:gd name="connsiteX5" fmla="*/ 278544 w 665930"/>
                <a:gd name="connsiteY5" fmla="*/ 587057 h 589369"/>
                <a:gd name="connsiteX6" fmla="*/ 102331 w 665930"/>
                <a:gd name="connsiteY6" fmla="*/ 563245 h 589369"/>
                <a:gd name="connsiteX7" fmla="*/ 7081 w 665930"/>
                <a:gd name="connsiteY7" fmla="*/ 387032 h 589369"/>
                <a:gd name="connsiteX8" fmla="*/ 21369 w 665930"/>
                <a:gd name="connsiteY8" fmla="*/ 187007 h 589369"/>
                <a:gd name="connsiteX9" fmla="*/ 135669 w 665930"/>
                <a:gd name="connsiteY9" fmla="*/ 58420 h 589369"/>
                <a:gd name="connsiteX10" fmla="*/ 283306 w 665930"/>
                <a:gd name="connsiteY10" fmla="*/ 10795 h 589369"/>
                <a:gd name="connsiteX11" fmla="*/ 445231 w 665930"/>
                <a:gd name="connsiteY11" fmla="*/ 6032 h 589369"/>
                <a:gd name="connsiteX12" fmla="*/ 550006 w 665930"/>
                <a:gd name="connsiteY12" fmla="*/ 72707 h 5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930" h="589369">
                  <a:moveTo>
                    <a:pt x="550006" y="72707"/>
                  </a:moveTo>
                  <a:cubicBezTo>
                    <a:pt x="575406" y="102076"/>
                    <a:pt x="580962" y="149701"/>
                    <a:pt x="597631" y="182245"/>
                  </a:cubicBezTo>
                  <a:cubicBezTo>
                    <a:pt x="614300" y="214789"/>
                    <a:pt x="641288" y="237014"/>
                    <a:pt x="650019" y="267970"/>
                  </a:cubicBezTo>
                  <a:cubicBezTo>
                    <a:pt x="658750" y="298926"/>
                    <a:pt x="680975" y="321151"/>
                    <a:pt x="650019" y="367982"/>
                  </a:cubicBezTo>
                  <a:cubicBezTo>
                    <a:pt x="619063" y="414813"/>
                    <a:pt x="526193" y="512445"/>
                    <a:pt x="464281" y="548957"/>
                  </a:cubicBezTo>
                  <a:cubicBezTo>
                    <a:pt x="402369" y="585469"/>
                    <a:pt x="338869" y="584676"/>
                    <a:pt x="278544" y="587057"/>
                  </a:cubicBezTo>
                  <a:cubicBezTo>
                    <a:pt x="218219" y="589438"/>
                    <a:pt x="147575" y="596582"/>
                    <a:pt x="102331" y="563245"/>
                  </a:cubicBezTo>
                  <a:cubicBezTo>
                    <a:pt x="57087" y="529908"/>
                    <a:pt x="20575" y="449738"/>
                    <a:pt x="7081" y="387032"/>
                  </a:cubicBezTo>
                  <a:cubicBezTo>
                    <a:pt x="-6413" y="324326"/>
                    <a:pt x="-62" y="241776"/>
                    <a:pt x="21369" y="187007"/>
                  </a:cubicBezTo>
                  <a:cubicBezTo>
                    <a:pt x="42800" y="132238"/>
                    <a:pt x="92013" y="87789"/>
                    <a:pt x="135669" y="58420"/>
                  </a:cubicBezTo>
                  <a:cubicBezTo>
                    <a:pt x="179325" y="29051"/>
                    <a:pt x="231712" y="19526"/>
                    <a:pt x="283306" y="10795"/>
                  </a:cubicBezTo>
                  <a:cubicBezTo>
                    <a:pt x="334900" y="2064"/>
                    <a:pt x="400781" y="-5874"/>
                    <a:pt x="445231" y="6032"/>
                  </a:cubicBezTo>
                  <a:cubicBezTo>
                    <a:pt x="489681" y="17938"/>
                    <a:pt x="524606" y="43338"/>
                    <a:pt x="550006" y="72707"/>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5" name="任意多边形 84"/>
            <p:cNvSpPr/>
            <p:nvPr/>
          </p:nvSpPr>
          <p:spPr>
            <a:xfrm rot="11426732">
              <a:off x="1893329" y="6160589"/>
              <a:ext cx="238828" cy="136659"/>
            </a:xfrm>
            <a:custGeom>
              <a:avLst/>
              <a:gdLst>
                <a:gd name="connsiteX0" fmla="*/ 101005 w 234202"/>
                <a:gd name="connsiteY0" fmla="*/ 4468 h 209827"/>
                <a:gd name="connsiteX1" fmla="*/ 186730 w 234202"/>
                <a:gd name="connsiteY1" fmla="*/ 37805 h 209827"/>
                <a:gd name="connsiteX2" fmla="*/ 224830 w 234202"/>
                <a:gd name="connsiteY2" fmla="*/ 109243 h 209827"/>
                <a:gd name="connsiteX3" fmla="*/ 224830 w 234202"/>
                <a:gd name="connsiteY3" fmla="*/ 185443 h 209827"/>
                <a:gd name="connsiteX4" fmla="*/ 120055 w 234202"/>
                <a:gd name="connsiteY4" fmla="*/ 209255 h 209827"/>
                <a:gd name="connsiteX5" fmla="*/ 24805 w 234202"/>
                <a:gd name="connsiteY5" fmla="*/ 166393 h 209827"/>
                <a:gd name="connsiteX6" fmla="*/ 992 w 234202"/>
                <a:gd name="connsiteY6" fmla="*/ 85430 h 209827"/>
                <a:gd name="connsiteX7" fmla="*/ 48617 w 234202"/>
                <a:gd name="connsiteY7" fmla="*/ 9230 h 209827"/>
                <a:gd name="connsiteX8" fmla="*/ 101005 w 234202"/>
                <a:gd name="connsiteY8" fmla="*/ 4468 h 2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02" h="209827">
                  <a:moveTo>
                    <a:pt x="101005" y="4468"/>
                  </a:moveTo>
                  <a:cubicBezTo>
                    <a:pt x="124024" y="9231"/>
                    <a:pt x="166093" y="20343"/>
                    <a:pt x="186730" y="37805"/>
                  </a:cubicBezTo>
                  <a:cubicBezTo>
                    <a:pt x="207367" y="55267"/>
                    <a:pt x="218480" y="84637"/>
                    <a:pt x="224830" y="109243"/>
                  </a:cubicBezTo>
                  <a:cubicBezTo>
                    <a:pt x="231180" y="133849"/>
                    <a:pt x="242292" y="168774"/>
                    <a:pt x="224830" y="185443"/>
                  </a:cubicBezTo>
                  <a:cubicBezTo>
                    <a:pt x="207368" y="202112"/>
                    <a:pt x="153392" y="212430"/>
                    <a:pt x="120055" y="209255"/>
                  </a:cubicBezTo>
                  <a:cubicBezTo>
                    <a:pt x="86718" y="206080"/>
                    <a:pt x="44649" y="187031"/>
                    <a:pt x="24805" y="166393"/>
                  </a:cubicBezTo>
                  <a:cubicBezTo>
                    <a:pt x="4961" y="145755"/>
                    <a:pt x="-2977" y="111624"/>
                    <a:pt x="992" y="85430"/>
                  </a:cubicBezTo>
                  <a:cubicBezTo>
                    <a:pt x="4961" y="59236"/>
                    <a:pt x="28773" y="22724"/>
                    <a:pt x="48617" y="9230"/>
                  </a:cubicBezTo>
                  <a:cubicBezTo>
                    <a:pt x="68461" y="-4264"/>
                    <a:pt x="77986" y="-295"/>
                    <a:pt x="101005" y="4468"/>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6" name="任意多边形 85"/>
            <p:cNvSpPr/>
            <p:nvPr/>
          </p:nvSpPr>
          <p:spPr>
            <a:xfrm rot="6664601">
              <a:off x="1381994" y="5955105"/>
              <a:ext cx="289528" cy="455267"/>
            </a:xfrm>
            <a:custGeom>
              <a:avLst/>
              <a:gdLst>
                <a:gd name="connsiteX0" fmla="*/ 21617 w 576452"/>
                <a:gd name="connsiteY0" fmla="*/ 90488 h 452593"/>
                <a:gd name="connsiteX1" fmla="*/ 154967 w 576452"/>
                <a:gd name="connsiteY1" fmla="*/ 19050 h 452593"/>
                <a:gd name="connsiteX2" fmla="*/ 326417 w 576452"/>
                <a:gd name="connsiteY2" fmla="*/ 0 h 452593"/>
                <a:gd name="connsiteX3" fmla="*/ 478817 w 576452"/>
                <a:gd name="connsiteY3" fmla="*/ 19050 h 452593"/>
                <a:gd name="connsiteX4" fmla="*/ 574067 w 576452"/>
                <a:gd name="connsiteY4" fmla="*/ 85725 h 452593"/>
                <a:gd name="connsiteX5" fmla="*/ 540730 w 576452"/>
                <a:gd name="connsiteY5" fmla="*/ 280988 h 452593"/>
                <a:gd name="connsiteX6" fmla="*/ 464530 w 576452"/>
                <a:gd name="connsiteY6" fmla="*/ 381000 h 452593"/>
                <a:gd name="connsiteX7" fmla="*/ 307367 w 576452"/>
                <a:gd name="connsiteY7" fmla="*/ 452438 h 452593"/>
                <a:gd name="connsiteX8" fmla="*/ 131155 w 576452"/>
                <a:gd name="connsiteY8" fmla="*/ 361950 h 452593"/>
                <a:gd name="connsiteX9" fmla="*/ 12092 w 576452"/>
                <a:gd name="connsiteY9" fmla="*/ 166688 h 452593"/>
                <a:gd name="connsiteX10" fmla="*/ 21617 w 576452"/>
                <a:gd name="connsiteY10" fmla="*/ 90488 h 4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452" h="452593">
                  <a:moveTo>
                    <a:pt x="21617" y="90488"/>
                  </a:moveTo>
                  <a:cubicBezTo>
                    <a:pt x="45429" y="65882"/>
                    <a:pt x="104167" y="34131"/>
                    <a:pt x="154967" y="19050"/>
                  </a:cubicBezTo>
                  <a:cubicBezTo>
                    <a:pt x="205767" y="3969"/>
                    <a:pt x="272442" y="0"/>
                    <a:pt x="326417" y="0"/>
                  </a:cubicBezTo>
                  <a:cubicBezTo>
                    <a:pt x="380392" y="0"/>
                    <a:pt x="437542" y="4762"/>
                    <a:pt x="478817" y="19050"/>
                  </a:cubicBezTo>
                  <a:cubicBezTo>
                    <a:pt x="520092" y="33337"/>
                    <a:pt x="563748" y="42069"/>
                    <a:pt x="574067" y="85725"/>
                  </a:cubicBezTo>
                  <a:cubicBezTo>
                    <a:pt x="584386" y="129381"/>
                    <a:pt x="558986" y="231776"/>
                    <a:pt x="540730" y="280988"/>
                  </a:cubicBezTo>
                  <a:cubicBezTo>
                    <a:pt x="522474" y="330200"/>
                    <a:pt x="503424" y="352425"/>
                    <a:pt x="464530" y="381000"/>
                  </a:cubicBezTo>
                  <a:cubicBezTo>
                    <a:pt x="425636" y="409575"/>
                    <a:pt x="362929" y="455613"/>
                    <a:pt x="307367" y="452438"/>
                  </a:cubicBezTo>
                  <a:cubicBezTo>
                    <a:pt x="251805" y="449263"/>
                    <a:pt x="180368" y="409575"/>
                    <a:pt x="131155" y="361950"/>
                  </a:cubicBezTo>
                  <a:cubicBezTo>
                    <a:pt x="81943" y="314325"/>
                    <a:pt x="31936" y="211932"/>
                    <a:pt x="12092" y="166688"/>
                  </a:cubicBezTo>
                  <a:cubicBezTo>
                    <a:pt x="-7752" y="121444"/>
                    <a:pt x="-2195" y="115094"/>
                    <a:pt x="21617" y="90488"/>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7" name="任意多边形 86"/>
            <p:cNvSpPr/>
            <p:nvPr/>
          </p:nvSpPr>
          <p:spPr>
            <a:xfrm rot="6664601">
              <a:off x="1513360" y="6081155"/>
              <a:ext cx="76435" cy="156732"/>
            </a:xfrm>
            <a:custGeom>
              <a:avLst/>
              <a:gdLst>
                <a:gd name="connsiteX0" fmla="*/ 3564 w 156650"/>
                <a:gd name="connsiteY0" fmla="*/ 29003 h 154646"/>
                <a:gd name="connsiteX1" fmla="*/ 65477 w 156650"/>
                <a:gd name="connsiteY1" fmla="*/ 428 h 154646"/>
                <a:gd name="connsiteX2" fmla="*/ 132152 w 156650"/>
                <a:gd name="connsiteY2" fmla="*/ 14715 h 154646"/>
                <a:gd name="connsiteX3" fmla="*/ 155964 w 156650"/>
                <a:gd name="connsiteY3" fmla="*/ 52815 h 154646"/>
                <a:gd name="connsiteX4" fmla="*/ 146439 w 156650"/>
                <a:gd name="connsiteY4" fmla="*/ 138540 h 154646"/>
                <a:gd name="connsiteX5" fmla="*/ 108339 w 156650"/>
                <a:gd name="connsiteY5" fmla="*/ 152828 h 154646"/>
                <a:gd name="connsiteX6" fmla="*/ 17852 w 156650"/>
                <a:gd name="connsiteY6" fmla="*/ 114728 h 154646"/>
                <a:gd name="connsiteX7" fmla="*/ 3564 w 156650"/>
                <a:gd name="connsiteY7" fmla="*/ 29003 h 1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650" h="154646">
                  <a:moveTo>
                    <a:pt x="3564" y="29003"/>
                  </a:moveTo>
                  <a:cubicBezTo>
                    <a:pt x="11501" y="9953"/>
                    <a:pt x="44046" y="2809"/>
                    <a:pt x="65477" y="428"/>
                  </a:cubicBezTo>
                  <a:cubicBezTo>
                    <a:pt x="86908" y="-1953"/>
                    <a:pt x="117071" y="5984"/>
                    <a:pt x="132152" y="14715"/>
                  </a:cubicBezTo>
                  <a:cubicBezTo>
                    <a:pt x="147233" y="23446"/>
                    <a:pt x="153583" y="32178"/>
                    <a:pt x="155964" y="52815"/>
                  </a:cubicBezTo>
                  <a:cubicBezTo>
                    <a:pt x="158345" y="73453"/>
                    <a:pt x="154376" y="121871"/>
                    <a:pt x="146439" y="138540"/>
                  </a:cubicBezTo>
                  <a:cubicBezTo>
                    <a:pt x="138502" y="155209"/>
                    <a:pt x="129770" y="156797"/>
                    <a:pt x="108339" y="152828"/>
                  </a:cubicBezTo>
                  <a:cubicBezTo>
                    <a:pt x="86908" y="148859"/>
                    <a:pt x="34521" y="132984"/>
                    <a:pt x="17852" y="114728"/>
                  </a:cubicBezTo>
                  <a:cubicBezTo>
                    <a:pt x="1183" y="96472"/>
                    <a:pt x="-4373" y="48053"/>
                    <a:pt x="3564" y="29003"/>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8" name="任意多边形 87"/>
            <p:cNvSpPr/>
            <p:nvPr/>
          </p:nvSpPr>
          <p:spPr>
            <a:xfrm rot="11426732">
              <a:off x="1442205" y="6238093"/>
              <a:ext cx="592095" cy="500306"/>
            </a:xfrm>
            <a:custGeom>
              <a:avLst/>
              <a:gdLst>
                <a:gd name="connsiteX0" fmla="*/ 360205 w 762825"/>
                <a:gd name="connsiteY0" fmla="*/ 154 h 937813"/>
                <a:gd name="connsiteX1" fmla="*/ 236380 w 762825"/>
                <a:gd name="connsiteY1" fmla="*/ 76354 h 937813"/>
                <a:gd name="connsiteX2" fmla="*/ 160180 w 762825"/>
                <a:gd name="connsiteY2" fmla="*/ 152554 h 937813"/>
                <a:gd name="connsiteX3" fmla="*/ 55405 w 762825"/>
                <a:gd name="connsiteY3" fmla="*/ 343054 h 937813"/>
                <a:gd name="connsiteX4" fmla="*/ 3017 w 762825"/>
                <a:gd name="connsiteY4" fmla="*/ 509741 h 937813"/>
                <a:gd name="connsiteX5" fmla="*/ 17305 w 762825"/>
                <a:gd name="connsiteY5" fmla="*/ 690716 h 937813"/>
                <a:gd name="connsiteX6" fmla="*/ 107792 w 762825"/>
                <a:gd name="connsiteY6" fmla="*/ 852641 h 937813"/>
                <a:gd name="connsiteX7" fmla="*/ 203042 w 762825"/>
                <a:gd name="connsiteY7" fmla="*/ 933604 h 937813"/>
                <a:gd name="connsiteX8" fmla="*/ 450692 w 762825"/>
                <a:gd name="connsiteY8" fmla="*/ 914554 h 937813"/>
                <a:gd name="connsiteX9" fmla="*/ 588805 w 762825"/>
                <a:gd name="connsiteY9" fmla="*/ 814541 h 937813"/>
                <a:gd name="connsiteX10" fmla="*/ 684055 w 762825"/>
                <a:gd name="connsiteY10" fmla="*/ 628804 h 937813"/>
                <a:gd name="connsiteX11" fmla="*/ 755492 w 762825"/>
                <a:gd name="connsiteY11" fmla="*/ 490691 h 937813"/>
                <a:gd name="connsiteX12" fmla="*/ 745967 w 762825"/>
                <a:gd name="connsiteY12" fmla="*/ 228754 h 937813"/>
                <a:gd name="connsiteX13" fmla="*/ 626905 w 762825"/>
                <a:gd name="connsiteY13" fmla="*/ 62066 h 937813"/>
                <a:gd name="connsiteX14" fmla="*/ 360205 w 762825"/>
                <a:gd name="connsiteY14" fmla="*/ 154 h 9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825" h="937813">
                  <a:moveTo>
                    <a:pt x="360205" y="154"/>
                  </a:moveTo>
                  <a:cubicBezTo>
                    <a:pt x="295118" y="2535"/>
                    <a:pt x="269717" y="50954"/>
                    <a:pt x="236380" y="76354"/>
                  </a:cubicBezTo>
                  <a:cubicBezTo>
                    <a:pt x="203043" y="101754"/>
                    <a:pt x="190342" y="108104"/>
                    <a:pt x="160180" y="152554"/>
                  </a:cubicBezTo>
                  <a:cubicBezTo>
                    <a:pt x="130018" y="197004"/>
                    <a:pt x="81599" y="283523"/>
                    <a:pt x="55405" y="343054"/>
                  </a:cubicBezTo>
                  <a:cubicBezTo>
                    <a:pt x="29211" y="402585"/>
                    <a:pt x="9367" y="451797"/>
                    <a:pt x="3017" y="509741"/>
                  </a:cubicBezTo>
                  <a:cubicBezTo>
                    <a:pt x="-3333" y="567685"/>
                    <a:pt x="-157" y="633566"/>
                    <a:pt x="17305" y="690716"/>
                  </a:cubicBezTo>
                  <a:cubicBezTo>
                    <a:pt x="34767" y="747866"/>
                    <a:pt x="76836" y="812160"/>
                    <a:pt x="107792" y="852641"/>
                  </a:cubicBezTo>
                  <a:cubicBezTo>
                    <a:pt x="138748" y="893122"/>
                    <a:pt x="145892" y="923285"/>
                    <a:pt x="203042" y="933604"/>
                  </a:cubicBezTo>
                  <a:cubicBezTo>
                    <a:pt x="260192" y="943923"/>
                    <a:pt x="386398" y="934398"/>
                    <a:pt x="450692" y="914554"/>
                  </a:cubicBezTo>
                  <a:cubicBezTo>
                    <a:pt x="514986" y="894710"/>
                    <a:pt x="549911" y="862166"/>
                    <a:pt x="588805" y="814541"/>
                  </a:cubicBezTo>
                  <a:cubicBezTo>
                    <a:pt x="627699" y="766916"/>
                    <a:pt x="684055" y="628804"/>
                    <a:pt x="684055" y="628804"/>
                  </a:cubicBezTo>
                  <a:cubicBezTo>
                    <a:pt x="711836" y="574829"/>
                    <a:pt x="745173" y="557366"/>
                    <a:pt x="755492" y="490691"/>
                  </a:cubicBezTo>
                  <a:cubicBezTo>
                    <a:pt x="765811" y="424016"/>
                    <a:pt x="767398" y="300191"/>
                    <a:pt x="745967" y="228754"/>
                  </a:cubicBezTo>
                  <a:cubicBezTo>
                    <a:pt x="724536" y="157317"/>
                    <a:pt x="684849" y="100960"/>
                    <a:pt x="626905" y="62066"/>
                  </a:cubicBezTo>
                  <a:cubicBezTo>
                    <a:pt x="568961" y="23172"/>
                    <a:pt x="425292" y="-2227"/>
                    <a:pt x="360205" y="154"/>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9" name="任意多边形 88"/>
            <p:cNvSpPr/>
            <p:nvPr/>
          </p:nvSpPr>
          <p:spPr>
            <a:xfrm rot="11426732">
              <a:off x="1606028" y="6461503"/>
              <a:ext cx="151755" cy="152871"/>
            </a:xfrm>
            <a:custGeom>
              <a:avLst/>
              <a:gdLst>
                <a:gd name="connsiteX0" fmla="*/ 121710 w 196633"/>
                <a:gd name="connsiteY0" fmla="*/ 1885 h 287599"/>
                <a:gd name="connsiteX1" fmla="*/ 35985 w 196633"/>
                <a:gd name="connsiteY1" fmla="*/ 25698 h 287599"/>
                <a:gd name="connsiteX2" fmla="*/ 12173 w 196633"/>
                <a:gd name="connsiteY2" fmla="*/ 101898 h 287599"/>
                <a:gd name="connsiteX3" fmla="*/ 2648 w 196633"/>
                <a:gd name="connsiteY3" fmla="*/ 197148 h 287599"/>
                <a:gd name="connsiteX4" fmla="*/ 59798 w 196633"/>
                <a:gd name="connsiteY4" fmla="*/ 263823 h 287599"/>
                <a:gd name="connsiteX5" fmla="*/ 102660 w 196633"/>
                <a:gd name="connsiteY5" fmla="*/ 282873 h 287599"/>
                <a:gd name="connsiteX6" fmla="*/ 188385 w 196633"/>
                <a:gd name="connsiteY6" fmla="*/ 182860 h 287599"/>
                <a:gd name="connsiteX7" fmla="*/ 188385 w 196633"/>
                <a:gd name="connsiteY7" fmla="*/ 68560 h 287599"/>
                <a:gd name="connsiteX8" fmla="*/ 121710 w 196633"/>
                <a:gd name="connsiteY8" fmla="*/ 1885 h 2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33" h="287599">
                  <a:moveTo>
                    <a:pt x="121710" y="1885"/>
                  </a:moveTo>
                  <a:cubicBezTo>
                    <a:pt x="96310" y="-5259"/>
                    <a:pt x="54241" y="9029"/>
                    <a:pt x="35985" y="25698"/>
                  </a:cubicBezTo>
                  <a:cubicBezTo>
                    <a:pt x="17729" y="42367"/>
                    <a:pt x="17729" y="73323"/>
                    <a:pt x="12173" y="101898"/>
                  </a:cubicBezTo>
                  <a:cubicBezTo>
                    <a:pt x="6617" y="130473"/>
                    <a:pt x="-5289" y="170161"/>
                    <a:pt x="2648" y="197148"/>
                  </a:cubicBezTo>
                  <a:cubicBezTo>
                    <a:pt x="10585" y="224135"/>
                    <a:pt x="43129" y="249536"/>
                    <a:pt x="59798" y="263823"/>
                  </a:cubicBezTo>
                  <a:cubicBezTo>
                    <a:pt x="76467" y="278110"/>
                    <a:pt x="81229" y="296367"/>
                    <a:pt x="102660" y="282873"/>
                  </a:cubicBezTo>
                  <a:cubicBezTo>
                    <a:pt x="124091" y="269379"/>
                    <a:pt x="174098" y="218579"/>
                    <a:pt x="188385" y="182860"/>
                  </a:cubicBezTo>
                  <a:cubicBezTo>
                    <a:pt x="202672" y="147141"/>
                    <a:pt x="195529" y="97135"/>
                    <a:pt x="188385" y="68560"/>
                  </a:cubicBezTo>
                  <a:cubicBezTo>
                    <a:pt x="181241" y="39985"/>
                    <a:pt x="147110" y="9029"/>
                    <a:pt x="121710" y="1885"/>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0" name="任意多边形 89"/>
            <p:cNvSpPr/>
            <p:nvPr/>
          </p:nvSpPr>
          <p:spPr>
            <a:xfrm rot="11426732">
              <a:off x="2016754" y="5687954"/>
              <a:ext cx="942873" cy="713400"/>
            </a:xfrm>
            <a:custGeom>
              <a:avLst/>
              <a:gdLst>
                <a:gd name="connsiteX0" fmla="*/ 360205 w 762825"/>
                <a:gd name="connsiteY0" fmla="*/ 154 h 937813"/>
                <a:gd name="connsiteX1" fmla="*/ 236380 w 762825"/>
                <a:gd name="connsiteY1" fmla="*/ 76354 h 937813"/>
                <a:gd name="connsiteX2" fmla="*/ 160180 w 762825"/>
                <a:gd name="connsiteY2" fmla="*/ 152554 h 937813"/>
                <a:gd name="connsiteX3" fmla="*/ 55405 w 762825"/>
                <a:gd name="connsiteY3" fmla="*/ 343054 h 937813"/>
                <a:gd name="connsiteX4" fmla="*/ 3017 w 762825"/>
                <a:gd name="connsiteY4" fmla="*/ 509741 h 937813"/>
                <a:gd name="connsiteX5" fmla="*/ 17305 w 762825"/>
                <a:gd name="connsiteY5" fmla="*/ 690716 h 937813"/>
                <a:gd name="connsiteX6" fmla="*/ 107792 w 762825"/>
                <a:gd name="connsiteY6" fmla="*/ 852641 h 937813"/>
                <a:gd name="connsiteX7" fmla="*/ 203042 w 762825"/>
                <a:gd name="connsiteY7" fmla="*/ 933604 h 937813"/>
                <a:gd name="connsiteX8" fmla="*/ 450692 w 762825"/>
                <a:gd name="connsiteY8" fmla="*/ 914554 h 937813"/>
                <a:gd name="connsiteX9" fmla="*/ 588805 w 762825"/>
                <a:gd name="connsiteY9" fmla="*/ 814541 h 937813"/>
                <a:gd name="connsiteX10" fmla="*/ 684055 w 762825"/>
                <a:gd name="connsiteY10" fmla="*/ 628804 h 937813"/>
                <a:gd name="connsiteX11" fmla="*/ 755492 w 762825"/>
                <a:gd name="connsiteY11" fmla="*/ 490691 h 937813"/>
                <a:gd name="connsiteX12" fmla="*/ 745967 w 762825"/>
                <a:gd name="connsiteY12" fmla="*/ 228754 h 937813"/>
                <a:gd name="connsiteX13" fmla="*/ 626905 w 762825"/>
                <a:gd name="connsiteY13" fmla="*/ 62066 h 937813"/>
                <a:gd name="connsiteX14" fmla="*/ 360205 w 762825"/>
                <a:gd name="connsiteY14" fmla="*/ 154 h 9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825" h="937813">
                  <a:moveTo>
                    <a:pt x="360205" y="154"/>
                  </a:moveTo>
                  <a:cubicBezTo>
                    <a:pt x="295118" y="2535"/>
                    <a:pt x="269717" y="50954"/>
                    <a:pt x="236380" y="76354"/>
                  </a:cubicBezTo>
                  <a:cubicBezTo>
                    <a:pt x="203043" y="101754"/>
                    <a:pt x="190342" y="108104"/>
                    <a:pt x="160180" y="152554"/>
                  </a:cubicBezTo>
                  <a:cubicBezTo>
                    <a:pt x="130018" y="197004"/>
                    <a:pt x="81599" y="283523"/>
                    <a:pt x="55405" y="343054"/>
                  </a:cubicBezTo>
                  <a:cubicBezTo>
                    <a:pt x="29211" y="402585"/>
                    <a:pt x="9367" y="451797"/>
                    <a:pt x="3017" y="509741"/>
                  </a:cubicBezTo>
                  <a:cubicBezTo>
                    <a:pt x="-3333" y="567685"/>
                    <a:pt x="-157" y="633566"/>
                    <a:pt x="17305" y="690716"/>
                  </a:cubicBezTo>
                  <a:cubicBezTo>
                    <a:pt x="34767" y="747866"/>
                    <a:pt x="76836" y="812160"/>
                    <a:pt x="107792" y="852641"/>
                  </a:cubicBezTo>
                  <a:cubicBezTo>
                    <a:pt x="138748" y="893122"/>
                    <a:pt x="145892" y="923285"/>
                    <a:pt x="203042" y="933604"/>
                  </a:cubicBezTo>
                  <a:cubicBezTo>
                    <a:pt x="260192" y="943923"/>
                    <a:pt x="386398" y="934398"/>
                    <a:pt x="450692" y="914554"/>
                  </a:cubicBezTo>
                  <a:cubicBezTo>
                    <a:pt x="514986" y="894710"/>
                    <a:pt x="549911" y="862166"/>
                    <a:pt x="588805" y="814541"/>
                  </a:cubicBezTo>
                  <a:cubicBezTo>
                    <a:pt x="627699" y="766916"/>
                    <a:pt x="684055" y="628804"/>
                    <a:pt x="684055" y="628804"/>
                  </a:cubicBezTo>
                  <a:cubicBezTo>
                    <a:pt x="711836" y="574829"/>
                    <a:pt x="745173" y="557366"/>
                    <a:pt x="755492" y="490691"/>
                  </a:cubicBezTo>
                  <a:cubicBezTo>
                    <a:pt x="765811" y="424016"/>
                    <a:pt x="767398" y="300191"/>
                    <a:pt x="745967" y="228754"/>
                  </a:cubicBezTo>
                  <a:cubicBezTo>
                    <a:pt x="724536" y="157317"/>
                    <a:pt x="684849" y="100960"/>
                    <a:pt x="626905" y="62066"/>
                  </a:cubicBezTo>
                  <a:cubicBezTo>
                    <a:pt x="568961" y="23172"/>
                    <a:pt x="425292" y="-2227"/>
                    <a:pt x="360205" y="154"/>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1" name="任意多边形 90"/>
            <p:cNvSpPr/>
            <p:nvPr/>
          </p:nvSpPr>
          <p:spPr>
            <a:xfrm rot="11426732">
              <a:off x="2400708" y="5871323"/>
              <a:ext cx="243804" cy="220043"/>
            </a:xfrm>
            <a:custGeom>
              <a:avLst/>
              <a:gdLst>
                <a:gd name="connsiteX0" fmla="*/ 121710 w 196633"/>
                <a:gd name="connsiteY0" fmla="*/ 1885 h 287599"/>
                <a:gd name="connsiteX1" fmla="*/ 35985 w 196633"/>
                <a:gd name="connsiteY1" fmla="*/ 25698 h 287599"/>
                <a:gd name="connsiteX2" fmla="*/ 12173 w 196633"/>
                <a:gd name="connsiteY2" fmla="*/ 101898 h 287599"/>
                <a:gd name="connsiteX3" fmla="*/ 2648 w 196633"/>
                <a:gd name="connsiteY3" fmla="*/ 197148 h 287599"/>
                <a:gd name="connsiteX4" fmla="*/ 59798 w 196633"/>
                <a:gd name="connsiteY4" fmla="*/ 263823 h 287599"/>
                <a:gd name="connsiteX5" fmla="*/ 102660 w 196633"/>
                <a:gd name="connsiteY5" fmla="*/ 282873 h 287599"/>
                <a:gd name="connsiteX6" fmla="*/ 188385 w 196633"/>
                <a:gd name="connsiteY6" fmla="*/ 182860 h 287599"/>
                <a:gd name="connsiteX7" fmla="*/ 188385 w 196633"/>
                <a:gd name="connsiteY7" fmla="*/ 68560 h 287599"/>
                <a:gd name="connsiteX8" fmla="*/ 121710 w 196633"/>
                <a:gd name="connsiteY8" fmla="*/ 1885 h 2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33" h="287599">
                  <a:moveTo>
                    <a:pt x="121710" y="1885"/>
                  </a:moveTo>
                  <a:cubicBezTo>
                    <a:pt x="96310" y="-5259"/>
                    <a:pt x="54241" y="9029"/>
                    <a:pt x="35985" y="25698"/>
                  </a:cubicBezTo>
                  <a:cubicBezTo>
                    <a:pt x="17729" y="42367"/>
                    <a:pt x="17729" y="73323"/>
                    <a:pt x="12173" y="101898"/>
                  </a:cubicBezTo>
                  <a:cubicBezTo>
                    <a:pt x="6617" y="130473"/>
                    <a:pt x="-5289" y="170161"/>
                    <a:pt x="2648" y="197148"/>
                  </a:cubicBezTo>
                  <a:cubicBezTo>
                    <a:pt x="10585" y="224135"/>
                    <a:pt x="43129" y="249536"/>
                    <a:pt x="59798" y="263823"/>
                  </a:cubicBezTo>
                  <a:cubicBezTo>
                    <a:pt x="76467" y="278110"/>
                    <a:pt x="81229" y="296367"/>
                    <a:pt x="102660" y="282873"/>
                  </a:cubicBezTo>
                  <a:cubicBezTo>
                    <a:pt x="124091" y="269379"/>
                    <a:pt x="174098" y="218579"/>
                    <a:pt x="188385" y="182860"/>
                  </a:cubicBezTo>
                  <a:cubicBezTo>
                    <a:pt x="202672" y="147141"/>
                    <a:pt x="195529" y="97135"/>
                    <a:pt x="188385" y="68560"/>
                  </a:cubicBezTo>
                  <a:cubicBezTo>
                    <a:pt x="181241" y="39985"/>
                    <a:pt x="147110" y="9029"/>
                    <a:pt x="121710" y="1885"/>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2" name="任意多边形 91"/>
            <p:cNvSpPr/>
            <p:nvPr/>
          </p:nvSpPr>
          <p:spPr>
            <a:xfrm rot="11426732">
              <a:off x="2026493" y="6134909"/>
              <a:ext cx="574679" cy="435452"/>
            </a:xfrm>
            <a:custGeom>
              <a:avLst/>
              <a:gdLst>
                <a:gd name="connsiteX0" fmla="*/ 550006 w 665930"/>
                <a:gd name="connsiteY0" fmla="*/ 72707 h 589369"/>
                <a:gd name="connsiteX1" fmla="*/ 597631 w 665930"/>
                <a:gd name="connsiteY1" fmla="*/ 182245 h 589369"/>
                <a:gd name="connsiteX2" fmla="*/ 650019 w 665930"/>
                <a:gd name="connsiteY2" fmla="*/ 267970 h 589369"/>
                <a:gd name="connsiteX3" fmla="*/ 650019 w 665930"/>
                <a:gd name="connsiteY3" fmla="*/ 367982 h 589369"/>
                <a:gd name="connsiteX4" fmla="*/ 464281 w 665930"/>
                <a:gd name="connsiteY4" fmla="*/ 548957 h 589369"/>
                <a:gd name="connsiteX5" fmla="*/ 278544 w 665930"/>
                <a:gd name="connsiteY5" fmla="*/ 587057 h 589369"/>
                <a:gd name="connsiteX6" fmla="*/ 102331 w 665930"/>
                <a:gd name="connsiteY6" fmla="*/ 563245 h 589369"/>
                <a:gd name="connsiteX7" fmla="*/ 7081 w 665930"/>
                <a:gd name="connsiteY7" fmla="*/ 387032 h 589369"/>
                <a:gd name="connsiteX8" fmla="*/ 21369 w 665930"/>
                <a:gd name="connsiteY8" fmla="*/ 187007 h 589369"/>
                <a:gd name="connsiteX9" fmla="*/ 135669 w 665930"/>
                <a:gd name="connsiteY9" fmla="*/ 58420 h 589369"/>
                <a:gd name="connsiteX10" fmla="*/ 283306 w 665930"/>
                <a:gd name="connsiteY10" fmla="*/ 10795 h 589369"/>
                <a:gd name="connsiteX11" fmla="*/ 445231 w 665930"/>
                <a:gd name="connsiteY11" fmla="*/ 6032 h 589369"/>
                <a:gd name="connsiteX12" fmla="*/ 550006 w 665930"/>
                <a:gd name="connsiteY12" fmla="*/ 72707 h 5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930" h="589369">
                  <a:moveTo>
                    <a:pt x="550006" y="72707"/>
                  </a:moveTo>
                  <a:cubicBezTo>
                    <a:pt x="575406" y="102076"/>
                    <a:pt x="580962" y="149701"/>
                    <a:pt x="597631" y="182245"/>
                  </a:cubicBezTo>
                  <a:cubicBezTo>
                    <a:pt x="614300" y="214789"/>
                    <a:pt x="641288" y="237014"/>
                    <a:pt x="650019" y="267970"/>
                  </a:cubicBezTo>
                  <a:cubicBezTo>
                    <a:pt x="658750" y="298926"/>
                    <a:pt x="680975" y="321151"/>
                    <a:pt x="650019" y="367982"/>
                  </a:cubicBezTo>
                  <a:cubicBezTo>
                    <a:pt x="619063" y="414813"/>
                    <a:pt x="526193" y="512445"/>
                    <a:pt x="464281" y="548957"/>
                  </a:cubicBezTo>
                  <a:cubicBezTo>
                    <a:pt x="402369" y="585469"/>
                    <a:pt x="338869" y="584676"/>
                    <a:pt x="278544" y="587057"/>
                  </a:cubicBezTo>
                  <a:cubicBezTo>
                    <a:pt x="218219" y="589438"/>
                    <a:pt x="147575" y="596582"/>
                    <a:pt x="102331" y="563245"/>
                  </a:cubicBezTo>
                  <a:cubicBezTo>
                    <a:pt x="57087" y="529908"/>
                    <a:pt x="20575" y="449738"/>
                    <a:pt x="7081" y="387032"/>
                  </a:cubicBezTo>
                  <a:cubicBezTo>
                    <a:pt x="-6413" y="324326"/>
                    <a:pt x="-62" y="241776"/>
                    <a:pt x="21369" y="187007"/>
                  </a:cubicBezTo>
                  <a:cubicBezTo>
                    <a:pt x="42800" y="132238"/>
                    <a:pt x="92013" y="87789"/>
                    <a:pt x="135669" y="58420"/>
                  </a:cubicBezTo>
                  <a:cubicBezTo>
                    <a:pt x="179325" y="29051"/>
                    <a:pt x="231712" y="19526"/>
                    <a:pt x="283306" y="10795"/>
                  </a:cubicBezTo>
                  <a:cubicBezTo>
                    <a:pt x="334900" y="2064"/>
                    <a:pt x="400781" y="-5874"/>
                    <a:pt x="445231" y="6032"/>
                  </a:cubicBezTo>
                  <a:cubicBezTo>
                    <a:pt x="489681" y="17938"/>
                    <a:pt x="524606" y="43338"/>
                    <a:pt x="550006" y="72707"/>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3" name="任意多边形 92"/>
            <p:cNvSpPr/>
            <p:nvPr/>
          </p:nvSpPr>
          <p:spPr>
            <a:xfrm rot="11426732">
              <a:off x="2245975" y="6298363"/>
              <a:ext cx="201512" cy="155187"/>
            </a:xfrm>
            <a:custGeom>
              <a:avLst/>
              <a:gdLst>
                <a:gd name="connsiteX0" fmla="*/ 101005 w 234202"/>
                <a:gd name="connsiteY0" fmla="*/ 4468 h 209827"/>
                <a:gd name="connsiteX1" fmla="*/ 186730 w 234202"/>
                <a:gd name="connsiteY1" fmla="*/ 37805 h 209827"/>
                <a:gd name="connsiteX2" fmla="*/ 224830 w 234202"/>
                <a:gd name="connsiteY2" fmla="*/ 109243 h 209827"/>
                <a:gd name="connsiteX3" fmla="*/ 224830 w 234202"/>
                <a:gd name="connsiteY3" fmla="*/ 185443 h 209827"/>
                <a:gd name="connsiteX4" fmla="*/ 120055 w 234202"/>
                <a:gd name="connsiteY4" fmla="*/ 209255 h 209827"/>
                <a:gd name="connsiteX5" fmla="*/ 24805 w 234202"/>
                <a:gd name="connsiteY5" fmla="*/ 166393 h 209827"/>
                <a:gd name="connsiteX6" fmla="*/ 992 w 234202"/>
                <a:gd name="connsiteY6" fmla="*/ 85430 h 209827"/>
                <a:gd name="connsiteX7" fmla="*/ 48617 w 234202"/>
                <a:gd name="connsiteY7" fmla="*/ 9230 h 209827"/>
                <a:gd name="connsiteX8" fmla="*/ 101005 w 234202"/>
                <a:gd name="connsiteY8" fmla="*/ 4468 h 2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02" h="209827">
                  <a:moveTo>
                    <a:pt x="101005" y="4468"/>
                  </a:moveTo>
                  <a:cubicBezTo>
                    <a:pt x="124024" y="9231"/>
                    <a:pt x="166093" y="20343"/>
                    <a:pt x="186730" y="37805"/>
                  </a:cubicBezTo>
                  <a:cubicBezTo>
                    <a:pt x="207367" y="55267"/>
                    <a:pt x="218480" y="84637"/>
                    <a:pt x="224830" y="109243"/>
                  </a:cubicBezTo>
                  <a:cubicBezTo>
                    <a:pt x="231180" y="133849"/>
                    <a:pt x="242292" y="168774"/>
                    <a:pt x="224830" y="185443"/>
                  </a:cubicBezTo>
                  <a:cubicBezTo>
                    <a:pt x="207368" y="202112"/>
                    <a:pt x="153392" y="212430"/>
                    <a:pt x="120055" y="209255"/>
                  </a:cubicBezTo>
                  <a:cubicBezTo>
                    <a:pt x="86718" y="206080"/>
                    <a:pt x="44649" y="187031"/>
                    <a:pt x="24805" y="166393"/>
                  </a:cubicBezTo>
                  <a:cubicBezTo>
                    <a:pt x="4961" y="145755"/>
                    <a:pt x="-2977" y="111624"/>
                    <a:pt x="992" y="85430"/>
                  </a:cubicBezTo>
                  <a:cubicBezTo>
                    <a:pt x="4961" y="59236"/>
                    <a:pt x="28773" y="22724"/>
                    <a:pt x="48617" y="9230"/>
                  </a:cubicBezTo>
                  <a:cubicBezTo>
                    <a:pt x="68461" y="-4264"/>
                    <a:pt x="77986" y="-295"/>
                    <a:pt x="101005" y="4468"/>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4" name="任意多边形 93"/>
            <p:cNvSpPr/>
            <p:nvPr/>
          </p:nvSpPr>
          <p:spPr>
            <a:xfrm rot="3977416">
              <a:off x="575848" y="5491779"/>
              <a:ext cx="291845" cy="455267"/>
            </a:xfrm>
            <a:custGeom>
              <a:avLst/>
              <a:gdLst>
                <a:gd name="connsiteX0" fmla="*/ 21617 w 576452"/>
                <a:gd name="connsiteY0" fmla="*/ 90488 h 452593"/>
                <a:gd name="connsiteX1" fmla="*/ 154967 w 576452"/>
                <a:gd name="connsiteY1" fmla="*/ 19050 h 452593"/>
                <a:gd name="connsiteX2" fmla="*/ 326417 w 576452"/>
                <a:gd name="connsiteY2" fmla="*/ 0 h 452593"/>
                <a:gd name="connsiteX3" fmla="*/ 478817 w 576452"/>
                <a:gd name="connsiteY3" fmla="*/ 19050 h 452593"/>
                <a:gd name="connsiteX4" fmla="*/ 574067 w 576452"/>
                <a:gd name="connsiteY4" fmla="*/ 85725 h 452593"/>
                <a:gd name="connsiteX5" fmla="*/ 540730 w 576452"/>
                <a:gd name="connsiteY5" fmla="*/ 280988 h 452593"/>
                <a:gd name="connsiteX6" fmla="*/ 464530 w 576452"/>
                <a:gd name="connsiteY6" fmla="*/ 381000 h 452593"/>
                <a:gd name="connsiteX7" fmla="*/ 307367 w 576452"/>
                <a:gd name="connsiteY7" fmla="*/ 452438 h 452593"/>
                <a:gd name="connsiteX8" fmla="*/ 131155 w 576452"/>
                <a:gd name="connsiteY8" fmla="*/ 361950 h 452593"/>
                <a:gd name="connsiteX9" fmla="*/ 12092 w 576452"/>
                <a:gd name="connsiteY9" fmla="*/ 166688 h 452593"/>
                <a:gd name="connsiteX10" fmla="*/ 21617 w 576452"/>
                <a:gd name="connsiteY10" fmla="*/ 90488 h 4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452" h="452593">
                  <a:moveTo>
                    <a:pt x="21617" y="90488"/>
                  </a:moveTo>
                  <a:cubicBezTo>
                    <a:pt x="45429" y="65882"/>
                    <a:pt x="104167" y="34131"/>
                    <a:pt x="154967" y="19050"/>
                  </a:cubicBezTo>
                  <a:cubicBezTo>
                    <a:pt x="205767" y="3969"/>
                    <a:pt x="272442" y="0"/>
                    <a:pt x="326417" y="0"/>
                  </a:cubicBezTo>
                  <a:cubicBezTo>
                    <a:pt x="380392" y="0"/>
                    <a:pt x="437542" y="4762"/>
                    <a:pt x="478817" y="19050"/>
                  </a:cubicBezTo>
                  <a:cubicBezTo>
                    <a:pt x="520092" y="33337"/>
                    <a:pt x="563748" y="42069"/>
                    <a:pt x="574067" y="85725"/>
                  </a:cubicBezTo>
                  <a:cubicBezTo>
                    <a:pt x="584386" y="129381"/>
                    <a:pt x="558986" y="231776"/>
                    <a:pt x="540730" y="280988"/>
                  </a:cubicBezTo>
                  <a:cubicBezTo>
                    <a:pt x="522474" y="330200"/>
                    <a:pt x="503424" y="352425"/>
                    <a:pt x="464530" y="381000"/>
                  </a:cubicBezTo>
                  <a:cubicBezTo>
                    <a:pt x="425636" y="409575"/>
                    <a:pt x="362929" y="455613"/>
                    <a:pt x="307367" y="452438"/>
                  </a:cubicBezTo>
                  <a:cubicBezTo>
                    <a:pt x="251805" y="449263"/>
                    <a:pt x="180368" y="409575"/>
                    <a:pt x="131155" y="361950"/>
                  </a:cubicBezTo>
                  <a:cubicBezTo>
                    <a:pt x="81943" y="314325"/>
                    <a:pt x="31936" y="211932"/>
                    <a:pt x="12092" y="166688"/>
                  </a:cubicBezTo>
                  <a:cubicBezTo>
                    <a:pt x="-7752" y="121444"/>
                    <a:pt x="-2195" y="115094"/>
                    <a:pt x="21617" y="90488"/>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5" name="任意多边形 94"/>
            <p:cNvSpPr/>
            <p:nvPr/>
          </p:nvSpPr>
          <p:spPr>
            <a:xfrm rot="3977416">
              <a:off x="706754" y="5632655"/>
              <a:ext cx="78752" cy="156732"/>
            </a:xfrm>
            <a:custGeom>
              <a:avLst/>
              <a:gdLst>
                <a:gd name="connsiteX0" fmla="*/ 3564 w 156650"/>
                <a:gd name="connsiteY0" fmla="*/ 29003 h 154646"/>
                <a:gd name="connsiteX1" fmla="*/ 65477 w 156650"/>
                <a:gd name="connsiteY1" fmla="*/ 428 h 154646"/>
                <a:gd name="connsiteX2" fmla="*/ 132152 w 156650"/>
                <a:gd name="connsiteY2" fmla="*/ 14715 h 154646"/>
                <a:gd name="connsiteX3" fmla="*/ 155964 w 156650"/>
                <a:gd name="connsiteY3" fmla="*/ 52815 h 154646"/>
                <a:gd name="connsiteX4" fmla="*/ 146439 w 156650"/>
                <a:gd name="connsiteY4" fmla="*/ 138540 h 154646"/>
                <a:gd name="connsiteX5" fmla="*/ 108339 w 156650"/>
                <a:gd name="connsiteY5" fmla="*/ 152828 h 154646"/>
                <a:gd name="connsiteX6" fmla="*/ 17852 w 156650"/>
                <a:gd name="connsiteY6" fmla="*/ 114728 h 154646"/>
                <a:gd name="connsiteX7" fmla="*/ 3564 w 156650"/>
                <a:gd name="connsiteY7" fmla="*/ 29003 h 1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650" h="154646">
                  <a:moveTo>
                    <a:pt x="3564" y="29003"/>
                  </a:moveTo>
                  <a:cubicBezTo>
                    <a:pt x="11501" y="9953"/>
                    <a:pt x="44046" y="2809"/>
                    <a:pt x="65477" y="428"/>
                  </a:cubicBezTo>
                  <a:cubicBezTo>
                    <a:pt x="86908" y="-1953"/>
                    <a:pt x="117071" y="5984"/>
                    <a:pt x="132152" y="14715"/>
                  </a:cubicBezTo>
                  <a:cubicBezTo>
                    <a:pt x="147233" y="23446"/>
                    <a:pt x="153583" y="32178"/>
                    <a:pt x="155964" y="52815"/>
                  </a:cubicBezTo>
                  <a:cubicBezTo>
                    <a:pt x="158345" y="73453"/>
                    <a:pt x="154376" y="121871"/>
                    <a:pt x="146439" y="138540"/>
                  </a:cubicBezTo>
                  <a:cubicBezTo>
                    <a:pt x="138502" y="155209"/>
                    <a:pt x="129770" y="156797"/>
                    <a:pt x="108339" y="152828"/>
                  </a:cubicBezTo>
                  <a:cubicBezTo>
                    <a:pt x="86908" y="148859"/>
                    <a:pt x="34521" y="132984"/>
                    <a:pt x="17852" y="114728"/>
                  </a:cubicBezTo>
                  <a:cubicBezTo>
                    <a:pt x="1183" y="96472"/>
                    <a:pt x="-4373" y="48053"/>
                    <a:pt x="3564" y="29003"/>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6" name="任意多边形 95"/>
            <p:cNvSpPr/>
            <p:nvPr/>
          </p:nvSpPr>
          <p:spPr>
            <a:xfrm rot="8739547">
              <a:off x="1200557" y="5651479"/>
              <a:ext cx="574679" cy="435452"/>
            </a:xfrm>
            <a:custGeom>
              <a:avLst/>
              <a:gdLst>
                <a:gd name="connsiteX0" fmla="*/ 550006 w 665930"/>
                <a:gd name="connsiteY0" fmla="*/ 72707 h 589369"/>
                <a:gd name="connsiteX1" fmla="*/ 597631 w 665930"/>
                <a:gd name="connsiteY1" fmla="*/ 182245 h 589369"/>
                <a:gd name="connsiteX2" fmla="*/ 650019 w 665930"/>
                <a:gd name="connsiteY2" fmla="*/ 267970 h 589369"/>
                <a:gd name="connsiteX3" fmla="*/ 650019 w 665930"/>
                <a:gd name="connsiteY3" fmla="*/ 367982 h 589369"/>
                <a:gd name="connsiteX4" fmla="*/ 464281 w 665930"/>
                <a:gd name="connsiteY4" fmla="*/ 548957 h 589369"/>
                <a:gd name="connsiteX5" fmla="*/ 278544 w 665930"/>
                <a:gd name="connsiteY5" fmla="*/ 587057 h 589369"/>
                <a:gd name="connsiteX6" fmla="*/ 102331 w 665930"/>
                <a:gd name="connsiteY6" fmla="*/ 563245 h 589369"/>
                <a:gd name="connsiteX7" fmla="*/ 7081 w 665930"/>
                <a:gd name="connsiteY7" fmla="*/ 387032 h 589369"/>
                <a:gd name="connsiteX8" fmla="*/ 21369 w 665930"/>
                <a:gd name="connsiteY8" fmla="*/ 187007 h 589369"/>
                <a:gd name="connsiteX9" fmla="*/ 135669 w 665930"/>
                <a:gd name="connsiteY9" fmla="*/ 58420 h 589369"/>
                <a:gd name="connsiteX10" fmla="*/ 283306 w 665930"/>
                <a:gd name="connsiteY10" fmla="*/ 10795 h 589369"/>
                <a:gd name="connsiteX11" fmla="*/ 445231 w 665930"/>
                <a:gd name="connsiteY11" fmla="*/ 6032 h 589369"/>
                <a:gd name="connsiteX12" fmla="*/ 550006 w 665930"/>
                <a:gd name="connsiteY12" fmla="*/ 72707 h 5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930" h="589369">
                  <a:moveTo>
                    <a:pt x="550006" y="72707"/>
                  </a:moveTo>
                  <a:cubicBezTo>
                    <a:pt x="575406" y="102076"/>
                    <a:pt x="580962" y="149701"/>
                    <a:pt x="597631" y="182245"/>
                  </a:cubicBezTo>
                  <a:cubicBezTo>
                    <a:pt x="614300" y="214789"/>
                    <a:pt x="641288" y="237014"/>
                    <a:pt x="650019" y="267970"/>
                  </a:cubicBezTo>
                  <a:cubicBezTo>
                    <a:pt x="658750" y="298926"/>
                    <a:pt x="680975" y="321151"/>
                    <a:pt x="650019" y="367982"/>
                  </a:cubicBezTo>
                  <a:cubicBezTo>
                    <a:pt x="619063" y="414813"/>
                    <a:pt x="526193" y="512445"/>
                    <a:pt x="464281" y="548957"/>
                  </a:cubicBezTo>
                  <a:cubicBezTo>
                    <a:pt x="402369" y="585469"/>
                    <a:pt x="338869" y="584676"/>
                    <a:pt x="278544" y="587057"/>
                  </a:cubicBezTo>
                  <a:cubicBezTo>
                    <a:pt x="218219" y="589438"/>
                    <a:pt x="147575" y="596582"/>
                    <a:pt x="102331" y="563245"/>
                  </a:cubicBezTo>
                  <a:cubicBezTo>
                    <a:pt x="57087" y="529908"/>
                    <a:pt x="20575" y="449738"/>
                    <a:pt x="7081" y="387032"/>
                  </a:cubicBezTo>
                  <a:cubicBezTo>
                    <a:pt x="-6413" y="324326"/>
                    <a:pt x="-62" y="241776"/>
                    <a:pt x="21369" y="187007"/>
                  </a:cubicBezTo>
                  <a:cubicBezTo>
                    <a:pt x="42800" y="132238"/>
                    <a:pt x="92013" y="87789"/>
                    <a:pt x="135669" y="58420"/>
                  </a:cubicBezTo>
                  <a:cubicBezTo>
                    <a:pt x="179325" y="29051"/>
                    <a:pt x="231712" y="19526"/>
                    <a:pt x="283306" y="10795"/>
                  </a:cubicBezTo>
                  <a:cubicBezTo>
                    <a:pt x="334900" y="2064"/>
                    <a:pt x="400781" y="-5874"/>
                    <a:pt x="445231" y="6032"/>
                  </a:cubicBezTo>
                  <a:cubicBezTo>
                    <a:pt x="489681" y="17938"/>
                    <a:pt x="524606" y="43338"/>
                    <a:pt x="550006" y="72707"/>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7" name="任意多边形 96"/>
            <p:cNvSpPr/>
            <p:nvPr/>
          </p:nvSpPr>
          <p:spPr>
            <a:xfrm rot="8739547">
              <a:off x="1441218" y="5827625"/>
              <a:ext cx="201512" cy="155188"/>
            </a:xfrm>
            <a:custGeom>
              <a:avLst/>
              <a:gdLst>
                <a:gd name="connsiteX0" fmla="*/ 101005 w 234202"/>
                <a:gd name="connsiteY0" fmla="*/ 4468 h 209827"/>
                <a:gd name="connsiteX1" fmla="*/ 186730 w 234202"/>
                <a:gd name="connsiteY1" fmla="*/ 37805 h 209827"/>
                <a:gd name="connsiteX2" fmla="*/ 224830 w 234202"/>
                <a:gd name="connsiteY2" fmla="*/ 109243 h 209827"/>
                <a:gd name="connsiteX3" fmla="*/ 224830 w 234202"/>
                <a:gd name="connsiteY3" fmla="*/ 185443 h 209827"/>
                <a:gd name="connsiteX4" fmla="*/ 120055 w 234202"/>
                <a:gd name="connsiteY4" fmla="*/ 209255 h 209827"/>
                <a:gd name="connsiteX5" fmla="*/ 24805 w 234202"/>
                <a:gd name="connsiteY5" fmla="*/ 166393 h 209827"/>
                <a:gd name="connsiteX6" fmla="*/ 992 w 234202"/>
                <a:gd name="connsiteY6" fmla="*/ 85430 h 209827"/>
                <a:gd name="connsiteX7" fmla="*/ 48617 w 234202"/>
                <a:gd name="connsiteY7" fmla="*/ 9230 h 209827"/>
                <a:gd name="connsiteX8" fmla="*/ 101005 w 234202"/>
                <a:gd name="connsiteY8" fmla="*/ 4468 h 2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02" h="209827">
                  <a:moveTo>
                    <a:pt x="101005" y="4468"/>
                  </a:moveTo>
                  <a:cubicBezTo>
                    <a:pt x="124024" y="9231"/>
                    <a:pt x="166093" y="20343"/>
                    <a:pt x="186730" y="37805"/>
                  </a:cubicBezTo>
                  <a:cubicBezTo>
                    <a:pt x="207367" y="55267"/>
                    <a:pt x="218480" y="84637"/>
                    <a:pt x="224830" y="109243"/>
                  </a:cubicBezTo>
                  <a:cubicBezTo>
                    <a:pt x="231180" y="133849"/>
                    <a:pt x="242292" y="168774"/>
                    <a:pt x="224830" y="185443"/>
                  </a:cubicBezTo>
                  <a:cubicBezTo>
                    <a:pt x="207368" y="202112"/>
                    <a:pt x="153392" y="212430"/>
                    <a:pt x="120055" y="209255"/>
                  </a:cubicBezTo>
                  <a:cubicBezTo>
                    <a:pt x="86718" y="206080"/>
                    <a:pt x="44649" y="187031"/>
                    <a:pt x="24805" y="166393"/>
                  </a:cubicBezTo>
                  <a:cubicBezTo>
                    <a:pt x="4961" y="145755"/>
                    <a:pt x="-2977" y="111624"/>
                    <a:pt x="992" y="85430"/>
                  </a:cubicBezTo>
                  <a:cubicBezTo>
                    <a:pt x="4961" y="59236"/>
                    <a:pt x="28773" y="22724"/>
                    <a:pt x="48617" y="9230"/>
                  </a:cubicBezTo>
                  <a:cubicBezTo>
                    <a:pt x="68461" y="-4264"/>
                    <a:pt x="77986" y="-295"/>
                    <a:pt x="101005" y="4468"/>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8" name="任意多边形 97"/>
            <p:cNvSpPr/>
            <p:nvPr/>
          </p:nvSpPr>
          <p:spPr>
            <a:xfrm rot="11426732">
              <a:off x="824214" y="6068897"/>
              <a:ext cx="669216" cy="430819"/>
            </a:xfrm>
            <a:custGeom>
              <a:avLst/>
              <a:gdLst>
                <a:gd name="connsiteX0" fmla="*/ 164011 w 659235"/>
                <a:gd name="connsiteY0" fmla="*/ 62735 h 663281"/>
                <a:gd name="connsiteX1" fmla="*/ 54473 w 659235"/>
                <a:gd name="connsiteY1" fmla="*/ 148460 h 663281"/>
                <a:gd name="connsiteX2" fmla="*/ 6848 w 659235"/>
                <a:gd name="connsiteY2" fmla="*/ 253235 h 663281"/>
                <a:gd name="connsiteX3" fmla="*/ 11611 w 659235"/>
                <a:gd name="connsiteY3" fmla="*/ 462785 h 663281"/>
                <a:gd name="connsiteX4" fmla="*/ 111623 w 659235"/>
                <a:gd name="connsiteY4" fmla="*/ 619947 h 663281"/>
                <a:gd name="connsiteX5" fmla="*/ 287836 w 659235"/>
                <a:gd name="connsiteY5" fmla="*/ 662810 h 663281"/>
                <a:gd name="connsiteX6" fmla="*/ 464048 w 659235"/>
                <a:gd name="connsiteY6" fmla="*/ 600897 h 663281"/>
                <a:gd name="connsiteX7" fmla="*/ 611686 w 659235"/>
                <a:gd name="connsiteY7" fmla="*/ 415160 h 663281"/>
                <a:gd name="connsiteX8" fmla="*/ 654548 w 659235"/>
                <a:gd name="connsiteY8" fmla="*/ 253235 h 663281"/>
                <a:gd name="connsiteX9" fmla="*/ 516436 w 659235"/>
                <a:gd name="connsiteY9" fmla="*/ 48447 h 663281"/>
                <a:gd name="connsiteX10" fmla="*/ 297361 w 659235"/>
                <a:gd name="connsiteY10" fmla="*/ 822 h 663281"/>
                <a:gd name="connsiteX11" fmla="*/ 164011 w 659235"/>
                <a:gd name="connsiteY11" fmla="*/ 62735 h 66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9235" h="663281">
                  <a:moveTo>
                    <a:pt x="164011" y="62735"/>
                  </a:moveTo>
                  <a:cubicBezTo>
                    <a:pt x="123530" y="87341"/>
                    <a:pt x="80667" y="116710"/>
                    <a:pt x="54473" y="148460"/>
                  </a:cubicBezTo>
                  <a:cubicBezTo>
                    <a:pt x="28279" y="180210"/>
                    <a:pt x="13992" y="200848"/>
                    <a:pt x="6848" y="253235"/>
                  </a:cubicBezTo>
                  <a:cubicBezTo>
                    <a:pt x="-296" y="305622"/>
                    <a:pt x="-5851" y="401666"/>
                    <a:pt x="11611" y="462785"/>
                  </a:cubicBezTo>
                  <a:cubicBezTo>
                    <a:pt x="29073" y="523904"/>
                    <a:pt x="65585" y="586610"/>
                    <a:pt x="111623" y="619947"/>
                  </a:cubicBezTo>
                  <a:cubicBezTo>
                    <a:pt x="157660" y="653285"/>
                    <a:pt x="229099" y="665985"/>
                    <a:pt x="287836" y="662810"/>
                  </a:cubicBezTo>
                  <a:cubicBezTo>
                    <a:pt x="346574" y="659635"/>
                    <a:pt x="410073" y="642172"/>
                    <a:pt x="464048" y="600897"/>
                  </a:cubicBezTo>
                  <a:cubicBezTo>
                    <a:pt x="518023" y="559622"/>
                    <a:pt x="579936" y="473104"/>
                    <a:pt x="611686" y="415160"/>
                  </a:cubicBezTo>
                  <a:cubicBezTo>
                    <a:pt x="643436" y="357216"/>
                    <a:pt x="670423" y="314354"/>
                    <a:pt x="654548" y="253235"/>
                  </a:cubicBezTo>
                  <a:cubicBezTo>
                    <a:pt x="638673" y="192116"/>
                    <a:pt x="575967" y="90516"/>
                    <a:pt x="516436" y="48447"/>
                  </a:cubicBezTo>
                  <a:cubicBezTo>
                    <a:pt x="456905" y="6378"/>
                    <a:pt x="360861" y="-3147"/>
                    <a:pt x="297361" y="822"/>
                  </a:cubicBezTo>
                  <a:cubicBezTo>
                    <a:pt x="233861" y="4791"/>
                    <a:pt x="204492" y="38129"/>
                    <a:pt x="164011" y="62735"/>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9" name="任意多边形 98"/>
            <p:cNvSpPr/>
            <p:nvPr/>
          </p:nvSpPr>
          <p:spPr>
            <a:xfrm rot="11426732">
              <a:off x="1038165" y="6228715"/>
              <a:ext cx="241315" cy="111179"/>
            </a:xfrm>
            <a:custGeom>
              <a:avLst/>
              <a:gdLst>
                <a:gd name="connsiteX0" fmla="*/ 94654 w 239396"/>
                <a:gd name="connsiteY0" fmla="*/ 723 h 168974"/>
                <a:gd name="connsiteX1" fmla="*/ 32742 w 239396"/>
                <a:gd name="connsiteY1" fmla="*/ 29298 h 168974"/>
                <a:gd name="connsiteX2" fmla="*/ 4167 w 239396"/>
                <a:gd name="connsiteY2" fmla="*/ 81686 h 168974"/>
                <a:gd name="connsiteX3" fmla="*/ 8929 w 239396"/>
                <a:gd name="connsiteY3" fmla="*/ 129311 h 168974"/>
                <a:gd name="connsiteX4" fmla="*/ 85129 w 239396"/>
                <a:gd name="connsiteY4" fmla="*/ 167411 h 168974"/>
                <a:gd name="connsiteX5" fmla="*/ 175617 w 239396"/>
                <a:gd name="connsiteY5" fmla="*/ 153123 h 168974"/>
                <a:gd name="connsiteX6" fmla="*/ 237529 w 239396"/>
                <a:gd name="connsiteY6" fmla="*/ 76923 h 168974"/>
                <a:gd name="connsiteX7" fmla="*/ 213717 w 239396"/>
                <a:gd name="connsiteY7" fmla="*/ 15011 h 168974"/>
                <a:gd name="connsiteX8" fmla="*/ 94654 w 239396"/>
                <a:gd name="connsiteY8" fmla="*/ 723 h 16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96" h="168974">
                  <a:moveTo>
                    <a:pt x="94654" y="723"/>
                  </a:moveTo>
                  <a:cubicBezTo>
                    <a:pt x="64491" y="3104"/>
                    <a:pt x="47823" y="15804"/>
                    <a:pt x="32742" y="29298"/>
                  </a:cubicBezTo>
                  <a:cubicBezTo>
                    <a:pt x="17661" y="42792"/>
                    <a:pt x="8136" y="65017"/>
                    <a:pt x="4167" y="81686"/>
                  </a:cubicBezTo>
                  <a:cubicBezTo>
                    <a:pt x="198" y="98355"/>
                    <a:pt x="-4565" y="115024"/>
                    <a:pt x="8929" y="129311"/>
                  </a:cubicBezTo>
                  <a:cubicBezTo>
                    <a:pt x="22423" y="143598"/>
                    <a:pt x="57348" y="163442"/>
                    <a:pt x="85129" y="167411"/>
                  </a:cubicBezTo>
                  <a:cubicBezTo>
                    <a:pt x="112910" y="171380"/>
                    <a:pt x="150217" y="168204"/>
                    <a:pt x="175617" y="153123"/>
                  </a:cubicBezTo>
                  <a:cubicBezTo>
                    <a:pt x="201017" y="138042"/>
                    <a:pt x="231179" y="99942"/>
                    <a:pt x="237529" y="76923"/>
                  </a:cubicBezTo>
                  <a:cubicBezTo>
                    <a:pt x="243879" y="53904"/>
                    <a:pt x="233561" y="28505"/>
                    <a:pt x="213717" y="15011"/>
                  </a:cubicBezTo>
                  <a:cubicBezTo>
                    <a:pt x="193873" y="1517"/>
                    <a:pt x="124817" y="-1658"/>
                    <a:pt x="94654" y="723"/>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0" name="任意多边形 99"/>
            <p:cNvSpPr/>
            <p:nvPr/>
          </p:nvSpPr>
          <p:spPr>
            <a:xfrm rot="11426732">
              <a:off x="1685310" y="5826567"/>
              <a:ext cx="674191" cy="382178"/>
            </a:xfrm>
            <a:custGeom>
              <a:avLst/>
              <a:gdLst>
                <a:gd name="connsiteX0" fmla="*/ 550006 w 665930"/>
                <a:gd name="connsiteY0" fmla="*/ 72707 h 589369"/>
                <a:gd name="connsiteX1" fmla="*/ 597631 w 665930"/>
                <a:gd name="connsiteY1" fmla="*/ 182245 h 589369"/>
                <a:gd name="connsiteX2" fmla="*/ 650019 w 665930"/>
                <a:gd name="connsiteY2" fmla="*/ 267970 h 589369"/>
                <a:gd name="connsiteX3" fmla="*/ 650019 w 665930"/>
                <a:gd name="connsiteY3" fmla="*/ 367982 h 589369"/>
                <a:gd name="connsiteX4" fmla="*/ 464281 w 665930"/>
                <a:gd name="connsiteY4" fmla="*/ 548957 h 589369"/>
                <a:gd name="connsiteX5" fmla="*/ 278544 w 665930"/>
                <a:gd name="connsiteY5" fmla="*/ 587057 h 589369"/>
                <a:gd name="connsiteX6" fmla="*/ 102331 w 665930"/>
                <a:gd name="connsiteY6" fmla="*/ 563245 h 589369"/>
                <a:gd name="connsiteX7" fmla="*/ 7081 w 665930"/>
                <a:gd name="connsiteY7" fmla="*/ 387032 h 589369"/>
                <a:gd name="connsiteX8" fmla="*/ 21369 w 665930"/>
                <a:gd name="connsiteY8" fmla="*/ 187007 h 589369"/>
                <a:gd name="connsiteX9" fmla="*/ 135669 w 665930"/>
                <a:gd name="connsiteY9" fmla="*/ 58420 h 589369"/>
                <a:gd name="connsiteX10" fmla="*/ 283306 w 665930"/>
                <a:gd name="connsiteY10" fmla="*/ 10795 h 589369"/>
                <a:gd name="connsiteX11" fmla="*/ 445231 w 665930"/>
                <a:gd name="connsiteY11" fmla="*/ 6032 h 589369"/>
                <a:gd name="connsiteX12" fmla="*/ 550006 w 665930"/>
                <a:gd name="connsiteY12" fmla="*/ 72707 h 5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930" h="589369">
                  <a:moveTo>
                    <a:pt x="550006" y="72707"/>
                  </a:moveTo>
                  <a:cubicBezTo>
                    <a:pt x="575406" y="102076"/>
                    <a:pt x="580962" y="149701"/>
                    <a:pt x="597631" y="182245"/>
                  </a:cubicBezTo>
                  <a:cubicBezTo>
                    <a:pt x="614300" y="214789"/>
                    <a:pt x="641288" y="237014"/>
                    <a:pt x="650019" y="267970"/>
                  </a:cubicBezTo>
                  <a:cubicBezTo>
                    <a:pt x="658750" y="298926"/>
                    <a:pt x="680975" y="321151"/>
                    <a:pt x="650019" y="367982"/>
                  </a:cubicBezTo>
                  <a:cubicBezTo>
                    <a:pt x="619063" y="414813"/>
                    <a:pt x="526193" y="512445"/>
                    <a:pt x="464281" y="548957"/>
                  </a:cubicBezTo>
                  <a:cubicBezTo>
                    <a:pt x="402369" y="585469"/>
                    <a:pt x="338869" y="584676"/>
                    <a:pt x="278544" y="587057"/>
                  </a:cubicBezTo>
                  <a:cubicBezTo>
                    <a:pt x="218219" y="589438"/>
                    <a:pt x="147575" y="596582"/>
                    <a:pt x="102331" y="563245"/>
                  </a:cubicBezTo>
                  <a:cubicBezTo>
                    <a:pt x="57087" y="529908"/>
                    <a:pt x="20575" y="449738"/>
                    <a:pt x="7081" y="387032"/>
                  </a:cubicBezTo>
                  <a:cubicBezTo>
                    <a:pt x="-6413" y="324326"/>
                    <a:pt x="-62" y="241776"/>
                    <a:pt x="21369" y="187007"/>
                  </a:cubicBezTo>
                  <a:cubicBezTo>
                    <a:pt x="42800" y="132238"/>
                    <a:pt x="92013" y="87789"/>
                    <a:pt x="135669" y="58420"/>
                  </a:cubicBezTo>
                  <a:cubicBezTo>
                    <a:pt x="179325" y="29051"/>
                    <a:pt x="231712" y="19526"/>
                    <a:pt x="283306" y="10795"/>
                  </a:cubicBezTo>
                  <a:cubicBezTo>
                    <a:pt x="334900" y="2064"/>
                    <a:pt x="400781" y="-5874"/>
                    <a:pt x="445231" y="6032"/>
                  </a:cubicBezTo>
                  <a:cubicBezTo>
                    <a:pt x="489681" y="17938"/>
                    <a:pt x="524606" y="43338"/>
                    <a:pt x="550006" y="72707"/>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1" name="任意多边形 100"/>
            <p:cNvSpPr/>
            <p:nvPr/>
          </p:nvSpPr>
          <p:spPr>
            <a:xfrm rot="11426732">
              <a:off x="1893945" y="6012813"/>
              <a:ext cx="236341" cy="134342"/>
            </a:xfrm>
            <a:custGeom>
              <a:avLst/>
              <a:gdLst>
                <a:gd name="connsiteX0" fmla="*/ 101005 w 234202"/>
                <a:gd name="connsiteY0" fmla="*/ 4468 h 209827"/>
                <a:gd name="connsiteX1" fmla="*/ 186730 w 234202"/>
                <a:gd name="connsiteY1" fmla="*/ 37805 h 209827"/>
                <a:gd name="connsiteX2" fmla="*/ 224830 w 234202"/>
                <a:gd name="connsiteY2" fmla="*/ 109243 h 209827"/>
                <a:gd name="connsiteX3" fmla="*/ 224830 w 234202"/>
                <a:gd name="connsiteY3" fmla="*/ 185443 h 209827"/>
                <a:gd name="connsiteX4" fmla="*/ 120055 w 234202"/>
                <a:gd name="connsiteY4" fmla="*/ 209255 h 209827"/>
                <a:gd name="connsiteX5" fmla="*/ 24805 w 234202"/>
                <a:gd name="connsiteY5" fmla="*/ 166393 h 209827"/>
                <a:gd name="connsiteX6" fmla="*/ 992 w 234202"/>
                <a:gd name="connsiteY6" fmla="*/ 85430 h 209827"/>
                <a:gd name="connsiteX7" fmla="*/ 48617 w 234202"/>
                <a:gd name="connsiteY7" fmla="*/ 9230 h 209827"/>
                <a:gd name="connsiteX8" fmla="*/ 101005 w 234202"/>
                <a:gd name="connsiteY8" fmla="*/ 4468 h 2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02" h="209827">
                  <a:moveTo>
                    <a:pt x="101005" y="4468"/>
                  </a:moveTo>
                  <a:cubicBezTo>
                    <a:pt x="124024" y="9231"/>
                    <a:pt x="166093" y="20343"/>
                    <a:pt x="186730" y="37805"/>
                  </a:cubicBezTo>
                  <a:cubicBezTo>
                    <a:pt x="207367" y="55267"/>
                    <a:pt x="218480" y="84637"/>
                    <a:pt x="224830" y="109243"/>
                  </a:cubicBezTo>
                  <a:cubicBezTo>
                    <a:pt x="231180" y="133849"/>
                    <a:pt x="242292" y="168774"/>
                    <a:pt x="224830" y="185443"/>
                  </a:cubicBezTo>
                  <a:cubicBezTo>
                    <a:pt x="207368" y="202112"/>
                    <a:pt x="153392" y="212430"/>
                    <a:pt x="120055" y="209255"/>
                  </a:cubicBezTo>
                  <a:cubicBezTo>
                    <a:pt x="86718" y="206080"/>
                    <a:pt x="44649" y="187031"/>
                    <a:pt x="24805" y="166393"/>
                  </a:cubicBezTo>
                  <a:cubicBezTo>
                    <a:pt x="4961" y="145755"/>
                    <a:pt x="-2977" y="111624"/>
                    <a:pt x="992" y="85430"/>
                  </a:cubicBezTo>
                  <a:cubicBezTo>
                    <a:pt x="4961" y="59236"/>
                    <a:pt x="28773" y="22724"/>
                    <a:pt x="48617" y="9230"/>
                  </a:cubicBezTo>
                  <a:cubicBezTo>
                    <a:pt x="68461" y="-4264"/>
                    <a:pt x="77986" y="-295"/>
                    <a:pt x="101005" y="4468"/>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2" name="任意多边形 101"/>
            <p:cNvSpPr/>
            <p:nvPr/>
          </p:nvSpPr>
          <p:spPr>
            <a:xfrm rot="6664601">
              <a:off x="1374304" y="5237296"/>
              <a:ext cx="365965" cy="661753"/>
            </a:xfrm>
            <a:custGeom>
              <a:avLst/>
              <a:gdLst>
                <a:gd name="connsiteX0" fmla="*/ 21617 w 576452"/>
                <a:gd name="connsiteY0" fmla="*/ 90488 h 452593"/>
                <a:gd name="connsiteX1" fmla="*/ 154967 w 576452"/>
                <a:gd name="connsiteY1" fmla="*/ 19050 h 452593"/>
                <a:gd name="connsiteX2" fmla="*/ 326417 w 576452"/>
                <a:gd name="connsiteY2" fmla="*/ 0 h 452593"/>
                <a:gd name="connsiteX3" fmla="*/ 478817 w 576452"/>
                <a:gd name="connsiteY3" fmla="*/ 19050 h 452593"/>
                <a:gd name="connsiteX4" fmla="*/ 574067 w 576452"/>
                <a:gd name="connsiteY4" fmla="*/ 85725 h 452593"/>
                <a:gd name="connsiteX5" fmla="*/ 540730 w 576452"/>
                <a:gd name="connsiteY5" fmla="*/ 280988 h 452593"/>
                <a:gd name="connsiteX6" fmla="*/ 464530 w 576452"/>
                <a:gd name="connsiteY6" fmla="*/ 381000 h 452593"/>
                <a:gd name="connsiteX7" fmla="*/ 307367 w 576452"/>
                <a:gd name="connsiteY7" fmla="*/ 452438 h 452593"/>
                <a:gd name="connsiteX8" fmla="*/ 131155 w 576452"/>
                <a:gd name="connsiteY8" fmla="*/ 361950 h 452593"/>
                <a:gd name="connsiteX9" fmla="*/ 12092 w 576452"/>
                <a:gd name="connsiteY9" fmla="*/ 166688 h 452593"/>
                <a:gd name="connsiteX10" fmla="*/ 21617 w 576452"/>
                <a:gd name="connsiteY10" fmla="*/ 90488 h 4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452" h="452593">
                  <a:moveTo>
                    <a:pt x="21617" y="90488"/>
                  </a:moveTo>
                  <a:cubicBezTo>
                    <a:pt x="45429" y="65882"/>
                    <a:pt x="104167" y="34131"/>
                    <a:pt x="154967" y="19050"/>
                  </a:cubicBezTo>
                  <a:cubicBezTo>
                    <a:pt x="205767" y="3969"/>
                    <a:pt x="272442" y="0"/>
                    <a:pt x="326417" y="0"/>
                  </a:cubicBezTo>
                  <a:cubicBezTo>
                    <a:pt x="380392" y="0"/>
                    <a:pt x="437542" y="4762"/>
                    <a:pt x="478817" y="19050"/>
                  </a:cubicBezTo>
                  <a:cubicBezTo>
                    <a:pt x="520092" y="33337"/>
                    <a:pt x="563748" y="42069"/>
                    <a:pt x="574067" y="85725"/>
                  </a:cubicBezTo>
                  <a:cubicBezTo>
                    <a:pt x="584386" y="129381"/>
                    <a:pt x="558986" y="231776"/>
                    <a:pt x="540730" y="280988"/>
                  </a:cubicBezTo>
                  <a:cubicBezTo>
                    <a:pt x="522474" y="330200"/>
                    <a:pt x="503424" y="352425"/>
                    <a:pt x="464530" y="381000"/>
                  </a:cubicBezTo>
                  <a:cubicBezTo>
                    <a:pt x="425636" y="409575"/>
                    <a:pt x="362929" y="455613"/>
                    <a:pt x="307367" y="452438"/>
                  </a:cubicBezTo>
                  <a:cubicBezTo>
                    <a:pt x="251805" y="449263"/>
                    <a:pt x="180368" y="409575"/>
                    <a:pt x="131155" y="361950"/>
                  </a:cubicBezTo>
                  <a:cubicBezTo>
                    <a:pt x="81943" y="314325"/>
                    <a:pt x="31936" y="211932"/>
                    <a:pt x="12092" y="166688"/>
                  </a:cubicBezTo>
                  <a:cubicBezTo>
                    <a:pt x="-7752" y="121444"/>
                    <a:pt x="-2195" y="115094"/>
                    <a:pt x="21617" y="90488"/>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3" name="任意多边形 102"/>
            <p:cNvSpPr/>
            <p:nvPr/>
          </p:nvSpPr>
          <p:spPr>
            <a:xfrm rot="6664601">
              <a:off x="1486250" y="5419122"/>
              <a:ext cx="99599" cy="226390"/>
            </a:xfrm>
            <a:custGeom>
              <a:avLst/>
              <a:gdLst>
                <a:gd name="connsiteX0" fmla="*/ 3564 w 156650"/>
                <a:gd name="connsiteY0" fmla="*/ 29003 h 154646"/>
                <a:gd name="connsiteX1" fmla="*/ 65477 w 156650"/>
                <a:gd name="connsiteY1" fmla="*/ 428 h 154646"/>
                <a:gd name="connsiteX2" fmla="*/ 132152 w 156650"/>
                <a:gd name="connsiteY2" fmla="*/ 14715 h 154646"/>
                <a:gd name="connsiteX3" fmla="*/ 155964 w 156650"/>
                <a:gd name="connsiteY3" fmla="*/ 52815 h 154646"/>
                <a:gd name="connsiteX4" fmla="*/ 146439 w 156650"/>
                <a:gd name="connsiteY4" fmla="*/ 138540 h 154646"/>
                <a:gd name="connsiteX5" fmla="*/ 108339 w 156650"/>
                <a:gd name="connsiteY5" fmla="*/ 152828 h 154646"/>
                <a:gd name="connsiteX6" fmla="*/ 17852 w 156650"/>
                <a:gd name="connsiteY6" fmla="*/ 114728 h 154646"/>
                <a:gd name="connsiteX7" fmla="*/ 3564 w 156650"/>
                <a:gd name="connsiteY7" fmla="*/ 29003 h 1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650" h="154646">
                  <a:moveTo>
                    <a:pt x="3564" y="29003"/>
                  </a:moveTo>
                  <a:cubicBezTo>
                    <a:pt x="11501" y="9953"/>
                    <a:pt x="44046" y="2809"/>
                    <a:pt x="65477" y="428"/>
                  </a:cubicBezTo>
                  <a:cubicBezTo>
                    <a:pt x="86908" y="-1953"/>
                    <a:pt x="117071" y="5984"/>
                    <a:pt x="132152" y="14715"/>
                  </a:cubicBezTo>
                  <a:cubicBezTo>
                    <a:pt x="147233" y="23446"/>
                    <a:pt x="153583" y="32178"/>
                    <a:pt x="155964" y="52815"/>
                  </a:cubicBezTo>
                  <a:cubicBezTo>
                    <a:pt x="158345" y="73453"/>
                    <a:pt x="154376" y="121871"/>
                    <a:pt x="146439" y="138540"/>
                  </a:cubicBezTo>
                  <a:cubicBezTo>
                    <a:pt x="138502" y="155209"/>
                    <a:pt x="129770" y="156797"/>
                    <a:pt x="108339" y="152828"/>
                  </a:cubicBezTo>
                  <a:cubicBezTo>
                    <a:pt x="86908" y="148859"/>
                    <a:pt x="34521" y="132984"/>
                    <a:pt x="17852" y="114728"/>
                  </a:cubicBezTo>
                  <a:cubicBezTo>
                    <a:pt x="1183" y="96472"/>
                    <a:pt x="-4373" y="48053"/>
                    <a:pt x="3564" y="29003"/>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4" name="任意多边形 103"/>
            <p:cNvSpPr/>
            <p:nvPr/>
          </p:nvSpPr>
          <p:spPr>
            <a:xfrm rot="11426732">
              <a:off x="682275" y="5785784"/>
              <a:ext cx="594582" cy="500306"/>
            </a:xfrm>
            <a:custGeom>
              <a:avLst/>
              <a:gdLst>
                <a:gd name="connsiteX0" fmla="*/ 360205 w 762825"/>
                <a:gd name="connsiteY0" fmla="*/ 154 h 937813"/>
                <a:gd name="connsiteX1" fmla="*/ 236380 w 762825"/>
                <a:gd name="connsiteY1" fmla="*/ 76354 h 937813"/>
                <a:gd name="connsiteX2" fmla="*/ 160180 w 762825"/>
                <a:gd name="connsiteY2" fmla="*/ 152554 h 937813"/>
                <a:gd name="connsiteX3" fmla="*/ 55405 w 762825"/>
                <a:gd name="connsiteY3" fmla="*/ 343054 h 937813"/>
                <a:gd name="connsiteX4" fmla="*/ 3017 w 762825"/>
                <a:gd name="connsiteY4" fmla="*/ 509741 h 937813"/>
                <a:gd name="connsiteX5" fmla="*/ 17305 w 762825"/>
                <a:gd name="connsiteY5" fmla="*/ 690716 h 937813"/>
                <a:gd name="connsiteX6" fmla="*/ 107792 w 762825"/>
                <a:gd name="connsiteY6" fmla="*/ 852641 h 937813"/>
                <a:gd name="connsiteX7" fmla="*/ 203042 w 762825"/>
                <a:gd name="connsiteY7" fmla="*/ 933604 h 937813"/>
                <a:gd name="connsiteX8" fmla="*/ 450692 w 762825"/>
                <a:gd name="connsiteY8" fmla="*/ 914554 h 937813"/>
                <a:gd name="connsiteX9" fmla="*/ 588805 w 762825"/>
                <a:gd name="connsiteY9" fmla="*/ 814541 h 937813"/>
                <a:gd name="connsiteX10" fmla="*/ 684055 w 762825"/>
                <a:gd name="connsiteY10" fmla="*/ 628804 h 937813"/>
                <a:gd name="connsiteX11" fmla="*/ 755492 w 762825"/>
                <a:gd name="connsiteY11" fmla="*/ 490691 h 937813"/>
                <a:gd name="connsiteX12" fmla="*/ 745967 w 762825"/>
                <a:gd name="connsiteY12" fmla="*/ 228754 h 937813"/>
                <a:gd name="connsiteX13" fmla="*/ 626905 w 762825"/>
                <a:gd name="connsiteY13" fmla="*/ 62066 h 937813"/>
                <a:gd name="connsiteX14" fmla="*/ 360205 w 762825"/>
                <a:gd name="connsiteY14" fmla="*/ 154 h 9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825" h="937813">
                  <a:moveTo>
                    <a:pt x="360205" y="154"/>
                  </a:moveTo>
                  <a:cubicBezTo>
                    <a:pt x="295118" y="2535"/>
                    <a:pt x="269717" y="50954"/>
                    <a:pt x="236380" y="76354"/>
                  </a:cubicBezTo>
                  <a:cubicBezTo>
                    <a:pt x="203043" y="101754"/>
                    <a:pt x="190342" y="108104"/>
                    <a:pt x="160180" y="152554"/>
                  </a:cubicBezTo>
                  <a:cubicBezTo>
                    <a:pt x="130018" y="197004"/>
                    <a:pt x="81599" y="283523"/>
                    <a:pt x="55405" y="343054"/>
                  </a:cubicBezTo>
                  <a:cubicBezTo>
                    <a:pt x="29211" y="402585"/>
                    <a:pt x="9367" y="451797"/>
                    <a:pt x="3017" y="509741"/>
                  </a:cubicBezTo>
                  <a:cubicBezTo>
                    <a:pt x="-3333" y="567685"/>
                    <a:pt x="-157" y="633566"/>
                    <a:pt x="17305" y="690716"/>
                  </a:cubicBezTo>
                  <a:cubicBezTo>
                    <a:pt x="34767" y="747866"/>
                    <a:pt x="76836" y="812160"/>
                    <a:pt x="107792" y="852641"/>
                  </a:cubicBezTo>
                  <a:cubicBezTo>
                    <a:pt x="138748" y="893122"/>
                    <a:pt x="145892" y="923285"/>
                    <a:pt x="203042" y="933604"/>
                  </a:cubicBezTo>
                  <a:cubicBezTo>
                    <a:pt x="260192" y="943923"/>
                    <a:pt x="386398" y="934398"/>
                    <a:pt x="450692" y="914554"/>
                  </a:cubicBezTo>
                  <a:cubicBezTo>
                    <a:pt x="514986" y="894710"/>
                    <a:pt x="549911" y="862166"/>
                    <a:pt x="588805" y="814541"/>
                  </a:cubicBezTo>
                  <a:cubicBezTo>
                    <a:pt x="627699" y="766916"/>
                    <a:pt x="684055" y="628804"/>
                    <a:pt x="684055" y="628804"/>
                  </a:cubicBezTo>
                  <a:cubicBezTo>
                    <a:pt x="711836" y="574829"/>
                    <a:pt x="745173" y="557366"/>
                    <a:pt x="755492" y="490691"/>
                  </a:cubicBezTo>
                  <a:cubicBezTo>
                    <a:pt x="765811" y="424016"/>
                    <a:pt x="767398" y="300191"/>
                    <a:pt x="745967" y="228754"/>
                  </a:cubicBezTo>
                  <a:cubicBezTo>
                    <a:pt x="724536" y="157317"/>
                    <a:pt x="684849" y="100960"/>
                    <a:pt x="626905" y="62066"/>
                  </a:cubicBezTo>
                  <a:cubicBezTo>
                    <a:pt x="568961" y="23172"/>
                    <a:pt x="425292" y="-2227"/>
                    <a:pt x="360205" y="154"/>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5" name="任意多边形 104"/>
            <p:cNvSpPr/>
            <p:nvPr/>
          </p:nvSpPr>
          <p:spPr>
            <a:xfrm rot="11426732">
              <a:off x="834614" y="5993471"/>
              <a:ext cx="151755" cy="152871"/>
            </a:xfrm>
            <a:custGeom>
              <a:avLst/>
              <a:gdLst>
                <a:gd name="connsiteX0" fmla="*/ 121710 w 196633"/>
                <a:gd name="connsiteY0" fmla="*/ 1885 h 287599"/>
                <a:gd name="connsiteX1" fmla="*/ 35985 w 196633"/>
                <a:gd name="connsiteY1" fmla="*/ 25698 h 287599"/>
                <a:gd name="connsiteX2" fmla="*/ 12173 w 196633"/>
                <a:gd name="connsiteY2" fmla="*/ 101898 h 287599"/>
                <a:gd name="connsiteX3" fmla="*/ 2648 w 196633"/>
                <a:gd name="connsiteY3" fmla="*/ 197148 h 287599"/>
                <a:gd name="connsiteX4" fmla="*/ 59798 w 196633"/>
                <a:gd name="connsiteY4" fmla="*/ 263823 h 287599"/>
                <a:gd name="connsiteX5" fmla="*/ 102660 w 196633"/>
                <a:gd name="connsiteY5" fmla="*/ 282873 h 287599"/>
                <a:gd name="connsiteX6" fmla="*/ 188385 w 196633"/>
                <a:gd name="connsiteY6" fmla="*/ 182860 h 287599"/>
                <a:gd name="connsiteX7" fmla="*/ 188385 w 196633"/>
                <a:gd name="connsiteY7" fmla="*/ 68560 h 287599"/>
                <a:gd name="connsiteX8" fmla="*/ 121710 w 196633"/>
                <a:gd name="connsiteY8" fmla="*/ 1885 h 2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33" h="287599">
                  <a:moveTo>
                    <a:pt x="121710" y="1885"/>
                  </a:moveTo>
                  <a:cubicBezTo>
                    <a:pt x="96310" y="-5259"/>
                    <a:pt x="54241" y="9029"/>
                    <a:pt x="35985" y="25698"/>
                  </a:cubicBezTo>
                  <a:cubicBezTo>
                    <a:pt x="17729" y="42367"/>
                    <a:pt x="17729" y="73323"/>
                    <a:pt x="12173" y="101898"/>
                  </a:cubicBezTo>
                  <a:cubicBezTo>
                    <a:pt x="6617" y="130473"/>
                    <a:pt x="-5289" y="170161"/>
                    <a:pt x="2648" y="197148"/>
                  </a:cubicBezTo>
                  <a:cubicBezTo>
                    <a:pt x="10585" y="224135"/>
                    <a:pt x="43129" y="249536"/>
                    <a:pt x="59798" y="263823"/>
                  </a:cubicBezTo>
                  <a:cubicBezTo>
                    <a:pt x="76467" y="278110"/>
                    <a:pt x="81229" y="296367"/>
                    <a:pt x="102660" y="282873"/>
                  </a:cubicBezTo>
                  <a:cubicBezTo>
                    <a:pt x="124091" y="269379"/>
                    <a:pt x="174098" y="218579"/>
                    <a:pt x="188385" y="182860"/>
                  </a:cubicBezTo>
                  <a:cubicBezTo>
                    <a:pt x="202672" y="147141"/>
                    <a:pt x="195529" y="97135"/>
                    <a:pt x="188385" y="68560"/>
                  </a:cubicBezTo>
                  <a:cubicBezTo>
                    <a:pt x="181241" y="39985"/>
                    <a:pt x="147110" y="9029"/>
                    <a:pt x="121710" y="1885"/>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6" name="任意多边形 105"/>
            <p:cNvSpPr/>
            <p:nvPr/>
          </p:nvSpPr>
          <p:spPr>
            <a:xfrm rot="11426732">
              <a:off x="1812856" y="6453629"/>
              <a:ext cx="577168" cy="435452"/>
            </a:xfrm>
            <a:custGeom>
              <a:avLst/>
              <a:gdLst>
                <a:gd name="connsiteX0" fmla="*/ 550006 w 665930"/>
                <a:gd name="connsiteY0" fmla="*/ 72707 h 589369"/>
                <a:gd name="connsiteX1" fmla="*/ 597631 w 665930"/>
                <a:gd name="connsiteY1" fmla="*/ 182245 h 589369"/>
                <a:gd name="connsiteX2" fmla="*/ 650019 w 665930"/>
                <a:gd name="connsiteY2" fmla="*/ 267970 h 589369"/>
                <a:gd name="connsiteX3" fmla="*/ 650019 w 665930"/>
                <a:gd name="connsiteY3" fmla="*/ 367982 h 589369"/>
                <a:gd name="connsiteX4" fmla="*/ 464281 w 665930"/>
                <a:gd name="connsiteY4" fmla="*/ 548957 h 589369"/>
                <a:gd name="connsiteX5" fmla="*/ 278544 w 665930"/>
                <a:gd name="connsiteY5" fmla="*/ 587057 h 589369"/>
                <a:gd name="connsiteX6" fmla="*/ 102331 w 665930"/>
                <a:gd name="connsiteY6" fmla="*/ 563245 h 589369"/>
                <a:gd name="connsiteX7" fmla="*/ 7081 w 665930"/>
                <a:gd name="connsiteY7" fmla="*/ 387032 h 589369"/>
                <a:gd name="connsiteX8" fmla="*/ 21369 w 665930"/>
                <a:gd name="connsiteY8" fmla="*/ 187007 h 589369"/>
                <a:gd name="connsiteX9" fmla="*/ 135669 w 665930"/>
                <a:gd name="connsiteY9" fmla="*/ 58420 h 589369"/>
                <a:gd name="connsiteX10" fmla="*/ 283306 w 665930"/>
                <a:gd name="connsiteY10" fmla="*/ 10795 h 589369"/>
                <a:gd name="connsiteX11" fmla="*/ 445231 w 665930"/>
                <a:gd name="connsiteY11" fmla="*/ 6032 h 589369"/>
                <a:gd name="connsiteX12" fmla="*/ 550006 w 665930"/>
                <a:gd name="connsiteY12" fmla="*/ 72707 h 5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930" h="589369">
                  <a:moveTo>
                    <a:pt x="550006" y="72707"/>
                  </a:moveTo>
                  <a:cubicBezTo>
                    <a:pt x="575406" y="102076"/>
                    <a:pt x="580962" y="149701"/>
                    <a:pt x="597631" y="182245"/>
                  </a:cubicBezTo>
                  <a:cubicBezTo>
                    <a:pt x="614300" y="214789"/>
                    <a:pt x="641288" y="237014"/>
                    <a:pt x="650019" y="267970"/>
                  </a:cubicBezTo>
                  <a:cubicBezTo>
                    <a:pt x="658750" y="298926"/>
                    <a:pt x="680975" y="321151"/>
                    <a:pt x="650019" y="367982"/>
                  </a:cubicBezTo>
                  <a:cubicBezTo>
                    <a:pt x="619063" y="414813"/>
                    <a:pt x="526193" y="512445"/>
                    <a:pt x="464281" y="548957"/>
                  </a:cubicBezTo>
                  <a:cubicBezTo>
                    <a:pt x="402369" y="585469"/>
                    <a:pt x="338869" y="584676"/>
                    <a:pt x="278544" y="587057"/>
                  </a:cubicBezTo>
                  <a:cubicBezTo>
                    <a:pt x="218219" y="589438"/>
                    <a:pt x="147575" y="596582"/>
                    <a:pt x="102331" y="563245"/>
                  </a:cubicBezTo>
                  <a:cubicBezTo>
                    <a:pt x="57087" y="529908"/>
                    <a:pt x="20575" y="449738"/>
                    <a:pt x="7081" y="387032"/>
                  </a:cubicBezTo>
                  <a:cubicBezTo>
                    <a:pt x="-6413" y="324326"/>
                    <a:pt x="-62" y="241776"/>
                    <a:pt x="21369" y="187007"/>
                  </a:cubicBezTo>
                  <a:cubicBezTo>
                    <a:pt x="42800" y="132238"/>
                    <a:pt x="92013" y="87789"/>
                    <a:pt x="135669" y="58420"/>
                  </a:cubicBezTo>
                  <a:cubicBezTo>
                    <a:pt x="179325" y="29051"/>
                    <a:pt x="231712" y="19526"/>
                    <a:pt x="283306" y="10795"/>
                  </a:cubicBezTo>
                  <a:cubicBezTo>
                    <a:pt x="334900" y="2064"/>
                    <a:pt x="400781" y="-5874"/>
                    <a:pt x="445231" y="6032"/>
                  </a:cubicBezTo>
                  <a:cubicBezTo>
                    <a:pt x="489681" y="17938"/>
                    <a:pt x="524606" y="43338"/>
                    <a:pt x="550006" y="72707"/>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7" name="任意多边形 106"/>
            <p:cNvSpPr/>
            <p:nvPr/>
          </p:nvSpPr>
          <p:spPr>
            <a:xfrm rot="11426732">
              <a:off x="2016415" y="6616654"/>
              <a:ext cx="203999" cy="155187"/>
            </a:xfrm>
            <a:custGeom>
              <a:avLst/>
              <a:gdLst>
                <a:gd name="connsiteX0" fmla="*/ 101005 w 234202"/>
                <a:gd name="connsiteY0" fmla="*/ 4468 h 209827"/>
                <a:gd name="connsiteX1" fmla="*/ 186730 w 234202"/>
                <a:gd name="connsiteY1" fmla="*/ 37805 h 209827"/>
                <a:gd name="connsiteX2" fmla="*/ 224830 w 234202"/>
                <a:gd name="connsiteY2" fmla="*/ 109243 h 209827"/>
                <a:gd name="connsiteX3" fmla="*/ 224830 w 234202"/>
                <a:gd name="connsiteY3" fmla="*/ 185443 h 209827"/>
                <a:gd name="connsiteX4" fmla="*/ 120055 w 234202"/>
                <a:gd name="connsiteY4" fmla="*/ 209255 h 209827"/>
                <a:gd name="connsiteX5" fmla="*/ 24805 w 234202"/>
                <a:gd name="connsiteY5" fmla="*/ 166393 h 209827"/>
                <a:gd name="connsiteX6" fmla="*/ 992 w 234202"/>
                <a:gd name="connsiteY6" fmla="*/ 85430 h 209827"/>
                <a:gd name="connsiteX7" fmla="*/ 48617 w 234202"/>
                <a:gd name="connsiteY7" fmla="*/ 9230 h 209827"/>
                <a:gd name="connsiteX8" fmla="*/ 101005 w 234202"/>
                <a:gd name="connsiteY8" fmla="*/ 4468 h 2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02" h="209827">
                  <a:moveTo>
                    <a:pt x="101005" y="4468"/>
                  </a:moveTo>
                  <a:cubicBezTo>
                    <a:pt x="124024" y="9231"/>
                    <a:pt x="166093" y="20343"/>
                    <a:pt x="186730" y="37805"/>
                  </a:cubicBezTo>
                  <a:cubicBezTo>
                    <a:pt x="207367" y="55267"/>
                    <a:pt x="218480" y="84637"/>
                    <a:pt x="224830" y="109243"/>
                  </a:cubicBezTo>
                  <a:cubicBezTo>
                    <a:pt x="231180" y="133849"/>
                    <a:pt x="242292" y="168774"/>
                    <a:pt x="224830" y="185443"/>
                  </a:cubicBezTo>
                  <a:cubicBezTo>
                    <a:pt x="207368" y="202112"/>
                    <a:pt x="153392" y="212430"/>
                    <a:pt x="120055" y="209255"/>
                  </a:cubicBezTo>
                  <a:cubicBezTo>
                    <a:pt x="86718" y="206080"/>
                    <a:pt x="44649" y="187031"/>
                    <a:pt x="24805" y="166393"/>
                  </a:cubicBezTo>
                  <a:cubicBezTo>
                    <a:pt x="4961" y="145755"/>
                    <a:pt x="-2977" y="111624"/>
                    <a:pt x="992" y="85430"/>
                  </a:cubicBezTo>
                  <a:cubicBezTo>
                    <a:pt x="4961" y="59236"/>
                    <a:pt x="28773" y="22724"/>
                    <a:pt x="48617" y="9230"/>
                  </a:cubicBezTo>
                  <a:cubicBezTo>
                    <a:pt x="68461" y="-4264"/>
                    <a:pt x="77986" y="-295"/>
                    <a:pt x="101005" y="4468"/>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8" name="任意多边形 107"/>
            <p:cNvSpPr/>
            <p:nvPr/>
          </p:nvSpPr>
          <p:spPr>
            <a:xfrm rot="8739547">
              <a:off x="1921022" y="5324902"/>
              <a:ext cx="592095" cy="500306"/>
            </a:xfrm>
            <a:custGeom>
              <a:avLst/>
              <a:gdLst>
                <a:gd name="connsiteX0" fmla="*/ 360205 w 762825"/>
                <a:gd name="connsiteY0" fmla="*/ 154 h 937813"/>
                <a:gd name="connsiteX1" fmla="*/ 236380 w 762825"/>
                <a:gd name="connsiteY1" fmla="*/ 76354 h 937813"/>
                <a:gd name="connsiteX2" fmla="*/ 160180 w 762825"/>
                <a:gd name="connsiteY2" fmla="*/ 152554 h 937813"/>
                <a:gd name="connsiteX3" fmla="*/ 55405 w 762825"/>
                <a:gd name="connsiteY3" fmla="*/ 343054 h 937813"/>
                <a:gd name="connsiteX4" fmla="*/ 3017 w 762825"/>
                <a:gd name="connsiteY4" fmla="*/ 509741 h 937813"/>
                <a:gd name="connsiteX5" fmla="*/ 17305 w 762825"/>
                <a:gd name="connsiteY5" fmla="*/ 690716 h 937813"/>
                <a:gd name="connsiteX6" fmla="*/ 107792 w 762825"/>
                <a:gd name="connsiteY6" fmla="*/ 852641 h 937813"/>
                <a:gd name="connsiteX7" fmla="*/ 203042 w 762825"/>
                <a:gd name="connsiteY7" fmla="*/ 933604 h 937813"/>
                <a:gd name="connsiteX8" fmla="*/ 450692 w 762825"/>
                <a:gd name="connsiteY8" fmla="*/ 914554 h 937813"/>
                <a:gd name="connsiteX9" fmla="*/ 588805 w 762825"/>
                <a:gd name="connsiteY9" fmla="*/ 814541 h 937813"/>
                <a:gd name="connsiteX10" fmla="*/ 684055 w 762825"/>
                <a:gd name="connsiteY10" fmla="*/ 628804 h 937813"/>
                <a:gd name="connsiteX11" fmla="*/ 755492 w 762825"/>
                <a:gd name="connsiteY11" fmla="*/ 490691 h 937813"/>
                <a:gd name="connsiteX12" fmla="*/ 745967 w 762825"/>
                <a:gd name="connsiteY12" fmla="*/ 228754 h 937813"/>
                <a:gd name="connsiteX13" fmla="*/ 626905 w 762825"/>
                <a:gd name="connsiteY13" fmla="*/ 62066 h 937813"/>
                <a:gd name="connsiteX14" fmla="*/ 360205 w 762825"/>
                <a:gd name="connsiteY14" fmla="*/ 154 h 9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825" h="937813">
                  <a:moveTo>
                    <a:pt x="360205" y="154"/>
                  </a:moveTo>
                  <a:cubicBezTo>
                    <a:pt x="295118" y="2535"/>
                    <a:pt x="269717" y="50954"/>
                    <a:pt x="236380" y="76354"/>
                  </a:cubicBezTo>
                  <a:cubicBezTo>
                    <a:pt x="203043" y="101754"/>
                    <a:pt x="190342" y="108104"/>
                    <a:pt x="160180" y="152554"/>
                  </a:cubicBezTo>
                  <a:cubicBezTo>
                    <a:pt x="130018" y="197004"/>
                    <a:pt x="81599" y="283523"/>
                    <a:pt x="55405" y="343054"/>
                  </a:cubicBezTo>
                  <a:cubicBezTo>
                    <a:pt x="29211" y="402585"/>
                    <a:pt x="9367" y="451797"/>
                    <a:pt x="3017" y="509741"/>
                  </a:cubicBezTo>
                  <a:cubicBezTo>
                    <a:pt x="-3333" y="567685"/>
                    <a:pt x="-157" y="633566"/>
                    <a:pt x="17305" y="690716"/>
                  </a:cubicBezTo>
                  <a:cubicBezTo>
                    <a:pt x="34767" y="747866"/>
                    <a:pt x="76836" y="812160"/>
                    <a:pt x="107792" y="852641"/>
                  </a:cubicBezTo>
                  <a:cubicBezTo>
                    <a:pt x="138748" y="893122"/>
                    <a:pt x="145892" y="923285"/>
                    <a:pt x="203042" y="933604"/>
                  </a:cubicBezTo>
                  <a:cubicBezTo>
                    <a:pt x="260192" y="943923"/>
                    <a:pt x="386398" y="934398"/>
                    <a:pt x="450692" y="914554"/>
                  </a:cubicBezTo>
                  <a:cubicBezTo>
                    <a:pt x="514986" y="894710"/>
                    <a:pt x="549911" y="862166"/>
                    <a:pt x="588805" y="814541"/>
                  </a:cubicBezTo>
                  <a:cubicBezTo>
                    <a:pt x="627699" y="766916"/>
                    <a:pt x="684055" y="628804"/>
                    <a:pt x="684055" y="628804"/>
                  </a:cubicBezTo>
                  <a:cubicBezTo>
                    <a:pt x="711836" y="574829"/>
                    <a:pt x="745173" y="557366"/>
                    <a:pt x="755492" y="490691"/>
                  </a:cubicBezTo>
                  <a:cubicBezTo>
                    <a:pt x="765811" y="424016"/>
                    <a:pt x="767398" y="300191"/>
                    <a:pt x="745967" y="228754"/>
                  </a:cubicBezTo>
                  <a:cubicBezTo>
                    <a:pt x="724536" y="157317"/>
                    <a:pt x="684849" y="100960"/>
                    <a:pt x="626905" y="62066"/>
                  </a:cubicBezTo>
                  <a:cubicBezTo>
                    <a:pt x="568961" y="23172"/>
                    <a:pt x="425292" y="-2227"/>
                    <a:pt x="360205" y="154"/>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9" name="任意多边形 108"/>
            <p:cNvSpPr/>
            <p:nvPr/>
          </p:nvSpPr>
          <p:spPr>
            <a:xfrm rot="8739547">
              <a:off x="2091998" y="5524438"/>
              <a:ext cx="151756" cy="152871"/>
            </a:xfrm>
            <a:custGeom>
              <a:avLst/>
              <a:gdLst>
                <a:gd name="connsiteX0" fmla="*/ 121710 w 196633"/>
                <a:gd name="connsiteY0" fmla="*/ 1885 h 287599"/>
                <a:gd name="connsiteX1" fmla="*/ 35985 w 196633"/>
                <a:gd name="connsiteY1" fmla="*/ 25698 h 287599"/>
                <a:gd name="connsiteX2" fmla="*/ 12173 w 196633"/>
                <a:gd name="connsiteY2" fmla="*/ 101898 h 287599"/>
                <a:gd name="connsiteX3" fmla="*/ 2648 w 196633"/>
                <a:gd name="connsiteY3" fmla="*/ 197148 h 287599"/>
                <a:gd name="connsiteX4" fmla="*/ 59798 w 196633"/>
                <a:gd name="connsiteY4" fmla="*/ 263823 h 287599"/>
                <a:gd name="connsiteX5" fmla="*/ 102660 w 196633"/>
                <a:gd name="connsiteY5" fmla="*/ 282873 h 287599"/>
                <a:gd name="connsiteX6" fmla="*/ 188385 w 196633"/>
                <a:gd name="connsiteY6" fmla="*/ 182860 h 287599"/>
                <a:gd name="connsiteX7" fmla="*/ 188385 w 196633"/>
                <a:gd name="connsiteY7" fmla="*/ 68560 h 287599"/>
                <a:gd name="connsiteX8" fmla="*/ 121710 w 196633"/>
                <a:gd name="connsiteY8" fmla="*/ 1885 h 2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33" h="287599">
                  <a:moveTo>
                    <a:pt x="121710" y="1885"/>
                  </a:moveTo>
                  <a:cubicBezTo>
                    <a:pt x="96310" y="-5259"/>
                    <a:pt x="54241" y="9029"/>
                    <a:pt x="35985" y="25698"/>
                  </a:cubicBezTo>
                  <a:cubicBezTo>
                    <a:pt x="17729" y="42367"/>
                    <a:pt x="17729" y="73323"/>
                    <a:pt x="12173" y="101898"/>
                  </a:cubicBezTo>
                  <a:cubicBezTo>
                    <a:pt x="6617" y="130473"/>
                    <a:pt x="-5289" y="170161"/>
                    <a:pt x="2648" y="197148"/>
                  </a:cubicBezTo>
                  <a:cubicBezTo>
                    <a:pt x="10585" y="224135"/>
                    <a:pt x="43129" y="249536"/>
                    <a:pt x="59798" y="263823"/>
                  </a:cubicBezTo>
                  <a:cubicBezTo>
                    <a:pt x="76467" y="278110"/>
                    <a:pt x="81229" y="296367"/>
                    <a:pt x="102660" y="282873"/>
                  </a:cubicBezTo>
                  <a:cubicBezTo>
                    <a:pt x="124091" y="269379"/>
                    <a:pt x="174098" y="218579"/>
                    <a:pt x="188385" y="182860"/>
                  </a:cubicBezTo>
                  <a:cubicBezTo>
                    <a:pt x="202672" y="147141"/>
                    <a:pt x="195529" y="97135"/>
                    <a:pt x="188385" y="68560"/>
                  </a:cubicBezTo>
                  <a:cubicBezTo>
                    <a:pt x="181241" y="39985"/>
                    <a:pt x="147110" y="9029"/>
                    <a:pt x="121710" y="1885"/>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0" name="任意多边形 109"/>
            <p:cNvSpPr/>
            <p:nvPr/>
          </p:nvSpPr>
          <p:spPr>
            <a:xfrm rot="10510264">
              <a:off x="2204111" y="5155110"/>
              <a:ext cx="666729" cy="430819"/>
            </a:xfrm>
            <a:custGeom>
              <a:avLst/>
              <a:gdLst>
                <a:gd name="connsiteX0" fmla="*/ 164011 w 659235"/>
                <a:gd name="connsiteY0" fmla="*/ 62735 h 663281"/>
                <a:gd name="connsiteX1" fmla="*/ 54473 w 659235"/>
                <a:gd name="connsiteY1" fmla="*/ 148460 h 663281"/>
                <a:gd name="connsiteX2" fmla="*/ 6848 w 659235"/>
                <a:gd name="connsiteY2" fmla="*/ 253235 h 663281"/>
                <a:gd name="connsiteX3" fmla="*/ 11611 w 659235"/>
                <a:gd name="connsiteY3" fmla="*/ 462785 h 663281"/>
                <a:gd name="connsiteX4" fmla="*/ 111623 w 659235"/>
                <a:gd name="connsiteY4" fmla="*/ 619947 h 663281"/>
                <a:gd name="connsiteX5" fmla="*/ 287836 w 659235"/>
                <a:gd name="connsiteY5" fmla="*/ 662810 h 663281"/>
                <a:gd name="connsiteX6" fmla="*/ 464048 w 659235"/>
                <a:gd name="connsiteY6" fmla="*/ 600897 h 663281"/>
                <a:gd name="connsiteX7" fmla="*/ 611686 w 659235"/>
                <a:gd name="connsiteY7" fmla="*/ 415160 h 663281"/>
                <a:gd name="connsiteX8" fmla="*/ 654548 w 659235"/>
                <a:gd name="connsiteY8" fmla="*/ 253235 h 663281"/>
                <a:gd name="connsiteX9" fmla="*/ 516436 w 659235"/>
                <a:gd name="connsiteY9" fmla="*/ 48447 h 663281"/>
                <a:gd name="connsiteX10" fmla="*/ 297361 w 659235"/>
                <a:gd name="connsiteY10" fmla="*/ 822 h 663281"/>
                <a:gd name="connsiteX11" fmla="*/ 164011 w 659235"/>
                <a:gd name="connsiteY11" fmla="*/ 62735 h 66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9235" h="663281">
                  <a:moveTo>
                    <a:pt x="164011" y="62735"/>
                  </a:moveTo>
                  <a:cubicBezTo>
                    <a:pt x="123530" y="87341"/>
                    <a:pt x="80667" y="116710"/>
                    <a:pt x="54473" y="148460"/>
                  </a:cubicBezTo>
                  <a:cubicBezTo>
                    <a:pt x="28279" y="180210"/>
                    <a:pt x="13992" y="200848"/>
                    <a:pt x="6848" y="253235"/>
                  </a:cubicBezTo>
                  <a:cubicBezTo>
                    <a:pt x="-296" y="305622"/>
                    <a:pt x="-5851" y="401666"/>
                    <a:pt x="11611" y="462785"/>
                  </a:cubicBezTo>
                  <a:cubicBezTo>
                    <a:pt x="29073" y="523904"/>
                    <a:pt x="65585" y="586610"/>
                    <a:pt x="111623" y="619947"/>
                  </a:cubicBezTo>
                  <a:cubicBezTo>
                    <a:pt x="157660" y="653285"/>
                    <a:pt x="229099" y="665985"/>
                    <a:pt x="287836" y="662810"/>
                  </a:cubicBezTo>
                  <a:cubicBezTo>
                    <a:pt x="346574" y="659635"/>
                    <a:pt x="410073" y="642172"/>
                    <a:pt x="464048" y="600897"/>
                  </a:cubicBezTo>
                  <a:cubicBezTo>
                    <a:pt x="518023" y="559622"/>
                    <a:pt x="579936" y="473104"/>
                    <a:pt x="611686" y="415160"/>
                  </a:cubicBezTo>
                  <a:cubicBezTo>
                    <a:pt x="643436" y="357216"/>
                    <a:pt x="670423" y="314354"/>
                    <a:pt x="654548" y="253235"/>
                  </a:cubicBezTo>
                  <a:cubicBezTo>
                    <a:pt x="638673" y="192116"/>
                    <a:pt x="575967" y="90516"/>
                    <a:pt x="516436" y="48447"/>
                  </a:cubicBezTo>
                  <a:cubicBezTo>
                    <a:pt x="456905" y="6378"/>
                    <a:pt x="360861" y="-3147"/>
                    <a:pt x="297361" y="822"/>
                  </a:cubicBezTo>
                  <a:cubicBezTo>
                    <a:pt x="233861" y="4791"/>
                    <a:pt x="204492" y="38129"/>
                    <a:pt x="164011" y="62735"/>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1" name="任意多边形 110"/>
            <p:cNvSpPr/>
            <p:nvPr/>
          </p:nvSpPr>
          <p:spPr>
            <a:xfrm rot="10510264">
              <a:off x="2415572" y="5314929"/>
              <a:ext cx="243804" cy="111179"/>
            </a:xfrm>
            <a:custGeom>
              <a:avLst/>
              <a:gdLst>
                <a:gd name="connsiteX0" fmla="*/ 94654 w 239396"/>
                <a:gd name="connsiteY0" fmla="*/ 723 h 168974"/>
                <a:gd name="connsiteX1" fmla="*/ 32742 w 239396"/>
                <a:gd name="connsiteY1" fmla="*/ 29298 h 168974"/>
                <a:gd name="connsiteX2" fmla="*/ 4167 w 239396"/>
                <a:gd name="connsiteY2" fmla="*/ 81686 h 168974"/>
                <a:gd name="connsiteX3" fmla="*/ 8929 w 239396"/>
                <a:gd name="connsiteY3" fmla="*/ 129311 h 168974"/>
                <a:gd name="connsiteX4" fmla="*/ 85129 w 239396"/>
                <a:gd name="connsiteY4" fmla="*/ 167411 h 168974"/>
                <a:gd name="connsiteX5" fmla="*/ 175617 w 239396"/>
                <a:gd name="connsiteY5" fmla="*/ 153123 h 168974"/>
                <a:gd name="connsiteX6" fmla="*/ 237529 w 239396"/>
                <a:gd name="connsiteY6" fmla="*/ 76923 h 168974"/>
                <a:gd name="connsiteX7" fmla="*/ 213717 w 239396"/>
                <a:gd name="connsiteY7" fmla="*/ 15011 h 168974"/>
                <a:gd name="connsiteX8" fmla="*/ 94654 w 239396"/>
                <a:gd name="connsiteY8" fmla="*/ 723 h 16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96" h="168974">
                  <a:moveTo>
                    <a:pt x="94654" y="723"/>
                  </a:moveTo>
                  <a:cubicBezTo>
                    <a:pt x="64491" y="3104"/>
                    <a:pt x="47823" y="15804"/>
                    <a:pt x="32742" y="29298"/>
                  </a:cubicBezTo>
                  <a:cubicBezTo>
                    <a:pt x="17661" y="42792"/>
                    <a:pt x="8136" y="65017"/>
                    <a:pt x="4167" y="81686"/>
                  </a:cubicBezTo>
                  <a:cubicBezTo>
                    <a:pt x="198" y="98355"/>
                    <a:pt x="-4565" y="115024"/>
                    <a:pt x="8929" y="129311"/>
                  </a:cubicBezTo>
                  <a:cubicBezTo>
                    <a:pt x="22423" y="143598"/>
                    <a:pt x="57348" y="163442"/>
                    <a:pt x="85129" y="167411"/>
                  </a:cubicBezTo>
                  <a:cubicBezTo>
                    <a:pt x="112910" y="171380"/>
                    <a:pt x="150217" y="168204"/>
                    <a:pt x="175617" y="153123"/>
                  </a:cubicBezTo>
                  <a:cubicBezTo>
                    <a:pt x="201017" y="138042"/>
                    <a:pt x="231179" y="99942"/>
                    <a:pt x="237529" y="76923"/>
                  </a:cubicBezTo>
                  <a:cubicBezTo>
                    <a:pt x="243879" y="53904"/>
                    <a:pt x="233561" y="28505"/>
                    <a:pt x="213717" y="15011"/>
                  </a:cubicBezTo>
                  <a:cubicBezTo>
                    <a:pt x="193873" y="1517"/>
                    <a:pt x="124817" y="-1658"/>
                    <a:pt x="94654" y="723"/>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 name="任意多边形 111"/>
            <p:cNvSpPr/>
            <p:nvPr/>
          </p:nvSpPr>
          <p:spPr>
            <a:xfrm rot="10510264">
              <a:off x="2736145" y="5700334"/>
              <a:ext cx="669217" cy="430819"/>
            </a:xfrm>
            <a:custGeom>
              <a:avLst/>
              <a:gdLst>
                <a:gd name="connsiteX0" fmla="*/ 164011 w 659235"/>
                <a:gd name="connsiteY0" fmla="*/ 62735 h 663281"/>
                <a:gd name="connsiteX1" fmla="*/ 54473 w 659235"/>
                <a:gd name="connsiteY1" fmla="*/ 148460 h 663281"/>
                <a:gd name="connsiteX2" fmla="*/ 6848 w 659235"/>
                <a:gd name="connsiteY2" fmla="*/ 253235 h 663281"/>
                <a:gd name="connsiteX3" fmla="*/ 11611 w 659235"/>
                <a:gd name="connsiteY3" fmla="*/ 462785 h 663281"/>
                <a:gd name="connsiteX4" fmla="*/ 111623 w 659235"/>
                <a:gd name="connsiteY4" fmla="*/ 619947 h 663281"/>
                <a:gd name="connsiteX5" fmla="*/ 287836 w 659235"/>
                <a:gd name="connsiteY5" fmla="*/ 662810 h 663281"/>
                <a:gd name="connsiteX6" fmla="*/ 464048 w 659235"/>
                <a:gd name="connsiteY6" fmla="*/ 600897 h 663281"/>
                <a:gd name="connsiteX7" fmla="*/ 611686 w 659235"/>
                <a:gd name="connsiteY7" fmla="*/ 415160 h 663281"/>
                <a:gd name="connsiteX8" fmla="*/ 654548 w 659235"/>
                <a:gd name="connsiteY8" fmla="*/ 253235 h 663281"/>
                <a:gd name="connsiteX9" fmla="*/ 516436 w 659235"/>
                <a:gd name="connsiteY9" fmla="*/ 48447 h 663281"/>
                <a:gd name="connsiteX10" fmla="*/ 297361 w 659235"/>
                <a:gd name="connsiteY10" fmla="*/ 822 h 663281"/>
                <a:gd name="connsiteX11" fmla="*/ 164011 w 659235"/>
                <a:gd name="connsiteY11" fmla="*/ 62735 h 66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9235" h="663281">
                  <a:moveTo>
                    <a:pt x="164011" y="62735"/>
                  </a:moveTo>
                  <a:cubicBezTo>
                    <a:pt x="123530" y="87341"/>
                    <a:pt x="80667" y="116710"/>
                    <a:pt x="54473" y="148460"/>
                  </a:cubicBezTo>
                  <a:cubicBezTo>
                    <a:pt x="28279" y="180210"/>
                    <a:pt x="13992" y="200848"/>
                    <a:pt x="6848" y="253235"/>
                  </a:cubicBezTo>
                  <a:cubicBezTo>
                    <a:pt x="-296" y="305622"/>
                    <a:pt x="-5851" y="401666"/>
                    <a:pt x="11611" y="462785"/>
                  </a:cubicBezTo>
                  <a:cubicBezTo>
                    <a:pt x="29073" y="523904"/>
                    <a:pt x="65585" y="586610"/>
                    <a:pt x="111623" y="619947"/>
                  </a:cubicBezTo>
                  <a:cubicBezTo>
                    <a:pt x="157660" y="653285"/>
                    <a:pt x="229099" y="665985"/>
                    <a:pt x="287836" y="662810"/>
                  </a:cubicBezTo>
                  <a:cubicBezTo>
                    <a:pt x="346574" y="659635"/>
                    <a:pt x="410073" y="642172"/>
                    <a:pt x="464048" y="600897"/>
                  </a:cubicBezTo>
                  <a:cubicBezTo>
                    <a:pt x="518023" y="559622"/>
                    <a:pt x="579936" y="473104"/>
                    <a:pt x="611686" y="415160"/>
                  </a:cubicBezTo>
                  <a:cubicBezTo>
                    <a:pt x="643436" y="357216"/>
                    <a:pt x="670423" y="314354"/>
                    <a:pt x="654548" y="253235"/>
                  </a:cubicBezTo>
                  <a:cubicBezTo>
                    <a:pt x="638673" y="192116"/>
                    <a:pt x="575967" y="90516"/>
                    <a:pt x="516436" y="48447"/>
                  </a:cubicBezTo>
                  <a:cubicBezTo>
                    <a:pt x="456905" y="6378"/>
                    <a:pt x="360861" y="-3147"/>
                    <a:pt x="297361" y="822"/>
                  </a:cubicBezTo>
                  <a:cubicBezTo>
                    <a:pt x="233861" y="4791"/>
                    <a:pt x="204492" y="38129"/>
                    <a:pt x="164011" y="62735"/>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3" name="任意多边形 112"/>
            <p:cNvSpPr/>
            <p:nvPr/>
          </p:nvSpPr>
          <p:spPr>
            <a:xfrm rot="10510264">
              <a:off x="2950096" y="5860155"/>
              <a:ext cx="241317" cy="111179"/>
            </a:xfrm>
            <a:custGeom>
              <a:avLst/>
              <a:gdLst>
                <a:gd name="connsiteX0" fmla="*/ 94654 w 239396"/>
                <a:gd name="connsiteY0" fmla="*/ 723 h 168974"/>
                <a:gd name="connsiteX1" fmla="*/ 32742 w 239396"/>
                <a:gd name="connsiteY1" fmla="*/ 29298 h 168974"/>
                <a:gd name="connsiteX2" fmla="*/ 4167 w 239396"/>
                <a:gd name="connsiteY2" fmla="*/ 81686 h 168974"/>
                <a:gd name="connsiteX3" fmla="*/ 8929 w 239396"/>
                <a:gd name="connsiteY3" fmla="*/ 129311 h 168974"/>
                <a:gd name="connsiteX4" fmla="*/ 85129 w 239396"/>
                <a:gd name="connsiteY4" fmla="*/ 167411 h 168974"/>
                <a:gd name="connsiteX5" fmla="*/ 175617 w 239396"/>
                <a:gd name="connsiteY5" fmla="*/ 153123 h 168974"/>
                <a:gd name="connsiteX6" fmla="*/ 237529 w 239396"/>
                <a:gd name="connsiteY6" fmla="*/ 76923 h 168974"/>
                <a:gd name="connsiteX7" fmla="*/ 213717 w 239396"/>
                <a:gd name="connsiteY7" fmla="*/ 15011 h 168974"/>
                <a:gd name="connsiteX8" fmla="*/ 94654 w 239396"/>
                <a:gd name="connsiteY8" fmla="*/ 723 h 16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96" h="168974">
                  <a:moveTo>
                    <a:pt x="94654" y="723"/>
                  </a:moveTo>
                  <a:cubicBezTo>
                    <a:pt x="64491" y="3104"/>
                    <a:pt x="47823" y="15804"/>
                    <a:pt x="32742" y="29298"/>
                  </a:cubicBezTo>
                  <a:cubicBezTo>
                    <a:pt x="17661" y="42792"/>
                    <a:pt x="8136" y="65017"/>
                    <a:pt x="4167" y="81686"/>
                  </a:cubicBezTo>
                  <a:cubicBezTo>
                    <a:pt x="198" y="98355"/>
                    <a:pt x="-4565" y="115024"/>
                    <a:pt x="8929" y="129311"/>
                  </a:cubicBezTo>
                  <a:cubicBezTo>
                    <a:pt x="22423" y="143598"/>
                    <a:pt x="57348" y="163442"/>
                    <a:pt x="85129" y="167411"/>
                  </a:cubicBezTo>
                  <a:cubicBezTo>
                    <a:pt x="112910" y="171380"/>
                    <a:pt x="150217" y="168204"/>
                    <a:pt x="175617" y="153123"/>
                  </a:cubicBezTo>
                  <a:cubicBezTo>
                    <a:pt x="201017" y="138042"/>
                    <a:pt x="231179" y="99942"/>
                    <a:pt x="237529" y="76923"/>
                  </a:cubicBezTo>
                  <a:cubicBezTo>
                    <a:pt x="243879" y="53904"/>
                    <a:pt x="233561" y="28505"/>
                    <a:pt x="213717" y="15011"/>
                  </a:cubicBezTo>
                  <a:cubicBezTo>
                    <a:pt x="193873" y="1517"/>
                    <a:pt x="124817" y="-1658"/>
                    <a:pt x="94654" y="723"/>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4" name="任意多边形 113"/>
            <p:cNvSpPr/>
            <p:nvPr/>
          </p:nvSpPr>
          <p:spPr>
            <a:xfrm rot="11426732">
              <a:off x="2388528" y="6087214"/>
              <a:ext cx="674191" cy="382178"/>
            </a:xfrm>
            <a:custGeom>
              <a:avLst/>
              <a:gdLst>
                <a:gd name="connsiteX0" fmla="*/ 550006 w 665930"/>
                <a:gd name="connsiteY0" fmla="*/ 72707 h 589369"/>
                <a:gd name="connsiteX1" fmla="*/ 597631 w 665930"/>
                <a:gd name="connsiteY1" fmla="*/ 182245 h 589369"/>
                <a:gd name="connsiteX2" fmla="*/ 650019 w 665930"/>
                <a:gd name="connsiteY2" fmla="*/ 267970 h 589369"/>
                <a:gd name="connsiteX3" fmla="*/ 650019 w 665930"/>
                <a:gd name="connsiteY3" fmla="*/ 367982 h 589369"/>
                <a:gd name="connsiteX4" fmla="*/ 464281 w 665930"/>
                <a:gd name="connsiteY4" fmla="*/ 548957 h 589369"/>
                <a:gd name="connsiteX5" fmla="*/ 278544 w 665930"/>
                <a:gd name="connsiteY5" fmla="*/ 587057 h 589369"/>
                <a:gd name="connsiteX6" fmla="*/ 102331 w 665930"/>
                <a:gd name="connsiteY6" fmla="*/ 563245 h 589369"/>
                <a:gd name="connsiteX7" fmla="*/ 7081 w 665930"/>
                <a:gd name="connsiteY7" fmla="*/ 387032 h 589369"/>
                <a:gd name="connsiteX8" fmla="*/ 21369 w 665930"/>
                <a:gd name="connsiteY8" fmla="*/ 187007 h 589369"/>
                <a:gd name="connsiteX9" fmla="*/ 135669 w 665930"/>
                <a:gd name="connsiteY9" fmla="*/ 58420 h 589369"/>
                <a:gd name="connsiteX10" fmla="*/ 283306 w 665930"/>
                <a:gd name="connsiteY10" fmla="*/ 10795 h 589369"/>
                <a:gd name="connsiteX11" fmla="*/ 445231 w 665930"/>
                <a:gd name="connsiteY11" fmla="*/ 6032 h 589369"/>
                <a:gd name="connsiteX12" fmla="*/ 550006 w 665930"/>
                <a:gd name="connsiteY12" fmla="*/ 72707 h 5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930" h="589369">
                  <a:moveTo>
                    <a:pt x="550006" y="72707"/>
                  </a:moveTo>
                  <a:cubicBezTo>
                    <a:pt x="575406" y="102076"/>
                    <a:pt x="580962" y="149701"/>
                    <a:pt x="597631" y="182245"/>
                  </a:cubicBezTo>
                  <a:cubicBezTo>
                    <a:pt x="614300" y="214789"/>
                    <a:pt x="641288" y="237014"/>
                    <a:pt x="650019" y="267970"/>
                  </a:cubicBezTo>
                  <a:cubicBezTo>
                    <a:pt x="658750" y="298926"/>
                    <a:pt x="680975" y="321151"/>
                    <a:pt x="650019" y="367982"/>
                  </a:cubicBezTo>
                  <a:cubicBezTo>
                    <a:pt x="619063" y="414813"/>
                    <a:pt x="526193" y="512445"/>
                    <a:pt x="464281" y="548957"/>
                  </a:cubicBezTo>
                  <a:cubicBezTo>
                    <a:pt x="402369" y="585469"/>
                    <a:pt x="338869" y="584676"/>
                    <a:pt x="278544" y="587057"/>
                  </a:cubicBezTo>
                  <a:cubicBezTo>
                    <a:pt x="218219" y="589438"/>
                    <a:pt x="147575" y="596582"/>
                    <a:pt x="102331" y="563245"/>
                  </a:cubicBezTo>
                  <a:cubicBezTo>
                    <a:pt x="57087" y="529908"/>
                    <a:pt x="20575" y="449738"/>
                    <a:pt x="7081" y="387032"/>
                  </a:cubicBezTo>
                  <a:cubicBezTo>
                    <a:pt x="-6413" y="324326"/>
                    <a:pt x="-62" y="241776"/>
                    <a:pt x="21369" y="187007"/>
                  </a:cubicBezTo>
                  <a:cubicBezTo>
                    <a:pt x="42800" y="132238"/>
                    <a:pt x="92013" y="87789"/>
                    <a:pt x="135669" y="58420"/>
                  </a:cubicBezTo>
                  <a:cubicBezTo>
                    <a:pt x="179325" y="29051"/>
                    <a:pt x="231712" y="19526"/>
                    <a:pt x="283306" y="10795"/>
                  </a:cubicBezTo>
                  <a:cubicBezTo>
                    <a:pt x="334900" y="2064"/>
                    <a:pt x="400781" y="-5874"/>
                    <a:pt x="445231" y="6032"/>
                  </a:cubicBezTo>
                  <a:cubicBezTo>
                    <a:pt x="489681" y="17938"/>
                    <a:pt x="524606" y="43338"/>
                    <a:pt x="550006" y="72707"/>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5" name="任意多边形 114"/>
            <p:cNvSpPr/>
            <p:nvPr/>
          </p:nvSpPr>
          <p:spPr>
            <a:xfrm rot="11426732">
              <a:off x="2589196" y="6269770"/>
              <a:ext cx="238828" cy="136657"/>
            </a:xfrm>
            <a:custGeom>
              <a:avLst/>
              <a:gdLst>
                <a:gd name="connsiteX0" fmla="*/ 101005 w 234202"/>
                <a:gd name="connsiteY0" fmla="*/ 4468 h 209827"/>
                <a:gd name="connsiteX1" fmla="*/ 186730 w 234202"/>
                <a:gd name="connsiteY1" fmla="*/ 37805 h 209827"/>
                <a:gd name="connsiteX2" fmla="*/ 224830 w 234202"/>
                <a:gd name="connsiteY2" fmla="*/ 109243 h 209827"/>
                <a:gd name="connsiteX3" fmla="*/ 224830 w 234202"/>
                <a:gd name="connsiteY3" fmla="*/ 185443 h 209827"/>
                <a:gd name="connsiteX4" fmla="*/ 120055 w 234202"/>
                <a:gd name="connsiteY4" fmla="*/ 209255 h 209827"/>
                <a:gd name="connsiteX5" fmla="*/ 24805 w 234202"/>
                <a:gd name="connsiteY5" fmla="*/ 166393 h 209827"/>
                <a:gd name="connsiteX6" fmla="*/ 992 w 234202"/>
                <a:gd name="connsiteY6" fmla="*/ 85430 h 209827"/>
                <a:gd name="connsiteX7" fmla="*/ 48617 w 234202"/>
                <a:gd name="connsiteY7" fmla="*/ 9230 h 209827"/>
                <a:gd name="connsiteX8" fmla="*/ 101005 w 234202"/>
                <a:gd name="connsiteY8" fmla="*/ 4468 h 2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02" h="209827">
                  <a:moveTo>
                    <a:pt x="101005" y="4468"/>
                  </a:moveTo>
                  <a:cubicBezTo>
                    <a:pt x="124024" y="9231"/>
                    <a:pt x="166093" y="20343"/>
                    <a:pt x="186730" y="37805"/>
                  </a:cubicBezTo>
                  <a:cubicBezTo>
                    <a:pt x="207367" y="55267"/>
                    <a:pt x="218480" y="84637"/>
                    <a:pt x="224830" y="109243"/>
                  </a:cubicBezTo>
                  <a:cubicBezTo>
                    <a:pt x="231180" y="133849"/>
                    <a:pt x="242292" y="168774"/>
                    <a:pt x="224830" y="185443"/>
                  </a:cubicBezTo>
                  <a:cubicBezTo>
                    <a:pt x="207368" y="202112"/>
                    <a:pt x="153392" y="212430"/>
                    <a:pt x="120055" y="209255"/>
                  </a:cubicBezTo>
                  <a:cubicBezTo>
                    <a:pt x="86718" y="206080"/>
                    <a:pt x="44649" y="187031"/>
                    <a:pt x="24805" y="166393"/>
                  </a:cubicBezTo>
                  <a:cubicBezTo>
                    <a:pt x="4961" y="145755"/>
                    <a:pt x="-2977" y="111624"/>
                    <a:pt x="992" y="85430"/>
                  </a:cubicBezTo>
                  <a:cubicBezTo>
                    <a:pt x="4961" y="59236"/>
                    <a:pt x="28773" y="22724"/>
                    <a:pt x="48617" y="9230"/>
                  </a:cubicBezTo>
                  <a:cubicBezTo>
                    <a:pt x="68461" y="-4264"/>
                    <a:pt x="77986" y="-295"/>
                    <a:pt x="101005" y="4468"/>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6" name="任意多边形 115"/>
            <p:cNvSpPr/>
            <p:nvPr/>
          </p:nvSpPr>
          <p:spPr>
            <a:xfrm rot="11426732">
              <a:off x="1221814" y="5917456"/>
              <a:ext cx="676680" cy="382178"/>
            </a:xfrm>
            <a:custGeom>
              <a:avLst/>
              <a:gdLst>
                <a:gd name="connsiteX0" fmla="*/ 550006 w 665930"/>
                <a:gd name="connsiteY0" fmla="*/ 72707 h 589369"/>
                <a:gd name="connsiteX1" fmla="*/ 597631 w 665930"/>
                <a:gd name="connsiteY1" fmla="*/ 182245 h 589369"/>
                <a:gd name="connsiteX2" fmla="*/ 650019 w 665930"/>
                <a:gd name="connsiteY2" fmla="*/ 267970 h 589369"/>
                <a:gd name="connsiteX3" fmla="*/ 650019 w 665930"/>
                <a:gd name="connsiteY3" fmla="*/ 367982 h 589369"/>
                <a:gd name="connsiteX4" fmla="*/ 464281 w 665930"/>
                <a:gd name="connsiteY4" fmla="*/ 548957 h 589369"/>
                <a:gd name="connsiteX5" fmla="*/ 278544 w 665930"/>
                <a:gd name="connsiteY5" fmla="*/ 587057 h 589369"/>
                <a:gd name="connsiteX6" fmla="*/ 102331 w 665930"/>
                <a:gd name="connsiteY6" fmla="*/ 563245 h 589369"/>
                <a:gd name="connsiteX7" fmla="*/ 7081 w 665930"/>
                <a:gd name="connsiteY7" fmla="*/ 387032 h 589369"/>
                <a:gd name="connsiteX8" fmla="*/ 21369 w 665930"/>
                <a:gd name="connsiteY8" fmla="*/ 187007 h 589369"/>
                <a:gd name="connsiteX9" fmla="*/ 135669 w 665930"/>
                <a:gd name="connsiteY9" fmla="*/ 58420 h 589369"/>
                <a:gd name="connsiteX10" fmla="*/ 283306 w 665930"/>
                <a:gd name="connsiteY10" fmla="*/ 10795 h 589369"/>
                <a:gd name="connsiteX11" fmla="*/ 445231 w 665930"/>
                <a:gd name="connsiteY11" fmla="*/ 6032 h 589369"/>
                <a:gd name="connsiteX12" fmla="*/ 550006 w 665930"/>
                <a:gd name="connsiteY12" fmla="*/ 72707 h 5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930" h="589369">
                  <a:moveTo>
                    <a:pt x="550006" y="72707"/>
                  </a:moveTo>
                  <a:cubicBezTo>
                    <a:pt x="575406" y="102076"/>
                    <a:pt x="580962" y="149701"/>
                    <a:pt x="597631" y="182245"/>
                  </a:cubicBezTo>
                  <a:cubicBezTo>
                    <a:pt x="614300" y="214789"/>
                    <a:pt x="641288" y="237014"/>
                    <a:pt x="650019" y="267970"/>
                  </a:cubicBezTo>
                  <a:cubicBezTo>
                    <a:pt x="658750" y="298926"/>
                    <a:pt x="680975" y="321151"/>
                    <a:pt x="650019" y="367982"/>
                  </a:cubicBezTo>
                  <a:cubicBezTo>
                    <a:pt x="619063" y="414813"/>
                    <a:pt x="526193" y="512445"/>
                    <a:pt x="464281" y="548957"/>
                  </a:cubicBezTo>
                  <a:cubicBezTo>
                    <a:pt x="402369" y="585469"/>
                    <a:pt x="338869" y="584676"/>
                    <a:pt x="278544" y="587057"/>
                  </a:cubicBezTo>
                  <a:cubicBezTo>
                    <a:pt x="218219" y="589438"/>
                    <a:pt x="147575" y="596582"/>
                    <a:pt x="102331" y="563245"/>
                  </a:cubicBezTo>
                  <a:cubicBezTo>
                    <a:pt x="57087" y="529908"/>
                    <a:pt x="20575" y="449738"/>
                    <a:pt x="7081" y="387032"/>
                  </a:cubicBezTo>
                  <a:cubicBezTo>
                    <a:pt x="-6413" y="324326"/>
                    <a:pt x="-62" y="241776"/>
                    <a:pt x="21369" y="187007"/>
                  </a:cubicBezTo>
                  <a:cubicBezTo>
                    <a:pt x="42800" y="132238"/>
                    <a:pt x="92013" y="87789"/>
                    <a:pt x="135669" y="58420"/>
                  </a:cubicBezTo>
                  <a:cubicBezTo>
                    <a:pt x="179325" y="29051"/>
                    <a:pt x="231712" y="19526"/>
                    <a:pt x="283306" y="10795"/>
                  </a:cubicBezTo>
                  <a:cubicBezTo>
                    <a:pt x="334900" y="2064"/>
                    <a:pt x="400781" y="-5874"/>
                    <a:pt x="445231" y="6032"/>
                  </a:cubicBezTo>
                  <a:cubicBezTo>
                    <a:pt x="489681" y="17938"/>
                    <a:pt x="524606" y="43338"/>
                    <a:pt x="550006" y="72707"/>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7" name="任意多边形 116"/>
            <p:cNvSpPr/>
            <p:nvPr/>
          </p:nvSpPr>
          <p:spPr>
            <a:xfrm rot="11426732">
              <a:off x="1425958" y="6098155"/>
              <a:ext cx="238828" cy="134342"/>
            </a:xfrm>
            <a:custGeom>
              <a:avLst/>
              <a:gdLst>
                <a:gd name="connsiteX0" fmla="*/ 101005 w 234202"/>
                <a:gd name="connsiteY0" fmla="*/ 4468 h 209827"/>
                <a:gd name="connsiteX1" fmla="*/ 186730 w 234202"/>
                <a:gd name="connsiteY1" fmla="*/ 37805 h 209827"/>
                <a:gd name="connsiteX2" fmla="*/ 224830 w 234202"/>
                <a:gd name="connsiteY2" fmla="*/ 109243 h 209827"/>
                <a:gd name="connsiteX3" fmla="*/ 224830 w 234202"/>
                <a:gd name="connsiteY3" fmla="*/ 185443 h 209827"/>
                <a:gd name="connsiteX4" fmla="*/ 120055 w 234202"/>
                <a:gd name="connsiteY4" fmla="*/ 209255 h 209827"/>
                <a:gd name="connsiteX5" fmla="*/ 24805 w 234202"/>
                <a:gd name="connsiteY5" fmla="*/ 166393 h 209827"/>
                <a:gd name="connsiteX6" fmla="*/ 992 w 234202"/>
                <a:gd name="connsiteY6" fmla="*/ 85430 h 209827"/>
                <a:gd name="connsiteX7" fmla="*/ 48617 w 234202"/>
                <a:gd name="connsiteY7" fmla="*/ 9230 h 209827"/>
                <a:gd name="connsiteX8" fmla="*/ 101005 w 234202"/>
                <a:gd name="connsiteY8" fmla="*/ 4468 h 2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02" h="209827">
                  <a:moveTo>
                    <a:pt x="101005" y="4468"/>
                  </a:moveTo>
                  <a:cubicBezTo>
                    <a:pt x="124024" y="9231"/>
                    <a:pt x="166093" y="20343"/>
                    <a:pt x="186730" y="37805"/>
                  </a:cubicBezTo>
                  <a:cubicBezTo>
                    <a:pt x="207367" y="55267"/>
                    <a:pt x="218480" y="84637"/>
                    <a:pt x="224830" y="109243"/>
                  </a:cubicBezTo>
                  <a:cubicBezTo>
                    <a:pt x="231180" y="133849"/>
                    <a:pt x="242292" y="168774"/>
                    <a:pt x="224830" y="185443"/>
                  </a:cubicBezTo>
                  <a:cubicBezTo>
                    <a:pt x="207368" y="202112"/>
                    <a:pt x="153392" y="212430"/>
                    <a:pt x="120055" y="209255"/>
                  </a:cubicBezTo>
                  <a:cubicBezTo>
                    <a:pt x="86718" y="206080"/>
                    <a:pt x="44649" y="187031"/>
                    <a:pt x="24805" y="166393"/>
                  </a:cubicBezTo>
                  <a:cubicBezTo>
                    <a:pt x="4961" y="145755"/>
                    <a:pt x="-2977" y="111624"/>
                    <a:pt x="992" y="85430"/>
                  </a:cubicBezTo>
                  <a:cubicBezTo>
                    <a:pt x="4961" y="59236"/>
                    <a:pt x="28773" y="22724"/>
                    <a:pt x="48617" y="9230"/>
                  </a:cubicBezTo>
                  <a:cubicBezTo>
                    <a:pt x="68461" y="-4264"/>
                    <a:pt x="77986" y="-295"/>
                    <a:pt x="101005" y="4468"/>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18" name="任意多边形 117"/>
          <p:cNvSpPr/>
          <p:nvPr/>
        </p:nvSpPr>
        <p:spPr bwMode="auto">
          <a:xfrm rot="8739547">
            <a:off x="4735086" y="2636521"/>
            <a:ext cx="392113" cy="322262"/>
          </a:xfrm>
          <a:custGeom>
            <a:avLst/>
            <a:gdLst>
              <a:gd name="connsiteX0" fmla="*/ 360205 w 762825"/>
              <a:gd name="connsiteY0" fmla="*/ 154 h 937813"/>
              <a:gd name="connsiteX1" fmla="*/ 236380 w 762825"/>
              <a:gd name="connsiteY1" fmla="*/ 76354 h 937813"/>
              <a:gd name="connsiteX2" fmla="*/ 160180 w 762825"/>
              <a:gd name="connsiteY2" fmla="*/ 152554 h 937813"/>
              <a:gd name="connsiteX3" fmla="*/ 55405 w 762825"/>
              <a:gd name="connsiteY3" fmla="*/ 343054 h 937813"/>
              <a:gd name="connsiteX4" fmla="*/ 3017 w 762825"/>
              <a:gd name="connsiteY4" fmla="*/ 509741 h 937813"/>
              <a:gd name="connsiteX5" fmla="*/ 17305 w 762825"/>
              <a:gd name="connsiteY5" fmla="*/ 690716 h 937813"/>
              <a:gd name="connsiteX6" fmla="*/ 107792 w 762825"/>
              <a:gd name="connsiteY6" fmla="*/ 852641 h 937813"/>
              <a:gd name="connsiteX7" fmla="*/ 203042 w 762825"/>
              <a:gd name="connsiteY7" fmla="*/ 933604 h 937813"/>
              <a:gd name="connsiteX8" fmla="*/ 450692 w 762825"/>
              <a:gd name="connsiteY8" fmla="*/ 914554 h 937813"/>
              <a:gd name="connsiteX9" fmla="*/ 588805 w 762825"/>
              <a:gd name="connsiteY9" fmla="*/ 814541 h 937813"/>
              <a:gd name="connsiteX10" fmla="*/ 684055 w 762825"/>
              <a:gd name="connsiteY10" fmla="*/ 628804 h 937813"/>
              <a:gd name="connsiteX11" fmla="*/ 755492 w 762825"/>
              <a:gd name="connsiteY11" fmla="*/ 490691 h 937813"/>
              <a:gd name="connsiteX12" fmla="*/ 745967 w 762825"/>
              <a:gd name="connsiteY12" fmla="*/ 228754 h 937813"/>
              <a:gd name="connsiteX13" fmla="*/ 626905 w 762825"/>
              <a:gd name="connsiteY13" fmla="*/ 62066 h 937813"/>
              <a:gd name="connsiteX14" fmla="*/ 360205 w 762825"/>
              <a:gd name="connsiteY14" fmla="*/ 154 h 9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825" h="937813">
                <a:moveTo>
                  <a:pt x="360205" y="154"/>
                </a:moveTo>
                <a:cubicBezTo>
                  <a:pt x="295118" y="2535"/>
                  <a:pt x="269717" y="50954"/>
                  <a:pt x="236380" y="76354"/>
                </a:cubicBezTo>
                <a:cubicBezTo>
                  <a:pt x="203043" y="101754"/>
                  <a:pt x="190342" y="108104"/>
                  <a:pt x="160180" y="152554"/>
                </a:cubicBezTo>
                <a:cubicBezTo>
                  <a:pt x="130018" y="197004"/>
                  <a:pt x="81599" y="283523"/>
                  <a:pt x="55405" y="343054"/>
                </a:cubicBezTo>
                <a:cubicBezTo>
                  <a:pt x="29211" y="402585"/>
                  <a:pt x="9367" y="451797"/>
                  <a:pt x="3017" y="509741"/>
                </a:cubicBezTo>
                <a:cubicBezTo>
                  <a:pt x="-3333" y="567685"/>
                  <a:pt x="-157" y="633566"/>
                  <a:pt x="17305" y="690716"/>
                </a:cubicBezTo>
                <a:cubicBezTo>
                  <a:pt x="34767" y="747866"/>
                  <a:pt x="76836" y="812160"/>
                  <a:pt x="107792" y="852641"/>
                </a:cubicBezTo>
                <a:cubicBezTo>
                  <a:pt x="138748" y="893122"/>
                  <a:pt x="145892" y="923285"/>
                  <a:pt x="203042" y="933604"/>
                </a:cubicBezTo>
                <a:cubicBezTo>
                  <a:pt x="260192" y="943923"/>
                  <a:pt x="386398" y="934398"/>
                  <a:pt x="450692" y="914554"/>
                </a:cubicBezTo>
                <a:cubicBezTo>
                  <a:pt x="514986" y="894710"/>
                  <a:pt x="549911" y="862166"/>
                  <a:pt x="588805" y="814541"/>
                </a:cubicBezTo>
                <a:cubicBezTo>
                  <a:pt x="627699" y="766916"/>
                  <a:pt x="684055" y="628804"/>
                  <a:pt x="684055" y="628804"/>
                </a:cubicBezTo>
                <a:cubicBezTo>
                  <a:pt x="711836" y="574829"/>
                  <a:pt x="745173" y="557366"/>
                  <a:pt x="755492" y="490691"/>
                </a:cubicBezTo>
                <a:cubicBezTo>
                  <a:pt x="765811" y="424016"/>
                  <a:pt x="767398" y="300191"/>
                  <a:pt x="745967" y="228754"/>
                </a:cubicBezTo>
                <a:cubicBezTo>
                  <a:pt x="724536" y="157317"/>
                  <a:pt x="684849" y="100960"/>
                  <a:pt x="626905" y="62066"/>
                </a:cubicBezTo>
                <a:cubicBezTo>
                  <a:pt x="568961" y="23172"/>
                  <a:pt x="425292" y="-2227"/>
                  <a:pt x="360205" y="154"/>
                </a:cubicBezTo>
                <a:close/>
              </a:path>
            </a:pathLst>
          </a:custGeom>
          <a:solidFill>
            <a:srgbClr val="BED9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9" name="任意多边形 118"/>
          <p:cNvSpPr/>
          <p:nvPr/>
        </p:nvSpPr>
        <p:spPr bwMode="auto">
          <a:xfrm rot="8739547">
            <a:off x="4881135" y="2760751"/>
            <a:ext cx="100012" cy="100012"/>
          </a:xfrm>
          <a:custGeom>
            <a:avLst/>
            <a:gdLst>
              <a:gd name="connsiteX0" fmla="*/ 121710 w 196633"/>
              <a:gd name="connsiteY0" fmla="*/ 1885 h 287599"/>
              <a:gd name="connsiteX1" fmla="*/ 35985 w 196633"/>
              <a:gd name="connsiteY1" fmla="*/ 25698 h 287599"/>
              <a:gd name="connsiteX2" fmla="*/ 12173 w 196633"/>
              <a:gd name="connsiteY2" fmla="*/ 101898 h 287599"/>
              <a:gd name="connsiteX3" fmla="*/ 2648 w 196633"/>
              <a:gd name="connsiteY3" fmla="*/ 197148 h 287599"/>
              <a:gd name="connsiteX4" fmla="*/ 59798 w 196633"/>
              <a:gd name="connsiteY4" fmla="*/ 263823 h 287599"/>
              <a:gd name="connsiteX5" fmla="*/ 102660 w 196633"/>
              <a:gd name="connsiteY5" fmla="*/ 282873 h 287599"/>
              <a:gd name="connsiteX6" fmla="*/ 188385 w 196633"/>
              <a:gd name="connsiteY6" fmla="*/ 182860 h 287599"/>
              <a:gd name="connsiteX7" fmla="*/ 188385 w 196633"/>
              <a:gd name="connsiteY7" fmla="*/ 68560 h 287599"/>
              <a:gd name="connsiteX8" fmla="*/ 121710 w 196633"/>
              <a:gd name="connsiteY8" fmla="*/ 1885 h 2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33" h="287599">
                <a:moveTo>
                  <a:pt x="121710" y="1885"/>
                </a:moveTo>
                <a:cubicBezTo>
                  <a:pt x="96310" y="-5259"/>
                  <a:pt x="54241" y="9029"/>
                  <a:pt x="35985" y="25698"/>
                </a:cubicBezTo>
                <a:cubicBezTo>
                  <a:pt x="17729" y="42367"/>
                  <a:pt x="17729" y="73323"/>
                  <a:pt x="12173" y="101898"/>
                </a:cubicBezTo>
                <a:cubicBezTo>
                  <a:pt x="6617" y="130473"/>
                  <a:pt x="-5289" y="170161"/>
                  <a:pt x="2648" y="197148"/>
                </a:cubicBezTo>
                <a:cubicBezTo>
                  <a:pt x="10585" y="224135"/>
                  <a:pt x="43129" y="249536"/>
                  <a:pt x="59798" y="263823"/>
                </a:cubicBezTo>
                <a:cubicBezTo>
                  <a:pt x="76467" y="278110"/>
                  <a:pt x="81229" y="296367"/>
                  <a:pt x="102660" y="282873"/>
                </a:cubicBezTo>
                <a:cubicBezTo>
                  <a:pt x="124091" y="269379"/>
                  <a:pt x="174098" y="218579"/>
                  <a:pt x="188385" y="182860"/>
                </a:cubicBezTo>
                <a:cubicBezTo>
                  <a:pt x="202672" y="147141"/>
                  <a:pt x="195529" y="97135"/>
                  <a:pt x="188385" y="68560"/>
                </a:cubicBezTo>
                <a:cubicBezTo>
                  <a:pt x="181241" y="39985"/>
                  <a:pt x="147110" y="9029"/>
                  <a:pt x="121710" y="1885"/>
                </a:cubicBezTo>
                <a:close/>
              </a:path>
            </a:pathLst>
          </a:custGeom>
          <a:solidFill>
            <a:srgbClr val="A3BCCD"/>
          </a:solidFill>
          <a:ln>
            <a:solidFill>
              <a:srgbClr val="8493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181930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2590800" y="3124200"/>
            <a:ext cx="6705600" cy="369332"/>
          </a:xfrm>
          <a:prstGeom prst="rect">
            <a:avLst/>
          </a:prstGeom>
          <a:noFill/>
        </p:spPr>
        <p:txBody>
          <a:bodyPr wrap="square" rtlCol="0">
            <a:spAutoFit/>
          </a:bodyPr>
          <a:lstStyle/>
          <a:p>
            <a:r>
              <a:rPr lang="en-US" altLang="zh-CN" dirty="0" smtClean="0"/>
              <a:t>Tumor suppressor genes and colon carcinoma progression</a:t>
            </a: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
            <a:ext cx="8588917" cy="6441688"/>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504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3804</TotalTime>
  <Words>3168</Words>
  <Application>Microsoft Office PowerPoint</Application>
  <PresentationFormat>全屏显示(4:3)</PresentationFormat>
  <Paragraphs>503</Paragraphs>
  <Slides>77</Slides>
  <Notes>53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77</vt:i4>
      </vt:variant>
    </vt:vector>
  </HeadingPairs>
  <TitlesOfParts>
    <vt:vector size="86" baseType="lpstr">
      <vt:lpstr>等线</vt:lpstr>
      <vt:lpstr>宋体</vt:lpstr>
      <vt:lpstr>宋体</vt:lpstr>
      <vt:lpstr>Arial</vt:lpstr>
      <vt:lpstr>Calibri</vt:lpstr>
      <vt:lpstr>Symbol</vt:lpstr>
      <vt:lpstr>Times New Roman</vt:lpstr>
      <vt:lpstr>Wingdings</vt:lpstr>
      <vt:lpstr>Office Theme</vt:lpstr>
      <vt:lpstr>Cancer Biology Lecture 3</vt:lpstr>
      <vt:lpstr>PowerPoint 演示文稿</vt:lpstr>
      <vt:lpstr>Causes of Cancer: </vt:lpstr>
      <vt:lpstr>PowerPoint 演示文稿</vt:lpstr>
      <vt:lpstr>Cancer and Environment</vt:lpstr>
      <vt:lpstr>Cancer Epidemiology</vt:lpstr>
      <vt:lpstr>Accuracy of replication</vt:lpstr>
      <vt:lpstr>Origin of cancer cell</vt:lpstr>
      <vt:lpstr>PowerPoint 演示文稿</vt:lpstr>
      <vt:lpstr>Epidemiology of Cancer  Based on Age</vt:lpstr>
      <vt:lpstr>PowerPoint 演示文稿</vt:lpstr>
      <vt:lpstr>Cancer Incidence by Age</vt:lpstr>
      <vt:lpstr>PowerPoint 演示文稿</vt:lpstr>
      <vt:lpstr>PowerPoint 演示文稿</vt:lpstr>
      <vt:lpstr>Cancer Epidemiology</vt:lpstr>
      <vt:lpstr>PowerPoint 演示文稿</vt:lpstr>
      <vt:lpstr>PowerPoint 演示文稿</vt:lpstr>
      <vt:lpstr>PowerPoint 演示文稿</vt:lpstr>
      <vt:lpstr>PowerPoint 演示文稿</vt:lpstr>
      <vt:lpstr>更令人关注的是，2012年中国新增癌症病例高居世界第一位，肝癌和食管癌患者约占 全球一半，死亡分别占全球的51%和49%；胃癌症例和死亡均占全球40%；鼻咽癌80%  发生在中国。</vt:lpstr>
      <vt:lpstr>PowerPoint 演示文稿</vt:lpstr>
      <vt:lpstr>PowerPoint 演示文稿</vt:lpstr>
      <vt:lpstr>PowerPoint 演示文稿</vt:lpstr>
      <vt:lpstr>Examples of environmental risk  factors</vt:lpstr>
      <vt:lpstr>PowerPoint 演示文稿</vt:lpstr>
      <vt:lpstr>Cigarette Consumption and Lung Cancer: 1880 to 2000</vt:lpstr>
      <vt:lpstr>PowerPoint 演示文稿</vt:lpstr>
      <vt:lpstr>Cancer risk: Gene vs. Environment</vt:lpstr>
      <vt:lpstr>Migration and cancer rate</vt:lpstr>
      <vt:lpstr>Cancer risk: Gene vs. Environment</vt:lpstr>
      <vt:lpstr>PowerPoint 演示文稿</vt:lpstr>
      <vt:lpstr>Cancer Incidence Following Migration</vt:lpstr>
      <vt:lpstr>PowerPoint 演示文稿</vt:lpstr>
      <vt:lpstr>U.S. Lifetime melanoma risk, 1935 - 2011 (Lens and Dawes, 2004).</vt:lpstr>
      <vt:lpstr>U.S. Lifetime melanoma risk, 1935 - 2011 (Lens and Dawes, 2004).</vt:lpstr>
      <vt:lpstr>PowerPoint 演示文稿</vt:lpstr>
      <vt:lpstr>Incidence of Burkitt’s Lymphoma in Relation to Infectious Disease Etiology: Aedes simpsoni mosquito transmission vector for malaria  and Epstein Barr Virus co-infection</vt:lpstr>
      <vt:lpstr>Introduction</vt:lpstr>
      <vt:lpstr>Carcinogen</vt:lpstr>
      <vt:lpstr>Carcinogen test</vt:lpstr>
      <vt:lpstr>Carcinogens in tar</vt:lpstr>
      <vt:lpstr>Ames Test</vt:lpstr>
      <vt:lpstr>Ames test: Metabolic activation</vt:lpstr>
      <vt:lpstr>Mutagen ~ Carcinogen</vt:lpstr>
      <vt:lpstr>Limitation of tests</vt:lpstr>
      <vt:lpstr>Cancer News</vt:lpstr>
      <vt:lpstr>PowerPoint 演示文稿</vt:lpstr>
      <vt:lpstr>PowerPoint 演示文稿</vt:lpstr>
      <vt:lpstr>PowerPoint 演示文稿</vt:lpstr>
      <vt:lpstr>Disease and infection</vt:lpstr>
      <vt:lpstr>Chicken tumor</vt:lpstr>
      <vt:lpstr>Cancer and infection</vt:lpstr>
      <vt:lpstr>PowerPoint 演示文稿</vt:lpstr>
      <vt:lpstr>Rous experiment #2</vt:lpstr>
      <vt:lpstr>PowerPoint 演示文稿</vt:lpstr>
      <vt:lpstr>Victory of infectious theory</vt:lpstr>
      <vt:lpstr>SV40 virus (Simian vacuolating virus 40 or Simian virus 40)</vt:lpstr>
      <vt:lpstr>PowerPoint 演示文稿</vt:lpstr>
      <vt:lpstr>PowerPoint 演示文稿</vt:lpstr>
      <vt:lpstr>PowerPoint 演示文稿</vt:lpstr>
      <vt:lpstr>PowerPoint 演示文稿</vt:lpstr>
      <vt:lpstr>A new study system</vt:lpstr>
      <vt:lpstr>What is cancer?    at cellular level…</vt:lpstr>
      <vt:lpstr>PowerPoint 演示文稿</vt:lpstr>
      <vt:lpstr>PowerPoint 演示文稿</vt:lpstr>
      <vt:lpstr>Transformed cells</vt:lpstr>
      <vt:lpstr>Assay 1 for Transformed cells</vt:lpstr>
      <vt:lpstr>PowerPoint 演示文稿</vt:lpstr>
      <vt:lpstr>How bad are the cells? 2 functional assays</vt:lpstr>
      <vt:lpstr>Other viruses can also induce cancer</vt:lpstr>
      <vt:lpstr>PowerPoint 演示文稿</vt:lpstr>
      <vt:lpstr>SV40 virus</vt:lpstr>
      <vt:lpstr>Peyton Rous:   Discovery of tumour-inducing viruses </vt:lpstr>
      <vt:lpstr>PowerPoint 演示文稿</vt:lpstr>
      <vt:lpstr>Need RSV continuously?</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Biology Lecture 2</dc:title>
  <dc:creator>dawangzhou</dc:creator>
  <cp:lastModifiedBy>yongyou zhang</cp:lastModifiedBy>
  <cp:revision>89</cp:revision>
  <dcterms:created xsi:type="dcterms:W3CDTF">2017-08-01T10:57:37Z</dcterms:created>
  <dcterms:modified xsi:type="dcterms:W3CDTF">2018-10-08T02:04:14Z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2016-10-08T00:00:00Z</vt:filetime>
  </property>
  <property fmtid="{D5CDD505-2E9C-101B-9397-08002B2CF9AE}" pid="3" name="Creator">
    <vt:lpwstr>Acrobat PDFMaker 9.0 for PowerPoint</vt:lpwstr>
  </property>
  <property fmtid="{D5CDD505-2E9C-101B-9397-08002B2CF9AE}" pid="4" name="LastSaved">
    <vt:filetime>2017-08-01T00:00:00Z</vt:filetime>
  </property>
</Properties>
</file>